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How to store graphs efficiently? How to answer the graph queries quickly?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Typical way: simple and might be good for answering out-neighbour queries. </a:t>
            </a:r>
            <a:r>
              <a:rPr lang="en">
                <a:solidFill>
                  <a:srgbClr val="FF0000"/>
                </a:solidFill>
              </a:rPr>
              <a:t>Not an efficient format for answering general queries including in-neighbour queries and ego-net queries</a:t>
            </a:r>
            <a:r>
              <a:rPr lang="en"/>
              <a:t>.</a:t>
            </a:r>
          </a:p>
          <a:p>
            <a:pPr rtl="0" lvl="0">
              <a:buNone/>
            </a:pPr>
            <a:r>
              <a:rPr lang="en"/>
              <a:t>Gbase: Only store nonzero elements of a matrix and does not store empty elements. </a:t>
            </a:r>
            <a:r>
              <a:rPr lang="en">
                <a:solidFill>
                  <a:srgbClr val="FF0000"/>
                </a:solidFill>
              </a:rPr>
              <a:t>Advantage</a:t>
            </a:r>
            <a:r>
              <a:rPr lang="en"/>
              <a:t>: Its generality and flexibility to enable efficient storage and indexing techniques.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0000"/>
                </a:solidFill>
              </a:rPr>
              <a:t>Homogeneous</a:t>
            </a:r>
            <a:r>
              <a:rPr lang="en"/>
              <a:t>: subgraphs are either very dense or very sparse.</a:t>
            </a:r>
          </a:p>
          <a:p>
            <a:pPr>
              <a:buNone/>
            </a:pPr>
            <a:r>
              <a:rPr lang="en"/>
              <a:t>Example: a graph has two cliques connected by an edge can be partitioned into two groups. Each group contains all the nodes in a clique.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Any optimal compression algorithm can be used for the compressed block encoding.</a:t>
            </a:r>
          </a:p>
          <a:p>
            <a:pPr rtl="0" lvl="0">
              <a:buNone/>
            </a:pPr>
            <a:r>
              <a:rPr b="1" lang="en"/>
              <a:t>Compressed block encoding</a:t>
            </a:r>
            <a:r>
              <a:rPr lang="en"/>
              <a:t>: </a:t>
            </a:r>
          </a:p>
          <a:p>
            <a:pPr rtl="0" lvl="0">
              <a:buNone/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requires more cpu time to compress and uncompress blocks.</a:t>
            </a:r>
          </a:p>
          <a:p>
            <a:pPr>
              <a:buNone/>
            </a:pPr>
            <a:r>
              <a:rPr lang="en">
                <a:solidFill>
                  <a:srgbClr val="6AA84F"/>
                </a:solidFill>
              </a:rPr>
              <a:t>Pro</a:t>
            </a:r>
            <a:r>
              <a:rPr lang="en"/>
              <a:t>: storage savings and the reduced data transfer size help to improve performance of GBASE.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(0, 1, 4, 3)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1000" lang="en">
                <a:solidFill>
                  <a:srgbClr val="FF0000"/>
                </a:solidFill>
              </a:rPr>
              <a:t>Main idea</a:t>
            </a:r>
            <a:r>
              <a:rPr sz="1000" lang="en">
                <a:solidFill>
                  <a:schemeClr val="dk1"/>
                </a:solidFill>
              </a:rPr>
              <a:t> - place several blocks together into a file, and select only relevant files as inputs in the query stage.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Need O(K) file accesses to find the out- and in-neighbors of a given query node, respectively.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Designed and implemented an instance of GBASE using MAPREDUCE/HADOOP.</a:t>
            </a:r>
          </a:p>
          <a:p>
            <a:pPr>
              <a:buNone/>
            </a:pPr>
            <a:r>
              <a:rPr lang="en"/>
              <a:t>GBASE provides a parallel indexing mechanism for graph operations that both saves storage space &amp; accelerates query responses.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answer to global queries requires traversal of the whole graph.</a:t>
            </a:r>
          </a:p>
          <a:p>
            <a:pPr rtl="0" lvl="0">
              <a:buNone/>
            </a:pPr>
            <a:r>
              <a:rPr lang="en"/>
              <a:t>Targeted queries need to access only parts of the graph.</a:t>
            </a:r>
          </a:p>
          <a:p>
            <a:pPr>
              <a:buNone/>
            </a:pPr>
            <a:r>
              <a:rPr lang="en"/>
              <a:t>Gbase supports eleven different queries.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 and m are the number of nodes and edges in the graph, respectively.</a:t>
            </a:r>
          </a:p>
          <a:p>
            <a:pPr>
              <a:buNone/>
            </a:pPr>
            <a:r>
              <a:rPr lang="en">
                <a:solidFill>
                  <a:srgbClr val="FF0000"/>
                </a:solidFill>
              </a:rPr>
              <a:t>incidence matrix</a:t>
            </a:r>
            <a:r>
              <a:rPr lang="en"/>
              <a:t>: Each row of the incidence matrix corresponds to an edge, and it has two nonzeros whose column ids are the node ids of the edge.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000" lang="en">
                <a:solidFill>
                  <a:srgbClr val="FF0000"/>
                </a:solidFill>
              </a:rPr>
              <a:t>First query</a:t>
            </a:r>
            <a:r>
              <a:rPr sz="1000" lang="en">
                <a:solidFill>
                  <a:schemeClr val="dk1"/>
                </a:solidFill>
              </a:rPr>
              <a:t> - Find 1-step in-neighbors and out-neighbors of a query node </a:t>
            </a:r>
            <a:r>
              <a:rPr sz="1000" lang="en" i="1">
                <a:solidFill>
                  <a:schemeClr val="dk1"/>
                </a:solidFill>
              </a:rPr>
              <a:t>v</a:t>
            </a:r>
          </a:p>
          <a:p>
            <a:pPr rtl="0" lvl="0">
              <a:spcBef>
                <a:spcPts val="600"/>
              </a:spcBef>
              <a:buNone/>
            </a:pPr>
            <a:r>
              <a:rPr sz="1000" lang="en">
                <a:solidFill>
                  <a:schemeClr val="dk1"/>
                </a:solidFill>
              </a:rPr>
              <a:t>A - the adjacency matrix of the graph</a:t>
            </a:r>
          </a:p>
          <a:p>
            <a:pPr rtl="0" lvl="0">
              <a:spcBef>
                <a:spcPts val="600"/>
              </a:spcBef>
              <a:buNone/>
            </a:pPr>
            <a:r>
              <a:rPr sz="1000" lang="en">
                <a:solidFill>
                  <a:schemeClr val="dk1"/>
                </a:solidFill>
              </a:rPr>
              <a:t>ev - the indicator vector which is the n-vector whose vth elements is 1, and all other elements are 0s.</a:t>
            </a:r>
          </a:p>
          <a:p>
            <a:pPr rtl="0" lvl="0">
              <a:spcBef>
                <a:spcPts val="600"/>
              </a:spcBef>
              <a:buNone/>
            </a:pPr>
            <a:r>
              <a:rPr sz="1000" lang="en">
                <a:solidFill>
                  <a:srgbClr val="FF0000"/>
                </a:solidFill>
              </a:rPr>
              <a:t>1-step in-neighbors of v are those nodes with values in in1(v) are 1s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After k multiplications, the k-step in-neighbors are those nodes whose corresponding values in nhk(v) or nh(k-1)(v) are 1s.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000" lang="en">
                <a:solidFill>
                  <a:srgbClr val="FF0000"/>
                </a:solidFill>
              </a:rPr>
              <a:t>induced subgraph</a:t>
            </a:r>
            <a:r>
              <a:rPr sz="1000" lang="en">
                <a:solidFill>
                  <a:schemeClr val="dk1"/>
                </a:solidFill>
              </a:rPr>
              <a:t> - Given a set of nodes Vq in a graph G, A graph whose nodes are </a:t>
            </a:r>
            <a:r>
              <a:rPr sz="1000" lang="en" i="1">
                <a:solidFill>
                  <a:schemeClr val="dk1"/>
                </a:solidFill>
              </a:rPr>
              <a:t>Vq</a:t>
            </a:r>
            <a:r>
              <a:rPr sz="1000" lang="en">
                <a:solidFill>
                  <a:schemeClr val="dk1"/>
                </a:solidFill>
              </a:rPr>
              <a:t> and an edge between two nodes </a:t>
            </a:r>
            <a:r>
              <a:rPr sz="1000" lang="en" i="1">
                <a:solidFill>
                  <a:schemeClr val="dk1"/>
                </a:solidFill>
              </a:rPr>
              <a:t>v1</a:t>
            </a:r>
            <a:r>
              <a:rPr sz="1000" lang="en">
                <a:solidFill>
                  <a:schemeClr val="dk1"/>
                </a:solidFill>
              </a:rPr>
              <a:t> and </a:t>
            </a:r>
            <a:r>
              <a:rPr sz="1000" lang="en" i="1">
                <a:solidFill>
                  <a:schemeClr val="dk1"/>
                </a:solidFill>
              </a:rPr>
              <a:t>v2</a:t>
            </a:r>
            <a:r>
              <a:rPr sz="1000" lang="en">
                <a:solidFill>
                  <a:schemeClr val="dk1"/>
                </a:solidFill>
              </a:rPr>
              <a:t> exist if and only if they are adjacent in </a:t>
            </a:r>
            <a:r>
              <a:rPr sz="1000" lang="en" i="1">
                <a:solidFill>
                  <a:schemeClr val="dk1"/>
                </a:solidFill>
              </a:rPr>
              <a:t>G</a:t>
            </a:r>
            <a:r>
              <a:rPr sz="1000" lang="en">
                <a:solidFill>
                  <a:schemeClr val="dk1"/>
                </a:solidFill>
              </a:rPr>
              <a:t>.</a:t>
            </a:r>
          </a:p>
          <a:p>
            <a:pPr rtl="0" lvl="0">
              <a:buNone/>
            </a:pPr>
            <a:r>
              <a:rPr sz="1000" lang="en">
                <a:solidFill>
                  <a:schemeClr val="dk1"/>
                </a:solidFill>
              </a:rPr>
              <a:t>m is the number of edges of graph</a:t>
            </a:r>
          </a:p>
          <a:p>
            <a:pPr rtl="0" lvl="0">
              <a:buNone/>
            </a:pPr>
            <a:r>
              <a:rPr sz="1000" lang="en">
                <a:solidFill>
                  <a:schemeClr val="dk1"/>
                </a:solidFill>
              </a:rPr>
              <a:t>n is the number of nodes of graph</a:t>
            </a:r>
          </a:p>
          <a:p>
            <a:pPr>
              <a:buNone/>
            </a:pPr>
            <a:r>
              <a:rPr sz="1000" lang="en">
                <a:solidFill>
                  <a:schemeClr val="dk1"/>
                </a:solidFill>
              </a:rPr>
              <a:t>The resulting vector S(Vq) is m-vector and the elements in S(Vq) have values of 0,1, or 2.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000" lang="en">
                <a:solidFill>
                  <a:schemeClr val="dk1"/>
                </a:solidFill>
              </a:rPr>
              <a:t>eid, srcid, dstid - represents the edge id the source node id, and the destinations id of a row in the incident matrix, respectively.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ANY many-to-many database relationship can be easily treated as a graph.</a:t>
            </a:r>
          </a:p>
          <a:p>
            <a:pPr rtl="0" lvl="0">
              <a:buNone/>
            </a:pPr>
            <a:r>
              <a:rPr lang="en"/>
              <a:t>GOAL: build a general graph management system in parallel, distributed settings to support billion-scale graphs for various applications.</a:t>
            </a:r>
          </a:p>
          <a:p>
            <a:pPr>
              <a:buNone/>
            </a:pPr>
            <a:r>
              <a:rPr lang="en"/>
              <a:t>Large graph cannot be fit in main memory or at least the disk of a single workstation.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K-core can be computed by GBASE using induced subgraph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Cross-edge can be computed by GBASE using induced subgraph queries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dk is updated recursively from dk-1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000" lang="en"/>
              <a:t>table E - </a:t>
            </a:r>
            <a:r>
              <a:rPr sz="1000" lang="en">
                <a:solidFill>
                  <a:schemeClr val="dk1"/>
                </a:solidFill>
              </a:rPr>
              <a:t>source node id, destination node id, and weight of edge</a:t>
            </a:r>
          </a:p>
          <a:p>
            <a:pPr>
              <a:buNone/>
            </a:pPr>
            <a:r>
              <a:rPr sz="1000" lang="en">
                <a:solidFill>
                  <a:schemeClr val="dk1"/>
                </a:solidFill>
              </a:rPr>
              <a:t>table V - row id, the value of the element at row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main operation of GBASE is the matrix-vector multiplication.</a:t>
            </a:r>
          </a:p>
          <a:p>
            <a:pPr rtl="0" lvl="0">
              <a:buNone/>
            </a:pPr>
            <a:r>
              <a:rPr lang="en"/>
              <a:t>Most of the operations require the adjacency matrix of the graph.</a:t>
            </a:r>
          </a:p>
          <a:p>
            <a:pPr>
              <a:buNone/>
            </a:pPr>
            <a:r>
              <a:rPr lang="en"/>
              <a:t>How to handle the queries requiring incidence matrix efficiently?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000" lang="en">
                <a:solidFill>
                  <a:schemeClr val="dk1"/>
                </a:solidFill>
              </a:rPr>
              <a:t>The induced subgraph queries use the incidence matrix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compressed block encoding </a:t>
            </a:r>
            <a:r>
              <a:rPr lang="en"/>
              <a:t>- efficiently store homogeneous regions of graphs based on adjacency matrix representation.</a:t>
            </a:r>
          </a:p>
          <a:p>
            <a:pPr rtl="0" lvl="0">
              <a:buNone/>
            </a:pPr>
            <a:r>
              <a:rPr b="1" lang="en"/>
              <a:t>algorithms</a:t>
            </a:r>
            <a:r>
              <a:rPr lang="en"/>
              <a:t> - formulating edge-based queries and node-based queries using a unified framework</a:t>
            </a:r>
          </a:p>
          <a:p>
            <a:pPr rtl="0" lvl="0">
              <a:buNone/>
            </a:pPr>
            <a:r>
              <a:rPr b="1" lang="en"/>
              <a:t>MapReduce</a:t>
            </a:r>
            <a:r>
              <a:rPr lang="en"/>
              <a:t> - support incidence matrix-based queries using the original adjacency matrix. without explicitly building the incidence matrix.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Indexing Stage: raw graph is clustered and divided into compressed blocks.</a:t>
            </a:r>
          </a:p>
          <a:p>
            <a:pPr>
              <a:buNone/>
            </a:pPr>
            <a:r>
              <a:rPr lang="en"/>
              <a:t>Query Stage: global and targeted queries from various graph applications are handled by a unified query execution engine.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Queries supported by GBASE.</a:t>
            </a:r>
          </a:p>
          <a:p>
            <a:pPr>
              <a:buNone/>
            </a:pPr>
            <a:r>
              <a:rPr lang="en"/>
              <a:t>These queries construct the main building blocks for a variety of important graph applications.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8.png" Type="http://schemas.openxmlformats.org/officeDocument/2006/relationships/image" Id="rId3"/><Relationship Target="../media/image13.png" Type="http://schemas.openxmlformats.org/officeDocument/2006/relationships/image" Id="rId6"/><Relationship Target="../media/image14.png" Type="http://schemas.openxmlformats.org/officeDocument/2006/relationships/image" Id="rId5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4"/><Relationship Target="../media/image24.png" Type="http://schemas.openxmlformats.org/officeDocument/2006/relationships/image" Id="rId3"/><Relationship Target="../media/image18.png" Type="http://schemas.openxmlformats.org/officeDocument/2006/relationships/image" Id="rId5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GBASE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an efficient analysis platform for large graphs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Structure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B7B7B7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B7B7B7"/>
                </a:solidFill>
              </a:rPr>
              <a:t>Overall framework</a:t>
            </a:r>
          </a:p>
          <a:p>
            <a:pPr rtl="0" lvl="0" indent="-419100" marL="457200">
              <a:buClr>
                <a:srgbClr val="38761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38761D"/>
                </a:solidFill>
              </a:rPr>
              <a:t>Graph storage and indexing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Handling graph queries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Experiments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Baseline storage scheme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Typical way</a:t>
            </a:r>
          </a:p>
          <a:p>
            <a:pPr rtl="0" lvl="0">
              <a:buNone/>
            </a:pPr>
            <a:r>
              <a:rPr lang="en"/>
              <a:t>Adjacency list format: for each node, it saves all the out-neighbors adjacent from the node.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GBASE</a:t>
            </a:r>
          </a:p>
          <a:p>
            <a:pPr rtl="0" lvl="0">
              <a:buNone/>
            </a:pPr>
            <a:r>
              <a:rPr lang="en"/>
              <a:t>Sparse adjacency matrix format: save each edge by a (source, destination) pair.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Block formulation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Graph partition - re-order rows and columns, and make homogeneous regions into blocks.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Any partition algorithm can be naturally plugged into GBASE.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/>
        </p:nvSpPr>
        <p:spPr>
          <a:xfrm>
            <a:off y="200025" x="1457325"/>
            <a:ext cy="4743450" cx="6229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Graph Partition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Storage Objective - find the optimal </a:t>
            </a:r>
            <a:r>
              <a:rPr lang="en" i="1"/>
              <a:t>k</a:t>
            </a:r>
            <a:r>
              <a:rPr lang="en"/>
              <a:t> partitions which lead to </a:t>
            </a:r>
            <a:r>
              <a:rPr lang="en" i="1">
                <a:solidFill>
                  <a:srgbClr val="FF0000"/>
                </a:solidFill>
              </a:rPr>
              <a:t>smallest</a:t>
            </a:r>
            <a:r>
              <a:rPr lang="en"/>
              <a:t> total storage cost of all blocks/subgraphs </a:t>
            </a:r>
            <a:r>
              <a:rPr lang="en" i="1"/>
              <a:t>G(p,q)</a:t>
            </a:r>
            <a:r>
              <a:rPr lang="en"/>
              <a:t> where </a:t>
            </a:r>
            <a:r>
              <a:rPr lang="en" i="1"/>
              <a:t>1&lt;= p, q &lt;=k</a:t>
            </a:r>
            <a:r>
              <a:rPr lang="en"/>
              <a:t>.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 the induced subgraphs to be </a:t>
            </a:r>
            <a:r>
              <a:rPr lang="en" i="1">
                <a:solidFill>
                  <a:srgbClr val="000000"/>
                </a:solidFill>
              </a:rPr>
              <a:t>homogeneous</a:t>
            </a:r>
            <a:r>
              <a:rPr lang="en"/>
              <a:t>, which captures community structure and leads to small storage cost.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Block compression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Encode the graph in a more efficient way.</a:t>
            </a:r>
          </a:p>
          <a:p>
            <a:pPr rtl="0" lvl="0">
              <a:buNone/>
            </a:pPr>
            <a:r>
              <a:rPr lang="en"/>
              <a:t>The encoding of a block </a:t>
            </a:r>
            <a:r>
              <a:rPr lang="en" i="1"/>
              <a:t>G(p,q)</a:t>
            </a:r>
            <a:r>
              <a:rPr lang="en"/>
              <a:t>: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source and destination partition ID</a:t>
            </a:r>
            <a:r>
              <a:rPr lang="en" i="1"/>
              <a:t> p</a:t>
            </a:r>
            <a:r>
              <a:rPr lang="en"/>
              <a:t> and </a:t>
            </a:r>
            <a:r>
              <a:rPr lang="en" i="1"/>
              <a:t>q</a:t>
            </a:r>
            <a:r>
              <a:rPr lang="en"/>
              <a:t>;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set of sources </a:t>
            </a:r>
            <a:r>
              <a:rPr lang="en" i="1"/>
              <a:t>I(p)</a:t>
            </a:r>
            <a:r>
              <a:rPr lang="en"/>
              <a:t> and the set of destinations </a:t>
            </a:r>
            <a:r>
              <a:rPr lang="en" i="1"/>
              <a:t>I(q)</a:t>
            </a:r>
            <a:r>
              <a:rPr lang="en"/>
              <a:t>;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payload, the bit string of block </a:t>
            </a:r>
            <a:r>
              <a:rPr lang="en" i="1"/>
              <a:t>G(p,q).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Encoding block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Naive way - raw block encoding</a:t>
            </a:r>
          </a:p>
          <a:p>
            <a:pPr rtl="0" lvl="0">
              <a:buNone/>
            </a:pPr>
            <a:r>
              <a:rPr lang="en"/>
              <a:t>Only stores the coordinates of the nonzero entries in the block.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GBASE - </a:t>
            </a:r>
            <a:r>
              <a:rPr lang="en">
                <a:solidFill>
                  <a:srgbClr val="FF0000"/>
                </a:solidFill>
              </a:rPr>
              <a:t>compressed block encoding </a:t>
            </a:r>
          </a:p>
          <a:p>
            <a:pPr rtl="0" lvl="0">
              <a:buNone/>
            </a:pPr>
            <a:r>
              <a:rPr lang="en"/>
              <a:t>Converts the adjacency matrix of the subgraph into a binary string and stores the compressed string as the payload.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Zip Compression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Naive way - Store (0,0), (1,0), (2,1), and (2,2) as payload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GBASE - Use zip algorithm converts the matrix into a binary string 110, 001, 001 and then run the Gzip algorithm to generate the payload.</a:t>
            </a:r>
          </a:p>
          <a:p>
            <a:r>
              <a:t/>
            </a:r>
          </a:p>
        </p:txBody>
      </p:sp>
      <p:sp>
        <p:nvSpPr>
          <p:cNvPr id="122" name="Shape 122"/>
          <p:cNvSpPr/>
          <p:nvPr/>
        </p:nvSpPr>
        <p:spPr>
          <a:xfrm>
            <a:off y="205975" x="4809425"/>
            <a:ext cy="962025" cx="18478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Gap Elias-gamma Encoding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Compute the gaps between nonzero elements inside a block 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Compress the gaps using Elias-gamma encoding to create the payload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Elias-gamma encoding stores a number x using             bits which is close to the information-theoretic minimum. </a:t>
            </a:r>
          </a:p>
        </p:txBody>
      </p:sp>
      <p:sp>
        <p:nvSpPr>
          <p:cNvPr id="129" name="Shape 129"/>
          <p:cNvSpPr/>
          <p:nvPr/>
        </p:nvSpPr>
        <p:spPr>
          <a:xfrm>
            <a:off y="3776725" x="2016362"/>
            <a:ext cy="285750" cx="12096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0" name="Shape 130"/>
          <p:cNvSpPr/>
          <p:nvPr/>
        </p:nvSpPr>
        <p:spPr>
          <a:xfrm>
            <a:off y="238125" x="6838950"/>
            <a:ext cy="962025" cx="18478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Block placement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123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Typical approach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</a:t>
            </a:r>
            <a:r>
              <a:rPr lang="en" i="1"/>
              <a:t>vertical placement</a:t>
            </a:r>
            <a:r>
              <a:rPr lang="en"/>
              <a:t> to place the vertical blocks in a file.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</a:t>
            </a:r>
            <a:r>
              <a:rPr lang="en" i="1"/>
              <a:t>horizontal placement</a:t>
            </a:r>
            <a:r>
              <a:rPr lang="en"/>
              <a:t> to place horizontal blocks in a file.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only good for one type of query, out-neighbor and in-neighbor queries respectively.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need O(K) file accesses. </a:t>
            </a:r>
          </a:p>
        </p:txBody>
      </p:sp>
      <p:sp>
        <p:nvSpPr>
          <p:cNvPr id="137" name="Shape 137"/>
          <p:cNvSpPr/>
          <p:nvPr/>
        </p:nvSpPr>
        <p:spPr>
          <a:xfrm>
            <a:off y="0" x="5670425"/>
            <a:ext cy="1905500" cx="3246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Novelties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Storage and compression scheme for a parallel, distributed settings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Graph operations and their efficient implementations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GBASE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Grid Placement</a:t>
            </a:r>
            <a:r>
              <a:rPr lang="en"/>
              <a:t> - efficient for queries that access in-neighbor, out-neighbor, or both.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Minimizes the number of input files to answer queries.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Only need          files accesses.          </a:t>
            </a:r>
          </a:p>
        </p:txBody>
      </p:sp>
      <p:sp>
        <p:nvSpPr>
          <p:cNvPr id="143" name="Shape 143"/>
          <p:cNvSpPr/>
          <p:nvPr/>
        </p:nvSpPr>
        <p:spPr>
          <a:xfrm>
            <a:off y="97550" x="6951637"/>
            <a:ext cy="1809750" cx="13620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4" name="Shape 144"/>
          <p:cNvSpPr/>
          <p:nvPr/>
        </p:nvSpPr>
        <p:spPr>
          <a:xfrm>
            <a:off y="3748150" x="2784551"/>
            <a:ext cy="381625" cx="981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Structure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B7B7B7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B7B7B7"/>
                </a:solidFill>
              </a:rPr>
              <a:t>Overall framework</a:t>
            </a:r>
          </a:p>
          <a:p>
            <a:pPr rtl="0" lvl="0" indent="-419100" marL="457200">
              <a:buClr>
                <a:srgbClr val="B7B7B7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B7B7B7"/>
                </a:solidFill>
              </a:rPr>
              <a:t>Graph storage and indexing</a:t>
            </a:r>
          </a:p>
          <a:p>
            <a:pPr rtl="0" lvl="0" indent="-419100" marL="457200">
              <a:buClr>
                <a:srgbClr val="38761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38761D"/>
                </a:solidFill>
              </a:rPr>
              <a:t>Handling graph queries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Experiments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Global queries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Performed by repeated joins of edge blocks and vector blocks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Main Contribution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Proposed storage and compression scheme </a:t>
            </a:r>
            <a:r>
              <a:rPr lang="en" i="1"/>
              <a:t>reduce</a:t>
            </a:r>
            <a:r>
              <a:rPr lang="en"/>
              <a:t> the graph storage significantly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enable </a:t>
            </a:r>
            <a:r>
              <a:rPr lang="en" i="1"/>
              <a:t>faster</a:t>
            </a:r>
            <a:r>
              <a:rPr lang="en"/>
              <a:t> running time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Targeted queries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Matrix-vector Multiplication</a:t>
            </a:r>
          </a:p>
          <a:p>
            <a:pPr rtl="0" lvl="0">
              <a:buNone/>
            </a:pPr>
            <a:r>
              <a:rPr lang="en"/>
              <a:t>the adjacency matrix A of size n*n</a:t>
            </a:r>
          </a:p>
          <a:p>
            <a:pPr rtl="0" lvl="0">
              <a:buNone/>
            </a:pPr>
            <a:r>
              <a:rPr lang="en"/>
              <a:t>the incidence matrix B of size m*n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matrix-vector multiplication observation corresponds to a SQL join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1114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T1: 1-step neighbors</a:t>
            </a:r>
          </a:p>
          <a:p>
            <a:pPr>
              <a:buNone/>
            </a:pPr>
            <a:r>
              <a:rPr b="0" sz="3000" lang="en"/>
              <a:t>Find 1-step in-neighbors &amp; out-neighbors of a query node </a:t>
            </a:r>
            <a:r>
              <a:rPr b="0" sz="3000" lang="en" i="1"/>
              <a:t>v</a:t>
            </a:r>
            <a:r>
              <a:rPr b="0" sz="3000" lang="en"/>
              <a:t>.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123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Matrix-Vector version</a:t>
            </a:r>
          </a:p>
          <a:p>
            <a:pPr rtl="0" lvl="0">
              <a:buNone/>
            </a:pPr>
            <a:r>
              <a:rPr lang="en"/>
              <a:t>    1-step in-neighbors:</a:t>
            </a:r>
          </a:p>
          <a:p>
            <a:pPr rtl="0" lvl="0">
              <a:buNone/>
            </a:pPr>
            <a:r>
              <a:rPr lang="en"/>
              <a:t>    1-step out-neighbors can be obtained in the similar way by replacing A with its transpose </a:t>
            </a:r>
          </a:p>
        </p:txBody>
      </p:sp>
      <p:sp>
        <p:nvSpPr>
          <p:cNvPr id="169" name="Shape 169"/>
          <p:cNvSpPr/>
          <p:nvPr/>
        </p:nvSpPr>
        <p:spPr>
          <a:xfrm>
            <a:off y="2676300" x="4381725"/>
            <a:ext cy="468600" cx="2352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0" name="Shape 170"/>
          <p:cNvSpPr/>
          <p:nvPr/>
        </p:nvSpPr>
        <p:spPr>
          <a:xfrm>
            <a:off y="3718850" x="8050750"/>
            <a:ext cy="386049" cx="414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T1: 1-step neighbors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SQL version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1-step out-neighbors of a query node “</a:t>
            </a:r>
            <a:r>
              <a:rPr lang="en" i="1"/>
              <a:t>q</a:t>
            </a:r>
            <a:r>
              <a:rPr lang="en"/>
              <a:t>”: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Switch </a:t>
            </a:r>
            <a:r>
              <a:rPr lang="en" i="1"/>
              <a:t>src</a:t>
            </a:r>
            <a:r>
              <a:rPr lang="en"/>
              <a:t> and </a:t>
            </a:r>
            <a:r>
              <a:rPr lang="en" i="1"/>
              <a:t>dst</a:t>
            </a:r>
            <a:r>
              <a:rPr lang="en"/>
              <a:t> to get in-neighbors</a:t>
            </a:r>
          </a:p>
        </p:txBody>
      </p:sp>
      <p:sp>
        <p:nvSpPr>
          <p:cNvPr id="177" name="Shape 177"/>
          <p:cNvSpPr/>
          <p:nvPr/>
        </p:nvSpPr>
        <p:spPr>
          <a:xfrm>
            <a:off y="2443012" x="1118100"/>
            <a:ext cy="923925" cx="1981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T2: K-step neighbors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Find “within </a:t>
            </a:r>
            <a:r>
              <a:rPr lang="en" i="1"/>
              <a:t>k</a:t>
            </a:r>
            <a:r>
              <a:rPr lang="en"/>
              <a:t>-step” neighbors.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Matrix-Vector version</a:t>
            </a:r>
          </a:p>
          <a:p>
            <a:pPr rtl="0" lvl="0">
              <a:buNone/>
            </a:pPr>
            <a:r>
              <a:rPr lang="en"/>
              <a:t>     </a:t>
            </a:r>
            <a:r>
              <a:rPr lang="en" i="1"/>
              <a:t>k</a:t>
            </a:r>
            <a:r>
              <a:rPr lang="en"/>
              <a:t>-step in-neighbors of the query node </a:t>
            </a:r>
            <a:r>
              <a:rPr lang="en" i="1"/>
              <a:t>v </a:t>
            </a:r>
            <a:r>
              <a:rPr lang="en"/>
              <a:t>is defined recursively by (</a:t>
            </a:r>
            <a:r>
              <a:rPr lang="en" i="1"/>
              <a:t>k-1</a:t>
            </a:r>
            <a:r>
              <a:rPr lang="en"/>
              <a:t>)-step neighbors: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    0-step in-neighbors is simply the indicator vector </a:t>
            </a:r>
            <a:r>
              <a:rPr lang="en" i="1"/>
              <a:t>ev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84" name="Shape 184"/>
          <p:cNvSpPr/>
          <p:nvPr/>
        </p:nvSpPr>
        <p:spPr>
          <a:xfrm>
            <a:off y="3427629" x="2546075"/>
            <a:ext cy="449574" cx="3435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T2: K-step neighbors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SQL version</a:t>
            </a:r>
          </a:p>
          <a:p>
            <a:r>
              <a:t/>
            </a:r>
          </a:p>
        </p:txBody>
      </p:sp>
      <p:sp>
        <p:nvSpPr>
          <p:cNvPr id="191" name="Shape 191"/>
          <p:cNvSpPr/>
          <p:nvPr/>
        </p:nvSpPr>
        <p:spPr>
          <a:xfrm>
            <a:off y="1981200" x="1017450"/>
            <a:ext cy="1181100" cx="3390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T3: Induced subgraph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047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Matrix-Vector version</a:t>
            </a:r>
          </a:p>
          <a:p>
            <a:pPr rtl="0" lvl="0">
              <a:buNone/>
            </a:pPr>
            <a:r>
              <a:rPr lang="en"/>
              <a:t>Let </a:t>
            </a:r>
            <a:r>
              <a:rPr lang="en" i="1"/>
              <a:t>B</a:t>
            </a:r>
            <a:r>
              <a:rPr lang="en"/>
              <a:t> be the </a:t>
            </a:r>
            <a:r>
              <a:rPr lang="en" i="1"/>
              <a:t>m*n</a:t>
            </a:r>
            <a:r>
              <a:rPr lang="en"/>
              <a:t> incidence matrix</a:t>
            </a:r>
          </a:p>
          <a:p>
            <a:pPr rtl="0" lvl="0">
              <a:buNone/>
            </a:pPr>
            <a:r>
              <a:rPr lang="en"/>
              <a:t>Let </a:t>
            </a:r>
            <a:r>
              <a:rPr lang="en" i="1"/>
              <a:t>e</a:t>
            </a:r>
            <a:r>
              <a:rPr sz="1800" lang="en" i="1"/>
              <a:t>vq</a:t>
            </a:r>
            <a:r>
              <a:rPr lang="en"/>
              <a:t> be the </a:t>
            </a:r>
            <a:r>
              <a:rPr lang="en" i="1"/>
              <a:t>n</a:t>
            </a:r>
            <a:r>
              <a:rPr lang="en"/>
              <a:t>-vector, whose corresponding elements for </a:t>
            </a:r>
            <a:r>
              <a:rPr lang="en" i="1"/>
              <a:t>V</a:t>
            </a:r>
            <a:r>
              <a:rPr sz="1800" lang="en" i="1"/>
              <a:t>q</a:t>
            </a:r>
            <a:r>
              <a:rPr lang="en"/>
              <a:t> are 1s and 0s otherwise</a:t>
            </a:r>
          </a:p>
          <a:p>
            <a:pPr rtl="0" lvl="0">
              <a:buNone/>
            </a:pPr>
            <a:r>
              <a:rPr lang="en"/>
              <a:t>Induced subgraph from </a:t>
            </a:r>
            <a:r>
              <a:rPr lang="en" i="1"/>
              <a:t>V</a:t>
            </a:r>
            <a:r>
              <a:rPr sz="1800" lang="en" i="1"/>
              <a:t>q</a:t>
            </a:r>
            <a:r>
              <a:rPr lang="en"/>
              <a:t> is:</a:t>
            </a:r>
          </a:p>
          <a:p>
            <a:pPr rtl="0" lvl="0">
              <a:buNone/>
            </a:pPr>
            <a:r>
              <a:rPr lang="en"/>
              <a:t>Edges with corresponding values </a:t>
            </a:r>
            <a:r>
              <a:rPr lang="en" i="1">
                <a:solidFill>
                  <a:srgbClr val="FF0000"/>
                </a:solidFill>
              </a:rPr>
              <a:t>2</a:t>
            </a:r>
            <a:r>
              <a:rPr lang="en"/>
              <a:t>s means</a:t>
            </a:r>
          </a:p>
          <a:p>
            <a:pPr rtl="0" lvl="0">
              <a:buNone/>
            </a:pPr>
            <a:r>
              <a:rPr lang="en"/>
              <a:t>the incident nodes of the edges are in </a:t>
            </a:r>
            <a:r>
              <a:rPr lang="en" i="1"/>
              <a:t>V</a:t>
            </a:r>
            <a:r>
              <a:rPr sz="1800" lang="en" i="1"/>
              <a:t>q</a:t>
            </a:r>
          </a:p>
          <a:p>
            <a:r>
              <a:t/>
            </a:r>
          </a:p>
        </p:txBody>
      </p:sp>
      <p:sp>
        <p:nvSpPr>
          <p:cNvPr id="198" name="Shape 198"/>
          <p:cNvSpPr/>
          <p:nvPr/>
        </p:nvSpPr>
        <p:spPr>
          <a:xfrm>
            <a:off y="3295450" x="5693925"/>
            <a:ext cy="492800" cx="2740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T3: Induced subgraph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SQL version</a:t>
            </a:r>
          </a:p>
          <a:p>
            <a:pPr rtl="0" lvl="0">
              <a:buNone/>
            </a:pPr>
            <a:r>
              <a:rPr lang="en"/>
              <a:t>Incidence matrix table </a:t>
            </a:r>
            <a:r>
              <a:rPr lang="en" i="1"/>
              <a:t>B(eid, srcid, dstid)</a:t>
            </a:r>
          </a:p>
          <a:p>
            <a:pPr rtl="0" lvl="0">
              <a:buNone/>
            </a:pPr>
            <a:r>
              <a:rPr lang="en"/>
              <a:t>Query vector table </a:t>
            </a:r>
            <a:r>
              <a:rPr lang="en" i="1"/>
              <a:t>Q(nodeid)</a:t>
            </a:r>
          </a:p>
          <a:p>
            <a:r>
              <a:t/>
            </a:r>
          </a:p>
        </p:txBody>
      </p:sp>
      <p:sp>
        <p:nvSpPr>
          <p:cNvPr id="205" name="Shape 205"/>
          <p:cNvSpPr/>
          <p:nvPr/>
        </p:nvSpPr>
        <p:spPr>
          <a:xfrm>
            <a:off y="3153637" x="617925"/>
            <a:ext cy="1190625" cx="4648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 definitions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Storage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Algorithms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Query Optimization</a:t>
            </a:r>
          </a:p>
          <a:p>
            <a:r>
              <a:t/>
            </a:r>
          </a:p>
          <a:p>
            <a:pPr lvl="0">
              <a:buNone/>
            </a:pPr>
            <a:r>
              <a:rPr lang="en" i="1"/>
              <a:t>Major challenge: Scalability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T4: 1-step egonet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Defined as the induced subgraph that includes </a:t>
            </a:r>
            <a:r>
              <a:rPr lang="en" i="1"/>
              <a:t>v </a:t>
            </a:r>
            <a:r>
              <a:rPr lang="en"/>
              <a:t>and its 1-step neighbors.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Extracting the egonet of a query node </a:t>
            </a:r>
            <a:r>
              <a:rPr lang="en" i="1"/>
              <a:t>v </a:t>
            </a:r>
            <a:r>
              <a:rPr lang="en"/>
              <a:t>is a special case of extracting induced subgraph.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V</a:t>
            </a:r>
            <a:r>
              <a:rPr sz="1800" lang="en" i="1"/>
              <a:t>q</a:t>
            </a:r>
            <a:r>
              <a:rPr lang="en" i="1"/>
              <a:t> </a:t>
            </a:r>
            <a:r>
              <a:rPr lang="en"/>
              <a:t>- the </a:t>
            </a:r>
            <a:r>
              <a:rPr lang="en" i="1"/>
              <a:t>v</a:t>
            </a:r>
            <a:r>
              <a:rPr lang="en"/>
              <a:t> and its 1-step in-neighbors and out-neighbors.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T5: K-step egonet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Defined as the induced subgraph from </a:t>
            </a:r>
            <a:r>
              <a:rPr lang="en" i="1"/>
              <a:t>v </a:t>
            </a:r>
            <a:r>
              <a:rPr lang="en"/>
              <a:t>and its within-k-step neighbors.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Extracting the k-step egonet of a query node </a:t>
            </a:r>
            <a:r>
              <a:rPr lang="en" i="1"/>
              <a:t>v </a:t>
            </a:r>
            <a:r>
              <a:rPr lang="en"/>
              <a:t>is also a special case of extracting induced subgraph.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V</a:t>
            </a:r>
            <a:r>
              <a:rPr sz="1800" lang="en" i="1"/>
              <a:t>q</a:t>
            </a:r>
            <a:r>
              <a:rPr lang="en" i="1"/>
              <a:t> </a:t>
            </a:r>
            <a:r>
              <a:rPr lang="en"/>
              <a:t>- the </a:t>
            </a:r>
            <a:r>
              <a:rPr lang="en" i="1"/>
              <a:t>v</a:t>
            </a:r>
            <a:r>
              <a:rPr lang="en"/>
              <a:t> and its within-k-step neighbors.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T6: K-core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maximal connected subgraph in which all vertices have degree at least K.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Compute degrees of all nodes. Let C be the set of nodes with degree &gt;= K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Compute induced subgraph G` using C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 connected components of G`. The resulting components are the K-core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T7: Cross-edges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Given two disjoint sets V</a:t>
            </a:r>
            <a:r>
              <a:rPr sz="1800" lang="en"/>
              <a:t>1</a:t>
            </a:r>
            <a:r>
              <a:rPr lang="en"/>
              <a:t> and V</a:t>
            </a:r>
            <a:r>
              <a:rPr sz="1800" lang="en"/>
              <a:t>2</a:t>
            </a:r>
            <a:r>
              <a:rPr lang="en"/>
              <a:t> of nodes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Computed induced subgraphs S(V</a:t>
            </a:r>
            <a:r>
              <a:rPr sz="1800" lang="en"/>
              <a:t>1</a:t>
            </a:r>
            <a:r>
              <a:rPr lang="en"/>
              <a:t>), S(V</a:t>
            </a:r>
            <a:r>
              <a:rPr sz="1800" lang="en"/>
              <a:t>2</a:t>
            </a:r>
            <a:r>
              <a:rPr lang="en"/>
              <a:t>), S(V</a:t>
            </a:r>
            <a:r>
              <a:rPr sz="1800" lang="en"/>
              <a:t>1</a:t>
            </a:r>
            <a:r>
              <a:rPr lang="en"/>
              <a:t>UV</a:t>
            </a:r>
            <a:r>
              <a:rPr sz="1800" lang="en"/>
              <a:t>2</a:t>
            </a:r>
            <a:r>
              <a:rPr lang="en"/>
              <a:t>) using nodes in V</a:t>
            </a:r>
            <a:r>
              <a:rPr sz="1800" lang="en"/>
              <a:t>1</a:t>
            </a:r>
            <a:r>
              <a:rPr lang="en"/>
              <a:t>, V</a:t>
            </a:r>
            <a:r>
              <a:rPr sz="1800" lang="en"/>
              <a:t>2</a:t>
            </a:r>
            <a:r>
              <a:rPr lang="en"/>
              <a:t>, and (V</a:t>
            </a:r>
            <a:r>
              <a:rPr sz="1800" lang="en"/>
              <a:t>1</a:t>
            </a:r>
            <a:r>
              <a:rPr lang="en"/>
              <a:t>UV</a:t>
            </a:r>
            <a:r>
              <a:rPr sz="1800" lang="en"/>
              <a:t>2</a:t>
            </a:r>
            <a:r>
              <a:rPr lang="en"/>
              <a:t>),respectively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Let E</a:t>
            </a:r>
            <a:r>
              <a:rPr sz="1800" lang="en"/>
              <a:t>1</a:t>
            </a:r>
            <a:r>
              <a:rPr lang="en"/>
              <a:t>, E</a:t>
            </a:r>
            <a:r>
              <a:rPr sz="1800" lang="en"/>
              <a:t>2</a:t>
            </a:r>
            <a:r>
              <a:rPr lang="en"/>
              <a:t>, and E</a:t>
            </a:r>
            <a:r>
              <a:rPr sz="1800" lang="en"/>
              <a:t>12</a:t>
            </a:r>
            <a:r>
              <a:rPr lang="en"/>
              <a:t> be the set of edges in S(V</a:t>
            </a:r>
            <a:r>
              <a:rPr sz="1800" lang="en"/>
              <a:t>1</a:t>
            </a:r>
            <a:r>
              <a:rPr lang="en"/>
              <a:t>), S(V</a:t>
            </a:r>
            <a:r>
              <a:rPr sz="1800" lang="en"/>
              <a:t>2</a:t>
            </a:r>
            <a:r>
              <a:rPr lang="en"/>
              <a:t>), and S(V</a:t>
            </a:r>
            <a:r>
              <a:rPr sz="1800" lang="en"/>
              <a:t>1</a:t>
            </a:r>
            <a:r>
              <a:rPr lang="en"/>
              <a:t>UV</a:t>
            </a:r>
            <a:r>
              <a:rPr sz="1800" lang="en"/>
              <a:t>2</a:t>
            </a:r>
            <a:r>
              <a:rPr lang="en"/>
              <a:t>), respectively. The cross-edges are the edges in E</a:t>
            </a:r>
            <a:r>
              <a:rPr sz="1800" lang="en"/>
              <a:t>12</a:t>
            </a:r>
            <a:r>
              <a:rPr lang="en"/>
              <a:t>-E</a:t>
            </a:r>
            <a:r>
              <a:rPr sz="1800" lang="en"/>
              <a:t>1</a:t>
            </a:r>
            <a:r>
              <a:rPr lang="en"/>
              <a:t>-E</a:t>
            </a:r>
            <a:r>
              <a:rPr sz="1800"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T8: Single-source shortest distances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single-source shortest distances query finds the shortest path distances from </a:t>
            </a:r>
            <a:r>
              <a:rPr lang="en" i="1"/>
              <a:t>q</a:t>
            </a:r>
            <a:r>
              <a:rPr lang="en"/>
              <a:t> to the nodes reachable within </a:t>
            </a:r>
            <a:r>
              <a:rPr lang="en" i="1"/>
              <a:t>k</a:t>
            </a:r>
            <a:r>
              <a:rPr lang="en"/>
              <a:t> steps.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Matrix-Vector version</a:t>
            </a:r>
          </a:p>
          <a:p>
            <a:pPr rtl="0" lvl="0">
              <a:buNone/>
            </a:pPr>
            <a:r>
              <a:rPr lang="en"/>
              <a:t>Initialize d0 by setting 0 for the element q, and for other elements.</a:t>
            </a:r>
          </a:p>
          <a:p>
            <a:pPr lvl="0">
              <a:buNone/>
            </a:pPr>
            <a:r>
              <a:rPr lang="en"/>
              <a:t>                      =&gt;</a:t>
            </a:r>
          </a:p>
        </p:txBody>
      </p:sp>
      <p:sp>
        <p:nvSpPr>
          <p:cNvPr id="236" name="Shape 236"/>
          <p:cNvSpPr/>
          <p:nvPr/>
        </p:nvSpPr>
        <p:spPr>
          <a:xfrm>
            <a:off y="2862975" x="4702602"/>
            <a:ext cy="400050" cx="19621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37" name="Shape 237"/>
          <p:cNvSpPr/>
          <p:nvPr/>
        </p:nvSpPr>
        <p:spPr>
          <a:xfrm>
            <a:off y="3502975" x="8317925"/>
            <a:ext cy="228850" cx="3688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38" name="Shape 238"/>
          <p:cNvSpPr/>
          <p:nvPr/>
        </p:nvSpPr>
        <p:spPr>
          <a:xfrm>
            <a:off y="4354725" x="3514337"/>
            <a:ext cy="419100" cx="248602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39" name="Shape 239"/>
          <p:cNvSpPr/>
          <p:nvPr/>
        </p:nvSpPr>
        <p:spPr>
          <a:xfrm>
            <a:off y="4364250" x="602150"/>
            <a:ext cy="400050" cx="19621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T8: Single-source shortest distances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SQL version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Table E(src, dst, val)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Table V(id, val)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next-step distance vector is:</a:t>
            </a:r>
          </a:p>
        </p:txBody>
      </p:sp>
      <p:sp>
        <p:nvSpPr>
          <p:cNvPr id="246" name="Shape 246"/>
          <p:cNvSpPr/>
          <p:nvPr/>
        </p:nvSpPr>
        <p:spPr>
          <a:xfrm>
            <a:off y="3312875" x="1054700"/>
            <a:ext cy="1238250" cx="56578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Query execution engine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1047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query execution engine of GBASE is built on the top of HADOOP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Grid selection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Before matrix-vector multiplication, GBASE selects the grids containing the blocks relevant to the queries.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Global queries: select all the grids.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Targeted queries: select only relevant grids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Grid selection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(a) in-neighbor queries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(b) out-neighbor queries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(c) in/out neighbor and egonet queries </a:t>
            </a:r>
          </a:p>
        </p:txBody>
      </p:sp>
      <p:sp>
        <p:nvSpPr>
          <p:cNvPr id="259" name="Shape 259"/>
          <p:cNvSpPr/>
          <p:nvPr/>
        </p:nvSpPr>
        <p:spPr>
          <a:xfrm>
            <a:off y="1200137" x="2152262"/>
            <a:ext cy="1781175" cx="52101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Query execution engine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Handling induced subgraph queries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Naive way - build the incidence matrix        by numbering edges sequentially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Problem: requires the storage to save B which is twice the size of the original adjacency matrix </a:t>
            </a:r>
          </a:p>
          <a:p>
            <a:r>
              <a:t/>
            </a:r>
          </a:p>
        </p:txBody>
      </p:sp>
      <p:sp>
        <p:nvSpPr>
          <p:cNvPr id="266" name="Shape 266"/>
          <p:cNvSpPr/>
          <p:nvPr/>
        </p:nvSpPr>
        <p:spPr>
          <a:xfrm>
            <a:off y="3540700" x="7149300"/>
            <a:ext cy="337000" cx="841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Handling incidence matrix queries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GBASE - derive the incidence matrix from the original adjacency matrix as required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Interpret (src,dst) as ([src,dst],src) and ([src,dst],dst)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treat each adjacency matrix element as two incidence matrix elements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Contributions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Storage - </a:t>
            </a:r>
            <a:r>
              <a:rPr lang="en" i="1"/>
              <a:t>Compressed Block Encoding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Algorithms  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Query optimization - minimize disk accesses, answer queries quickly, MAPREDUCE algorithm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HADOOP algorithm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79" name="Shape 279"/>
          <p:cNvSpPr/>
          <p:nvPr/>
        </p:nvSpPr>
        <p:spPr>
          <a:xfrm>
            <a:off y="1063375" x="457197"/>
            <a:ext cy="3927725" cx="31509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80" name="Shape 280"/>
          <p:cNvSpPr/>
          <p:nvPr/>
        </p:nvSpPr>
        <p:spPr>
          <a:xfrm>
            <a:off y="1258000" x="4540825"/>
            <a:ext cy="3358449" cx="4183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81" name="Shape 281"/>
          <p:cNvSpPr/>
          <p:nvPr/>
        </p:nvSpPr>
        <p:spPr>
          <a:xfrm>
            <a:off y="482275" x="4838700"/>
            <a:ext cy="562650" cx="38851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Structure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B7B7B7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B7B7B7"/>
                </a:solidFill>
              </a:rPr>
              <a:t>Overall framework</a:t>
            </a:r>
          </a:p>
          <a:p>
            <a:pPr rtl="0" lvl="0" indent="-419100" marL="457200">
              <a:buClr>
                <a:srgbClr val="B7B7B7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B7B7B7"/>
                </a:solidFill>
              </a:rPr>
              <a:t>Graph storage and indexing</a:t>
            </a:r>
          </a:p>
          <a:p>
            <a:pPr rtl="0" lvl="0" indent="-419100" marL="457200">
              <a:buClr>
                <a:srgbClr val="B7B7B7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B7B7B7"/>
                </a:solidFill>
              </a:rPr>
              <a:t>Handling graph queries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Experiments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Structure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38761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38761D"/>
                </a:solidFill>
              </a:rPr>
              <a:t>Overall framework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Graph storage and indexing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Handling graph queries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Experiments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Overall framework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>
            <a:off y="1200137" x="1566850"/>
            <a:ext cy="3590925" cx="6010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Indexing stage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"/>
              <a:t>Partitions the raw graph into several homogeneous blocks.</a:t>
            </a:r>
          </a:p>
          <a:p>
            <a:pPr rtl="0" lvl="0" indent="-4064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"/>
              <a:t>Reshuffles the nodes so that the nodes belonging to the same partition are put nearby.</a:t>
            </a:r>
          </a:p>
          <a:p>
            <a:pPr rtl="0" lvl="0" indent="-4064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"/>
              <a:t>Compresses all non-empty blocks through standard compression algorithms.</a:t>
            </a:r>
          </a:p>
          <a:p>
            <a:pPr rtl="0" lvl="0" indent="-4064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"/>
              <a:t>Store the compressed blocks and some meta information into the graph databases.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Query stage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Query execution engine - Unifies the different types of inputs as query vectors.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Provide a set of core operations that will be sufficient to support a diverse set of graph applications.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Support multiple different types of queries simultaneously.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4" name="Shape 74"/>
          <p:cNvSpPr/>
          <p:nvPr/>
        </p:nvSpPr>
        <p:spPr>
          <a:xfrm>
            <a:off y="169827" x="0"/>
            <a:ext cy="480384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