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7"/>
  </p:notesMasterIdLst>
  <p:sldIdLst>
    <p:sldId id="256" r:id="rId2"/>
    <p:sldId id="257" r:id="rId3"/>
    <p:sldId id="258" r:id="rId4"/>
    <p:sldId id="263" r:id="rId5"/>
    <p:sldId id="264" r:id="rId6"/>
    <p:sldId id="265" r:id="rId7"/>
    <p:sldId id="267" r:id="rId8"/>
    <p:sldId id="268" r:id="rId9"/>
    <p:sldId id="269" r:id="rId10"/>
    <p:sldId id="270" r:id="rId11"/>
    <p:sldId id="271" r:id="rId12"/>
    <p:sldId id="272" r:id="rId13"/>
    <p:sldId id="274" r:id="rId14"/>
    <p:sldId id="273" r:id="rId15"/>
    <p:sldId id="275" r:id="rId16"/>
    <p:sldId id="276" r:id="rId17"/>
    <p:sldId id="259" r:id="rId18"/>
    <p:sldId id="277" r:id="rId19"/>
    <p:sldId id="278" r:id="rId20"/>
    <p:sldId id="279" r:id="rId21"/>
    <p:sldId id="280" r:id="rId22"/>
    <p:sldId id="286" r:id="rId23"/>
    <p:sldId id="281" r:id="rId24"/>
    <p:sldId id="282" r:id="rId25"/>
    <p:sldId id="260" r:id="rId26"/>
    <p:sldId id="283" r:id="rId27"/>
    <p:sldId id="284" r:id="rId28"/>
    <p:sldId id="287" r:id="rId29"/>
    <p:sldId id="285" r:id="rId30"/>
    <p:sldId id="288" r:id="rId31"/>
    <p:sldId id="289" r:id="rId32"/>
    <p:sldId id="290" r:id="rId33"/>
    <p:sldId id="291" r:id="rId34"/>
    <p:sldId id="292" r:id="rId35"/>
    <p:sldId id="293" r:id="rId36"/>
    <p:sldId id="294" r:id="rId37"/>
    <p:sldId id="297" r:id="rId38"/>
    <p:sldId id="295" r:id="rId39"/>
    <p:sldId id="296" r:id="rId40"/>
    <p:sldId id="298" r:id="rId41"/>
    <p:sldId id="299" r:id="rId42"/>
    <p:sldId id="300" r:id="rId43"/>
    <p:sldId id="302" r:id="rId44"/>
    <p:sldId id="261" r:id="rId45"/>
    <p:sldId id="303" r:id="rId46"/>
    <p:sldId id="304" r:id="rId47"/>
    <p:sldId id="305" r:id="rId48"/>
    <p:sldId id="307" r:id="rId49"/>
    <p:sldId id="306" r:id="rId50"/>
    <p:sldId id="308" r:id="rId51"/>
    <p:sldId id="309" r:id="rId52"/>
    <p:sldId id="310" r:id="rId53"/>
    <p:sldId id="311" r:id="rId54"/>
    <p:sldId id="262" r:id="rId55"/>
    <p:sldId id="321" r:id="rId56"/>
    <p:sldId id="322"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2" autoAdjust="0"/>
    <p:restoredTop sz="66630" autoAdjust="0"/>
  </p:normalViewPr>
  <p:slideViewPr>
    <p:cSldViewPr snapToGrid="0">
      <p:cViewPr varScale="1">
        <p:scale>
          <a:sx n="77" d="100"/>
          <a:sy n="77" d="100"/>
        </p:scale>
        <p:origin x="166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7055D-BAFA-4D2D-A7E5-6C4DFFCAFB4A}" type="datetimeFigureOut">
              <a:rPr lang="en-US" smtClean="0"/>
              <a:t>10/16/2013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10694-953D-4308-A26C-B20629B13BF0}" type="slidenum">
              <a:rPr lang="en-US" smtClean="0"/>
              <a:t>‹#›</a:t>
            </a:fld>
            <a:endParaRPr lang="en-US"/>
          </a:p>
        </p:txBody>
      </p:sp>
    </p:spTree>
    <p:extLst>
      <p:ext uri="{BB962C8B-B14F-4D97-AF65-F5344CB8AC3E}">
        <p14:creationId xmlns:p14="http://schemas.microsoft.com/office/powerpoint/2010/main" val="87819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we want? </a:t>
            </a:r>
            <a:r>
              <a:rPr lang="en-US" baseline="0" dirty="0" smtClean="0"/>
              <a:t>We want to maximize computation, while at the same time minimizing communication and storage. </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4</a:t>
            </a:fld>
            <a:endParaRPr lang="en-US"/>
          </a:p>
        </p:txBody>
      </p:sp>
    </p:spTree>
    <p:extLst>
      <p:ext uri="{BB962C8B-B14F-4D97-AF65-F5344CB8AC3E}">
        <p14:creationId xmlns:p14="http://schemas.microsoft.com/office/powerpoint/2010/main" val="583824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Distributed GraphLab</a:t>
            </a:r>
            <a:r>
              <a:rPr lang="en-US" baseline="0" dirty="0" smtClean="0"/>
              <a:t> engine </a:t>
            </a:r>
            <a:r>
              <a:rPr lang="en-US" dirty="0" smtClean="0"/>
              <a:t>emulates the execution model – executes update</a:t>
            </a:r>
            <a:r>
              <a:rPr lang="en-US" baseline="0" dirty="0" smtClean="0"/>
              <a:t> functions and sync operations, maintaining the set of scheduled vertices </a:t>
            </a:r>
            <a:r>
              <a:rPr lang="el-GR" baseline="0" dirty="0" smtClean="0"/>
              <a:t>τ</a:t>
            </a:r>
            <a:r>
              <a:rPr lang="en-US" baseline="0" dirty="0" smtClean="0"/>
              <a:t>, ensuring </a:t>
            </a:r>
            <a:r>
              <a:rPr lang="en-US" baseline="0" dirty="0" err="1" smtClean="0"/>
              <a:t>serializability</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14</a:t>
            </a:fld>
            <a:endParaRPr lang="en-US"/>
          </a:p>
        </p:txBody>
      </p:sp>
    </p:spTree>
    <p:extLst>
      <p:ext uri="{BB962C8B-B14F-4D97-AF65-F5344CB8AC3E}">
        <p14:creationId xmlns:p14="http://schemas.microsoft.com/office/powerpoint/2010/main" val="4227254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aseline="0" dirty="0" smtClean="0"/>
              <a:t>τ</a:t>
            </a:r>
            <a:r>
              <a:rPr lang="en-US" baseline="0" dirty="0" smtClean="0"/>
              <a:t> = set of scheduled vertices</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15</a:t>
            </a:fld>
            <a:endParaRPr lang="en-US"/>
          </a:p>
        </p:txBody>
      </p:sp>
    </p:spTree>
    <p:extLst>
      <p:ext uri="{BB962C8B-B14F-4D97-AF65-F5344CB8AC3E}">
        <p14:creationId xmlns:p14="http://schemas.microsoft.com/office/powerpoint/2010/main" val="1514630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Chromatic Engine – low overhead</a:t>
            </a:r>
          </a:p>
          <a:p>
            <a:r>
              <a:rPr lang="en-US" baseline="0" dirty="0" smtClean="0"/>
              <a:t>Locking engine – more expressive</a:t>
            </a:r>
          </a:p>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16</a:t>
            </a:fld>
            <a:endParaRPr lang="en-US"/>
          </a:p>
        </p:txBody>
      </p:sp>
    </p:spTree>
    <p:extLst>
      <p:ext uri="{BB962C8B-B14F-4D97-AF65-F5344CB8AC3E}">
        <p14:creationId xmlns:p14="http://schemas.microsoft.com/office/powerpoint/2010/main" val="682489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Applies a color to each vertex such that no adjacent vertices share the</a:t>
            </a:r>
            <a:r>
              <a:rPr lang="en-US" baseline="0" dirty="0" smtClean="0"/>
              <a:t> same color.</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18</a:t>
            </a:fld>
            <a:endParaRPr lang="en-US"/>
          </a:p>
        </p:txBody>
      </p:sp>
    </p:spTree>
    <p:extLst>
      <p:ext uri="{BB962C8B-B14F-4D97-AF65-F5344CB8AC3E}">
        <p14:creationId xmlns:p14="http://schemas.microsoft.com/office/powerpoint/2010/main" val="203098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such a vertex coloring, the edge consistency</a:t>
            </a:r>
            <a:r>
              <a:rPr lang="en-US" baseline="0" dirty="0" smtClean="0"/>
              <a:t> model can easily be satisfied by synchronously executing all the vertices of the same color in the set </a:t>
            </a:r>
            <a:r>
              <a:rPr lang="el-GR" baseline="0" dirty="0" smtClean="0"/>
              <a:t>τ</a:t>
            </a:r>
            <a:r>
              <a:rPr lang="en-US" baseline="0" dirty="0" smtClean="0"/>
              <a:t> before proceeding to the next color.</a:t>
            </a:r>
          </a:p>
          <a:p>
            <a:endParaRPr lang="en-US" baseline="0" dirty="0" smtClean="0"/>
          </a:p>
          <a:p>
            <a:r>
              <a:rPr lang="en-US" baseline="0" dirty="0" smtClean="0"/>
              <a:t>Sync between color-steps, where a color-step is the process of updating all the vertices within a single color and communicating the changes (analogous to super-step in the BSP model)</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19</a:t>
            </a:fld>
            <a:endParaRPr lang="en-US"/>
          </a:p>
        </p:txBody>
      </p:sp>
    </p:spTree>
    <p:extLst>
      <p:ext uri="{BB962C8B-B14F-4D97-AF65-F5344CB8AC3E}">
        <p14:creationId xmlns:p14="http://schemas.microsoft.com/office/powerpoint/2010/main" val="594055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vertex</a:t>
            </a:r>
            <a:r>
              <a:rPr lang="en-US" baseline="0" dirty="0" smtClean="0"/>
              <a:t> shares the same color as any of its distance two neighbors </a:t>
            </a:r>
            <a:endParaRPr lang="en-US" dirty="0" smtClean="0"/>
          </a:p>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20</a:t>
            </a:fld>
            <a:endParaRPr lang="en-US"/>
          </a:p>
        </p:txBody>
      </p:sp>
    </p:spTree>
    <p:extLst>
      <p:ext uri="{BB962C8B-B14F-4D97-AF65-F5344CB8AC3E}">
        <p14:creationId xmlns:p14="http://schemas.microsoft.com/office/powerpoint/2010/main" val="4140086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21</a:t>
            </a:fld>
            <a:endParaRPr lang="en-US"/>
          </a:p>
        </p:txBody>
      </p:sp>
    </p:spTree>
    <p:extLst>
      <p:ext uri="{BB962C8B-B14F-4D97-AF65-F5344CB8AC3E}">
        <p14:creationId xmlns:p14="http://schemas.microsoft.com/office/powerpoint/2010/main" val="2215347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22</a:t>
            </a:fld>
            <a:endParaRPr lang="en-US"/>
          </a:p>
        </p:txBody>
      </p:sp>
    </p:spTree>
    <p:extLst>
      <p:ext uri="{BB962C8B-B14F-4D97-AF65-F5344CB8AC3E}">
        <p14:creationId xmlns:p14="http://schemas.microsoft.com/office/powerpoint/2010/main" val="1796347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23</a:t>
            </a:fld>
            <a:endParaRPr lang="en-US"/>
          </a:p>
        </p:txBody>
      </p:sp>
    </p:spTree>
    <p:extLst>
      <p:ext uri="{BB962C8B-B14F-4D97-AF65-F5344CB8AC3E}">
        <p14:creationId xmlns:p14="http://schemas.microsoft.com/office/powerpoint/2010/main" val="1688597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Adv</a:t>
            </a:r>
            <a:r>
              <a:rPr lang="en-US" dirty="0" smtClean="0"/>
              <a:t> – Chromatic engine operates in synchronous</a:t>
            </a:r>
            <a:r>
              <a:rPr lang="en-US" baseline="0" dirty="0" smtClean="0"/>
              <a:t> color-steps, changes to ghost vertices and edges are communicated asynchronously as they are made.</a:t>
            </a:r>
            <a:endParaRPr lang="en-US" dirty="0" smtClean="0"/>
          </a:p>
          <a:p>
            <a:endParaRPr lang="en-US" dirty="0" smtClean="0"/>
          </a:p>
          <a:p>
            <a:r>
              <a:rPr lang="en-US" dirty="0" err="1" smtClean="0"/>
              <a:t>Disadv</a:t>
            </a:r>
            <a:r>
              <a:rPr lang="en-US" baseline="0" dirty="0" smtClean="0"/>
              <a:t> – All modifications much be communicated before proceeding to the next color</a:t>
            </a:r>
          </a:p>
          <a:p>
            <a:r>
              <a:rPr lang="en-US" baseline="0" dirty="0" smtClean="0"/>
              <a:t>            – Optimal vertex coloring is NP-hard. Although, reasonable graph colorings CAN be achieved. Many MLDM problems come with trivial colorings – for instance, many optimization problems produce bipartite (two-colorable) graphs, and problems based on templates can be colored using these templates.</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24</a:t>
            </a:fld>
            <a:endParaRPr lang="en-US"/>
          </a:p>
        </p:txBody>
      </p:sp>
    </p:spTree>
    <p:extLst>
      <p:ext uri="{BB962C8B-B14F-4D97-AF65-F5344CB8AC3E}">
        <p14:creationId xmlns:p14="http://schemas.microsoft.com/office/powerpoint/2010/main" val="6554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5</a:t>
            </a:fld>
            <a:endParaRPr lang="en-US"/>
          </a:p>
        </p:txBody>
      </p:sp>
    </p:spTree>
    <p:extLst>
      <p:ext uri="{BB962C8B-B14F-4D97-AF65-F5344CB8AC3E}">
        <p14:creationId xmlns:p14="http://schemas.microsoft.com/office/powerpoint/2010/main" val="1539002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26</a:t>
            </a:fld>
            <a:endParaRPr lang="en-US"/>
          </a:p>
        </p:txBody>
      </p:sp>
    </p:spTree>
    <p:extLst>
      <p:ext uri="{BB962C8B-B14F-4D97-AF65-F5344CB8AC3E}">
        <p14:creationId xmlns:p14="http://schemas.microsoft.com/office/powerpoint/2010/main" val="2244538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27</a:t>
            </a:fld>
            <a:endParaRPr lang="en-US"/>
          </a:p>
        </p:txBody>
      </p:sp>
    </p:spTree>
    <p:extLst>
      <p:ext uri="{BB962C8B-B14F-4D97-AF65-F5344CB8AC3E}">
        <p14:creationId xmlns:p14="http://schemas.microsoft.com/office/powerpoint/2010/main" val="656390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Central vertex of each</a:t>
            </a:r>
            <a:r>
              <a:rPr lang="en-US" baseline="0" dirty="0" smtClean="0"/>
              <a:t> requested scope</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28</a:t>
            </a:fld>
            <a:endParaRPr lang="en-US"/>
          </a:p>
        </p:txBody>
      </p:sp>
    </p:spTree>
    <p:extLst>
      <p:ext uri="{BB962C8B-B14F-4D97-AF65-F5344CB8AC3E}">
        <p14:creationId xmlns:p14="http://schemas.microsoft.com/office/powerpoint/2010/main" val="4166439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29</a:t>
            </a:fld>
            <a:endParaRPr lang="en-US"/>
          </a:p>
        </p:txBody>
      </p:sp>
    </p:spTree>
    <p:extLst>
      <p:ext uri="{BB962C8B-B14F-4D97-AF65-F5344CB8AC3E}">
        <p14:creationId xmlns:p14="http://schemas.microsoft.com/office/powerpoint/2010/main" val="3812196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30</a:t>
            </a:fld>
            <a:endParaRPr lang="en-US"/>
          </a:p>
        </p:txBody>
      </p:sp>
    </p:spTree>
    <p:extLst>
      <p:ext uri="{BB962C8B-B14F-4D97-AF65-F5344CB8AC3E}">
        <p14:creationId xmlns:p14="http://schemas.microsoft.com/office/powerpoint/2010/main" val="1100568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31</a:t>
            </a:fld>
            <a:endParaRPr lang="en-US"/>
          </a:p>
        </p:txBody>
      </p:sp>
    </p:spTree>
    <p:extLst>
      <p:ext uri="{BB962C8B-B14F-4D97-AF65-F5344CB8AC3E}">
        <p14:creationId xmlns:p14="http://schemas.microsoft.com/office/powerpoint/2010/main" val="2831544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32</a:t>
            </a:fld>
            <a:endParaRPr lang="en-US"/>
          </a:p>
        </p:txBody>
      </p:sp>
    </p:spTree>
    <p:extLst>
      <p:ext uri="{BB962C8B-B14F-4D97-AF65-F5344CB8AC3E}">
        <p14:creationId xmlns:p14="http://schemas.microsoft.com/office/powerpoint/2010/main" val="3218674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33</a:t>
            </a:fld>
            <a:endParaRPr lang="en-US"/>
          </a:p>
        </p:txBody>
      </p:sp>
    </p:spTree>
    <p:extLst>
      <p:ext uri="{BB962C8B-B14F-4D97-AF65-F5344CB8AC3E}">
        <p14:creationId xmlns:p14="http://schemas.microsoft.com/office/powerpoint/2010/main" val="2929990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smtClean="0"/>
              <a:t>Ordering</a:t>
            </a:r>
            <a:r>
              <a:rPr lang="en-US" strike="sngStrike" baseline="0" dirty="0" smtClean="0"/>
              <a:t> is induced by machine ID followed by vertex ID since this allows all locks on a remote machine to be requested in a single message</a:t>
            </a:r>
          </a:p>
          <a:p>
            <a:endParaRPr lang="en-US" baseline="0" dirty="0" smtClean="0"/>
          </a:p>
          <a:p>
            <a:r>
              <a:rPr lang="en-US" strike="sngStrike" baseline="0" dirty="0" smtClean="0"/>
              <a:t>Since the graph is partitioned, updates are restricted to each machine’s local vertices. Ghost vertices and edges ensure that updates have direct memory access to all information in the scope.</a:t>
            </a:r>
            <a:endParaRPr lang="en-US" strike="sngStrike" dirty="0"/>
          </a:p>
        </p:txBody>
      </p:sp>
      <p:sp>
        <p:nvSpPr>
          <p:cNvPr id="4" name="Slide Number Placeholder 3"/>
          <p:cNvSpPr>
            <a:spLocks noGrp="1"/>
          </p:cNvSpPr>
          <p:nvPr>
            <p:ph type="sldNum" sz="quarter" idx="10"/>
          </p:nvPr>
        </p:nvSpPr>
        <p:spPr/>
        <p:txBody>
          <a:bodyPr/>
          <a:lstStyle/>
          <a:p>
            <a:fld id="{B9710694-953D-4308-A26C-B20629B13BF0}" type="slidenum">
              <a:rPr lang="en-US" smtClean="0"/>
              <a:t>34</a:t>
            </a:fld>
            <a:endParaRPr lang="en-US"/>
          </a:p>
        </p:txBody>
      </p:sp>
    </p:spTree>
    <p:extLst>
      <p:ext uri="{BB962C8B-B14F-4D97-AF65-F5344CB8AC3E}">
        <p14:creationId xmlns:p14="http://schemas.microsoft.com/office/powerpoint/2010/main" val="146337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worker thread evaluated this loop</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35</a:t>
            </a:fld>
            <a:endParaRPr lang="en-US"/>
          </a:p>
        </p:txBody>
      </p:sp>
    </p:spTree>
    <p:extLst>
      <p:ext uri="{BB962C8B-B14F-4D97-AF65-F5344CB8AC3E}">
        <p14:creationId xmlns:p14="http://schemas.microsoft.com/office/powerpoint/2010/main" val="2102380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k</a:t>
            </a:r>
            <a:r>
              <a:rPr lang="en-US" i="0" dirty="0" smtClean="0"/>
              <a:t> &gt; # machines</a:t>
            </a:r>
            <a:endParaRPr lang="en-US" i="1" dirty="0"/>
          </a:p>
        </p:txBody>
      </p:sp>
      <p:sp>
        <p:nvSpPr>
          <p:cNvPr id="4" name="Slide Number Placeholder 3"/>
          <p:cNvSpPr>
            <a:spLocks noGrp="1"/>
          </p:cNvSpPr>
          <p:nvPr>
            <p:ph type="sldNum" sz="quarter" idx="10"/>
          </p:nvPr>
        </p:nvSpPr>
        <p:spPr/>
        <p:txBody>
          <a:bodyPr/>
          <a:lstStyle/>
          <a:p>
            <a:fld id="{B9710694-953D-4308-A26C-B20629B13BF0}" type="slidenum">
              <a:rPr lang="en-US" smtClean="0"/>
              <a:t>6</a:t>
            </a:fld>
            <a:endParaRPr lang="en-US"/>
          </a:p>
        </p:txBody>
      </p:sp>
    </p:spTree>
    <p:extLst>
      <p:ext uri="{BB962C8B-B14F-4D97-AF65-F5344CB8AC3E}">
        <p14:creationId xmlns:p14="http://schemas.microsoft.com/office/powerpoint/2010/main" val="784504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naïve implementation, performs poorly</a:t>
            </a:r>
          </a:p>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36</a:t>
            </a:fld>
            <a:endParaRPr lang="en-US"/>
          </a:p>
        </p:txBody>
      </p:sp>
    </p:spTree>
    <p:extLst>
      <p:ext uri="{BB962C8B-B14F-4D97-AF65-F5344CB8AC3E}">
        <p14:creationId xmlns:p14="http://schemas.microsoft.com/office/powerpoint/2010/main" val="2208966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Caching capabilities</a:t>
            </a:r>
            <a:r>
              <a:rPr lang="en-US" baseline="0" dirty="0" smtClean="0"/>
              <a:t> eliminate the need to transmit or wait on data that has not changed remotely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Pipelined</a:t>
            </a:r>
            <a:r>
              <a:rPr lang="en-US" baseline="0" dirty="0" smtClean="0"/>
              <a:t> lock requests and synchronization calls allow each machine to request locks and data for many </a:t>
            </a:r>
            <a:r>
              <a:rPr lang="en-US" baseline="0" dirty="0" smtClean="0"/>
              <a:t>scopes </a:t>
            </a:r>
            <a:r>
              <a:rPr lang="en-US" baseline="0" dirty="0" smtClean="0"/>
              <a:t>simultaneously and then evaluate the update function only when the scope is ready</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37</a:t>
            </a:fld>
            <a:endParaRPr lang="en-US"/>
          </a:p>
        </p:txBody>
      </p:sp>
    </p:spTree>
    <p:extLst>
      <p:ext uri="{BB962C8B-B14F-4D97-AF65-F5344CB8AC3E}">
        <p14:creationId xmlns:p14="http://schemas.microsoft.com/office/powerpoint/2010/main" val="4286516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Pipelined lock and prefetching:</a:t>
            </a:r>
          </a:p>
          <a:p>
            <a:endParaRPr lang="en-US" dirty="0" smtClean="0"/>
          </a:p>
          <a:p>
            <a:r>
              <a:rPr lang="en-US" dirty="0" smtClean="0"/>
              <a:t>Each machine maintains</a:t>
            </a:r>
            <a:r>
              <a:rPr lang="en-US" baseline="0" dirty="0" smtClean="0"/>
              <a:t> a pipeline of vertices for which locks have been requested, but not fulfilled</a:t>
            </a:r>
          </a:p>
          <a:p>
            <a:endParaRPr lang="en-US" baseline="0" dirty="0" smtClean="0"/>
          </a:p>
          <a:p>
            <a:r>
              <a:rPr lang="en-US" baseline="0" dirty="0" smtClean="0"/>
              <a:t>Vertices that complete lock acquisition and data synchronization then leave the pipeline and are executed by worker </a:t>
            </a:r>
            <a:r>
              <a:rPr lang="en-US" baseline="0" dirty="0" smtClean="0"/>
              <a:t>threads</a:t>
            </a:r>
          </a:p>
          <a:p>
            <a:endParaRPr lang="en-US" baseline="0" dirty="0" smtClean="0"/>
          </a:p>
          <a:p>
            <a:r>
              <a:rPr lang="en-US" baseline="0" dirty="0" smtClean="0"/>
              <a:t>But, we don’t want to use regular reader-writer lock</a:t>
            </a:r>
            <a:endParaRPr lang="en-US" baseline="0" dirty="0" smtClean="0"/>
          </a:p>
        </p:txBody>
      </p:sp>
      <p:sp>
        <p:nvSpPr>
          <p:cNvPr id="4" name="Slide Number Placeholder 3"/>
          <p:cNvSpPr>
            <a:spLocks noGrp="1"/>
          </p:cNvSpPr>
          <p:nvPr>
            <p:ph type="sldNum" sz="quarter" idx="10"/>
          </p:nvPr>
        </p:nvSpPr>
        <p:spPr/>
        <p:txBody>
          <a:bodyPr/>
          <a:lstStyle/>
          <a:p>
            <a:fld id="{B9710694-953D-4308-A26C-B20629B13BF0}" type="slidenum">
              <a:rPr lang="en-US" smtClean="0"/>
              <a:t>38</a:t>
            </a:fld>
            <a:endParaRPr lang="en-US"/>
          </a:p>
        </p:txBody>
      </p:sp>
    </p:spTree>
    <p:extLst>
      <p:ext uri="{BB962C8B-B14F-4D97-AF65-F5344CB8AC3E}">
        <p14:creationId xmlns:p14="http://schemas.microsoft.com/office/powerpoint/2010/main" val="1554100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Regular readers-writer lock would halt the pipeline on contention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they implemented a non-blocking variation of this lock</a:t>
            </a:r>
            <a:endParaRPr lang="en-US" dirty="0" smtClean="0"/>
          </a:p>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39</a:t>
            </a:fld>
            <a:endParaRPr lang="en-US"/>
          </a:p>
        </p:txBody>
      </p:sp>
    </p:spTree>
    <p:extLst>
      <p:ext uri="{BB962C8B-B14F-4D97-AF65-F5344CB8AC3E}">
        <p14:creationId xmlns:p14="http://schemas.microsoft.com/office/powerpoint/2010/main" val="2598123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Lock</a:t>
            </a:r>
            <a:r>
              <a:rPr lang="en-US" baseline="0" dirty="0" smtClean="0"/>
              <a:t> acquisition request </a:t>
            </a:r>
            <a:r>
              <a:rPr lang="en-US" baseline="0" dirty="0" smtClean="0"/>
              <a:t>provides </a:t>
            </a:r>
            <a:r>
              <a:rPr lang="en-US" baseline="0" dirty="0" smtClean="0"/>
              <a:t>a pointer to a callback, </a:t>
            </a:r>
            <a:r>
              <a:rPr lang="en-US" baseline="0" dirty="0" smtClean="0"/>
              <a:t>which is called </a:t>
            </a:r>
            <a:r>
              <a:rPr lang="en-US" baseline="0" dirty="0" smtClean="0"/>
              <a:t>once the request is fulfilled. These callbacks are chained into a distributed continuation passing scheme that passes lock request across machines in sequence.</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40</a:t>
            </a:fld>
            <a:endParaRPr lang="en-US"/>
          </a:p>
        </p:txBody>
      </p:sp>
    </p:spTree>
    <p:extLst>
      <p:ext uri="{BB962C8B-B14F-4D97-AF65-F5344CB8AC3E}">
        <p14:creationId xmlns:p14="http://schemas.microsoft.com/office/powerpoint/2010/main" val="151760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Lock acquisition</a:t>
            </a:r>
            <a:r>
              <a:rPr lang="en-US" baseline="0" dirty="0" smtClean="0"/>
              <a:t> follows the same canonical ordering as earlier, avoiding deadlocks</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41</a:t>
            </a:fld>
            <a:endParaRPr lang="en-US"/>
          </a:p>
        </p:txBody>
      </p:sp>
    </p:spTree>
    <p:extLst>
      <p:ext uri="{BB962C8B-B14F-4D97-AF65-F5344CB8AC3E}">
        <p14:creationId xmlns:p14="http://schemas.microsoft.com/office/powerpoint/2010/main" val="1223246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Synchronization of locked data after</a:t>
            </a:r>
            <a:r>
              <a:rPr lang="en-US" baseline="0" dirty="0" smtClean="0"/>
              <a:t> each local lock – reduces latency</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42</a:t>
            </a:fld>
            <a:endParaRPr lang="en-US"/>
          </a:p>
        </p:txBody>
      </p:sp>
    </p:spTree>
    <p:extLst>
      <p:ext uri="{BB962C8B-B14F-4D97-AF65-F5344CB8AC3E}">
        <p14:creationId xmlns:p14="http://schemas.microsoft.com/office/powerpoint/2010/main" val="3243598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Evaluation on 3D mesh of 300x300x300 = 27,000,000 vertices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26 connected</a:t>
            </a:r>
            <a:r>
              <a:rPr lang="en-US" baseline="0" dirty="0" smtClean="0"/>
              <a:t> -&gt; 375 million edges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512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Conclusions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Distributed locking provides linear scalability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Increasing pipeline length from 100 to 1000 leads to 3x reduction in runtime</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43</a:t>
            </a:fld>
            <a:endParaRPr lang="en-US"/>
          </a:p>
        </p:txBody>
      </p:sp>
    </p:spTree>
    <p:extLst>
      <p:ext uri="{BB962C8B-B14F-4D97-AF65-F5344CB8AC3E}">
        <p14:creationId xmlns:p14="http://schemas.microsoft.com/office/powerpoint/2010/main" val="27086645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45</a:t>
            </a:fld>
            <a:endParaRPr lang="en-US"/>
          </a:p>
        </p:txBody>
      </p:sp>
    </p:spTree>
    <p:extLst>
      <p:ext uri="{BB962C8B-B14F-4D97-AF65-F5344CB8AC3E}">
        <p14:creationId xmlns:p14="http://schemas.microsoft.com/office/powerpoint/2010/main" val="21062422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Suspends all computation (including update functions, flushing all communication channels) while the snapshot</a:t>
            </a:r>
            <a:r>
              <a:rPr lang="en-US" baseline="0" dirty="0" smtClean="0"/>
              <a:t> is constructed (saving all modified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we’re trying to avoid the inefficiencies of synchronous computation</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46</a:t>
            </a:fld>
            <a:endParaRPr lang="en-US"/>
          </a:p>
        </p:txBody>
      </p:sp>
    </p:spTree>
    <p:extLst>
      <p:ext uri="{BB962C8B-B14F-4D97-AF65-F5344CB8AC3E}">
        <p14:creationId xmlns:p14="http://schemas.microsoft.com/office/powerpoint/2010/main" val="3820906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Each atom is stored as</a:t>
            </a:r>
            <a:r>
              <a:rPr lang="en-US" i="0" baseline="0" dirty="0" smtClean="0"/>
              <a:t> a separate file on a distributed storage system, f</a:t>
            </a:r>
            <a:r>
              <a:rPr lang="en-US" i="0" dirty="0" smtClean="0"/>
              <a:t>or</a:t>
            </a:r>
            <a:r>
              <a:rPr lang="en-US" i="0" baseline="0" dirty="0" smtClean="0"/>
              <a:t> instance, HDFS or Amazon S3</a:t>
            </a:r>
            <a:endParaRPr lang="en-US" i="0" dirty="0" smtClean="0"/>
          </a:p>
          <a:p>
            <a:endParaRPr lang="en-US" i="0" dirty="0" smtClean="0"/>
          </a:p>
          <a:p>
            <a:r>
              <a:rPr lang="en-US" i="0" dirty="0" smtClean="0"/>
              <a:t>Each atom file is a simple compressed journal of graph generating commands, for instance, </a:t>
            </a:r>
            <a:r>
              <a:rPr lang="en-US" i="0" dirty="0" err="1" smtClean="0"/>
              <a:t>AddVertex</a:t>
            </a:r>
            <a:r>
              <a:rPr lang="en-US" i="0" dirty="0" smtClean="0"/>
              <a:t>( 5000</a:t>
            </a:r>
            <a:r>
              <a:rPr lang="en-US" i="0" baseline="0" dirty="0" smtClean="0"/>
              <a:t> , </a:t>
            </a:r>
            <a:r>
              <a:rPr lang="en-US" i="0" baseline="0" dirty="0" err="1" smtClean="0"/>
              <a:t>vdata</a:t>
            </a:r>
            <a:r>
              <a:rPr lang="en-US" i="0" baseline="0" dirty="0" smtClean="0"/>
              <a:t> ) or </a:t>
            </a:r>
            <a:r>
              <a:rPr lang="en-US" i="0" baseline="0" dirty="0" err="1" smtClean="0"/>
              <a:t>AddEdge</a:t>
            </a:r>
            <a:r>
              <a:rPr lang="en-US" i="0" baseline="0" dirty="0" smtClean="0"/>
              <a:t>( 42 -&gt; 314 , </a:t>
            </a:r>
            <a:r>
              <a:rPr lang="en-US" i="0" baseline="0" dirty="0" err="1" smtClean="0"/>
              <a:t>edata</a:t>
            </a:r>
            <a:r>
              <a:rPr lang="en-US" i="0" baseline="0" dirty="0" smtClean="0"/>
              <a:t> )</a:t>
            </a:r>
          </a:p>
        </p:txBody>
      </p:sp>
      <p:sp>
        <p:nvSpPr>
          <p:cNvPr id="4" name="Slide Number Placeholder 3"/>
          <p:cNvSpPr>
            <a:spLocks noGrp="1"/>
          </p:cNvSpPr>
          <p:nvPr>
            <p:ph type="sldNum" sz="quarter" idx="10"/>
          </p:nvPr>
        </p:nvSpPr>
        <p:spPr/>
        <p:txBody>
          <a:bodyPr/>
          <a:lstStyle/>
          <a:p>
            <a:fld id="{B9710694-953D-4308-A26C-B20629B13BF0}" type="slidenum">
              <a:rPr lang="en-US" smtClean="0"/>
              <a:t>7</a:t>
            </a:fld>
            <a:endParaRPr lang="en-US"/>
          </a:p>
        </p:txBody>
      </p:sp>
    </p:spTree>
    <p:extLst>
      <p:ext uri="{BB962C8B-B14F-4D97-AF65-F5344CB8AC3E}">
        <p14:creationId xmlns:p14="http://schemas.microsoft.com/office/powerpoint/2010/main" val="613227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Incrementally constructs a snapshot</a:t>
            </a:r>
            <a:r>
              <a:rPr lang="en-US" baseline="0" dirty="0" smtClean="0"/>
              <a:t> without suspending execution</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47</a:t>
            </a:fld>
            <a:endParaRPr lang="en-US"/>
          </a:p>
        </p:txBody>
      </p:sp>
    </p:spTree>
    <p:extLst>
      <p:ext uri="{BB962C8B-B14F-4D97-AF65-F5344CB8AC3E}">
        <p14:creationId xmlns:p14="http://schemas.microsoft.com/office/powerpoint/2010/main" val="33544356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48</a:t>
            </a:fld>
            <a:endParaRPr lang="en-US"/>
          </a:p>
        </p:txBody>
      </p:sp>
    </p:spTree>
    <p:extLst>
      <p:ext uri="{BB962C8B-B14F-4D97-AF65-F5344CB8AC3E}">
        <p14:creationId xmlns:p14="http://schemas.microsoft.com/office/powerpoint/2010/main" val="40786057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Guarantees</a:t>
            </a:r>
            <a:r>
              <a:rPr lang="en-US" baseline="0" dirty="0" smtClean="0"/>
              <a:t> a consistent snapshot given the above conditions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are satisfied with minimal changed to GraphLab</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49</a:t>
            </a:fld>
            <a:endParaRPr lang="en-US"/>
          </a:p>
        </p:txBody>
      </p:sp>
    </p:spTree>
    <p:extLst>
      <p:ext uri="{BB962C8B-B14F-4D97-AF65-F5344CB8AC3E}">
        <p14:creationId xmlns:p14="http://schemas.microsoft.com/office/powerpoint/2010/main" val="2030581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50</a:t>
            </a:fld>
            <a:endParaRPr lang="en-US"/>
          </a:p>
        </p:txBody>
      </p:sp>
    </p:spTree>
    <p:extLst>
      <p:ext uri="{BB962C8B-B14F-4D97-AF65-F5344CB8AC3E}">
        <p14:creationId xmlns:p14="http://schemas.microsoft.com/office/powerpoint/2010/main" val="34074400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In case of failure</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51</a:t>
            </a:fld>
            <a:endParaRPr lang="en-US"/>
          </a:p>
        </p:txBody>
      </p:sp>
    </p:spTree>
    <p:extLst>
      <p:ext uri="{BB962C8B-B14F-4D97-AF65-F5344CB8AC3E}">
        <p14:creationId xmlns:p14="http://schemas.microsoft.com/office/powerpoint/2010/main" val="12886744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T_checkpoint</a:t>
            </a:r>
            <a:r>
              <a:rPr lang="en-US" baseline="0" dirty="0" smtClean="0"/>
              <a:t> = time to complete checkpoint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T_MTBF = time between failures for the cluster</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52</a:t>
            </a:fld>
            <a:endParaRPr lang="en-US"/>
          </a:p>
        </p:txBody>
      </p:sp>
    </p:spTree>
    <p:extLst>
      <p:ext uri="{BB962C8B-B14F-4D97-AF65-F5344CB8AC3E}">
        <p14:creationId xmlns:p14="http://schemas.microsoft.com/office/powerpoint/2010/main" val="24206801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Same synthetic mesh as before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Running</a:t>
            </a:r>
            <a:r>
              <a:rPr lang="en-US" baseline="0" dirty="0" smtClean="0"/>
              <a:t> on 16 machines (128 processors)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snapshot in the middle of the second iteration</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53</a:t>
            </a:fld>
            <a:endParaRPr lang="en-US"/>
          </a:p>
        </p:txBody>
      </p:sp>
    </p:spTree>
    <p:extLst>
      <p:ext uri="{BB962C8B-B14F-4D97-AF65-F5344CB8AC3E}">
        <p14:creationId xmlns:p14="http://schemas.microsoft.com/office/powerpoint/2010/main" val="3715527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Begins</a:t>
            </a:r>
            <a:r>
              <a:rPr lang="en-US" baseline="0" dirty="0" smtClean="0"/>
              <a:t> by constructing atom graph representation on a Distributed File System (DFS) – if hashed partitioning is used the processes is map-</a:t>
            </a:r>
            <a:r>
              <a:rPr lang="en-US" baseline="0" dirty="0" err="1" smtClean="0"/>
              <a:t>reduceable</a:t>
            </a:r>
            <a:r>
              <a:rPr lang="en-US" baseline="0" dirty="0" smtClean="0"/>
              <a:t>, where map is performed over each vertex and edge, and each reducer accumulates an atom file.</a:t>
            </a:r>
          </a:p>
          <a:p>
            <a:endParaRPr lang="en-US" baseline="0" dirty="0" smtClean="0"/>
          </a:p>
          <a:p>
            <a:r>
              <a:rPr lang="en-US" dirty="0" smtClean="0"/>
              <a:t>In the execution</a:t>
            </a:r>
            <a:r>
              <a:rPr lang="en-US" baseline="0" dirty="0" smtClean="0"/>
              <a:t> phase, atom files are assigned to individual execution engines.</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55</a:t>
            </a:fld>
            <a:endParaRPr lang="en-US"/>
          </a:p>
        </p:txBody>
      </p:sp>
    </p:spTree>
    <p:extLst>
      <p:ext uri="{BB962C8B-B14F-4D97-AF65-F5344CB8AC3E}">
        <p14:creationId xmlns:p14="http://schemas.microsoft.com/office/powerpoint/2010/main" val="18330870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GraphLab is launched, a master process (the first process) computes the placement of atoms on machines based on atom index. All processes perform a parallel loading of the atoms assigned. Each machine runs one instance of GraphLab. The different processes communicate using a custom asynchronous protocol over TCP/IP.</a:t>
            </a:r>
          </a:p>
          <a:p>
            <a:endParaRPr lang="en-US" baseline="0" dirty="0" smtClean="0"/>
          </a:p>
          <a:p>
            <a:r>
              <a:rPr lang="en-US" baseline="0" dirty="0" smtClean="0"/>
              <a:t>Each process is responsible for a partition of the distributed graph, stored in a local graph storage, and provides distributed locks. A cache stores the ghost vertices and edges.  </a:t>
            </a:r>
          </a:p>
          <a:p>
            <a:endParaRPr lang="en-US" baseline="0" dirty="0" smtClean="0"/>
          </a:p>
          <a:p>
            <a:r>
              <a:rPr lang="en-US" baseline="0" dirty="0" smtClean="0"/>
              <a:t>Each process also contains a scheduler that manages the vertices in </a:t>
            </a:r>
            <a:r>
              <a:rPr lang="el-GR" baseline="0" dirty="0" smtClean="0"/>
              <a:t>τ</a:t>
            </a:r>
            <a:r>
              <a:rPr lang="en-US" baseline="0" dirty="0" smtClean="0"/>
              <a:t> that have been assigned to the process.</a:t>
            </a:r>
          </a:p>
          <a:p>
            <a:endParaRPr lang="en-US" baseline="0" dirty="0" smtClean="0"/>
          </a:p>
          <a:p>
            <a:r>
              <a:rPr lang="en-US" baseline="0" dirty="0" smtClean="0"/>
              <a:t>At runtime, each machine’s local schedule feeds vertices into a </a:t>
            </a:r>
            <a:r>
              <a:rPr lang="en-US" baseline="0" dirty="0" err="1" smtClean="0"/>
              <a:t>prefetch</a:t>
            </a:r>
            <a:r>
              <a:rPr lang="en-US" baseline="0" dirty="0" smtClean="0"/>
              <a:t> pipeline, which collects the data and locks required for the execution, which is performed by a pool of worker threads.</a:t>
            </a:r>
          </a:p>
          <a:p>
            <a:endParaRPr lang="en-US" baseline="0" dirty="0" smtClean="0"/>
          </a:p>
          <a:p>
            <a:r>
              <a:rPr lang="en-US" baseline="0" dirty="0" smtClean="0"/>
              <a:t>----------------------</a:t>
            </a:r>
          </a:p>
          <a:p>
            <a:endParaRPr lang="en-US" baseline="0" dirty="0" smtClean="0"/>
          </a:p>
          <a:p>
            <a:r>
              <a:rPr lang="en-US" strike="sngStrike" baseline="0" dirty="0" smtClean="0"/>
              <a:t>Vertex scheduling is decentralized – each machine managing the schedule for its local vertices, requesting scheduling for remote vertices.</a:t>
            </a:r>
            <a:endParaRPr lang="en-US" strike="sngStrike"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56</a:t>
            </a:fld>
            <a:endParaRPr lang="en-US"/>
          </a:p>
        </p:txBody>
      </p:sp>
    </p:spTree>
    <p:extLst>
      <p:ext uri="{BB962C8B-B14F-4D97-AF65-F5344CB8AC3E}">
        <p14:creationId xmlns:p14="http://schemas.microsoft.com/office/powerpoint/2010/main" val="4161331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Netflix – chromatic engine</a:t>
            </a:r>
          </a:p>
          <a:p>
            <a:r>
              <a:rPr lang="en-US" dirty="0" smtClean="0"/>
              <a:t>Co-</a:t>
            </a:r>
            <a:r>
              <a:rPr lang="en-US" dirty="0" err="1" smtClean="0"/>
              <a:t>seg</a:t>
            </a:r>
            <a:r>
              <a:rPr lang="en-US" dirty="0" smtClean="0"/>
              <a:t> – distributed</a:t>
            </a:r>
            <a:r>
              <a:rPr lang="en-US" baseline="0" dirty="0" smtClean="0"/>
              <a:t> lock engine</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57</a:t>
            </a:fld>
            <a:endParaRPr lang="en-US"/>
          </a:p>
        </p:txBody>
      </p:sp>
    </p:spTree>
    <p:extLst>
      <p:ext uri="{BB962C8B-B14F-4D97-AF65-F5344CB8AC3E}">
        <p14:creationId xmlns:p14="http://schemas.microsoft.com/office/powerpoint/2010/main" val="3649524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Ghosts – the set of vertices and edges adjacent to the partition boundary</a:t>
            </a:r>
          </a:p>
        </p:txBody>
      </p:sp>
      <p:sp>
        <p:nvSpPr>
          <p:cNvPr id="4" name="Slide Number Placeholder 3"/>
          <p:cNvSpPr>
            <a:spLocks noGrp="1"/>
          </p:cNvSpPr>
          <p:nvPr>
            <p:ph type="sldNum" sz="quarter" idx="10"/>
          </p:nvPr>
        </p:nvSpPr>
        <p:spPr/>
        <p:txBody>
          <a:bodyPr/>
          <a:lstStyle/>
          <a:p>
            <a:fld id="{B9710694-953D-4308-A26C-B20629B13BF0}" type="slidenum">
              <a:rPr lang="en-US" smtClean="0"/>
              <a:t>8</a:t>
            </a:fld>
            <a:endParaRPr lang="en-US"/>
          </a:p>
        </p:txBody>
      </p:sp>
    </p:spTree>
    <p:extLst>
      <p:ext uri="{BB962C8B-B14F-4D97-AF65-F5344CB8AC3E}">
        <p14:creationId xmlns:p14="http://schemas.microsoft.com/office/powerpoint/2010/main" val="20169669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compute movie recommendations</a:t>
            </a:r>
          </a:p>
          <a:p>
            <a:endParaRPr lang="en-US" dirty="0" smtClean="0"/>
          </a:p>
          <a:p>
            <a:r>
              <a:rPr lang="en-US" dirty="0" smtClean="0"/>
              <a:t>The algorithm iteratively computes a low-rank matrix factorization</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58</a:t>
            </a:fld>
            <a:endParaRPr lang="en-US"/>
          </a:p>
        </p:txBody>
      </p:sp>
    </p:spTree>
    <p:extLst>
      <p:ext uri="{BB962C8B-B14F-4D97-AF65-F5344CB8AC3E}">
        <p14:creationId xmlns:p14="http://schemas.microsoft.com/office/powerpoint/2010/main" val="29245597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 contains movie ratings</a:t>
            </a:r>
            <a:r>
              <a:rPr lang="en-US" baseline="0" dirty="0" smtClean="0"/>
              <a:t> for each user</a:t>
            </a:r>
          </a:p>
          <a:p>
            <a:r>
              <a:rPr lang="en-US" baseline="0" dirty="0" smtClean="0"/>
              <a:t>U contains the users – rank d</a:t>
            </a:r>
          </a:p>
          <a:p>
            <a:r>
              <a:rPr lang="en-US" baseline="0" dirty="0" smtClean="0"/>
              <a:t>V contains movies – rank d… Higher d increases both accuracy and computational cost</a:t>
            </a:r>
          </a:p>
          <a:p>
            <a:endParaRPr lang="en-US" baseline="0" dirty="0" smtClean="0"/>
          </a:p>
          <a:p>
            <a:r>
              <a:rPr lang="en-US" baseline="0" dirty="0" smtClean="0"/>
              <a:t>The algorithm alternates between computing the least-squares solution for U and V while holding the other fixed.</a:t>
            </a:r>
          </a:p>
          <a:p>
            <a:endParaRPr lang="en-US" baseline="0" dirty="0" smtClean="0"/>
          </a:p>
          <a:p>
            <a:r>
              <a:rPr lang="en-US" baseline="0" dirty="0" smtClean="0"/>
              <a:t>This might not seem like a graph algorithm, but it can be represented elegantly using GraphLab.</a:t>
            </a:r>
          </a:p>
        </p:txBody>
      </p:sp>
      <p:sp>
        <p:nvSpPr>
          <p:cNvPr id="4" name="Slide Number Placeholder 3"/>
          <p:cNvSpPr>
            <a:spLocks noGrp="1"/>
          </p:cNvSpPr>
          <p:nvPr>
            <p:ph type="sldNum" sz="quarter" idx="10"/>
          </p:nvPr>
        </p:nvSpPr>
        <p:spPr/>
        <p:txBody>
          <a:bodyPr/>
          <a:lstStyle/>
          <a:p>
            <a:fld id="{B9710694-953D-4308-A26C-B20629B13BF0}" type="slidenum">
              <a:rPr lang="en-US" smtClean="0"/>
              <a:t>59</a:t>
            </a:fld>
            <a:endParaRPr lang="en-US"/>
          </a:p>
        </p:txBody>
      </p:sp>
    </p:spTree>
    <p:extLst>
      <p:ext uri="{BB962C8B-B14F-4D97-AF65-F5344CB8AC3E}">
        <p14:creationId xmlns:p14="http://schemas.microsoft.com/office/powerpoint/2010/main" val="21548263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 is two colorable </a:t>
            </a:r>
            <a:r>
              <a:rPr lang="en-US" baseline="0" dirty="0" smtClean="0">
                <a:sym typeface="Wingdings" panose="05000000000000000000" pitchFamily="2" charset="2"/>
              </a:rPr>
              <a:t> edge consistency model can be used  chromatic engine</a:t>
            </a:r>
          </a:p>
          <a:p>
            <a:endParaRPr lang="en-US" baseline="0" dirty="0" smtClean="0">
              <a:sym typeface="Wingdings" panose="05000000000000000000" pitchFamily="2" charset="2"/>
            </a:endParaRPr>
          </a:p>
          <a:p>
            <a:r>
              <a:rPr lang="en-US" baseline="0" dirty="0" smtClean="0">
                <a:sym typeface="Wingdings" panose="05000000000000000000" pitchFamily="2" charset="2"/>
              </a:rPr>
              <a:t>GraphLab update function </a:t>
            </a:r>
            <a:r>
              <a:rPr lang="en-US" baseline="0" dirty="0" err="1" smtClean="0">
                <a:sym typeface="Wingdings" panose="05000000000000000000" pitchFamily="2" charset="2"/>
              </a:rPr>
              <a:t>recomputes</a:t>
            </a:r>
            <a:r>
              <a:rPr lang="en-US" baseline="0" dirty="0" smtClean="0">
                <a:sym typeface="Wingdings" panose="05000000000000000000" pitchFamily="2" charset="2"/>
              </a:rPr>
              <a:t> the d length vector for each vertex by reading the d length vectors on adjacent vertices and solving a least-squares regression problem to predict the edge values.</a:t>
            </a:r>
            <a:endParaRPr lang="en-US" baseline="0" dirty="0" smtClean="0"/>
          </a:p>
        </p:txBody>
      </p:sp>
      <p:sp>
        <p:nvSpPr>
          <p:cNvPr id="4" name="Slide Number Placeholder 3"/>
          <p:cNvSpPr>
            <a:spLocks noGrp="1"/>
          </p:cNvSpPr>
          <p:nvPr>
            <p:ph type="sldNum" sz="quarter" idx="10"/>
          </p:nvPr>
        </p:nvSpPr>
        <p:spPr/>
        <p:txBody>
          <a:bodyPr/>
          <a:lstStyle/>
          <a:p>
            <a:fld id="{B9710694-953D-4308-A26C-B20629B13BF0}" type="slidenum">
              <a:rPr lang="en-US" smtClean="0"/>
              <a:t>60</a:t>
            </a:fld>
            <a:endParaRPr lang="en-US"/>
          </a:p>
        </p:txBody>
      </p:sp>
    </p:spTree>
    <p:extLst>
      <p:ext uri="{BB962C8B-B14F-4D97-AF65-F5344CB8AC3E}">
        <p14:creationId xmlns:p14="http://schemas.microsoft.com/office/powerpoint/2010/main" val="11806156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61</a:t>
            </a:fld>
            <a:endParaRPr lang="en-US"/>
          </a:p>
        </p:txBody>
      </p:sp>
    </p:spTree>
    <p:extLst>
      <p:ext uri="{BB962C8B-B14F-4D97-AF65-F5344CB8AC3E}">
        <p14:creationId xmlns:p14="http://schemas.microsoft.com/office/powerpoint/2010/main" val="31996934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share similar texture and color</a:t>
            </a:r>
          </a:p>
          <a:p>
            <a:endParaRPr lang="en-US" dirty="0" smtClean="0"/>
          </a:p>
          <a:p>
            <a:r>
              <a:rPr lang="en-US" dirty="0" smtClean="0"/>
              <a:t>Processes</a:t>
            </a:r>
            <a:r>
              <a:rPr lang="en-US" baseline="0" dirty="0" smtClean="0"/>
              <a:t> all frame simultaneously, models temporal stability</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62</a:t>
            </a:fld>
            <a:endParaRPr lang="en-US"/>
          </a:p>
        </p:txBody>
      </p:sp>
    </p:spTree>
    <p:extLst>
      <p:ext uri="{BB962C8B-B14F-4D97-AF65-F5344CB8AC3E}">
        <p14:creationId xmlns:p14="http://schemas.microsoft.com/office/powerpoint/2010/main" val="42254419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63</a:t>
            </a:fld>
            <a:endParaRPr lang="en-US"/>
          </a:p>
        </p:txBody>
      </p:sp>
    </p:spTree>
    <p:extLst>
      <p:ext uri="{BB962C8B-B14F-4D97-AF65-F5344CB8AC3E}">
        <p14:creationId xmlns:p14="http://schemas.microsoft.com/office/powerpoint/2010/main" val="139437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GMM estimates best label based on color and texture</a:t>
            </a:r>
          </a:p>
          <a:p>
            <a:endParaRPr lang="en-US" dirty="0" smtClean="0"/>
          </a:p>
          <a:p>
            <a:r>
              <a:rPr lang="en-US" dirty="0" smtClean="0"/>
              <a:t>Neighboring pixels are connected in time and space into a 3D</a:t>
            </a:r>
            <a:r>
              <a:rPr lang="en-US" baseline="0" dirty="0" smtClean="0"/>
              <a:t> grid, and LBP </a:t>
            </a:r>
            <a:r>
              <a:rPr lang="en-US" baseline="0" dirty="0" err="1" smtClean="0"/>
              <a:t>smoothes</a:t>
            </a:r>
            <a:r>
              <a:rPr lang="en-US" baseline="0" dirty="0" smtClean="0"/>
              <a:t> local estimates provided by GMM</a:t>
            </a:r>
          </a:p>
          <a:p>
            <a:endParaRPr lang="en-US" baseline="0" dirty="0" smtClean="0"/>
          </a:p>
          <a:p>
            <a:r>
              <a:rPr lang="en-US" baseline="0" dirty="0" smtClean="0"/>
              <a:t>EM problem is solved by alternating between LBP, which computes the label given the GMM, and updating GMM given labels from LBP</a:t>
            </a:r>
          </a:p>
          <a:p>
            <a:endParaRPr lang="en-US" baseline="0" dirty="0" smtClean="0"/>
          </a:p>
          <a:p>
            <a:r>
              <a:rPr lang="en-US" baseline="0" dirty="0" smtClean="0"/>
              <a:t>----------------</a:t>
            </a:r>
          </a:p>
          <a:p>
            <a:r>
              <a:rPr lang="en-US" strike="sngStrike" baseline="0" dirty="0" smtClean="0"/>
              <a:t>GraphLab update function executes LBP iterative update</a:t>
            </a:r>
          </a:p>
          <a:p>
            <a:r>
              <a:rPr lang="en-US" strike="sngStrike" baseline="0" dirty="0" smtClean="0"/>
              <a:t>Updates that are expected to change vertex values significantly are prioritized </a:t>
            </a:r>
            <a:r>
              <a:rPr lang="en-US" strike="sngStrike" baseline="0" dirty="0" smtClean="0">
                <a:sym typeface="Wingdings" panose="05000000000000000000" pitchFamily="2" charset="2"/>
              </a:rPr>
              <a:t> Distributed locking engine with priority scheduler</a:t>
            </a:r>
          </a:p>
          <a:p>
            <a:r>
              <a:rPr lang="en-US" strike="sngStrike" baseline="0" dirty="0" smtClean="0">
                <a:sym typeface="Wingdings" panose="05000000000000000000" pitchFamily="2" charset="2"/>
              </a:rPr>
              <a:t>GMM parameters are maintained using sync operation</a:t>
            </a:r>
          </a:p>
        </p:txBody>
      </p:sp>
      <p:sp>
        <p:nvSpPr>
          <p:cNvPr id="4" name="Slide Number Placeholder 3"/>
          <p:cNvSpPr>
            <a:spLocks noGrp="1"/>
          </p:cNvSpPr>
          <p:nvPr>
            <p:ph type="sldNum" sz="quarter" idx="10"/>
          </p:nvPr>
        </p:nvSpPr>
        <p:spPr/>
        <p:txBody>
          <a:bodyPr/>
          <a:lstStyle/>
          <a:p>
            <a:fld id="{B9710694-953D-4308-A26C-B20629B13BF0}" type="slidenum">
              <a:rPr lang="en-US" smtClean="0"/>
              <a:t>64</a:t>
            </a:fld>
            <a:endParaRPr lang="en-US"/>
          </a:p>
        </p:txBody>
      </p:sp>
    </p:spTree>
    <p:extLst>
      <p:ext uri="{BB962C8B-B14F-4D97-AF65-F5344CB8AC3E}">
        <p14:creationId xmlns:p14="http://schemas.microsoft.com/office/powerpoint/2010/main" val="5517102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10.5</a:t>
            </a:r>
            <a:r>
              <a:rPr lang="en-US" baseline="0" dirty="0" smtClean="0"/>
              <a:t> million vertex graph</a:t>
            </a:r>
          </a:p>
          <a:p>
            <a:endParaRPr lang="en-US" baseline="0" dirty="0" smtClean="0"/>
          </a:p>
          <a:p>
            <a:r>
              <a:rPr lang="en-US" baseline="0" dirty="0" smtClean="0"/>
              <a:t>10x speedup with 16x more machines</a:t>
            </a:r>
          </a:p>
          <a:p>
            <a:endParaRPr lang="en-US" baseline="0" dirty="0" smtClean="0"/>
          </a:p>
          <a:p>
            <a:r>
              <a:rPr lang="en-US" baseline="0" dirty="0" smtClean="0"/>
              <a:t>Nearly optimal weak scaling – runtime doesn’t increase significantly as the size of the graph increases – due to good graph partition, # edges crossing machines increases linearly with # machines </a:t>
            </a:r>
            <a:r>
              <a:rPr lang="en-US" baseline="0" dirty="0" smtClean="0">
                <a:sym typeface="Wingdings" panose="05000000000000000000" pitchFamily="2" charset="2"/>
              </a:rPr>
              <a:t> low communication</a:t>
            </a:r>
            <a:endParaRPr lang="en-US" dirty="0"/>
          </a:p>
        </p:txBody>
      </p:sp>
      <p:sp>
        <p:nvSpPr>
          <p:cNvPr id="4" name="Slide Number Placeholder 3"/>
          <p:cNvSpPr>
            <a:spLocks noGrp="1"/>
          </p:cNvSpPr>
          <p:nvPr>
            <p:ph type="sldNum" sz="quarter" idx="10"/>
          </p:nvPr>
        </p:nvSpPr>
        <p:spPr/>
        <p:txBody>
          <a:bodyPr/>
          <a:lstStyle/>
          <a:p>
            <a:fld id="{B9710694-953D-4308-A26C-B20629B13BF0}" type="slidenum">
              <a:rPr lang="en-US" smtClean="0"/>
              <a:t>65</a:t>
            </a:fld>
            <a:endParaRPr lang="en-US"/>
          </a:p>
        </p:txBody>
      </p:sp>
    </p:spTree>
    <p:extLst>
      <p:ext uri="{BB962C8B-B14F-4D97-AF65-F5344CB8AC3E}">
        <p14:creationId xmlns:p14="http://schemas.microsoft.com/office/powerpoint/2010/main" val="416674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B9710694-953D-4308-A26C-B20629B13BF0}" type="slidenum">
              <a:rPr lang="en-US" smtClean="0"/>
              <a:t>9</a:t>
            </a:fld>
            <a:endParaRPr lang="en-US"/>
          </a:p>
        </p:txBody>
      </p:sp>
    </p:spTree>
    <p:extLst>
      <p:ext uri="{BB962C8B-B14F-4D97-AF65-F5344CB8AC3E}">
        <p14:creationId xmlns:p14="http://schemas.microsoft.com/office/powerpoint/2010/main" val="260078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a:t>
            </a:r>
            <a:r>
              <a:rPr lang="en-US" i="1" baseline="0" dirty="0" smtClean="0"/>
              <a:t>k</a:t>
            </a:r>
            <a:r>
              <a:rPr lang="en-US" i="0" baseline="0" dirty="0" smtClean="0"/>
              <a:t> vertices of the meta-graph correspond to the </a:t>
            </a:r>
            <a:r>
              <a:rPr lang="en-US" i="1" baseline="0" dirty="0" smtClean="0"/>
              <a:t>k</a:t>
            </a:r>
            <a:r>
              <a:rPr lang="en-US" i="0" baseline="0" dirty="0" smtClean="0"/>
              <a:t> atoms</a:t>
            </a:r>
            <a:endParaRPr lang="en-US" i="1" baseline="0" dirty="0" smtClean="0"/>
          </a:p>
        </p:txBody>
      </p:sp>
      <p:sp>
        <p:nvSpPr>
          <p:cNvPr id="4" name="Slide Number Placeholder 3"/>
          <p:cNvSpPr>
            <a:spLocks noGrp="1"/>
          </p:cNvSpPr>
          <p:nvPr>
            <p:ph type="sldNum" sz="quarter" idx="10"/>
          </p:nvPr>
        </p:nvSpPr>
        <p:spPr/>
        <p:txBody>
          <a:bodyPr/>
          <a:lstStyle/>
          <a:p>
            <a:fld id="{B9710694-953D-4308-A26C-B20629B13BF0}" type="slidenum">
              <a:rPr lang="en-US" smtClean="0"/>
              <a:t>10</a:t>
            </a:fld>
            <a:endParaRPr lang="en-US"/>
          </a:p>
        </p:txBody>
      </p:sp>
    </p:spTree>
    <p:extLst>
      <p:ext uri="{BB962C8B-B14F-4D97-AF65-F5344CB8AC3E}">
        <p14:creationId xmlns:p14="http://schemas.microsoft.com/office/powerpoint/2010/main" val="1026455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Partition over # physical machines</a:t>
            </a:r>
          </a:p>
        </p:txBody>
      </p:sp>
      <p:sp>
        <p:nvSpPr>
          <p:cNvPr id="4" name="Slide Number Placeholder 3"/>
          <p:cNvSpPr>
            <a:spLocks noGrp="1"/>
          </p:cNvSpPr>
          <p:nvPr>
            <p:ph type="sldNum" sz="quarter" idx="10"/>
          </p:nvPr>
        </p:nvSpPr>
        <p:spPr/>
        <p:txBody>
          <a:bodyPr/>
          <a:lstStyle/>
          <a:p>
            <a:fld id="{B9710694-953D-4308-A26C-B20629B13BF0}" type="slidenum">
              <a:rPr lang="en-US" smtClean="0"/>
              <a:t>11</a:t>
            </a:fld>
            <a:endParaRPr lang="en-US"/>
          </a:p>
        </p:txBody>
      </p:sp>
    </p:spTree>
    <p:extLst>
      <p:ext uri="{BB962C8B-B14F-4D97-AF65-F5344CB8AC3E}">
        <p14:creationId xmlns:p14="http://schemas.microsoft.com/office/powerpoint/2010/main" val="2431657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By playing back the journal from each assigned atom. The playback also instantiates the ghosts of the local partition in memory, creating caches for their true counterparts elsewhere on the network. They use a simple versioning system for cache coherence in order to eliminate transmission of unchanged or constant data (edge weights).</a:t>
            </a:r>
          </a:p>
          <a:p>
            <a:endParaRPr lang="en-US" i="0" baseline="0" dirty="0" smtClean="0"/>
          </a:p>
          <a:p>
            <a:r>
              <a:rPr lang="en-US" i="0" baseline="0" dirty="0" smtClean="0"/>
              <a:t>This two step partitioning scheme allows the same initial partition to be used for different number of machines without requiring a full repartitioning.</a:t>
            </a:r>
          </a:p>
        </p:txBody>
      </p:sp>
      <p:sp>
        <p:nvSpPr>
          <p:cNvPr id="4" name="Slide Number Placeholder 3"/>
          <p:cNvSpPr>
            <a:spLocks noGrp="1"/>
          </p:cNvSpPr>
          <p:nvPr>
            <p:ph type="sldNum" sz="quarter" idx="10"/>
          </p:nvPr>
        </p:nvSpPr>
        <p:spPr/>
        <p:txBody>
          <a:bodyPr/>
          <a:lstStyle/>
          <a:p>
            <a:fld id="{B9710694-953D-4308-A26C-B20629B13BF0}" type="slidenum">
              <a:rPr lang="en-US" smtClean="0"/>
              <a:t>12</a:t>
            </a:fld>
            <a:endParaRPr lang="en-US"/>
          </a:p>
        </p:txBody>
      </p:sp>
    </p:spTree>
    <p:extLst>
      <p:ext uri="{BB962C8B-B14F-4D97-AF65-F5344CB8AC3E}">
        <p14:creationId xmlns:p14="http://schemas.microsoft.com/office/powerpoint/2010/main" val="114410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10/16/2013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10/16/2013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10/16/2013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217" y="1983484"/>
            <a:ext cx="11471565" cy="1457985"/>
          </a:xfrm>
        </p:spPr>
        <p:txBody>
          <a:bodyPr/>
          <a:lstStyle/>
          <a:p>
            <a:r>
              <a:rPr lang="en-US" dirty="0" smtClean="0"/>
              <a:t>Distributed GraphLab</a:t>
            </a:r>
            <a:endParaRPr lang="en-US" dirty="0"/>
          </a:p>
        </p:txBody>
      </p:sp>
      <p:sp>
        <p:nvSpPr>
          <p:cNvPr id="3" name="Subtitle 2"/>
          <p:cNvSpPr>
            <a:spLocks noGrp="1"/>
          </p:cNvSpPr>
          <p:nvPr>
            <p:ph type="subTitle" idx="1"/>
          </p:nvPr>
        </p:nvSpPr>
        <p:spPr/>
        <p:txBody>
          <a:bodyPr>
            <a:normAutofit/>
          </a:bodyPr>
          <a:lstStyle/>
          <a:p>
            <a:r>
              <a:rPr lang="en-US" sz="2400" dirty="0" smtClean="0"/>
              <a:t>Ayushi Sinha</a:t>
            </a:r>
            <a:endParaRPr lang="en-US" sz="2400" dirty="0"/>
          </a:p>
        </p:txBody>
      </p:sp>
      <p:sp>
        <p:nvSpPr>
          <p:cNvPr id="4" name="Subtitle 2"/>
          <p:cNvSpPr txBox="1">
            <a:spLocks/>
          </p:cNvSpPr>
          <p:nvPr/>
        </p:nvSpPr>
        <p:spPr>
          <a:xfrm>
            <a:off x="1524000" y="3155672"/>
            <a:ext cx="9144000" cy="13092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en-US" sz="2600" dirty="0" smtClean="0">
                <a:solidFill>
                  <a:schemeClr val="bg2"/>
                </a:solidFill>
              </a:rPr>
              <a:t>A Framework for Machine Learning and Data Mining in the Cloud</a:t>
            </a:r>
            <a:endParaRPr lang="en-US" sz="2600" dirty="0">
              <a:solidFill>
                <a:schemeClr val="bg2"/>
              </a:solidFill>
            </a:endParaRPr>
          </a:p>
        </p:txBody>
      </p:sp>
    </p:spTree>
    <p:extLst>
      <p:ext uri="{BB962C8B-B14F-4D97-AF65-F5344CB8AC3E}">
        <p14:creationId xmlns:p14="http://schemas.microsoft.com/office/powerpoint/2010/main" val="124144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Distributed Data Graph</a:t>
            </a:r>
            <a:endParaRPr lang="en-US" dirty="0"/>
          </a:p>
        </p:txBody>
      </p:sp>
      <p:sp>
        <p:nvSpPr>
          <p:cNvPr id="3" name="Content Placeholder 2"/>
          <p:cNvSpPr>
            <a:spLocks noGrp="1"/>
          </p:cNvSpPr>
          <p:nvPr>
            <p:ph idx="1"/>
          </p:nvPr>
        </p:nvSpPr>
        <p:spPr/>
        <p:txBody>
          <a:bodyPr>
            <a:normAutofit/>
          </a:bodyPr>
          <a:lstStyle/>
          <a:p>
            <a:r>
              <a:rPr lang="en-US" dirty="0" smtClean="0"/>
              <a:t>Implementation</a:t>
            </a:r>
          </a:p>
          <a:p>
            <a:pPr lvl="1"/>
            <a:r>
              <a:rPr lang="en-US" dirty="0" smtClean="0"/>
              <a:t>Partition data graph into </a:t>
            </a:r>
            <a:r>
              <a:rPr lang="en-US" i="1" dirty="0" smtClean="0"/>
              <a:t>k</a:t>
            </a:r>
            <a:r>
              <a:rPr lang="en-US" dirty="0" smtClean="0"/>
              <a:t> parts, or </a:t>
            </a:r>
            <a:r>
              <a:rPr lang="en-US" b="1" dirty="0" smtClean="0"/>
              <a:t>atoms</a:t>
            </a:r>
          </a:p>
          <a:p>
            <a:pPr lvl="1"/>
            <a:r>
              <a:rPr lang="en-US" dirty="0" smtClean="0"/>
              <a:t>Each atom stores the vertices and edges adjacent to the partition boundary, or </a:t>
            </a:r>
            <a:r>
              <a:rPr lang="en-US" b="1" dirty="0" smtClean="0"/>
              <a:t>ghosts</a:t>
            </a:r>
          </a:p>
          <a:p>
            <a:pPr lvl="1"/>
            <a:r>
              <a:rPr lang="en-US" dirty="0" smtClean="0"/>
              <a:t>Connectivity structure and file locations of the </a:t>
            </a:r>
            <a:r>
              <a:rPr lang="en-US" i="1" dirty="0" smtClean="0"/>
              <a:t>k</a:t>
            </a:r>
            <a:r>
              <a:rPr lang="en-US" dirty="0" smtClean="0"/>
              <a:t> atoms is stored in an </a:t>
            </a:r>
            <a:r>
              <a:rPr lang="en-US" b="1" dirty="0" smtClean="0"/>
              <a:t>atom index</a:t>
            </a:r>
            <a:r>
              <a:rPr lang="en-US" dirty="0" smtClean="0"/>
              <a:t> file</a:t>
            </a:r>
          </a:p>
          <a:p>
            <a:pPr lvl="1"/>
            <a:r>
              <a:rPr lang="en-US" dirty="0" smtClean="0"/>
              <a:t>Obtain a </a:t>
            </a:r>
            <a:r>
              <a:rPr lang="en-US" b="1" dirty="0" smtClean="0"/>
              <a:t>meta-graph</a:t>
            </a:r>
            <a:r>
              <a:rPr lang="en-US" dirty="0" smtClean="0"/>
              <a:t> with </a:t>
            </a:r>
            <a:r>
              <a:rPr lang="en-US" i="1" dirty="0" smtClean="0"/>
              <a:t>k</a:t>
            </a:r>
            <a:r>
              <a:rPr lang="en-US" dirty="0" smtClean="0"/>
              <a:t> vertices and edges encoding the connectivity of atoms</a:t>
            </a:r>
          </a:p>
        </p:txBody>
      </p:sp>
    </p:spTree>
    <p:extLst>
      <p:ext uri="{BB962C8B-B14F-4D97-AF65-F5344CB8AC3E}">
        <p14:creationId xmlns:p14="http://schemas.microsoft.com/office/powerpoint/2010/main" val="180277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Distributed Data Graph</a:t>
            </a:r>
            <a:endParaRPr lang="en-US" dirty="0"/>
          </a:p>
        </p:txBody>
      </p:sp>
      <p:sp>
        <p:nvSpPr>
          <p:cNvPr id="3" name="Content Placeholder 2"/>
          <p:cNvSpPr>
            <a:spLocks noGrp="1"/>
          </p:cNvSpPr>
          <p:nvPr>
            <p:ph idx="1"/>
          </p:nvPr>
        </p:nvSpPr>
        <p:spPr/>
        <p:txBody>
          <a:bodyPr>
            <a:normAutofit/>
          </a:bodyPr>
          <a:lstStyle/>
          <a:p>
            <a:r>
              <a:rPr lang="en-US" dirty="0" smtClean="0"/>
              <a:t>Implementation</a:t>
            </a:r>
          </a:p>
          <a:p>
            <a:pPr lvl="1"/>
            <a:r>
              <a:rPr lang="en-US" dirty="0" smtClean="0"/>
              <a:t>Partition data graph into </a:t>
            </a:r>
            <a:r>
              <a:rPr lang="en-US" i="1" dirty="0" smtClean="0"/>
              <a:t>k</a:t>
            </a:r>
            <a:r>
              <a:rPr lang="en-US" dirty="0" smtClean="0"/>
              <a:t> parts, or </a:t>
            </a:r>
            <a:r>
              <a:rPr lang="en-US" b="1" dirty="0" smtClean="0"/>
              <a:t>atoms</a:t>
            </a:r>
          </a:p>
          <a:p>
            <a:pPr lvl="1"/>
            <a:r>
              <a:rPr lang="en-US" dirty="0" smtClean="0"/>
              <a:t>Each atom stores the vertices and edges adjacent to the partition boundary, or </a:t>
            </a:r>
            <a:r>
              <a:rPr lang="en-US" b="1" dirty="0" smtClean="0"/>
              <a:t>ghosts</a:t>
            </a:r>
          </a:p>
          <a:p>
            <a:pPr lvl="1"/>
            <a:r>
              <a:rPr lang="en-US" dirty="0" smtClean="0"/>
              <a:t>Connectivity structure and file locations of the </a:t>
            </a:r>
            <a:r>
              <a:rPr lang="en-US" i="1" dirty="0" smtClean="0"/>
              <a:t>k</a:t>
            </a:r>
            <a:r>
              <a:rPr lang="en-US" dirty="0" smtClean="0"/>
              <a:t> atoms is stored in an </a:t>
            </a:r>
            <a:r>
              <a:rPr lang="en-US" b="1" dirty="0" smtClean="0"/>
              <a:t>atom index</a:t>
            </a:r>
            <a:r>
              <a:rPr lang="en-US" dirty="0" smtClean="0"/>
              <a:t> file</a:t>
            </a:r>
          </a:p>
          <a:p>
            <a:pPr lvl="1"/>
            <a:r>
              <a:rPr lang="en-US" dirty="0" smtClean="0"/>
              <a:t>Obtain a </a:t>
            </a:r>
            <a:r>
              <a:rPr lang="en-US" b="1" dirty="0" smtClean="0"/>
              <a:t>meta-graph</a:t>
            </a:r>
            <a:r>
              <a:rPr lang="en-US" dirty="0" smtClean="0"/>
              <a:t> with </a:t>
            </a:r>
            <a:r>
              <a:rPr lang="en-US" i="1" dirty="0" smtClean="0"/>
              <a:t>k</a:t>
            </a:r>
            <a:r>
              <a:rPr lang="en-US" dirty="0" smtClean="0"/>
              <a:t> vertices and edges encoding the connectivity of atoms</a:t>
            </a:r>
          </a:p>
          <a:p>
            <a:pPr lvl="1"/>
            <a:r>
              <a:rPr lang="en-US" dirty="0" smtClean="0"/>
              <a:t>Fast balanced partition of meta-graph achieves distributed loading</a:t>
            </a:r>
          </a:p>
        </p:txBody>
      </p:sp>
    </p:spTree>
    <p:extLst>
      <p:ext uri="{BB962C8B-B14F-4D97-AF65-F5344CB8AC3E}">
        <p14:creationId xmlns:p14="http://schemas.microsoft.com/office/powerpoint/2010/main" val="396480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Distributed Data Graph</a:t>
            </a:r>
            <a:endParaRPr lang="en-US" dirty="0"/>
          </a:p>
        </p:txBody>
      </p:sp>
      <p:sp>
        <p:nvSpPr>
          <p:cNvPr id="3" name="Content Placeholder 2"/>
          <p:cNvSpPr>
            <a:spLocks noGrp="1"/>
          </p:cNvSpPr>
          <p:nvPr>
            <p:ph idx="1"/>
          </p:nvPr>
        </p:nvSpPr>
        <p:spPr/>
        <p:txBody>
          <a:bodyPr>
            <a:normAutofit/>
          </a:bodyPr>
          <a:lstStyle/>
          <a:p>
            <a:r>
              <a:rPr lang="en-US" dirty="0" smtClean="0"/>
              <a:t>Implementation</a:t>
            </a:r>
          </a:p>
          <a:p>
            <a:pPr lvl="1"/>
            <a:r>
              <a:rPr lang="en-US" dirty="0" smtClean="0"/>
              <a:t>Partition data graph into </a:t>
            </a:r>
            <a:r>
              <a:rPr lang="en-US" i="1" dirty="0" smtClean="0"/>
              <a:t>k</a:t>
            </a:r>
            <a:r>
              <a:rPr lang="en-US" dirty="0" smtClean="0"/>
              <a:t> parts, or </a:t>
            </a:r>
            <a:r>
              <a:rPr lang="en-US" b="1" dirty="0" smtClean="0"/>
              <a:t>atoms</a:t>
            </a:r>
          </a:p>
          <a:p>
            <a:pPr lvl="1"/>
            <a:r>
              <a:rPr lang="en-US" dirty="0" smtClean="0"/>
              <a:t>Each atom stores the vertices and edges adjacent to the partition boundary, or </a:t>
            </a:r>
            <a:r>
              <a:rPr lang="en-US" b="1" dirty="0" smtClean="0"/>
              <a:t>ghosts</a:t>
            </a:r>
          </a:p>
          <a:p>
            <a:pPr lvl="1"/>
            <a:r>
              <a:rPr lang="en-US" dirty="0" smtClean="0"/>
              <a:t>Connectivity structure and file locations of the </a:t>
            </a:r>
            <a:r>
              <a:rPr lang="en-US" i="1" dirty="0" smtClean="0"/>
              <a:t>k</a:t>
            </a:r>
            <a:r>
              <a:rPr lang="en-US" dirty="0" smtClean="0"/>
              <a:t> atoms is stored in an </a:t>
            </a:r>
            <a:r>
              <a:rPr lang="en-US" b="1" dirty="0" smtClean="0"/>
              <a:t>atom index</a:t>
            </a:r>
            <a:r>
              <a:rPr lang="en-US" dirty="0" smtClean="0"/>
              <a:t> file</a:t>
            </a:r>
          </a:p>
          <a:p>
            <a:pPr lvl="1"/>
            <a:r>
              <a:rPr lang="en-US" dirty="0" smtClean="0"/>
              <a:t>Obtain a </a:t>
            </a:r>
            <a:r>
              <a:rPr lang="en-US" b="1" dirty="0" smtClean="0"/>
              <a:t>meta-graph</a:t>
            </a:r>
            <a:r>
              <a:rPr lang="en-US" dirty="0" smtClean="0"/>
              <a:t> with </a:t>
            </a:r>
            <a:r>
              <a:rPr lang="en-US" i="1" dirty="0" smtClean="0"/>
              <a:t>k</a:t>
            </a:r>
            <a:r>
              <a:rPr lang="en-US" dirty="0" smtClean="0"/>
              <a:t> vertices and edges encoding the connectivity of atoms</a:t>
            </a:r>
          </a:p>
          <a:p>
            <a:pPr lvl="1"/>
            <a:r>
              <a:rPr lang="en-US" dirty="0" smtClean="0"/>
              <a:t>Fast balanced partition of meta-graph achieves distributed loading</a:t>
            </a:r>
          </a:p>
          <a:p>
            <a:pPr lvl="1"/>
            <a:r>
              <a:rPr lang="en-US" dirty="0" smtClean="0"/>
              <a:t>Each machines constructs its local portion of the graph</a:t>
            </a:r>
          </a:p>
        </p:txBody>
      </p:sp>
    </p:spTree>
    <p:extLst>
      <p:ext uri="{BB962C8B-B14F-4D97-AF65-F5344CB8AC3E}">
        <p14:creationId xmlns:p14="http://schemas.microsoft.com/office/powerpoint/2010/main" val="3182195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GraphLab Design</a:t>
            </a:r>
            <a:endParaRPr lang="en-US" dirty="0"/>
          </a:p>
        </p:txBody>
      </p:sp>
      <p:sp>
        <p:nvSpPr>
          <p:cNvPr id="3" name="Content Placeholder 2"/>
          <p:cNvSpPr>
            <a:spLocks noGrp="1"/>
          </p:cNvSpPr>
          <p:nvPr>
            <p:ph idx="1"/>
          </p:nvPr>
        </p:nvSpPr>
        <p:spPr/>
        <p:txBody>
          <a:bodyPr/>
          <a:lstStyle/>
          <a:p>
            <a:r>
              <a:rPr lang="en-US" dirty="0" smtClean="0">
                <a:solidFill>
                  <a:srgbClr val="00B0F0"/>
                </a:solidFill>
              </a:rPr>
              <a:t>The Distributed Data Graph</a:t>
            </a:r>
          </a:p>
          <a:p>
            <a:r>
              <a:rPr lang="en-US" dirty="0"/>
              <a:t>Distributed GraphLab Engines</a:t>
            </a:r>
          </a:p>
          <a:p>
            <a:pPr lvl="1"/>
            <a:r>
              <a:rPr lang="en-US" sz="2200" dirty="0">
                <a:solidFill>
                  <a:srgbClr val="1BB2F5"/>
                </a:solidFill>
              </a:rPr>
              <a:t>Chromatic Engine</a:t>
            </a:r>
          </a:p>
          <a:p>
            <a:pPr lvl="1"/>
            <a:r>
              <a:rPr lang="en-US" sz="2200" dirty="0">
                <a:solidFill>
                  <a:srgbClr val="1BB2F5"/>
                </a:solidFill>
              </a:rPr>
              <a:t>Distributed Locking Engine</a:t>
            </a:r>
          </a:p>
          <a:p>
            <a:r>
              <a:rPr lang="en-US" dirty="0">
                <a:solidFill>
                  <a:srgbClr val="1BB2F5"/>
                </a:solidFill>
              </a:rPr>
              <a:t>Fault Tolerance</a:t>
            </a:r>
          </a:p>
          <a:p>
            <a:r>
              <a:rPr lang="en-US" dirty="0">
                <a:solidFill>
                  <a:srgbClr val="1BB2F5"/>
                </a:solidFill>
              </a:rPr>
              <a:t>System Design</a:t>
            </a:r>
          </a:p>
        </p:txBody>
      </p:sp>
    </p:spTree>
    <p:extLst>
      <p:ext uri="{BB962C8B-B14F-4D97-AF65-F5344CB8AC3E}">
        <p14:creationId xmlns:p14="http://schemas.microsoft.com/office/powerpoint/2010/main" val="468776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GraphLab Engines</a:t>
            </a:r>
            <a:endParaRPr lang="en-US" dirty="0"/>
          </a:p>
        </p:txBody>
      </p:sp>
      <p:sp>
        <p:nvSpPr>
          <p:cNvPr id="3" name="Content Placeholder 2"/>
          <p:cNvSpPr>
            <a:spLocks noGrp="1"/>
          </p:cNvSpPr>
          <p:nvPr>
            <p:ph idx="1"/>
          </p:nvPr>
        </p:nvSpPr>
        <p:spPr/>
        <p:txBody>
          <a:bodyPr/>
          <a:lstStyle/>
          <a:p>
            <a:r>
              <a:rPr lang="en-US" dirty="0" smtClean="0"/>
              <a:t>Execution model</a:t>
            </a:r>
          </a:p>
        </p:txBody>
      </p:sp>
    </p:spTree>
    <p:extLst>
      <p:ext uri="{BB962C8B-B14F-4D97-AF65-F5344CB8AC3E}">
        <p14:creationId xmlns:p14="http://schemas.microsoft.com/office/powerpoint/2010/main" val="1806058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GraphLab Engines</a:t>
            </a:r>
            <a:endParaRPr lang="en-US" dirty="0"/>
          </a:p>
        </p:txBody>
      </p:sp>
      <p:sp>
        <p:nvSpPr>
          <p:cNvPr id="3" name="Content Placeholder 2"/>
          <p:cNvSpPr>
            <a:spLocks noGrp="1"/>
          </p:cNvSpPr>
          <p:nvPr>
            <p:ph idx="1"/>
          </p:nvPr>
        </p:nvSpPr>
        <p:spPr/>
        <p:txBody>
          <a:bodyPr/>
          <a:lstStyle/>
          <a:p>
            <a:r>
              <a:rPr lang="en-US" dirty="0" smtClean="0"/>
              <a:t>Execution model</a:t>
            </a:r>
          </a:p>
          <a:p>
            <a:r>
              <a:rPr lang="en-US" dirty="0" smtClean="0"/>
              <a:t>The precise order in which vertices are removed from </a:t>
            </a:r>
            <a:r>
              <a:rPr lang="el-GR" dirty="0"/>
              <a:t>τ</a:t>
            </a:r>
            <a:r>
              <a:rPr lang="en-US" dirty="0" smtClean="0"/>
              <a:t> affects performance and expressiveness</a:t>
            </a:r>
          </a:p>
        </p:txBody>
      </p:sp>
    </p:spTree>
    <p:extLst>
      <p:ext uri="{BB962C8B-B14F-4D97-AF65-F5344CB8AC3E}">
        <p14:creationId xmlns:p14="http://schemas.microsoft.com/office/powerpoint/2010/main" val="259516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GraphLab Engines</a:t>
            </a:r>
            <a:endParaRPr lang="en-US" dirty="0"/>
          </a:p>
        </p:txBody>
      </p:sp>
      <p:sp>
        <p:nvSpPr>
          <p:cNvPr id="3" name="Content Placeholder 2"/>
          <p:cNvSpPr>
            <a:spLocks noGrp="1"/>
          </p:cNvSpPr>
          <p:nvPr>
            <p:ph idx="1"/>
          </p:nvPr>
        </p:nvSpPr>
        <p:spPr/>
        <p:txBody>
          <a:bodyPr/>
          <a:lstStyle/>
          <a:p>
            <a:r>
              <a:rPr lang="en-US" dirty="0" smtClean="0"/>
              <a:t>Execution model</a:t>
            </a:r>
          </a:p>
          <a:p>
            <a:r>
              <a:rPr lang="en-US" dirty="0" smtClean="0"/>
              <a:t>The precise order in which vertices are removed from </a:t>
            </a:r>
            <a:r>
              <a:rPr lang="el-GR" dirty="0"/>
              <a:t>τ</a:t>
            </a:r>
            <a:r>
              <a:rPr lang="en-US" dirty="0" smtClean="0"/>
              <a:t> affects performance and expressiveness</a:t>
            </a:r>
          </a:p>
          <a:p>
            <a:pPr lvl="1"/>
            <a:r>
              <a:rPr lang="en-US" dirty="0" smtClean="0"/>
              <a:t>Partial asynchronous execution </a:t>
            </a:r>
            <a:r>
              <a:rPr lang="en-US" sz="1800" dirty="0" smtClean="0">
                <a:sym typeface="Wingdings" panose="05000000000000000000" pitchFamily="2" charset="2"/>
              </a:rPr>
              <a:t> </a:t>
            </a:r>
            <a:r>
              <a:rPr lang="en-US" b="1" dirty="0" smtClean="0">
                <a:sym typeface="Wingdings" panose="05000000000000000000" pitchFamily="2" charset="2"/>
              </a:rPr>
              <a:t>Chromatic Engine</a:t>
            </a:r>
          </a:p>
          <a:p>
            <a:pPr lvl="1"/>
            <a:r>
              <a:rPr lang="en-US" dirty="0" smtClean="0">
                <a:sym typeface="Wingdings" panose="05000000000000000000" pitchFamily="2" charset="2"/>
              </a:rPr>
              <a:t>Fully asynchronous, supporting vertex priorities </a:t>
            </a:r>
            <a:r>
              <a:rPr lang="en-US" sz="1800" dirty="0" smtClean="0">
                <a:sym typeface="Wingdings" panose="05000000000000000000" pitchFamily="2" charset="2"/>
              </a:rPr>
              <a:t> </a:t>
            </a:r>
            <a:r>
              <a:rPr lang="en-US" b="1" dirty="0" smtClean="0">
                <a:sym typeface="Wingdings" panose="05000000000000000000" pitchFamily="2" charset="2"/>
              </a:rPr>
              <a:t>Locking Engine</a:t>
            </a:r>
            <a:endParaRPr lang="en-US" b="1" dirty="0" smtClean="0"/>
          </a:p>
        </p:txBody>
      </p:sp>
    </p:spTree>
    <p:extLst>
      <p:ext uri="{BB962C8B-B14F-4D97-AF65-F5344CB8AC3E}">
        <p14:creationId xmlns:p14="http://schemas.microsoft.com/office/powerpoint/2010/main" val="2259571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GraphLab Design</a:t>
            </a:r>
            <a:endParaRPr lang="en-US" dirty="0"/>
          </a:p>
        </p:txBody>
      </p:sp>
      <p:sp>
        <p:nvSpPr>
          <p:cNvPr id="3" name="Content Placeholder 2"/>
          <p:cNvSpPr>
            <a:spLocks noGrp="1"/>
          </p:cNvSpPr>
          <p:nvPr>
            <p:ph idx="1"/>
          </p:nvPr>
        </p:nvSpPr>
        <p:spPr/>
        <p:txBody>
          <a:bodyPr/>
          <a:lstStyle/>
          <a:p>
            <a:r>
              <a:rPr lang="en-US" dirty="0" smtClean="0">
                <a:solidFill>
                  <a:srgbClr val="00B0F0"/>
                </a:solidFill>
              </a:rPr>
              <a:t>The Distributed Data Graph</a:t>
            </a:r>
          </a:p>
          <a:p>
            <a:r>
              <a:rPr lang="en-US" dirty="0"/>
              <a:t>Distributed GraphLab Engines</a:t>
            </a:r>
          </a:p>
          <a:p>
            <a:pPr lvl="1"/>
            <a:r>
              <a:rPr lang="en-US" sz="2200" dirty="0"/>
              <a:t>Chromatic Engine</a:t>
            </a:r>
          </a:p>
          <a:p>
            <a:pPr lvl="1"/>
            <a:r>
              <a:rPr lang="en-US" sz="2200" dirty="0">
                <a:solidFill>
                  <a:srgbClr val="1BB2F5"/>
                </a:solidFill>
              </a:rPr>
              <a:t>Distributed Locking Engine</a:t>
            </a:r>
          </a:p>
          <a:p>
            <a:r>
              <a:rPr lang="en-US" dirty="0">
                <a:solidFill>
                  <a:srgbClr val="1BB2F5"/>
                </a:solidFill>
              </a:rPr>
              <a:t>Fault Tolerance</a:t>
            </a:r>
          </a:p>
          <a:p>
            <a:r>
              <a:rPr lang="en-US" dirty="0">
                <a:solidFill>
                  <a:srgbClr val="1BB2F5"/>
                </a:solidFill>
              </a:rPr>
              <a:t>System Design</a:t>
            </a:r>
          </a:p>
        </p:txBody>
      </p:sp>
    </p:spTree>
    <p:extLst>
      <p:ext uri="{BB962C8B-B14F-4D97-AF65-F5344CB8AC3E}">
        <p14:creationId xmlns:p14="http://schemas.microsoft.com/office/powerpoint/2010/main" val="4021353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Chromatic Engine</a:t>
            </a:r>
            <a:endParaRPr lang="en-US" dirty="0"/>
          </a:p>
        </p:txBody>
      </p:sp>
      <p:sp>
        <p:nvSpPr>
          <p:cNvPr id="3" name="Content Placeholder 2"/>
          <p:cNvSpPr>
            <a:spLocks noGrp="1"/>
          </p:cNvSpPr>
          <p:nvPr>
            <p:ph idx="1"/>
          </p:nvPr>
        </p:nvSpPr>
        <p:spPr/>
        <p:txBody>
          <a:bodyPr/>
          <a:lstStyle/>
          <a:p>
            <a:r>
              <a:rPr lang="en-US" dirty="0" smtClean="0"/>
              <a:t>Vertex coloring</a:t>
            </a:r>
          </a:p>
          <a:p>
            <a:endParaRPr lang="en-US" dirty="0" smtClean="0"/>
          </a:p>
        </p:txBody>
      </p:sp>
    </p:spTree>
    <p:extLst>
      <p:ext uri="{BB962C8B-B14F-4D97-AF65-F5344CB8AC3E}">
        <p14:creationId xmlns:p14="http://schemas.microsoft.com/office/powerpoint/2010/main" val="2897188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Chromatic Engine</a:t>
            </a:r>
            <a:endParaRPr lang="en-US" dirty="0"/>
          </a:p>
        </p:txBody>
      </p:sp>
      <p:sp>
        <p:nvSpPr>
          <p:cNvPr id="3" name="Content Placeholder 2"/>
          <p:cNvSpPr>
            <a:spLocks noGrp="1"/>
          </p:cNvSpPr>
          <p:nvPr>
            <p:ph idx="1"/>
          </p:nvPr>
        </p:nvSpPr>
        <p:spPr/>
        <p:txBody>
          <a:bodyPr/>
          <a:lstStyle/>
          <a:p>
            <a:r>
              <a:rPr lang="en-US" dirty="0" smtClean="0"/>
              <a:t>Vertex coloring</a:t>
            </a:r>
          </a:p>
          <a:p>
            <a:pPr lvl="1"/>
            <a:r>
              <a:rPr lang="en-US" dirty="0" smtClean="0"/>
              <a:t>Edge consistency model</a:t>
            </a:r>
          </a:p>
          <a:p>
            <a:endParaRPr lang="en-US" dirty="0" smtClean="0"/>
          </a:p>
        </p:txBody>
      </p:sp>
    </p:spTree>
    <p:extLst>
      <p:ext uri="{BB962C8B-B14F-4D97-AF65-F5344CB8AC3E}">
        <p14:creationId xmlns:p14="http://schemas.microsoft.com/office/powerpoint/2010/main" val="1805545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GraphLab Design</a:t>
            </a:r>
            <a:endParaRPr lang="en-US" dirty="0"/>
          </a:p>
        </p:txBody>
      </p:sp>
      <p:sp>
        <p:nvSpPr>
          <p:cNvPr id="3" name="Content Placeholder 2"/>
          <p:cNvSpPr>
            <a:spLocks noGrp="1"/>
          </p:cNvSpPr>
          <p:nvPr>
            <p:ph idx="1"/>
          </p:nvPr>
        </p:nvSpPr>
        <p:spPr/>
        <p:txBody>
          <a:bodyPr/>
          <a:lstStyle/>
          <a:p>
            <a:r>
              <a:rPr lang="en-US" dirty="0" smtClean="0"/>
              <a:t>The Distributed Data Graph</a:t>
            </a:r>
          </a:p>
          <a:p>
            <a:r>
              <a:rPr lang="en-US" dirty="0" smtClean="0"/>
              <a:t>Distributed GraphLab Engines</a:t>
            </a:r>
          </a:p>
          <a:p>
            <a:pPr lvl="1"/>
            <a:r>
              <a:rPr lang="en-US" dirty="0" smtClean="0"/>
              <a:t>Chromatic Engine</a:t>
            </a:r>
          </a:p>
          <a:p>
            <a:pPr lvl="1"/>
            <a:r>
              <a:rPr lang="en-US" dirty="0" smtClean="0"/>
              <a:t>Distributed Locking Engine</a:t>
            </a:r>
          </a:p>
          <a:p>
            <a:r>
              <a:rPr lang="en-US" dirty="0" smtClean="0"/>
              <a:t>Fault Tolerance</a:t>
            </a:r>
          </a:p>
          <a:p>
            <a:r>
              <a:rPr lang="en-US" dirty="0" smtClean="0"/>
              <a:t>System Design</a:t>
            </a:r>
          </a:p>
        </p:txBody>
      </p:sp>
    </p:spTree>
    <p:extLst>
      <p:ext uri="{BB962C8B-B14F-4D97-AF65-F5344CB8AC3E}">
        <p14:creationId xmlns:p14="http://schemas.microsoft.com/office/powerpoint/2010/main" val="1291595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Chromatic Engine</a:t>
            </a:r>
            <a:endParaRPr lang="en-US" dirty="0"/>
          </a:p>
        </p:txBody>
      </p:sp>
      <p:sp>
        <p:nvSpPr>
          <p:cNvPr id="3" name="Content Placeholder 2"/>
          <p:cNvSpPr>
            <a:spLocks noGrp="1"/>
          </p:cNvSpPr>
          <p:nvPr>
            <p:ph idx="1"/>
          </p:nvPr>
        </p:nvSpPr>
        <p:spPr/>
        <p:txBody>
          <a:bodyPr/>
          <a:lstStyle/>
          <a:p>
            <a:r>
              <a:rPr lang="en-US" dirty="0" smtClean="0"/>
              <a:t>Vertex coloring</a:t>
            </a:r>
          </a:p>
          <a:p>
            <a:pPr lvl="1"/>
            <a:r>
              <a:rPr lang="en-US" dirty="0" smtClean="0"/>
              <a:t>Edge consistency model</a:t>
            </a:r>
          </a:p>
          <a:p>
            <a:endParaRPr lang="en-US" dirty="0"/>
          </a:p>
          <a:p>
            <a:r>
              <a:rPr lang="en-US" dirty="0" smtClean="0"/>
              <a:t>Second-order vertex coloring</a:t>
            </a:r>
          </a:p>
          <a:p>
            <a:endParaRPr lang="en-US" dirty="0" smtClean="0"/>
          </a:p>
        </p:txBody>
      </p:sp>
    </p:spTree>
    <p:extLst>
      <p:ext uri="{BB962C8B-B14F-4D97-AF65-F5344CB8AC3E}">
        <p14:creationId xmlns:p14="http://schemas.microsoft.com/office/powerpoint/2010/main" val="593354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Chromatic Engine</a:t>
            </a:r>
            <a:endParaRPr lang="en-US" dirty="0"/>
          </a:p>
        </p:txBody>
      </p:sp>
      <p:sp>
        <p:nvSpPr>
          <p:cNvPr id="3" name="Content Placeholder 2"/>
          <p:cNvSpPr>
            <a:spLocks noGrp="1"/>
          </p:cNvSpPr>
          <p:nvPr>
            <p:ph idx="1"/>
          </p:nvPr>
        </p:nvSpPr>
        <p:spPr/>
        <p:txBody>
          <a:bodyPr/>
          <a:lstStyle/>
          <a:p>
            <a:r>
              <a:rPr lang="en-US" dirty="0" smtClean="0"/>
              <a:t>Vertex coloring</a:t>
            </a:r>
          </a:p>
          <a:p>
            <a:pPr lvl="1"/>
            <a:r>
              <a:rPr lang="en-US" dirty="0" smtClean="0"/>
              <a:t>Edge consistency model</a:t>
            </a:r>
          </a:p>
          <a:p>
            <a:endParaRPr lang="en-US" dirty="0"/>
          </a:p>
          <a:p>
            <a:r>
              <a:rPr lang="en-US" dirty="0" smtClean="0"/>
              <a:t>Second-order vertex coloring</a:t>
            </a:r>
          </a:p>
          <a:p>
            <a:pPr lvl="1"/>
            <a:r>
              <a:rPr lang="en-US" dirty="0" smtClean="0"/>
              <a:t>Full consistency model</a:t>
            </a:r>
          </a:p>
          <a:p>
            <a:endParaRPr lang="en-US" dirty="0" smtClean="0"/>
          </a:p>
        </p:txBody>
      </p:sp>
    </p:spTree>
    <p:extLst>
      <p:ext uri="{BB962C8B-B14F-4D97-AF65-F5344CB8AC3E}">
        <p14:creationId xmlns:p14="http://schemas.microsoft.com/office/powerpoint/2010/main" val="1902873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Chromatic Engine</a:t>
            </a:r>
            <a:endParaRPr lang="en-US" dirty="0"/>
          </a:p>
        </p:txBody>
      </p:sp>
      <p:sp>
        <p:nvSpPr>
          <p:cNvPr id="3" name="Content Placeholder 2"/>
          <p:cNvSpPr>
            <a:spLocks noGrp="1"/>
          </p:cNvSpPr>
          <p:nvPr>
            <p:ph idx="1"/>
          </p:nvPr>
        </p:nvSpPr>
        <p:spPr/>
        <p:txBody>
          <a:bodyPr/>
          <a:lstStyle/>
          <a:p>
            <a:r>
              <a:rPr lang="en-US" dirty="0" smtClean="0"/>
              <a:t>Vertex coloring</a:t>
            </a:r>
          </a:p>
          <a:p>
            <a:pPr lvl="1"/>
            <a:r>
              <a:rPr lang="en-US" dirty="0" smtClean="0"/>
              <a:t>Edge consistency model</a:t>
            </a:r>
          </a:p>
          <a:p>
            <a:endParaRPr lang="en-US" dirty="0"/>
          </a:p>
          <a:p>
            <a:r>
              <a:rPr lang="en-US" dirty="0" smtClean="0"/>
              <a:t>Second-order vertex coloring</a:t>
            </a:r>
          </a:p>
          <a:p>
            <a:pPr lvl="1"/>
            <a:r>
              <a:rPr lang="en-US" dirty="0" smtClean="0"/>
              <a:t>Full consistency model</a:t>
            </a:r>
          </a:p>
          <a:p>
            <a:endParaRPr lang="en-US" dirty="0"/>
          </a:p>
          <a:p>
            <a:r>
              <a:rPr lang="en-US" dirty="0" smtClean="0"/>
              <a:t>Assign all vertices the same color</a:t>
            </a:r>
          </a:p>
          <a:p>
            <a:endParaRPr lang="en-US" dirty="0" smtClean="0"/>
          </a:p>
        </p:txBody>
      </p:sp>
    </p:spTree>
    <p:extLst>
      <p:ext uri="{BB962C8B-B14F-4D97-AF65-F5344CB8AC3E}">
        <p14:creationId xmlns:p14="http://schemas.microsoft.com/office/powerpoint/2010/main" val="2044924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Chromatic Engine</a:t>
            </a:r>
            <a:endParaRPr lang="en-US" dirty="0"/>
          </a:p>
        </p:txBody>
      </p:sp>
      <p:sp>
        <p:nvSpPr>
          <p:cNvPr id="3" name="Content Placeholder 2"/>
          <p:cNvSpPr>
            <a:spLocks noGrp="1"/>
          </p:cNvSpPr>
          <p:nvPr>
            <p:ph idx="1"/>
          </p:nvPr>
        </p:nvSpPr>
        <p:spPr/>
        <p:txBody>
          <a:bodyPr/>
          <a:lstStyle/>
          <a:p>
            <a:r>
              <a:rPr lang="en-US" dirty="0" smtClean="0"/>
              <a:t>Vertex coloring</a:t>
            </a:r>
          </a:p>
          <a:p>
            <a:pPr lvl="1"/>
            <a:r>
              <a:rPr lang="en-US" dirty="0" smtClean="0"/>
              <a:t>Edge consistency model</a:t>
            </a:r>
          </a:p>
          <a:p>
            <a:endParaRPr lang="en-US" dirty="0"/>
          </a:p>
          <a:p>
            <a:r>
              <a:rPr lang="en-US" dirty="0" smtClean="0"/>
              <a:t>Second-order vertex coloring</a:t>
            </a:r>
          </a:p>
          <a:p>
            <a:pPr lvl="1"/>
            <a:r>
              <a:rPr lang="en-US" dirty="0" smtClean="0"/>
              <a:t>Full consistency model</a:t>
            </a:r>
          </a:p>
          <a:p>
            <a:endParaRPr lang="en-US" dirty="0"/>
          </a:p>
          <a:p>
            <a:r>
              <a:rPr lang="en-US" dirty="0" smtClean="0"/>
              <a:t>Assign all vertices the same color</a:t>
            </a:r>
          </a:p>
          <a:p>
            <a:pPr lvl="1"/>
            <a:r>
              <a:rPr lang="en-US" dirty="0" smtClean="0"/>
              <a:t>Vertex consistency model</a:t>
            </a:r>
          </a:p>
          <a:p>
            <a:endParaRPr lang="en-US" dirty="0" smtClean="0"/>
          </a:p>
        </p:txBody>
      </p:sp>
    </p:spTree>
    <p:extLst>
      <p:ext uri="{BB962C8B-B14F-4D97-AF65-F5344CB8AC3E}">
        <p14:creationId xmlns:p14="http://schemas.microsoft.com/office/powerpoint/2010/main" val="2124760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Chromatic Engine</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Efficient use of both network bandwidth and processor time within each color-step</a:t>
            </a:r>
            <a:endParaRPr lang="en-US" dirty="0"/>
          </a:p>
          <a:p>
            <a:endParaRPr lang="en-US" dirty="0"/>
          </a:p>
          <a:p>
            <a:r>
              <a:rPr lang="en-US" dirty="0" smtClean="0"/>
              <a:t>Disadvantages</a:t>
            </a:r>
          </a:p>
          <a:p>
            <a:pPr lvl="1"/>
            <a:r>
              <a:rPr lang="en-US" dirty="0" smtClean="0"/>
              <a:t>Requires a full communication barrier between color-steps</a:t>
            </a:r>
          </a:p>
          <a:p>
            <a:pPr lvl="1"/>
            <a:r>
              <a:rPr lang="en-US" dirty="0" smtClean="0"/>
              <a:t>Presupposes the availability of graph coloring</a:t>
            </a:r>
          </a:p>
        </p:txBody>
      </p:sp>
    </p:spTree>
    <p:extLst>
      <p:ext uri="{BB962C8B-B14F-4D97-AF65-F5344CB8AC3E}">
        <p14:creationId xmlns:p14="http://schemas.microsoft.com/office/powerpoint/2010/main" val="726319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GraphLab Design</a:t>
            </a:r>
            <a:endParaRPr lang="en-US" dirty="0"/>
          </a:p>
        </p:txBody>
      </p:sp>
      <p:sp>
        <p:nvSpPr>
          <p:cNvPr id="3" name="Content Placeholder 2"/>
          <p:cNvSpPr>
            <a:spLocks noGrp="1"/>
          </p:cNvSpPr>
          <p:nvPr>
            <p:ph idx="1"/>
          </p:nvPr>
        </p:nvSpPr>
        <p:spPr/>
        <p:txBody>
          <a:bodyPr/>
          <a:lstStyle/>
          <a:p>
            <a:r>
              <a:rPr lang="en-US" dirty="0" smtClean="0">
                <a:solidFill>
                  <a:srgbClr val="00B0F0"/>
                </a:solidFill>
              </a:rPr>
              <a:t>The Distributed Data Graph</a:t>
            </a:r>
          </a:p>
          <a:p>
            <a:r>
              <a:rPr lang="en-US" dirty="0"/>
              <a:t>Distributed GraphLab Engines</a:t>
            </a:r>
          </a:p>
          <a:p>
            <a:pPr lvl="1"/>
            <a:r>
              <a:rPr lang="en-US" sz="2200" dirty="0">
                <a:solidFill>
                  <a:srgbClr val="1BB2F5"/>
                </a:solidFill>
              </a:rPr>
              <a:t>Chromatic Engine</a:t>
            </a:r>
          </a:p>
          <a:p>
            <a:pPr lvl="1"/>
            <a:r>
              <a:rPr lang="en-US" sz="2200" dirty="0"/>
              <a:t>Distributed Locking Engine</a:t>
            </a:r>
          </a:p>
          <a:p>
            <a:r>
              <a:rPr lang="en-US" dirty="0">
                <a:solidFill>
                  <a:srgbClr val="1BB2F5"/>
                </a:solidFill>
              </a:rPr>
              <a:t>Fault Tolerance</a:t>
            </a:r>
          </a:p>
          <a:p>
            <a:r>
              <a:rPr lang="en-US" dirty="0">
                <a:solidFill>
                  <a:srgbClr val="1BB2F5"/>
                </a:solidFill>
              </a:rPr>
              <a:t>System Design</a:t>
            </a:r>
          </a:p>
        </p:txBody>
      </p:sp>
    </p:spTree>
    <p:extLst>
      <p:ext uri="{BB962C8B-B14F-4D97-AF65-F5344CB8AC3E}">
        <p14:creationId xmlns:p14="http://schemas.microsoft.com/office/powerpoint/2010/main" val="869373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Mutual Exclusion</a:t>
            </a:r>
          </a:p>
          <a:p>
            <a:endParaRPr lang="en-US" dirty="0" smtClean="0"/>
          </a:p>
        </p:txBody>
      </p:sp>
    </p:spTree>
    <p:extLst>
      <p:ext uri="{BB962C8B-B14F-4D97-AF65-F5344CB8AC3E}">
        <p14:creationId xmlns:p14="http://schemas.microsoft.com/office/powerpoint/2010/main" val="178268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Mutual Exclusion</a:t>
            </a:r>
          </a:p>
          <a:p>
            <a:pPr lvl="1"/>
            <a:r>
              <a:rPr lang="en-US" dirty="0" smtClean="0"/>
              <a:t>Readers-writer lock associated with each vertex</a:t>
            </a:r>
          </a:p>
          <a:p>
            <a:endParaRPr lang="en-US" dirty="0" smtClean="0"/>
          </a:p>
        </p:txBody>
      </p:sp>
    </p:spTree>
    <p:extLst>
      <p:ext uri="{BB962C8B-B14F-4D97-AF65-F5344CB8AC3E}">
        <p14:creationId xmlns:p14="http://schemas.microsoft.com/office/powerpoint/2010/main" val="2931517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Mutual Exclusion</a:t>
            </a:r>
          </a:p>
          <a:p>
            <a:pPr lvl="1"/>
            <a:r>
              <a:rPr lang="en-US" dirty="0" smtClean="0"/>
              <a:t>Readers-writer lock associated with each vertex</a:t>
            </a:r>
          </a:p>
          <a:p>
            <a:endParaRPr lang="en-US" dirty="0"/>
          </a:p>
          <a:p>
            <a:r>
              <a:rPr lang="en-US" dirty="0" smtClean="0"/>
              <a:t>Write-lock on central vertex</a:t>
            </a:r>
          </a:p>
        </p:txBody>
      </p:sp>
    </p:spTree>
    <p:extLst>
      <p:ext uri="{BB962C8B-B14F-4D97-AF65-F5344CB8AC3E}">
        <p14:creationId xmlns:p14="http://schemas.microsoft.com/office/powerpoint/2010/main" val="816841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Mutual Exclusion</a:t>
            </a:r>
          </a:p>
          <a:p>
            <a:pPr lvl="1"/>
            <a:r>
              <a:rPr lang="en-US" dirty="0" smtClean="0"/>
              <a:t>Readers-writer lock associated with each vertex</a:t>
            </a:r>
          </a:p>
          <a:p>
            <a:endParaRPr lang="en-US" dirty="0"/>
          </a:p>
          <a:p>
            <a:r>
              <a:rPr lang="en-US" dirty="0" smtClean="0"/>
              <a:t>Write-lock on central vertex </a:t>
            </a:r>
          </a:p>
          <a:p>
            <a:pPr lvl="1"/>
            <a:r>
              <a:rPr lang="en-US" dirty="0" smtClean="0"/>
              <a:t>Vertex consistency model</a:t>
            </a:r>
          </a:p>
          <a:p>
            <a:endParaRPr lang="en-US" dirty="0" smtClean="0"/>
          </a:p>
        </p:txBody>
      </p:sp>
    </p:spTree>
    <p:extLst>
      <p:ext uri="{BB962C8B-B14F-4D97-AF65-F5344CB8AC3E}">
        <p14:creationId xmlns:p14="http://schemas.microsoft.com/office/powerpoint/2010/main" val="288444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GraphLab Design</a:t>
            </a:r>
            <a:endParaRPr lang="en-US" dirty="0"/>
          </a:p>
        </p:txBody>
      </p:sp>
      <p:sp>
        <p:nvSpPr>
          <p:cNvPr id="3" name="Content Placeholder 2"/>
          <p:cNvSpPr>
            <a:spLocks noGrp="1"/>
          </p:cNvSpPr>
          <p:nvPr>
            <p:ph idx="1"/>
          </p:nvPr>
        </p:nvSpPr>
        <p:spPr/>
        <p:txBody>
          <a:bodyPr/>
          <a:lstStyle/>
          <a:p>
            <a:r>
              <a:rPr lang="en-US" dirty="0" smtClean="0"/>
              <a:t>The Distributed Data Graph</a:t>
            </a:r>
          </a:p>
          <a:p>
            <a:r>
              <a:rPr lang="en-US" dirty="0">
                <a:solidFill>
                  <a:srgbClr val="1BB2F5"/>
                </a:solidFill>
              </a:rPr>
              <a:t>Distributed GraphLab Engines</a:t>
            </a:r>
          </a:p>
          <a:p>
            <a:pPr lvl="1"/>
            <a:r>
              <a:rPr lang="en-US" sz="2200" dirty="0">
                <a:solidFill>
                  <a:srgbClr val="1BB2F5"/>
                </a:solidFill>
              </a:rPr>
              <a:t>Chromatic Engine</a:t>
            </a:r>
          </a:p>
          <a:p>
            <a:pPr lvl="1"/>
            <a:r>
              <a:rPr lang="en-US" sz="2200" dirty="0">
                <a:solidFill>
                  <a:srgbClr val="1BB2F5"/>
                </a:solidFill>
              </a:rPr>
              <a:t>Distributed Locking Engine</a:t>
            </a:r>
          </a:p>
          <a:p>
            <a:r>
              <a:rPr lang="en-US" dirty="0">
                <a:solidFill>
                  <a:srgbClr val="1BB2F5"/>
                </a:solidFill>
              </a:rPr>
              <a:t>Fault Tolerance</a:t>
            </a:r>
          </a:p>
          <a:p>
            <a:r>
              <a:rPr lang="en-US" dirty="0">
                <a:solidFill>
                  <a:srgbClr val="1BB2F5"/>
                </a:solidFill>
              </a:rPr>
              <a:t>System Design</a:t>
            </a:r>
          </a:p>
        </p:txBody>
      </p:sp>
    </p:spTree>
    <p:extLst>
      <p:ext uri="{BB962C8B-B14F-4D97-AF65-F5344CB8AC3E}">
        <p14:creationId xmlns:p14="http://schemas.microsoft.com/office/powerpoint/2010/main" val="140157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Mutual Exclusion</a:t>
            </a:r>
          </a:p>
          <a:p>
            <a:pPr lvl="1"/>
            <a:r>
              <a:rPr lang="en-US" dirty="0" smtClean="0"/>
              <a:t>Readers-writer lock associated with each vertex</a:t>
            </a:r>
          </a:p>
          <a:p>
            <a:endParaRPr lang="en-US" dirty="0"/>
          </a:p>
          <a:p>
            <a:r>
              <a:rPr lang="en-US" dirty="0" smtClean="0"/>
              <a:t>Write-lock on central vertex </a:t>
            </a:r>
          </a:p>
          <a:p>
            <a:pPr lvl="1"/>
            <a:r>
              <a:rPr lang="en-US" dirty="0" smtClean="0"/>
              <a:t>Vertex consistency model</a:t>
            </a:r>
            <a:endParaRPr lang="en-US" dirty="0"/>
          </a:p>
          <a:p>
            <a:r>
              <a:rPr lang="en-US" dirty="0" smtClean="0"/>
              <a:t>Write-lock on central vertex, read-lock on adjacent vertices</a:t>
            </a:r>
          </a:p>
          <a:p>
            <a:endParaRPr lang="en-US" dirty="0" smtClean="0"/>
          </a:p>
        </p:txBody>
      </p:sp>
    </p:spTree>
    <p:extLst>
      <p:ext uri="{BB962C8B-B14F-4D97-AF65-F5344CB8AC3E}">
        <p14:creationId xmlns:p14="http://schemas.microsoft.com/office/powerpoint/2010/main" val="1989954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Mutual Exclusion</a:t>
            </a:r>
          </a:p>
          <a:p>
            <a:pPr lvl="1"/>
            <a:r>
              <a:rPr lang="en-US" dirty="0" smtClean="0"/>
              <a:t>Readers-writer lock associated with each vertex</a:t>
            </a:r>
          </a:p>
          <a:p>
            <a:endParaRPr lang="en-US" dirty="0"/>
          </a:p>
          <a:p>
            <a:r>
              <a:rPr lang="en-US" dirty="0" smtClean="0"/>
              <a:t>Write-lock on central vertex </a:t>
            </a:r>
          </a:p>
          <a:p>
            <a:pPr lvl="1"/>
            <a:r>
              <a:rPr lang="en-US" dirty="0" smtClean="0"/>
              <a:t>Vertex consistency model</a:t>
            </a:r>
            <a:endParaRPr lang="en-US" dirty="0"/>
          </a:p>
          <a:p>
            <a:r>
              <a:rPr lang="en-US" dirty="0" smtClean="0"/>
              <a:t>Write-lock on central vertex, read-lock on adjacent vertices</a:t>
            </a:r>
          </a:p>
          <a:p>
            <a:pPr lvl="1"/>
            <a:r>
              <a:rPr lang="en-US" dirty="0" smtClean="0"/>
              <a:t>Edge consistency model</a:t>
            </a:r>
          </a:p>
        </p:txBody>
      </p:sp>
    </p:spTree>
    <p:extLst>
      <p:ext uri="{BB962C8B-B14F-4D97-AF65-F5344CB8AC3E}">
        <p14:creationId xmlns:p14="http://schemas.microsoft.com/office/powerpoint/2010/main" val="2088564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Mutual Exclusion</a:t>
            </a:r>
          </a:p>
          <a:p>
            <a:pPr lvl="1"/>
            <a:r>
              <a:rPr lang="en-US" dirty="0" smtClean="0"/>
              <a:t>Readers-writer lock associated with each vertex</a:t>
            </a:r>
          </a:p>
          <a:p>
            <a:endParaRPr lang="en-US" dirty="0"/>
          </a:p>
          <a:p>
            <a:r>
              <a:rPr lang="en-US" dirty="0" smtClean="0"/>
              <a:t>Write-lock on central vertex </a:t>
            </a:r>
          </a:p>
          <a:p>
            <a:pPr lvl="1"/>
            <a:r>
              <a:rPr lang="en-US" dirty="0" smtClean="0"/>
              <a:t>Vertex consistency model</a:t>
            </a:r>
            <a:endParaRPr lang="en-US" dirty="0"/>
          </a:p>
          <a:p>
            <a:r>
              <a:rPr lang="en-US" dirty="0" smtClean="0"/>
              <a:t>Write-lock on central vertex, read-lock on adjacent vertices</a:t>
            </a:r>
          </a:p>
          <a:p>
            <a:pPr lvl="1"/>
            <a:r>
              <a:rPr lang="en-US" dirty="0" smtClean="0"/>
              <a:t>Edge consistency model</a:t>
            </a:r>
          </a:p>
          <a:p>
            <a:r>
              <a:rPr lang="en-US" dirty="0" smtClean="0"/>
              <a:t>Write-lock on central vertex and adjacent vertices</a:t>
            </a:r>
          </a:p>
        </p:txBody>
      </p:sp>
    </p:spTree>
    <p:extLst>
      <p:ext uri="{BB962C8B-B14F-4D97-AF65-F5344CB8AC3E}">
        <p14:creationId xmlns:p14="http://schemas.microsoft.com/office/powerpoint/2010/main" val="31886095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Mutual Exclusion</a:t>
            </a:r>
          </a:p>
          <a:p>
            <a:pPr lvl="1"/>
            <a:r>
              <a:rPr lang="en-US" dirty="0" smtClean="0"/>
              <a:t>Readers-writer lock associated with each vertex</a:t>
            </a:r>
          </a:p>
          <a:p>
            <a:endParaRPr lang="en-US" dirty="0"/>
          </a:p>
          <a:p>
            <a:r>
              <a:rPr lang="en-US" dirty="0" smtClean="0"/>
              <a:t>Write-lock on central vertex </a:t>
            </a:r>
          </a:p>
          <a:p>
            <a:pPr lvl="1"/>
            <a:r>
              <a:rPr lang="en-US" dirty="0" smtClean="0"/>
              <a:t>Vertex consistency model</a:t>
            </a:r>
            <a:endParaRPr lang="en-US" dirty="0"/>
          </a:p>
          <a:p>
            <a:r>
              <a:rPr lang="en-US" dirty="0" smtClean="0"/>
              <a:t>Write-lock on central vertex, read-lock on adjacent vertices</a:t>
            </a:r>
          </a:p>
          <a:p>
            <a:pPr lvl="1"/>
            <a:r>
              <a:rPr lang="en-US" dirty="0" smtClean="0"/>
              <a:t>Edge consistency model</a:t>
            </a:r>
          </a:p>
          <a:p>
            <a:r>
              <a:rPr lang="en-US" dirty="0" smtClean="0"/>
              <a:t>Write-lock on central vertex and adjacent vertices</a:t>
            </a:r>
          </a:p>
          <a:p>
            <a:pPr lvl="1"/>
            <a:r>
              <a:rPr lang="en-US" dirty="0" smtClean="0"/>
              <a:t>Full consistency model</a:t>
            </a:r>
          </a:p>
          <a:p>
            <a:endParaRPr lang="en-US" dirty="0" smtClean="0"/>
          </a:p>
        </p:txBody>
      </p:sp>
    </p:spTree>
    <p:extLst>
      <p:ext uri="{BB962C8B-B14F-4D97-AF65-F5344CB8AC3E}">
        <p14:creationId xmlns:p14="http://schemas.microsoft.com/office/powerpoint/2010/main" val="7152592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a:xfrm>
            <a:off x="1202919" y="2011680"/>
            <a:ext cx="9784080" cy="4846320"/>
          </a:xfrm>
        </p:spPr>
        <p:txBody>
          <a:bodyPr/>
          <a:lstStyle/>
          <a:p>
            <a:r>
              <a:rPr lang="en-US" dirty="0" smtClean="0"/>
              <a:t>Mutual Exclusion</a:t>
            </a:r>
          </a:p>
          <a:p>
            <a:pPr lvl="1"/>
            <a:r>
              <a:rPr lang="en-US" dirty="0" smtClean="0"/>
              <a:t>Readers-writer lock associated with each vertex</a:t>
            </a:r>
          </a:p>
          <a:p>
            <a:endParaRPr lang="en-US" dirty="0"/>
          </a:p>
          <a:p>
            <a:r>
              <a:rPr lang="en-US" dirty="0" smtClean="0"/>
              <a:t>Write-lock on central vertex </a:t>
            </a:r>
          </a:p>
          <a:p>
            <a:pPr lvl="1"/>
            <a:r>
              <a:rPr lang="en-US" dirty="0" smtClean="0"/>
              <a:t>Vertex consistency model</a:t>
            </a:r>
            <a:endParaRPr lang="en-US" dirty="0"/>
          </a:p>
          <a:p>
            <a:r>
              <a:rPr lang="en-US" dirty="0" smtClean="0"/>
              <a:t>Write-lock on central vertex, read-lock on adjacent vertices</a:t>
            </a:r>
          </a:p>
          <a:p>
            <a:pPr lvl="1"/>
            <a:r>
              <a:rPr lang="en-US" dirty="0" smtClean="0"/>
              <a:t>Edge consistency model</a:t>
            </a:r>
          </a:p>
          <a:p>
            <a:r>
              <a:rPr lang="en-US" dirty="0" smtClean="0"/>
              <a:t>Write-lock on central vertex and adjacent vertices</a:t>
            </a:r>
          </a:p>
          <a:p>
            <a:pPr lvl="1"/>
            <a:r>
              <a:rPr lang="en-US" dirty="0" smtClean="0"/>
              <a:t>Full consistency model</a:t>
            </a:r>
          </a:p>
          <a:p>
            <a:endParaRPr lang="en-US" dirty="0"/>
          </a:p>
          <a:p>
            <a:r>
              <a:rPr lang="en-US" dirty="0" smtClean="0"/>
              <a:t>Deadlocks are avoided by acquiring locks sequentially following a canonical order</a:t>
            </a:r>
          </a:p>
          <a:p>
            <a:endParaRPr lang="en-US" dirty="0" smtClean="0"/>
          </a:p>
        </p:txBody>
      </p:sp>
    </p:spTree>
    <p:extLst>
      <p:ext uri="{BB962C8B-B14F-4D97-AF65-F5344CB8AC3E}">
        <p14:creationId xmlns:p14="http://schemas.microsoft.com/office/powerpoint/2010/main" val="4426444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endParaRPr lang="en-US" dirty="0" smtClean="0"/>
          </a:p>
        </p:txBody>
      </p:sp>
      <p:pic>
        <p:nvPicPr>
          <p:cNvPr id="4" name="Picture 3"/>
          <p:cNvPicPr>
            <a:picLocks noChangeAspect="1"/>
          </p:cNvPicPr>
          <p:nvPr/>
        </p:nvPicPr>
        <p:blipFill>
          <a:blip r:embed="rId3"/>
          <a:stretch>
            <a:fillRect/>
          </a:stretch>
        </p:blipFill>
        <p:spPr>
          <a:xfrm>
            <a:off x="1251496" y="2588564"/>
            <a:ext cx="9686925" cy="3848100"/>
          </a:xfrm>
          <a:prstGeom prst="rect">
            <a:avLst/>
          </a:prstGeom>
        </p:spPr>
      </p:pic>
    </p:spTree>
    <p:extLst>
      <p:ext uri="{BB962C8B-B14F-4D97-AF65-F5344CB8AC3E}">
        <p14:creationId xmlns:p14="http://schemas.microsoft.com/office/powerpoint/2010/main" val="43589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Disadvantages</a:t>
            </a:r>
          </a:p>
          <a:p>
            <a:pPr lvl="1"/>
            <a:r>
              <a:rPr lang="en-US" dirty="0" smtClean="0"/>
              <a:t>Latency </a:t>
            </a:r>
            <a:r>
              <a:rPr lang="en-US" dirty="0" smtClean="0"/>
              <a:t>of remote lock acquisition</a:t>
            </a:r>
          </a:p>
          <a:p>
            <a:pPr lvl="1"/>
            <a:r>
              <a:rPr lang="en-US" dirty="0" smtClean="0"/>
              <a:t>Latency of data synchronization</a:t>
            </a:r>
          </a:p>
          <a:p>
            <a:endParaRPr lang="en-US" dirty="0"/>
          </a:p>
          <a:p>
            <a:endParaRPr lang="en-US" dirty="0" smtClean="0"/>
          </a:p>
        </p:txBody>
      </p:sp>
    </p:spTree>
    <p:extLst>
      <p:ext uri="{BB962C8B-B14F-4D97-AF65-F5344CB8AC3E}">
        <p14:creationId xmlns:p14="http://schemas.microsoft.com/office/powerpoint/2010/main" val="28611227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Disadvantages</a:t>
            </a:r>
          </a:p>
          <a:p>
            <a:pPr lvl="1"/>
            <a:r>
              <a:rPr lang="en-US" dirty="0" smtClean="0"/>
              <a:t>Latency </a:t>
            </a:r>
            <a:r>
              <a:rPr lang="en-US" dirty="0" smtClean="0"/>
              <a:t>of remote lock acquisition</a:t>
            </a:r>
          </a:p>
          <a:p>
            <a:pPr lvl="1"/>
            <a:r>
              <a:rPr lang="en-US" dirty="0" smtClean="0"/>
              <a:t>Latency of data synchronization</a:t>
            </a:r>
          </a:p>
          <a:p>
            <a:endParaRPr lang="en-US" dirty="0"/>
          </a:p>
          <a:p>
            <a:r>
              <a:rPr lang="en-US" dirty="0" smtClean="0"/>
              <a:t>Possible solutions</a:t>
            </a:r>
            <a:endParaRPr lang="en-US" dirty="0"/>
          </a:p>
          <a:p>
            <a:pPr lvl="1"/>
            <a:r>
              <a:rPr lang="en-US" dirty="0" smtClean="0"/>
              <a:t>Ghosts provide caching capabilities</a:t>
            </a:r>
          </a:p>
          <a:p>
            <a:pPr lvl="1"/>
            <a:r>
              <a:rPr lang="en-US" dirty="0" smtClean="0"/>
              <a:t>Pipeline lock requests and synchronization</a:t>
            </a:r>
          </a:p>
        </p:txBody>
      </p:sp>
    </p:spTree>
    <p:extLst>
      <p:ext uri="{BB962C8B-B14F-4D97-AF65-F5344CB8AC3E}">
        <p14:creationId xmlns:p14="http://schemas.microsoft.com/office/powerpoint/2010/main" val="25056296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251496" y="2204863"/>
            <a:ext cx="9686925" cy="4410075"/>
          </a:xfrm>
          <a:prstGeom prst="rect">
            <a:avLst/>
          </a:prstGeom>
        </p:spPr>
      </p:pic>
    </p:spTree>
    <p:extLst>
      <p:ext uri="{BB962C8B-B14F-4D97-AF65-F5344CB8AC3E}">
        <p14:creationId xmlns:p14="http://schemas.microsoft.com/office/powerpoint/2010/main" val="3398300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Non-blocking readers-writer lock</a:t>
            </a:r>
          </a:p>
          <a:p>
            <a:pPr lvl="1"/>
            <a:endParaRPr lang="en-US" dirty="0" smtClean="0"/>
          </a:p>
          <a:p>
            <a:endParaRPr lang="en-US" dirty="0"/>
          </a:p>
        </p:txBody>
      </p:sp>
    </p:spTree>
    <p:extLst>
      <p:ext uri="{BB962C8B-B14F-4D97-AF65-F5344CB8AC3E}">
        <p14:creationId xmlns:p14="http://schemas.microsoft.com/office/powerpoint/2010/main" val="624245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Distributed Data Graph</a:t>
            </a:r>
            <a:endParaRPr lang="en-US" dirty="0"/>
          </a:p>
        </p:txBody>
      </p:sp>
      <p:sp>
        <p:nvSpPr>
          <p:cNvPr id="3" name="Content Placeholder 2"/>
          <p:cNvSpPr>
            <a:spLocks noGrp="1"/>
          </p:cNvSpPr>
          <p:nvPr>
            <p:ph idx="1"/>
          </p:nvPr>
        </p:nvSpPr>
        <p:spPr/>
        <p:txBody>
          <a:bodyPr/>
          <a:lstStyle/>
          <a:p>
            <a:r>
              <a:rPr lang="en-US" dirty="0" smtClean="0"/>
              <a:t>Want </a:t>
            </a:r>
          </a:p>
          <a:p>
            <a:pPr lvl="1"/>
            <a:r>
              <a:rPr lang="en-US" dirty="0" smtClean="0"/>
              <a:t>Balance between computation, communication, and storage</a:t>
            </a:r>
          </a:p>
        </p:txBody>
      </p:sp>
    </p:spTree>
    <p:extLst>
      <p:ext uri="{BB962C8B-B14F-4D97-AF65-F5344CB8AC3E}">
        <p14:creationId xmlns:p14="http://schemas.microsoft.com/office/powerpoint/2010/main" val="3273909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Non-blocking readers-writer lock</a:t>
            </a:r>
          </a:p>
          <a:p>
            <a:pPr lvl="1"/>
            <a:r>
              <a:rPr lang="en-US" dirty="0" smtClean="0"/>
              <a:t>Operates through callbacks</a:t>
            </a:r>
          </a:p>
          <a:p>
            <a:endParaRPr lang="en-US" dirty="0"/>
          </a:p>
        </p:txBody>
      </p:sp>
    </p:spTree>
    <p:extLst>
      <p:ext uri="{BB962C8B-B14F-4D97-AF65-F5344CB8AC3E}">
        <p14:creationId xmlns:p14="http://schemas.microsoft.com/office/powerpoint/2010/main" val="31018075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Non-blocking readers-writer lock</a:t>
            </a:r>
          </a:p>
          <a:p>
            <a:pPr lvl="1"/>
            <a:r>
              <a:rPr lang="en-US" dirty="0" smtClean="0"/>
              <a:t>Operates through callbacks</a:t>
            </a:r>
          </a:p>
          <a:p>
            <a:pPr lvl="1"/>
            <a:r>
              <a:rPr lang="en-US" dirty="0" smtClean="0"/>
              <a:t>Deadlock free</a:t>
            </a:r>
          </a:p>
          <a:p>
            <a:endParaRPr lang="en-US" dirty="0"/>
          </a:p>
        </p:txBody>
      </p:sp>
    </p:spTree>
    <p:extLst>
      <p:ext uri="{BB962C8B-B14F-4D97-AF65-F5344CB8AC3E}">
        <p14:creationId xmlns:p14="http://schemas.microsoft.com/office/powerpoint/2010/main" val="2623435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r>
              <a:rPr lang="en-US" dirty="0" smtClean="0"/>
              <a:t>Non-blocking readers-writer lock</a:t>
            </a:r>
          </a:p>
          <a:p>
            <a:pPr lvl="1"/>
            <a:r>
              <a:rPr lang="en-US" dirty="0" smtClean="0"/>
              <a:t>Operates through callbacks</a:t>
            </a:r>
          </a:p>
          <a:p>
            <a:pPr lvl="1"/>
            <a:r>
              <a:rPr lang="en-US" dirty="0" smtClean="0"/>
              <a:t>Deadlock free</a:t>
            </a:r>
          </a:p>
          <a:p>
            <a:pPr lvl="1"/>
            <a:r>
              <a:rPr lang="en-US" dirty="0" smtClean="0"/>
              <a:t>Synchronization after each machine completes its local locks</a:t>
            </a:r>
          </a:p>
          <a:p>
            <a:endParaRPr lang="en-US" dirty="0"/>
          </a:p>
        </p:txBody>
      </p:sp>
    </p:spTree>
    <p:extLst>
      <p:ext uri="{BB962C8B-B14F-4D97-AF65-F5344CB8AC3E}">
        <p14:creationId xmlns:p14="http://schemas.microsoft.com/office/powerpoint/2010/main" val="20053588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Locking Engine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194471" y="2712648"/>
            <a:ext cx="7800975" cy="3390900"/>
          </a:xfrm>
          <a:prstGeom prst="rect">
            <a:avLst/>
          </a:prstGeom>
        </p:spPr>
      </p:pic>
    </p:spTree>
    <p:extLst>
      <p:ext uri="{BB962C8B-B14F-4D97-AF65-F5344CB8AC3E}">
        <p14:creationId xmlns:p14="http://schemas.microsoft.com/office/powerpoint/2010/main" val="11936322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GraphLab Design</a:t>
            </a:r>
            <a:endParaRPr lang="en-US" dirty="0"/>
          </a:p>
        </p:txBody>
      </p:sp>
      <p:sp>
        <p:nvSpPr>
          <p:cNvPr id="3" name="Content Placeholder 2"/>
          <p:cNvSpPr>
            <a:spLocks noGrp="1"/>
          </p:cNvSpPr>
          <p:nvPr>
            <p:ph idx="1"/>
          </p:nvPr>
        </p:nvSpPr>
        <p:spPr/>
        <p:txBody>
          <a:bodyPr/>
          <a:lstStyle/>
          <a:p>
            <a:r>
              <a:rPr lang="en-US" dirty="0">
                <a:solidFill>
                  <a:srgbClr val="1BB2F5"/>
                </a:solidFill>
              </a:rPr>
              <a:t>The Distributed Data Graph</a:t>
            </a:r>
          </a:p>
          <a:p>
            <a:r>
              <a:rPr lang="en-US" dirty="0" smtClean="0">
                <a:solidFill>
                  <a:srgbClr val="1BB2F5"/>
                </a:solidFill>
              </a:rPr>
              <a:t>Distributed GraphLab Engines</a:t>
            </a:r>
          </a:p>
          <a:p>
            <a:pPr lvl="1"/>
            <a:r>
              <a:rPr lang="en-US" sz="2200" dirty="0" smtClean="0">
                <a:solidFill>
                  <a:srgbClr val="1BB2F5"/>
                </a:solidFill>
              </a:rPr>
              <a:t>Chromatic </a:t>
            </a:r>
            <a:r>
              <a:rPr lang="en-US" sz="2200" dirty="0">
                <a:solidFill>
                  <a:srgbClr val="1BB2F5"/>
                </a:solidFill>
              </a:rPr>
              <a:t>Engine</a:t>
            </a:r>
          </a:p>
          <a:p>
            <a:pPr lvl="1"/>
            <a:r>
              <a:rPr lang="en-US" sz="2200" dirty="0">
                <a:solidFill>
                  <a:srgbClr val="1BB2F5"/>
                </a:solidFill>
              </a:rPr>
              <a:t>Distributed Locking Engine</a:t>
            </a:r>
          </a:p>
          <a:p>
            <a:r>
              <a:rPr lang="en-US" dirty="0"/>
              <a:t>Fault Tolerance</a:t>
            </a:r>
          </a:p>
          <a:p>
            <a:r>
              <a:rPr lang="en-US" dirty="0">
                <a:solidFill>
                  <a:srgbClr val="1BB2F5"/>
                </a:solidFill>
              </a:rPr>
              <a:t>System Design</a:t>
            </a:r>
          </a:p>
        </p:txBody>
      </p:sp>
    </p:spTree>
    <p:extLst>
      <p:ext uri="{BB962C8B-B14F-4D97-AF65-F5344CB8AC3E}">
        <p14:creationId xmlns:p14="http://schemas.microsoft.com/office/powerpoint/2010/main" val="3324776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Distributed checkpoint</a:t>
            </a:r>
          </a:p>
        </p:txBody>
      </p:sp>
    </p:spTree>
    <p:extLst>
      <p:ext uri="{BB962C8B-B14F-4D97-AF65-F5344CB8AC3E}">
        <p14:creationId xmlns:p14="http://schemas.microsoft.com/office/powerpoint/2010/main" val="39927976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Distributed checkpoint</a:t>
            </a:r>
          </a:p>
          <a:p>
            <a:pPr lvl="1"/>
            <a:r>
              <a:rPr lang="en-US" dirty="0" smtClean="0"/>
              <a:t>Synchronous method</a:t>
            </a:r>
          </a:p>
        </p:txBody>
      </p:sp>
    </p:spTree>
    <p:extLst>
      <p:ext uri="{BB962C8B-B14F-4D97-AF65-F5344CB8AC3E}">
        <p14:creationId xmlns:p14="http://schemas.microsoft.com/office/powerpoint/2010/main" val="14691246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Distributed checkpoint</a:t>
            </a:r>
          </a:p>
          <a:p>
            <a:pPr lvl="1"/>
            <a:r>
              <a:rPr lang="en-US" dirty="0" smtClean="0"/>
              <a:t>Synchronous method</a:t>
            </a:r>
          </a:p>
          <a:p>
            <a:pPr lvl="1"/>
            <a:r>
              <a:rPr lang="en-US" dirty="0" smtClean="0"/>
              <a:t>Asynchronous method</a:t>
            </a:r>
          </a:p>
        </p:txBody>
      </p:sp>
    </p:spTree>
    <p:extLst>
      <p:ext uri="{BB962C8B-B14F-4D97-AF65-F5344CB8AC3E}">
        <p14:creationId xmlns:p14="http://schemas.microsoft.com/office/powerpoint/2010/main" val="28611429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endParaRPr lang="en-US" dirty="0" smtClean="0"/>
          </a:p>
        </p:txBody>
      </p:sp>
      <p:pic>
        <p:nvPicPr>
          <p:cNvPr id="5" name="Picture 4"/>
          <p:cNvPicPr>
            <a:picLocks noChangeAspect="1"/>
          </p:cNvPicPr>
          <p:nvPr/>
        </p:nvPicPr>
        <p:blipFill>
          <a:blip r:embed="rId3"/>
          <a:stretch>
            <a:fillRect/>
          </a:stretch>
        </p:blipFill>
        <p:spPr>
          <a:xfrm>
            <a:off x="1380084" y="2302814"/>
            <a:ext cx="9429750" cy="4133850"/>
          </a:xfrm>
          <a:prstGeom prst="rect">
            <a:avLst/>
          </a:prstGeom>
        </p:spPr>
      </p:pic>
    </p:spTree>
    <p:extLst>
      <p:ext uri="{BB962C8B-B14F-4D97-AF65-F5344CB8AC3E}">
        <p14:creationId xmlns:p14="http://schemas.microsoft.com/office/powerpoint/2010/main" val="20123606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Distributed checkpoint</a:t>
            </a:r>
          </a:p>
          <a:p>
            <a:pPr lvl="1"/>
            <a:r>
              <a:rPr lang="en-US" dirty="0" smtClean="0"/>
              <a:t>Synchronous method</a:t>
            </a:r>
          </a:p>
          <a:p>
            <a:pPr lvl="1"/>
            <a:r>
              <a:rPr lang="en-US" dirty="0" smtClean="0"/>
              <a:t>Asynchronous method</a:t>
            </a:r>
          </a:p>
          <a:p>
            <a:pPr lvl="2"/>
            <a:r>
              <a:rPr lang="en-US" dirty="0" smtClean="0"/>
              <a:t>Edge consistency is used on all update functions</a:t>
            </a:r>
          </a:p>
          <a:p>
            <a:pPr lvl="2"/>
            <a:r>
              <a:rPr lang="en-US" dirty="0" smtClean="0">
                <a:latin typeface="Consolas" panose="020B0609020204030204" pitchFamily="49" charset="0"/>
                <a:cs typeface="Consolas" panose="020B0609020204030204" pitchFamily="49" charset="0"/>
              </a:rPr>
              <a:t>Schedule</a:t>
            </a:r>
            <a:r>
              <a:rPr lang="en-US" dirty="0" smtClean="0"/>
              <a:t> completes before scope is unlocked</a:t>
            </a:r>
          </a:p>
          <a:p>
            <a:pPr lvl="2"/>
            <a:r>
              <a:rPr lang="en-US" dirty="0" smtClean="0"/>
              <a:t>Snapshot update is prioritized over other update functions</a:t>
            </a:r>
          </a:p>
        </p:txBody>
      </p:sp>
    </p:spTree>
    <p:extLst>
      <p:ext uri="{BB962C8B-B14F-4D97-AF65-F5344CB8AC3E}">
        <p14:creationId xmlns:p14="http://schemas.microsoft.com/office/powerpoint/2010/main" val="541854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Distributed Data Graph</a:t>
            </a:r>
            <a:endParaRPr lang="en-US" dirty="0"/>
          </a:p>
        </p:txBody>
      </p:sp>
      <p:sp>
        <p:nvSpPr>
          <p:cNvPr id="3" name="Content Placeholder 2"/>
          <p:cNvSpPr>
            <a:spLocks noGrp="1"/>
          </p:cNvSpPr>
          <p:nvPr>
            <p:ph idx="1"/>
          </p:nvPr>
        </p:nvSpPr>
        <p:spPr/>
        <p:txBody>
          <a:bodyPr/>
          <a:lstStyle/>
          <a:p>
            <a:r>
              <a:rPr lang="en-US" dirty="0" smtClean="0"/>
              <a:t>Want </a:t>
            </a:r>
          </a:p>
          <a:p>
            <a:pPr lvl="1"/>
            <a:r>
              <a:rPr lang="en-US" dirty="0" smtClean="0"/>
              <a:t>Balance between computation, communication, and storage</a:t>
            </a:r>
          </a:p>
          <a:p>
            <a:r>
              <a:rPr lang="en-US" dirty="0" smtClean="0"/>
              <a:t>Solution</a:t>
            </a:r>
          </a:p>
          <a:p>
            <a:pPr lvl="1"/>
            <a:r>
              <a:rPr lang="en-US" dirty="0" smtClean="0"/>
              <a:t>Balanced partitioning of data graph minimizing number of edges between machines</a:t>
            </a:r>
          </a:p>
          <a:p>
            <a:pPr lvl="1"/>
            <a:endParaRPr lang="en-US" dirty="0" smtClean="0"/>
          </a:p>
        </p:txBody>
      </p:sp>
    </p:spTree>
    <p:extLst>
      <p:ext uri="{BB962C8B-B14F-4D97-AF65-F5344CB8AC3E}">
        <p14:creationId xmlns:p14="http://schemas.microsoft.com/office/powerpoint/2010/main" val="3758971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Distributed checkpoint</a:t>
            </a:r>
          </a:p>
          <a:p>
            <a:pPr lvl="1"/>
            <a:r>
              <a:rPr lang="en-US" dirty="0" smtClean="0"/>
              <a:t>Synchronous method</a:t>
            </a:r>
          </a:p>
          <a:p>
            <a:pPr lvl="1"/>
            <a:r>
              <a:rPr lang="en-US" dirty="0" smtClean="0"/>
              <a:t>Asynchronous method</a:t>
            </a:r>
          </a:p>
          <a:p>
            <a:pPr lvl="2"/>
            <a:r>
              <a:rPr lang="en-US" dirty="0" smtClean="0"/>
              <a:t>Edge consistency is used on all update functions</a:t>
            </a:r>
          </a:p>
          <a:p>
            <a:pPr lvl="2"/>
            <a:r>
              <a:rPr lang="en-US" dirty="0" smtClean="0">
                <a:latin typeface="Consolas" panose="020B0609020204030204" pitchFamily="49" charset="0"/>
                <a:cs typeface="Consolas" panose="020B0609020204030204" pitchFamily="49" charset="0"/>
              </a:rPr>
              <a:t>Schedule</a:t>
            </a:r>
            <a:r>
              <a:rPr lang="en-US" dirty="0" smtClean="0"/>
              <a:t> completes before scope is unlocked</a:t>
            </a:r>
          </a:p>
          <a:p>
            <a:pPr lvl="2"/>
            <a:r>
              <a:rPr lang="en-US" dirty="0" smtClean="0"/>
              <a:t>Snapshot update is prioritized over other update functions</a:t>
            </a:r>
          </a:p>
          <a:p>
            <a:r>
              <a:rPr lang="en-US" dirty="0" smtClean="0"/>
              <a:t>Snapshot interval</a:t>
            </a:r>
          </a:p>
        </p:txBody>
      </p:sp>
    </p:spTree>
    <p:extLst>
      <p:ext uri="{BB962C8B-B14F-4D97-AF65-F5344CB8AC3E}">
        <p14:creationId xmlns:p14="http://schemas.microsoft.com/office/powerpoint/2010/main" val="4911637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Distributed checkpoint</a:t>
            </a:r>
          </a:p>
          <a:p>
            <a:pPr lvl="1"/>
            <a:r>
              <a:rPr lang="en-US" dirty="0" smtClean="0"/>
              <a:t>Synchronous method</a:t>
            </a:r>
          </a:p>
          <a:p>
            <a:pPr lvl="1"/>
            <a:r>
              <a:rPr lang="en-US" dirty="0" smtClean="0"/>
              <a:t>Asynchronous method</a:t>
            </a:r>
          </a:p>
          <a:p>
            <a:pPr lvl="2"/>
            <a:r>
              <a:rPr lang="en-US" dirty="0" smtClean="0"/>
              <a:t>Edge consistency is used on all update functions</a:t>
            </a:r>
          </a:p>
          <a:p>
            <a:pPr lvl="2"/>
            <a:r>
              <a:rPr lang="en-US" dirty="0" smtClean="0">
                <a:latin typeface="Consolas" panose="020B0609020204030204" pitchFamily="49" charset="0"/>
                <a:cs typeface="Consolas" panose="020B0609020204030204" pitchFamily="49" charset="0"/>
              </a:rPr>
              <a:t>Schedule</a:t>
            </a:r>
            <a:r>
              <a:rPr lang="en-US" dirty="0" smtClean="0"/>
              <a:t> completes before scope is unlocked</a:t>
            </a:r>
          </a:p>
          <a:p>
            <a:pPr lvl="2"/>
            <a:r>
              <a:rPr lang="en-US" dirty="0" smtClean="0"/>
              <a:t>Snapshot update is prioritized over other update functions</a:t>
            </a:r>
          </a:p>
          <a:p>
            <a:r>
              <a:rPr lang="en-US" dirty="0" smtClean="0"/>
              <a:t>Snapshot interval</a:t>
            </a:r>
          </a:p>
          <a:p>
            <a:pPr lvl="1"/>
            <a:r>
              <a:rPr lang="en-US" dirty="0" smtClean="0"/>
              <a:t>Balance cost of constructing checkpoint vs. computation lost since last checkpoint </a:t>
            </a:r>
          </a:p>
        </p:txBody>
      </p:sp>
    </p:spTree>
    <p:extLst>
      <p:ext uri="{BB962C8B-B14F-4D97-AF65-F5344CB8AC3E}">
        <p14:creationId xmlns:p14="http://schemas.microsoft.com/office/powerpoint/2010/main" val="34187270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Distributed checkpoint</a:t>
            </a:r>
          </a:p>
          <a:p>
            <a:pPr lvl="1"/>
            <a:r>
              <a:rPr lang="en-US" dirty="0" smtClean="0"/>
              <a:t>Synchronous method</a:t>
            </a:r>
          </a:p>
          <a:p>
            <a:pPr lvl="1"/>
            <a:r>
              <a:rPr lang="en-US" dirty="0" smtClean="0"/>
              <a:t>Asynchronous method</a:t>
            </a:r>
          </a:p>
          <a:p>
            <a:pPr lvl="2"/>
            <a:r>
              <a:rPr lang="en-US" dirty="0" smtClean="0"/>
              <a:t>Edge consistency is used on all update functions</a:t>
            </a:r>
          </a:p>
          <a:p>
            <a:pPr lvl="2"/>
            <a:r>
              <a:rPr lang="en-US" dirty="0" smtClean="0">
                <a:latin typeface="Consolas" panose="020B0609020204030204" pitchFamily="49" charset="0"/>
                <a:cs typeface="Consolas" panose="020B0609020204030204" pitchFamily="49" charset="0"/>
              </a:rPr>
              <a:t>Schedule</a:t>
            </a:r>
            <a:r>
              <a:rPr lang="en-US" dirty="0" smtClean="0"/>
              <a:t> completes before scope is unlocked</a:t>
            </a:r>
          </a:p>
          <a:p>
            <a:pPr lvl="2"/>
            <a:r>
              <a:rPr lang="en-US" dirty="0" smtClean="0"/>
              <a:t>Snapshot update is prioritized over other update functions</a:t>
            </a:r>
          </a:p>
          <a:p>
            <a:r>
              <a:rPr lang="en-US" dirty="0" smtClean="0"/>
              <a:t>Snapshot interval</a:t>
            </a:r>
          </a:p>
          <a:p>
            <a:pPr lvl="1"/>
            <a:r>
              <a:rPr lang="en-US" dirty="0" smtClean="0"/>
              <a:t>Balance cost of constructing checkpoint vs. computation lost since last checkpoint </a:t>
            </a:r>
          </a:p>
        </p:txBody>
      </p:sp>
      <p:pic>
        <p:nvPicPr>
          <p:cNvPr id="4" name="Picture 3"/>
          <p:cNvPicPr>
            <a:picLocks noChangeAspect="1"/>
          </p:cNvPicPr>
          <p:nvPr/>
        </p:nvPicPr>
        <p:blipFill>
          <a:blip r:embed="rId3"/>
          <a:stretch>
            <a:fillRect/>
          </a:stretch>
        </p:blipFill>
        <p:spPr>
          <a:xfrm>
            <a:off x="4270921" y="5241535"/>
            <a:ext cx="3648075" cy="619125"/>
          </a:xfrm>
          <a:prstGeom prst="rect">
            <a:avLst/>
          </a:prstGeom>
        </p:spPr>
      </p:pic>
    </p:spTree>
    <p:extLst>
      <p:ext uri="{BB962C8B-B14F-4D97-AF65-F5344CB8AC3E}">
        <p14:creationId xmlns:p14="http://schemas.microsoft.com/office/powerpoint/2010/main" val="28793343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endParaRPr lang="en-US" dirty="0" smtClean="0"/>
          </a:p>
        </p:txBody>
      </p:sp>
      <p:pic>
        <p:nvPicPr>
          <p:cNvPr id="4" name="Picture 3"/>
          <p:cNvPicPr>
            <a:picLocks noChangeAspect="1"/>
          </p:cNvPicPr>
          <p:nvPr/>
        </p:nvPicPr>
        <p:blipFill>
          <a:blip r:embed="rId3"/>
          <a:stretch>
            <a:fillRect/>
          </a:stretch>
        </p:blipFill>
        <p:spPr>
          <a:xfrm>
            <a:off x="2480221" y="2331720"/>
            <a:ext cx="7229475" cy="3886200"/>
          </a:xfrm>
          <a:prstGeom prst="rect">
            <a:avLst/>
          </a:prstGeom>
        </p:spPr>
      </p:pic>
    </p:spTree>
    <p:extLst>
      <p:ext uri="{BB962C8B-B14F-4D97-AF65-F5344CB8AC3E}">
        <p14:creationId xmlns:p14="http://schemas.microsoft.com/office/powerpoint/2010/main" val="14203760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GraphLab Design</a:t>
            </a:r>
            <a:endParaRPr lang="en-US" dirty="0"/>
          </a:p>
        </p:txBody>
      </p:sp>
      <p:sp>
        <p:nvSpPr>
          <p:cNvPr id="3" name="Content Placeholder 2"/>
          <p:cNvSpPr>
            <a:spLocks noGrp="1"/>
          </p:cNvSpPr>
          <p:nvPr>
            <p:ph idx="1"/>
          </p:nvPr>
        </p:nvSpPr>
        <p:spPr/>
        <p:txBody>
          <a:bodyPr/>
          <a:lstStyle/>
          <a:p>
            <a:r>
              <a:rPr lang="en-US" dirty="0">
                <a:solidFill>
                  <a:srgbClr val="1BB2F5"/>
                </a:solidFill>
              </a:rPr>
              <a:t>The Distributed Data Graph</a:t>
            </a:r>
          </a:p>
          <a:p>
            <a:r>
              <a:rPr lang="en-US" dirty="0">
                <a:solidFill>
                  <a:srgbClr val="1BB2F5"/>
                </a:solidFill>
              </a:rPr>
              <a:t>Distributed GraphLab Engines</a:t>
            </a:r>
          </a:p>
          <a:p>
            <a:pPr lvl="1"/>
            <a:r>
              <a:rPr lang="en-US" sz="2200" dirty="0">
                <a:solidFill>
                  <a:srgbClr val="1BB2F5"/>
                </a:solidFill>
              </a:rPr>
              <a:t>Chromatic Engine</a:t>
            </a:r>
          </a:p>
          <a:p>
            <a:pPr lvl="1"/>
            <a:r>
              <a:rPr lang="en-US" sz="2200" dirty="0">
                <a:solidFill>
                  <a:srgbClr val="1BB2F5"/>
                </a:solidFill>
              </a:rPr>
              <a:t>Distributed Locking Engine</a:t>
            </a:r>
          </a:p>
          <a:p>
            <a:r>
              <a:rPr lang="en-US" dirty="0">
                <a:solidFill>
                  <a:srgbClr val="1BB2F5"/>
                </a:solidFill>
              </a:rPr>
              <a:t>Fault Tolerance</a:t>
            </a:r>
          </a:p>
          <a:p>
            <a:r>
              <a:rPr lang="en-US" dirty="0"/>
              <a:t>System Design</a:t>
            </a:r>
          </a:p>
        </p:txBody>
      </p:sp>
    </p:spTree>
    <p:extLst>
      <p:ext uri="{BB962C8B-B14F-4D97-AF65-F5344CB8AC3E}">
        <p14:creationId xmlns:p14="http://schemas.microsoft.com/office/powerpoint/2010/main" val="3437737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37084" y="2142495"/>
            <a:ext cx="11715750" cy="4505325"/>
          </a:xfrm>
          <a:prstGeom prst="rect">
            <a:avLst/>
          </a:prstGeom>
        </p:spPr>
      </p:pic>
    </p:spTree>
    <p:extLst>
      <p:ext uri="{BB962C8B-B14F-4D97-AF65-F5344CB8AC3E}">
        <p14:creationId xmlns:p14="http://schemas.microsoft.com/office/powerpoint/2010/main" val="3735387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999334" y="2223458"/>
            <a:ext cx="6191250" cy="4343400"/>
          </a:xfrm>
          <a:prstGeom prst="rect">
            <a:avLst/>
          </a:prstGeom>
        </p:spPr>
      </p:pic>
    </p:spTree>
    <p:extLst>
      <p:ext uri="{BB962C8B-B14F-4D97-AF65-F5344CB8AC3E}">
        <p14:creationId xmlns:p14="http://schemas.microsoft.com/office/powerpoint/2010/main" val="3268890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Netflix Movie Recommendation</a:t>
            </a:r>
          </a:p>
          <a:p>
            <a:r>
              <a:rPr lang="en-US" dirty="0" smtClean="0"/>
              <a:t>Video Co-segmentation</a:t>
            </a:r>
            <a:endParaRPr lang="en-US" dirty="0"/>
          </a:p>
        </p:txBody>
      </p:sp>
    </p:spTree>
    <p:extLst>
      <p:ext uri="{BB962C8B-B14F-4D97-AF65-F5344CB8AC3E}">
        <p14:creationId xmlns:p14="http://schemas.microsoft.com/office/powerpoint/2010/main" val="42319482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NetfLIX</a:t>
            </a:r>
            <a:r>
              <a:rPr lang="en-US" dirty="0" smtClean="0"/>
              <a:t> Movie Recommendation</a:t>
            </a:r>
            <a:endParaRPr lang="en-US" dirty="0"/>
          </a:p>
        </p:txBody>
      </p:sp>
      <p:sp>
        <p:nvSpPr>
          <p:cNvPr id="3" name="Content Placeholder 2"/>
          <p:cNvSpPr>
            <a:spLocks noGrp="1"/>
          </p:cNvSpPr>
          <p:nvPr>
            <p:ph idx="1"/>
          </p:nvPr>
        </p:nvSpPr>
        <p:spPr/>
        <p:txBody>
          <a:bodyPr/>
          <a:lstStyle/>
          <a:p>
            <a:r>
              <a:rPr lang="en-US" dirty="0" smtClean="0"/>
              <a:t>Uses collaborative filtering, computed with alternating least squares</a:t>
            </a:r>
            <a:endParaRPr lang="en-US" dirty="0"/>
          </a:p>
        </p:txBody>
      </p:sp>
    </p:spTree>
    <p:extLst>
      <p:ext uri="{BB962C8B-B14F-4D97-AF65-F5344CB8AC3E}">
        <p14:creationId xmlns:p14="http://schemas.microsoft.com/office/powerpoint/2010/main" val="1752003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NetfLIX</a:t>
            </a:r>
            <a:r>
              <a:rPr lang="en-US" dirty="0" smtClean="0"/>
              <a:t> Movie Recommendation</a:t>
            </a:r>
            <a:endParaRPr lang="en-US" dirty="0"/>
          </a:p>
        </p:txBody>
      </p:sp>
      <p:sp>
        <p:nvSpPr>
          <p:cNvPr id="3" name="Content Placeholder 2"/>
          <p:cNvSpPr>
            <a:spLocks noGrp="1"/>
          </p:cNvSpPr>
          <p:nvPr>
            <p:ph idx="1"/>
          </p:nvPr>
        </p:nvSpPr>
        <p:spPr/>
        <p:txBody>
          <a:bodyPr/>
          <a:lstStyle/>
          <a:p>
            <a:r>
              <a:rPr lang="en-US" dirty="0" smtClean="0"/>
              <a:t>Uses collaborative filtering, computed with alternating least squares</a:t>
            </a:r>
            <a:endParaRPr lang="en-US" dirty="0"/>
          </a:p>
        </p:txBody>
      </p:sp>
      <p:pic>
        <p:nvPicPr>
          <p:cNvPr id="4" name="Picture 3"/>
          <p:cNvPicPr>
            <a:picLocks noChangeAspect="1"/>
          </p:cNvPicPr>
          <p:nvPr/>
        </p:nvPicPr>
        <p:blipFill>
          <a:blip r:embed="rId3"/>
          <a:stretch>
            <a:fillRect/>
          </a:stretch>
        </p:blipFill>
        <p:spPr>
          <a:xfrm>
            <a:off x="3789909" y="3489744"/>
            <a:ext cx="4610100" cy="1638300"/>
          </a:xfrm>
          <a:prstGeom prst="rect">
            <a:avLst/>
          </a:prstGeom>
        </p:spPr>
      </p:pic>
    </p:spTree>
    <p:extLst>
      <p:ext uri="{BB962C8B-B14F-4D97-AF65-F5344CB8AC3E}">
        <p14:creationId xmlns:p14="http://schemas.microsoft.com/office/powerpoint/2010/main" val="3517918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Distributed Data Graph</a:t>
            </a:r>
            <a:endParaRPr lang="en-US" dirty="0"/>
          </a:p>
        </p:txBody>
      </p:sp>
      <p:sp>
        <p:nvSpPr>
          <p:cNvPr id="3" name="Content Placeholder 2"/>
          <p:cNvSpPr>
            <a:spLocks noGrp="1"/>
          </p:cNvSpPr>
          <p:nvPr>
            <p:ph idx="1"/>
          </p:nvPr>
        </p:nvSpPr>
        <p:spPr/>
        <p:txBody>
          <a:bodyPr/>
          <a:lstStyle/>
          <a:p>
            <a:r>
              <a:rPr lang="en-US" dirty="0" smtClean="0"/>
              <a:t>Implementation</a:t>
            </a:r>
          </a:p>
          <a:p>
            <a:pPr lvl="1"/>
            <a:r>
              <a:rPr lang="en-US" dirty="0" smtClean="0"/>
              <a:t>Partition data graph into </a:t>
            </a:r>
            <a:r>
              <a:rPr lang="en-US" i="1" dirty="0" smtClean="0"/>
              <a:t>k</a:t>
            </a:r>
            <a:r>
              <a:rPr lang="en-US" dirty="0" smtClean="0"/>
              <a:t> parts, or </a:t>
            </a:r>
            <a:r>
              <a:rPr lang="en-US" b="1" dirty="0" smtClean="0"/>
              <a:t>atoms</a:t>
            </a:r>
          </a:p>
        </p:txBody>
      </p:sp>
    </p:spTree>
    <p:extLst>
      <p:ext uri="{BB962C8B-B14F-4D97-AF65-F5344CB8AC3E}">
        <p14:creationId xmlns:p14="http://schemas.microsoft.com/office/powerpoint/2010/main" val="37581349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NetfLIX</a:t>
            </a:r>
            <a:r>
              <a:rPr lang="en-US" dirty="0" smtClean="0"/>
              <a:t> Movie Recommendation</a:t>
            </a:r>
            <a:endParaRPr lang="en-US" dirty="0"/>
          </a:p>
        </p:txBody>
      </p:sp>
      <p:sp>
        <p:nvSpPr>
          <p:cNvPr id="3" name="Content Placeholder 2"/>
          <p:cNvSpPr>
            <a:spLocks noGrp="1"/>
          </p:cNvSpPr>
          <p:nvPr>
            <p:ph idx="1"/>
          </p:nvPr>
        </p:nvSpPr>
        <p:spPr/>
        <p:txBody>
          <a:bodyPr/>
          <a:lstStyle/>
          <a:p>
            <a:r>
              <a:rPr lang="en-US" dirty="0" smtClean="0"/>
              <a:t>Uses collaborative filtering, computed with alternating least squares</a:t>
            </a:r>
            <a:endParaRPr lang="en-US" dirty="0"/>
          </a:p>
        </p:txBody>
      </p:sp>
      <p:pic>
        <p:nvPicPr>
          <p:cNvPr id="4" name="Picture 3"/>
          <p:cNvPicPr>
            <a:picLocks noChangeAspect="1"/>
          </p:cNvPicPr>
          <p:nvPr/>
        </p:nvPicPr>
        <p:blipFill>
          <a:blip r:embed="rId3"/>
          <a:stretch>
            <a:fillRect/>
          </a:stretch>
        </p:blipFill>
        <p:spPr>
          <a:xfrm>
            <a:off x="3789909" y="3489744"/>
            <a:ext cx="4610100" cy="1638300"/>
          </a:xfrm>
          <a:prstGeom prst="rect">
            <a:avLst/>
          </a:prstGeom>
        </p:spPr>
      </p:pic>
      <p:cxnSp>
        <p:nvCxnSpPr>
          <p:cNvPr id="8" name="Straight Arrow Connector 7"/>
          <p:cNvCxnSpPr/>
          <p:nvPr/>
        </p:nvCxnSpPr>
        <p:spPr>
          <a:xfrm flipV="1">
            <a:off x="4554746" y="5072332"/>
            <a:ext cx="17253" cy="621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88300" y="5693434"/>
            <a:ext cx="1967398" cy="430887"/>
          </a:xfrm>
          <a:prstGeom prst="rect">
            <a:avLst/>
          </a:prstGeom>
          <a:noFill/>
        </p:spPr>
        <p:txBody>
          <a:bodyPr wrap="none" rtlCol="0">
            <a:spAutoFit/>
          </a:bodyPr>
          <a:lstStyle/>
          <a:p>
            <a:r>
              <a:rPr lang="en-US" sz="2200" dirty="0"/>
              <a:t>Bipartite Graph</a:t>
            </a:r>
          </a:p>
        </p:txBody>
      </p:sp>
    </p:spTree>
    <p:extLst>
      <p:ext uri="{BB962C8B-B14F-4D97-AF65-F5344CB8AC3E}">
        <p14:creationId xmlns:p14="http://schemas.microsoft.com/office/powerpoint/2010/main" val="42325764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NetfLIX</a:t>
            </a:r>
            <a:r>
              <a:rPr lang="en-US" dirty="0" smtClean="0"/>
              <a:t> Movie Recommendation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550166" y="2416434"/>
            <a:ext cx="5089585" cy="4020230"/>
          </a:xfrm>
          <a:prstGeom prst="rect">
            <a:avLst/>
          </a:prstGeom>
        </p:spPr>
      </p:pic>
    </p:spTree>
    <p:extLst>
      <p:ext uri="{BB962C8B-B14F-4D97-AF65-F5344CB8AC3E}">
        <p14:creationId xmlns:p14="http://schemas.microsoft.com/office/powerpoint/2010/main" val="1275286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Co-segmentation</a:t>
            </a:r>
            <a:endParaRPr lang="en-US" dirty="0"/>
          </a:p>
        </p:txBody>
      </p:sp>
      <p:sp>
        <p:nvSpPr>
          <p:cNvPr id="3" name="Content Placeholder 2"/>
          <p:cNvSpPr>
            <a:spLocks noGrp="1"/>
          </p:cNvSpPr>
          <p:nvPr>
            <p:ph idx="1"/>
          </p:nvPr>
        </p:nvSpPr>
        <p:spPr/>
        <p:txBody>
          <a:bodyPr/>
          <a:lstStyle/>
          <a:p>
            <a:r>
              <a:rPr lang="en-US" dirty="0" smtClean="0"/>
              <a:t>Identifies and clusters </a:t>
            </a:r>
            <a:r>
              <a:rPr lang="en-US" dirty="0" err="1" smtClean="0"/>
              <a:t>spatio</a:t>
            </a:r>
            <a:r>
              <a:rPr lang="en-US" dirty="0" smtClean="0"/>
              <a:t>-temporal segments of videos</a:t>
            </a:r>
          </a:p>
        </p:txBody>
      </p:sp>
    </p:spTree>
    <p:extLst>
      <p:ext uri="{BB962C8B-B14F-4D97-AF65-F5344CB8AC3E}">
        <p14:creationId xmlns:p14="http://schemas.microsoft.com/office/powerpoint/2010/main" val="3949793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Co-segmentation</a:t>
            </a:r>
            <a:endParaRPr lang="en-US" dirty="0"/>
          </a:p>
        </p:txBody>
      </p:sp>
      <p:sp>
        <p:nvSpPr>
          <p:cNvPr id="3" name="Content Placeholder 2"/>
          <p:cNvSpPr>
            <a:spLocks noGrp="1"/>
          </p:cNvSpPr>
          <p:nvPr>
            <p:ph idx="1"/>
          </p:nvPr>
        </p:nvSpPr>
        <p:spPr/>
        <p:txBody>
          <a:bodyPr/>
          <a:lstStyle/>
          <a:p>
            <a:r>
              <a:rPr lang="en-US" dirty="0" smtClean="0"/>
              <a:t>Identifies and clusters </a:t>
            </a:r>
            <a:r>
              <a:rPr lang="en-US" dirty="0" err="1" smtClean="0"/>
              <a:t>spatio</a:t>
            </a:r>
            <a:r>
              <a:rPr lang="en-US" dirty="0" smtClean="0"/>
              <a:t>-temporal segments of videos</a:t>
            </a:r>
          </a:p>
          <a:p>
            <a:r>
              <a:rPr lang="en-US" dirty="0" smtClean="0"/>
              <a:t>Predicts best label using Gaussian Mixture Model (GMM) and Loopy Belief Propagation (LBP)</a:t>
            </a:r>
          </a:p>
        </p:txBody>
      </p:sp>
    </p:spTree>
    <p:extLst>
      <p:ext uri="{BB962C8B-B14F-4D97-AF65-F5344CB8AC3E}">
        <p14:creationId xmlns:p14="http://schemas.microsoft.com/office/powerpoint/2010/main" val="3798621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Co-segmentation</a:t>
            </a:r>
            <a:endParaRPr lang="en-US" dirty="0"/>
          </a:p>
        </p:txBody>
      </p:sp>
      <p:sp>
        <p:nvSpPr>
          <p:cNvPr id="3" name="Content Placeholder 2"/>
          <p:cNvSpPr>
            <a:spLocks noGrp="1"/>
          </p:cNvSpPr>
          <p:nvPr>
            <p:ph idx="1"/>
          </p:nvPr>
        </p:nvSpPr>
        <p:spPr/>
        <p:txBody>
          <a:bodyPr/>
          <a:lstStyle/>
          <a:p>
            <a:r>
              <a:rPr lang="en-US" dirty="0" smtClean="0"/>
              <a:t>Identifies and clusters </a:t>
            </a:r>
            <a:r>
              <a:rPr lang="en-US" dirty="0" err="1" smtClean="0"/>
              <a:t>spatio</a:t>
            </a:r>
            <a:r>
              <a:rPr lang="en-US" dirty="0" smtClean="0"/>
              <a:t>-temporal segments of videos</a:t>
            </a:r>
          </a:p>
          <a:p>
            <a:r>
              <a:rPr lang="en-US" dirty="0" smtClean="0"/>
              <a:t>Predicts best label using Gaussian Mixture Model (GMM) and Loopy Belief Propagation (LBP)</a:t>
            </a:r>
          </a:p>
          <a:p>
            <a:r>
              <a:rPr lang="en-US" dirty="0" smtClean="0"/>
              <a:t>GMM and LBP are combined to form an Expectation-Maximization problem</a:t>
            </a:r>
          </a:p>
        </p:txBody>
      </p:sp>
    </p:spTree>
    <p:extLst>
      <p:ext uri="{BB962C8B-B14F-4D97-AF65-F5344CB8AC3E}">
        <p14:creationId xmlns:p14="http://schemas.microsoft.com/office/powerpoint/2010/main" val="1482097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Co-segmentation</a:t>
            </a:r>
            <a:endParaRPr lang="en-US" dirty="0"/>
          </a:p>
        </p:txBody>
      </p:sp>
      <p:sp>
        <p:nvSpPr>
          <p:cNvPr id="5" name="Content Placeholder 4"/>
          <p:cNvSpPr>
            <a:spLocks noGrp="1"/>
          </p:cNvSpPr>
          <p:nvPr>
            <p:ph idx="1"/>
          </p:nvPr>
        </p:nvSpPr>
        <p:spPr/>
        <p:txBody>
          <a:bodyPr/>
          <a:lstStyle/>
          <a:p>
            <a:endParaRPr lang="en-US" dirty="0"/>
          </a:p>
        </p:txBody>
      </p:sp>
      <p:pic>
        <p:nvPicPr>
          <p:cNvPr id="6" name="Content Placeholder 3"/>
          <p:cNvPicPr>
            <a:picLocks noChangeAspect="1"/>
          </p:cNvPicPr>
          <p:nvPr/>
        </p:nvPicPr>
        <p:blipFill>
          <a:blip r:embed="rId3"/>
          <a:stretch>
            <a:fillRect/>
          </a:stretch>
        </p:blipFill>
        <p:spPr>
          <a:xfrm>
            <a:off x="3646894" y="2528258"/>
            <a:ext cx="4896129" cy="3734520"/>
          </a:xfrm>
          <a:prstGeom prst="rect">
            <a:avLst/>
          </a:prstGeom>
        </p:spPr>
      </p:pic>
    </p:spTree>
    <p:extLst>
      <p:ext uri="{BB962C8B-B14F-4D97-AF65-F5344CB8AC3E}">
        <p14:creationId xmlns:p14="http://schemas.microsoft.com/office/powerpoint/2010/main" val="281512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Distributed Data Graph</a:t>
            </a:r>
            <a:endParaRPr lang="en-US" dirty="0"/>
          </a:p>
        </p:txBody>
      </p:sp>
      <p:sp>
        <p:nvSpPr>
          <p:cNvPr id="3" name="Content Placeholder 2"/>
          <p:cNvSpPr>
            <a:spLocks noGrp="1"/>
          </p:cNvSpPr>
          <p:nvPr>
            <p:ph idx="1"/>
          </p:nvPr>
        </p:nvSpPr>
        <p:spPr/>
        <p:txBody>
          <a:bodyPr/>
          <a:lstStyle/>
          <a:p>
            <a:r>
              <a:rPr lang="en-US" dirty="0" smtClean="0"/>
              <a:t>Implementation</a:t>
            </a:r>
          </a:p>
          <a:p>
            <a:pPr lvl="1"/>
            <a:r>
              <a:rPr lang="en-US" dirty="0" smtClean="0"/>
              <a:t>Partition data graph into </a:t>
            </a:r>
            <a:r>
              <a:rPr lang="en-US" i="1" dirty="0" smtClean="0"/>
              <a:t>k</a:t>
            </a:r>
            <a:r>
              <a:rPr lang="en-US" dirty="0" smtClean="0"/>
              <a:t> parts, or </a:t>
            </a:r>
            <a:r>
              <a:rPr lang="en-US" b="1" dirty="0" smtClean="0"/>
              <a:t>atoms</a:t>
            </a:r>
            <a:endParaRPr lang="en-US" dirty="0"/>
          </a:p>
          <a:p>
            <a:pPr lvl="2"/>
            <a:r>
              <a:rPr lang="en-US" dirty="0" smtClean="0"/>
              <a:t>Each atom stored as a separate file </a:t>
            </a:r>
          </a:p>
          <a:p>
            <a:pPr lvl="2"/>
            <a:r>
              <a:rPr lang="en-US" dirty="0" smtClean="0"/>
              <a:t>Each atom file is a simple compressed journal</a:t>
            </a:r>
          </a:p>
        </p:txBody>
      </p:sp>
    </p:spTree>
    <p:extLst>
      <p:ext uri="{BB962C8B-B14F-4D97-AF65-F5344CB8AC3E}">
        <p14:creationId xmlns:p14="http://schemas.microsoft.com/office/powerpoint/2010/main" val="261153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Distributed Data Graph</a:t>
            </a:r>
            <a:endParaRPr lang="en-US" dirty="0"/>
          </a:p>
        </p:txBody>
      </p:sp>
      <p:sp>
        <p:nvSpPr>
          <p:cNvPr id="3" name="Content Placeholder 2"/>
          <p:cNvSpPr>
            <a:spLocks noGrp="1"/>
          </p:cNvSpPr>
          <p:nvPr>
            <p:ph idx="1"/>
          </p:nvPr>
        </p:nvSpPr>
        <p:spPr/>
        <p:txBody>
          <a:bodyPr/>
          <a:lstStyle/>
          <a:p>
            <a:r>
              <a:rPr lang="en-US" dirty="0" smtClean="0"/>
              <a:t>Implementation</a:t>
            </a:r>
          </a:p>
          <a:p>
            <a:pPr lvl="1"/>
            <a:r>
              <a:rPr lang="en-US" dirty="0" smtClean="0"/>
              <a:t>Partition data graph into </a:t>
            </a:r>
            <a:r>
              <a:rPr lang="en-US" i="1" dirty="0" smtClean="0"/>
              <a:t>k</a:t>
            </a:r>
            <a:r>
              <a:rPr lang="en-US" dirty="0" smtClean="0"/>
              <a:t> parts, or </a:t>
            </a:r>
            <a:r>
              <a:rPr lang="en-US" b="1" dirty="0" smtClean="0"/>
              <a:t>atoms</a:t>
            </a:r>
          </a:p>
          <a:p>
            <a:pPr lvl="1"/>
            <a:r>
              <a:rPr lang="en-US" dirty="0" smtClean="0"/>
              <a:t>Each atom stores the vertices and edges adjacent to the partition boundary, or </a:t>
            </a:r>
            <a:r>
              <a:rPr lang="en-US" b="1" dirty="0" smtClean="0"/>
              <a:t>ghosts</a:t>
            </a:r>
            <a:endParaRPr lang="en-US" dirty="0" smtClean="0"/>
          </a:p>
          <a:p>
            <a:pPr lvl="1"/>
            <a:endParaRPr lang="en-US" dirty="0" smtClean="0"/>
          </a:p>
        </p:txBody>
      </p:sp>
    </p:spTree>
    <p:extLst>
      <p:ext uri="{BB962C8B-B14F-4D97-AF65-F5344CB8AC3E}">
        <p14:creationId xmlns:p14="http://schemas.microsoft.com/office/powerpoint/2010/main" val="234837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Distributed Data Graph</a:t>
            </a:r>
            <a:endParaRPr lang="en-US" dirty="0"/>
          </a:p>
        </p:txBody>
      </p:sp>
      <p:sp>
        <p:nvSpPr>
          <p:cNvPr id="3" name="Content Placeholder 2"/>
          <p:cNvSpPr>
            <a:spLocks noGrp="1"/>
          </p:cNvSpPr>
          <p:nvPr>
            <p:ph idx="1"/>
          </p:nvPr>
        </p:nvSpPr>
        <p:spPr/>
        <p:txBody>
          <a:bodyPr/>
          <a:lstStyle/>
          <a:p>
            <a:r>
              <a:rPr lang="en-US" dirty="0" smtClean="0"/>
              <a:t>Implementation</a:t>
            </a:r>
          </a:p>
          <a:p>
            <a:pPr lvl="1"/>
            <a:r>
              <a:rPr lang="en-US" dirty="0" smtClean="0"/>
              <a:t>Partition data graph into </a:t>
            </a:r>
            <a:r>
              <a:rPr lang="en-US" i="1" dirty="0" smtClean="0"/>
              <a:t>k</a:t>
            </a:r>
            <a:r>
              <a:rPr lang="en-US" dirty="0" smtClean="0"/>
              <a:t> parts, or </a:t>
            </a:r>
            <a:r>
              <a:rPr lang="en-US" b="1" dirty="0" smtClean="0"/>
              <a:t>atoms</a:t>
            </a:r>
          </a:p>
          <a:p>
            <a:pPr lvl="1"/>
            <a:r>
              <a:rPr lang="en-US" dirty="0" smtClean="0"/>
              <a:t>Each atom stores the vertices and edges adjacent to the partition boundary, or </a:t>
            </a:r>
            <a:r>
              <a:rPr lang="en-US" b="1" dirty="0" smtClean="0"/>
              <a:t>ghosts</a:t>
            </a:r>
          </a:p>
          <a:p>
            <a:pPr lvl="1"/>
            <a:r>
              <a:rPr lang="en-US" dirty="0" smtClean="0"/>
              <a:t>Connectivity structure and file locations of the </a:t>
            </a:r>
            <a:r>
              <a:rPr lang="en-US" i="1" dirty="0" smtClean="0"/>
              <a:t>k</a:t>
            </a:r>
            <a:r>
              <a:rPr lang="en-US" dirty="0" smtClean="0"/>
              <a:t> atoms is stored in an </a:t>
            </a:r>
            <a:r>
              <a:rPr lang="en-US" b="1" dirty="0" smtClean="0"/>
              <a:t>atom index</a:t>
            </a:r>
            <a:r>
              <a:rPr lang="en-US" dirty="0" smtClean="0"/>
              <a:t> file</a:t>
            </a:r>
          </a:p>
          <a:p>
            <a:pPr lvl="1"/>
            <a:endParaRPr lang="en-US" dirty="0" smtClean="0"/>
          </a:p>
        </p:txBody>
      </p:sp>
    </p:spTree>
    <p:extLst>
      <p:ext uri="{BB962C8B-B14F-4D97-AF65-F5344CB8AC3E}">
        <p14:creationId xmlns:p14="http://schemas.microsoft.com/office/powerpoint/2010/main" val="3702929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420</TotalTime>
  <Words>2643</Words>
  <Application>Microsoft Office PowerPoint</Application>
  <PresentationFormat>Widescreen</PresentationFormat>
  <Paragraphs>481</Paragraphs>
  <Slides>65</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Calibri</vt:lpstr>
      <vt:lpstr>Consolas</vt:lpstr>
      <vt:lpstr>Corbel</vt:lpstr>
      <vt:lpstr>Wingdings</vt:lpstr>
      <vt:lpstr>Banded</vt:lpstr>
      <vt:lpstr>Distributed GraphLab</vt:lpstr>
      <vt:lpstr>Distributed GraphLab Design</vt:lpstr>
      <vt:lpstr>Distributed GraphLab Design</vt:lpstr>
      <vt:lpstr>The Distributed Data Graph</vt:lpstr>
      <vt:lpstr>The Distributed Data Graph</vt:lpstr>
      <vt:lpstr>The Distributed Data Graph</vt:lpstr>
      <vt:lpstr>The Distributed Data Graph</vt:lpstr>
      <vt:lpstr>The Distributed Data Graph</vt:lpstr>
      <vt:lpstr>The Distributed Data Graph</vt:lpstr>
      <vt:lpstr>The Distributed Data Graph</vt:lpstr>
      <vt:lpstr>The Distributed Data Graph</vt:lpstr>
      <vt:lpstr>The Distributed Data Graph</vt:lpstr>
      <vt:lpstr>Distributed GraphLab Design</vt:lpstr>
      <vt:lpstr>Distributed GraphLab Engines</vt:lpstr>
      <vt:lpstr>Distributed GraphLab Engines</vt:lpstr>
      <vt:lpstr>Distributed GraphLab Engines</vt:lpstr>
      <vt:lpstr>Distributed GraphLab Design</vt:lpstr>
      <vt:lpstr>Chromatic Engine</vt:lpstr>
      <vt:lpstr>Chromatic Engine</vt:lpstr>
      <vt:lpstr>Chromatic Engine</vt:lpstr>
      <vt:lpstr>Chromatic Engine</vt:lpstr>
      <vt:lpstr>Chromatic Engine</vt:lpstr>
      <vt:lpstr>Chromatic Engine</vt:lpstr>
      <vt:lpstr>Chromatic Engine</vt:lpstr>
      <vt:lpstr>Distributed GraphLab Design</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Locking Engine</vt:lpstr>
      <vt:lpstr>Distributed GraphLab Design</vt:lpstr>
      <vt:lpstr>Fault Tolerance</vt:lpstr>
      <vt:lpstr>Fault Tolerance</vt:lpstr>
      <vt:lpstr>Fault Tolerance</vt:lpstr>
      <vt:lpstr>Fault Tolerance</vt:lpstr>
      <vt:lpstr>Fault Tolerance</vt:lpstr>
      <vt:lpstr>Fault Tolerance</vt:lpstr>
      <vt:lpstr>Fault Tolerance</vt:lpstr>
      <vt:lpstr>Fault Tolerance</vt:lpstr>
      <vt:lpstr>Fault Tolerance</vt:lpstr>
      <vt:lpstr>Distributed GraphLab Design</vt:lpstr>
      <vt:lpstr>System Design</vt:lpstr>
      <vt:lpstr>System Design</vt:lpstr>
      <vt:lpstr>Applications</vt:lpstr>
      <vt:lpstr>NetfLIX Movie Recommendation</vt:lpstr>
      <vt:lpstr>NetfLIX Movie Recommendation</vt:lpstr>
      <vt:lpstr>NetfLIX Movie Recommendation</vt:lpstr>
      <vt:lpstr>NetfLIX Movie Recommendation</vt:lpstr>
      <vt:lpstr>Video Co-segmentation</vt:lpstr>
      <vt:lpstr>Video Co-segmentation</vt:lpstr>
      <vt:lpstr>Video Co-segmentation</vt:lpstr>
      <vt:lpstr>Video Co-segmentation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Graphlab</dc:title>
  <dc:creator>Ayushi Sinha</dc:creator>
  <cp:lastModifiedBy>Ayushi Sinha</cp:lastModifiedBy>
  <cp:revision>45</cp:revision>
  <dcterms:created xsi:type="dcterms:W3CDTF">2013-10-16T04:07:35Z</dcterms:created>
  <dcterms:modified xsi:type="dcterms:W3CDTF">2013-10-16T16:08:32Z</dcterms:modified>
</cp:coreProperties>
</file>