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5" r:id="rId29"/>
    <p:sldId id="296" r:id="rId30"/>
    <p:sldId id="297" r:id="rId31"/>
    <p:sldId id="285" r:id="rId32"/>
    <p:sldId id="286" r:id="rId33"/>
    <p:sldId id="288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09" r:id="rId52"/>
    <p:sldId id="30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en-US" cap="none" dirty="0" err="1" smtClean="0">
                <a:latin typeface="+mn-lt"/>
              </a:rPr>
              <a:t>FFTLab</a:t>
            </a:r>
            <a:r>
              <a:rPr lang="en-US" dirty="0" smtClean="0"/>
              <a:t>: Genome sequencing algorithm using 		</a:t>
            </a:r>
            <a:r>
              <a:rPr lang="en-US" dirty="0"/>
              <a:t>	</a:t>
            </a:r>
            <a:r>
              <a:rPr lang="en-US" dirty="0" smtClean="0"/>
              <a:t>			signal processing for alignment &amp; 				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graphlab</a:t>
            </a:r>
            <a:r>
              <a:rPr lang="en-US" dirty="0" smtClean="0"/>
              <a:t> for 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Ayushi Sinha 		</a:t>
            </a:r>
            <a:r>
              <a:rPr lang="en-US" dirty="0" err="1" smtClean="0"/>
              <a:t>Shuya</a:t>
            </a:r>
            <a:r>
              <a:rPr lang="en-US" dirty="0" smtClean="0"/>
              <a:t> CHU 	      </a:t>
            </a:r>
            <a:r>
              <a:rPr lang="en-US" dirty="0" err="1" smtClean="0"/>
              <a:t>yuge</a:t>
            </a:r>
            <a:r>
              <a:rPr lang="en-US" dirty="0" smtClean="0"/>
              <a:t> Gong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1629" y="2006436"/>
            <a:ext cx="5808740" cy="467716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095999" y="2450969"/>
            <a:ext cx="2897172" cy="3497344"/>
          </a:xfrm>
          <a:prstGeom prst="roundRect">
            <a:avLst>
              <a:gd name="adj" fmla="val 1700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5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Bowtie2</a:t>
            </a:r>
          </a:p>
          <a:p>
            <a:pPr marL="0" indent="0">
              <a:buNone/>
            </a:pPr>
            <a:r>
              <a:rPr lang="en-US" dirty="0" smtClean="0"/>
              <a:t>./bowtie2-align.exe -x </a:t>
            </a:r>
            <a:r>
              <a:rPr lang="en-US" dirty="0" err="1" smtClean="0"/>
              <a:t>lambda_virus_short</a:t>
            </a:r>
            <a:r>
              <a:rPr lang="en-US" dirty="0" smtClean="0"/>
              <a:t> -U </a:t>
            </a:r>
            <a:r>
              <a:rPr lang="en-US" dirty="0" err="1" smtClean="0"/>
              <a:t>reads.fq</a:t>
            </a:r>
            <a:r>
              <a:rPr lang="en-US" dirty="0" smtClean="0"/>
              <a:t> -S out --</a:t>
            </a:r>
            <a:r>
              <a:rPr lang="en-US" dirty="0" err="1" smtClean="0"/>
              <a:t>norc</a:t>
            </a:r>
            <a:r>
              <a:rPr lang="en-US" dirty="0" smtClean="0"/>
              <a:t> -L 32 --time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FFT</a:t>
            </a:r>
          </a:p>
          <a:p>
            <a:pPr marL="0" indent="0">
              <a:buNone/>
            </a:pPr>
            <a:r>
              <a:rPr lang="en-US" dirty="0" smtClean="0"/>
              <a:t>Alignment.exe --ref </a:t>
            </a:r>
            <a:r>
              <a:rPr lang="en-US" dirty="0" err="1" smtClean="0"/>
              <a:t>lambda_virus_short.fa</a:t>
            </a:r>
            <a:r>
              <a:rPr lang="en-US" dirty="0" smtClean="0"/>
              <a:t> --read </a:t>
            </a:r>
            <a:r>
              <a:rPr lang="en-US" dirty="0" err="1" smtClean="0"/>
              <a:t>reads.fq</a:t>
            </a:r>
            <a:r>
              <a:rPr lang="en-US" dirty="0"/>
              <a:t> </a:t>
            </a:r>
            <a:r>
              <a:rPr lang="en-US" dirty="0" smtClean="0"/>
              <a:t>--out </a:t>
            </a:r>
            <a:r>
              <a:rPr lang="en-US" dirty="0" err="1" smtClean="0"/>
              <a:t>out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Bowtie2</a:t>
            </a:r>
          </a:p>
          <a:p>
            <a:pPr marL="0" indent="0">
              <a:buNone/>
            </a:pPr>
            <a:r>
              <a:rPr lang="en-US" dirty="0" smtClean="0"/>
              <a:t>./bowtie2-align.exe -x </a:t>
            </a:r>
            <a:r>
              <a:rPr lang="en-US" dirty="0" err="1" smtClean="0"/>
              <a:t>lambda_virus_short</a:t>
            </a:r>
            <a:r>
              <a:rPr lang="en-US" dirty="0" smtClean="0"/>
              <a:t> -U </a:t>
            </a:r>
            <a:r>
              <a:rPr lang="en-US" dirty="0" err="1" smtClean="0"/>
              <a:t>reads.fq</a:t>
            </a:r>
            <a:r>
              <a:rPr lang="en-US" dirty="0" smtClean="0"/>
              <a:t> -S out --</a:t>
            </a:r>
            <a:r>
              <a:rPr lang="en-US" dirty="0" err="1" smtClean="0"/>
              <a:t>norc</a:t>
            </a:r>
            <a:r>
              <a:rPr lang="en-US" dirty="0" smtClean="0"/>
              <a:t> -L 32 --time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FFT</a:t>
            </a:r>
          </a:p>
          <a:p>
            <a:pPr marL="0" indent="0">
              <a:buNone/>
            </a:pPr>
            <a:r>
              <a:rPr lang="en-US" dirty="0" smtClean="0"/>
              <a:t>Alignment.exe --ref </a:t>
            </a:r>
            <a:r>
              <a:rPr lang="en-US" dirty="0" err="1" smtClean="0"/>
              <a:t>lambda_virus_short.fa</a:t>
            </a:r>
            <a:r>
              <a:rPr lang="en-US" dirty="0" smtClean="0"/>
              <a:t> --read </a:t>
            </a:r>
            <a:r>
              <a:rPr lang="en-US" dirty="0" err="1" smtClean="0"/>
              <a:t>reads.fq</a:t>
            </a:r>
            <a:r>
              <a:rPr lang="en-US" dirty="0"/>
              <a:t> </a:t>
            </a:r>
            <a:r>
              <a:rPr lang="en-US" dirty="0" smtClean="0"/>
              <a:t>--out </a:t>
            </a:r>
            <a:r>
              <a:rPr lang="en-US" dirty="0" err="1" smtClean="0"/>
              <a:t>out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27522" y="3044858"/>
            <a:ext cx="641022" cy="26395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3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Bowtie2</a:t>
            </a:r>
          </a:p>
          <a:p>
            <a:pPr marL="0" indent="0">
              <a:buNone/>
            </a:pPr>
            <a:r>
              <a:rPr lang="en-US" dirty="0" smtClean="0"/>
              <a:t>./bowtie2-align.exe -x </a:t>
            </a:r>
            <a:r>
              <a:rPr lang="en-US" dirty="0" err="1" smtClean="0"/>
              <a:t>lambda_virus_short</a:t>
            </a:r>
            <a:r>
              <a:rPr lang="en-US" dirty="0" smtClean="0"/>
              <a:t> -U </a:t>
            </a:r>
            <a:r>
              <a:rPr lang="en-US" dirty="0" err="1" smtClean="0"/>
              <a:t>reads.fq</a:t>
            </a:r>
            <a:r>
              <a:rPr lang="en-US" dirty="0" smtClean="0"/>
              <a:t> -S out --</a:t>
            </a:r>
            <a:r>
              <a:rPr lang="en-US" dirty="0" err="1" smtClean="0"/>
              <a:t>norc</a:t>
            </a:r>
            <a:r>
              <a:rPr lang="en-US" dirty="0" smtClean="0"/>
              <a:t> -L 32 --time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FFT</a:t>
            </a:r>
          </a:p>
          <a:p>
            <a:pPr marL="0" indent="0">
              <a:buNone/>
            </a:pPr>
            <a:r>
              <a:rPr lang="en-US" dirty="0" smtClean="0"/>
              <a:t>Alignment.exe --ref </a:t>
            </a:r>
            <a:r>
              <a:rPr lang="en-US" dirty="0" err="1" smtClean="0"/>
              <a:t>lambda_virus_short.fa</a:t>
            </a:r>
            <a:r>
              <a:rPr lang="en-US" dirty="0" smtClean="0"/>
              <a:t> --read </a:t>
            </a:r>
            <a:r>
              <a:rPr lang="en-US" dirty="0" err="1" smtClean="0"/>
              <a:t>reads.fq</a:t>
            </a:r>
            <a:r>
              <a:rPr lang="en-US" dirty="0"/>
              <a:t> </a:t>
            </a:r>
            <a:r>
              <a:rPr lang="en-US" dirty="0" smtClean="0"/>
              <a:t>--out </a:t>
            </a:r>
            <a:r>
              <a:rPr lang="en-US" dirty="0" err="1" smtClean="0"/>
              <a:t>out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59122" y="3044858"/>
            <a:ext cx="556177" cy="26395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6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Bowtie2</a:t>
            </a:r>
          </a:p>
          <a:p>
            <a:pPr marL="0" indent="0">
              <a:buNone/>
            </a:pPr>
            <a:r>
              <a:rPr lang="en-US" dirty="0" smtClean="0"/>
              <a:t>./bowtie2-align.exe -x </a:t>
            </a:r>
            <a:r>
              <a:rPr lang="en-US" dirty="0" err="1" smtClean="0"/>
              <a:t>lambda_virus_short</a:t>
            </a:r>
            <a:r>
              <a:rPr lang="en-US" dirty="0" smtClean="0"/>
              <a:t> -U </a:t>
            </a:r>
            <a:r>
              <a:rPr lang="en-US" dirty="0" err="1" smtClean="0"/>
              <a:t>reads.fq</a:t>
            </a:r>
            <a:r>
              <a:rPr lang="en-US" dirty="0" smtClean="0"/>
              <a:t> -S out --</a:t>
            </a:r>
            <a:r>
              <a:rPr lang="en-US" dirty="0" err="1" smtClean="0"/>
              <a:t>norc</a:t>
            </a:r>
            <a:r>
              <a:rPr lang="en-US" dirty="0" smtClean="0"/>
              <a:t> -L 32 --time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FFT</a:t>
            </a:r>
          </a:p>
          <a:p>
            <a:pPr marL="0" indent="0">
              <a:buNone/>
            </a:pPr>
            <a:r>
              <a:rPr lang="en-US" dirty="0" smtClean="0"/>
              <a:t>Alignment.exe --ref </a:t>
            </a:r>
            <a:r>
              <a:rPr lang="en-US" dirty="0" err="1" smtClean="0"/>
              <a:t>lambda_virus_short.fa</a:t>
            </a:r>
            <a:r>
              <a:rPr lang="en-US" dirty="0" smtClean="0"/>
              <a:t> --read </a:t>
            </a:r>
            <a:r>
              <a:rPr lang="en-US" dirty="0" err="1" smtClean="0"/>
              <a:t>reads.fq</a:t>
            </a:r>
            <a:r>
              <a:rPr lang="en-US" dirty="0"/>
              <a:t> </a:t>
            </a:r>
            <a:r>
              <a:rPr lang="en-US" dirty="0" smtClean="0"/>
              <a:t>--out </a:t>
            </a:r>
            <a:r>
              <a:rPr lang="en-US" dirty="0" err="1" smtClean="0"/>
              <a:t>out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12" y="3944872"/>
            <a:ext cx="2695951" cy="1400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400" y="4083003"/>
            <a:ext cx="3410426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Alignment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Bowtie2</a:t>
            </a:r>
          </a:p>
          <a:p>
            <a:pPr marL="0" indent="0">
              <a:buNone/>
            </a:pPr>
            <a:r>
              <a:rPr lang="en-US" dirty="0" smtClean="0"/>
              <a:t>./bowtie2-align.exe -x </a:t>
            </a:r>
            <a:r>
              <a:rPr lang="en-US" dirty="0" err="1" smtClean="0"/>
              <a:t>lambda_virus_short</a:t>
            </a:r>
            <a:r>
              <a:rPr lang="en-US" dirty="0" smtClean="0"/>
              <a:t> -U </a:t>
            </a:r>
            <a:r>
              <a:rPr lang="en-US" dirty="0" err="1" smtClean="0"/>
              <a:t>reads.fq</a:t>
            </a:r>
            <a:r>
              <a:rPr lang="en-US" dirty="0" smtClean="0"/>
              <a:t> -S out --</a:t>
            </a:r>
            <a:r>
              <a:rPr lang="en-US" dirty="0" err="1" smtClean="0"/>
              <a:t>norc</a:t>
            </a:r>
            <a:r>
              <a:rPr lang="en-US" dirty="0" smtClean="0"/>
              <a:t> -L 32 --time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FFT</a:t>
            </a:r>
          </a:p>
          <a:p>
            <a:pPr marL="0" indent="0">
              <a:buNone/>
            </a:pPr>
            <a:r>
              <a:rPr lang="en-US" dirty="0" smtClean="0"/>
              <a:t>Alignment.exe --ref </a:t>
            </a:r>
            <a:r>
              <a:rPr lang="en-US" dirty="0" err="1" smtClean="0"/>
              <a:t>lambda_virus_short.fa</a:t>
            </a:r>
            <a:r>
              <a:rPr lang="en-US" dirty="0" smtClean="0"/>
              <a:t> --read </a:t>
            </a:r>
            <a:r>
              <a:rPr lang="en-US" dirty="0" err="1" smtClean="0"/>
              <a:t>reads.fq</a:t>
            </a:r>
            <a:r>
              <a:rPr lang="en-US" dirty="0"/>
              <a:t> </a:t>
            </a:r>
            <a:r>
              <a:rPr lang="en-US" dirty="0" smtClean="0"/>
              <a:t>--out </a:t>
            </a:r>
            <a:r>
              <a:rPr lang="en-US" dirty="0" err="1" smtClean="0"/>
              <a:t>out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12" y="3944872"/>
            <a:ext cx="2695951" cy="1400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400" y="4083003"/>
            <a:ext cx="3410426" cy="11241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1050"/>
            <a:ext cx="12192000" cy="36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want to measure:</a:t>
            </a:r>
          </a:p>
          <a:p>
            <a:pPr lvl="1"/>
            <a:r>
              <a:rPr lang="en-US" dirty="0" smtClean="0"/>
              <a:t>How </a:t>
            </a:r>
            <a:r>
              <a:rPr lang="en-US" u="sng" dirty="0" smtClean="0"/>
              <a:t>correlated</a:t>
            </a:r>
            <a:r>
              <a:rPr lang="en-US" dirty="0" smtClean="0"/>
              <a:t> is the read instance with a region in the reference?</a:t>
            </a:r>
          </a:p>
          <a:p>
            <a:endParaRPr lang="en-US" dirty="0"/>
          </a:p>
          <a:p>
            <a:r>
              <a:rPr lang="en-US" dirty="0" smtClean="0"/>
              <a:t>What we want to measure is:</a:t>
            </a:r>
          </a:p>
          <a:p>
            <a:pPr lvl="1"/>
            <a:r>
              <a:rPr lang="en-US" dirty="0" smtClean="0"/>
              <a:t>How </a:t>
            </a:r>
            <a:r>
              <a:rPr lang="en-US" u="sng" dirty="0" smtClean="0"/>
              <a:t>similar</a:t>
            </a:r>
            <a:r>
              <a:rPr lang="en-US" dirty="0" smtClean="0"/>
              <a:t> is the read instance with a region in the reference?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point in the reference, we want to know how similar the region about the point is to the translated read</a:t>
            </a:r>
          </a:p>
          <a:p>
            <a:endParaRPr lang="en-US" dirty="0"/>
          </a:p>
          <a:p>
            <a:pPr lvl="8"/>
            <a:r>
              <a:rPr lang="en-US" dirty="0" smtClean="0"/>
              <a:t>Translated read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8"/>
            <a:r>
              <a:rPr lang="en-US" dirty="0"/>
              <a:t>Restricted </a:t>
            </a:r>
            <a:r>
              <a:rPr lang="en-US" dirty="0" smtClean="0"/>
              <a:t>reference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4425" y="4480523"/>
                <a:ext cx="7070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425" y="4480523"/>
                <a:ext cx="707010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1206631" y="3676454"/>
            <a:ext cx="9427" cy="26395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59031" y="3683834"/>
            <a:ext cx="9427" cy="26395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876938" y="3676454"/>
            <a:ext cx="9427" cy="26395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029338" y="3683834"/>
            <a:ext cx="9427" cy="26395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39" y="5699775"/>
            <a:ext cx="8726118" cy="3620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39" y="3819735"/>
            <a:ext cx="8726118" cy="362001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3838574" y="5810964"/>
            <a:ext cx="142875" cy="1428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56506" y="5923229"/>
                <a:ext cx="7070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506" y="5923229"/>
                <a:ext cx="707010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94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point in the reference, we want to know how similar the region about the point is to the translated read</a:t>
            </a:r>
          </a:p>
          <a:p>
            <a:endParaRPr lang="en-US" dirty="0"/>
          </a:p>
          <a:p>
            <a:pPr lvl="8"/>
            <a:r>
              <a:rPr lang="en-US" dirty="0" smtClean="0"/>
              <a:t>Translated read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8"/>
            <a:r>
              <a:rPr lang="en-US" dirty="0" smtClean="0"/>
              <a:t>Restricted reference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4425" y="4480523"/>
                <a:ext cx="7070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425" y="4480523"/>
                <a:ext cx="707010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1206631" y="3676454"/>
            <a:ext cx="9427" cy="26395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59031" y="3683834"/>
            <a:ext cx="9427" cy="26395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876938" y="3676454"/>
            <a:ext cx="9427" cy="26395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029338" y="3683834"/>
            <a:ext cx="9427" cy="26395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39" y="5696848"/>
            <a:ext cx="8726118" cy="3620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39" y="3823999"/>
            <a:ext cx="8726118" cy="362001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191851" y="5814033"/>
            <a:ext cx="142875" cy="1428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09783" y="5926298"/>
                <a:ext cx="7070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783" y="5926298"/>
                <a:ext cx="707010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6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point in the reference, we want to know how similar the region about the point is to the translated read</a:t>
            </a:r>
          </a:p>
          <a:p>
            <a:endParaRPr lang="en-US" dirty="0"/>
          </a:p>
          <a:p>
            <a:pPr lvl="8"/>
            <a:r>
              <a:rPr lang="en-US" dirty="0" smtClean="0"/>
              <a:t>Translated read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8"/>
            <a:r>
              <a:rPr lang="en-US" dirty="0"/>
              <a:t>Restricted </a:t>
            </a:r>
            <a:r>
              <a:rPr lang="en-US" dirty="0" smtClean="0"/>
              <a:t>reference</a:t>
            </a: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4425" y="4480523"/>
                <a:ext cx="7070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425" y="4480523"/>
                <a:ext cx="707010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1206631" y="3676454"/>
            <a:ext cx="9427" cy="26395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59031" y="3683834"/>
            <a:ext cx="9427" cy="26395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876938" y="3676454"/>
            <a:ext cx="9427" cy="26395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029338" y="3683834"/>
            <a:ext cx="9427" cy="26395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20" y="5699139"/>
            <a:ext cx="8726118" cy="3620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58" y="3822662"/>
            <a:ext cx="8726118" cy="362001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6466029" y="5800901"/>
            <a:ext cx="142875" cy="1560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83961" y="5926298"/>
                <a:ext cx="7070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961" y="5926298"/>
                <a:ext cx="707010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3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 instance of a read, find all occurrences of the read within a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express this formally?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4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do we express this formally?</a:t>
                </a:r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we would like to compute: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χ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39" y="6323339"/>
            <a:ext cx="8726118" cy="362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39" y="5270901"/>
            <a:ext cx="8726118" cy="362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83583" y="4880153"/>
                <a:ext cx="102483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583" y="4880153"/>
                <a:ext cx="1024831" cy="390748"/>
              </a:xfrm>
              <a:prstGeom prst="rect">
                <a:avLst/>
              </a:prstGeom>
              <a:blipFill rotWithShape="0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387535" y="5932591"/>
                <a:ext cx="144815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6370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rgbClr val="6370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535" y="5932591"/>
                <a:ext cx="1448153" cy="390748"/>
              </a:xfrm>
              <a:prstGeom prst="rect">
                <a:avLst/>
              </a:prstGeom>
              <a:blipFill rotWithShape="0"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do we express this formally?</a:t>
                </a:r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we would like to compute: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8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do we express this formally?</a:t>
                </a:r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we would like to compute: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5456417" y="4493021"/>
            <a:ext cx="1134883" cy="34568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46704" y="4979418"/>
            <a:ext cx="215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37052"/>
                </a:solidFill>
              </a:rPr>
              <a:t>The windowed norm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 flipH="1">
            <a:off x="6023858" y="4838701"/>
            <a:ext cx="1" cy="14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1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do we express this formally?</a:t>
                </a:r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we would like to compute: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6799442" y="4493021"/>
            <a:ext cx="1134883" cy="34568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26800" y="497941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37052"/>
                </a:solidFill>
              </a:rPr>
              <a:t>The moving dot-product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366883" y="4838701"/>
            <a:ext cx="1" cy="14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53" y="3095587"/>
            <a:ext cx="5214614" cy="2163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92" y="4227005"/>
            <a:ext cx="5214614" cy="21632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095998" y="4550991"/>
            <a:ext cx="2" cy="60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8481" y="3313067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481" y="3313067"/>
                <a:ext cx="59503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98481" y="3856520"/>
                <a:ext cx="606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481" y="3856520"/>
                <a:ext cx="60670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6" y="5358423"/>
            <a:ext cx="5212080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53" y="3095587"/>
            <a:ext cx="5214614" cy="2163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92" y="4227005"/>
            <a:ext cx="5214614" cy="21632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095998" y="4550991"/>
            <a:ext cx="2" cy="60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8481" y="3313067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481" y="3313067"/>
                <a:ext cx="59503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98481" y="3856520"/>
                <a:ext cx="606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481" y="3856520"/>
                <a:ext cx="60670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6" y="5358423"/>
            <a:ext cx="5212080" cy="21945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29250" y="5638550"/>
            <a:ext cx="0" cy="22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02549" y="585879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37052"/>
                </a:solidFill>
              </a:rPr>
              <a:t>0.999997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353049" y="4263731"/>
            <a:ext cx="142875" cy="1428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53" y="3095587"/>
            <a:ext cx="5214614" cy="2163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92" y="4227005"/>
            <a:ext cx="5214614" cy="21632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095998" y="4550991"/>
            <a:ext cx="2" cy="60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8481" y="3313067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481" y="3313067"/>
                <a:ext cx="59503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98481" y="3856520"/>
                <a:ext cx="606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481" y="3856520"/>
                <a:ext cx="60670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6" y="5358423"/>
            <a:ext cx="5212080" cy="219456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143376" y="4225852"/>
            <a:ext cx="2505074" cy="207358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29250" y="5638550"/>
            <a:ext cx="0" cy="22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02549" y="585879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37052"/>
                </a:solidFill>
              </a:rPr>
              <a:t>0.999997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53" y="3095587"/>
            <a:ext cx="5214614" cy="2163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92" y="4227005"/>
            <a:ext cx="5214614" cy="21632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095998" y="4550991"/>
            <a:ext cx="2" cy="60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8481" y="3313067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481" y="3313067"/>
                <a:ext cx="59503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98481" y="3856520"/>
                <a:ext cx="606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481" y="3856520"/>
                <a:ext cx="60670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6" y="5358423"/>
            <a:ext cx="5212080" cy="219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33348" y="5966458"/>
                <a:ext cx="1325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dirty="0" smtClean="0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en-US" b="0" i="1" dirty="0" smtClean="0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dirty="0" smtClean="0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48" y="5966458"/>
                <a:ext cx="1325299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2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53" y="3095587"/>
            <a:ext cx="5214614" cy="2163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92" y="4227005"/>
            <a:ext cx="5214614" cy="21632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095998" y="4550991"/>
            <a:ext cx="2" cy="60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8481" y="3313067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481" y="3313067"/>
                <a:ext cx="59503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98481" y="3856520"/>
                <a:ext cx="606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481" y="3856520"/>
                <a:ext cx="60670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6" y="5358423"/>
            <a:ext cx="5212080" cy="219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33348" y="5966458"/>
                <a:ext cx="13252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dirty="0" smtClean="0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en-US" b="0" i="1" dirty="0" smtClean="0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dirty="0" smtClean="0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48" y="5966458"/>
                <a:ext cx="132529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688450" y="5657753"/>
                <a:ext cx="81509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</m:t>
                      </m:r>
                    </m:oMath>
                  </m:oMathPara>
                </a14:m>
                <a:endParaRPr lang="en-US" sz="6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450" y="5657753"/>
                <a:ext cx="815095" cy="101566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40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an instance of a read, find all occurrences of the read within a reference</a:t>
                </a:r>
              </a:p>
              <a:p>
                <a:endParaRPr lang="en-US" dirty="0"/>
              </a:p>
              <a:p>
                <a:pPr lvl="8"/>
                <a:r>
                  <a:rPr lang="en-US" dirty="0" smtClean="0"/>
                  <a:t>Read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8"/>
                <a:r>
                  <a:rPr lang="en-US" dirty="0" smtClean="0"/>
                  <a:t>Reference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40" y="3638937"/>
            <a:ext cx="8726118" cy="362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40" y="5101046"/>
            <a:ext cx="8726118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53" y="3095587"/>
            <a:ext cx="5214614" cy="2163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92" y="4227005"/>
            <a:ext cx="5214614" cy="21632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095998" y="4550991"/>
            <a:ext cx="2" cy="60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8481" y="3313067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481" y="3313067"/>
                <a:ext cx="59503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98481" y="3856520"/>
                <a:ext cx="606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481" y="3856520"/>
                <a:ext cx="60670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6" y="5358423"/>
            <a:ext cx="5212080" cy="219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33348" y="5966458"/>
                <a:ext cx="1354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dirty="0" smtClean="0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63705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en-US" b="0" i="1" dirty="0" smtClean="0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dirty="0" smtClean="0">
                              <a:solidFill>
                                <a:srgbClr val="63705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48" y="5966458"/>
                <a:ext cx="1354153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6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Bowtie2</a:t>
            </a:r>
          </a:p>
          <a:p>
            <a:pPr marL="0" indent="0">
              <a:buNone/>
            </a:pPr>
            <a:r>
              <a:rPr lang="en-US" dirty="0" smtClean="0"/>
              <a:t>./bowtie2-align.exe -x </a:t>
            </a:r>
            <a:r>
              <a:rPr lang="en-US" dirty="0" err="1" smtClean="0"/>
              <a:t>lambda_virus_short</a:t>
            </a:r>
            <a:r>
              <a:rPr lang="en-US" dirty="0" smtClean="0"/>
              <a:t> -U </a:t>
            </a:r>
            <a:r>
              <a:rPr lang="en-US" dirty="0" err="1" smtClean="0"/>
              <a:t>reads.fq</a:t>
            </a:r>
            <a:r>
              <a:rPr lang="en-US" dirty="0" smtClean="0"/>
              <a:t> -S out --</a:t>
            </a:r>
            <a:r>
              <a:rPr lang="en-US" dirty="0" err="1" smtClean="0"/>
              <a:t>norc</a:t>
            </a:r>
            <a:r>
              <a:rPr lang="en-US" dirty="0" smtClean="0"/>
              <a:t> -L 32 --time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FFT</a:t>
            </a:r>
          </a:p>
          <a:p>
            <a:pPr marL="0" indent="0">
              <a:buNone/>
            </a:pPr>
            <a:r>
              <a:rPr lang="en-US" dirty="0" smtClean="0"/>
              <a:t>Alignment.exe --ref </a:t>
            </a:r>
            <a:r>
              <a:rPr lang="en-US" dirty="0" err="1" smtClean="0"/>
              <a:t>lambda_virus_short.fa</a:t>
            </a:r>
            <a:r>
              <a:rPr lang="en-US" dirty="0" smtClean="0"/>
              <a:t> --read </a:t>
            </a:r>
            <a:r>
              <a:rPr lang="en-US" dirty="0" err="1" smtClean="0"/>
              <a:t>reads.fq</a:t>
            </a:r>
            <a:r>
              <a:rPr lang="en-US" dirty="0"/>
              <a:t> </a:t>
            </a:r>
            <a:r>
              <a:rPr lang="en-US" dirty="0" smtClean="0"/>
              <a:t>--out </a:t>
            </a:r>
            <a:r>
              <a:rPr lang="en-US" dirty="0" err="1" smtClean="0"/>
              <a:t>out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400" y="4083003"/>
            <a:ext cx="3400900" cy="1133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12" y="3944872"/>
            <a:ext cx="2695951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Bowtie2</a:t>
            </a:r>
          </a:p>
          <a:p>
            <a:pPr marL="0" indent="0">
              <a:buNone/>
            </a:pPr>
            <a:r>
              <a:rPr lang="en-US" dirty="0" smtClean="0"/>
              <a:t>./bowtie2-align.exe -x </a:t>
            </a:r>
            <a:r>
              <a:rPr lang="en-US" dirty="0" err="1" smtClean="0"/>
              <a:t>lambda_virus_short</a:t>
            </a:r>
            <a:r>
              <a:rPr lang="en-US" dirty="0" smtClean="0"/>
              <a:t> -U </a:t>
            </a:r>
            <a:r>
              <a:rPr lang="en-US" dirty="0" err="1" smtClean="0"/>
              <a:t>reads.fq</a:t>
            </a:r>
            <a:r>
              <a:rPr lang="en-US" dirty="0" smtClean="0"/>
              <a:t> -S out --</a:t>
            </a:r>
            <a:r>
              <a:rPr lang="en-US" dirty="0" err="1" smtClean="0"/>
              <a:t>norc</a:t>
            </a:r>
            <a:r>
              <a:rPr lang="en-US" dirty="0" smtClean="0"/>
              <a:t> -L 32 --time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FFT</a:t>
            </a:r>
          </a:p>
          <a:p>
            <a:pPr marL="0" indent="0">
              <a:buNone/>
            </a:pPr>
            <a:r>
              <a:rPr lang="en-US" dirty="0" smtClean="0"/>
              <a:t>Alignment.exe --ref </a:t>
            </a:r>
            <a:r>
              <a:rPr lang="en-US" dirty="0" err="1" smtClean="0"/>
              <a:t>lambda_virus_short.fa</a:t>
            </a:r>
            <a:r>
              <a:rPr lang="en-US" dirty="0" smtClean="0"/>
              <a:t> --read </a:t>
            </a:r>
            <a:r>
              <a:rPr lang="en-US" dirty="0" err="1" smtClean="0"/>
              <a:t>reads.fq</a:t>
            </a:r>
            <a:r>
              <a:rPr lang="en-US" dirty="0"/>
              <a:t> </a:t>
            </a:r>
            <a:r>
              <a:rPr lang="en-US" dirty="0" smtClean="0"/>
              <a:t>--out </a:t>
            </a:r>
            <a:r>
              <a:rPr lang="en-US" dirty="0" err="1" smtClean="0"/>
              <a:t>out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12" y="3944872"/>
            <a:ext cx="2695951" cy="1400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1050"/>
            <a:ext cx="12192000" cy="3629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400" y="4083003"/>
            <a:ext cx="3400900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Bowtie2</a:t>
            </a:r>
          </a:p>
          <a:p>
            <a:pPr marL="0" indent="0">
              <a:buNone/>
            </a:pPr>
            <a:r>
              <a:rPr lang="en-US" dirty="0" smtClean="0"/>
              <a:t>./bowtie2-align.exe -x </a:t>
            </a:r>
            <a:r>
              <a:rPr lang="en-US" dirty="0" err="1" smtClean="0"/>
              <a:t>lambda_virus_short</a:t>
            </a:r>
            <a:r>
              <a:rPr lang="en-US" dirty="0" smtClean="0"/>
              <a:t> -U </a:t>
            </a:r>
            <a:r>
              <a:rPr lang="en-US" dirty="0" err="1" smtClean="0"/>
              <a:t>reads.fq</a:t>
            </a:r>
            <a:r>
              <a:rPr lang="en-US" dirty="0" smtClean="0"/>
              <a:t> -S out --</a:t>
            </a:r>
            <a:r>
              <a:rPr lang="en-US" dirty="0" err="1" smtClean="0"/>
              <a:t>norc</a:t>
            </a:r>
            <a:r>
              <a:rPr lang="en-US" dirty="0" smtClean="0"/>
              <a:t> -L 32 --time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FFT</a:t>
            </a:r>
          </a:p>
          <a:p>
            <a:pPr marL="0" indent="0">
              <a:buNone/>
            </a:pPr>
            <a:r>
              <a:rPr lang="en-US" dirty="0" smtClean="0"/>
              <a:t>Alignment.exe --ref </a:t>
            </a:r>
            <a:r>
              <a:rPr lang="en-US" dirty="0" err="1" smtClean="0"/>
              <a:t>lambda_virus_short.fa</a:t>
            </a:r>
            <a:r>
              <a:rPr lang="en-US" dirty="0" smtClean="0"/>
              <a:t> --read </a:t>
            </a:r>
            <a:r>
              <a:rPr lang="en-US" dirty="0" err="1" smtClean="0"/>
              <a:t>reads.fq</a:t>
            </a:r>
            <a:r>
              <a:rPr lang="en-US" dirty="0"/>
              <a:t> </a:t>
            </a:r>
            <a:r>
              <a:rPr lang="en-US" dirty="0" smtClean="0"/>
              <a:t>--out </a:t>
            </a:r>
            <a:r>
              <a:rPr lang="en-US" dirty="0" err="1" smtClean="0"/>
              <a:t>out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12" y="3944872"/>
            <a:ext cx="2695951" cy="1400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1050"/>
            <a:ext cx="12192000" cy="3629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400" y="4083003"/>
            <a:ext cx="3400900" cy="113363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448550" y="5753100"/>
            <a:ext cx="3146750" cy="60960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16" r="13125"/>
          <a:stretch/>
        </p:blipFill>
        <p:spPr>
          <a:xfrm>
            <a:off x="0" y="3775075"/>
            <a:ext cx="12192000" cy="69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16" r="13125"/>
          <a:stretch/>
        </p:blipFill>
        <p:spPr>
          <a:xfrm>
            <a:off x="0" y="3775075"/>
            <a:ext cx="12192000" cy="692150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1104900" y="4005734"/>
            <a:ext cx="1735282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GGTTGAGGTGGATATGGGCCGCAGTGAGGAGAATAACATCACGCAGTCCGGCGGCACGGAGTGGAGCAAGCGTGACAAGTCCACGTATGACCCGACCGACGATATCGAAGCCTACGCGCTGAACGCCAGCGGTGTGGTGAATATCATCGTGTTCGATCCGAAAGGCTGGGCGCTGTTCCGTTCCTTCAAAGCCGTCAAGGAGAAGCTGGA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98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16" r="13125"/>
          <a:stretch/>
        </p:blipFill>
        <p:spPr>
          <a:xfrm>
            <a:off x="0" y="3775075"/>
            <a:ext cx="12192000" cy="692150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1104900" y="4005734"/>
            <a:ext cx="1735282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GGTTGAGGTGGATATGGGCCGCAGTGAGGAGA</a:t>
            </a:r>
            <a:r>
              <a:rPr lang="en-US" sz="900" dirty="0">
                <a:solidFill>
                  <a:schemeClr val="accent4"/>
                </a:solidFill>
                <a:cs typeface="Arial" panose="020B0604020202020204" pitchFamily="34" charset="0"/>
              </a:rPr>
              <a:t>ATAACATCACGCAGTCCGGCGGCACGGAGTGGAGCAAGCGTGACAAGTCCACGTATGACCCGACCGACGATATCGAAGCCTACGCGCTGAACGCCAGCGGTGTGGTGAATATCATCGTGTTCGAT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CCGAAAGGCTGGGCGCTGTTCCGTTCCTTCAAAGCCGTCAAGGAGAAGCTGGA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8214" y="5115913"/>
            <a:ext cx="10275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637052"/>
                </a:solidFill>
              </a:rPr>
              <a:t>@r52</a:t>
            </a:r>
          </a:p>
          <a:p>
            <a:r>
              <a:rPr lang="en-US" sz="900" dirty="0" smtClean="0">
                <a:solidFill>
                  <a:srgbClr val="637052"/>
                </a:solidFill>
              </a:rPr>
              <a:t>TGAGGAGAATAACATCACGCAGTCCGGCGGCACGGAGTGGAGCAAGCGTGACAAGTCCACGTATGACCCGACCGACGATATCGAAGCCTACGCGCTGAACGCCAGCGGTGTGGTGAATATCATCGTG</a:t>
            </a:r>
          </a:p>
          <a:p>
            <a:r>
              <a:rPr lang="en-US" sz="900" dirty="0">
                <a:solidFill>
                  <a:srgbClr val="637052"/>
                </a:solidFill>
              </a:rPr>
              <a:t>+</a:t>
            </a:r>
          </a:p>
          <a:p>
            <a:r>
              <a:rPr lang="en-US" sz="900" dirty="0">
                <a:solidFill>
                  <a:srgbClr val="637052"/>
                </a:solidFill>
              </a:rPr>
              <a:t>B"8"8E7$=-64&lt;308AG/8)-:9H+;.E00DBD7E,+4:(;H+*;=+6*&lt;3G!EG3.&amp;9*EG@0&lt;80;?)-@4%%(6/8C&amp;8:'F6:5G:&amp;2.;$&lt;;&gt;:F1C8/:0%2G0(-(3,D.%1#&amp;&gt;/(#3</a:t>
            </a:r>
          </a:p>
        </p:txBody>
      </p:sp>
    </p:spTree>
    <p:extLst>
      <p:ext uri="{BB962C8B-B14F-4D97-AF65-F5344CB8AC3E}">
        <p14:creationId xmlns:p14="http://schemas.microsoft.com/office/powerpoint/2010/main" val="24049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16" r="13125"/>
          <a:stretch/>
        </p:blipFill>
        <p:spPr>
          <a:xfrm>
            <a:off x="0" y="3775075"/>
            <a:ext cx="12192000" cy="692150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1104900" y="4005734"/>
            <a:ext cx="17352827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GGTTGAGGTGGATATGGGCCGCAG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TGAGGAGAATAACATCACGCAGTCCGGCGGCACGGAGTGGAGCAAGCGTGACAAGTCCACGTATGACCCGACCGACGATATCGAAGCCTACGCGCTGAACGCCAGCGGTGTGGTGAATATCATCGTG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TTCGATCCGAAAGGCTGGGCGCTGTTCCGTTCCTTCAAAGCCGTCAAGGAGAAGCTGGA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8214" y="5115913"/>
            <a:ext cx="10275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637052"/>
                </a:solidFill>
              </a:rPr>
              <a:t>@r52</a:t>
            </a:r>
          </a:p>
          <a:p>
            <a:r>
              <a:rPr lang="en-US" sz="900" dirty="0" smtClean="0">
                <a:solidFill>
                  <a:srgbClr val="637052"/>
                </a:solidFill>
              </a:rPr>
              <a:t>TGAGGAGAATAACATCACGCAGTCCGGCGGCACGGAGTGGAGCAAGCGTGACAAGTCCACGTATGACCCGACCGACGATATCGAAGCCTACGCGCTGAACGCCAGCGGTGTGGTGAATATCATCGTG</a:t>
            </a:r>
          </a:p>
          <a:p>
            <a:r>
              <a:rPr lang="en-US" sz="900" dirty="0">
                <a:solidFill>
                  <a:srgbClr val="637052"/>
                </a:solidFill>
              </a:rPr>
              <a:t>+</a:t>
            </a:r>
          </a:p>
          <a:p>
            <a:r>
              <a:rPr lang="en-US" sz="900" dirty="0">
                <a:solidFill>
                  <a:srgbClr val="637052"/>
                </a:solidFill>
              </a:rPr>
              <a:t>B"8"8E7$=-64&lt;308AG/8)-:9H+;.E00DBD7E,+4:(;H+*;=+6*&lt;3G!EG3.&amp;9*EG@0&lt;80;?)-@4%%(6/8C&amp;8:'F6:5G:&amp;2.;$&lt;;&gt;:F1C8/:0%2G0(-(3,D.%1#&amp;&gt;/(#3</a:t>
            </a:r>
          </a:p>
        </p:txBody>
      </p:sp>
    </p:spTree>
    <p:extLst>
      <p:ext uri="{BB962C8B-B14F-4D97-AF65-F5344CB8AC3E}">
        <p14:creationId xmlns:p14="http://schemas.microsoft.com/office/powerpoint/2010/main" val="26408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Bowtie2</a:t>
            </a:r>
          </a:p>
          <a:p>
            <a:pPr marL="0" indent="0">
              <a:buNone/>
            </a:pPr>
            <a:r>
              <a:rPr lang="en-US" dirty="0" smtClean="0"/>
              <a:t>./bowtie2-align.exe -x </a:t>
            </a:r>
            <a:r>
              <a:rPr lang="en-US" dirty="0" err="1" smtClean="0"/>
              <a:t>lambda_virus_short</a:t>
            </a:r>
            <a:r>
              <a:rPr lang="en-US" dirty="0" smtClean="0"/>
              <a:t> -U </a:t>
            </a:r>
            <a:r>
              <a:rPr lang="en-US" dirty="0" err="1" smtClean="0"/>
              <a:t>reads.fq</a:t>
            </a:r>
            <a:r>
              <a:rPr lang="en-US" dirty="0" smtClean="0"/>
              <a:t> -S out --</a:t>
            </a:r>
            <a:r>
              <a:rPr lang="en-US" dirty="0" err="1" smtClean="0"/>
              <a:t>norc</a:t>
            </a:r>
            <a:r>
              <a:rPr lang="en-US" dirty="0" smtClean="0"/>
              <a:t> -L 32 --time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r10, r20, r33, r38, r49, r52, r54, r59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FFT</a:t>
            </a:r>
          </a:p>
          <a:p>
            <a:pPr marL="0" indent="0">
              <a:buNone/>
            </a:pPr>
            <a:r>
              <a:rPr lang="en-US" dirty="0" smtClean="0"/>
              <a:t>Alignment.exe --ref </a:t>
            </a:r>
            <a:r>
              <a:rPr lang="en-US" dirty="0" err="1" smtClean="0"/>
              <a:t>lambda_virus_short.fa</a:t>
            </a:r>
            <a:r>
              <a:rPr lang="en-US" dirty="0" smtClean="0"/>
              <a:t> --read </a:t>
            </a:r>
            <a:r>
              <a:rPr lang="en-US" dirty="0" err="1" smtClean="0"/>
              <a:t>reads.fq</a:t>
            </a:r>
            <a:r>
              <a:rPr lang="en-US" dirty="0"/>
              <a:t> </a:t>
            </a:r>
            <a:r>
              <a:rPr lang="en-US" dirty="0" smtClean="0"/>
              <a:t>--out </a:t>
            </a:r>
            <a:r>
              <a:rPr lang="en-US" dirty="0" err="1" smtClean="0"/>
              <a:t>out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r10, r20, r33, r38, r49, r52, r54, r59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400" y="4083003"/>
            <a:ext cx="3400900" cy="1133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12" y="3944872"/>
            <a:ext cx="2695951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Bowtie2</a:t>
            </a:r>
          </a:p>
          <a:p>
            <a:pPr marL="0" indent="0">
              <a:buNone/>
            </a:pPr>
            <a:r>
              <a:rPr lang="en-US" dirty="0" smtClean="0"/>
              <a:t>./bowtie2-align.exe -x </a:t>
            </a:r>
            <a:r>
              <a:rPr lang="en-US" dirty="0" err="1" smtClean="0"/>
              <a:t>lambda_virus</a:t>
            </a:r>
            <a:r>
              <a:rPr lang="en-US" dirty="0" smtClean="0"/>
              <a:t> -U </a:t>
            </a:r>
            <a:r>
              <a:rPr lang="en-US" dirty="0" err="1" smtClean="0"/>
              <a:t>reads.fq</a:t>
            </a:r>
            <a:r>
              <a:rPr lang="en-US" dirty="0" smtClean="0"/>
              <a:t> -S out --</a:t>
            </a:r>
            <a:r>
              <a:rPr lang="en-US" dirty="0" err="1" smtClean="0"/>
              <a:t>norc</a:t>
            </a:r>
            <a:r>
              <a:rPr lang="en-US" dirty="0" smtClean="0"/>
              <a:t> -L 32 --time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FFT</a:t>
            </a:r>
          </a:p>
          <a:p>
            <a:pPr marL="0" indent="0">
              <a:buNone/>
            </a:pPr>
            <a:r>
              <a:rPr lang="en-US" dirty="0" smtClean="0"/>
              <a:t>Alignment.exe --ref </a:t>
            </a:r>
            <a:r>
              <a:rPr lang="en-US" dirty="0" err="1" smtClean="0"/>
              <a:t>lambda_virus.fa</a:t>
            </a:r>
            <a:r>
              <a:rPr lang="en-US" dirty="0" smtClean="0"/>
              <a:t> --read </a:t>
            </a:r>
            <a:r>
              <a:rPr lang="en-US" dirty="0" err="1" smtClean="0"/>
              <a:t>reads.fq</a:t>
            </a:r>
            <a:r>
              <a:rPr lang="en-US" dirty="0" smtClean="0"/>
              <a:t> --out </a:t>
            </a:r>
            <a:r>
              <a:rPr lang="en-US" dirty="0" err="1" smtClean="0"/>
              <a:t>out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400" y="4083003"/>
            <a:ext cx="3419952" cy="1133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23" y="3954397"/>
            <a:ext cx="2724530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an instance of a read, find all occurrences of the read within a reference</a:t>
                </a:r>
              </a:p>
              <a:p>
                <a:endParaRPr lang="en-US" dirty="0"/>
              </a:p>
              <a:p>
                <a:pPr lvl="8"/>
                <a:r>
                  <a:rPr lang="en-US" dirty="0" smtClean="0"/>
                  <a:t>Read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lvl="8"/>
                <a:r>
                  <a:rPr lang="en-US" dirty="0" smtClean="0"/>
                  <a:t>Reference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40" y="3638937"/>
            <a:ext cx="8726118" cy="362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40" y="5101046"/>
            <a:ext cx="8726118" cy="36200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846567" y="5093095"/>
            <a:ext cx="4176402" cy="362001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Bowtie2</a:t>
            </a:r>
          </a:p>
          <a:p>
            <a:pPr marL="0" indent="0">
              <a:buNone/>
            </a:pPr>
            <a:r>
              <a:rPr lang="en-US" dirty="0" smtClean="0"/>
              <a:t>./bowtie2-align.exe -x </a:t>
            </a:r>
            <a:r>
              <a:rPr lang="en-US" dirty="0" err="1" smtClean="0"/>
              <a:t>lambda_virus</a:t>
            </a:r>
            <a:r>
              <a:rPr lang="en-US" dirty="0" smtClean="0"/>
              <a:t> -U reads_1.fq -S out --</a:t>
            </a:r>
            <a:r>
              <a:rPr lang="en-US" dirty="0" err="1" smtClean="0"/>
              <a:t>norc</a:t>
            </a:r>
            <a:r>
              <a:rPr lang="en-US" dirty="0" smtClean="0"/>
              <a:t> -L 32 --time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FFT</a:t>
            </a:r>
          </a:p>
          <a:p>
            <a:pPr marL="0" indent="0">
              <a:buNone/>
            </a:pPr>
            <a:r>
              <a:rPr lang="en-US" dirty="0" smtClean="0"/>
              <a:t>Alignment.exe --ref </a:t>
            </a:r>
            <a:r>
              <a:rPr lang="en-US" dirty="0" err="1" smtClean="0"/>
              <a:t>lambda_virus.fa</a:t>
            </a:r>
            <a:r>
              <a:rPr lang="en-US" dirty="0" smtClean="0"/>
              <a:t> --read reads_1.fq --out </a:t>
            </a:r>
            <a:r>
              <a:rPr lang="en-US" dirty="0" err="1" smtClean="0"/>
              <a:t>out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557" y="4078239"/>
            <a:ext cx="3658111" cy="1133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807" y="3954396"/>
            <a:ext cx="295316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3825" y="2180496"/>
            <a:ext cx="1244917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 smtClean="0">
                <a:solidFill>
                  <a:srgbClr val="637052"/>
                </a:solidFill>
              </a:rPr>
              <a:t>						        TNTCGC</a:t>
            </a:r>
            <a:r>
              <a:rPr lang="en-US" sz="900" dirty="0" smtClean="0">
                <a:solidFill>
                  <a:srgbClr val="637052"/>
                </a:solidFill>
              </a:rPr>
              <a:t>NN</a:t>
            </a:r>
            <a:r>
              <a:rPr lang="en-US" sz="1000" dirty="0" smtClean="0">
                <a:solidFill>
                  <a:srgbClr val="637052"/>
                </a:solidFill>
              </a:rPr>
              <a:t>TC</a:t>
            </a:r>
            <a:r>
              <a:rPr lang="en-US" sz="900" dirty="0" smtClean="0">
                <a:solidFill>
                  <a:srgbClr val="637052"/>
                </a:solidFill>
              </a:rPr>
              <a:t>N</a:t>
            </a:r>
            <a:r>
              <a:rPr lang="en-US" sz="1000" dirty="0" smtClean="0">
                <a:solidFill>
                  <a:srgbClr val="637052"/>
                </a:solidFill>
              </a:rPr>
              <a:t>GCG</a:t>
            </a:r>
            <a:r>
              <a:rPr lang="en-US" sz="900" dirty="0" smtClean="0">
                <a:solidFill>
                  <a:srgbClr val="637052"/>
                </a:solidFill>
              </a:rPr>
              <a:t>N</a:t>
            </a:r>
            <a:r>
              <a:rPr lang="en-US" sz="1000" dirty="0" smtClean="0">
                <a:solidFill>
                  <a:srgbClr val="637052"/>
                </a:solidFill>
              </a:rPr>
              <a:t>CA</a:t>
            </a:r>
            <a:r>
              <a:rPr lang="en-US" sz="900" dirty="0" smtClean="0">
                <a:solidFill>
                  <a:srgbClr val="637052"/>
                </a:solidFill>
              </a:rPr>
              <a:t>N</a:t>
            </a:r>
            <a:r>
              <a:rPr lang="en-US" sz="1000" dirty="0" smtClean="0">
                <a:solidFill>
                  <a:srgbClr val="637052"/>
                </a:solidFill>
              </a:rPr>
              <a:t>A</a:t>
            </a:r>
            <a:r>
              <a:rPr lang="en-US" sz="900" dirty="0" smtClean="0">
                <a:solidFill>
                  <a:srgbClr val="637052"/>
                </a:solidFill>
              </a:rPr>
              <a:t>N</a:t>
            </a:r>
            <a:r>
              <a:rPr lang="en-US" sz="1000" dirty="0" smtClean="0">
                <a:solidFill>
                  <a:srgbClr val="637052"/>
                </a:solidFill>
              </a:rPr>
              <a:t>GTTGCCCGTGAGACAAAGGTACGC</a:t>
            </a:r>
            <a:r>
              <a:rPr lang="en-US" sz="900" dirty="0" smtClean="0">
                <a:solidFill>
                  <a:srgbClr val="637052"/>
                </a:solidFill>
              </a:rPr>
              <a:t>N</a:t>
            </a:r>
            <a:r>
              <a:rPr lang="en-US" sz="1000" dirty="0" smtClean="0">
                <a:solidFill>
                  <a:srgbClr val="637052"/>
                </a:solidFill>
              </a:rPr>
              <a:t>GGAAACTGG</a:t>
            </a:r>
          </a:p>
          <a:p>
            <a:pPr marL="0" indent="0" algn="ctr">
              <a:buNone/>
            </a:pPr>
            <a:r>
              <a:rPr lang="en-US" sz="1000" dirty="0">
                <a:solidFill>
                  <a:srgbClr val="637052"/>
                </a:solidFill>
              </a:rPr>
              <a:t>CGCAATGGCCATTAACCGCGTTGCTTCATCCGCGATATCGCAGTCGGCGTCACAGGTTGCCCGTGAGACAAAGGTACGCCGGAAACTGGTAAAGGAAAGGGCCAGGCTGAAAAGGGCCACGGTCAAAAATCCGCAGGCCA</a:t>
            </a:r>
            <a:endParaRPr lang="en-US" sz="1000" dirty="0" smtClean="0">
              <a:solidFill>
                <a:srgbClr val="63705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0850" y="3819525"/>
            <a:ext cx="4772025" cy="40005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3825" y="2180496"/>
            <a:ext cx="1244917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 smtClean="0">
                <a:solidFill>
                  <a:srgbClr val="637052"/>
                </a:solidFill>
              </a:rPr>
              <a:t>						        TNTCGC</a:t>
            </a:r>
            <a:r>
              <a:rPr lang="en-US" sz="900" dirty="0" smtClean="0">
                <a:solidFill>
                  <a:srgbClr val="637052"/>
                </a:solidFill>
              </a:rPr>
              <a:t>NN</a:t>
            </a:r>
            <a:r>
              <a:rPr lang="en-US" sz="1000" dirty="0" smtClean="0">
                <a:solidFill>
                  <a:srgbClr val="637052"/>
                </a:solidFill>
              </a:rPr>
              <a:t>TC</a:t>
            </a:r>
            <a:r>
              <a:rPr lang="en-US" sz="900" dirty="0" smtClean="0">
                <a:solidFill>
                  <a:srgbClr val="637052"/>
                </a:solidFill>
              </a:rPr>
              <a:t>N</a:t>
            </a:r>
            <a:r>
              <a:rPr lang="en-US" sz="1000" dirty="0" smtClean="0">
                <a:solidFill>
                  <a:srgbClr val="637052"/>
                </a:solidFill>
              </a:rPr>
              <a:t>GCG</a:t>
            </a:r>
            <a:r>
              <a:rPr lang="en-US" sz="900" dirty="0" smtClean="0">
                <a:solidFill>
                  <a:srgbClr val="637052"/>
                </a:solidFill>
              </a:rPr>
              <a:t>N</a:t>
            </a:r>
            <a:r>
              <a:rPr lang="en-US" sz="1000" dirty="0" smtClean="0">
                <a:solidFill>
                  <a:srgbClr val="637052"/>
                </a:solidFill>
              </a:rPr>
              <a:t>CA</a:t>
            </a:r>
            <a:r>
              <a:rPr lang="en-US" sz="900" dirty="0" smtClean="0">
                <a:solidFill>
                  <a:srgbClr val="637052"/>
                </a:solidFill>
              </a:rPr>
              <a:t>N</a:t>
            </a:r>
            <a:r>
              <a:rPr lang="en-US" sz="1000" dirty="0" smtClean="0">
                <a:solidFill>
                  <a:srgbClr val="637052"/>
                </a:solidFill>
              </a:rPr>
              <a:t>A</a:t>
            </a:r>
            <a:r>
              <a:rPr lang="en-US" sz="900" dirty="0" smtClean="0">
                <a:solidFill>
                  <a:srgbClr val="637052"/>
                </a:solidFill>
              </a:rPr>
              <a:t>N</a:t>
            </a:r>
            <a:r>
              <a:rPr lang="en-US" sz="1000" dirty="0" smtClean="0">
                <a:solidFill>
                  <a:srgbClr val="637052"/>
                </a:solidFill>
              </a:rPr>
              <a:t>GTTGCCCGTGAGACAAAGGTACGC</a:t>
            </a:r>
            <a:r>
              <a:rPr lang="en-US" sz="900" dirty="0" smtClean="0">
                <a:solidFill>
                  <a:srgbClr val="637052"/>
                </a:solidFill>
              </a:rPr>
              <a:t>N</a:t>
            </a:r>
            <a:r>
              <a:rPr lang="en-US" sz="1000" dirty="0" smtClean="0">
                <a:solidFill>
                  <a:srgbClr val="637052"/>
                </a:solidFill>
              </a:rPr>
              <a:t>GGAAACTGG</a:t>
            </a:r>
          </a:p>
          <a:p>
            <a:pPr marL="0" indent="0" algn="ctr">
              <a:buNone/>
            </a:pPr>
            <a:r>
              <a:rPr lang="en-US" sz="1000" dirty="0">
                <a:solidFill>
                  <a:srgbClr val="637052"/>
                </a:solidFill>
              </a:rPr>
              <a:t>CGCAATGGCCATTAACCGCGTTGCTTCATCCGCGATATCGCAGTCGGCGTCACAGGTTGCCCGTGAGACAAAGGTACGCCGGAAACTGGTAAAGGAAAGGGCCAGGCTGAAAAGGGCCACGGTCAAAAATCCGCAGGCCA</a:t>
            </a:r>
            <a:endParaRPr lang="en-US" sz="1000" dirty="0" smtClean="0">
              <a:solidFill>
                <a:srgbClr val="637052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67050" y="3829050"/>
            <a:ext cx="104775" cy="40005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05200" y="3829050"/>
            <a:ext cx="104775" cy="40005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09975" y="3829050"/>
            <a:ext cx="104775" cy="40005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57624" y="3829050"/>
            <a:ext cx="104775" cy="40005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10050" y="3829050"/>
            <a:ext cx="104775" cy="40005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486275" y="3829050"/>
            <a:ext cx="104775" cy="40005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648200" y="3829050"/>
            <a:ext cx="104775" cy="40005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53237" y="3829050"/>
            <a:ext cx="104775" cy="40005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74062" y="517299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37052"/>
                </a:solidFill>
              </a:rPr>
              <a:t>0.918333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7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34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represent the read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, then the translation of the read to the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can be written as: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is the unitary representation that shifts an array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indices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and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28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do we express the restriction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to the region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What we want to do is to zero out all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except for the region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833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be the characteristic grid of the pattern: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𝑖𝑛𝑠𝑖𝑑𝑒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𝑟𝑒𝑎𝑑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𝑟𝑒𝑔𝑖𝑜𝑛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𝑜𝑢𝑡𝑠𝑖𝑑𝑒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𝑟𝑒𝑎𝑑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𝑟𝑒𝑔𝑖𝑜𝑛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094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restriction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to the region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can be expressed 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 ]</m:t>
                      </m:r>
                    </m:oMath>
                  </m:oMathPara>
                </a14:m>
                <a:endParaRPr lang="en-US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shifts the characteristic grid to be centered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3"/>
                <a:r>
                  <a:rPr lang="en-US" dirty="0" smtClean="0"/>
                  <a:t>Multiplying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zeros out everything except for the region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4242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we would like to compute: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χ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Writing this out in terms of dot-products gives three terms: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χ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χ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χ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315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Using the fact that the representation is unitary gives: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 ]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5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compute the cross correlation of the read with the reference, and look for local maxima</a:t>
            </a:r>
          </a:p>
          <a:p>
            <a:endParaRPr lang="en-US" dirty="0"/>
          </a:p>
          <a:p>
            <a:pPr lvl="8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7">
              <a:buFont typeface="Wingdings 2" panose="05020102010507070707" pitchFamily="18" charset="2"/>
              <a:buChar char=""/>
            </a:pPr>
            <a:r>
              <a:rPr lang="en-US" dirty="0" smtClean="0"/>
              <a:t> 						       </a:t>
            </a:r>
            <a:r>
              <a:rPr lang="en-US" b="1" dirty="0" smtClean="0"/>
              <a:t>= </a:t>
            </a:r>
            <a:endParaRPr lang="en-US" b="1" dirty="0"/>
          </a:p>
          <a:p>
            <a:pPr lvl="8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03" y="3733206"/>
            <a:ext cx="5214614" cy="216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03" y="4884230"/>
            <a:ext cx="5214614" cy="216327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016" y="4283822"/>
            <a:ext cx="5212080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χ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Using the fact that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is real-valued, we can move it to the other side of the dot-product: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Since the product of the presentations is the representation of the products, we get: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 ]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And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is equal to one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is non-zero, we get: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 ]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 ]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7376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χ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χ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Using the fact that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are both real-valued, we can move them to the other side of the dot-product: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χ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χ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χ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is always equal to either 0 or 1,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, so that: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χ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χ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21" r="-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9645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Combining all of this together, we get: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χ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 ]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χ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 ]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Or somewhat more cleanly: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/>
                  <a:t> </a:t>
                </a: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5348352" y="4301828"/>
            <a:ext cx="1134883" cy="34568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38639" y="4788225"/>
            <a:ext cx="215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37052"/>
                </a:solidFill>
              </a:rPr>
              <a:t>The windowed norm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flipH="1">
            <a:off x="5915793" y="4647508"/>
            <a:ext cx="1" cy="14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709227" y="4301828"/>
            <a:ext cx="1134883" cy="34568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36585" y="499604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37052"/>
                </a:solidFill>
              </a:rPr>
              <a:t>The moving dot-product</a:t>
            </a:r>
            <a:endParaRPr lang="en-US" dirty="0"/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>
          <a:xfrm flipH="1">
            <a:off x="7276668" y="4647508"/>
            <a:ext cx="2" cy="34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5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cross-correlation has large values because the dot product of the reference with the translated read instance is large.</a:t>
                </a:r>
              </a:p>
              <a:p>
                <a:endParaRPr lang="en-US" dirty="0"/>
              </a:p>
              <a:p>
                <a:r>
                  <a:rPr lang="en-US" dirty="0" smtClean="0"/>
                  <a:t>What causes the dot-product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to be large?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1" r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4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causes the dot-product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to be large?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4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causes the dot-product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to be large?</a:t>
                </a:r>
              </a:p>
              <a:p>
                <a:pPr lvl="1"/>
                <a:r>
                  <a:rPr lang="en-US" dirty="0" smtClean="0"/>
                  <a:t>If the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are similar to the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4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causes the dot-product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to be large?</a:t>
                </a:r>
              </a:p>
              <a:p>
                <a:pPr lvl="1"/>
                <a:r>
                  <a:rPr lang="en-US" dirty="0" smtClean="0"/>
                  <a:t>If the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are similar to the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the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are large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7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JHU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1C4882"/>
      </a:accent1>
      <a:accent2>
        <a:srgbClr val="847A15"/>
      </a:accent2>
      <a:accent3>
        <a:srgbClr val="C4D8E2"/>
      </a:accent3>
      <a:accent4>
        <a:srgbClr val="C4D8E2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502</TotalTime>
  <Words>1117</Words>
  <Application>Microsoft Office PowerPoint</Application>
  <PresentationFormat>Widescreen</PresentationFormat>
  <Paragraphs>389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Cambria Math</vt:lpstr>
      <vt:lpstr>Gill Sans MT</vt:lpstr>
      <vt:lpstr>Wingdings</vt:lpstr>
      <vt:lpstr>Wingdings 2</vt:lpstr>
      <vt:lpstr>Dividend</vt:lpstr>
      <vt:lpstr> FFTLab: Genome sequencing algorithm using       signal processing for alignment &amp;        graphlab for Assembly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Alignment Results</vt:lpstr>
      <vt:lpstr>Alignment Results</vt:lpstr>
      <vt:lpstr>Alignment Results</vt:lpstr>
      <vt:lpstr>Alignment Results</vt:lpstr>
      <vt:lpstr>Alignment Results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Alignment Results</vt:lpstr>
      <vt:lpstr>Alignment Results</vt:lpstr>
      <vt:lpstr>Alignment Results</vt:lpstr>
      <vt:lpstr>Alignment Results</vt:lpstr>
      <vt:lpstr>Alignment Results</vt:lpstr>
      <vt:lpstr>Alignment Results</vt:lpstr>
      <vt:lpstr>Alignment Results</vt:lpstr>
      <vt:lpstr>Alignment Results</vt:lpstr>
      <vt:lpstr>Alignment Results</vt:lpstr>
      <vt:lpstr>Alignment Results</vt:lpstr>
      <vt:lpstr>Alignment Results</vt:lpstr>
      <vt:lpstr>Alignment Results</vt:lpstr>
      <vt:lpstr>Questions?</vt:lpstr>
      <vt:lpstr>Mathematics</vt:lpstr>
      <vt:lpstr>Mathematics</vt:lpstr>
      <vt:lpstr>Mathematics</vt:lpstr>
      <vt:lpstr>Mathematics</vt:lpstr>
      <vt:lpstr>Mathematics</vt:lpstr>
      <vt:lpstr>⟨ρ_p (f[ ]),〖 ρ〗_p (f[ ])⟩</vt:lpstr>
      <vt:lpstr>-2⟨ρ_p (f[ ]),ρ_p (χ[ ]).g[ ]⟩</vt:lpstr>
      <vt:lpstr>⟨ρ_p (χ[ ]).g[ ],ρ_p (χ[ ]).g[ ]⟩</vt:lpstr>
      <vt:lpstr>Mathematics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FFTLab: Genome sequencing algorithm using        signal processing for alignment &amp;         graphlab for Assembly</dc:title>
  <dc:creator>Ayushi Sinha</dc:creator>
  <cp:lastModifiedBy>Ayushi Sinha</cp:lastModifiedBy>
  <cp:revision>38</cp:revision>
  <dcterms:created xsi:type="dcterms:W3CDTF">2013-12-03T23:19:26Z</dcterms:created>
  <dcterms:modified xsi:type="dcterms:W3CDTF">2013-12-04T16:53:38Z</dcterms:modified>
</cp:coreProperties>
</file>