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notesMasterIdLst>
    <p:notesMasterId r:id="rId26"/>
  </p:notesMasterIdLst>
  <p:sldIdLst>
    <p:sldId id="256" r:id="rId2"/>
    <p:sldId id="257" r:id="rId3"/>
    <p:sldId id="258" r:id="rId4"/>
    <p:sldId id="263" r:id="rId5"/>
    <p:sldId id="264" r:id="rId6"/>
    <p:sldId id="265" r:id="rId7"/>
    <p:sldId id="266" r:id="rId8"/>
    <p:sldId id="267" r:id="rId9"/>
    <p:sldId id="259" r:id="rId10"/>
    <p:sldId id="268" r:id="rId11"/>
    <p:sldId id="269" r:id="rId12"/>
    <p:sldId id="270" r:id="rId13"/>
    <p:sldId id="271" r:id="rId14"/>
    <p:sldId id="272" r:id="rId15"/>
    <p:sldId id="273" r:id="rId16"/>
    <p:sldId id="260" r:id="rId17"/>
    <p:sldId id="274" r:id="rId18"/>
    <p:sldId id="261" r:id="rId19"/>
    <p:sldId id="275" r:id="rId20"/>
    <p:sldId id="276" r:id="rId21"/>
    <p:sldId id="277" r:id="rId22"/>
    <p:sldId id="262"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0000"/>
    <a:srgbClr val="00B0EE"/>
    <a:srgbClr val="00A7F2"/>
    <a:srgbClr val="099BDD"/>
    <a:srgbClr val="1BB2F5"/>
    <a:srgbClr val="5EC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1" autoAdjust="0"/>
    <p:restoredTop sz="87335" autoAdjust="0"/>
  </p:normalViewPr>
  <p:slideViewPr>
    <p:cSldViewPr snapToGrid="0">
      <p:cViewPr varScale="1">
        <p:scale>
          <a:sx n="64" d="100"/>
          <a:sy n="64"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B5822-B631-4986-B333-D35FDADDA5B6}" type="datetimeFigureOut">
              <a:rPr lang="en-US" smtClean="0"/>
              <a:t>10/16/2013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1A1F4-043D-4F3A-BEA0-65627016CBA4}" type="slidenum">
              <a:rPr lang="en-US" smtClean="0"/>
              <a:t>‹#›</a:t>
            </a:fld>
            <a:endParaRPr lang="en-US"/>
          </a:p>
        </p:txBody>
      </p:sp>
    </p:spTree>
    <p:extLst>
      <p:ext uri="{BB962C8B-B14F-4D97-AF65-F5344CB8AC3E}">
        <p14:creationId xmlns:p14="http://schemas.microsoft.com/office/powerpoint/2010/main" val="358926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Space Efficiency</a:t>
            </a:r>
            <a:r>
              <a:rPr lang="en-US" baseline="0" dirty="0" smtClean="0"/>
              <a:t> – How much does their compressed block encoding reduce their data size?</a:t>
            </a:r>
          </a:p>
          <a:p>
            <a:r>
              <a:rPr lang="en-US" baseline="0" dirty="0" smtClean="0"/>
              <a:t>Indexing Time – How do their algorithms scale up with graph sizes and the number of machines?</a:t>
            </a:r>
          </a:p>
          <a:p>
            <a:r>
              <a:rPr lang="en-US" baseline="0" dirty="0" smtClean="0"/>
              <a:t>Global and Targeted Query – How much do their indexing and query execution methods save in query response time?</a:t>
            </a:r>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2</a:t>
            </a:fld>
            <a:endParaRPr lang="en-US"/>
          </a:p>
        </p:txBody>
      </p:sp>
    </p:spTree>
    <p:extLst>
      <p:ext uri="{BB962C8B-B14F-4D97-AF65-F5344CB8AC3E}">
        <p14:creationId xmlns:p14="http://schemas.microsoft.com/office/powerpoint/2010/main" val="4060377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a:t>
            </a:r>
            <a:r>
              <a:rPr lang="en-US" dirty="0" err="1" smtClean="0"/>
              <a:t>Knonecker</a:t>
            </a:r>
            <a:r>
              <a:rPr lang="en-US" baseline="0" dirty="0" smtClean="0"/>
              <a:t> graphs</a:t>
            </a:r>
          </a:p>
          <a:p>
            <a:endParaRPr lang="en-US" baseline="0" dirty="0" smtClean="0"/>
          </a:p>
          <a:p>
            <a:r>
              <a:rPr lang="en-US" baseline="0" dirty="0" smtClean="0"/>
              <a:t>Running time scale almost linearly.</a:t>
            </a:r>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21</a:t>
            </a:fld>
            <a:endParaRPr lang="en-US"/>
          </a:p>
        </p:txBody>
      </p:sp>
    </p:spTree>
    <p:extLst>
      <p:ext uri="{BB962C8B-B14F-4D97-AF65-F5344CB8AC3E}">
        <p14:creationId xmlns:p14="http://schemas.microsoft.com/office/powerpoint/2010/main" val="147596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Grid selection further reduces</a:t>
            </a:r>
            <a:r>
              <a:rPr lang="en-US" baseline="0" dirty="0" smtClean="0"/>
              <a:t> runtime because the query selects only relevant grids, reducing the size of selected grids from K to root(K).</a:t>
            </a:r>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23</a:t>
            </a:fld>
            <a:endParaRPr lang="en-US"/>
          </a:p>
        </p:txBody>
      </p:sp>
    </p:spTree>
    <p:extLst>
      <p:ext uri="{BB962C8B-B14F-4D97-AF65-F5344CB8AC3E}">
        <p14:creationId xmlns:p14="http://schemas.microsoft.com/office/powerpoint/2010/main" val="394618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24</a:t>
            </a:fld>
            <a:endParaRPr lang="en-US"/>
          </a:p>
        </p:txBody>
      </p:sp>
    </p:spTree>
    <p:extLst>
      <p:ext uri="{BB962C8B-B14F-4D97-AF65-F5344CB8AC3E}">
        <p14:creationId xmlns:p14="http://schemas.microsoft.com/office/powerpoint/2010/main" val="65075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YahooWeb</a:t>
            </a:r>
            <a:r>
              <a:rPr lang="en-US" baseline="0" dirty="0" smtClean="0"/>
              <a:t> has about 1.4 billion nodes, 6.6 billion edges, and 120GB in space.</a:t>
            </a:r>
          </a:p>
          <a:p>
            <a:r>
              <a:rPr lang="en-US" baseline="0" dirty="0" err="1" smtClean="0"/>
              <a:t>Kronecker</a:t>
            </a:r>
            <a:r>
              <a:rPr lang="en-US" baseline="0" dirty="0" smtClean="0"/>
              <a:t> and </a:t>
            </a:r>
            <a:r>
              <a:rPr lang="en-US" dirty="0" err="1" smtClean="0">
                <a:solidFill>
                  <a:srgbClr val="002060"/>
                </a:solidFill>
              </a:rPr>
              <a:t>Erdős-Rényi</a:t>
            </a:r>
            <a:r>
              <a:rPr lang="en-US" dirty="0" smtClean="0">
                <a:solidFill>
                  <a:srgbClr val="002060"/>
                </a:solidFill>
              </a:rPr>
              <a:t> are synthetic</a:t>
            </a:r>
            <a:r>
              <a:rPr lang="en-US" baseline="0" dirty="0" smtClean="0">
                <a:solidFill>
                  <a:srgbClr val="002060"/>
                </a:solidFill>
              </a:rPr>
              <a:t> data generators.</a:t>
            </a:r>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4</a:t>
            </a:fld>
            <a:endParaRPr lang="en-US"/>
          </a:p>
        </p:txBody>
      </p:sp>
    </p:spTree>
    <p:extLst>
      <p:ext uri="{BB962C8B-B14F-4D97-AF65-F5344CB8AC3E}">
        <p14:creationId xmlns:p14="http://schemas.microsoft.com/office/powerpoint/2010/main" val="332713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 – Raw</a:t>
            </a:r>
            <a:r>
              <a:rPr lang="en-US" baseline="0" dirty="0" smtClean="0"/>
              <a:t> encoding, i.e., the original adjacency matrix format</a:t>
            </a:r>
          </a:p>
          <a:p>
            <a:r>
              <a:rPr lang="en-US" baseline="0" dirty="0" smtClean="0"/>
              <a:t>NNB – No clustering, no compression, blocking, i.e., raw block encoding without compression or clustering</a:t>
            </a:r>
          </a:p>
          <a:p>
            <a:r>
              <a:rPr lang="en-US" baseline="0" dirty="0" smtClean="0"/>
              <a:t>NCB – No clustering, compression, blocking, i.e., compressed block encoding without clustering</a:t>
            </a:r>
          </a:p>
          <a:p>
            <a:r>
              <a:rPr lang="en-US" baseline="0" dirty="0" smtClean="0"/>
              <a:t>CCB – Clustering, compression, blocking, i.e., compressed block encoding with clustering</a:t>
            </a:r>
          </a:p>
          <a:p>
            <a:r>
              <a:rPr lang="en-US" baseline="0" dirty="0" smtClean="0"/>
              <a:t>CCB+GS – CCB with grid selection</a:t>
            </a:r>
          </a:p>
        </p:txBody>
      </p:sp>
      <p:sp>
        <p:nvSpPr>
          <p:cNvPr id="4" name="Slide Number Placeholder 3"/>
          <p:cNvSpPr>
            <a:spLocks noGrp="1"/>
          </p:cNvSpPr>
          <p:nvPr>
            <p:ph type="sldNum" sz="quarter" idx="10"/>
          </p:nvPr>
        </p:nvSpPr>
        <p:spPr/>
        <p:txBody>
          <a:bodyPr/>
          <a:lstStyle/>
          <a:p>
            <a:fld id="{2081A1F4-043D-4F3A-BEA0-65627016CBA4}" type="slidenum">
              <a:rPr lang="en-US" smtClean="0"/>
              <a:t>5</a:t>
            </a:fld>
            <a:endParaRPr lang="en-US"/>
          </a:p>
        </p:txBody>
      </p:sp>
    </p:spTree>
    <p:extLst>
      <p:ext uri="{BB962C8B-B14F-4D97-AF65-F5344CB8AC3E}">
        <p14:creationId xmlns:p14="http://schemas.microsoft.com/office/powerpoint/2010/main" val="2826591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Elias-</a:t>
            </a:r>
            <a:r>
              <a:rPr lang="el-GR" dirty="0" smtClean="0"/>
              <a:t>γ</a:t>
            </a:r>
            <a:r>
              <a:rPr lang="en-US" baseline="0" dirty="0" smtClean="0"/>
              <a:t> achieves higher compression rate than the </a:t>
            </a:r>
            <a:r>
              <a:rPr lang="en-US" baseline="0" dirty="0" err="1" smtClean="0"/>
              <a:t>Gzip</a:t>
            </a:r>
            <a:r>
              <a:rPr lang="en-US" baseline="0" dirty="0" smtClean="0"/>
              <a:t> algorithm.</a:t>
            </a:r>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6</a:t>
            </a:fld>
            <a:endParaRPr lang="en-US"/>
          </a:p>
        </p:txBody>
      </p:sp>
    </p:spTree>
    <p:extLst>
      <p:ext uri="{BB962C8B-B14F-4D97-AF65-F5344CB8AC3E}">
        <p14:creationId xmlns:p14="http://schemas.microsoft.com/office/powerpoint/2010/main" val="4003694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YahooWeb</a:t>
            </a:r>
            <a:r>
              <a:rPr lang="en-US" dirty="0" smtClean="0"/>
              <a:t> – Nodes are lexicographically</a:t>
            </a:r>
            <a:r>
              <a:rPr lang="en-US" baseline="0" dirty="0" smtClean="0"/>
              <a:t> numbered, and therefore, there are many intra edges within domains. To generate a non-clustered version of this graph, they randomly permute node IDs of the original graph.</a:t>
            </a:r>
          </a:p>
          <a:p>
            <a:endParaRPr lang="en-US" baseline="0" dirty="0" smtClean="0"/>
          </a:p>
          <a:p>
            <a:r>
              <a:rPr lang="en-US" baseline="0" dirty="0" err="1" smtClean="0"/>
              <a:t>Kronecker</a:t>
            </a:r>
            <a:r>
              <a:rPr lang="en-US" baseline="0" dirty="0" smtClean="0"/>
              <a:t> and </a:t>
            </a:r>
            <a:r>
              <a:rPr lang="en-US" dirty="0" err="1" smtClean="0">
                <a:solidFill>
                  <a:srgbClr val="002060"/>
                </a:solidFill>
              </a:rPr>
              <a:t>Erdős-Rényi</a:t>
            </a:r>
            <a:r>
              <a:rPr lang="en-US" dirty="0" smtClean="0">
                <a:solidFill>
                  <a:srgbClr val="002060"/>
                </a:solidFill>
              </a:rPr>
              <a:t> are synthetic</a:t>
            </a:r>
            <a:r>
              <a:rPr lang="en-US" baseline="0" dirty="0" smtClean="0">
                <a:solidFill>
                  <a:srgbClr val="002060"/>
                </a:solidFill>
              </a:rPr>
              <a:t> data generators, and can generate multiple graphs of different sizes. Graphs generated using </a:t>
            </a:r>
            <a:r>
              <a:rPr lang="en-US" baseline="0" dirty="0" err="1" smtClean="0">
                <a:solidFill>
                  <a:srgbClr val="002060"/>
                </a:solidFill>
              </a:rPr>
              <a:t>Kronecker</a:t>
            </a:r>
            <a:r>
              <a:rPr lang="en-US" baseline="0" dirty="0" smtClean="0">
                <a:solidFill>
                  <a:srgbClr val="002060"/>
                </a:solidFill>
              </a:rPr>
              <a:t> are highly clustered from construction.</a:t>
            </a:r>
            <a:endParaRPr lang="en-US" baseline="0" dirty="0" smtClean="0"/>
          </a:p>
        </p:txBody>
      </p:sp>
      <p:sp>
        <p:nvSpPr>
          <p:cNvPr id="4" name="Slide Number Placeholder 3"/>
          <p:cNvSpPr>
            <a:spLocks noGrp="1"/>
          </p:cNvSpPr>
          <p:nvPr>
            <p:ph type="sldNum" sz="quarter" idx="10"/>
          </p:nvPr>
        </p:nvSpPr>
        <p:spPr/>
        <p:txBody>
          <a:bodyPr/>
          <a:lstStyle/>
          <a:p>
            <a:fld id="{2081A1F4-043D-4F3A-BEA0-65627016CBA4}" type="slidenum">
              <a:rPr lang="en-US" smtClean="0"/>
              <a:t>7</a:t>
            </a:fld>
            <a:endParaRPr lang="en-US"/>
          </a:p>
        </p:txBody>
      </p:sp>
    </p:spTree>
    <p:extLst>
      <p:ext uri="{BB962C8B-B14F-4D97-AF65-F5344CB8AC3E}">
        <p14:creationId xmlns:p14="http://schemas.microsoft.com/office/powerpoint/2010/main" val="347965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 LinkedIn graph is very sparse,</a:t>
            </a:r>
            <a:r>
              <a:rPr lang="en-US" baseline="0" dirty="0" smtClean="0"/>
              <a:t> and so the storage overhead from meta information such as block row ID, column ID, etc., </a:t>
            </a:r>
            <a:r>
              <a:rPr lang="en-US" baseline="0" dirty="0" err="1" smtClean="0"/>
              <a:t>outweights</a:t>
            </a:r>
            <a:r>
              <a:rPr lang="en-US" baseline="0" dirty="0" smtClean="0"/>
              <a:t> the savings from the encodings. But CCB is still able to save space.</a:t>
            </a:r>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13</a:t>
            </a:fld>
            <a:endParaRPr lang="en-US"/>
          </a:p>
        </p:txBody>
      </p:sp>
    </p:spTree>
    <p:extLst>
      <p:ext uri="{BB962C8B-B14F-4D97-AF65-F5344CB8AC3E}">
        <p14:creationId xmlns:p14="http://schemas.microsoft.com/office/powerpoint/2010/main" val="262553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shows the running time of the</a:t>
            </a:r>
            <a:r>
              <a:rPr lang="en-US" baseline="0" dirty="0" smtClean="0"/>
              <a:t> GBASE indexing process, against the number of edges. They use 200 machines to run this experiment. </a:t>
            </a:r>
          </a:p>
          <a:p>
            <a:endParaRPr lang="en-US" baseline="0" dirty="0" smtClean="0"/>
          </a:p>
          <a:p>
            <a:r>
              <a:rPr lang="en-US" baseline="0" dirty="0" smtClean="0"/>
              <a:t>This graph shows that compressed block encoding (NCB and CCB) takes much less time than raw block encoding, despite the additional compression step – since the resulting compressed blocks are much smaller than the blocks from raw block encoding, hence reducing running time for writing blocks to disk.</a:t>
            </a:r>
          </a:p>
          <a:p>
            <a:endParaRPr lang="en-US" baseline="0" dirty="0" smtClean="0"/>
          </a:p>
          <a:p>
            <a:r>
              <a:rPr lang="en-US" baseline="0" dirty="0" smtClean="0"/>
              <a:t>Also, </a:t>
            </a:r>
            <a:r>
              <a:rPr lang="en-US" baseline="0" dirty="0" err="1" smtClean="0"/>
              <a:t>Kronecker</a:t>
            </a:r>
            <a:r>
              <a:rPr lang="en-US" baseline="0" dirty="0" smtClean="0"/>
              <a:t> runs slower on the graph with raw block encoding since </a:t>
            </a:r>
            <a:r>
              <a:rPr lang="en-US" baseline="0" dirty="0" err="1" smtClean="0"/>
              <a:t>Kronecker</a:t>
            </a:r>
            <a:r>
              <a:rPr lang="en-US" baseline="0" dirty="0" smtClean="0"/>
              <a:t> graphs are dense, and </a:t>
            </a:r>
            <a:r>
              <a:rPr lang="en-US" dirty="0" err="1" smtClean="0">
                <a:solidFill>
                  <a:srgbClr val="002060"/>
                </a:solidFill>
              </a:rPr>
              <a:t>Erdős-Rényi</a:t>
            </a:r>
            <a:r>
              <a:rPr lang="en-US" baseline="0" dirty="0" smtClean="0">
                <a:solidFill>
                  <a:srgbClr val="002060"/>
                </a:solidFill>
              </a:rPr>
              <a:t> graphs are very sparse. Denser graphs take longer encoding time because the running time for </a:t>
            </a:r>
            <a:r>
              <a:rPr lang="en-US" baseline="0" dirty="0" err="1" smtClean="0">
                <a:solidFill>
                  <a:srgbClr val="002060"/>
                </a:solidFill>
              </a:rPr>
              <a:t>mapreduce</a:t>
            </a:r>
            <a:r>
              <a:rPr lang="en-US" baseline="0" dirty="0" smtClean="0">
                <a:solidFill>
                  <a:srgbClr val="002060"/>
                </a:solidFill>
              </a:rPr>
              <a:t> is bounded by the longest mapper or reducer time.</a:t>
            </a:r>
          </a:p>
          <a:p>
            <a:endParaRPr lang="en-US" baseline="0" dirty="0" smtClean="0">
              <a:solidFill>
                <a:srgbClr val="002060"/>
              </a:solidFill>
            </a:endParaRPr>
          </a:p>
          <a:p>
            <a:r>
              <a:rPr lang="en-US" baseline="0" dirty="0" smtClean="0">
                <a:solidFill>
                  <a:srgbClr val="002060"/>
                </a:solidFill>
              </a:rPr>
              <a:t>Note: Indexing time increases linearly, demonstrating scalability.</a:t>
            </a:r>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17</a:t>
            </a:fld>
            <a:endParaRPr lang="en-US"/>
          </a:p>
        </p:txBody>
      </p:sp>
    </p:spTree>
    <p:extLst>
      <p:ext uri="{BB962C8B-B14F-4D97-AF65-F5344CB8AC3E}">
        <p14:creationId xmlns:p14="http://schemas.microsoft.com/office/powerpoint/2010/main" val="43238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PageRank</a:t>
            </a:r>
            <a:r>
              <a:rPr lang="en-US" baseline="0" dirty="0" smtClean="0"/>
              <a:t> query.</a:t>
            </a:r>
          </a:p>
          <a:p>
            <a:endParaRPr lang="en-US" dirty="0" smtClean="0"/>
          </a:p>
          <a:p>
            <a:r>
              <a:rPr lang="en-US" dirty="0" smtClean="0"/>
              <a:t>Running time – time</a:t>
            </a:r>
            <a:r>
              <a:rPr lang="en-US" baseline="0" dirty="0" smtClean="0"/>
              <a:t> savings are smaller than storage savings. Why? Because additional CPU time is required for decoding blocks, since they are encoded to increase storage savings. However, the overall runtime of CCB is still faster than that of RAW or NNB or NCB, because the decreased I/O time overshadows the decoding time required.</a:t>
            </a:r>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19</a:t>
            </a:fld>
            <a:endParaRPr lang="en-US"/>
          </a:p>
        </p:txBody>
      </p:sp>
    </p:spTree>
    <p:extLst>
      <p:ext uri="{BB962C8B-B14F-4D97-AF65-F5344CB8AC3E}">
        <p14:creationId xmlns:p14="http://schemas.microsoft.com/office/powerpoint/2010/main" val="96480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times scale up almost</a:t>
            </a:r>
            <a:r>
              <a:rPr lang="en-US" baseline="0" dirty="0" smtClean="0"/>
              <a:t> linearly with the number of machines.</a:t>
            </a:r>
          </a:p>
          <a:p>
            <a:endParaRPr lang="en-US" baseline="0" dirty="0" smtClean="0"/>
          </a:p>
          <a:p>
            <a:r>
              <a:rPr lang="en-US" baseline="0" dirty="0" smtClean="0"/>
              <a:t>The slope of the random graph is small since the random data after compression is so small that 25 machines can handle this compressed data in a fairly small amount of time, and adding more machines does not increase speedup since there is a limit on speedup due to the fixed costs to run </a:t>
            </a:r>
            <a:r>
              <a:rPr lang="en-US" baseline="0" dirty="0" err="1" smtClean="0"/>
              <a:t>mapreduce</a:t>
            </a:r>
            <a:r>
              <a:rPr lang="en-US" baseline="0" dirty="0" smtClean="0"/>
              <a:t> jobs.</a:t>
            </a:r>
            <a:endParaRPr lang="en-US" dirty="0"/>
          </a:p>
        </p:txBody>
      </p:sp>
      <p:sp>
        <p:nvSpPr>
          <p:cNvPr id="4" name="Slide Number Placeholder 3"/>
          <p:cNvSpPr>
            <a:spLocks noGrp="1"/>
          </p:cNvSpPr>
          <p:nvPr>
            <p:ph type="sldNum" sz="quarter" idx="10"/>
          </p:nvPr>
        </p:nvSpPr>
        <p:spPr/>
        <p:txBody>
          <a:bodyPr/>
          <a:lstStyle/>
          <a:p>
            <a:fld id="{2081A1F4-043D-4F3A-BEA0-65627016CBA4}" type="slidenum">
              <a:rPr lang="en-US" smtClean="0"/>
              <a:t>20</a:t>
            </a:fld>
            <a:endParaRPr lang="en-US"/>
          </a:p>
        </p:txBody>
      </p:sp>
    </p:spTree>
    <p:extLst>
      <p:ext uri="{BB962C8B-B14F-4D97-AF65-F5344CB8AC3E}">
        <p14:creationId xmlns:p14="http://schemas.microsoft.com/office/powerpoint/2010/main" val="154998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77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674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47B1BF-4039-460D-A637-65428CBD720E}" type="datetimeFigureOut">
              <a:rPr lang="en-US" smtClean="0"/>
              <a:t>10/16/2013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202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248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9A00F7B-89C5-4DF7-A309-6263220147D4}" type="datetimeFigureOut">
              <a:rPr lang="en-US" smtClean="0"/>
              <a:t>10/16/2013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217752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033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10/16/2013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095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10/16/2013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8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10/16/2013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98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405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291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0EF52CC-F3D9-41D4-BCE4-C208E61A3F31}" type="datetimeFigureOut">
              <a:rPr lang="en-US" smtClean="0"/>
              <a:t>10/16/2013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3407826"/>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59" y="2166365"/>
            <a:ext cx="11471565" cy="889450"/>
          </a:xfrm>
        </p:spPr>
        <p:txBody>
          <a:bodyPr/>
          <a:lstStyle/>
          <a:p>
            <a:r>
              <a:rPr lang="en-US" dirty="0" smtClean="0"/>
              <a:t>GBASE</a:t>
            </a:r>
            <a:endParaRPr lang="en-US" dirty="0"/>
          </a:p>
        </p:txBody>
      </p:sp>
      <p:sp>
        <p:nvSpPr>
          <p:cNvPr id="3" name="Subtitle 2"/>
          <p:cNvSpPr>
            <a:spLocks noGrp="1"/>
          </p:cNvSpPr>
          <p:nvPr>
            <p:ph type="subTitle" idx="1"/>
          </p:nvPr>
        </p:nvSpPr>
        <p:spPr/>
        <p:txBody>
          <a:bodyPr/>
          <a:lstStyle/>
          <a:p>
            <a:r>
              <a:rPr lang="en-US" dirty="0" smtClean="0"/>
              <a:t>Ayushi Sinha</a:t>
            </a:r>
            <a:endParaRPr lang="en-US" dirty="0"/>
          </a:p>
        </p:txBody>
      </p:sp>
      <p:sp>
        <p:nvSpPr>
          <p:cNvPr id="4" name="Subtitle 2"/>
          <p:cNvSpPr txBox="1">
            <a:spLocks/>
          </p:cNvSpPr>
          <p:nvPr/>
        </p:nvSpPr>
        <p:spPr>
          <a:xfrm>
            <a:off x="1524000" y="3055815"/>
            <a:ext cx="9144000" cy="13092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sz="2800" dirty="0" smtClean="0">
                <a:solidFill>
                  <a:srgbClr val="099BDD"/>
                </a:solidFill>
              </a:rPr>
              <a:t>An Efficient Analysis Platform for Large Graphs</a:t>
            </a:r>
            <a:endParaRPr lang="en-US" sz="2800" dirty="0">
              <a:solidFill>
                <a:srgbClr val="099BDD"/>
              </a:solidFill>
            </a:endParaRPr>
          </a:p>
        </p:txBody>
      </p:sp>
    </p:spTree>
    <p:extLst>
      <p:ext uri="{BB962C8B-B14F-4D97-AF65-F5344CB8AC3E}">
        <p14:creationId xmlns:p14="http://schemas.microsoft.com/office/powerpoint/2010/main" val="3613178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efficiency comparison</a:t>
            </a:r>
            <a:endParaRPr lang="en-US" dirty="0"/>
          </a:p>
        </p:txBody>
      </p:sp>
      <p:pic>
        <p:nvPicPr>
          <p:cNvPr id="4" name="Content Placeholder 3"/>
          <p:cNvPicPr>
            <a:picLocks noGrp="1" noChangeAspect="1"/>
          </p:cNvPicPr>
          <p:nvPr>
            <p:ph idx="1"/>
          </p:nvPr>
        </p:nvPicPr>
        <p:blipFill>
          <a:blip r:embed="rId2"/>
          <a:stretch>
            <a:fillRect/>
          </a:stretch>
        </p:blipFill>
        <p:spPr>
          <a:xfrm>
            <a:off x="2885557" y="2168165"/>
            <a:ext cx="6418803" cy="4374827"/>
          </a:xfrm>
          <a:prstGeom prst="rect">
            <a:avLst/>
          </a:prstGeom>
        </p:spPr>
      </p:pic>
    </p:spTree>
    <p:extLst>
      <p:ext uri="{BB962C8B-B14F-4D97-AF65-F5344CB8AC3E}">
        <p14:creationId xmlns:p14="http://schemas.microsoft.com/office/powerpoint/2010/main" val="299990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efficiency comparison</a:t>
            </a:r>
            <a:endParaRPr lang="en-US" dirty="0"/>
          </a:p>
        </p:txBody>
      </p:sp>
      <p:pic>
        <p:nvPicPr>
          <p:cNvPr id="4" name="Content Placeholder 3"/>
          <p:cNvPicPr>
            <a:picLocks noGrp="1" noChangeAspect="1"/>
          </p:cNvPicPr>
          <p:nvPr>
            <p:ph idx="1"/>
          </p:nvPr>
        </p:nvPicPr>
        <p:blipFill>
          <a:blip r:embed="rId2"/>
          <a:stretch>
            <a:fillRect/>
          </a:stretch>
        </p:blipFill>
        <p:spPr>
          <a:xfrm>
            <a:off x="2885557" y="2168165"/>
            <a:ext cx="6418803" cy="4374827"/>
          </a:xfrm>
          <a:prstGeom prst="rect">
            <a:avLst/>
          </a:prstGeom>
        </p:spPr>
      </p:pic>
      <p:sp>
        <p:nvSpPr>
          <p:cNvPr id="3" name="Freeform 2"/>
          <p:cNvSpPr/>
          <p:nvPr/>
        </p:nvSpPr>
        <p:spPr>
          <a:xfrm>
            <a:off x="2526384" y="2889369"/>
            <a:ext cx="1904217" cy="428867"/>
          </a:xfrm>
          <a:custGeom>
            <a:avLst/>
            <a:gdLst>
              <a:gd name="connsiteX0" fmla="*/ 1706252 w 1706252"/>
              <a:gd name="connsiteY0" fmla="*/ 428867 h 428867"/>
              <a:gd name="connsiteX1" fmla="*/ 886120 w 1706252"/>
              <a:gd name="connsiteY1" fmla="*/ 14087 h 428867"/>
              <a:gd name="connsiteX2" fmla="*/ 0 w 1706252"/>
              <a:gd name="connsiteY2" fmla="*/ 98929 h 428867"/>
            </a:gdLst>
            <a:ahLst/>
            <a:cxnLst>
              <a:cxn ang="0">
                <a:pos x="connsiteX0" y="connsiteY0"/>
              </a:cxn>
              <a:cxn ang="0">
                <a:pos x="connsiteX1" y="connsiteY1"/>
              </a:cxn>
              <a:cxn ang="0">
                <a:pos x="connsiteX2" y="connsiteY2"/>
              </a:cxn>
            </a:cxnLst>
            <a:rect l="l" t="t" r="r" b="b"/>
            <a:pathLst>
              <a:path w="1706252" h="428867">
                <a:moveTo>
                  <a:pt x="1706252" y="428867"/>
                </a:moveTo>
                <a:cubicBezTo>
                  <a:pt x="1438373" y="248972"/>
                  <a:pt x="1170495" y="69077"/>
                  <a:pt x="886120" y="14087"/>
                </a:cubicBezTo>
                <a:cubicBezTo>
                  <a:pt x="601745" y="-40903"/>
                  <a:pt x="147687" y="81647"/>
                  <a:pt x="0" y="98929"/>
                </a:cubicBezTo>
              </a:path>
            </a:pathLst>
          </a:custGeom>
          <a:ln>
            <a:solidFill>
              <a:srgbClr val="FFC000">
                <a:alpha val="65098"/>
              </a:srgbClr>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TextBox 5"/>
          <p:cNvSpPr txBox="1"/>
          <p:nvPr/>
        </p:nvSpPr>
        <p:spPr>
          <a:xfrm>
            <a:off x="339365" y="2262433"/>
            <a:ext cx="1998752" cy="1446550"/>
          </a:xfrm>
          <a:prstGeom prst="rect">
            <a:avLst/>
          </a:prstGeom>
          <a:noFill/>
        </p:spPr>
        <p:txBody>
          <a:bodyPr wrap="none" rtlCol="0">
            <a:spAutoFit/>
          </a:bodyPr>
          <a:lstStyle/>
          <a:p>
            <a:r>
              <a:rPr lang="en-US" sz="2200" dirty="0" smtClean="0">
                <a:solidFill>
                  <a:srgbClr val="FFFFFF"/>
                </a:solidFill>
              </a:rPr>
              <a:t>RAW – 108.5GB</a:t>
            </a:r>
          </a:p>
          <a:p>
            <a:r>
              <a:rPr lang="en-US" sz="2200" dirty="0" smtClean="0">
                <a:solidFill>
                  <a:srgbClr val="FFFFFF"/>
                </a:solidFill>
              </a:rPr>
              <a:t>NNB – 84.6GB</a:t>
            </a:r>
          </a:p>
          <a:p>
            <a:r>
              <a:rPr lang="en-US" sz="2200" dirty="0" smtClean="0">
                <a:solidFill>
                  <a:srgbClr val="FFFFFF"/>
                </a:solidFill>
              </a:rPr>
              <a:t>NCB – 74.75GB</a:t>
            </a:r>
          </a:p>
          <a:p>
            <a:r>
              <a:rPr lang="en-US" sz="2200" dirty="0" smtClean="0">
                <a:solidFill>
                  <a:srgbClr val="FFFFFF"/>
                </a:solidFill>
              </a:rPr>
              <a:t>CCB – 19.3GB</a:t>
            </a:r>
            <a:endParaRPr lang="en-US" dirty="0"/>
          </a:p>
        </p:txBody>
      </p:sp>
    </p:spTree>
    <p:extLst>
      <p:ext uri="{BB962C8B-B14F-4D97-AF65-F5344CB8AC3E}">
        <p14:creationId xmlns:p14="http://schemas.microsoft.com/office/powerpoint/2010/main" val="120380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efficiency comparison</a:t>
            </a:r>
            <a:endParaRPr lang="en-US" dirty="0"/>
          </a:p>
        </p:txBody>
      </p:sp>
      <p:pic>
        <p:nvPicPr>
          <p:cNvPr id="4" name="Content Placeholder 3"/>
          <p:cNvPicPr>
            <a:picLocks noGrp="1" noChangeAspect="1"/>
          </p:cNvPicPr>
          <p:nvPr>
            <p:ph idx="1"/>
          </p:nvPr>
        </p:nvPicPr>
        <p:blipFill>
          <a:blip r:embed="rId2"/>
          <a:stretch>
            <a:fillRect/>
          </a:stretch>
        </p:blipFill>
        <p:spPr>
          <a:xfrm>
            <a:off x="2885557" y="2168165"/>
            <a:ext cx="6418803" cy="4374827"/>
          </a:xfrm>
          <a:prstGeom prst="rect">
            <a:avLst/>
          </a:prstGeom>
        </p:spPr>
      </p:pic>
      <p:sp>
        <p:nvSpPr>
          <p:cNvPr id="3" name="Freeform 2"/>
          <p:cNvSpPr/>
          <p:nvPr/>
        </p:nvSpPr>
        <p:spPr>
          <a:xfrm>
            <a:off x="2526384" y="2889369"/>
            <a:ext cx="2790334" cy="523134"/>
          </a:xfrm>
          <a:custGeom>
            <a:avLst/>
            <a:gdLst>
              <a:gd name="connsiteX0" fmla="*/ 1706252 w 1706252"/>
              <a:gd name="connsiteY0" fmla="*/ 428867 h 428867"/>
              <a:gd name="connsiteX1" fmla="*/ 886120 w 1706252"/>
              <a:gd name="connsiteY1" fmla="*/ 14087 h 428867"/>
              <a:gd name="connsiteX2" fmla="*/ 0 w 1706252"/>
              <a:gd name="connsiteY2" fmla="*/ 98929 h 428867"/>
            </a:gdLst>
            <a:ahLst/>
            <a:cxnLst>
              <a:cxn ang="0">
                <a:pos x="connsiteX0" y="connsiteY0"/>
              </a:cxn>
              <a:cxn ang="0">
                <a:pos x="connsiteX1" y="connsiteY1"/>
              </a:cxn>
              <a:cxn ang="0">
                <a:pos x="connsiteX2" y="connsiteY2"/>
              </a:cxn>
            </a:cxnLst>
            <a:rect l="l" t="t" r="r" b="b"/>
            <a:pathLst>
              <a:path w="1706252" h="428867">
                <a:moveTo>
                  <a:pt x="1706252" y="428867"/>
                </a:moveTo>
                <a:cubicBezTo>
                  <a:pt x="1438373" y="248972"/>
                  <a:pt x="1170495" y="69077"/>
                  <a:pt x="886120" y="14087"/>
                </a:cubicBezTo>
                <a:cubicBezTo>
                  <a:pt x="601745" y="-40903"/>
                  <a:pt x="147687" y="81647"/>
                  <a:pt x="0" y="98929"/>
                </a:cubicBezTo>
              </a:path>
            </a:pathLst>
          </a:custGeom>
          <a:ln>
            <a:solidFill>
              <a:srgbClr val="FFC000">
                <a:alpha val="65098"/>
              </a:srgbClr>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TextBox 5"/>
          <p:cNvSpPr txBox="1"/>
          <p:nvPr/>
        </p:nvSpPr>
        <p:spPr>
          <a:xfrm>
            <a:off x="339365" y="2262433"/>
            <a:ext cx="1902187" cy="1446550"/>
          </a:xfrm>
          <a:prstGeom prst="rect">
            <a:avLst/>
          </a:prstGeom>
          <a:noFill/>
        </p:spPr>
        <p:txBody>
          <a:bodyPr wrap="none" rtlCol="0">
            <a:spAutoFit/>
          </a:bodyPr>
          <a:lstStyle/>
          <a:p>
            <a:r>
              <a:rPr lang="en-US" sz="2200" dirty="0" smtClean="0">
                <a:solidFill>
                  <a:srgbClr val="FFFFFF"/>
                </a:solidFill>
              </a:rPr>
              <a:t>RAW – 77.4GB</a:t>
            </a:r>
          </a:p>
          <a:p>
            <a:r>
              <a:rPr lang="en-US" sz="2200" dirty="0" smtClean="0">
                <a:solidFill>
                  <a:srgbClr val="FFFFFF"/>
                </a:solidFill>
              </a:rPr>
              <a:t>NNB – 54GB</a:t>
            </a:r>
          </a:p>
          <a:p>
            <a:r>
              <a:rPr lang="en-US" sz="2200" dirty="0" smtClean="0">
                <a:solidFill>
                  <a:srgbClr val="FFFFFF"/>
                </a:solidFill>
              </a:rPr>
              <a:t>NCB – 27.6GB</a:t>
            </a:r>
          </a:p>
          <a:p>
            <a:r>
              <a:rPr lang="en-US" sz="2200" dirty="0" smtClean="0">
                <a:solidFill>
                  <a:srgbClr val="FFFFFF"/>
                </a:solidFill>
              </a:rPr>
              <a:t>CCB – 15.4GB</a:t>
            </a:r>
            <a:endParaRPr lang="en-US" dirty="0"/>
          </a:p>
        </p:txBody>
      </p:sp>
    </p:spTree>
    <p:extLst>
      <p:ext uri="{BB962C8B-B14F-4D97-AF65-F5344CB8AC3E}">
        <p14:creationId xmlns:p14="http://schemas.microsoft.com/office/powerpoint/2010/main" val="78898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efficiency comparison</a:t>
            </a:r>
            <a:endParaRPr lang="en-US" dirty="0"/>
          </a:p>
        </p:txBody>
      </p:sp>
      <p:pic>
        <p:nvPicPr>
          <p:cNvPr id="4" name="Content Placeholder 3"/>
          <p:cNvPicPr>
            <a:picLocks noGrp="1" noChangeAspect="1"/>
          </p:cNvPicPr>
          <p:nvPr>
            <p:ph idx="1"/>
          </p:nvPr>
        </p:nvPicPr>
        <p:blipFill>
          <a:blip r:embed="rId3"/>
          <a:stretch>
            <a:fillRect/>
          </a:stretch>
        </p:blipFill>
        <p:spPr>
          <a:xfrm>
            <a:off x="2885557" y="2168165"/>
            <a:ext cx="6418803" cy="4374827"/>
          </a:xfrm>
          <a:prstGeom prst="rect">
            <a:avLst/>
          </a:prstGeom>
        </p:spPr>
      </p:pic>
      <p:sp>
        <p:nvSpPr>
          <p:cNvPr id="3" name="Freeform 2"/>
          <p:cNvSpPr/>
          <p:nvPr/>
        </p:nvSpPr>
        <p:spPr>
          <a:xfrm>
            <a:off x="2526383" y="2889369"/>
            <a:ext cx="3544479" cy="1201864"/>
          </a:xfrm>
          <a:custGeom>
            <a:avLst/>
            <a:gdLst>
              <a:gd name="connsiteX0" fmla="*/ 1706252 w 1706252"/>
              <a:gd name="connsiteY0" fmla="*/ 428867 h 428867"/>
              <a:gd name="connsiteX1" fmla="*/ 886120 w 1706252"/>
              <a:gd name="connsiteY1" fmla="*/ 14087 h 428867"/>
              <a:gd name="connsiteX2" fmla="*/ 0 w 1706252"/>
              <a:gd name="connsiteY2" fmla="*/ 98929 h 428867"/>
            </a:gdLst>
            <a:ahLst/>
            <a:cxnLst>
              <a:cxn ang="0">
                <a:pos x="connsiteX0" y="connsiteY0"/>
              </a:cxn>
              <a:cxn ang="0">
                <a:pos x="connsiteX1" y="connsiteY1"/>
              </a:cxn>
              <a:cxn ang="0">
                <a:pos x="connsiteX2" y="connsiteY2"/>
              </a:cxn>
            </a:cxnLst>
            <a:rect l="l" t="t" r="r" b="b"/>
            <a:pathLst>
              <a:path w="1706252" h="428867">
                <a:moveTo>
                  <a:pt x="1706252" y="428867"/>
                </a:moveTo>
                <a:cubicBezTo>
                  <a:pt x="1438373" y="248972"/>
                  <a:pt x="1170495" y="69077"/>
                  <a:pt x="886120" y="14087"/>
                </a:cubicBezTo>
                <a:cubicBezTo>
                  <a:pt x="601745" y="-40903"/>
                  <a:pt x="147687" y="81647"/>
                  <a:pt x="0" y="98929"/>
                </a:cubicBezTo>
              </a:path>
            </a:pathLst>
          </a:custGeom>
          <a:ln>
            <a:solidFill>
              <a:srgbClr val="FFC000">
                <a:alpha val="65098"/>
              </a:srgbClr>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TextBox 5"/>
          <p:cNvSpPr txBox="1"/>
          <p:nvPr/>
        </p:nvSpPr>
        <p:spPr>
          <a:xfrm>
            <a:off x="339365" y="2262433"/>
            <a:ext cx="1764073" cy="1446550"/>
          </a:xfrm>
          <a:prstGeom prst="rect">
            <a:avLst/>
          </a:prstGeom>
          <a:noFill/>
        </p:spPr>
        <p:txBody>
          <a:bodyPr wrap="none" rtlCol="0">
            <a:spAutoFit/>
          </a:bodyPr>
          <a:lstStyle/>
          <a:p>
            <a:r>
              <a:rPr lang="en-US" sz="2200" dirty="0" smtClean="0">
                <a:solidFill>
                  <a:srgbClr val="FFFFFF"/>
                </a:solidFill>
              </a:rPr>
              <a:t>RAW – 0.9GB</a:t>
            </a:r>
          </a:p>
          <a:p>
            <a:r>
              <a:rPr lang="en-US" sz="2200" dirty="0" smtClean="0">
                <a:solidFill>
                  <a:srgbClr val="FFFFFF"/>
                </a:solidFill>
              </a:rPr>
              <a:t>NNB – 1GB</a:t>
            </a:r>
          </a:p>
          <a:p>
            <a:r>
              <a:rPr lang="en-US" sz="2200" dirty="0" smtClean="0">
                <a:solidFill>
                  <a:srgbClr val="FFFFFF"/>
                </a:solidFill>
              </a:rPr>
              <a:t>NCB – 1.2GB</a:t>
            </a:r>
          </a:p>
          <a:p>
            <a:r>
              <a:rPr lang="en-US" sz="2200" dirty="0" smtClean="0">
                <a:solidFill>
                  <a:srgbClr val="FFFFFF"/>
                </a:solidFill>
              </a:rPr>
              <a:t>CCB – 0.3GB</a:t>
            </a:r>
            <a:endParaRPr lang="en-US" dirty="0"/>
          </a:p>
        </p:txBody>
      </p:sp>
    </p:spTree>
    <p:extLst>
      <p:ext uri="{BB962C8B-B14F-4D97-AF65-F5344CB8AC3E}">
        <p14:creationId xmlns:p14="http://schemas.microsoft.com/office/powerpoint/2010/main" val="384123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efficiency comparison</a:t>
            </a:r>
            <a:endParaRPr lang="en-US" dirty="0"/>
          </a:p>
        </p:txBody>
      </p:sp>
      <p:pic>
        <p:nvPicPr>
          <p:cNvPr id="4" name="Content Placeholder 3"/>
          <p:cNvPicPr>
            <a:picLocks noGrp="1" noChangeAspect="1"/>
          </p:cNvPicPr>
          <p:nvPr>
            <p:ph idx="1"/>
          </p:nvPr>
        </p:nvPicPr>
        <p:blipFill>
          <a:blip r:embed="rId2"/>
          <a:stretch>
            <a:fillRect/>
          </a:stretch>
        </p:blipFill>
        <p:spPr>
          <a:xfrm>
            <a:off x="2885557" y="2168165"/>
            <a:ext cx="6418803" cy="4374827"/>
          </a:xfrm>
          <a:prstGeom prst="rect">
            <a:avLst/>
          </a:prstGeom>
        </p:spPr>
      </p:pic>
      <p:sp>
        <p:nvSpPr>
          <p:cNvPr id="3" name="Freeform 2"/>
          <p:cNvSpPr/>
          <p:nvPr/>
        </p:nvSpPr>
        <p:spPr>
          <a:xfrm flipH="1">
            <a:off x="6886807" y="3403076"/>
            <a:ext cx="2785094" cy="952502"/>
          </a:xfrm>
          <a:custGeom>
            <a:avLst/>
            <a:gdLst>
              <a:gd name="connsiteX0" fmla="*/ 1706252 w 1706252"/>
              <a:gd name="connsiteY0" fmla="*/ 428867 h 428867"/>
              <a:gd name="connsiteX1" fmla="*/ 886120 w 1706252"/>
              <a:gd name="connsiteY1" fmla="*/ 14087 h 428867"/>
              <a:gd name="connsiteX2" fmla="*/ 0 w 1706252"/>
              <a:gd name="connsiteY2" fmla="*/ 98929 h 428867"/>
            </a:gdLst>
            <a:ahLst/>
            <a:cxnLst>
              <a:cxn ang="0">
                <a:pos x="connsiteX0" y="connsiteY0"/>
              </a:cxn>
              <a:cxn ang="0">
                <a:pos x="connsiteX1" y="connsiteY1"/>
              </a:cxn>
              <a:cxn ang="0">
                <a:pos x="connsiteX2" y="connsiteY2"/>
              </a:cxn>
            </a:cxnLst>
            <a:rect l="l" t="t" r="r" b="b"/>
            <a:pathLst>
              <a:path w="1706252" h="428867">
                <a:moveTo>
                  <a:pt x="1706252" y="428867"/>
                </a:moveTo>
                <a:cubicBezTo>
                  <a:pt x="1438373" y="248972"/>
                  <a:pt x="1170495" y="69077"/>
                  <a:pt x="886120" y="14087"/>
                </a:cubicBezTo>
                <a:cubicBezTo>
                  <a:pt x="601745" y="-40903"/>
                  <a:pt x="147687" y="81647"/>
                  <a:pt x="0" y="98929"/>
                </a:cubicBezTo>
              </a:path>
            </a:pathLst>
          </a:custGeom>
          <a:ln>
            <a:solidFill>
              <a:srgbClr val="FFC000">
                <a:alpha val="65098"/>
              </a:srgbClr>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TextBox 5"/>
          <p:cNvSpPr txBox="1"/>
          <p:nvPr/>
        </p:nvSpPr>
        <p:spPr>
          <a:xfrm>
            <a:off x="9671901" y="2909028"/>
            <a:ext cx="1902187" cy="1446550"/>
          </a:xfrm>
          <a:prstGeom prst="rect">
            <a:avLst/>
          </a:prstGeom>
          <a:noFill/>
        </p:spPr>
        <p:txBody>
          <a:bodyPr wrap="none" rtlCol="0">
            <a:spAutoFit/>
          </a:bodyPr>
          <a:lstStyle/>
          <a:p>
            <a:r>
              <a:rPr lang="en-US" sz="2200" dirty="0" smtClean="0">
                <a:solidFill>
                  <a:srgbClr val="FFFFFF"/>
                </a:solidFill>
              </a:rPr>
              <a:t>RAW – 0.5GB</a:t>
            </a:r>
          </a:p>
          <a:p>
            <a:r>
              <a:rPr lang="en-US" sz="2200" dirty="0" smtClean="0">
                <a:solidFill>
                  <a:srgbClr val="FFFFFF"/>
                </a:solidFill>
              </a:rPr>
              <a:t>NNB – 0.35GB</a:t>
            </a:r>
          </a:p>
          <a:p>
            <a:r>
              <a:rPr lang="en-US" sz="2200" dirty="0" smtClean="0">
                <a:solidFill>
                  <a:srgbClr val="FFFFFF"/>
                </a:solidFill>
              </a:rPr>
              <a:t>NCB – 0.23GB</a:t>
            </a:r>
          </a:p>
          <a:p>
            <a:r>
              <a:rPr lang="en-US" sz="2200" dirty="0" smtClean="0">
                <a:solidFill>
                  <a:srgbClr val="FFFFFF"/>
                </a:solidFill>
              </a:rPr>
              <a:t>CCB – 0.2GB</a:t>
            </a:r>
            <a:endParaRPr lang="en-US" dirty="0"/>
          </a:p>
        </p:txBody>
      </p:sp>
    </p:spTree>
    <p:extLst>
      <p:ext uri="{BB962C8B-B14F-4D97-AF65-F5344CB8AC3E}">
        <p14:creationId xmlns:p14="http://schemas.microsoft.com/office/powerpoint/2010/main" val="337442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efficiency comparison</a:t>
            </a:r>
            <a:endParaRPr lang="en-US" dirty="0"/>
          </a:p>
        </p:txBody>
      </p:sp>
      <p:pic>
        <p:nvPicPr>
          <p:cNvPr id="4" name="Content Placeholder 3"/>
          <p:cNvPicPr>
            <a:picLocks noGrp="1" noChangeAspect="1"/>
          </p:cNvPicPr>
          <p:nvPr>
            <p:ph idx="1"/>
          </p:nvPr>
        </p:nvPicPr>
        <p:blipFill>
          <a:blip r:embed="rId2"/>
          <a:stretch>
            <a:fillRect/>
          </a:stretch>
        </p:blipFill>
        <p:spPr>
          <a:xfrm>
            <a:off x="2885557" y="2168165"/>
            <a:ext cx="6418803" cy="4374827"/>
          </a:xfrm>
          <a:prstGeom prst="rect">
            <a:avLst/>
          </a:prstGeom>
        </p:spPr>
      </p:pic>
      <p:sp>
        <p:nvSpPr>
          <p:cNvPr id="3" name="Freeform 2"/>
          <p:cNvSpPr/>
          <p:nvPr/>
        </p:nvSpPr>
        <p:spPr>
          <a:xfrm flipH="1">
            <a:off x="7852528" y="3403076"/>
            <a:ext cx="1819373" cy="556182"/>
          </a:xfrm>
          <a:custGeom>
            <a:avLst/>
            <a:gdLst>
              <a:gd name="connsiteX0" fmla="*/ 1706252 w 1706252"/>
              <a:gd name="connsiteY0" fmla="*/ 428867 h 428867"/>
              <a:gd name="connsiteX1" fmla="*/ 886120 w 1706252"/>
              <a:gd name="connsiteY1" fmla="*/ 14087 h 428867"/>
              <a:gd name="connsiteX2" fmla="*/ 0 w 1706252"/>
              <a:gd name="connsiteY2" fmla="*/ 98929 h 428867"/>
            </a:gdLst>
            <a:ahLst/>
            <a:cxnLst>
              <a:cxn ang="0">
                <a:pos x="connsiteX0" y="connsiteY0"/>
              </a:cxn>
              <a:cxn ang="0">
                <a:pos x="connsiteX1" y="connsiteY1"/>
              </a:cxn>
              <a:cxn ang="0">
                <a:pos x="connsiteX2" y="connsiteY2"/>
              </a:cxn>
            </a:cxnLst>
            <a:rect l="l" t="t" r="r" b="b"/>
            <a:pathLst>
              <a:path w="1706252" h="428867">
                <a:moveTo>
                  <a:pt x="1706252" y="428867"/>
                </a:moveTo>
                <a:cubicBezTo>
                  <a:pt x="1438373" y="248972"/>
                  <a:pt x="1170495" y="69077"/>
                  <a:pt x="886120" y="14087"/>
                </a:cubicBezTo>
                <a:cubicBezTo>
                  <a:pt x="601745" y="-40903"/>
                  <a:pt x="147687" y="81647"/>
                  <a:pt x="0" y="98929"/>
                </a:cubicBezTo>
              </a:path>
            </a:pathLst>
          </a:custGeom>
          <a:ln>
            <a:solidFill>
              <a:srgbClr val="FFC000">
                <a:alpha val="65098"/>
              </a:srgbClr>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TextBox 5"/>
          <p:cNvSpPr txBox="1"/>
          <p:nvPr/>
        </p:nvSpPr>
        <p:spPr>
          <a:xfrm>
            <a:off x="9671901" y="2909028"/>
            <a:ext cx="1902187" cy="1446550"/>
          </a:xfrm>
          <a:prstGeom prst="rect">
            <a:avLst/>
          </a:prstGeom>
          <a:noFill/>
        </p:spPr>
        <p:txBody>
          <a:bodyPr wrap="none" rtlCol="0">
            <a:spAutoFit/>
          </a:bodyPr>
          <a:lstStyle/>
          <a:p>
            <a:r>
              <a:rPr lang="en-US" sz="2200" dirty="0" smtClean="0">
                <a:solidFill>
                  <a:srgbClr val="FFFFFF"/>
                </a:solidFill>
              </a:rPr>
              <a:t>RAW – 23.5GB</a:t>
            </a:r>
          </a:p>
          <a:p>
            <a:r>
              <a:rPr lang="en-US" sz="2200" dirty="0" smtClean="0">
                <a:solidFill>
                  <a:srgbClr val="FFFFFF"/>
                </a:solidFill>
              </a:rPr>
              <a:t>NNB – 13GB</a:t>
            </a:r>
          </a:p>
          <a:p>
            <a:r>
              <a:rPr lang="en-US" sz="2200" dirty="0" smtClean="0">
                <a:solidFill>
                  <a:srgbClr val="FFFFFF"/>
                </a:solidFill>
              </a:rPr>
              <a:t>NCB – 2GB</a:t>
            </a:r>
          </a:p>
          <a:p>
            <a:r>
              <a:rPr lang="en-US" sz="2200" dirty="0" smtClean="0">
                <a:solidFill>
                  <a:srgbClr val="FFFFFF"/>
                </a:solidFill>
              </a:rPr>
              <a:t>CCB – 0.5GB</a:t>
            </a:r>
            <a:endParaRPr lang="en-US" dirty="0"/>
          </a:p>
        </p:txBody>
      </p:sp>
    </p:spTree>
    <p:extLst>
      <p:ext uri="{BB962C8B-B14F-4D97-AF65-F5344CB8AC3E}">
        <p14:creationId xmlns:p14="http://schemas.microsoft.com/office/powerpoint/2010/main" val="113664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1202919" y="2899508"/>
            <a:ext cx="9784080" cy="3318412"/>
          </a:xfrm>
        </p:spPr>
        <p:txBody>
          <a:bodyPr/>
          <a:lstStyle/>
          <a:p>
            <a:r>
              <a:rPr lang="en-US" dirty="0">
                <a:solidFill>
                  <a:srgbClr val="1BB2F5"/>
                </a:solidFill>
              </a:rPr>
              <a:t>Experimental Setting</a:t>
            </a:r>
          </a:p>
          <a:p>
            <a:r>
              <a:rPr lang="en-US" dirty="0" smtClean="0">
                <a:solidFill>
                  <a:srgbClr val="1BB2F5"/>
                </a:solidFill>
              </a:rPr>
              <a:t>Space Efficiency Comparison</a:t>
            </a:r>
          </a:p>
          <a:p>
            <a:r>
              <a:rPr lang="en-US" dirty="0" smtClean="0"/>
              <a:t>Indexing Time Comparison</a:t>
            </a:r>
          </a:p>
          <a:p>
            <a:r>
              <a:rPr lang="en-US" dirty="0" smtClean="0">
                <a:solidFill>
                  <a:srgbClr val="1BB2F5"/>
                </a:solidFill>
              </a:rPr>
              <a:t>Global Query Time</a:t>
            </a:r>
          </a:p>
          <a:p>
            <a:r>
              <a:rPr lang="en-US" dirty="0" smtClean="0">
                <a:solidFill>
                  <a:srgbClr val="1BB2F5"/>
                </a:solidFill>
              </a:rPr>
              <a:t>Targeted Query Time</a:t>
            </a:r>
          </a:p>
          <a:p>
            <a:endParaRPr lang="en-US" dirty="0"/>
          </a:p>
        </p:txBody>
      </p:sp>
    </p:spTree>
    <p:extLst>
      <p:ext uri="{BB962C8B-B14F-4D97-AF65-F5344CB8AC3E}">
        <p14:creationId xmlns:p14="http://schemas.microsoft.com/office/powerpoint/2010/main" val="385960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Time Comparison</a:t>
            </a:r>
            <a:endParaRPr lang="en-US" dirty="0"/>
          </a:p>
        </p:txBody>
      </p:sp>
      <p:pic>
        <p:nvPicPr>
          <p:cNvPr id="4" name="Content Placeholder 3"/>
          <p:cNvPicPr>
            <a:picLocks noGrp="1" noChangeAspect="1"/>
          </p:cNvPicPr>
          <p:nvPr>
            <p:ph idx="1"/>
          </p:nvPr>
        </p:nvPicPr>
        <p:blipFill>
          <a:blip r:embed="rId3"/>
          <a:stretch>
            <a:fillRect/>
          </a:stretch>
        </p:blipFill>
        <p:spPr>
          <a:xfrm>
            <a:off x="2840893" y="2244113"/>
            <a:ext cx="6508627" cy="4206875"/>
          </a:xfrm>
          <a:prstGeom prst="rect">
            <a:avLst/>
          </a:prstGeom>
        </p:spPr>
      </p:pic>
    </p:spTree>
    <p:extLst>
      <p:ext uri="{BB962C8B-B14F-4D97-AF65-F5344CB8AC3E}">
        <p14:creationId xmlns:p14="http://schemas.microsoft.com/office/powerpoint/2010/main" val="1600134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1202919" y="2899508"/>
            <a:ext cx="9784080" cy="3318412"/>
          </a:xfrm>
        </p:spPr>
        <p:txBody>
          <a:bodyPr/>
          <a:lstStyle/>
          <a:p>
            <a:r>
              <a:rPr lang="en-US" dirty="0">
                <a:solidFill>
                  <a:srgbClr val="1BB2F5"/>
                </a:solidFill>
              </a:rPr>
              <a:t>Experimental Setting</a:t>
            </a:r>
          </a:p>
          <a:p>
            <a:r>
              <a:rPr lang="en-US" dirty="0" smtClean="0">
                <a:solidFill>
                  <a:srgbClr val="1BB2F5"/>
                </a:solidFill>
              </a:rPr>
              <a:t>Space Efficiency Comparison</a:t>
            </a:r>
          </a:p>
          <a:p>
            <a:r>
              <a:rPr lang="en-US" dirty="0" smtClean="0">
                <a:solidFill>
                  <a:srgbClr val="1BB2F5"/>
                </a:solidFill>
              </a:rPr>
              <a:t>Indexing Time Comparison</a:t>
            </a:r>
          </a:p>
          <a:p>
            <a:r>
              <a:rPr lang="en-US" dirty="0" smtClean="0"/>
              <a:t>Global Query Time</a:t>
            </a:r>
          </a:p>
          <a:p>
            <a:r>
              <a:rPr lang="en-US" dirty="0" smtClean="0">
                <a:solidFill>
                  <a:srgbClr val="1BB2F5"/>
                </a:solidFill>
              </a:rPr>
              <a:t>Targeted Query Time</a:t>
            </a:r>
          </a:p>
          <a:p>
            <a:endParaRPr lang="en-US" dirty="0"/>
          </a:p>
        </p:txBody>
      </p:sp>
    </p:spTree>
    <p:extLst>
      <p:ext uri="{BB962C8B-B14F-4D97-AF65-F5344CB8AC3E}">
        <p14:creationId xmlns:p14="http://schemas.microsoft.com/office/powerpoint/2010/main" val="388920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QUERY TIME</a:t>
            </a:r>
            <a:endParaRPr lang="en-US" dirty="0"/>
          </a:p>
        </p:txBody>
      </p:sp>
      <p:pic>
        <p:nvPicPr>
          <p:cNvPr id="4" name="Content Placeholder 3"/>
          <p:cNvPicPr>
            <a:picLocks noGrp="1" noChangeAspect="1"/>
          </p:cNvPicPr>
          <p:nvPr>
            <p:ph idx="1"/>
          </p:nvPr>
        </p:nvPicPr>
        <p:blipFill>
          <a:blip r:embed="rId3"/>
          <a:stretch>
            <a:fillRect/>
          </a:stretch>
        </p:blipFill>
        <p:spPr>
          <a:xfrm>
            <a:off x="3116962" y="2244113"/>
            <a:ext cx="5956489" cy="4206875"/>
          </a:xfrm>
          <a:prstGeom prst="rect">
            <a:avLst/>
          </a:prstGeom>
        </p:spPr>
      </p:pic>
    </p:spTree>
    <p:extLst>
      <p:ext uri="{BB962C8B-B14F-4D97-AF65-F5344CB8AC3E}">
        <p14:creationId xmlns:p14="http://schemas.microsoft.com/office/powerpoint/2010/main" val="32276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1202919" y="2899508"/>
            <a:ext cx="9784080" cy="3318412"/>
          </a:xfrm>
        </p:spPr>
        <p:txBody>
          <a:bodyPr/>
          <a:lstStyle/>
          <a:p>
            <a:r>
              <a:rPr lang="en-US" dirty="0" smtClean="0"/>
              <a:t>Experimental Setting</a:t>
            </a:r>
          </a:p>
          <a:p>
            <a:r>
              <a:rPr lang="en-US" dirty="0" smtClean="0"/>
              <a:t>Space Efficiency Comparison</a:t>
            </a:r>
          </a:p>
          <a:p>
            <a:r>
              <a:rPr lang="en-US" dirty="0" smtClean="0"/>
              <a:t>Indexing Time Comparison</a:t>
            </a:r>
          </a:p>
          <a:p>
            <a:r>
              <a:rPr lang="en-US" dirty="0" smtClean="0"/>
              <a:t>Global Query Time</a:t>
            </a:r>
          </a:p>
          <a:p>
            <a:r>
              <a:rPr lang="en-US" dirty="0" smtClean="0"/>
              <a:t>Targeted Query Time</a:t>
            </a:r>
          </a:p>
          <a:p>
            <a:endParaRPr lang="en-US" dirty="0"/>
          </a:p>
        </p:txBody>
      </p:sp>
    </p:spTree>
    <p:extLst>
      <p:ext uri="{BB962C8B-B14F-4D97-AF65-F5344CB8AC3E}">
        <p14:creationId xmlns:p14="http://schemas.microsoft.com/office/powerpoint/2010/main" val="2136026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Query Time</a:t>
            </a:r>
            <a:endParaRPr lang="en-US" dirty="0"/>
          </a:p>
        </p:txBody>
      </p:sp>
      <p:pic>
        <p:nvPicPr>
          <p:cNvPr id="4" name="Content Placeholder 3"/>
          <p:cNvPicPr>
            <a:picLocks noGrp="1" noChangeAspect="1"/>
          </p:cNvPicPr>
          <p:nvPr>
            <p:ph idx="1"/>
          </p:nvPr>
        </p:nvPicPr>
        <p:blipFill>
          <a:blip r:embed="rId3"/>
          <a:stretch>
            <a:fillRect/>
          </a:stretch>
        </p:blipFill>
        <p:spPr>
          <a:xfrm>
            <a:off x="2837130" y="2244113"/>
            <a:ext cx="6516153" cy="4206875"/>
          </a:xfrm>
          <a:prstGeom prst="rect">
            <a:avLst/>
          </a:prstGeom>
        </p:spPr>
      </p:pic>
    </p:spTree>
    <p:extLst>
      <p:ext uri="{BB962C8B-B14F-4D97-AF65-F5344CB8AC3E}">
        <p14:creationId xmlns:p14="http://schemas.microsoft.com/office/powerpoint/2010/main" val="2271010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Query Time</a:t>
            </a:r>
            <a:endParaRPr lang="en-US" dirty="0"/>
          </a:p>
        </p:txBody>
      </p:sp>
      <p:pic>
        <p:nvPicPr>
          <p:cNvPr id="5" name="Content Placeholder 4"/>
          <p:cNvPicPr>
            <a:picLocks noGrp="1" noChangeAspect="1"/>
          </p:cNvPicPr>
          <p:nvPr>
            <p:ph idx="1"/>
          </p:nvPr>
        </p:nvPicPr>
        <p:blipFill>
          <a:blip r:embed="rId3"/>
          <a:stretch>
            <a:fillRect/>
          </a:stretch>
        </p:blipFill>
        <p:spPr>
          <a:xfrm>
            <a:off x="2960366" y="2244113"/>
            <a:ext cx="6269681" cy="4206875"/>
          </a:xfrm>
          <a:prstGeom prst="rect">
            <a:avLst/>
          </a:prstGeom>
        </p:spPr>
      </p:pic>
    </p:spTree>
    <p:extLst>
      <p:ext uri="{BB962C8B-B14F-4D97-AF65-F5344CB8AC3E}">
        <p14:creationId xmlns:p14="http://schemas.microsoft.com/office/powerpoint/2010/main" val="1276506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1202919" y="2899508"/>
            <a:ext cx="9784080" cy="3318412"/>
          </a:xfrm>
        </p:spPr>
        <p:txBody>
          <a:bodyPr/>
          <a:lstStyle/>
          <a:p>
            <a:r>
              <a:rPr lang="en-US" dirty="0">
                <a:solidFill>
                  <a:srgbClr val="1BB2F5"/>
                </a:solidFill>
              </a:rPr>
              <a:t>Experimental Setting</a:t>
            </a:r>
          </a:p>
          <a:p>
            <a:r>
              <a:rPr lang="en-US" dirty="0" smtClean="0">
                <a:solidFill>
                  <a:srgbClr val="1BB2F5"/>
                </a:solidFill>
              </a:rPr>
              <a:t>Space Efficiency Comparison</a:t>
            </a:r>
          </a:p>
          <a:p>
            <a:r>
              <a:rPr lang="en-US" dirty="0" smtClean="0">
                <a:solidFill>
                  <a:srgbClr val="1BB2F5"/>
                </a:solidFill>
              </a:rPr>
              <a:t>Indexing Time Comparison</a:t>
            </a:r>
          </a:p>
          <a:p>
            <a:r>
              <a:rPr lang="en-US" dirty="0" smtClean="0">
                <a:solidFill>
                  <a:srgbClr val="1BB2F5"/>
                </a:solidFill>
              </a:rPr>
              <a:t>Global Query Time</a:t>
            </a:r>
          </a:p>
          <a:p>
            <a:r>
              <a:rPr lang="en-US" dirty="0" smtClean="0"/>
              <a:t>Targeted Query Time</a:t>
            </a:r>
          </a:p>
          <a:p>
            <a:endParaRPr lang="en-US" dirty="0"/>
          </a:p>
        </p:txBody>
      </p:sp>
    </p:spTree>
    <p:extLst>
      <p:ext uri="{BB962C8B-B14F-4D97-AF65-F5344CB8AC3E}">
        <p14:creationId xmlns:p14="http://schemas.microsoft.com/office/powerpoint/2010/main" val="21576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query time</a:t>
            </a:r>
            <a:endParaRPr lang="en-US" dirty="0"/>
          </a:p>
        </p:txBody>
      </p:sp>
      <p:sp>
        <p:nvSpPr>
          <p:cNvPr id="3" name="Content Placeholder 2"/>
          <p:cNvSpPr>
            <a:spLocks noGrp="1"/>
          </p:cNvSpPr>
          <p:nvPr>
            <p:ph idx="1"/>
          </p:nvPr>
        </p:nvSpPr>
        <p:spPr/>
        <p:txBody>
          <a:bodyPr/>
          <a:lstStyle/>
          <a:p>
            <a:r>
              <a:rPr lang="en-US" dirty="0" smtClean="0"/>
              <a:t>Twitter</a:t>
            </a:r>
            <a:endParaRPr lang="en-US" dirty="0"/>
          </a:p>
        </p:txBody>
      </p:sp>
      <p:pic>
        <p:nvPicPr>
          <p:cNvPr id="8" name="Picture 7"/>
          <p:cNvPicPr>
            <a:picLocks noChangeAspect="1"/>
          </p:cNvPicPr>
          <p:nvPr/>
        </p:nvPicPr>
        <p:blipFill>
          <a:blip r:embed="rId3"/>
          <a:stretch>
            <a:fillRect/>
          </a:stretch>
        </p:blipFill>
        <p:spPr>
          <a:xfrm>
            <a:off x="3236503" y="2488865"/>
            <a:ext cx="5716912" cy="3947799"/>
          </a:xfrm>
          <a:prstGeom prst="rect">
            <a:avLst/>
          </a:prstGeom>
        </p:spPr>
      </p:pic>
    </p:spTree>
    <p:extLst>
      <p:ext uri="{BB962C8B-B14F-4D97-AF65-F5344CB8AC3E}">
        <p14:creationId xmlns:p14="http://schemas.microsoft.com/office/powerpoint/2010/main" val="1871747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query time</a:t>
            </a:r>
            <a:endParaRPr lang="en-US" dirty="0"/>
          </a:p>
        </p:txBody>
      </p:sp>
      <p:sp>
        <p:nvSpPr>
          <p:cNvPr id="3" name="Content Placeholder 2"/>
          <p:cNvSpPr>
            <a:spLocks noGrp="1"/>
          </p:cNvSpPr>
          <p:nvPr>
            <p:ph idx="1"/>
          </p:nvPr>
        </p:nvSpPr>
        <p:spPr/>
        <p:txBody>
          <a:bodyPr/>
          <a:lstStyle/>
          <a:p>
            <a:r>
              <a:rPr lang="en-US" dirty="0" err="1" smtClean="0"/>
              <a:t>YahooWeb</a:t>
            </a:r>
            <a:endParaRPr lang="en-US" dirty="0"/>
          </a:p>
        </p:txBody>
      </p:sp>
      <p:pic>
        <p:nvPicPr>
          <p:cNvPr id="4" name="Picture 3"/>
          <p:cNvPicPr>
            <a:picLocks noChangeAspect="1"/>
          </p:cNvPicPr>
          <p:nvPr/>
        </p:nvPicPr>
        <p:blipFill rotWithShape="1">
          <a:blip r:embed="rId3"/>
          <a:srcRect r="1759"/>
          <a:stretch/>
        </p:blipFill>
        <p:spPr>
          <a:xfrm>
            <a:off x="3211103" y="2493818"/>
            <a:ext cx="5767712" cy="3942846"/>
          </a:xfrm>
          <a:prstGeom prst="rect">
            <a:avLst/>
          </a:prstGeom>
        </p:spPr>
      </p:pic>
    </p:spTree>
    <p:extLst>
      <p:ext uri="{BB962C8B-B14F-4D97-AF65-F5344CB8AC3E}">
        <p14:creationId xmlns:p14="http://schemas.microsoft.com/office/powerpoint/2010/main" val="241755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1202919" y="2899508"/>
            <a:ext cx="9784080" cy="3318412"/>
          </a:xfrm>
        </p:spPr>
        <p:txBody>
          <a:bodyPr/>
          <a:lstStyle/>
          <a:p>
            <a:r>
              <a:rPr lang="en-US" dirty="0" smtClean="0"/>
              <a:t>Experimental Setting</a:t>
            </a:r>
          </a:p>
          <a:p>
            <a:r>
              <a:rPr lang="en-US" dirty="0" smtClean="0">
                <a:solidFill>
                  <a:srgbClr val="1BB2F5"/>
                </a:solidFill>
              </a:rPr>
              <a:t>Space Efficiency Comparison</a:t>
            </a:r>
          </a:p>
          <a:p>
            <a:r>
              <a:rPr lang="en-US" dirty="0" smtClean="0">
                <a:solidFill>
                  <a:srgbClr val="1BB2F5"/>
                </a:solidFill>
              </a:rPr>
              <a:t>Indexing Time Comparison</a:t>
            </a:r>
          </a:p>
          <a:p>
            <a:r>
              <a:rPr lang="en-US" dirty="0" smtClean="0">
                <a:solidFill>
                  <a:srgbClr val="1BB2F5"/>
                </a:solidFill>
              </a:rPr>
              <a:t>Global Query Time</a:t>
            </a:r>
          </a:p>
          <a:p>
            <a:r>
              <a:rPr lang="en-US" dirty="0" smtClean="0">
                <a:solidFill>
                  <a:srgbClr val="1BB2F5"/>
                </a:solidFill>
              </a:rPr>
              <a:t>Targeted Query Time</a:t>
            </a:r>
          </a:p>
          <a:p>
            <a:endParaRPr lang="en-US" dirty="0"/>
          </a:p>
        </p:txBody>
      </p:sp>
    </p:spTree>
    <p:extLst>
      <p:ext uri="{BB962C8B-B14F-4D97-AF65-F5344CB8AC3E}">
        <p14:creationId xmlns:p14="http://schemas.microsoft.com/office/powerpoint/2010/main" val="24642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Setting</a:t>
            </a:r>
            <a:endParaRPr lang="en-US" dirty="0"/>
          </a:p>
        </p:txBody>
      </p:sp>
      <p:sp>
        <p:nvSpPr>
          <p:cNvPr id="6" name="Content Placeholder 5"/>
          <p:cNvSpPr>
            <a:spLocks noGrp="1"/>
          </p:cNvSpPr>
          <p:nvPr>
            <p:ph idx="1"/>
          </p:nvPr>
        </p:nvSpPr>
        <p:spPr/>
        <p:txBody>
          <a:bodyPr/>
          <a:lstStyle/>
          <a:p>
            <a:r>
              <a:rPr lang="en-US" dirty="0" smtClean="0"/>
              <a:t>Datasets</a:t>
            </a:r>
          </a:p>
          <a:p>
            <a:endParaRPr lang="en-US"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89" y="2467232"/>
            <a:ext cx="9421540" cy="4201111"/>
          </a:xfrm>
          <a:prstGeom prst="rect">
            <a:avLst/>
          </a:prstGeom>
        </p:spPr>
      </p:pic>
    </p:spTree>
    <p:extLst>
      <p:ext uri="{BB962C8B-B14F-4D97-AF65-F5344CB8AC3E}">
        <p14:creationId xmlns:p14="http://schemas.microsoft.com/office/powerpoint/2010/main" val="53340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Setting</a:t>
            </a:r>
            <a:endParaRPr lang="en-US" dirty="0"/>
          </a:p>
        </p:txBody>
      </p:sp>
      <p:sp>
        <p:nvSpPr>
          <p:cNvPr id="3" name="Content Placeholder 2"/>
          <p:cNvSpPr>
            <a:spLocks noGrp="1"/>
          </p:cNvSpPr>
          <p:nvPr>
            <p:ph idx="1"/>
          </p:nvPr>
        </p:nvSpPr>
        <p:spPr/>
        <p:txBody>
          <a:bodyPr/>
          <a:lstStyle/>
          <a:p>
            <a:r>
              <a:rPr lang="en-US" dirty="0" smtClean="0"/>
              <a:t>Storage Schemes</a:t>
            </a:r>
          </a:p>
          <a:p>
            <a:pPr lvl="1"/>
            <a:r>
              <a:rPr lang="en-US" dirty="0" smtClean="0"/>
              <a:t>GBASE RAW</a:t>
            </a:r>
          </a:p>
          <a:p>
            <a:pPr lvl="1"/>
            <a:r>
              <a:rPr lang="en-US" dirty="0" smtClean="0"/>
              <a:t>GBASE NNB</a:t>
            </a:r>
          </a:p>
          <a:p>
            <a:pPr lvl="1"/>
            <a:r>
              <a:rPr lang="en-US" dirty="0" smtClean="0"/>
              <a:t>GBASE NCB</a:t>
            </a:r>
          </a:p>
          <a:p>
            <a:pPr lvl="1"/>
            <a:r>
              <a:rPr lang="en-US" dirty="0" smtClean="0"/>
              <a:t>GBASE CCB</a:t>
            </a:r>
          </a:p>
          <a:p>
            <a:pPr lvl="1"/>
            <a:r>
              <a:rPr lang="en-US" dirty="0" smtClean="0"/>
              <a:t>GBASE CCB+GS</a:t>
            </a:r>
            <a:endParaRPr lang="en-US" dirty="0"/>
          </a:p>
        </p:txBody>
      </p:sp>
    </p:spTree>
    <p:extLst>
      <p:ext uri="{BB962C8B-B14F-4D97-AF65-F5344CB8AC3E}">
        <p14:creationId xmlns:p14="http://schemas.microsoft.com/office/powerpoint/2010/main" val="147341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Setting</a:t>
            </a:r>
            <a:endParaRPr lang="en-US" dirty="0"/>
          </a:p>
        </p:txBody>
      </p:sp>
      <p:sp>
        <p:nvSpPr>
          <p:cNvPr id="3" name="Content Placeholder 2"/>
          <p:cNvSpPr>
            <a:spLocks noGrp="1"/>
          </p:cNvSpPr>
          <p:nvPr>
            <p:ph idx="1"/>
          </p:nvPr>
        </p:nvSpPr>
        <p:spPr/>
        <p:txBody>
          <a:bodyPr/>
          <a:lstStyle/>
          <a:p>
            <a:r>
              <a:rPr lang="en-US" dirty="0" smtClean="0"/>
              <a:t>Storage Schemes</a:t>
            </a:r>
          </a:p>
          <a:p>
            <a:pPr lvl="1"/>
            <a:r>
              <a:rPr lang="en-US" dirty="0" smtClean="0"/>
              <a:t>GBASE RAW</a:t>
            </a:r>
          </a:p>
          <a:p>
            <a:pPr lvl="1"/>
            <a:r>
              <a:rPr lang="en-US" dirty="0" smtClean="0"/>
              <a:t>GBASE NNB</a:t>
            </a:r>
          </a:p>
          <a:p>
            <a:pPr lvl="1"/>
            <a:r>
              <a:rPr lang="en-US" dirty="0" smtClean="0">
                <a:solidFill>
                  <a:srgbClr val="002060"/>
                </a:solidFill>
              </a:rPr>
              <a:t>GBASE NCB</a:t>
            </a:r>
          </a:p>
          <a:p>
            <a:pPr lvl="1"/>
            <a:r>
              <a:rPr lang="en-US" dirty="0" smtClean="0">
                <a:solidFill>
                  <a:srgbClr val="002060"/>
                </a:solidFill>
              </a:rPr>
              <a:t>GBASE CCB</a:t>
            </a:r>
          </a:p>
          <a:p>
            <a:pPr lvl="1"/>
            <a:r>
              <a:rPr lang="en-US" dirty="0" smtClean="0">
                <a:solidFill>
                  <a:srgbClr val="002060"/>
                </a:solidFill>
              </a:rPr>
              <a:t>GBASE CCB+GS</a:t>
            </a:r>
          </a:p>
          <a:p>
            <a:pPr lvl="2"/>
            <a:r>
              <a:rPr lang="en-US" dirty="0" smtClean="0">
                <a:solidFill>
                  <a:srgbClr val="002060"/>
                </a:solidFill>
              </a:rPr>
              <a:t>Elias-</a:t>
            </a:r>
            <a:r>
              <a:rPr lang="el-GR" dirty="0" smtClean="0">
                <a:solidFill>
                  <a:srgbClr val="002060"/>
                </a:solidFill>
              </a:rPr>
              <a:t>γ</a:t>
            </a:r>
            <a:r>
              <a:rPr lang="en-US" dirty="0" smtClean="0">
                <a:solidFill>
                  <a:srgbClr val="002060"/>
                </a:solidFill>
              </a:rPr>
              <a:t> encoding for compression</a:t>
            </a:r>
            <a:endParaRPr lang="en-US" dirty="0">
              <a:solidFill>
                <a:srgbClr val="002060"/>
              </a:solidFill>
            </a:endParaRPr>
          </a:p>
        </p:txBody>
      </p:sp>
    </p:spTree>
    <p:extLst>
      <p:ext uri="{BB962C8B-B14F-4D97-AF65-F5344CB8AC3E}">
        <p14:creationId xmlns:p14="http://schemas.microsoft.com/office/powerpoint/2010/main" val="391243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Setting</a:t>
            </a:r>
            <a:endParaRPr lang="en-US" dirty="0"/>
          </a:p>
        </p:txBody>
      </p:sp>
      <p:sp>
        <p:nvSpPr>
          <p:cNvPr id="3" name="Content Placeholder 2"/>
          <p:cNvSpPr>
            <a:spLocks noGrp="1"/>
          </p:cNvSpPr>
          <p:nvPr>
            <p:ph idx="1"/>
          </p:nvPr>
        </p:nvSpPr>
        <p:spPr>
          <a:xfrm>
            <a:off x="1202919" y="2011680"/>
            <a:ext cx="9784080" cy="4206240"/>
          </a:xfrm>
        </p:spPr>
        <p:txBody>
          <a:bodyPr/>
          <a:lstStyle/>
          <a:p>
            <a:r>
              <a:rPr lang="en-US" dirty="0" smtClean="0"/>
              <a:t>Storage Schemes</a:t>
            </a:r>
          </a:p>
          <a:p>
            <a:pPr lvl="1"/>
            <a:r>
              <a:rPr lang="en-US" dirty="0" smtClean="0"/>
              <a:t>GBASE RAW</a:t>
            </a:r>
          </a:p>
          <a:p>
            <a:pPr lvl="1"/>
            <a:r>
              <a:rPr lang="en-US" dirty="0" smtClean="0"/>
              <a:t>GBASE NNB</a:t>
            </a:r>
          </a:p>
          <a:p>
            <a:pPr lvl="1"/>
            <a:r>
              <a:rPr lang="en-US" dirty="0" smtClean="0"/>
              <a:t>GBASE NCB</a:t>
            </a:r>
          </a:p>
          <a:p>
            <a:pPr lvl="1"/>
            <a:r>
              <a:rPr lang="en-US" dirty="0" smtClean="0">
                <a:solidFill>
                  <a:srgbClr val="002060"/>
                </a:solidFill>
              </a:rPr>
              <a:t>GBASE CCB</a:t>
            </a:r>
          </a:p>
          <a:p>
            <a:pPr lvl="1"/>
            <a:r>
              <a:rPr lang="en-US" dirty="0" smtClean="0">
                <a:solidFill>
                  <a:srgbClr val="002060"/>
                </a:solidFill>
              </a:rPr>
              <a:t>GBASE CCB+GS</a:t>
            </a:r>
          </a:p>
          <a:p>
            <a:pPr lvl="2"/>
            <a:r>
              <a:rPr lang="en-US" dirty="0" err="1" smtClean="0">
                <a:solidFill>
                  <a:srgbClr val="002060"/>
                </a:solidFill>
              </a:rPr>
              <a:t>YahooWeb</a:t>
            </a:r>
            <a:r>
              <a:rPr lang="en-US" dirty="0" smtClean="0">
                <a:solidFill>
                  <a:srgbClr val="002060"/>
                </a:solidFill>
              </a:rPr>
              <a:t> – Original graph is well clustered</a:t>
            </a:r>
          </a:p>
          <a:p>
            <a:pPr lvl="2"/>
            <a:r>
              <a:rPr lang="en-US" dirty="0" smtClean="0">
                <a:solidFill>
                  <a:srgbClr val="002060"/>
                </a:solidFill>
              </a:rPr>
              <a:t>Twitter, LinkedIn, Wikipedia – Shingle ordering for clustering</a:t>
            </a:r>
          </a:p>
          <a:p>
            <a:pPr lvl="2"/>
            <a:r>
              <a:rPr lang="en-US" dirty="0" err="1" smtClean="0">
                <a:solidFill>
                  <a:srgbClr val="002060"/>
                </a:solidFill>
              </a:rPr>
              <a:t>Kronecker</a:t>
            </a:r>
            <a:r>
              <a:rPr lang="en-US" dirty="0">
                <a:solidFill>
                  <a:srgbClr val="002060"/>
                </a:solidFill>
              </a:rPr>
              <a:t> </a:t>
            </a:r>
            <a:r>
              <a:rPr lang="en-US" dirty="0" smtClean="0">
                <a:solidFill>
                  <a:srgbClr val="002060"/>
                </a:solidFill>
              </a:rPr>
              <a:t>– Original graph is highly clustered, and used as the clustered representation of 	the 		</a:t>
            </a:r>
            <a:r>
              <a:rPr lang="en-US" dirty="0" err="1" smtClean="0">
                <a:solidFill>
                  <a:srgbClr val="002060"/>
                </a:solidFill>
              </a:rPr>
              <a:t>Erdős-Rényi</a:t>
            </a:r>
            <a:r>
              <a:rPr lang="en-US" dirty="0" smtClean="0">
                <a:solidFill>
                  <a:srgbClr val="002060"/>
                </a:solidFill>
              </a:rPr>
              <a:t> graph</a:t>
            </a:r>
            <a:endParaRPr lang="en-US" dirty="0">
              <a:solidFill>
                <a:srgbClr val="002060"/>
              </a:solidFill>
            </a:endParaRPr>
          </a:p>
        </p:txBody>
      </p:sp>
    </p:spTree>
    <p:extLst>
      <p:ext uri="{BB962C8B-B14F-4D97-AF65-F5344CB8AC3E}">
        <p14:creationId xmlns:p14="http://schemas.microsoft.com/office/powerpoint/2010/main" val="135307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Setting</a:t>
            </a:r>
            <a:endParaRPr lang="en-US" dirty="0"/>
          </a:p>
        </p:txBody>
      </p:sp>
      <p:sp>
        <p:nvSpPr>
          <p:cNvPr id="3" name="Content Placeholder 2"/>
          <p:cNvSpPr>
            <a:spLocks noGrp="1"/>
          </p:cNvSpPr>
          <p:nvPr>
            <p:ph idx="1"/>
          </p:nvPr>
        </p:nvSpPr>
        <p:spPr/>
        <p:txBody>
          <a:bodyPr/>
          <a:lstStyle/>
          <a:p>
            <a:r>
              <a:rPr lang="en-US" dirty="0" smtClean="0"/>
              <a:t>Storage Schemes</a:t>
            </a:r>
          </a:p>
          <a:p>
            <a:pPr lvl="1"/>
            <a:r>
              <a:rPr lang="en-US" dirty="0" smtClean="0"/>
              <a:t>GBASE RAW</a:t>
            </a:r>
          </a:p>
          <a:p>
            <a:pPr lvl="1"/>
            <a:r>
              <a:rPr lang="en-US" dirty="0" smtClean="0"/>
              <a:t>GBASE NNB</a:t>
            </a:r>
          </a:p>
          <a:p>
            <a:pPr lvl="1"/>
            <a:r>
              <a:rPr lang="en-US" dirty="0" smtClean="0"/>
              <a:t>GBASE NCB</a:t>
            </a:r>
          </a:p>
          <a:p>
            <a:pPr lvl="1"/>
            <a:r>
              <a:rPr lang="en-US" dirty="0" smtClean="0"/>
              <a:t>GBASE CCB</a:t>
            </a:r>
          </a:p>
          <a:p>
            <a:pPr lvl="1"/>
            <a:r>
              <a:rPr lang="en-US" dirty="0" smtClean="0"/>
              <a:t>GBASE CCB+GS</a:t>
            </a:r>
          </a:p>
          <a:p>
            <a:pPr marL="228600" lvl="1" indent="0" algn="ctr">
              <a:buNone/>
            </a:pPr>
            <a:endParaRPr lang="en-US" dirty="0" smtClean="0">
              <a:solidFill>
                <a:srgbClr val="002060"/>
              </a:solidFill>
            </a:endParaRPr>
          </a:p>
          <a:p>
            <a:pPr marL="228600" lvl="1" indent="0" algn="ctr">
              <a:buNone/>
            </a:pPr>
            <a:r>
              <a:rPr lang="en-US" dirty="0" smtClean="0">
                <a:solidFill>
                  <a:srgbClr val="002060"/>
                </a:solidFill>
              </a:rPr>
              <a:t>GBASE HADOOP deployed onto M45 HADOOP cluster by Yahoo!</a:t>
            </a:r>
          </a:p>
          <a:p>
            <a:pPr marL="228600" lvl="1" indent="0" algn="ctr">
              <a:buNone/>
            </a:pPr>
            <a:r>
              <a:rPr lang="en-US" dirty="0" smtClean="0">
                <a:solidFill>
                  <a:srgbClr val="002060"/>
                </a:solidFill>
              </a:rPr>
              <a:t>480 machines, 1.5 Petabyte total storage, 3.5 Terabyte memory</a:t>
            </a:r>
            <a:endParaRPr lang="en-US" dirty="0">
              <a:solidFill>
                <a:srgbClr val="002060"/>
              </a:solidFill>
            </a:endParaRPr>
          </a:p>
        </p:txBody>
      </p:sp>
    </p:spTree>
    <p:extLst>
      <p:ext uri="{BB962C8B-B14F-4D97-AF65-F5344CB8AC3E}">
        <p14:creationId xmlns:p14="http://schemas.microsoft.com/office/powerpoint/2010/main" val="5991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1202919" y="2899508"/>
            <a:ext cx="9784080" cy="3318412"/>
          </a:xfrm>
        </p:spPr>
        <p:txBody>
          <a:bodyPr/>
          <a:lstStyle/>
          <a:p>
            <a:r>
              <a:rPr lang="en-US" dirty="0">
                <a:solidFill>
                  <a:srgbClr val="1BB2F5"/>
                </a:solidFill>
              </a:rPr>
              <a:t>Experimental Setting</a:t>
            </a:r>
          </a:p>
          <a:p>
            <a:r>
              <a:rPr lang="en-US" dirty="0" smtClean="0"/>
              <a:t>Space Efficiency Comparison</a:t>
            </a:r>
          </a:p>
          <a:p>
            <a:r>
              <a:rPr lang="en-US" dirty="0" smtClean="0">
                <a:solidFill>
                  <a:srgbClr val="1BB2F5"/>
                </a:solidFill>
              </a:rPr>
              <a:t>Indexing Time Comparison</a:t>
            </a:r>
          </a:p>
          <a:p>
            <a:r>
              <a:rPr lang="en-US" dirty="0" smtClean="0">
                <a:solidFill>
                  <a:srgbClr val="1BB2F5"/>
                </a:solidFill>
              </a:rPr>
              <a:t>Global Query Time</a:t>
            </a:r>
          </a:p>
          <a:p>
            <a:r>
              <a:rPr lang="en-US" dirty="0" smtClean="0">
                <a:solidFill>
                  <a:srgbClr val="1BB2F5"/>
                </a:solidFill>
              </a:rPr>
              <a:t>Targeted Query Time</a:t>
            </a:r>
          </a:p>
          <a:p>
            <a:endParaRPr lang="en-US" dirty="0"/>
          </a:p>
        </p:txBody>
      </p:sp>
    </p:spTree>
    <p:extLst>
      <p:ext uri="{BB962C8B-B14F-4D97-AF65-F5344CB8AC3E}">
        <p14:creationId xmlns:p14="http://schemas.microsoft.com/office/powerpoint/2010/main" val="3000292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TC103090430[[fn=Banded]]</Template>
  <TotalTime>798</TotalTime>
  <Words>897</Words>
  <Application>Microsoft Office PowerPoint</Application>
  <PresentationFormat>Widescreen</PresentationFormat>
  <Paragraphs>154</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Corbel</vt:lpstr>
      <vt:lpstr>Wingdings</vt:lpstr>
      <vt:lpstr>Banded</vt:lpstr>
      <vt:lpstr>GBASE</vt:lpstr>
      <vt:lpstr>Experiments</vt:lpstr>
      <vt:lpstr>Experiments</vt:lpstr>
      <vt:lpstr>Experimental Setting</vt:lpstr>
      <vt:lpstr>Experimental Setting</vt:lpstr>
      <vt:lpstr>Experimental Setting</vt:lpstr>
      <vt:lpstr>Experimental Setting</vt:lpstr>
      <vt:lpstr>Experimental Setting</vt:lpstr>
      <vt:lpstr>Experiments</vt:lpstr>
      <vt:lpstr>SPACE efficiency comparison</vt:lpstr>
      <vt:lpstr>SPACE efficiency comparison</vt:lpstr>
      <vt:lpstr>SPACE efficiency comparison</vt:lpstr>
      <vt:lpstr>SPACE efficiency comparison</vt:lpstr>
      <vt:lpstr>SPACE efficiency comparison</vt:lpstr>
      <vt:lpstr>SPACE efficiency comparison</vt:lpstr>
      <vt:lpstr>Experiments</vt:lpstr>
      <vt:lpstr>Indexing Time Comparison</vt:lpstr>
      <vt:lpstr>Experiments</vt:lpstr>
      <vt:lpstr>GLOBAL QUERY TIME</vt:lpstr>
      <vt:lpstr>Global Query Time</vt:lpstr>
      <vt:lpstr>Global Query Time</vt:lpstr>
      <vt:lpstr>Experiments</vt:lpstr>
      <vt:lpstr>Targeted query time</vt:lpstr>
      <vt:lpstr>Targeted query time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GBASE</dc:title>
  <dc:creator>Ayushi Sinha</dc:creator>
  <cp:lastModifiedBy>Ayushi Sinha</cp:lastModifiedBy>
  <cp:revision>34</cp:revision>
  <dcterms:created xsi:type="dcterms:W3CDTF">2013-10-11T19:12:23Z</dcterms:created>
  <dcterms:modified xsi:type="dcterms:W3CDTF">2013-10-16T04:26:49Z</dcterms:modified>
</cp:coreProperties>
</file>