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3"/>
  </p:notesMasterIdLst>
  <p:sldIdLst>
    <p:sldId id="256" r:id="rId2"/>
    <p:sldId id="257" r:id="rId3"/>
    <p:sldId id="261" r:id="rId4"/>
    <p:sldId id="264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8" r:id="rId21"/>
    <p:sldId id="289" r:id="rId22"/>
    <p:sldId id="290" r:id="rId23"/>
    <p:sldId id="285" r:id="rId24"/>
    <p:sldId id="286" r:id="rId25"/>
    <p:sldId id="283" r:id="rId26"/>
    <p:sldId id="287" r:id="rId27"/>
    <p:sldId id="265" r:id="rId28"/>
    <p:sldId id="259" r:id="rId29"/>
    <p:sldId id="260" r:id="rId30"/>
    <p:sldId id="262" r:id="rId31"/>
    <p:sldId id="26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8252" autoAdjust="0"/>
  </p:normalViewPr>
  <p:slideViewPr>
    <p:cSldViewPr snapToGrid="0">
      <p:cViewPr varScale="1">
        <p:scale>
          <a:sx n="79" d="100"/>
          <a:sy n="79" d="100"/>
        </p:scale>
        <p:origin x="17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3517A-68F9-4550-B3A8-C5556A7104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B1CDD-5FB0-469A-8DBD-3B8128087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0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Pseudo-assembly</a:t>
            </a:r>
            <a:r>
              <a:rPr lang="en-US" baseline="0" dirty="0" smtClean="0"/>
              <a:t> – Because we are focusing our application to aligning reads to a reference, whereas assembly is really a component involved in multiple read alignment. However, once we have matches, we do need some sort of an assembly-like process to merge the matches into </a:t>
            </a:r>
            <a:r>
              <a:rPr lang="en-US" baseline="0" dirty="0" err="1" smtClean="0"/>
              <a:t>contigs</a:t>
            </a:r>
            <a:r>
              <a:rPr lang="en-US" baseline="0" dirty="0" smtClean="0"/>
              <a:t>, etc.</a:t>
            </a:r>
          </a:p>
          <a:p>
            <a:endParaRPr lang="en-US" dirty="0" smtClean="0"/>
          </a:p>
          <a:p>
            <a:r>
              <a:rPr lang="en-US" dirty="0" smtClean="0"/>
              <a:t>Run the FFT</a:t>
            </a:r>
            <a:r>
              <a:rPr lang="en-US" baseline="0" dirty="0" smtClean="0"/>
              <a:t> part of the algorithm on Spark (?), then build a graph to ingest onto GraphLab to efficiently merge.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8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Motivate</a:t>
            </a:r>
            <a:r>
              <a:rPr lang="en-US" baseline="0" dirty="0" smtClean="0"/>
              <a:t> why we are t</a:t>
            </a:r>
            <a:r>
              <a:rPr lang="en-US" dirty="0" smtClean="0"/>
              <a:t>rying to implement this is GraphLab, rather than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-- GraphLab claims to be faster than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MapReduce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Runtime of the Netflix movie recommendation algorithm, which uses Alternating Least Squares. GL outperforms MR by 40-60x.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Price performance ratio for the Netflix</a:t>
            </a:r>
            <a:r>
              <a:rPr lang="en-US" baseline="0" dirty="0" smtClean="0"/>
              <a:t> application on Amazon EC2 – GL is about two orders of magnitude more cost effective than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use GraphLab to our benefit?</a:t>
            </a:r>
          </a:p>
          <a:p>
            <a:r>
              <a:rPr lang="en-US" dirty="0" smtClean="0"/>
              <a:t>Check only relevant</a:t>
            </a:r>
            <a:r>
              <a:rPr lang="en-US" baseline="0" dirty="0" smtClean="0"/>
              <a:t> reads, rather than all reads, for overlap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only the relevant neighborhood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 smtClean="0"/>
              <a:t>Merge nodes with largest overlap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Contigs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Order </a:t>
            </a:r>
            <a:r>
              <a:rPr lang="en-US" baseline="0" dirty="0" err="1" smtClean="0">
                <a:sym typeface="Wingdings" panose="05000000000000000000" pitchFamily="2" charset="2"/>
              </a:rPr>
              <a:t>contigs</a:t>
            </a:r>
            <a:r>
              <a:rPr lang="en-US" baseline="0" dirty="0" smtClean="0">
                <a:sym typeface="Wingdings" panose="05000000000000000000" pitchFamily="2" charset="2"/>
              </a:rPr>
              <a:t>  Scaffolds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64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Contig</a:t>
            </a:r>
            <a:r>
              <a:rPr lang="en-US" dirty="0" smtClean="0"/>
              <a:t> N50 is the length of the smallest </a:t>
            </a:r>
            <a:r>
              <a:rPr lang="en-US" dirty="0" err="1" smtClean="0"/>
              <a:t>contig</a:t>
            </a:r>
            <a:r>
              <a:rPr lang="en-US" dirty="0" smtClean="0"/>
              <a:t> in the set that contains the fewest</a:t>
            </a:r>
            <a:r>
              <a:rPr lang="en-US" baseline="0" dirty="0" smtClean="0"/>
              <a:t> (largest) </a:t>
            </a:r>
            <a:r>
              <a:rPr lang="en-US" baseline="0" dirty="0" err="1" smtClean="0"/>
              <a:t>contigs</a:t>
            </a:r>
            <a:r>
              <a:rPr lang="en-US" baseline="0" dirty="0" smtClean="0"/>
              <a:t> whose combined length represents at least 50% of the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25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FFTs</a:t>
            </a:r>
            <a:r>
              <a:rPr lang="en-US" baseline="0" dirty="0" smtClean="0"/>
              <a:t> faster than Burrows-Wheeler inexact match.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human genome requires only about 3 Gb of space</a:t>
            </a:r>
            <a:r>
              <a:rPr lang="en-US" baseline="0" dirty="0" smtClean="0"/>
              <a:t>. Hence, it can be stored on each node in a cluster, and alignment with the reference can be independently performed on each node, hence increasing parallel performance.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Distributed GraphLab is faster than MR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Burrows-Wheeler</a:t>
            </a:r>
            <a:r>
              <a:rPr lang="en-GB" baseline="0" dirty="0" smtClean="0"/>
              <a:t> for exact and inexact matches VS FFTs for fast string matching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character in a read has a numeric quality value, with lower values indicating a higher likelihood of a sequencing error. In an inexact match, the aim is to minimize this quality value sum.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 = length of read, M = length of </a:t>
            </a:r>
            <a:r>
              <a:rPr lang="en-GB" baseline="0" dirty="0" smtClean="0"/>
              <a:t>reference, k = maximum allowed edit distance</a:t>
            </a:r>
            <a:endParaRPr lang="en-GB" baseline="0" dirty="0" smtClean="0"/>
          </a:p>
          <a:p>
            <a:r>
              <a:rPr lang="en-US" dirty="0" smtClean="0"/>
              <a:t>Bowtie: Worst</a:t>
            </a:r>
            <a:r>
              <a:rPr lang="en-US" baseline="0" dirty="0" smtClean="0"/>
              <a:t> case time complexity is </a:t>
            </a:r>
            <a:r>
              <a:rPr lang="en-US" baseline="0" dirty="0" smtClean="0"/>
              <a:t>O(</a:t>
            </a:r>
            <a:r>
              <a:rPr lang="en-US" dirty="0" smtClean="0"/>
              <a:t>NM) </a:t>
            </a:r>
            <a:r>
              <a:rPr lang="en-US" dirty="0" smtClean="0"/>
              <a:t>because each exact match using Burrow-Wheeler is O(N),</a:t>
            </a:r>
            <a:r>
              <a:rPr lang="en-US" baseline="0" dirty="0" smtClean="0"/>
              <a:t> and for each match, if an exact match is not found, a greedy depth first search is conducted on the length of the </a:t>
            </a:r>
            <a:r>
              <a:rPr lang="en-US" baseline="0" dirty="0" smtClean="0"/>
              <a:t>suffix </a:t>
            </a:r>
            <a:r>
              <a:rPr lang="en-US" baseline="0" dirty="0" err="1" smtClean="0"/>
              <a:t>trie</a:t>
            </a:r>
            <a:r>
              <a:rPr lang="en-US" baseline="0" dirty="0" smtClean="0"/>
              <a:t> for the reference to </a:t>
            </a:r>
            <a:r>
              <a:rPr lang="en-US" baseline="0" dirty="0" smtClean="0"/>
              <a:t>find the best inexact match, which is O(M) in the worst case</a:t>
            </a:r>
            <a:r>
              <a:rPr lang="en-US" baseline="0" dirty="0" smtClean="0"/>
              <a:t>. But, in this application, you only need to check the overlap between the suffix </a:t>
            </a:r>
            <a:r>
              <a:rPr lang="en-US" baseline="0" dirty="0" err="1" smtClean="0"/>
              <a:t>trie</a:t>
            </a:r>
            <a:r>
              <a:rPr lang="en-US" baseline="0" dirty="0" smtClean="0"/>
              <a:t> O(M</a:t>
            </a:r>
            <a:r>
              <a:rPr lang="en-US" baseline="30000" dirty="0" smtClean="0"/>
              <a:t>2</a:t>
            </a:r>
            <a:r>
              <a:rPr lang="en-US" baseline="0" dirty="0" smtClean="0"/>
              <a:t>) and the neighborhood </a:t>
            </a:r>
            <a:r>
              <a:rPr lang="en-US" baseline="0" dirty="0" err="1" smtClean="0"/>
              <a:t>trie</a:t>
            </a:r>
            <a:r>
              <a:rPr lang="en-US" baseline="0" dirty="0" smtClean="0"/>
              <a:t> for the read O(</a:t>
            </a:r>
            <a:r>
              <a:rPr lang="en-US" baseline="0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baseline="0" dirty="0" smtClean="0"/>
              <a:t>), which contains string within the edit distance.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Also, we don’t need to compute the Burrows-Wheeler transformation matrix, etc.</a:t>
            </a:r>
            <a:endParaRPr lang="en-US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FFTs: Time complexity of O(</a:t>
            </a:r>
            <a:r>
              <a:rPr lang="en-GB" baseline="0" dirty="0" err="1" smtClean="0"/>
              <a:t>NlogN</a:t>
            </a:r>
            <a:r>
              <a:rPr lang="en-GB" baseline="0" dirty="0" smtClean="0"/>
              <a:t>)</a:t>
            </a:r>
            <a:r>
              <a:rPr lang="en-GB" baseline="0" dirty="0" smtClean="0">
                <a:sym typeface="Wingdings" panose="05000000000000000000" pitchFamily="2" charset="2"/>
              </a:rPr>
              <a:t> makes this great for short reads</a:t>
            </a:r>
          </a:p>
          <a:p>
            <a:r>
              <a:rPr lang="en-GB" baseline="0" dirty="0" smtClean="0">
                <a:sym typeface="Wingdings" panose="05000000000000000000" pitchFamily="2" charset="2"/>
              </a:rPr>
              <a:t>Space O(N</a:t>
            </a:r>
            <a:r>
              <a:rPr lang="en-GB" baseline="0" dirty="0" smtClean="0">
                <a:sym typeface="Wingdings" panose="05000000000000000000" pitchFamily="2" charset="2"/>
              </a:rPr>
              <a:t>)</a:t>
            </a:r>
            <a:endParaRPr lang="en-GB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check if the characters</a:t>
            </a:r>
            <a:r>
              <a:rPr lang="en-US" baseline="0" dirty="0" smtClean="0"/>
              <a:t> </a:t>
            </a:r>
            <a:r>
              <a:rPr lang="en-US" dirty="0" smtClean="0"/>
              <a:t>in the pattern match</a:t>
            </a:r>
            <a:r>
              <a:rPr lang="en-US" baseline="0" dirty="0" smtClean="0"/>
              <a:t> the corresponding characters in the target.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do this for each position in the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first mismatch,</a:t>
            </a:r>
            <a:r>
              <a:rPr lang="en-US" baseline="0" dirty="0" smtClean="0"/>
              <a:t> and start comparing at the position after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of the shift on a mismatch</a:t>
            </a:r>
            <a:r>
              <a:rPr lang="en-US" baseline="0" dirty="0" smtClean="0"/>
              <a:t> is determined by the repetitions in N, independent of M, and can be computed in O(N)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per character comparison takes O(M) time in the worst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6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O(M) in this case,</a:t>
            </a:r>
            <a:r>
              <a:rPr lang="en-US" baseline="0" dirty="0" smtClean="0"/>
              <a:t> because the length of the reference &gt;&gt; the length </a:t>
            </a:r>
            <a:r>
              <a:rPr lang="en-US" baseline="0" smtClean="0"/>
              <a:t>of the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2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DD-5FB0-469A-8DBD-3B81280872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7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9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8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142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3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1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32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34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2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1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7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3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6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6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0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53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Ayushi </a:t>
            </a:r>
            <a:r>
              <a:rPr lang="en-US" dirty="0"/>
              <a:t>Sinha, </a:t>
            </a:r>
            <a:r>
              <a:rPr lang="en-US" dirty="0" err="1"/>
              <a:t>Shuya</a:t>
            </a:r>
            <a:r>
              <a:rPr lang="en-US" dirty="0"/>
              <a:t> Chu, </a:t>
            </a:r>
            <a:r>
              <a:rPr lang="en-US" dirty="0" smtClean="0"/>
              <a:t>Yuge Gong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     a </a:t>
            </a:r>
            <a:r>
              <a:rPr lang="en-US" dirty="0"/>
              <a:t>t c a g c a c a </a:t>
            </a:r>
            <a:r>
              <a:rPr lang="en-US" dirty="0" smtClean="0"/>
              <a:t>g . . .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11064" y="4216028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     			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628971" y="4216028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     			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628971" y="4216028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3215" y="5474524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O(N*M)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2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71763" y="4157663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94182" y="6438896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Knuth et al. ‘77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44137" y="4177118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94182" y="6438896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Knuth et al. ‘77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63984" y="4157663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94182" y="6438896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Knuth et al. ‘77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        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90061" y="4138208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94182" y="6438896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Knuth et al. ‘77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                     	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807968" y="4196574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94182" y="6438896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Knuth et al. ‘77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                     	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807968" y="4196574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89033" y="5474524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O(N+M) ≈ O(M)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294182" y="6438896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Knuth et al. ‘77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</a:t>
            </a:r>
            <a:r>
              <a:rPr lang="en-US" dirty="0" smtClean="0">
                <a:solidFill>
                  <a:srgbClr val="F78925"/>
                </a:solidFill>
              </a:rPr>
              <a:t>c a </a:t>
            </a:r>
            <a:r>
              <a:rPr lang="en-US" dirty="0" err="1" smtClean="0">
                <a:solidFill>
                  <a:srgbClr val="F78925"/>
                </a:solidFill>
              </a:rPr>
              <a:t>a</a:t>
            </a:r>
            <a:r>
              <a:rPr lang="en-US" dirty="0" smtClean="0">
                <a:solidFill>
                  <a:srgbClr val="F78925"/>
                </a:solidFill>
              </a:rPr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901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Align using Bowtie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Merge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Analyze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Run on </a:t>
            </a:r>
            <a:r>
              <a:rPr lang="en-US" dirty="0" err="1" smtClean="0">
                <a:sym typeface="Wingdings" panose="05000000000000000000" pitchFamily="2" charset="2"/>
              </a:rPr>
              <a:t>Hadoop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MapReduce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86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</a:t>
            </a:r>
            <a:r>
              <a:rPr lang="en-US" dirty="0" smtClean="0">
                <a:solidFill>
                  <a:srgbClr val="F78925"/>
                </a:solidFill>
              </a:rPr>
              <a:t>c a </a:t>
            </a:r>
            <a:r>
              <a:rPr lang="en-US" dirty="0" err="1" smtClean="0">
                <a:solidFill>
                  <a:srgbClr val="F78925"/>
                </a:solidFill>
              </a:rPr>
              <a:t>a</a:t>
            </a:r>
            <a:r>
              <a:rPr lang="en-US" dirty="0" smtClean="0">
                <a:solidFill>
                  <a:srgbClr val="F78925"/>
                </a:solidFill>
              </a:rPr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677055" y="3047033"/>
            <a:ext cx="194554" cy="2478278"/>
          </a:xfrm>
          <a:prstGeom prst="righ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2182" y="4446863"/>
            <a:ext cx="313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Restricted Pattern Matching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</a:t>
            </a:r>
            <a:r>
              <a:rPr lang="en-US" dirty="0" smtClean="0">
                <a:solidFill>
                  <a:srgbClr val="F78925"/>
                </a:solidFill>
              </a:rPr>
              <a:t>c a </a:t>
            </a:r>
            <a:r>
              <a:rPr lang="en-US" dirty="0" err="1" smtClean="0">
                <a:solidFill>
                  <a:srgbClr val="F78925"/>
                </a:solidFill>
              </a:rPr>
              <a:t>a</a:t>
            </a:r>
            <a:r>
              <a:rPr lang="en-US" dirty="0" smtClean="0">
                <a:solidFill>
                  <a:srgbClr val="F78925"/>
                </a:solidFill>
              </a:rPr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677055" y="3047033"/>
            <a:ext cx="194554" cy="2478278"/>
          </a:xfrm>
          <a:prstGeom prst="righ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2182" y="4446863"/>
            <a:ext cx="459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Restricted Pattern Matching </a:t>
            </a:r>
            <a:r>
              <a:rPr lang="en-US" dirty="0" smtClean="0">
                <a:sym typeface="Wingdings" panose="05000000000000000000" pitchFamily="2" charset="2"/>
              </a:rPr>
              <a:t>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</a:t>
            </a:r>
            <a:r>
              <a:rPr lang="en-US" dirty="0" smtClean="0">
                <a:solidFill>
                  <a:srgbClr val="F78925"/>
                </a:solidFill>
              </a:rPr>
              <a:t>c a </a:t>
            </a:r>
            <a:r>
              <a:rPr lang="en-US" dirty="0" err="1" smtClean="0">
                <a:solidFill>
                  <a:srgbClr val="F78925"/>
                </a:solidFill>
              </a:rPr>
              <a:t>a</a:t>
            </a:r>
            <a:r>
              <a:rPr lang="en-US" dirty="0" smtClean="0">
                <a:solidFill>
                  <a:srgbClr val="F78925"/>
                </a:solidFill>
              </a:rPr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677055" y="3047033"/>
            <a:ext cx="194554" cy="2478278"/>
          </a:xfrm>
          <a:prstGeom prst="righ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2182" y="4446863"/>
            <a:ext cx="811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Restricted Pattern Matching </a:t>
            </a:r>
            <a:r>
              <a:rPr lang="en-US" dirty="0" smtClean="0">
                <a:sym typeface="Wingdings" panose="05000000000000000000" pitchFamily="2" charset="2"/>
              </a:rPr>
              <a:t> Correlation  Multiplication in Fourier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solidFill>
                  <a:srgbClr val="F78925"/>
                </a:solidFill>
              </a:rPr>
              <a:t>g </a:t>
            </a:r>
            <a:r>
              <a:rPr lang="en-US" dirty="0" smtClean="0"/>
              <a:t>a t c g a t c a g c </a:t>
            </a:r>
            <a:r>
              <a:rPr lang="en-US" dirty="0">
                <a:solidFill>
                  <a:srgbClr val="F78925"/>
                </a:solidFill>
              </a:rPr>
              <a:t>a </a:t>
            </a:r>
            <a:r>
              <a:rPr lang="en-US" dirty="0" err="1">
                <a:solidFill>
                  <a:srgbClr val="F78925"/>
                </a:solidFill>
              </a:rPr>
              <a:t>a</a:t>
            </a:r>
            <a:r>
              <a:rPr lang="en-US" dirty="0">
                <a:solidFill>
                  <a:srgbClr val="F78925"/>
                </a:solidFill>
              </a:rPr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6226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solidFill>
                  <a:srgbClr val="F78925"/>
                </a:solidFill>
              </a:rPr>
              <a:t>g </a:t>
            </a:r>
            <a:r>
              <a:rPr lang="en-US" dirty="0" smtClean="0"/>
              <a:t>a t c g a t c a g c </a:t>
            </a:r>
            <a:r>
              <a:rPr lang="en-US" dirty="0">
                <a:solidFill>
                  <a:srgbClr val="F78925"/>
                </a:solidFill>
              </a:rPr>
              <a:t>a </a:t>
            </a:r>
            <a:r>
              <a:rPr lang="en-US" dirty="0" err="1">
                <a:solidFill>
                  <a:srgbClr val="F78925"/>
                </a:solidFill>
              </a:rPr>
              <a:t>a</a:t>
            </a:r>
            <a:r>
              <a:rPr lang="en-US" dirty="0">
                <a:solidFill>
                  <a:srgbClr val="F78925"/>
                </a:solidFill>
              </a:rPr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a </a:t>
            </a:r>
            <a:r>
              <a:rPr lang="en-US" dirty="0"/>
              <a:t>t c a g c a c a </a:t>
            </a:r>
            <a:r>
              <a:rPr lang="en-US" dirty="0" smtClean="0"/>
              <a:t>g . . .</a:t>
            </a:r>
          </a:p>
        </p:txBody>
      </p:sp>
    </p:spTree>
    <p:extLst>
      <p:ext uri="{BB962C8B-B14F-4D97-AF65-F5344CB8AC3E}">
        <p14:creationId xmlns:p14="http://schemas.microsoft.com/office/powerpoint/2010/main" val="38057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solidFill>
                  <a:srgbClr val="F78925"/>
                </a:solidFill>
              </a:rPr>
              <a:t>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</a:t>
            </a:r>
            <a:r>
              <a:rPr lang="en-US" dirty="0">
                <a:solidFill>
                  <a:srgbClr val="F78925"/>
                </a:solidFill>
              </a:rPr>
              <a:t>c</a:t>
            </a:r>
          </a:p>
          <a:p>
            <a:pPr marL="0" indent="0">
              <a:buNone/>
            </a:pPr>
            <a:r>
              <a:rPr lang="en-US" dirty="0" smtClean="0"/>
              <a:t>		                        	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754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solidFill>
                  <a:srgbClr val="F78925"/>
                </a:solidFill>
              </a:rPr>
              <a:t>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</a:t>
            </a:r>
            <a:r>
              <a:rPr lang="en-US" dirty="0">
                <a:solidFill>
                  <a:srgbClr val="F78925"/>
                </a:solidFill>
              </a:rPr>
              <a:t>c</a:t>
            </a:r>
          </a:p>
          <a:p>
            <a:pPr marL="0" indent="0">
              <a:buNone/>
            </a:pPr>
            <a:r>
              <a:rPr lang="en-US" dirty="0" smtClean="0"/>
              <a:t>		                        	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17994" y="5474524"/>
                <a:ext cx="393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O(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≈ </a:t>
                </a:r>
                <a:r>
                  <a:rPr lang="en-US" sz="2400" dirty="0" smtClean="0"/>
                  <a:t>O(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94" y="5474524"/>
                <a:ext cx="393851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322" t="-10526" r="-139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GraphLab vs.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341130"/>
            <a:ext cx="5065790" cy="3939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632" y="2339000"/>
            <a:ext cx="5292616" cy="394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aligned reads with largest overlap</a:t>
            </a:r>
          </a:p>
          <a:p>
            <a:endParaRPr lang="en-US" dirty="0"/>
          </a:p>
          <a:p>
            <a:r>
              <a:rPr lang="en-US" dirty="0" smtClean="0"/>
              <a:t>How can we do this efficiently?</a:t>
            </a:r>
          </a:p>
          <a:p>
            <a:pPr lvl="1"/>
            <a:r>
              <a:rPr lang="en-US" dirty="0" smtClean="0"/>
              <a:t>How can we use GraphLab?</a:t>
            </a:r>
          </a:p>
          <a:p>
            <a:pPr lvl="1"/>
            <a:r>
              <a:rPr lang="en-US" dirty="0" smtClean="0"/>
              <a:t>What do we want?</a:t>
            </a:r>
            <a:endParaRPr lang="en-GB" dirty="0"/>
          </a:p>
          <a:p>
            <a:pPr lvl="2"/>
            <a:r>
              <a:rPr lang="en-GB" dirty="0"/>
              <a:t>Build some version of the de </a:t>
            </a:r>
            <a:r>
              <a:rPr lang="en-GB" dirty="0" err="1"/>
              <a:t>Brujin</a:t>
            </a:r>
            <a:r>
              <a:rPr lang="en-GB" dirty="0"/>
              <a:t> </a:t>
            </a:r>
            <a:r>
              <a:rPr lang="en-GB" dirty="0" smtClean="0"/>
              <a:t>Graph</a:t>
            </a:r>
            <a:endParaRPr lang="en-US" dirty="0" smtClean="0"/>
          </a:p>
          <a:p>
            <a:pPr lvl="2"/>
            <a:r>
              <a:rPr lang="en-GB" dirty="0" smtClean="0"/>
              <a:t>Check only relevant reads for overlap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Crossbow</a:t>
            </a:r>
          </a:p>
          <a:p>
            <a:pPr lvl="1"/>
            <a:r>
              <a:rPr lang="en-US" dirty="0" smtClean="0"/>
              <a:t>Re-sequence simulated data</a:t>
            </a:r>
          </a:p>
          <a:p>
            <a:pPr lvl="1"/>
            <a:r>
              <a:rPr lang="en-US" dirty="0" smtClean="0"/>
              <a:t>Whole-human re-sequencing</a:t>
            </a:r>
          </a:p>
          <a:p>
            <a:endParaRPr lang="en-US" dirty="0"/>
          </a:p>
          <a:p>
            <a:r>
              <a:rPr lang="en-US" dirty="0" smtClean="0"/>
              <a:t>Assembly Size</a:t>
            </a:r>
          </a:p>
          <a:p>
            <a:pPr lvl="1"/>
            <a:r>
              <a:rPr lang="en-US" dirty="0" smtClean="0"/>
              <a:t>Maximum length of </a:t>
            </a:r>
            <a:r>
              <a:rPr lang="en-US" dirty="0" err="1" smtClean="0"/>
              <a:t>contigs</a:t>
            </a:r>
            <a:r>
              <a:rPr lang="en-US" dirty="0" smtClean="0"/>
              <a:t>/scaffolds</a:t>
            </a:r>
          </a:p>
          <a:p>
            <a:pPr lvl="1"/>
            <a:r>
              <a:rPr lang="en-US" dirty="0" smtClean="0"/>
              <a:t>Average length of </a:t>
            </a:r>
            <a:r>
              <a:rPr lang="en-US" dirty="0" err="1" smtClean="0"/>
              <a:t>contigs</a:t>
            </a:r>
            <a:r>
              <a:rPr lang="en-US" dirty="0" smtClean="0"/>
              <a:t>/scaffolds</a:t>
            </a:r>
          </a:p>
          <a:p>
            <a:pPr lvl="1"/>
            <a:r>
              <a:rPr lang="en-US" dirty="0" smtClean="0"/>
              <a:t>Combined total length of </a:t>
            </a:r>
            <a:r>
              <a:rPr lang="en-US" dirty="0" err="1" smtClean="0"/>
              <a:t>contigs</a:t>
            </a:r>
            <a:r>
              <a:rPr lang="en-US" dirty="0" smtClean="0"/>
              <a:t>/scaffolds</a:t>
            </a:r>
          </a:p>
          <a:p>
            <a:pPr lvl="1"/>
            <a:r>
              <a:rPr lang="en-US" dirty="0" smtClean="0"/>
              <a:t>N50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0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Pseudo-Assembly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Align using fast string matching using FFTs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Merge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Analyze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Run on </a:t>
            </a:r>
            <a:r>
              <a:rPr lang="en-US" dirty="0" err="1" smtClean="0">
                <a:sym typeface="Wingdings" panose="05000000000000000000" pitchFamily="2" charset="2"/>
              </a:rPr>
              <a:t>Spark+Distributed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GraphLab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speed</a:t>
            </a:r>
          </a:p>
          <a:p>
            <a:pPr lvl="1"/>
            <a:r>
              <a:rPr lang="en-US" dirty="0" smtClean="0"/>
              <a:t>Fast string matching using FFTS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 smtClean="0"/>
              <a:t>GraphLab</a:t>
            </a:r>
          </a:p>
          <a:p>
            <a:endParaRPr lang="en-US" dirty="0" smtClean="0"/>
          </a:p>
          <a:p>
            <a:r>
              <a:rPr lang="en-US" dirty="0" smtClean="0"/>
              <a:t>Improved spatial complexity?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5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80320" y="2336872"/>
                <a:ext cx="4698358" cy="4112695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 smtClean="0"/>
                  <a:t>Bowtie uses Burrows-Wheeler</a:t>
                </a:r>
              </a:p>
              <a:p>
                <a:pPr lvl="1"/>
                <a:r>
                  <a:rPr lang="en-GB" dirty="0" smtClean="0"/>
                  <a:t>Find exact match</a:t>
                </a:r>
              </a:p>
              <a:p>
                <a:pPr lvl="1"/>
                <a:endParaRPr lang="en-GB" dirty="0" smtClean="0"/>
              </a:p>
              <a:p>
                <a:pPr lvl="1"/>
                <a:r>
                  <a:rPr lang="en-GB" dirty="0" smtClean="0"/>
                  <a:t>If not found, find inexact match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 smtClean="0"/>
                  <a:t>Inexact match should have lowest quality value sum</a:t>
                </a:r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lvl="1">
                  <a:spcAft>
                    <a:spcPts val="600"/>
                  </a:spcAft>
                </a:pPr>
                <a:r>
                  <a:rPr lang="en-GB" dirty="0" smtClean="0"/>
                  <a:t>Backtrack up to a backtracking ceiling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GB" dirty="0" smtClean="0"/>
                  <a:t>Time complexity: </a:t>
                </a:r>
                <a:r>
                  <a:rPr lang="en-GB" dirty="0" smtClean="0"/>
                  <a:t>&gt;O(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)</a:t>
                </a:r>
                <a:endParaRPr lang="en-GB" dirty="0"/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GB" dirty="0" smtClean="0"/>
                  <a:t>	</a:t>
                </a:r>
                <a:r>
                  <a:rPr lang="en-GB" dirty="0" smtClean="0"/>
                  <a:t>	            </a:t>
                </a:r>
                <a:r>
                  <a:rPr lang="en-US" dirty="0" smtClean="0"/>
                  <a:t>≈</a:t>
                </a:r>
                <a:r>
                  <a:rPr lang="en-GB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 smtClean="0"/>
                  <a:t>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0320" y="2336872"/>
                <a:ext cx="4698358" cy="4112695"/>
              </a:xfrm>
              <a:blipFill rotWithShape="0">
                <a:blip r:embed="rId3"/>
                <a:stretch>
                  <a:fillRect l="-1818"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594123" y="2336873"/>
                <a:ext cx="4846662" cy="4112694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 smtClean="0"/>
                  <a:t>We propose to use FFTs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GB" dirty="0" smtClean="0"/>
                  <a:t>Find exact match, i.e., match that gives the highest response possible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GB" dirty="0" smtClean="0"/>
                  <a:t>If not found, </a:t>
                </a:r>
                <a:r>
                  <a:rPr lang="en-GB" dirty="0" smtClean="0"/>
                  <a:t>pick best </a:t>
                </a:r>
                <a:r>
                  <a:rPr lang="en-GB" dirty="0" smtClean="0"/>
                  <a:t>inexact match, i.e., next highest response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GB" dirty="0" smtClean="0"/>
                  <a:t>If multiple inexact matches found, choose one with lowest quality value sum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GB" dirty="0" smtClean="0"/>
                  <a:t>Discard best matches </a:t>
                </a:r>
                <a:r>
                  <a:rPr lang="en-GB" dirty="0" smtClean="0"/>
                  <a:t>whose response is below </a:t>
                </a:r>
                <a:r>
                  <a:rPr lang="en-GB" dirty="0" smtClean="0"/>
                  <a:t>some</a:t>
                </a:r>
                <a:r>
                  <a:rPr lang="en-GB" dirty="0" smtClean="0"/>
                  <a:t> threshold</a:t>
                </a:r>
                <a:endParaRPr lang="en-GB" dirty="0" smtClean="0"/>
              </a:p>
              <a:p>
                <a:pPr lvl="1">
                  <a:spcAft>
                    <a:spcPts val="600"/>
                  </a:spcAft>
                </a:pPr>
                <a:r>
                  <a:rPr lang="en-GB" dirty="0" smtClean="0"/>
                  <a:t>Time complexity: </a:t>
                </a:r>
                <a:r>
                  <a:rPr lang="en-US" dirty="0"/>
                  <a:t>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94123" y="2336873"/>
                <a:ext cx="4846662" cy="4112694"/>
              </a:xfrm>
              <a:blipFill rotWithShape="0">
                <a:blip r:embed="rId4"/>
                <a:stretch>
                  <a:fillRect l="-1761" t="-2963" r="-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sp>
        <p:nvSpPr>
          <p:cNvPr id="4" name="Freeform 3"/>
          <p:cNvSpPr/>
          <p:nvPr/>
        </p:nvSpPr>
        <p:spPr>
          <a:xfrm>
            <a:off x="8279476" y="2995753"/>
            <a:ext cx="1479666" cy="429091"/>
          </a:xfrm>
          <a:custGeom>
            <a:avLst/>
            <a:gdLst>
              <a:gd name="connsiteX0" fmla="*/ 0 w 1479666"/>
              <a:gd name="connsiteY0" fmla="*/ 429091 h 429091"/>
              <a:gd name="connsiteX1" fmla="*/ 881149 w 1479666"/>
              <a:gd name="connsiteY1" fmla="*/ 13454 h 429091"/>
              <a:gd name="connsiteX2" fmla="*/ 1479666 w 1479666"/>
              <a:gd name="connsiteY2" fmla="*/ 113207 h 42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666" h="429091">
                <a:moveTo>
                  <a:pt x="0" y="429091"/>
                </a:moveTo>
                <a:cubicBezTo>
                  <a:pt x="317269" y="247596"/>
                  <a:pt x="634538" y="66101"/>
                  <a:pt x="881149" y="13454"/>
                </a:cubicBezTo>
                <a:cubicBezTo>
                  <a:pt x="1127760" y="-39193"/>
                  <a:pt x="1374371" y="77185"/>
                  <a:pt x="1479666" y="113207"/>
                </a:cubicBezTo>
              </a:path>
            </a:pathLst>
          </a:custGeom>
          <a:noFill/>
          <a:ln w="38100">
            <a:head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156662" y="3921985"/>
            <a:ext cx="1479666" cy="429091"/>
          </a:xfrm>
          <a:custGeom>
            <a:avLst/>
            <a:gdLst>
              <a:gd name="connsiteX0" fmla="*/ 0 w 1479666"/>
              <a:gd name="connsiteY0" fmla="*/ 429091 h 429091"/>
              <a:gd name="connsiteX1" fmla="*/ 881149 w 1479666"/>
              <a:gd name="connsiteY1" fmla="*/ 13454 h 429091"/>
              <a:gd name="connsiteX2" fmla="*/ 1479666 w 1479666"/>
              <a:gd name="connsiteY2" fmla="*/ 113207 h 42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666" h="429091">
                <a:moveTo>
                  <a:pt x="0" y="429091"/>
                </a:moveTo>
                <a:cubicBezTo>
                  <a:pt x="317269" y="247596"/>
                  <a:pt x="634538" y="66101"/>
                  <a:pt x="881149" y="13454"/>
                </a:cubicBezTo>
                <a:cubicBezTo>
                  <a:pt x="1127760" y="-39193"/>
                  <a:pt x="1374371" y="77185"/>
                  <a:pt x="1479666" y="113207"/>
                </a:cubicBezTo>
              </a:path>
            </a:pathLst>
          </a:custGeom>
          <a:noFill/>
          <a:ln w="38100">
            <a:headEnd type="triangle" w="lg" len="med"/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73123" y="3162813"/>
            <a:ext cx="8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39448" y="4136530"/>
            <a:ext cx="94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71763" y="4157663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44137" y="4196573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58145" y="4196573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String Matching using FFTs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String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g a t c g a t c a g c a </a:t>
            </a:r>
            <a:r>
              <a:rPr lang="en-US" dirty="0" err="1" smtClean="0"/>
              <a:t>a</a:t>
            </a:r>
            <a:r>
              <a:rPr lang="en-US" dirty="0" smtClean="0"/>
              <a:t> t c a g c a c a g c</a:t>
            </a:r>
          </a:p>
          <a:p>
            <a:pPr marL="0" indent="0">
              <a:buNone/>
            </a:pPr>
            <a:r>
              <a:rPr lang="en-US" dirty="0" smtClean="0"/>
              <a:t>		        a </a:t>
            </a:r>
            <a:r>
              <a:rPr lang="en-US" dirty="0"/>
              <a:t>t c a g c a c a </a:t>
            </a:r>
            <a:r>
              <a:rPr lang="en-US" dirty="0" smtClean="0"/>
              <a:t>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11064" y="4216028"/>
            <a:ext cx="0" cy="4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1173</TotalTime>
  <Words>1064</Words>
  <Application>Microsoft Office PowerPoint</Application>
  <PresentationFormat>Widescreen</PresentationFormat>
  <Paragraphs>232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Trebuchet MS</vt:lpstr>
      <vt:lpstr>Wingdings</vt:lpstr>
      <vt:lpstr>Berlin</vt:lpstr>
      <vt:lpstr>Midterm Project Demo</vt:lpstr>
      <vt:lpstr>Crossbow</vt:lpstr>
      <vt:lpstr>Our Method</vt:lpstr>
      <vt:lpstr>Align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Fast String Matching using FFTs</vt:lpstr>
      <vt:lpstr>GraphLab vs. Hadoop MapReduce</vt:lpstr>
      <vt:lpstr>Merge</vt:lpstr>
      <vt:lpstr>Analysis</vt:lpstr>
      <vt:lpstr>Why is this better?</vt:lpstr>
      <vt:lpstr>Questions/Comments?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Demo</dc:title>
  <dc:creator>Ayushi Sinha</dc:creator>
  <cp:lastModifiedBy>Ayushi Sinha</cp:lastModifiedBy>
  <cp:revision>72</cp:revision>
  <dcterms:created xsi:type="dcterms:W3CDTF">2013-10-25T19:59:05Z</dcterms:created>
  <dcterms:modified xsi:type="dcterms:W3CDTF">2013-10-30T15:38:51Z</dcterms:modified>
</cp:coreProperties>
</file>