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2" r:id="rId5"/>
    <p:sldId id="259" r:id="rId6"/>
    <p:sldId id="260" r:id="rId7"/>
    <p:sldId id="261" r:id="rId8"/>
    <p:sldId id="263" r:id="rId9"/>
    <p:sldId id="265" r:id="rId10"/>
    <p:sldId id="264" r:id="rId11"/>
    <p:sldId id="266" r:id="rId12"/>
    <p:sldId id="267" r:id="rId13"/>
    <p:sldId id="268" r:id="rId14"/>
    <p:sldId id="269" r:id="rId15"/>
    <p:sldId id="270" r:id="rId16"/>
    <p:sldId id="271" r:id="rId17"/>
    <p:sldId id="272" r:id="rId18"/>
    <p:sldId id="273" r:id="rId19"/>
    <p:sldId id="288" r:id="rId20"/>
    <p:sldId id="274" r:id="rId21"/>
    <p:sldId id="275" r:id="rId22"/>
    <p:sldId id="276" r:id="rId23"/>
    <p:sldId id="277" r:id="rId24"/>
    <p:sldId id="278" r:id="rId25"/>
    <p:sldId id="279" r:id="rId26"/>
    <p:sldId id="280" r:id="rId27"/>
    <p:sldId id="281" r:id="rId28"/>
    <p:sldId id="282" r:id="rId29"/>
    <p:sldId id="283" r:id="rId30"/>
    <p:sldId id="289" r:id="rId31"/>
    <p:sldId id="290" r:id="rId32"/>
    <p:sldId id="284" r:id="rId33"/>
    <p:sldId id="285" r:id="rId34"/>
    <p:sldId id="286" r:id="rId35"/>
    <p:sldId id="287"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EF00EF-A529-4ECC-ABCA-4CB0E5929804}" type="datetimeFigureOut">
              <a:rPr lang="en-IN" smtClean="0"/>
              <a:t>25-11-2019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649F8-316C-4235-804E-C48251549E2C}" type="slidenum">
              <a:rPr lang="en-IN" smtClean="0"/>
              <a:t>‹#›</a:t>
            </a:fld>
            <a:endParaRPr lang="en-IN"/>
          </a:p>
        </p:txBody>
      </p:sp>
    </p:spTree>
    <p:extLst>
      <p:ext uri="{BB962C8B-B14F-4D97-AF65-F5344CB8AC3E}">
        <p14:creationId xmlns:p14="http://schemas.microsoft.com/office/powerpoint/2010/main" val="2117523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EF00EF-A529-4ECC-ABCA-4CB0E5929804}" type="datetimeFigureOut">
              <a:rPr lang="en-IN" smtClean="0"/>
              <a:t>25-11-2019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649F8-316C-4235-804E-C48251549E2C}" type="slidenum">
              <a:rPr lang="en-IN" smtClean="0"/>
              <a:t>‹#›</a:t>
            </a:fld>
            <a:endParaRPr lang="en-IN"/>
          </a:p>
        </p:txBody>
      </p:sp>
    </p:spTree>
    <p:extLst>
      <p:ext uri="{BB962C8B-B14F-4D97-AF65-F5344CB8AC3E}">
        <p14:creationId xmlns:p14="http://schemas.microsoft.com/office/powerpoint/2010/main" val="1706396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EF00EF-A529-4ECC-ABCA-4CB0E5929804}" type="datetimeFigureOut">
              <a:rPr lang="en-IN" smtClean="0"/>
              <a:t>25-11-2019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649F8-316C-4235-804E-C48251549E2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378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EF00EF-A529-4ECC-ABCA-4CB0E5929804}" type="datetimeFigureOut">
              <a:rPr lang="en-IN" smtClean="0"/>
              <a:t>25-11-2019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649F8-316C-4235-804E-C48251549E2C}" type="slidenum">
              <a:rPr lang="en-IN" smtClean="0"/>
              <a:t>‹#›</a:t>
            </a:fld>
            <a:endParaRPr lang="en-IN"/>
          </a:p>
        </p:txBody>
      </p:sp>
    </p:spTree>
    <p:extLst>
      <p:ext uri="{BB962C8B-B14F-4D97-AF65-F5344CB8AC3E}">
        <p14:creationId xmlns:p14="http://schemas.microsoft.com/office/powerpoint/2010/main" val="14283850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EF00EF-A529-4ECC-ABCA-4CB0E5929804}" type="datetimeFigureOut">
              <a:rPr lang="en-IN" smtClean="0"/>
              <a:t>25-11-2019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649F8-316C-4235-804E-C48251549E2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92465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EF00EF-A529-4ECC-ABCA-4CB0E5929804}" type="datetimeFigureOut">
              <a:rPr lang="en-IN" smtClean="0"/>
              <a:t>25-11-2019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649F8-316C-4235-804E-C48251549E2C}" type="slidenum">
              <a:rPr lang="en-IN" smtClean="0"/>
              <a:t>‹#›</a:t>
            </a:fld>
            <a:endParaRPr lang="en-IN"/>
          </a:p>
        </p:txBody>
      </p:sp>
    </p:spTree>
    <p:extLst>
      <p:ext uri="{BB962C8B-B14F-4D97-AF65-F5344CB8AC3E}">
        <p14:creationId xmlns:p14="http://schemas.microsoft.com/office/powerpoint/2010/main" val="11225790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EF00EF-A529-4ECC-ABCA-4CB0E5929804}" type="datetimeFigureOut">
              <a:rPr lang="en-IN" smtClean="0"/>
              <a:t>25-11-2019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649F8-316C-4235-804E-C48251549E2C}" type="slidenum">
              <a:rPr lang="en-IN" smtClean="0"/>
              <a:t>‹#›</a:t>
            </a:fld>
            <a:endParaRPr lang="en-IN"/>
          </a:p>
        </p:txBody>
      </p:sp>
    </p:spTree>
    <p:extLst>
      <p:ext uri="{BB962C8B-B14F-4D97-AF65-F5344CB8AC3E}">
        <p14:creationId xmlns:p14="http://schemas.microsoft.com/office/powerpoint/2010/main" val="1879002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EF00EF-A529-4ECC-ABCA-4CB0E5929804}" type="datetimeFigureOut">
              <a:rPr lang="en-IN" smtClean="0"/>
              <a:t>25-11-2019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649F8-316C-4235-804E-C48251549E2C}" type="slidenum">
              <a:rPr lang="en-IN" smtClean="0"/>
              <a:t>‹#›</a:t>
            </a:fld>
            <a:endParaRPr lang="en-IN"/>
          </a:p>
        </p:txBody>
      </p:sp>
    </p:spTree>
    <p:extLst>
      <p:ext uri="{BB962C8B-B14F-4D97-AF65-F5344CB8AC3E}">
        <p14:creationId xmlns:p14="http://schemas.microsoft.com/office/powerpoint/2010/main" val="1251915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EF00EF-A529-4ECC-ABCA-4CB0E5929804}" type="datetimeFigureOut">
              <a:rPr lang="en-IN" smtClean="0"/>
              <a:t>25-11-2019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649F8-316C-4235-804E-C48251549E2C}" type="slidenum">
              <a:rPr lang="en-IN" smtClean="0"/>
              <a:t>‹#›</a:t>
            </a:fld>
            <a:endParaRPr lang="en-IN"/>
          </a:p>
        </p:txBody>
      </p:sp>
    </p:spTree>
    <p:extLst>
      <p:ext uri="{BB962C8B-B14F-4D97-AF65-F5344CB8AC3E}">
        <p14:creationId xmlns:p14="http://schemas.microsoft.com/office/powerpoint/2010/main" val="3161272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EF00EF-A529-4ECC-ABCA-4CB0E5929804}" type="datetimeFigureOut">
              <a:rPr lang="en-IN" smtClean="0"/>
              <a:t>25-11-2019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649F8-316C-4235-804E-C48251549E2C}" type="slidenum">
              <a:rPr lang="en-IN" smtClean="0"/>
              <a:t>‹#›</a:t>
            </a:fld>
            <a:endParaRPr lang="en-IN"/>
          </a:p>
        </p:txBody>
      </p:sp>
    </p:spTree>
    <p:extLst>
      <p:ext uri="{BB962C8B-B14F-4D97-AF65-F5344CB8AC3E}">
        <p14:creationId xmlns:p14="http://schemas.microsoft.com/office/powerpoint/2010/main" val="470272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EF00EF-A529-4ECC-ABCA-4CB0E5929804}" type="datetimeFigureOut">
              <a:rPr lang="en-IN" smtClean="0"/>
              <a:t>25-11-2019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D649F8-316C-4235-804E-C48251549E2C}" type="slidenum">
              <a:rPr lang="en-IN" smtClean="0"/>
              <a:t>‹#›</a:t>
            </a:fld>
            <a:endParaRPr lang="en-IN"/>
          </a:p>
        </p:txBody>
      </p:sp>
    </p:spTree>
    <p:extLst>
      <p:ext uri="{BB962C8B-B14F-4D97-AF65-F5344CB8AC3E}">
        <p14:creationId xmlns:p14="http://schemas.microsoft.com/office/powerpoint/2010/main" val="252278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EF00EF-A529-4ECC-ABCA-4CB0E5929804}" type="datetimeFigureOut">
              <a:rPr lang="en-IN" smtClean="0"/>
              <a:t>25-11-2019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D649F8-316C-4235-804E-C48251549E2C}" type="slidenum">
              <a:rPr lang="en-IN" smtClean="0"/>
              <a:t>‹#›</a:t>
            </a:fld>
            <a:endParaRPr lang="en-IN"/>
          </a:p>
        </p:txBody>
      </p:sp>
    </p:spTree>
    <p:extLst>
      <p:ext uri="{BB962C8B-B14F-4D97-AF65-F5344CB8AC3E}">
        <p14:creationId xmlns:p14="http://schemas.microsoft.com/office/powerpoint/2010/main" val="2120448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EF00EF-A529-4ECC-ABCA-4CB0E5929804}" type="datetimeFigureOut">
              <a:rPr lang="en-IN" smtClean="0"/>
              <a:t>25-11-2019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D649F8-316C-4235-804E-C48251549E2C}" type="slidenum">
              <a:rPr lang="en-IN" smtClean="0"/>
              <a:t>‹#›</a:t>
            </a:fld>
            <a:endParaRPr lang="en-IN"/>
          </a:p>
        </p:txBody>
      </p:sp>
    </p:spTree>
    <p:extLst>
      <p:ext uri="{BB962C8B-B14F-4D97-AF65-F5344CB8AC3E}">
        <p14:creationId xmlns:p14="http://schemas.microsoft.com/office/powerpoint/2010/main" val="3995565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EF00EF-A529-4ECC-ABCA-4CB0E5929804}" type="datetimeFigureOut">
              <a:rPr lang="en-IN" smtClean="0"/>
              <a:t>25-11-2019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D649F8-316C-4235-804E-C48251549E2C}" type="slidenum">
              <a:rPr lang="en-IN" smtClean="0"/>
              <a:t>‹#›</a:t>
            </a:fld>
            <a:endParaRPr lang="en-IN"/>
          </a:p>
        </p:txBody>
      </p:sp>
    </p:spTree>
    <p:extLst>
      <p:ext uri="{BB962C8B-B14F-4D97-AF65-F5344CB8AC3E}">
        <p14:creationId xmlns:p14="http://schemas.microsoft.com/office/powerpoint/2010/main" val="3520540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EF00EF-A529-4ECC-ABCA-4CB0E5929804}" type="datetimeFigureOut">
              <a:rPr lang="en-IN" smtClean="0"/>
              <a:t>25-11-2019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D649F8-316C-4235-804E-C48251549E2C}" type="slidenum">
              <a:rPr lang="en-IN" smtClean="0"/>
              <a:t>‹#›</a:t>
            </a:fld>
            <a:endParaRPr lang="en-IN"/>
          </a:p>
        </p:txBody>
      </p:sp>
    </p:spTree>
    <p:extLst>
      <p:ext uri="{BB962C8B-B14F-4D97-AF65-F5344CB8AC3E}">
        <p14:creationId xmlns:p14="http://schemas.microsoft.com/office/powerpoint/2010/main" val="2314826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EF00EF-A529-4ECC-ABCA-4CB0E5929804}" type="datetimeFigureOut">
              <a:rPr lang="en-IN" smtClean="0"/>
              <a:t>25-11-2019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D649F8-316C-4235-804E-C48251549E2C}" type="slidenum">
              <a:rPr lang="en-IN" smtClean="0"/>
              <a:t>‹#›</a:t>
            </a:fld>
            <a:endParaRPr lang="en-IN"/>
          </a:p>
        </p:txBody>
      </p:sp>
    </p:spTree>
    <p:extLst>
      <p:ext uri="{BB962C8B-B14F-4D97-AF65-F5344CB8AC3E}">
        <p14:creationId xmlns:p14="http://schemas.microsoft.com/office/powerpoint/2010/main" val="132084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7EF00EF-A529-4ECC-ABCA-4CB0E5929804}" type="datetimeFigureOut">
              <a:rPr lang="en-IN" smtClean="0"/>
              <a:t>25-11-2019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DD649F8-316C-4235-804E-C48251549E2C}" type="slidenum">
              <a:rPr lang="en-IN" smtClean="0"/>
              <a:t>‹#›</a:t>
            </a:fld>
            <a:endParaRPr lang="en-IN"/>
          </a:p>
        </p:txBody>
      </p:sp>
    </p:spTree>
    <p:extLst>
      <p:ext uri="{BB962C8B-B14F-4D97-AF65-F5344CB8AC3E}">
        <p14:creationId xmlns:p14="http://schemas.microsoft.com/office/powerpoint/2010/main" val="2516816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kaggle.com/c/facial-keypoints-detection"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578133"/>
            <a:ext cx="4335468" cy="2875534"/>
          </a:xfrm>
        </p:spPr>
        <p:txBody>
          <a:bodyPr>
            <a:normAutofit/>
          </a:bodyPr>
          <a:lstStyle/>
          <a:p>
            <a:r>
              <a:rPr lang="en-US" b="1"/>
              <a:t>Facial Feature Localization </a:t>
            </a:r>
            <a:endParaRPr lang="en-IN" dirty="0"/>
          </a:p>
        </p:txBody>
      </p:sp>
      <p:sp>
        <p:nvSpPr>
          <p:cNvPr id="3" name="Subtitle 2"/>
          <p:cNvSpPr>
            <a:spLocks noGrp="1"/>
          </p:cNvSpPr>
          <p:nvPr>
            <p:ph type="subTitle" idx="1"/>
          </p:nvPr>
        </p:nvSpPr>
        <p:spPr>
          <a:xfrm>
            <a:off x="1507067" y="4453667"/>
            <a:ext cx="4335468" cy="1096899"/>
          </a:xfrm>
        </p:spPr>
        <p:txBody>
          <a:bodyPr>
            <a:normAutofit/>
          </a:bodyPr>
          <a:lstStyle/>
          <a:p>
            <a:pPr>
              <a:lnSpc>
                <a:spcPct val="90000"/>
              </a:lnSpc>
            </a:pPr>
            <a:r>
              <a:rPr lang="en-IN"/>
              <a:t>Prepared By:</a:t>
            </a:r>
          </a:p>
          <a:p>
            <a:pPr>
              <a:lnSpc>
                <a:spcPct val="90000"/>
              </a:lnSpc>
            </a:pPr>
            <a:r>
              <a:rPr lang="en-IN"/>
              <a:t>Ayushi Vadwala</a:t>
            </a:r>
          </a:p>
          <a:p>
            <a:pPr>
              <a:lnSpc>
                <a:spcPct val="90000"/>
              </a:lnSpc>
            </a:pPr>
            <a:r>
              <a:rPr lang="en-IN"/>
              <a:t>Jeet Shah</a:t>
            </a:r>
          </a:p>
        </p:txBody>
      </p:sp>
      <p:pic>
        <p:nvPicPr>
          <p:cNvPr id="5" name="Picture 4" descr="A close up of a logo&#10;&#10;Description automatically generated"/>
          <p:cNvPicPr>
            <a:picLocks noChangeAspect="1"/>
          </p:cNvPicPr>
          <p:nvPr/>
        </p:nvPicPr>
        <p:blipFill>
          <a:blip r:embed="rId2"/>
          <a:stretch>
            <a:fillRect/>
          </a:stretch>
        </p:blipFill>
        <p:spPr>
          <a:xfrm>
            <a:off x="6095998" y="2335703"/>
            <a:ext cx="3280613" cy="2457293"/>
          </a:xfrm>
          <a:prstGeom prst="rect">
            <a:avLst/>
          </a:prstGeom>
        </p:spPr>
      </p:pic>
    </p:spTree>
    <p:extLst>
      <p:ext uri="{BB962C8B-B14F-4D97-AF65-F5344CB8AC3E}">
        <p14:creationId xmlns:p14="http://schemas.microsoft.com/office/powerpoint/2010/main" val="3338540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86177" y="596012"/>
            <a:ext cx="8942707" cy="5665975"/>
          </a:xfrm>
        </p:spPr>
        <p:txBody>
          <a:bodyPr>
            <a:normAutofit/>
          </a:bodyPr>
          <a:lstStyle/>
          <a:p>
            <a:pPr algn="just"/>
            <a:r>
              <a:rPr lang="en-US" sz="2800" dirty="0"/>
              <a:t>Train-test split on 2140 rows.</a:t>
            </a:r>
          </a:p>
          <a:p>
            <a:pPr algn="just"/>
            <a:r>
              <a:rPr lang="en-US" sz="2800" dirty="0"/>
              <a:t>The train dataframe has 1712 images and test dataframe has 428 images. </a:t>
            </a:r>
            <a:endParaRPr lang="en-IN" sz="2800" dirty="0"/>
          </a:p>
        </p:txBody>
      </p:sp>
      <p:pic>
        <p:nvPicPr>
          <p:cNvPr id="7" name="Picture 6"/>
          <p:cNvPicPr>
            <a:picLocks noChangeAspect="1"/>
          </p:cNvPicPr>
          <p:nvPr/>
        </p:nvPicPr>
        <p:blipFill>
          <a:blip r:embed="rId2"/>
          <a:stretch>
            <a:fillRect/>
          </a:stretch>
        </p:blipFill>
        <p:spPr>
          <a:xfrm>
            <a:off x="2963115" y="3809473"/>
            <a:ext cx="6265769" cy="1676928"/>
          </a:xfrm>
          <a:prstGeom prst="rect">
            <a:avLst/>
          </a:prstGeom>
        </p:spPr>
      </p:pic>
    </p:spTree>
    <p:extLst>
      <p:ext uri="{BB962C8B-B14F-4D97-AF65-F5344CB8AC3E}">
        <p14:creationId xmlns:p14="http://schemas.microsoft.com/office/powerpoint/2010/main" val="1904393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Convolutional Neural Network</a:t>
            </a:r>
            <a:endParaRPr lang="en-IN" dirty="0"/>
          </a:p>
        </p:txBody>
      </p:sp>
      <p:sp>
        <p:nvSpPr>
          <p:cNvPr id="3" name="Content Placeholder 2"/>
          <p:cNvSpPr>
            <a:spLocks noGrp="1"/>
          </p:cNvSpPr>
          <p:nvPr>
            <p:ph idx="1"/>
          </p:nvPr>
        </p:nvSpPr>
        <p:spPr>
          <a:xfrm>
            <a:off x="478302" y="1547447"/>
            <a:ext cx="8795700" cy="4493916"/>
          </a:xfrm>
        </p:spPr>
        <p:txBody>
          <a:bodyPr>
            <a:normAutofit/>
          </a:bodyPr>
          <a:lstStyle/>
          <a:p>
            <a:r>
              <a:rPr lang="en-US" sz="2000" dirty="0"/>
              <a:t>A Convolutional Neural Network (CNN) takes input as an image, assign importance to various aspects/objects in the image to differentiate one part from another. </a:t>
            </a:r>
          </a:p>
          <a:p>
            <a:r>
              <a:rPr lang="en-US" sz="2000" dirty="0"/>
              <a:t>The Convolution layer helps in reducing the image size for processing, so that the data which is critical for prediction is not lost. </a:t>
            </a:r>
          </a:p>
          <a:p>
            <a:r>
              <a:rPr lang="en-US" sz="2000" dirty="0"/>
              <a:t>The Pooling layer is responsible for reducing the spatial size of the Convolved Feature. </a:t>
            </a:r>
          </a:p>
          <a:p>
            <a:r>
              <a:rPr lang="en-US" sz="2000" dirty="0"/>
              <a:t>Pooling layer helps in decreasing the computational power requirement for data processing.</a:t>
            </a:r>
            <a:endParaRPr lang="en-IN" sz="2000" dirty="0"/>
          </a:p>
        </p:txBody>
      </p:sp>
    </p:spTree>
    <p:extLst>
      <p:ext uri="{BB962C8B-B14F-4D97-AF65-F5344CB8AC3E}">
        <p14:creationId xmlns:p14="http://schemas.microsoft.com/office/powerpoint/2010/main" val="3016545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Convolutional Neural Network</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72657362"/>
              </p:ext>
            </p:extLst>
          </p:nvPr>
        </p:nvGraphicFramePr>
        <p:xfrm>
          <a:off x="677334" y="1598776"/>
          <a:ext cx="8970572" cy="4334752"/>
        </p:xfrm>
        <a:graphic>
          <a:graphicData uri="http://schemas.openxmlformats.org/drawingml/2006/table">
            <a:tbl>
              <a:tblPr firstRow="1" firstCol="1" bandRow="1">
                <a:tableStyleId>{5FD0F851-EC5A-4D38-B0AD-8093EC10F338}</a:tableStyleId>
              </a:tblPr>
              <a:tblGrid>
                <a:gridCol w="8970572">
                  <a:extLst>
                    <a:ext uri="{9D8B030D-6E8A-4147-A177-3AD203B41FA5}">
                      <a16:colId xmlns:a16="http://schemas.microsoft.com/office/drawing/2014/main" val="20000"/>
                    </a:ext>
                  </a:extLst>
                </a:gridCol>
              </a:tblGrid>
              <a:tr h="704336">
                <a:tc>
                  <a:txBody>
                    <a:bodyPr/>
                    <a:lstStyle/>
                    <a:p>
                      <a:pPr algn="just">
                        <a:spcAft>
                          <a:spcPts val="400"/>
                        </a:spcAft>
                      </a:pPr>
                      <a:r>
                        <a:rPr lang="en-US" sz="2400" dirty="0">
                          <a:effectLst/>
                        </a:rPr>
                        <a:t>Layer 1: Conv Filter = 32, Kernel size = (3,3), </a:t>
                      </a:r>
                      <a:r>
                        <a:rPr lang="en-US" sz="2400" dirty="0" err="1">
                          <a:effectLst/>
                        </a:rPr>
                        <a:t>MaxPool</a:t>
                      </a:r>
                      <a:r>
                        <a:rPr lang="en-US" sz="2400" dirty="0">
                          <a:effectLst/>
                        </a:rPr>
                        <a:t> = (2,2)</a:t>
                      </a:r>
                      <a:endParaRPr lang="en-IN" sz="3600" b="0" dirty="0">
                        <a:effectLst/>
                        <a:latin typeface="Linux Libertine"/>
                        <a:ea typeface="Times New Roman" panose="02020603050405020304" pitchFamily="18" charset="0"/>
                        <a:cs typeface="Linux Libertine"/>
                      </a:endParaRPr>
                    </a:p>
                  </a:txBody>
                  <a:tcPr marL="68580" marR="68580" marT="0" marB="0"/>
                </a:tc>
                <a:extLst>
                  <a:ext uri="{0D108BD9-81ED-4DB2-BD59-A6C34878D82A}">
                    <a16:rowId xmlns:a16="http://schemas.microsoft.com/office/drawing/2014/main" val="10000"/>
                  </a:ext>
                </a:extLst>
              </a:tr>
              <a:tr h="704336">
                <a:tc>
                  <a:txBody>
                    <a:bodyPr/>
                    <a:lstStyle/>
                    <a:p>
                      <a:pPr algn="just">
                        <a:spcAft>
                          <a:spcPts val="400"/>
                        </a:spcAft>
                      </a:pPr>
                      <a:r>
                        <a:rPr lang="en-US" sz="2400">
                          <a:effectLst/>
                        </a:rPr>
                        <a:t>Layer 2: Conv Filter = 64, Kernel size = (3,3), MaxPool = (2,2)</a:t>
                      </a:r>
                      <a:endParaRPr lang="en-IN" sz="3600" b="0">
                        <a:effectLst/>
                        <a:latin typeface="Linux Libertine"/>
                        <a:ea typeface="Times New Roman" panose="02020603050405020304" pitchFamily="18" charset="0"/>
                        <a:cs typeface="Linux Libertine"/>
                      </a:endParaRPr>
                    </a:p>
                  </a:txBody>
                  <a:tcPr marL="68580" marR="68580" marT="0" marB="0"/>
                </a:tc>
                <a:extLst>
                  <a:ext uri="{0D108BD9-81ED-4DB2-BD59-A6C34878D82A}">
                    <a16:rowId xmlns:a16="http://schemas.microsoft.com/office/drawing/2014/main" val="10001"/>
                  </a:ext>
                </a:extLst>
              </a:tr>
              <a:tr h="704336">
                <a:tc>
                  <a:txBody>
                    <a:bodyPr/>
                    <a:lstStyle/>
                    <a:p>
                      <a:pPr algn="just">
                        <a:spcAft>
                          <a:spcPts val="400"/>
                        </a:spcAft>
                      </a:pPr>
                      <a:r>
                        <a:rPr lang="en-US" sz="2400" dirty="0">
                          <a:effectLst/>
                        </a:rPr>
                        <a:t>Layer 3: Conv Filter = 128, Kernel size = (3,3), </a:t>
                      </a:r>
                      <a:r>
                        <a:rPr lang="en-US" sz="2400" dirty="0" err="1">
                          <a:effectLst/>
                        </a:rPr>
                        <a:t>MaxPool</a:t>
                      </a:r>
                      <a:r>
                        <a:rPr lang="en-US" sz="2400" dirty="0">
                          <a:effectLst/>
                        </a:rPr>
                        <a:t> = (2,2)</a:t>
                      </a:r>
                      <a:endParaRPr lang="en-IN" sz="3600" b="0" dirty="0">
                        <a:effectLst/>
                        <a:latin typeface="Linux Libertine"/>
                        <a:ea typeface="Times New Roman" panose="02020603050405020304" pitchFamily="18" charset="0"/>
                        <a:cs typeface="Linux Libertine"/>
                      </a:endParaRPr>
                    </a:p>
                  </a:txBody>
                  <a:tcPr marL="68580" marR="68580" marT="0" marB="0"/>
                </a:tc>
                <a:extLst>
                  <a:ext uri="{0D108BD9-81ED-4DB2-BD59-A6C34878D82A}">
                    <a16:rowId xmlns:a16="http://schemas.microsoft.com/office/drawing/2014/main" val="10002"/>
                  </a:ext>
                </a:extLst>
              </a:tr>
              <a:tr h="704336">
                <a:tc>
                  <a:txBody>
                    <a:bodyPr/>
                    <a:lstStyle/>
                    <a:p>
                      <a:pPr algn="just">
                        <a:spcAft>
                          <a:spcPts val="400"/>
                        </a:spcAft>
                      </a:pPr>
                      <a:r>
                        <a:rPr lang="en-US" sz="2400">
                          <a:effectLst/>
                        </a:rPr>
                        <a:t>Layer 4: Conv Filter = 256, Kernel size = (3,3), MaxPool = (2,2)</a:t>
                      </a:r>
                      <a:endParaRPr lang="en-IN" sz="3600" b="0">
                        <a:effectLst/>
                        <a:latin typeface="Linux Libertine"/>
                        <a:ea typeface="Times New Roman" panose="02020603050405020304" pitchFamily="18" charset="0"/>
                        <a:cs typeface="Linux Libertine"/>
                      </a:endParaRPr>
                    </a:p>
                  </a:txBody>
                  <a:tcPr marL="68580" marR="68580" marT="0" marB="0"/>
                </a:tc>
                <a:extLst>
                  <a:ext uri="{0D108BD9-81ED-4DB2-BD59-A6C34878D82A}">
                    <a16:rowId xmlns:a16="http://schemas.microsoft.com/office/drawing/2014/main" val="10003"/>
                  </a:ext>
                </a:extLst>
              </a:tr>
              <a:tr h="704336">
                <a:tc>
                  <a:txBody>
                    <a:bodyPr/>
                    <a:lstStyle/>
                    <a:p>
                      <a:pPr algn="just">
                        <a:spcAft>
                          <a:spcPts val="400"/>
                        </a:spcAft>
                      </a:pPr>
                      <a:r>
                        <a:rPr lang="en-US" sz="2400">
                          <a:effectLst/>
                        </a:rPr>
                        <a:t>Dense Layer: units = 500</a:t>
                      </a:r>
                      <a:endParaRPr lang="en-IN" sz="3600" b="0">
                        <a:effectLst/>
                        <a:latin typeface="Linux Libertine"/>
                        <a:ea typeface="Times New Roman" panose="02020603050405020304" pitchFamily="18" charset="0"/>
                        <a:cs typeface="Linux Libertine"/>
                      </a:endParaRPr>
                    </a:p>
                  </a:txBody>
                  <a:tcPr marL="68580" marR="68580" marT="0" marB="0"/>
                </a:tc>
                <a:extLst>
                  <a:ext uri="{0D108BD9-81ED-4DB2-BD59-A6C34878D82A}">
                    <a16:rowId xmlns:a16="http://schemas.microsoft.com/office/drawing/2014/main" val="10004"/>
                  </a:ext>
                </a:extLst>
              </a:tr>
              <a:tr h="704336">
                <a:tc>
                  <a:txBody>
                    <a:bodyPr/>
                    <a:lstStyle/>
                    <a:p>
                      <a:pPr algn="just">
                        <a:spcAft>
                          <a:spcPts val="400"/>
                        </a:spcAft>
                      </a:pPr>
                      <a:r>
                        <a:rPr lang="en-US" sz="2400" dirty="0">
                          <a:effectLst/>
                        </a:rPr>
                        <a:t>Output Layer: units = 30</a:t>
                      </a:r>
                      <a:endParaRPr lang="en-IN" sz="3600" b="0" dirty="0">
                        <a:effectLst/>
                        <a:latin typeface="Linux Libertine"/>
                        <a:ea typeface="Times New Roman" panose="02020603050405020304" pitchFamily="18" charset="0"/>
                        <a:cs typeface="Linux Libertine"/>
                      </a:endParaRPr>
                    </a:p>
                  </a:txBody>
                  <a:tcPr marL="68580" marR="68580" marT="0" marB="0"/>
                </a:tc>
                <a:extLst>
                  <a:ext uri="{0D108BD9-81ED-4DB2-BD59-A6C34878D82A}">
                    <a16:rowId xmlns:a16="http://schemas.microsoft.com/office/drawing/2014/main" val="10005"/>
                  </a:ext>
                </a:extLst>
              </a:tr>
            </a:tbl>
          </a:graphicData>
        </a:graphic>
      </p:graphicFrame>
      <p:pic>
        <p:nvPicPr>
          <p:cNvPr id="9218" name="Picture 2" descr="Image result for convolutional neural network face detection carto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08772" y="127906"/>
            <a:ext cx="2161351" cy="1800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188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177" y="351678"/>
            <a:ext cx="10515600" cy="1325563"/>
          </a:xfrm>
        </p:spPr>
        <p:txBody>
          <a:bodyPr/>
          <a:lstStyle/>
          <a:p>
            <a:r>
              <a:rPr lang="en-US" b="1" dirty="0"/>
              <a:t>Convolutional Neural Network</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69305394"/>
              </p:ext>
            </p:extLst>
          </p:nvPr>
        </p:nvGraphicFramePr>
        <p:xfrm>
          <a:off x="351693" y="1153551"/>
          <a:ext cx="9073662" cy="5036238"/>
        </p:xfrm>
        <a:graphic>
          <a:graphicData uri="http://schemas.openxmlformats.org/drawingml/2006/table">
            <a:tbl>
              <a:tblPr firstRow="1" firstCol="1" bandRow="1">
                <a:tableStyleId>{3B4B98B0-60AC-42C2-AFA5-B58CD77FA1E5}</a:tableStyleId>
              </a:tblPr>
              <a:tblGrid>
                <a:gridCol w="2143200">
                  <a:extLst>
                    <a:ext uri="{9D8B030D-6E8A-4147-A177-3AD203B41FA5}">
                      <a16:colId xmlns:a16="http://schemas.microsoft.com/office/drawing/2014/main" val="20000"/>
                    </a:ext>
                  </a:extLst>
                </a:gridCol>
                <a:gridCol w="1317495">
                  <a:extLst>
                    <a:ext uri="{9D8B030D-6E8A-4147-A177-3AD203B41FA5}">
                      <a16:colId xmlns:a16="http://schemas.microsoft.com/office/drawing/2014/main" val="20001"/>
                    </a:ext>
                  </a:extLst>
                </a:gridCol>
                <a:gridCol w="1802029">
                  <a:extLst>
                    <a:ext uri="{9D8B030D-6E8A-4147-A177-3AD203B41FA5}">
                      <a16:colId xmlns:a16="http://schemas.microsoft.com/office/drawing/2014/main" val="20002"/>
                    </a:ext>
                  </a:extLst>
                </a:gridCol>
                <a:gridCol w="1802029">
                  <a:extLst>
                    <a:ext uri="{9D8B030D-6E8A-4147-A177-3AD203B41FA5}">
                      <a16:colId xmlns:a16="http://schemas.microsoft.com/office/drawing/2014/main" val="20003"/>
                    </a:ext>
                  </a:extLst>
                </a:gridCol>
                <a:gridCol w="1174132">
                  <a:extLst>
                    <a:ext uri="{9D8B030D-6E8A-4147-A177-3AD203B41FA5}">
                      <a16:colId xmlns:a16="http://schemas.microsoft.com/office/drawing/2014/main" val="20004"/>
                    </a:ext>
                  </a:extLst>
                </a:gridCol>
                <a:gridCol w="834777">
                  <a:extLst>
                    <a:ext uri="{9D8B030D-6E8A-4147-A177-3AD203B41FA5}">
                      <a16:colId xmlns:a16="http://schemas.microsoft.com/office/drawing/2014/main" val="20005"/>
                    </a:ext>
                  </a:extLst>
                </a:gridCol>
              </a:tblGrid>
              <a:tr h="384763">
                <a:tc gridSpan="6">
                  <a:txBody>
                    <a:bodyPr/>
                    <a:lstStyle/>
                    <a:p>
                      <a:pPr algn="ctr">
                        <a:lnSpc>
                          <a:spcPct val="110000"/>
                        </a:lnSpc>
                        <a:spcAft>
                          <a:spcPts val="0"/>
                        </a:spcAft>
                      </a:pPr>
                      <a:endParaRPr lang="en-IN" sz="2400" dirty="0">
                        <a:effectLst/>
                        <a:latin typeface="Linux Libertine"/>
                        <a:ea typeface="Calibri" panose="020F0502020204030204" pitchFamily="34" charset="0"/>
                        <a:cs typeface="Shruti"/>
                      </a:endParaRPr>
                    </a:p>
                  </a:txBody>
                  <a:tcPr marL="68580" marR="68580"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687911">
                <a:tc>
                  <a:txBody>
                    <a:bodyPr/>
                    <a:lstStyle/>
                    <a:p>
                      <a:pPr algn="ctr">
                        <a:lnSpc>
                          <a:spcPct val="110000"/>
                        </a:lnSpc>
                        <a:spcAft>
                          <a:spcPts val="0"/>
                        </a:spcAft>
                      </a:pPr>
                      <a:r>
                        <a:rPr lang="en-US" sz="2000" dirty="0">
                          <a:effectLst/>
                        </a:rPr>
                        <a:t>Optimization</a:t>
                      </a:r>
                      <a:endParaRPr lang="en-IN" sz="2400" dirty="0">
                        <a:effectLst/>
                        <a:latin typeface="Linux Libertine"/>
                        <a:ea typeface="Calibri" panose="020F0502020204030204" pitchFamily="34" charset="0"/>
                        <a:cs typeface="Shruti"/>
                      </a:endParaRPr>
                    </a:p>
                  </a:txBody>
                  <a:tcPr marL="68580" marR="68580" marT="0" marB="0" anchor="ctr"/>
                </a:tc>
                <a:tc>
                  <a:txBody>
                    <a:bodyPr/>
                    <a:lstStyle/>
                    <a:p>
                      <a:pPr algn="ctr">
                        <a:lnSpc>
                          <a:spcPct val="110000"/>
                        </a:lnSpc>
                        <a:spcAft>
                          <a:spcPts val="0"/>
                        </a:spcAft>
                      </a:pPr>
                      <a:r>
                        <a:rPr lang="en-US" sz="2000">
                          <a:effectLst/>
                        </a:rPr>
                        <a:t>Kernel No</a:t>
                      </a:r>
                      <a:endParaRPr lang="en-IN" sz="2400">
                        <a:effectLst/>
                        <a:latin typeface="Linux Libertine"/>
                        <a:ea typeface="Calibri" panose="020F0502020204030204" pitchFamily="34" charset="0"/>
                        <a:cs typeface="Shruti"/>
                      </a:endParaRPr>
                    </a:p>
                  </a:txBody>
                  <a:tcPr marL="68580" marR="68580" marT="0" marB="0" anchor="ctr"/>
                </a:tc>
                <a:tc>
                  <a:txBody>
                    <a:bodyPr/>
                    <a:lstStyle/>
                    <a:p>
                      <a:pPr algn="ctr">
                        <a:lnSpc>
                          <a:spcPct val="110000"/>
                        </a:lnSpc>
                        <a:spcAft>
                          <a:spcPts val="0"/>
                        </a:spcAft>
                      </a:pPr>
                      <a:r>
                        <a:rPr lang="en-US" sz="2000">
                          <a:effectLst/>
                        </a:rPr>
                        <a:t>Kernel Size</a:t>
                      </a:r>
                      <a:endParaRPr lang="en-IN" sz="2400">
                        <a:effectLst/>
                        <a:latin typeface="Linux Libertine"/>
                        <a:ea typeface="Calibri" panose="020F0502020204030204" pitchFamily="34" charset="0"/>
                        <a:cs typeface="Shruti"/>
                      </a:endParaRPr>
                    </a:p>
                  </a:txBody>
                  <a:tcPr marL="68580" marR="68580" marT="0" marB="0" anchor="ctr"/>
                </a:tc>
                <a:tc>
                  <a:txBody>
                    <a:bodyPr/>
                    <a:lstStyle/>
                    <a:p>
                      <a:pPr algn="ctr">
                        <a:lnSpc>
                          <a:spcPct val="110000"/>
                        </a:lnSpc>
                        <a:spcAft>
                          <a:spcPts val="0"/>
                        </a:spcAft>
                      </a:pPr>
                      <a:r>
                        <a:rPr lang="en-US" sz="2000">
                          <a:effectLst/>
                        </a:rPr>
                        <a:t>Activation</a:t>
                      </a:r>
                      <a:endParaRPr lang="en-IN" sz="2400">
                        <a:effectLst/>
                        <a:latin typeface="Linux Libertine"/>
                        <a:ea typeface="Calibri" panose="020F0502020204030204" pitchFamily="34" charset="0"/>
                        <a:cs typeface="Shruti"/>
                      </a:endParaRPr>
                    </a:p>
                  </a:txBody>
                  <a:tcPr marL="68580" marR="68580" marT="0" marB="0" anchor="ctr"/>
                </a:tc>
                <a:tc>
                  <a:txBody>
                    <a:bodyPr/>
                    <a:lstStyle/>
                    <a:p>
                      <a:pPr algn="ctr">
                        <a:lnSpc>
                          <a:spcPct val="110000"/>
                        </a:lnSpc>
                        <a:spcAft>
                          <a:spcPts val="0"/>
                        </a:spcAft>
                      </a:pPr>
                      <a:r>
                        <a:rPr lang="en-US" sz="2000">
                          <a:effectLst/>
                        </a:rPr>
                        <a:t>R2 Score</a:t>
                      </a:r>
                      <a:endParaRPr lang="en-IN" sz="2400">
                        <a:effectLst/>
                        <a:latin typeface="Linux Libertine"/>
                        <a:ea typeface="Calibri" panose="020F0502020204030204" pitchFamily="34" charset="0"/>
                        <a:cs typeface="Shruti"/>
                      </a:endParaRPr>
                    </a:p>
                  </a:txBody>
                  <a:tcPr marL="68580" marR="68580" marT="0" marB="0" anchor="ctr"/>
                </a:tc>
                <a:tc>
                  <a:txBody>
                    <a:bodyPr/>
                    <a:lstStyle/>
                    <a:p>
                      <a:pPr algn="ctr">
                        <a:lnSpc>
                          <a:spcPct val="110000"/>
                        </a:lnSpc>
                        <a:spcAft>
                          <a:spcPts val="0"/>
                        </a:spcAft>
                      </a:pPr>
                      <a:r>
                        <a:rPr lang="en-US" sz="2000">
                          <a:effectLst/>
                        </a:rPr>
                        <a:t>RMSE</a:t>
                      </a:r>
                      <a:endParaRPr lang="en-IN" sz="2400">
                        <a:effectLst/>
                        <a:latin typeface="Linux Libertine"/>
                        <a:ea typeface="Calibri" panose="020F0502020204030204" pitchFamily="34" charset="0"/>
                        <a:cs typeface="Shruti"/>
                      </a:endParaRPr>
                    </a:p>
                  </a:txBody>
                  <a:tcPr marL="68580" marR="68580" marT="0" marB="0" anchor="ctr"/>
                </a:tc>
                <a:extLst>
                  <a:ext uri="{0D108BD9-81ED-4DB2-BD59-A6C34878D82A}">
                    <a16:rowId xmlns:a16="http://schemas.microsoft.com/office/drawing/2014/main" val="10001"/>
                  </a:ext>
                </a:extLst>
              </a:tr>
              <a:tr h="330297">
                <a:tc rowSpan="4">
                  <a:txBody>
                    <a:bodyPr/>
                    <a:lstStyle/>
                    <a:p>
                      <a:pPr algn="ctr">
                        <a:lnSpc>
                          <a:spcPct val="110000"/>
                        </a:lnSpc>
                        <a:spcAft>
                          <a:spcPts val="0"/>
                        </a:spcAft>
                      </a:pPr>
                      <a:r>
                        <a:rPr lang="en-US" sz="2000" dirty="0">
                          <a:effectLst/>
                        </a:rPr>
                        <a:t>Adam</a:t>
                      </a:r>
                      <a:endParaRPr lang="en-IN" sz="2400" dirty="0">
                        <a:effectLst/>
                        <a:latin typeface="Linux Libertine"/>
                        <a:ea typeface="Calibri" panose="020F0502020204030204" pitchFamily="34" charset="0"/>
                        <a:cs typeface="Shruti"/>
                      </a:endParaRPr>
                    </a:p>
                  </a:txBody>
                  <a:tcPr marL="68580" marR="68580" marT="0" marB="0" anchor="ctr"/>
                </a:tc>
                <a:tc>
                  <a:txBody>
                    <a:bodyPr/>
                    <a:lstStyle/>
                    <a:p>
                      <a:pPr algn="ctr">
                        <a:lnSpc>
                          <a:spcPct val="110000"/>
                        </a:lnSpc>
                        <a:spcAft>
                          <a:spcPts val="0"/>
                        </a:spcAft>
                      </a:pPr>
                      <a:r>
                        <a:rPr lang="en-US" sz="2000">
                          <a:effectLst/>
                        </a:rPr>
                        <a:t>32</a:t>
                      </a:r>
                      <a:endParaRPr lang="en-IN" sz="2400">
                        <a:effectLst/>
                        <a:latin typeface="Linux Libertine"/>
                        <a:ea typeface="Calibri" panose="020F0502020204030204" pitchFamily="34" charset="0"/>
                        <a:cs typeface="Shruti"/>
                      </a:endParaRPr>
                    </a:p>
                  </a:txBody>
                  <a:tcPr marL="68580" marR="68580" marT="0" marB="0" anchor="ctr"/>
                </a:tc>
                <a:tc>
                  <a:txBody>
                    <a:bodyPr/>
                    <a:lstStyle/>
                    <a:p>
                      <a:pPr algn="ctr">
                        <a:lnSpc>
                          <a:spcPct val="110000"/>
                        </a:lnSpc>
                        <a:spcAft>
                          <a:spcPts val="0"/>
                        </a:spcAft>
                      </a:pPr>
                      <a:r>
                        <a:rPr lang="en-US" sz="2000">
                          <a:effectLst/>
                        </a:rPr>
                        <a:t>(3,3)</a:t>
                      </a:r>
                      <a:endParaRPr lang="en-IN" sz="2400">
                        <a:effectLst/>
                        <a:latin typeface="Linux Libertine"/>
                        <a:ea typeface="Calibri" panose="020F0502020204030204" pitchFamily="34" charset="0"/>
                        <a:cs typeface="Shruti"/>
                      </a:endParaRPr>
                    </a:p>
                  </a:txBody>
                  <a:tcPr marL="68580" marR="68580" marT="0" marB="0" anchor="ctr"/>
                </a:tc>
                <a:tc>
                  <a:txBody>
                    <a:bodyPr/>
                    <a:lstStyle/>
                    <a:p>
                      <a:pPr algn="ctr">
                        <a:lnSpc>
                          <a:spcPct val="110000"/>
                        </a:lnSpc>
                        <a:spcAft>
                          <a:spcPts val="0"/>
                        </a:spcAft>
                      </a:pPr>
                      <a:r>
                        <a:rPr lang="en-US" sz="2000">
                          <a:effectLst/>
                        </a:rPr>
                        <a:t>Relu</a:t>
                      </a:r>
                      <a:endParaRPr lang="en-IN" sz="2400">
                        <a:effectLst/>
                        <a:latin typeface="Linux Libertine"/>
                        <a:ea typeface="Calibri" panose="020F0502020204030204" pitchFamily="34" charset="0"/>
                        <a:cs typeface="Shruti"/>
                      </a:endParaRPr>
                    </a:p>
                  </a:txBody>
                  <a:tcPr marL="68580" marR="68580" marT="0" marB="0" anchor="ctr"/>
                </a:tc>
                <a:tc rowSpan="4">
                  <a:txBody>
                    <a:bodyPr/>
                    <a:lstStyle/>
                    <a:p>
                      <a:pPr algn="ctr">
                        <a:lnSpc>
                          <a:spcPct val="110000"/>
                        </a:lnSpc>
                        <a:spcAft>
                          <a:spcPts val="0"/>
                        </a:spcAft>
                      </a:pPr>
                      <a:r>
                        <a:rPr lang="en-US" sz="2000" dirty="0">
                          <a:effectLst/>
                        </a:rPr>
                        <a:t>0.46</a:t>
                      </a:r>
                      <a:endParaRPr lang="en-IN" sz="2400" dirty="0">
                        <a:effectLst/>
                        <a:latin typeface="Linux Libertine"/>
                        <a:ea typeface="Calibri" panose="020F0502020204030204" pitchFamily="34" charset="0"/>
                        <a:cs typeface="Shruti"/>
                      </a:endParaRPr>
                    </a:p>
                  </a:txBody>
                  <a:tcPr marL="68580" marR="68580" marT="0" marB="0" anchor="ctr"/>
                </a:tc>
                <a:tc rowSpan="4">
                  <a:txBody>
                    <a:bodyPr/>
                    <a:lstStyle/>
                    <a:p>
                      <a:pPr algn="ctr">
                        <a:lnSpc>
                          <a:spcPct val="110000"/>
                        </a:lnSpc>
                        <a:spcAft>
                          <a:spcPts val="0"/>
                        </a:spcAft>
                      </a:pPr>
                      <a:r>
                        <a:rPr lang="en-US" sz="2000" dirty="0">
                          <a:effectLst/>
                        </a:rPr>
                        <a:t>2.22</a:t>
                      </a:r>
                      <a:endParaRPr lang="en-IN" sz="2400" dirty="0">
                        <a:effectLst/>
                        <a:latin typeface="Linux Libertine"/>
                        <a:ea typeface="Calibri" panose="020F0502020204030204" pitchFamily="34" charset="0"/>
                        <a:cs typeface="Shruti"/>
                      </a:endParaRPr>
                    </a:p>
                  </a:txBody>
                  <a:tcPr marL="68580" marR="68580" marT="0" marB="0" anchor="ctr"/>
                </a:tc>
                <a:extLst>
                  <a:ext uri="{0D108BD9-81ED-4DB2-BD59-A6C34878D82A}">
                    <a16:rowId xmlns:a16="http://schemas.microsoft.com/office/drawing/2014/main" val="10002"/>
                  </a:ext>
                </a:extLst>
              </a:tr>
              <a:tr h="330297">
                <a:tc vMerge="1">
                  <a:txBody>
                    <a:bodyPr/>
                    <a:lstStyle/>
                    <a:p>
                      <a:endParaRPr lang="en-IN"/>
                    </a:p>
                  </a:txBody>
                  <a:tcPr/>
                </a:tc>
                <a:tc>
                  <a:txBody>
                    <a:bodyPr/>
                    <a:lstStyle/>
                    <a:p>
                      <a:pPr algn="ctr">
                        <a:lnSpc>
                          <a:spcPct val="110000"/>
                        </a:lnSpc>
                        <a:spcAft>
                          <a:spcPts val="0"/>
                        </a:spcAft>
                      </a:pPr>
                      <a:r>
                        <a:rPr lang="en-US" sz="2000" dirty="0">
                          <a:effectLst/>
                        </a:rPr>
                        <a:t>64</a:t>
                      </a:r>
                      <a:endParaRPr lang="en-IN" sz="2400" dirty="0">
                        <a:effectLst/>
                        <a:latin typeface="Linux Libertine"/>
                        <a:ea typeface="Calibri" panose="020F0502020204030204" pitchFamily="34" charset="0"/>
                        <a:cs typeface="Shruti"/>
                      </a:endParaRPr>
                    </a:p>
                  </a:txBody>
                  <a:tcPr marL="68580" marR="68580" marT="0" marB="0" anchor="ctr"/>
                </a:tc>
                <a:tc>
                  <a:txBody>
                    <a:bodyPr/>
                    <a:lstStyle/>
                    <a:p>
                      <a:pPr algn="ctr">
                        <a:lnSpc>
                          <a:spcPct val="110000"/>
                        </a:lnSpc>
                        <a:spcAft>
                          <a:spcPts val="0"/>
                        </a:spcAft>
                      </a:pPr>
                      <a:r>
                        <a:rPr lang="en-US" sz="2000">
                          <a:effectLst/>
                        </a:rPr>
                        <a:t>(3,3)</a:t>
                      </a:r>
                      <a:endParaRPr lang="en-IN" sz="2400">
                        <a:effectLst/>
                        <a:latin typeface="Linux Libertine"/>
                        <a:ea typeface="Calibri" panose="020F0502020204030204" pitchFamily="34" charset="0"/>
                        <a:cs typeface="Shruti"/>
                      </a:endParaRPr>
                    </a:p>
                  </a:txBody>
                  <a:tcPr marL="68580" marR="68580" marT="0" marB="0" anchor="ctr"/>
                </a:tc>
                <a:tc>
                  <a:txBody>
                    <a:bodyPr/>
                    <a:lstStyle/>
                    <a:p>
                      <a:pPr algn="ctr">
                        <a:lnSpc>
                          <a:spcPct val="110000"/>
                        </a:lnSpc>
                        <a:spcAft>
                          <a:spcPts val="0"/>
                        </a:spcAft>
                      </a:pPr>
                      <a:r>
                        <a:rPr lang="en-US" sz="2000" dirty="0" err="1">
                          <a:effectLst/>
                        </a:rPr>
                        <a:t>Relu</a:t>
                      </a:r>
                      <a:endParaRPr lang="en-IN" sz="2400" dirty="0">
                        <a:effectLst/>
                        <a:latin typeface="Linux Libertine"/>
                        <a:ea typeface="Calibri" panose="020F0502020204030204" pitchFamily="34" charset="0"/>
                        <a:cs typeface="Shruti"/>
                      </a:endParaRPr>
                    </a:p>
                  </a:txBody>
                  <a:tcPr marL="68580" marR="68580" marT="0" marB="0" anchor="ct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0003"/>
                  </a:ext>
                </a:extLst>
              </a:tr>
              <a:tr h="330297">
                <a:tc vMerge="1">
                  <a:txBody>
                    <a:bodyPr/>
                    <a:lstStyle/>
                    <a:p>
                      <a:endParaRPr lang="en-IN"/>
                    </a:p>
                  </a:txBody>
                  <a:tcPr/>
                </a:tc>
                <a:tc>
                  <a:txBody>
                    <a:bodyPr/>
                    <a:lstStyle/>
                    <a:p>
                      <a:pPr algn="ctr">
                        <a:lnSpc>
                          <a:spcPct val="110000"/>
                        </a:lnSpc>
                        <a:spcAft>
                          <a:spcPts val="0"/>
                        </a:spcAft>
                      </a:pPr>
                      <a:r>
                        <a:rPr lang="en-US" sz="2000">
                          <a:effectLst/>
                        </a:rPr>
                        <a:t>128</a:t>
                      </a:r>
                      <a:endParaRPr lang="en-IN" sz="2400">
                        <a:effectLst/>
                        <a:latin typeface="Linux Libertine"/>
                        <a:ea typeface="Calibri" panose="020F0502020204030204" pitchFamily="34" charset="0"/>
                        <a:cs typeface="Shruti"/>
                      </a:endParaRPr>
                    </a:p>
                  </a:txBody>
                  <a:tcPr marL="68580" marR="68580" marT="0" marB="0" anchor="ctr"/>
                </a:tc>
                <a:tc>
                  <a:txBody>
                    <a:bodyPr/>
                    <a:lstStyle/>
                    <a:p>
                      <a:pPr algn="ctr">
                        <a:lnSpc>
                          <a:spcPct val="110000"/>
                        </a:lnSpc>
                        <a:spcAft>
                          <a:spcPts val="0"/>
                        </a:spcAft>
                      </a:pPr>
                      <a:r>
                        <a:rPr lang="en-US" sz="2000">
                          <a:effectLst/>
                        </a:rPr>
                        <a:t>(3,3)</a:t>
                      </a:r>
                      <a:endParaRPr lang="en-IN" sz="2400">
                        <a:effectLst/>
                        <a:latin typeface="Linux Libertine"/>
                        <a:ea typeface="Calibri" panose="020F0502020204030204" pitchFamily="34" charset="0"/>
                        <a:cs typeface="Shruti"/>
                      </a:endParaRPr>
                    </a:p>
                  </a:txBody>
                  <a:tcPr marL="68580" marR="68580" marT="0" marB="0" anchor="ctr"/>
                </a:tc>
                <a:tc>
                  <a:txBody>
                    <a:bodyPr/>
                    <a:lstStyle/>
                    <a:p>
                      <a:pPr algn="ctr">
                        <a:lnSpc>
                          <a:spcPct val="110000"/>
                        </a:lnSpc>
                        <a:spcAft>
                          <a:spcPts val="0"/>
                        </a:spcAft>
                      </a:pPr>
                      <a:r>
                        <a:rPr lang="en-US" sz="2000">
                          <a:effectLst/>
                        </a:rPr>
                        <a:t>Relu</a:t>
                      </a:r>
                      <a:endParaRPr lang="en-IN" sz="2400">
                        <a:effectLst/>
                        <a:latin typeface="Linux Libertine"/>
                        <a:ea typeface="Calibri" panose="020F0502020204030204" pitchFamily="34" charset="0"/>
                        <a:cs typeface="Shruti"/>
                      </a:endParaRPr>
                    </a:p>
                  </a:txBody>
                  <a:tcPr marL="68580" marR="68580" marT="0" marB="0" anchor="ct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0004"/>
                  </a:ext>
                </a:extLst>
              </a:tr>
              <a:tr h="330297">
                <a:tc vMerge="1">
                  <a:txBody>
                    <a:bodyPr/>
                    <a:lstStyle/>
                    <a:p>
                      <a:endParaRPr lang="en-IN"/>
                    </a:p>
                  </a:txBody>
                  <a:tcPr/>
                </a:tc>
                <a:tc>
                  <a:txBody>
                    <a:bodyPr/>
                    <a:lstStyle/>
                    <a:p>
                      <a:pPr algn="ctr">
                        <a:lnSpc>
                          <a:spcPct val="110000"/>
                        </a:lnSpc>
                        <a:spcAft>
                          <a:spcPts val="0"/>
                        </a:spcAft>
                      </a:pPr>
                      <a:r>
                        <a:rPr lang="en-US" sz="2000">
                          <a:effectLst/>
                        </a:rPr>
                        <a:t>256</a:t>
                      </a:r>
                      <a:endParaRPr lang="en-IN" sz="2400">
                        <a:effectLst/>
                        <a:latin typeface="Linux Libertine"/>
                        <a:ea typeface="Calibri" panose="020F0502020204030204" pitchFamily="34" charset="0"/>
                        <a:cs typeface="Shruti"/>
                      </a:endParaRPr>
                    </a:p>
                  </a:txBody>
                  <a:tcPr marL="68580" marR="68580" marT="0" marB="0" anchor="ctr"/>
                </a:tc>
                <a:tc>
                  <a:txBody>
                    <a:bodyPr/>
                    <a:lstStyle/>
                    <a:p>
                      <a:pPr algn="ctr">
                        <a:lnSpc>
                          <a:spcPct val="110000"/>
                        </a:lnSpc>
                        <a:spcAft>
                          <a:spcPts val="0"/>
                        </a:spcAft>
                      </a:pPr>
                      <a:r>
                        <a:rPr lang="en-US" sz="2000">
                          <a:effectLst/>
                        </a:rPr>
                        <a:t>(3,3)</a:t>
                      </a:r>
                      <a:endParaRPr lang="en-IN" sz="2400">
                        <a:effectLst/>
                        <a:latin typeface="Linux Libertine"/>
                        <a:ea typeface="Calibri" panose="020F0502020204030204" pitchFamily="34" charset="0"/>
                        <a:cs typeface="Shruti"/>
                      </a:endParaRPr>
                    </a:p>
                  </a:txBody>
                  <a:tcPr marL="68580" marR="68580" marT="0" marB="0" anchor="ctr"/>
                </a:tc>
                <a:tc>
                  <a:txBody>
                    <a:bodyPr/>
                    <a:lstStyle/>
                    <a:p>
                      <a:pPr algn="ctr">
                        <a:lnSpc>
                          <a:spcPct val="110000"/>
                        </a:lnSpc>
                        <a:spcAft>
                          <a:spcPts val="0"/>
                        </a:spcAft>
                      </a:pPr>
                      <a:r>
                        <a:rPr lang="en-US" sz="2000">
                          <a:effectLst/>
                        </a:rPr>
                        <a:t>Relu</a:t>
                      </a:r>
                      <a:endParaRPr lang="en-IN" sz="2400">
                        <a:effectLst/>
                        <a:latin typeface="Linux Libertine"/>
                        <a:ea typeface="Calibri" panose="020F0502020204030204" pitchFamily="34" charset="0"/>
                        <a:cs typeface="Shruti"/>
                      </a:endParaRPr>
                    </a:p>
                  </a:txBody>
                  <a:tcPr marL="68580" marR="68580" marT="0" marB="0" anchor="ct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0005"/>
                  </a:ext>
                </a:extLst>
              </a:tr>
              <a:tr h="330297">
                <a:tc rowSpan="4">
                  <a:txBody>
                    <a:bodyPr/>
                    <a:lstStyle/>
                    <a:p>
                      <a:pPr algn="ctr">
                        <a:lnSpc>
                          <a:spcPct val="110000"/>
                        </a:lnSpc>
                        <a:spcAft>
                          <a:spcPts val="0"/>
                        </a:spcAft>
                      </a:pPr>
                      <a:r>
                        <a:rPr lang="en-US" sz="2000">
                          <a:effectLst/>
                        </a:rPr>
                        <a:t>Adam</a:t>
                      </a:r>
                      <a:endParaRPr lang="en-IN" sz="2400">
                        <a:effectLst/>
                        <a:latin typeface="Linux Libertine"/>
                        <a:ea typeface="Calibri" panose="020F0502020204030204" pitchFamily="34" charset="0"/>
                        <a:cs typeface="Shruti"/>
                      </a:endParaRPr>
                    </a:p>
                  </a:txBody>
                  <a:tcPr marL="68580" marR="68580" marT="0" marB="0" anchor="ctr"/>
                </a:tc>
                <a:tc>
                  <a:txBody>
                    <a:bodyPr/>
                    <a:lstStyle/>
                    <a:p>
                      <a:pPr algn="ctr">
                        <a:lnSpc>
                          <a:spcPct val="110000"/>
                        </a:lnSpc>
                        <a:spcAft>
                          <a:spcPts val="0"/>
                        </a:spcAft>
                      </a:pPr>
                      <a:r>
                        <a:rPr lang="en-US" sz="2000">
                          <a:effectLst/>
                        </a:rPr>
                        <a:t>32</a:t>
                      </a:r>
                      <a:endParaRPr lang="en-IN" sz="2400">
                        <a:effectLst/>
                        <a:latin typeface="Linux Libertine"/>
                        <a:ea typeface="Calibri" panose="020F0502020204030204" pitchFamily="34" charset="0"/>
                        <a:cs typeface="Shruti"/>
                      </a:endParaRPr>
                    </a:p>
                  </a:txBody>
                  <a:tcPr marL="68580" marR="68580" marT="0" marB="0" anchor="ctr"/>
                </a:tc>
                <a:tc>
                  <a:txBody>
                    <a:bodyPr/>
                    <a:lstStyle/>
                    <a:p>
                      <a:pPr algn="ctr">
                        <a:lnSpc>
                          <a:spcPct val="110000"/>
                        </a:lnSpc>
                        <a:spcAft>
                          <a:spcPts val="0"/>
                        </a:spcAft>
                      </a:pPr>
                      <a:r>
                        <a:rPr lang="en-US" sz="2000">
                          <a:effectLst/>
                        </a:rPr>
                        <a:t>(2,2)</a:t>
                      </a:r>
                      <a:endParaRPr lang="en-IN" sz="2400">
                        <a:effectLst/>
                        <a:latin typeface="Linux Libertine"/>
                        <a:ea typeface="Calibri" panose="020F0502020204030204" pitchFamily="34" charset="0"/>
                        <a:cs typeface="Shruti"/>
                      </a:endParaRPr>
                    </a:p>
                  </a:txBody>
                  <a:tcPr marL="68580" marR="68580" marT="0" marB="0" anchor="ctr"/>
                </a:tc>
                <a:tc>
                  <a:txBody>
                    <a:bodyPr/>
                    <a:lstStyle/>
                    <a:p>
                      <a:pPr algn="ctr">
                        <a:lnSpc>
                          <a:spcPct val="110000"/>
                        </a:lnSpc>
                        <a:spcAft>
                          <a:spcPts val="0"/>
                        </a:spcAft>
                      </a:pPr>
                      <a:r>
                        <a:rPr lang="en-US" sz="2000">
                          <a:effectLst/>
                        </a:rPr>
                        <a:t>Relu</a:t>
                      </a:r>
                      <a:endParaRPr lang="en-IN" sz="2400">
                        <a:effectLst/>
                        <a:latin typeface="Linux Libertine"/>
                        <a:ea typeface="Calibri" panose="020F0502020204030204" pitchFamily="34" charset="0"/>
                        <a:cs typeface="Shruti"/>
                      </a:endParaRPr>
                    </a:p>
                  </a:txBody>
                  <a:tcPr marL="68580" marR="68580" marT="0" marB="0" anchor="ctr"/>
                </a:tc>
                <a:tc rowSpan="4">
                  <a:txBody>
                    <a:bodyPr/>
                    <a:lstStyle/>
                    <a:p>
                      <a:pPr algn="ctr">
                        <a:lnSpc>
                          <a:spcPct val="110000"/>
                        </a:lnSpc>
                        <a:spcAft>
                          <a:spcPts val="0"/>
                        </a:spcAft>
                      </a:pPr>
                      <a:r>
                        <a:rPr lang="en-US" sz="2000">
                          <a:effectLst/>
                        </a:rPr>
                        <a:t>0.37</a:t>
                      </a:r>
                      <a:endParaRPr lang="en-IN" sz="2400">
                        <a:effectLst/>
                        <a:latin typeface="Linux Libertine"/>
                        <a:ea typeface="Calibri" panose="020F0502020204030204" pitchFamily="34" charset="0"/>
                        <a:cs typeface="Shruti"/>
                      </a:endParaRPr>
                    </a:p>
                  </a:txBody>
                  <a:tcPr marL="68580" marR="68580" marT="0" marB="0" anchor="ctr"/>
                </a:tc>
                <a:tc rowSpan="4">
                  <a:txBody>
                    <a:bodyPr/>
                    <a:lstStyle/>
                    <a:p>
                      <a:pPr algn="ctr">
                        <a:lnSpc>
                          <a:spcPct val="110000"/>
                        </a:lnSpc>
                        <a:spcAft>
                          <a:spcPts val="0"/>
                        </a:spcAft>
                      </a:pPr>
                      <a:r>
                        <a:rPr lang="en-US" sz="2000">
                          <a:effectLst/>
                        </a:rPr>
                        <a:t>2.3</a:t>
                      </a:r>
                      <a:endParaRPr lang="en-IN" sz="2400">
                        <a:effectLst/>
                        <a:latin typeface="Linux Libertine"/>
                        <a:ea typeface="Calibri" panose="020F0502020204030204" pitchFamily="34" charset="0"/>
                        <a:cs typeface="Shruti"/>
                      </a:endParaRPr>
                    </a:p>
                  </a:txBody>
                  <a:tcPr marL="68580" marR="68580" marT="0" marB="0" anchor="ctr"/>
                </a:tc>
                <a:extLst>
                  <a:ext uri="{0D108BD9-81ED-4DB2-BD59-A6C34878D82A}">
                    <a16:rowId xmlns:a16="http://schemas.microsoft.com/office/drawing/2014/main" val="10006"/>
                  </a:ext>
                </a:extLst>
              </a:tr>
              <a:tr h="330297">
                <a:tc vMerge="1">
                  <a:txBody>
                    <a:bodyPr/>
                    <a:lstStyle/>
                    <a:p>
                      <a:endParaRPr lang="en-IN"/>
                    </a:p>
                  </a:txBody>
                  <a:tcPr/>
                </a:tc>
                <a:tc>
                  <a:txBody>
                    <a:bodyPr/>
                    <a:lstStyle/>
                    <a:p>
                      <a:pPr algn="ctr">
                        <a:lnSpc>
                          <a:spcPct val="110000"/>
                        </a:lnSpc>
                        <a:spcAft>
                          <a:spcPts val="0"/>
                        </a:spcAft>
                      </a:pPr>
                      <a:r>
                        <a:rPr lang="en-US" sz="2000">
                          <a:effectLst/>
                        </a:rPr>
                        <a:t>32</a:t>
                      </a:r>
                      <a:endParaRPr lang="en-IN" sz="2400">
                        <a:effectLst/>
                        <a:latin typeface="Linux Libertine"/>
                        <a:ea typeface="Calibri" panose="020F0502020204030204" pitchFamily="34" charset="0"/>
                        <a:cs typeface="Shruti"/>
                      </a:endParaRPr>
                    </a:p>
                  </a:txBody>
                  <a:tcPr marL="68580" marR="68580" marT="0" marB="0" anchor="ctr"/>
                </a:tc>
                <a:tc>
                  <a:txBody>
                    <a:bodyPr/>
                    <a:lstStyle/>
                    <a:p>
                      <a:pPr algn="ctr">
                        <a:lnSpc>
                          <a:spcPct val="110000"/>
                        </a:lnSpc>
                        <a:spcAft>
                          <a:spcPts val="0"/>
                        </a:spcAft>
                      </a:pPr>
                      <a:r>
                        <a:rPr lang="en-US" sz="2000">
                          <a:effectLst/>
                        </a:rPr>
                        <a:t>(2,2)</a:t>
                      </a:r>
                      <a:endParaRPr lang="en-IN" sz="2400">
                        <a:effectLst/>
                        <a:latin typeface="Linux Libertine"/>
                        <a:ea typeface="Calibri" panose="020F0502020204030204" pitchFamily="34" charset="0"/>
                        <a:cs typeface="Shruti"/>
                      </a:endParaRPr>
                    </a:p>
                  </a:txBody>
                  <a:tcPr marL="68580" marR="68580" marT="0" marB="0" anchor="ctr"/>
                </a:tc>
                <a:tc>
                  <a:txBody>
                    <a:bodyPr/>
                    <a:lstStyle/>
                    <a:p>
                      <a:pPr algn="ctr">
                        <a:lnSpc>
                          <a:spcPct val="110000"/>
                        </a:lnSpc>
                        <a:spcAft>
                          <a:spcPts val="0"/>
                        </a:spcAft>
                      </a:pPr>
                      <a:r>
                        <a:rPr lang="en-US" sz="2000">
                          <a:effectLst/>
                        </a:rPr>
                        <a:t>Relu</a:t>
                      </a:r>
                      <a:endParaRPr lang="en-IN" sz="2400">
                        <a:effectLst/>
                        <a:latin typeface="Linux Libertine"/>
                        <a:ea typeface="Calibri" panose="020F0502020204030204" pitchFamily="34" charset="0"/>
                        <a:cs typeface="Shruti"/>
                      </a:endParaRPr>
                    </a:p>
                  </a:txBody>
                  <a:tcPr marL="68580" marR="68580" marT="0" marB="0" anchor="ct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0007"/>
                  </a:ext>
                </a:extLst>
              </a:tr>
              <a:tr h="330297">
                <a:tc vMerge="1">
                  <a:txBody>
                    <a:bodyPr/>
                    <a:lstStyle/>
                    <a:p>
                      <a:endParaRPr lang="en-IN"/>
                    </a:p>
                  </a:txBody>
                  <a:tcPr/>
                </a:tc>
                <a:tc>
                  <a:txBody>
                    <a:bodyPr/>
                    <a:lstStyle/>
                    <a:p>
                      <a:pPr algn="ctr">
                        <a:lnSpc>
                          <a:spcPct val="110000"/>
                        </a:lnSpc>
                        <a:spcAft>
                          <a:spcPts val="0"/>
                        </a:spcAft>
                      </a:pPr>
                      <a:r>
                        <a:rPr lang="en-US" sz="2000">
                          <a:effectLst/>
                        </a:rPr>
                        <a:t>64</a:t>
                      </a:r>
                      <a:endParaRPr lang="en-IN" sz="2400">
                        <a:effectLst/>
                        <a:latin typeface="Linux Libertine"/>
                        <a:ea typeface="Calibri" panose="020F0502020204030204" pitchFamily="34" charset="0"/>
                        <a:cs typeface="Shruti"/>
                      </a:endParaRPr>
                    </a:p>
                  </a:txBody>
                  <a:tcPr marL="68580" marR="68580" marT="0" marB="0" anchor="ctr"/>
                </a:tc>
                <a:tc>
                  <a:txBody>
                    <a:bodyPr/>
                    <a:lstStyle/>
                    <a:p>
                      <a:pPr algn="ctr">
                        <a:lnSpc>
                          <a:spcPct val="110000"/>
                        </a:lnSpc>
                        <a:spcAft>
                          <a:spcPts val="0"/>
                        </a:spcAft>
                      </a:pPr>
                      <a:r>
                        <a:rPr lang="en-US" sz="2000">
                          <a:effectLst/>
                        </a:rPr>
                        <a:t>(2,2)</a:t>
                      </a:r>
                      <a:endParaRPr lang="en-IN" sz="2400">
                        <a:effectLst/>
                        <a:latin typeface="Linux Libertine"/>
                        <a:ea typeface="Calibri" panose="020F0502020204030204" pitchFamily="34" charset="0"/>
                        <a:cs typeface="Shruti"/>
                      </a:endParaRPr>
                    </a:p>
                  </a:txBody>
                  <a:tcPr marL="68580" marR="68580" marT="0" marB="0" anchor="ctr"/>
                </a:tc>
                <a:tc>
                  <a:txBody>
                    <a:bodyPr/>
                    <a:lstStyle/>
                    <a:p>
                      <a:pPr algn="ctr">
                        <a:lnSpc>
                          <a:spcPct val="110000"/>
                        </a:lnSpc>
                        <a:spcAft>
                          <a:spcPts val="0"/>
                        </a:spcAft>
                      </a:pPr>
                      <a:r>
                        <a:rPr lang="en-US" sz="2000">
                          <a:effectLst/>
                        </a:rPr>
                        <a:t>Relu</a:t>
                      </a:r>
                      <a:endParaRPr lang="en-IN" sz="2400">
                        <a:effectLst/>
                        <a:latin typeface="Linux Libertine"/>
                        <a:ea typeface="Calibri" panose="020F0502020204030204" pitchFamily="34" charset="0"/>
                        <a:cs typeface="Shruti"/>
                      </a:endParaRPr>
                    </a:p>
                  </a:txBody>
                  <a:tcPr marL="68580" marR="68580" marT="0" marB="0" anchor="ct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0008"/>
                  </a:ext>
                </a:extLst>
              </a:tr>
              <a:tr h="330297">
                <a:tc vMerge="1">
                  <a:txBody>
                    <a:bodyPr/>
                    <a:lstStyle/>
                    <a:p>
                      <a:endParaRPr lang="en-IN"/>
                    </a:p>
                  </a:txBody>
                  <a:tcPr/>
                </a:tc>
                <a:tc>
                  <a:txBody>
                    <a:bodyPr/>
                    <a:lstStyle/>
                    <a:p>
                      <a:pPr algn="ctr">
                        <a:lnSpc>
                          <a:spcPct val="110000"/>
                        </a:lnSpc>
                        <a:spcAft>
                          <a:spcPts val="0"/>
                        </a:spcAft>
                      </a:pPr>
                      <a:r>
                        <a:rPr lang="en-US" sz="2000">
                          <a:effectLst/>
                        </a:rPr>
                        <a:t>64</a:t>
                      </a:r>
                      <a:endParaRPr lang="en-IN" sz="2400">
                        <a:effectLst/>
                        <a:latin typeface="Linux Libertine"/>
                        <a:ea typeface="Calibri" panose="020F0502020204030204" pitchFamily="34" charset="0"/>
                        <a:cs typeface="Shruti"/>
                      </a:endParaRPr>
                    </a:p>
                  </a:txBody>
                  <a:tcPr marL="68580" marR="68580" marT="0" marB="0" anchor="ctr"/>
                </a:tc>
                <a:tc>
                  <a:txBody>
                    <a:bodyPr/>
                    <a:lstStyle/>
                    <a:p>
                      <a:pPr algn="ctr">
                        <a:lnSpc>
                          <a:spcPct val="110000"/>
                        </a:lnSpc>
                        <a:spcAft>
                          <a:spcPts val="0"/>
                        </a:spcAft>
                      </a:pPr>
                      <a:r>
                        <a:rPr lang="en-US" sz="2000">
                          <a:effectLst/>
                        </a:rPr>
                        <a:t>(2,2)</a:t>
                      </a:r>
                      <a:endParaRPr lang="en-IN" sz="2400">
                        <a:effectLst/>
                        <a:latin typeface="Linux Libertine"/>
                        <a:ea typeface="Calibri" panose="020F0502020204030204" pitchFamily="34" charset="0"/>
                        <a:cs typeface="Shruti"/>
                      </a:endParaRPr>
                    </a:p>
                  </a:txBody>
                  <a:tcPr marL="68580" marR="68580" marT="0" marB="0" anchor="ctr"/>
                </a:tc>
                <a:tc>
                  <a:txBody>
                    <a:bodyPr/>
                    <a:lstStyle/>
                    <a:p>
                      <a:pPr algn="ctr">
                        <a:lnSpc>
                          <a:spcPct val="110000"/>
                        </a:lnSpc>
                        <a:spcAft>
                          <a:spcPts val="0"/>
                        </a:spcAft>
                      </a:pPr>
                      <a:r>
                        <a:rPr lang="en-US" sz="2000">
                          <a:effectLst/>
                        </a:rPr>
                        <a:t>Relu</a:t>
                      </a:r>
                      <a:endParaRPr lang="en-IN" sz="2400">
                        <a:effectLst/>
                        <a:latin typeface="Linux Libertine"/>
                        <a:ea typeface="Calibri" panose="020F0502020204030204" pitchFamily="34" charset="0"/>
                        <a:cs typeface="Shruti"/>
                      </a:endParaRPr>
                    </a:p>
                  </a:txBody>
                  <a:tcPr marL="68580" marR="68580" marT="0" marB="0" anchor="ct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0009"/>
                  </a:ext>
                </a:extLst>
              </a:tr>
              <a:tr h="330297">
                <a:tc rowSpan="4">
                  <a:txBody>
                    <a:bodyPr/>
                    <a:lstStyle/>
                    <a:p>
                      <a:pPr algn="ctr">
                        <a:lnSpc>
                          <a:spcPct val="110000"/>
                        </a:lnSpc>
                        <a:spcAft>
                          <a:spcPts val="0"/>
                        </a:spcAft>
                      </a:pPr>
                      <a:r>
                        <a:rPr lang="en-US" sz="2000">
                          <a:effectLst/>
                        </a:rPr>
                        <a:t>sgd</a:t>
                      </a:r>
                      <a:endParaRPr lang="en-IN" sz="2400">
                        <a:effectLst/>
                        <a:latin typeface="Linux Libertine"/>
                        <a:ea typeface="Calibri" panose="020F0502020204030204" pitchFamily="34" charset="0"/>
                        <a:cs typeface="Shruti"/>
                      </a:endParaRPr>
                    </a:p>
                  </a:txBody>
                  <a:tcPr marL="68580" marR="68580" marT="0" marB="0" anchor="ctr"/>
                </a:tc>
                <a:tc>
                  <a:txBody>
                    <a:bodyPr/>
                    <a:lstStyle/>
                    <a:p>
                      <a:pPr algn="ctr">
                        <a:lnSpc>
                          <a:spcPct val="110000"/>
                        </a:lnSpc>
                        <a:spcAft>
                          <a:spcPts val="0"/>
                        </a:spcAft>
                      </a:pPr>
                      <a:r>
                        <a:rPr lang="en-US" sz="2000">
                          <a:effectLst/>
                        </a:rPr>
                        <a:t>32</a:t>
                      </a:r>
                      <a:endParaRPr lang="en-IN" sz="2400">
                        <a:effectLst/>
                        <a:latin typeface="Linux Libertine"/>
                        <a:ea typeface="Calibri" panose="020F0502020204030204" pitchFamily="34" charset="0"/>
                        <a:cs typeface="Shruti"/>
                      </a:endParaRPr>
                    </a:p>
                  </a:txBody>
                  <a:tcPr marL="68580" marR="68580" marT="0" marB="0" anchor="ctr"/>
                </a:tc>
                <a:tc>
                  <a:txBody>
                    <a:bodyPr/>
                    <a:lstStyle/>
                    <a:p>
                      <a:pPr algn="ctr">
                        <a:lnSpc>
                          <a:spcPct val="110000"/>
                        </a:lnSpc>
                        <a:spcAft>
                          <a:spcPts val="0"/>
                        </a:spcAft>
                      </a:pPr>
                      <a:r>
                        <a:rPr lang="en-US" sz="2000">
                          <a:effectLst/>
                        </a:rPr>
                        <a:t>(3,3)</a:t>
                      </a:r>
                      <a:endParaRPr lang="en-IN" sz="2400">
                        <a:effectLst/>
                        <a:latin typeface="Linux Libertine"/>
                        <a:ea typeface="Calibri" panose="020F0502020204030204" pitchFamily="34" charset="0"/>
                        <a:cs typeface="Shruti"/>
                      </a:endParaRPr>
                    </a:p>
                  </a:txBody>
                  <a:tcPr marL="68580" marR="68580" marT="0" marB="0" anchor="ctr"/>
                </a:tc>
                <a:tc>
                  <a:txBody>
                    <a:bodyPr/>
                    <a:lstStyle/>
                    <a:p>
                      <a:pPr algn="ctr">
                        <a:lnSpc>
                          <a:spcPct val="110000"/>
                        </a:lnSpc>
                        <a:spcAft>
                          <a:spcPts val="0"/>
                        </a:spcAft>
                      </a:pPr>
                      <a:r>
                        <a:rPr lang="en-US" sz="2000">
                          <a:effectLst/>
                        </a:rPr>
                        <a:t>Relu</a:t>
                      </a:r>
                      <a:endParaRPr lang="en-IN" sz="2400">
                        <a:effectLst/>
                        <a:latin typeface="Linux Libertine"/>
                        <a:ea typeface="Calibri" panose="020F0502020204030204" pitchFamily="34" charset="0"/>
                        <a:cs typeface="Shruti"/>
                      </a:endParaRPr>
                    </a:p>
                  </a:txBody>
                  <a:tcPr marL="68580" marR="68580" marT="0" marB="0" anchor="ctr"/>
                </a:tc>
                <a:tc rowSpan="4">
                  <a:txBody>
                    <a:bodyPr/>
                    <a:lstStyle/>
                    <a:p>
                      <a:pPr algn="ctr">
                        <a:lnSpc>
                          <a:spcPct val="110000"/>
                        </a:lnSpc>
                        <a:spcAft>
                          <a:spcPts val="0"/>
                        </a:spcAft>
                      </a:pPr>
                      <a:r>
                        <a:rPr lang="en-US" sz="2000">
                          <a:effectLst/>
                        </a:rPr>
                        <a:t>NAN</a:t>
                      </a:r>
                      <a:endParaRPr lang="en-IN" sz="2400">
                        <a:effectLst/>
                        <a:latin typeface="Linux Libertine"/>
                        <a:ea typeface="Calibri" panose="020F0502020204030204" pitchFamily="34" charset="0"/>
                        <a:cs typeface="Shruti"/>
                      </a:endParaRPr>
                    </a:p>
                  </a:txBody>
                  <a:tcPr marL="68580" marR="68580" marT="0" marB="0" anchor="ctr"/>
                </a:tc>
                <a:tc rowSpan="4">
                  <a:txBody>
                    <a:bodyPr/>
                    <a:lstStyle/>
                    <a:p>
                      <a:pPr algn="ctr">
                        <a:lnSpc>
                          <a:spcPct val="110000"/>
                        </a:lnSpc>
                        <a:spcAft>
                          <a:spcPts val="0"/>
                        </a:spcAft>
                      </a:pPr>
                      <a:r>
                        <a:rPr lang="en-US" sz="2000">
                          <a:effectLst/>
                        </a:rPr>
                        <a:t>NAN</a:t>
                      </a:r>
                      <a:endParaRPr lang="en-IN" sz="2400">
                        <a:effectLst/>
                        <a:latin typeface="Linux Libertine"/>
                        <a:ea typeface="Calibri" panose="020F0502020204030204" pitchFamily="34" charset="0"/>
                        <a:cs typeface="Shruti"/>
                      </a:endParaRPr>
                    </a:p>
                  </a:txBody>
                  <a:tcPr marL="68580" marR="68580" marT="0" marB="0" anchor="ctr"/>
                </a:tc>
                <a:extLst>
                  <a:ext uri="{0D108BD9-81ED-4DB2-BD59-A6C34878D82A}">
                    <a16:rowId xmlns:a16="http://schemas.microsoft.com/office/drawing/2014/main" val="10010"/>
                  </a:ext>
                </a:extLst>
              </a:tr>
              <a:tr h="330297">
                <a:tc vMerge="1">
                  <a:txBody>
                    <a:bodyPr/>
                    <a:lstStyle/>
                    <a:p>
                      <a:endParaRPr lang="en-IN"/>
                    </a:p>
                  </a:txBody>
                  <a:tcPr/>
                </a:tc>
                <a:tc>
                  <a:txBody>
                    <a:bodyPr/>
                    <a:lstStyle/>
                    <a:p>
                      <a:pPr algn="ctr">
                        <a:lnSpc>
                          <a:spcPct val="110000"/>
                        </a:lnSpc>
                        <a:spcAft>
                          <a:spcPts val="0"/>
                        </a:spcAft>
                      </a:pPr>
                      <a:r>
                        <a:rPr lang="en-US" sz="2000">
                          <a:effectLst/>
                        </a:rPr>
                        <a:t>64</a:t>
                      </a:r>
                      <a:endParaRPr lang="en-IN" sz="2400">
                        <a:effectLst/>
                        <a:latin typeface="Linux Libertine"/>
                        <a:ea typeface="Calibri" panose="020F0502020204030204" pitchFamily="34" charset="0"/>
                        <a:cs typeface="Shruti"/>
                      </a:endParaRPr>
                    </a:p>
                  </a:txBody>
                  <a:tcPr marL="68580" marR="68580" marT="0" marB="0" anchor="ctr"/>
                </a:tc>
                <a:tc>
                  <a:txBody>
                    <a:bodyPr/>
                    <a:lstStyle/>
                    <a:p>
                      <a:pPr algn="ctr">
                        <a:lnSpc>
                          <a:spcPct val="110000"/>
                        </a:lnSpc>
                        <a:spcAft>
                          <a:spcPts val="0"/>
                        </a:spcAft>
                      </a:pPr>
                      <a:r>
                        <a:rPr lang="en-US" sz="2000">
                          <a:effectLst/>
                        </a:rPr>
                        <a:t>(3,3)</a:t>
                      </a:r>
                      <a:endParaRPr lang="en-IN" sz="2400">
                        <a:effectLst/>
                        <a:latin typeface="Linux Libertine"/>
                        <a:ea typeface="Calibri" panose="020F0502020204030204" pitchFamily="34" charset="0"/>
                        <a:cs typeface="Shruti"/>
                      </a:endParaRPr>
                    </a:p>
                  </a:txBody>
                  <a:tcPr marL="68580" marR="68580" marT="0" marB="0" anchor="ctr"/>
                </a:tc>
                <a:tc>
                  <a:txBody>
                    <a:bodyPr/>
                    <a:lstStyle/>
                    <a:p>
                      <a:pPr algn="ctr">
                        <a:lnSpc>
                          <a:spcPct val="110000"/>
                        </a:lnSpc>
                        <a:spcAft>
                          <a:spcPts val="0"/>
                        </a:spcAft>
                      </a:pPr>
                      <a:r>
                        <a:rPr lang="en-US" sz="2000">
                          <a:effectLst/>
                        </a:rPr>
                        <a:t>Relu</a:t>
                      </a:r>
                      <a:endParaRPr lang="en-IN" sz="2400">
                        <a:effectLst/>
                        <a:latin typeface="Linux Libertine"/>
                        <a:ea typeface="Calibri" panose="020F0502020204030204" pitchFamily="34" charset="0"/>
                        <a:cs typeface="Shruti"/>
                      </a:endParaRPr>
                    </a:p>
                  </a:txBody>
                  <a:tcPr marL="68580" marR="68580" marT="0" marB="0" anchor="ct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0011"/>
                  </a:ext>
                </a:extLst>
              </a:tr>
              <a:tr h="330297">
                <a:tc vMerge="1">
                  <a:txBody>
                    <a:bodyPr/>
                    <a:lstStyle/>
                    <a:p>
                      <a:endParaRPr lang="en-IN"/>
                    </a:p>
                  </a:txBody>
                  <a:tcPr/>
                </a:tc>
                <a:tc>
                  <a:txBody>
                    <a:bodyPr/>
                    <a:lstStyle/>
                    <a:p>
                      <a:pPr algn="ctr">
                        <a:lnSpc>
                          <a:spcPct val="110000"/>
                        </a:lnSpc>
                        <a:spcAft>
                          <a:spcPts val="0"/>
                        </a:spcAft>
                      </a:pPr>
                      <a:r>
                        <a:rPr lang="en-US" sz="2000">
                          <a:effectLst/>
                        </a:rPr>
                        <a:t>128</a:t>
                      </a:r>
                      <a:endParaRPr lang="en-IN" sz="2400">
                        <a:effectLst/>
                        <a:latin typeface="Linux Libertine"/>
                        <a:ea typeface="Calibri" panose="020F0502020204030204" pitchFamily="34" charset="0"/>
                        <a:cs typeface="Shruti"/>
                      </a:endParaRPr>
                    </a:p>
                  </a:txBody>
                  <a:tcPr marL="68580" marR="68580" marT="0" marB="0" anchor="ctr"/>
                </a:tc>
                <a:tc>
                  <a:txBody>
                    <a:bodyPr/>
                    <a:lstStyle/>
                    <a:p>
                      <a:pPr algn="ctr">
                        <a:lnSpc>
                          <a:spcPct val="110000"/>
                        </a:lnSpc>
                        <a:spcAft>
                          <a:spcPts val="0"/>
                        </a:spcAft>
                      </a:pPr>
                      <a:r>
                        <a:rPr lang="en-US" sz="2000">
                          <a:effectLst/>
                        </a:rPr>
                        <a:t>(3,3)</a:t>
                      </a:r>
                      <a:endParaRPr lang="en-IN" sz="2400">
                        <a:effectLst/>
                        <a:latin typeface="Linux Libertine"/>
                        <a:ea typeface="Calibri" panose="020F0502020204030204" pitchFamily="34" charset="0"/>
                        <a:cs typeface="Shruti"/>
                      </a:endParaRPr>
                    </a:p>
                  </a:txBody>
                  <a:tcPr marL="68580" marR="68580" marT="0" marB="0" anchor="ctr"/>
                </a:tc>
                <a:tc>
                  <a:txBody>
                    <a:bodyPr/>
                    <a:lstStyle/>
                    <a:p>
                      <a:pPr algn="ctr">
                        <a:lnSpc>
                          <a:spcPct val="110000"/>
                        </a:lnSpc>
                        <a:spcAft>
                          <a:spcPts val="0"/>
                        </a:spcAft>
                      </a:pPr>
                      <a:r>
                        <a:rPr lang="en-US" sz="2000">
                          <a:effectLst/>
                        </a:rPr>
                        <a:t>Relu</a:t>
                      </a:r>
                      <a:endParaRPr lang="en-IN" sz="2400">
                        <a:effectLst/>
                        <a:latin typeface="Linux Libertine"/>
                        <a:ea typeface="Calibri" panose="020F0502020204030204" pitchFamily="34" charset="0"/>
                        <a:cs typeface="Shruti"/>
                      </a:endParaRPr>
                    </a:p>
                  </a:txBody>
                  <a:tcPr marL="68580" marR="68580" marT="0" marB="0" anchor="ct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0012"/>
                  </a:ext>
                </a:extLst>
              </a:tr>
              <a:tr h="330297">
                <a:tc vMerge="1">
                  <a:txBody>
                    <a:bodyPr/>
                    <a:lstStyle/>
                    <a:p>
                      <a:endParaRPr lang="en-IN"/>
                    </a:p>
                  </a:txBody>
                  <a:tcPr/>
                </a:tc>
                <a:tc>
                  <a:txBody>
                    <a:bodyPr/>
                    <a:lstStyle/>
                    <a:p>
                      <a:pPr algn="ctr">
                        <a:lnSpc>
                          <a:spcPct val="110000"/>
                        </a:lnSpc>
                        <a:spcAft>
                          <a:spcPts val="0"/>
                        </a:spcAft>
                      </a:pPr>
                      <a:r>
                        <a:rPr lang="en-US" sz="2000">
                          <a:effectLst/>
                        </a:rPr>
                        <a:t>256</a:t>
                      </a:r>
                      <a:endParaRPr lang="en-IN" sz="2400">
                        <a:effectLst/>
                        <a:latin typeface="Linux Libertine"/>
                        <a:ea typeface="Calibri" panose="020F0502020204030204" pitchFamily="34" charset="0"/>
                        <a:cs typeface="Shruti"/>
                      </a:endParaRPr>
                    </a:p>
                  </a:txBody>
                  <a:tcPr marL="68580" marR="68580" marT="0" marB="0" anchor="ctr"/>
                </a:tc>
                <a:tc>
                  <a:txBody>
                    <a:bodyPr/>
                    <a:lstStyle/>
                    <a:p>
                      <a:pPr algn="ctr">
                        <a:lnSpc>
                          <a:spcPct val="110000"/>
                        </a:lnSpc>
                        <a:spcAft>
                          <a:spcPts val="0"/>
                        </a:spcAft>
                      </a:pPr>
                      <a:r>
                        <a:rPr lang="en-US" sz="2000">
                          <a:effectLst/>
                        </a:rPr>
                        <a:t>(3,3)</a:t>
                      </a:r>
                      <a:endParaRPr lang="en-IN" sz="2400">
                        <a:effectLst/>
                        <a:latin typeface="Linux Libertine"/>
                        <a:ea typeface="Calibri" panose="020F0502020204030204" pitchFamily="34" charset="0"/>
                        <a:cs typeface="Shruti"/>
                      </a:endParaRPr>
                    </a:p>
                  </a:txBody>
                  <a:tcPr marL="68580" marR="68580" marT="0" marB="0" anchor="ctr"/>
                </a:tc>
                <a:tc>
                  <a:txBody>
                    <a:bodyPr/>
                    <a:lstStyle/>
                    <a:p>
                      <a:pPr algn="ctr">
                        <a:lnSpc>
                          <a:spcPct val="110000"/>
                        </a:lnSpc>
                        <a:spcAft>
                          <a:spcPts val="0"/>
                        </a:spcAft>
                      </a:pPr>
                      <a:r>
                        <a:rPr lang="en-US" sz="2000" dirty="0" err="1">
                          <a:effectLst/>
                        </a:rPr>
                        <a:t>Relu</a:t>
                      </a:r>
                      <a:endParaRPr lang="en-IN" sz="2400" dirty="0">
                        <a:effectLst/>
                        <a:latin typeface="Linux Libertine"/>
                        <a:ea typeface="Calibri" panose="020F0502020204030204" pitchFamily="34" charset="0"/>
                        <a:cs typeface="Shruti"/>
                      </a:endParaRPr>
                    </a:p>
                  </a:txBody>
                  <a:tcPr marL="68580" marR="68580" marT="0" marB="0" anchor="ct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1513764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Convolutional Neural Network </a:t>
            </a:r>
            <a:endParaRPr lang="en-IN" dirty="0"/>
          </a:p>
        </p:txBody>
      </p:sp>
      <p:pic>
        <p:nvPicPr>
          <p:cNvPr id="4" name="Picture 3"/>
          <p:cNvPicPr/>
          <p:nvPr/>
        </p:nvPicPr>
        <p:blipFill>
          <a:blip r:embed="rId2"/>
          <a:stretch>
            <a:fillRect/>
          </a:stretch>
        </p:blipFill>
        <p:spPr>
          <a:xfrm>
            <a:off x="739588" y="1838605"/>
            <a:ext cx="7960658" cy="4521853"/>
          </a:xfrm>
          <a:prstGeom prst="rect">
            <a:avLst/>
          </a:prstGeom>
        </p:spPr>
      </p:pic>
      <p:pic>
        <p:nvPicPr>
          <p:cNvPr id="6" name="Picture 5"/>
          <p:cNvPicPr>
            <a:picLocks noChangeAspect="1"/>
          </p:cNvPicPr>
          <p:nvPr/>
        </p:nvPicPr>
        <p:blipFill>
          <a:blip r:embed="rId3"/>
          <a:stretch>
            <a:fillRect/>
          </a:stretch>
        </p:blipFill>
        <p:spPr>
          <a:xfrm>
            <a:off x="9601200" y="5104740"/>
            <a:ext cx="2590800" cy="1762125"/>
          </a:xfrm>
          <a:prstGeom prst="rect">
            <a:avLst/>
          </a:prstGeom>
          <a:ln>
            <a:noFill/>
          </a:ln>
          <a:effectLst>
            <a:softEdge rad="112500"/>
          </a:effectLst>
        </p:spPr>
      </p:pic>
    </p:spTree>
    <p:extLst>
      <p:ext uri="{BB962C8B-B14F-4D97-AF65-F5344CB8AC3E}">
        <p14:creationId xmlns:p14="http://schemas.microsoft.com/office/powerpoint/2010/main" val="633252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Transfer Learning</a:t>
            </a:r>
          </a:p>
        </p:txBody>
      </p:sp>
      <p:sp>
        <p:nvSpPr>
          <p:cNvPr id="3" name="Content Placeholder 2"/>
          <p:cNvSpPr>
            <a:spLocks noGrp="1"/>
          </p:cNvSpPr>
          <p:nvPr>
            <p:ph idx="1"/>
          </p:nvPr>
        </p:nvSpPr>
        <p:spPr>
          <a:xfrm>
            <a:off x="578860" y="1488613"/>
            <a:ext cx="8596668" cy="3880773"/>
          </a:xfrm>
        </p:spPr>
        <p:txBody>
          <a:bodyPr/>
          <a:lstStyle/>
          <a:p>
            <a:r>
              <a:rPr lang="en-US" sz="2400" dirty="0"/>
              <a:t>Transfer learning is a machine learning method where a model developed for some task is reused as a starting point for another task. Transfer learning is used to accelerate the training and improve the performance of the deep learning model.</a:t>
            </a:r>
            <a:endParaRPr lang="en-IN" sz="2400" b="1" dirty="0"/>
          </a:p>
          <a:p>
            <a:pPr marL="0" indent="0">
              <a:buNone/>
            </a:pPr>
            <a:endParaRPr lang="en-IN" dirty="0"/>
          </a:p>
        </p:txBody>
      </p:sp>
      <p:pic>
        <p:nvPicPr>
          <p:cNvPr id="5" name="Picture 4"/>
          <p:cNvPicPr>
            <a:picLocks noChangeAspect="1"/>
          </p:cNvPicPr>
          <p:nvPr/>
        </p:nvPicPr>
        <p:blipFill>
          <a:blip r:embed="rId2"/>
          <a:stretch>
            <a:fillRect/>
          </a:stretch>
        </p:blipFill>
        <p:spPr>
          <a:xfrm>
            <a:off x="4521108" y="3429000"/>
            <a:ext cx="4212851" cy="3300619"/>
          </a:xfrm>
          <a:prstGeom prst="rect">
            <a:avLst/>
          </a:prstGeom>
          <a:ln>
            <a:noFill/>
          </a:ln>
          <a:effectLst>
            <a:softEdge rad="112500"/>
          </a:effectLst>
        </p:spPr>
      </p:pic>
    </p:spTree>
    <p:extLst>
      <p:ext uri="{BB962C8B-B14F-4D97-AF65-F5344CB8AC3E}">
        <p14:creationId xmlns:p14="http://schemas.microsoft.com/office/powerpoint/2010/main" val="3194885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Transfer Learning - </a:t>
            </a:r>
            <a:r>
              <a:rPr lang="en-US" dirty="0" err="1"/>
              <a:t>VGGFace</a:t>
            </a:r>
            <a:r>
              <a:rPr lang="en-US" dirty="0"/>
              <a:t> 2 </a:t>
            </a:r>
            <a:endParaRPr lang="en-IN" dirty="0"/>
          </a:p>
        </p:txBody>
      </p:sp>
      <p:sp>
        <p:nvSpPr>
          <p:cNvPr id="3" name="Content Placeholder 2"/>
          <p:cNvSpPr>
            <a:spLocks noGrp="1"/>
          </p:cNvSpPr>
          <p:nvPr>
            <p:ph idx="1"/>
          </p:nvPr>
        </p:nvSpPr>
        <p:spPr>
          <a:xfrm>
            <a:off x="677334" y="1488613"/>
            <a:ext cx="8596668" cy="3880773"/>
          </a:xfrm>
        </p:spPr>
        <p:txBody>
          <a:bodyPr/>
          <a:lstStyle/>
          <a:p>
            <a:r>
              <a:rPr lang="en-US" sz="2400" dirty="0" err="1"/>
              <a:t>VGGFace</a:t>
            </a:r>
            <a:r>
              <a:rPr lang="en-US" sz="2400" dirty="0"/>
              <a:t> 2 is a pre trained model on face recognition. The dataset contains 3.31 million images of 9131 subjects. </a:t>
            </a:r>
          </a:p>
          <a:p>
            <a:r>
              <a:rPr lang="en-US" sz="2400" dirty="0"/>
              <a:t>Images are downloaded from Google Image Search and has large variations in pose, age, illumination, ethnicity and profession. </a:t>
            </a:r>
          </a:p>
          <a:p>
            <a:r>
              <a:rPr lang="en-US" sz="2400" dirty="0"/>
              <a:t>The whole dataset is split to a training set (including 8631 identities) and a test set (including 500 identities).</a:t>
            </a:r>
            <a:endParaRPr lang="en-IN" sz="2400" b="1" dirty="0"/>
          </a:p>
          <a:p>
            <a:endParaRPr lang="en-IN" dirty="0"/>
          </a:p>
        </p:txBody>
      </p:sp>
      <p:pic>
        <p:nvPicPr>
          <p:cNvPr id="5" name="Picture 4"/>
          <p:cNvPicPr>
            <a:picLocks noChangeAspect="1"/>
          </p:cNvPicPr>
          <p:nvPr/>
        </p:nvPicPr>
        <p:blipFill rotWithShape="1">
          <a:blip r:embed="rId2"/>
          <a:srcRect b="8664"/>
          <a:stretch/>
        </p:blipFill>
        <p:spPr>
          <a:xfrm>
            <a:off x="5518660" y="4755785"/>
            <a:ext cx="2162175" cy="1931334"/>
          </a:xfrm>
          <a:prstGeom prst="rect">
            <a:avLst/>
          </a:prstGeom>
        </p:spPr>
      </p:pic>
    </p:spTree>
    <p:extLst>
      <p:ext uri="{BB962C8B-B14F-4D97-AF65-F5344CB8AC3E}">
        <p14:creationId xmlns:p14="http://schemas.microsoft.com/office/powerpoint/2010/main" val="3439804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Transfer Learning - </a:t>
            </a:r>
            <a:r>
              <a:rPr lang="en-US" dirty="0" err="1"/>
              <a:t>VGGFace</a:t>
            </a:r>
            <a:r>
              <a:rPr lang="en-US" dirty="0"/>
              <a:t> 2 </a:t>
            </a:r>
            <a:endParaRPr lang="en-IN" dirty="0"/>
          </a:p>
        </p:txBody>
      </p:sp>
      <p:sp>
        <p:nvSpPr>
          <p:cNvPr id="3" name="Content Placeholder 2"/>
          <p:cNvSpPr>
            <a:spLocks noGrp="1"/>
          </p:cNvSpPr>
          <p:nvPr>
            <p:ph idx="1"/>
          </p:nvPr>
        </p:nvSpPr>
        <p:spPr>
          <a:xfrm>
            <a:off x="576775" y="1716259"/>
            <a:ext cx="8697227" cy="4325104"/>
          </a:xfrm>
        </p:spPr>
        <p:txBody>
          <a:bodyPr>
            <a:normAutofit/>
          </a:bodyPr>
          <a:lstStyle/>
          <a:p>
            <a:r>
              <a:rPr lang="en-US" sz="2400" dirty="0"/>
              <a:t>This library can be installed via pip:</a:t>
            </a:r>
            <a:endParaRPr lang="en-IN" sz="2400" b="1" dirty="0"/>
          </a:p>
          <a:p>
            <a:pPr marL="0" indent="0">
              <a:buNone/>
            </a:pPr>
            <a:r>
              <a:rPr lang="en-US" sz="2000" b="1" i="1" dirty="0" err="1">
                <a:solidFill>
                  <a:schemeClr val="accent2">
                    <a:lumMod val="75000"/>
                  </a:schemeClr>
                </a:solidFill>
              </a:rPr>
              <a:t>sudo</a:t>
            </a:r>
            <a:r>
              <a:rPr lang="en-US" sz="2000" b="1" i="1" dirty="0">
                <a:solidFill>
                  <a:schemeClr val="accent2">
                    <a:lumMod val="75000"/>
                  </a:schemeClr>
                </a:solidFill>
              </a:rPr>
              <a:t> pip install </a:t>
            </a:r>
            <a:r>
              <a:rPr lang="en-US" sz="2000" b="1" i="1" dirty="0" err="1">
                <a:solidFill>
                  <a:schemeClr val="accent2">
                    <a:lumMod val="75000"/>
                  </a:schemeClr>
                </a:solidFill>
              </a:rPr>
              <a:t>git+https</a:t>
            </a:r>
            <a:r>
              <a:rPr lang="en-US" sz="2000" b="1" i="1" dirty="0">
                <a:solidFill>
                  <a:schemeClr val="accent2">
                    <a:lumMod val="75000"/>
                  </a:schemeClr>
                </a:solidFill>
              </a:rPr>
              <a:t>://github.com/</a:t>
            </a:r>
            <a:r>
              <a:rPr lang="en-US" sz="2000" b="1" i="1" dirty="0" err="1">
                <a:solidFill>
                  <a:schemeClr val="accent2">
                    <a:lumMod val="75000"/>
                  </a:schemeClr>
                </a:solidFill>
              </a:rPr>
              <a:t>rcmalli</a:t>
            </a:r>
            <a:r>
              <a:rPr lang="en-US" sz="2000" b="1" i="1" dirty="0">
                <a:solidFill>
                  <a:schemeClr val="accent2">
                    <a:lumMod val="75000"/>
                  </a:schemeClr>
                </a:solidFill>
              </a:rPr>
              <a:t>/</a:t>
            </a:r>
            <a:r>
              <a:rPr lang="en-US" sz="2000" b="1" i="1" dirty="0" err="1">
                <a:solidFill>
                  <a:schemeClr val="accent2">
                    <a:lumMod val="75000"/>
                  </a:schemeClr>
                </a:solidFill>
              </a:rPr>
              <a:t>keras-vggface.git</a:t>
            </a:r>
            <a:endParaRPr lang="en-IN" sz="2000" b="1" dirty="0">
              <a:solidFill>
                <a:schemeClr val="accent2">
                  <a:lumMod val="75000"/>
                </a:schemeClr>
              </a:solidFill>
            </a:endParaRPr>
          </a:p>
          <a:p>
            <a:r>
              <a:rPr lang="en-US" sz="2400" dirty="0"/>
              <a:t>After successful installation, you should then see a message like the following:</a:t>
            </a:r>
            <a:endParaRPr lang="en-IN" sz="2400" b="1" dirty="0"/>
          </a:p>
          <a:p>
            <a:pPr marL="0" indent="0">
              <a:buNone/>
            </a:pPr>
            <a:r>
              <a:rPr lang="en-US" sz="2000" b="1" i="1" dirty="0">
                <a:solidFill>
                  <a:schemeClr val="accent2">
                    <a:lumMod val="75000"/>
                  </a:schemeClr>
                </a:solidFill>
              </a:rPr>
              <a:t>Successfully installed keras-vggface-0.6</a:t>
            </a:r>
            <a:endParaRPr lang="en-IN" sz="2000" b="1" dirty="0">
              <a:solidFill>
                <a:schemeClr val="accent2">
                  <a:lumMod val="75000"/>
                </a:schemeClr>
              </a:solidFill>
            </a:endParaRPr>
          </a:p>
          <a:p>
            <a:r>
              <a:rPr lang="en-US" sz="2400" dirty="0"/>
              <a:t>You can confirm that the library was installed correctly by querying the installed package:</a:t>
            </a:r>
            <a:endParaRPr lang="en-IN" sz="2400" dirty="0"/>
          </a:p>
          <a:p>
            <a:pPr marL="0" indent="0">
              <a:buNone/>
            </a:pPr>
            <a:r>
              <a:rPr lang="en-US" sz="2000" b="1" i="1" dirty="0">
                <a:solidFill>
                  <a:schemeClr val="accent2">
                    <a:lumMod val="75000"/>
                  </a:schemeClr>
                </a:solidFill>
              </a:rPr>
              <a:t>pip show </a:t>
            </a:r>
            <a:r>
              <a:rPr lang="en-US" sz="2000" b="1" i="1" dirty="0" err="1">
                <a:solidFill>
                  <a:schemeClr val="accent2">
                    <a:lumMod val="75000"/>
                  </a:schemeClr>
                </a:solidFill>
              </a:rPr>
              <a:t>keras-vggface</a:t>
            </a:r>
            <a:endParaRPr lang="en-IN" sz="2000" b="1" dirty="0">
              <a:solidFill>
                <a:schemeClr val="accent2">
                  <a:lumMod val="75000"/>
                </a:schemeClr>
              </a:solidFill>
            </a:endParaRPr>
          </a:p>
          <a:p>
            <a:endParaRPr lang="en-IN" dirty="0"/>
          </a:p>
        </p:txBody>
      </p:sp>
    </p:spTree>
    <p:extLst>
      <p:ext uri="{BB962C8B-B14F-4D97-AF65-F5344CB8AC3E}">
        <p14:creationId xmlns:p14="http://schemas.microsoft.com/office/powerpoint/2010/main" val="680864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Transfer Learning – VGGFace2</a:t>
            </a:r>
          </a:p>
        </p:txBody>
      </p:sp>
      <p:sp>
        <p:nvSpPr>
          <p:cNvPr id="3" name="Content Placeholder 2"/>
          <p:cNvSpPr>
            <a:spLocks noGrp="1"/>
          </p:cNvSpPr>
          <p:nvPr>
            <p:ph idx="1"/>
          </p:nvPr>
        </p:nvSpPr>
        <p:spPr/>
        <p:txBody>
          <a:bodyPr/>
          <a:lstStyle/>
          <a:p>
            <a:r>
              <a:rPr lang="en-US" sz="2000" dirty="0"/>
              <a:t>The model is trained on colored images. It takes input of size 224 x 224 x 3. </a:t>
            </a:r>
          </a:p>
          <a:p>
            <a:r>
              <a:rPr lang="en-US" sz="2000" dirty="0"/>
              <a:t>The shape of the image in the </a:t>
            </a:r>
            <a:r>
              <a:rPr lang="en-US" sz="2000" dirty="0" err="1"/>
              <a:t>Kaggle</a:t>
            </a:r>
            <a:r>
              <a:rPr lang="en-US" sz="2000" dirty="0"/>
              <a:t> dataset is 96 x 96 x 1. To use the </a:t>
            </a:r>
            <a:r>
              <a:rPr lang="en-US" sz="2000" dirty="0" err="1"/>
              <a:t>VGGFace</a:t>
            </a:r>
            <a:r>
              <a:rPr lang="en-US" sz="2000" dirty="0"/>
              <a:t> </a:t>
            </a:r>
            <a:r>
              <a:rPr lang="en-US" sz="2000" dirty="0" err="1"/>
              <a:t>pretrained</a:t>
            </a:r>
            <a:r>
              <a:rPr lang="en-US" sz="2000" dirty="0"/>
              <a:t> model we need to change the shape of data to the 224 x 224 x 3. </a:t>
            </a:r>
          </a:p>
          <a:p>
            <a:r>
              <a:rPr lang="en-US" sz="2000" dirty="0"/>
              <a:t>Once the shape of data is changed the data is ready for the VGG model.</a:t>
            </a:r>
            <a:endParaRPr lang="en-IN" sz="2000" b="1" dirty="0"/>
          </a:p>
          <a:p>
            <a:endParaRPr lang="en-IN" dirty="0"/>
          </a:p>
        </p:txBody>
      </p:sp>
    </p:spTree>
    <p:extLst>
      <p:ext uri="{BB962C8B-B14F-4D97-AF65-F5344CB8AC3E}">
        <p14:creationId xmlns:p14="http://schemas.microsoft.com/office/powerpoint/2010/main" val="382958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24854-0086-463B-94D0-3E7177419C65}"/>
              </a:ext>
            </a:extLst>
          </p:cNvPr>
          <p:cNvSpPr>
            <a:spLocks noGrp="1"/>
          </p:cNvSpPr>
          <p:nvPr>
            <p:ph type="title"/>
          </p:nvPr>
        </p:nvSpPr>
        <p:spPr/>
        <p:txBody>
          <a:bodyPr/>
          <a:lstStyle/>
          <a:p>
            <a:r>
              <a:rPr lang="en-IN" dirty="0"/>
              <a:t>Transfer learning</a:t>
            </a:r>
          </a:p>
        </p:txBody>
      </p:sp>
      <p:graphicFrame>
        <p:nvGraphicFramePr>
          <p:cNvPr id="7" name="Content Placeholder 6">
            <a:extLst>
              <a:ext uri="{FF2B5EF4-FFF2-40B4-BE49-F238E27FC236}">
                <a16:creationId xmlns:a16="http://schemas.microsoft.com/office/drawing/2014/main" id="{B63C6F68-A145-480B-9716-C9BFE6935BCC}"/>
              </a:ext>
            </a:extLst>
          </p:cNvPr>
          <p:cNvGraphicFramePr>
            <a:graphicFrameLocks noGrp="1"/>
          </p:cNvGraphicFramePr>
          <p:nvPr>
            <p:ph idx="1"/>
            <p:extLst>
              <p:ext uri="{D42A27DB-BD31-4B8C-83A1-F6EECF244321}">
                <p14:modId xmlns:p14="http://schemas.microsoft.com/office/powerpoint/2010/main" val="2712351836"/>
              </p:ext>
            </p:extLst>
          </p:nvPr>
        </p:nvGraphicFramePr>
        <p:xfrm>
          <a:off x="438837" y="1786597"/>
          <a:ext cx="9073662" cy="2250830"/>
        </p:xfrm>
        <a:graphic>
          <a:graphicData uri="http://schemas.openxmlformats.org/drawingml/2006/table">
            <a:tbl>
              <a:tblPr firstRow="1" firstCol="1" bandRow="1">
                <a:tableStyleId>{3B4B98B0-60AC-42C2-AFA5-B58CD77FA1E5}</a:tableStyleId>
              </a:tblPr>
              <a:tblGrid>
                <a:gridCol w="2264899">
                  <a:extLst>
                    <a:ext uri="{9D8B030D-6E8A-4147-A177-3AD203B41FA5}">
                      <a16:colId xmlns:a16="http://schemas.microsoft.com/office/drawing/2014/main" val="3859968172"/>
                    </a:ext>
                  </a:extLst>
                </a:gridCol>
                <a:gridCol w="4895557">
                  <a:extLst>
                    <a:ext uri="{9D8B030D-6E8A-4147-A177-3AD203B41FA5}">
                      <a16:colId xmlns:a16="http://schemas.microsoft.com/office/drawing/2014/main" val="3662233146"/>
                    </a:ext>
                  </a:extLst>
                </a:gridCol>
                <a:gridCol w="1913206">
                  <a:extLst>
                    <a:ext uri="{9D8B030D-6E8A-4147-A177-3AD203B41FA5}">
                      <a16:colId xmlns:a16="http://schemas.microsoft.com/office/drawing/2014/main" val="1792097077"/>
                    </a:ext>
                  </a:extLst>
                </a:gridCol>
              </a:tblGrid>
              <a:tr h="450166">
                <a:tc gridSpan="3">
                  <a:txBody>
                    <a:bodyPr/>
                    <a:lstStyle/>
                    <a:p>
                      <a:pPr algn="ctr">
                        <a:spcAft>
                          <a:spcPts val="400"/>
                        </a:spcAft>
                      </a:pPr>
                      <a:r>
                        <a:rPr lang="en-US" sz="2800" dirty="0">
                          <a:effectLst/>
                        </a:rPr>
                        <a:t>Transfer learning</a:t>
                      </a:r>
                      <a:endParaRPr lang="en-IN" sz="4000" b="1" dirty="0">
                        <a:effectLst/>
                        <a:latin typeface="Linux Libertine"/>
                        <a:ea typeface="Times New Roman" panose="02020603050405020304" pitchFamily="18" charset="0"/>
                        <a:cs typeface="Linux Libertine"/>
                      </a:endParaRPr>
                    </a:p>
                  </a:txBody>
                  <a:tcPr marL="68580" marR="6858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559959442"/>
                  </a:ext>
                </a:extLst>
              </a:tr>
              <a:tr h="450166">
                <a:tc>
                  <a:txBody>
                    <a:bodyPr/>
                    <a:lstStyle/>
                    <a:p>
                      <a:pPr algn="just">
                        <a:spcAft>
                          <a:spcPts val="400"/>
                        </a:spcAft>
                      </a:pPr>
                      <a:r>
                        <a:rPr lang="en-US" sz="2800">
                          <a:effectLst/>
                        </a:rPr>
                        <a:t>Dense layers</a:t>
                      </a:r>
                      <a:endParaRPr lang="en-IN" sz="4000" b="1">
                        <a:effectLst/>
                        <a:latin typeface="Linux Libertine"/>
                        <a:ea typeface="Times New Roman" panose="02020603050405020304" pitchFamily="18" charset="0"/>
                        <a:cs typeface="Linux Libertine"/>
                      </a:endParaRPr>
                    </a:p>
                  </a:txBody>
                  <a:tcPr marL="68580" marR="68580" marT="0" marB="0"/>
                </a:tc>
                <a:tc>
                  <a:txBody>
                    <a:bodyPr/>
                    <a:lstStyle/>
                    <a:p>
                      <a:pPr algn="just">
                        <a:spcAft>
                          <a:spcPts val="400"/>
                        </a:spcAft>
                      </a:pPr>
                      <a:r>
                        <a:rPr lang="en-US" sz="2800">
                          <a:effectLst/>
                        </a:rPr>
                        <a:t>Number of nodes</a:t>
                      </a:r>
                      <a:endParaRPr lang="en-IN" sz="4000" b="1">
                        <a:effectLst/>
                        <a:latin typeface="Linux Libertine"/>
                        <a:ea typeface="Times New Roman" panose="02020603050405020304" pitchFamily="18" charset="0"/>
                        <a:cs typeface="Linux Libertine"/>
                      </a:endParaRPr>
                    </a:p>
                  </a:txBody>
                  <a:tcPr marL="68580" marR="68580" marT="0" marB="0"/>
                </a:tc>
                <a:tc>
                  <a:txBody>
                    <a:bodyPr/>
                    <a:lstStyle/>
                    <a:p>
                      <a:pPr algn="just">
                        <a:spcAft>
                          <a:spcPts val="400"/>
                        </a:spcAft>
                      </a:pPr>
                      <a:r>
                        <a:rPr lang="en-US" sz="2800">
                          <a:effectLst/>
                        </a:rPr>
                        <a:t>RMSE</a:t>
                      </a:r>
                      <a:endParaRPr lang="en-IN" sz="4000" b="1">
                        <a:effectLst/>
                        <a:latin typeface="Linux Libertine"/>
                        <a:ea typeface="Times New Roman" panose="02020603050405020304" pitchFamily="18" charset="0"/>
                        <a:cs typeface="Linux Libertine"/>
                      </a:endParaRPr>
                    </a:p>
                  </a:txBody>
                  <a:tcPr marL="68580" marR="68580" marT="0" marB="0"/>
                </a:tc>
                <a:extLst>
                  <a:ext uri="{0D108BD9-81ED-4DB2-BD59-A6C34878D82A}">
                    <a16:rowId xmlns:a16="http://schemas.microsoft.com/office/drawing/2014/main" val="3157647393"/>
                  </a:ext>
                </a:extLst>
              </a:tr>
              <a:tr h="450166">
                <a:tc>
                  <a:txBody>
                    <a:bodyPr/>
                    <a:lstStyle/>
                    <a:p>
                      <a:pPr algn="just">
                        <a:spcAft>
                          <a:spcPts val="400"/>
                        </a:spcAft>
                      </a:pPr>
                      <a:r>
                        <a:rPr lang="en-US" sz="2800">
                          <a:effectLst/>
                        </a:rPr>
                        <a:t>2</a:t>
                      </a:r>
                      <a:endParaRPr lang="en-IN" sz="4000" b="1">
                        <a:effectLst/>
                        <a:latin typeface="Linux Libertine"/>
                        <a:ea typeface="Times New Roman" panose="02020603050405020304" pitchFamily="18" charset="0"/>
                        <a:cs typeface="Linux Libertine"/>
                      </a:endParaRPr>
                    </a:p>
                  </a:txBody>
                  <a:tcPr marL="68580" marR="68580" marT="0" marB="0"/>
                </a:tc>
                <a:tc>
                  <a:txBody>
                    <a:bodyPr/>
                    <a:lstStyle/>
                    <a:p>
                      <a:pPr algn="just">
                        <a:spcAft>
                          <a:spcPts val="400"/>
                        </a:spcAft>
                      </a:pPr>
                      <a:r>
                        <a:rPr lang="en-US" sz="2800" dirty="0">
                          <a:effectLst/>
                        </a:rPr>
                        <a:t>1024,30 (125 epochs)</a:t>
                      </a:r>
                      <a:endParaRPr lang="en-IN" sz="4000" b="1" dirty="0">
                        <a:effectLst/>
                        <a:latin typeface="Linux Libertine"/>
                        <a:ea typeface="Times New Roman" panose="02020603050405020304" pitchFamily="18" charset="0"/>
                        <a:cs typeface="Linux Libertine"/>
                      </a:endParaRPr>
                    </a:p>
                  </a:txBody>
                  <a:tcPr marL="68580" marR="68580" marT="0" marB="0"/>
                </a:tc>
                <a:tc>
                  <a:txBody>
                    <a:bodyPr/>
                    <a:lstStyle/>
                    <a:p>
                      <a:pPr algn="just">
                        <a:spcAft>
                          <a:spcPts val="400"/>
                        </a:spcAft>
                      </a:pPr>
                      <a:r>
                        <a:rPr lang="en-US" sz="2800">
                          <a:effectLst/>
                        </a:rPr>
                        <a:t>6.63</a:t>
                      </a:r>
                      <a:endParaRPr lang="en-IN" sz="4000" b="1">
                        <a:effectLst/>
                        <a:latin typeface="Linux Libertine"/>
                        <a:ea typeface="Times New Roman" panose="02020603050405020304" pitchFamily="18" charset="0"/>
                        <a:cs typeface="Linux Libertine"/>
                      </a:endParaRPr>
                    </a:p>
                  </a:txBody>
                  <a:tcPr marL="68580" marR="68580" marT="0" marB="0"/>
                </a:tc>
                <a:extLst>
                  <a:ext uri="{0D108BD9-81ED-4DB2-BD59-A6C34878D82A}">
                    <a16:rowId xmlns:a16="http://schemas.microsoft.com/office/drawing/2014/main" val="3611796686"/>
                  </a:ext>
                </a:extLst>
              </a:tr>
              <a:tr h="450166">
                <a:tc>
                  <a:txBody>
                    <a:bodyPr/>
                    <a:lstStyle/>
                    <a:p>
                      <a:pPr algn="just">
                        <a:spcAft>
                          <a:spcPts val="400"/>
                        </a:spcAft>
                      </a:pPr>
                      <a:r>
                        <a:rPr lang="en-US" sz="2800">
                          <a:effectLst/>
                        </a:rPr>
                        <a:t>2</a:t>
                      </a:r>
                      <a:endParaRPr lang="en-IN" sz="4000" b="1">
                        <a:effectLst/>
                        <a:latin typeface="Linux Libertine"/>
                        <a:ea typeface="Times New Roman" panose="02020603050405020304" pitchFamily="18" charset="0"/>
                        <a:cs typeface="Linux Libertine"/>
                      </a:endParaRPr>
                    </a:p>
                  </a:txBody>
                  <a:tcPr marL="68580" marR="68580" marT="0" marB="0"/>
                </a:tc>
                <a:tc>
                  <a:txBody>
                    <a:bodyPr/>
                    <a:lstStyle/>
                    <a:p>
                      <a:pPr algn="just">
                        <a:spcAft>
                          <a:spcPts val="400"/>
                        </a:spcAft>
                      </a:pPr>
                      <a:r>
                        <a:rPr lang="en-US" sz="2800">
                          <a:effectLst/>
                        </a:rPr>
                        <a:t>1024,30 (10 epochs)</a:t>
                      </a:r>
                      <a:endParaRPr lang="en-IN" sz="4000" b="1">
                        <a:effectLst/>
                        <a:latin typeface="Linux Libertine"/>
                        <a:ea typeface="Times New Roman" panose="02020603050405020304" pitchFamily="18" charset="0"/>
                        <a:cs typeface="Linux Libertine"/>
                      </a:endParaRPr>
                    </a:p>
                  </a:txBody>
                  <a:tcPr marL="68580" marR="68580" marT="0" marB="0"/>
                </a:tc>
                <a:tc>
                  <a:txBody>
                    <a:bodyPr/>
                    <a:lstStyle/>
                    <a:p>
                      <a:pPr algn="just">
                        <a:spcAft>
                          <a:spcPts val="400"/>
                        </a:spcAft>
                      </a:pPr>
                      <a:r>
                        <a:rPr lang="en-US" sz="2800">
                          <a:effectLst/>
                        </a:rPr>
                        <a:t>7.69</a:t>
                      </a:r>
                      <a:endParaRPr lang="en-IN" sz="4000" b="1">
                        <a:effectLst/>
                        <a:latin typeface="Linux Libertine"/>
                        <a:ea typeface="Times New Roman" panose="02020603050405020304" pitchFamily="18" charset="0"/>
                        <a:cs typeface="Linux Libertine"/>
                      </a:endParaRPr>
                    </a:p>
                  </a:txBody>
                  <a:tcPr marL="68580" marR="68580" marT="0" marB="0"/>
                </a:tc>
                <a:extLst>
                  <a:ext uri="{0D108BD9-81ED-4DB2-BD59-A6C34878D82A}">
                    <a16:rowId xmlns:a16="http://schemas.microsoft.com/office/drawing/2014/main" val="1082298721"/>
                  </a:ext>
                </a:extLst>
              </a:tr>
              <a:tr h="450166">
                <a:tc>
                  <a:txBody>
                    <a:bodyPr/>
                    <a:lstStyle/>
                    <a:p>
                      <a:pPr algn="just">
                        <a:spcAft>
                          <a:spcPts val="400"/>
                        </a:spcAft>
                      </a:pPr>
                      <a:r>
                        <a:rPr lang="en-US" sz="2800">
                          <a:effectLst/>
                        </a:rPr>
                        <a:t>1</a:t>
                      </a:r>
                      <a:endParaRPr lang="en-IN" sz="4000" b="1">
                        <a:effectLst/>
                        <a:latin typeface="Linux Libertine"/>
                        <a:ea typeface="Times New Roman" panose="02020603050405020304" pitchFamily="18" charset="0"/>
                        <a:cs typeface="Linux Libertine"/>
                      </a:endParaRPr>
                    </a:p>
                  </a:txBody>
                  <a:tcPr marL="68580" marR="68580" marT="0" marB="0"/>
                </a:tc>
                <a:tc>
                  <a:txBody>
                    <a:bodyPr/>
                    <a:lstStyle/>
                    <a:p>
                      <a:pPr algn="just">
                        <a:spcAft>
                          <a:spcPts val="400"/>
                        </a:spcAft>
                      </a:pPr>
                      <a:r>
                        <a:rPr lang="en-US" sz="2800">
                          <a:effectLst/>
                        </a:rPr>
                        <a:t>30 (50 epochs)</a:t>
                      </a:r>
                      <a:endParaRPr lang="en-IN" sz="4000" b="1">
                        <a:effectLst/>
                        <a:latin typeface="Linux Libertine"/>
                        <a:ea typeface="Times New Roman" panose="02020603050405020304" pitchFamily="18" charset="0"/>
                        <a:cs typeface="Linux Libertine"/>
                      </a:endParaRPr>
                    </a:p>
                  </a:txBody>
                  <a:tcPr marL="68580" marR="68580" marT="0" marB="0"/>
                </a:tc>
                <a:tc>
                  <a:txBody>
                    <a:bodyPr/>
                    <a:lstStyle/>
                    <a:p>
                      <a:pPr algn="just">
                        <a:spcAft>
                          <a:spcPts val="400"/>
                        </a:spcAft>
                      </a:pPr>
                      <a:r>
                        <a:rPr lang="en-US" sz="2800" dirty="0">
                          <a:effectLst/>
                        </a:rPr>
                        <a:t>9.72</a:t>
                      </a:r>
                      <a:endParaRPr lang="en-IN" sz="4000" b="1" dirty="0">
                        <a:effectLst/>
                        <a:latin typeface="Linux Libertine"/>
                        <a:ea typeface="Times New Roman" panose="02020603050405020304" pitchFamily="18" charset="0"/>
                        <a:cs typeface="Linux Libertine"/>
                      </a:endParaRPr>
                    </a:p>
                  </a:txBody>
                  <a:tcPr marL="68580" marR="68580" marT="0" marB="0"/>
                </a:tc>
                <a:extLst>
                  <a:ext uri="{0D108BD9-81ED-4DB2-BD59-A6C34878D82A}">
                    <a16:rowId xmlns:a16="http://schemas.microsoft.com/office/drawing/2014/main" val="2441529766"/>
                  </a:ext>
                </a:extLst>
              </a:tr>
            </a:tbl>
          </a:graphicData>
        </a:graphic>
      </p:graphicFrame>
    </p:spTree>
    <p:extLst>
      <p:ext uri="{BB962C8B-B14F-4D97-AF65-F5344CB8AC3E}">
        <p14:creationId xmlns:p14="http://schemas.microsoft.com/office/powerpoint/2010/main" val="2534932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Formulation</a:t>
            </a:r>
          </a:p>
        </p:txBody>
      </p:sp>
      <p:sp>
        <p:nvSpPr>
          <p:cNvPr id="3" name="Content Placeholder 2"/>
          <p:cNvSpPr>
            <a:spLocks noGrp="1"/>
          </p:cNvSpPr>
          <p:nvPr>
            <p:ph idx="1"/>
          </p:nvPr>
        </p:nvSpPr>
        <p:spPr/>
        <p:txBody>
          <a:bodyPr/>
          <a:lstStyle/>
          <a:p>
            <a:pPr algn="just"/>
            <a:r>
              <a:rPr lang="en-US" sz="2800" dirty="0"/>
              <a:t>The aim of the project is to find the facial features on the gray scale images given as input. The output of the model will be the predicted value of the facial coordinates in (x, y) format which will help in placing the facial filter on the image.</a:t>
            </a:r>
            <a:endParaRPr lang="en-IN" sz="2800" b="1" dirty="0"/>
          </a:p>
          <a:p>
            <a:endParaRPr lang="en-IN" dirty="0"/>
          </a:p>
        </p:txBody>
      </p:sp>
    </p:spTree>
    <p:extLst>
      <p:ext uri="{BB962C8B-B14F-4D97-AF65-F5344CB8AC3E}">
        <p14:creationId xmlns:p14="http://schemas.microsoft.com/office/powerpoint/2010/main" val="1673423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793" y="146843"/>
            <a:ext cx="8596668" cy="1320800"/>
          </a:xfrm>
        </p:spPr>
        <p:txBody>
          <a:bodyPr/>
          <a:lstStyle/>
          <a:p>
            <a:r>
              <a:rPr lang="en-IN" dirty="0"/>
              <a:t>Transfer learning</a:t>
            </a:r>
          </a:p>
        </p:txBody>
      </p:sp>
      <p:pic>
        <p:nvPicPr>
          <p:cNvPr id="1026" name="Picture 2" descr="https://lh3.googleusercontent.com/-KCG7zLADBkY/XdxkRZ3ew2I/AAAAAAAA4NM/LOrJhsftx4UxgtYbJjXbIEJGXpxlAD99wCK8BGAsYHg/s410/2019-11-25.png">
            <a:extLst>
              <a:ext uri="{FF2B5EF4-FFF2-40B4-BE49-F238E27FC236}">
                <a16:creationId xmlns:a16="http://schemas.microsoft.com/office/drawing/2014/main" id="{E88CF3C0-5E23-45BE-9D5D-9FB51A6DE14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4793" y="1027906"/>
            <a:ext cx="7782200" cy="480218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9601200" y="5095875"/>
            <a:ext cx="2590800" cy="1762125"/>
          </a:xfrm>
          <a:prstGeom prst="rect">
            <a:avLst/>
          </a:prstGeom>
          <a:ln>
            <a:noFill/>
          </a:ln>
          <a:effectLst>
            <a:softEdge rad="112500"/>
          </a:effectLst>
        </p:spPr>
      </p:pic>
    </p:spTree>
    <p:extLst>
      <p:ext uri="{BB962C8B-B14F-4D97-AF65-F5344CB8AC3E}">
        <p14:creationId xmlns:p14="http://schemas.microsoft.com/office/powerpoint/2010/main" val="3726630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Cascaded Convolutional Neural Network</a:t>
            </a:r>
            <a:endParaRPr lang="en-IN" dirty="0"/>
          </a:p>
        </p:txBody>
      </p:sp>
      <p:sp>
        <p:nvSpPr>
          <p:cNvPr id="3" name="Content Placeholder 2"/>
          <p:cNvSpPr>
            <a:spLocks noGrp="1"/>
          </p:cNvSpPr>
          <p:nvPr>
            <p:ph idx="1"/>
          </p:nvPr>
        </p:nvSpPr>
        <p:spPr/>
        <p:txBody>
          <a:bodyPr>
            <a:normAutofit/>
          </a:bodyPr>
          <a:lstStyle/>
          <a:p>
            <a:pPr algn="just"/>
            <a:r>
              <a:rPr lang="en-US" sz="2400" dirty="0"/>
              <a:t>The cascaded convolutional neural network has a Main network and four classification branches. </a:t>
            </a:r>
          </a:p>
          <a:p>
            <a:pPr algn="just"/>
            <a:r>
              <a:rPr lang="en-US" sz="2400" dirty="0"/>
              <a:t>Here in the model we have used much less filters in comparison with CNN. As a result, the whole network is very light compared with a conventional network.</a:t>
            </a:r>
            <a:endParaRPr lang="en-IN" sz="2400" dirty="0"/>
          </a:p>
        </p:txBody>
      </p:sp>
    </p:spTree>
    <p:extLst>
      <p:ext uri="{BB962C8B-B14F-4D97-AF65-F5344CB8AC3E}">
        <p14:creationId xmlns:p14="http://schemas.microsoft.com/office/powerpoint/2010/main" val="398313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Cascaded Convolutional Neural Network</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709722" y="1488281"/>
            <a:ext cx="8564280" cy="3881437"/>
          </a:xfrm>
          <a:prstGeom prst="rect">
            <a:avLst/>
          </a:prstGeom>
          <a:noFill/>
          <a:ln w="19050">
            <a:solidFill>
              <a:schemeClr val="tx1"/>
            </a:solidFill>
          </a:ln>
        </p:spPr>
      </p:pic>
    </p:spTree>
    <p:extLst>
      <p:ext uri="{BB962C8B-B14F-4D97-AF65-F5344CB8AC3E}">
        <p14:creationId xmlns:p14="http://schemas.microsoft.com/office/powerpoint/2010/main" val="3700491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lgn="ctr">
              <a:buNone/>
            </a:pPr>
            <a:r>
              <a:rPr lang="en-US" sz="4000" dirty="0"/>
              <a:t>With the proposed convolutional network cascade for facial point detection on the first level highly robust initial estimations are provided, while shallower convolutional networks at the following levels finely tune the initial prediction to achieve high accuracy. </a:t>
            </a:r>
            <a:endParaRPr lang="en-IN" sz="4000" dirty="0"/>
          </a:p>
        </p:txBody>
      </p:sp>
      <p:pic>
        <p:nvPicPr>
          <p:cNvPr id="6" name="Picture 5"/>
          <p:cNvPicPr>
            <a:picLocks noChangeAspect="1"/>
          </p:cNvPicPr>
          <p:nvPr/>
        </p:nvPicPr>
        <p:blipFill rotWithShape="1">
          <a:blip r:embed="rId2"/>
          <a:srcRect t="12353" b="26785"/>
          <a:stretch/>
        </p:blipFill>
        <p:spPr>
          <a:xfrm>
            <a:off x="0" y="0"/>
            <a:ext cx="2882434" cy="1754329"/>
          </a:xfrm>
          <a:prstGeom prst="rect">
            <a:avLst/>
          </a:prstGeom>
        </p:spPr>
      </p:pic>
    </p:spTree>
    <p:extLst>
      <p:ext uri="{BB962C8B-B14F-4D97-AF65-F5344CB8AC3E}">
        <p14:creationId xmlns:p14="http://schemas.microsoft.com/office/powerpoint/2010/main" val="1813127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177" y="1"/>
            <a:ext cx="10515600" cy="941294"/>
          </a:xfrm>
        </p:spPr>
        <p:txBody>
          <a:bodyPr/>
          <a:lstStyle/>
          <a:p>
            <a:r>
              <a:rPr lang="en-US" dirty="0"/>
              <a:t>Cascaded Convolutional Neural Network</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50144155"/>
              </p:ext>
            </p:extLst>
          </p:nvPr>
        </p:nvGraphicFramePr>
        <p:xfrm>
          <a:off x="717177" y="1277472"/>
          <a:ext cx="3859306" cy="3662490"/>
        </p:xfrm>
        <a:graphic>
          <a:graphicData uri="http://schemas.openxmlformats.org/drawingml/2006/table">
            <a:tbl>
              <a:tblPr firstRow="1" firstCol="1" bandRow="1">
                <a:tableStyleId>{3B4B98B0-60AC-42C2-AFA5-B58CD77FA1E5}</a:tableStyleId>
              </a:tblPr>
              <a:tblGrid>
                <a:gridCol w="3859306">
                  <a:extLst>
                    <a:ext uri="{9D8B030D-6E8A-4147-A177-3AD203B41FA5}">
                      <a16:colId xmlns:a16="http://schemas.microsoft.com/office/drawing/2014/main" val="20000"/>
                    </a:ext>
                  </a:extLst>
                </a:gridCol>
              </a:tblGrid>
              <a:tr h="0">
                <a:tc>
                  <a:txBody>
                    <a:bodyPr/>
                    <a:lstStyle/>
                    <a:p>
                      <a:pPr algn="just">
                        <a:spcAft>
                          <a:spcPts val="400"/>
                        </a:spcAft>
                      </a:pPr>
                      <a:r>
                        <a:rPr lang="en-US" sz="2000" dirty="0">
                          <a:effectLst/>
                        </a:rPr>
                        <a:t>Main Network </a:t>
                      </a:r>
                      <a:endParaRPr lang="en-IN" sz="3200" b="0" dirty="0">
                        <a:effectLst/>
                        <a:latin typeface="Linux Libertine"/>
                        <a:ea typeface="Times New Roman" panose="02020603050405020304" pitchFamily="18" charset="0"/>
                        <a:cs typeface="Linux Libertine"/>
                      </a:endParaRPr>
                    </a:p>
                  </a:txBody>
                  <a:tcPr marL="68580" marR="68580" marT="0" marB="0"/>
                </a:tc>
                <a:extLst>
                  <a:ext uri="{0D108BD9-81ED-4DB2-BD59-A6C34878D82A}">
                    <a16:rowId xmlns:a16="http://schemas.microsoft.com/office/drawing/2014/main" val="10000"/>
                  </a:ext>
                </a:extLst>
              </a:tr>
              <a:tr h="216270">
                <a:tc>
                  <a:txBody>
                    <a:bodyPr/>
                    <a:lstStyle/>
                    <a:p>
                      <a:pPr algn="just">
                        <a:spcAft>
                          <a:spcPts val="400"/>
                        </a:spcAft>
                      </a:pPr>
                      <a:r>
                        <a:rPr lang="en-US" sz="2000">
                          <a:effectLst/>
                        </a:rPr>
                        <a:t>Conv1 Filter = 64, Kernel size = 4</a:t>
                      </a:r>
                      <a:endParaRPr lang="en-IN" sz="3200" b="0">
                        <a:effectLst/>
                        <a:latin typeface="Linux Libertine"/>
                        <a:ea typeface="Times New Roman" panose="02020603050405020304" pitchFamily="18" charset="0"/>
                        <a:cs typeface="Linux Libertine"/>
                      </a:endParaRPr>
                    </a:p>
                  </a:txBody>
                  <a:tcPr marL="68580" marR="68580" marT="0" marB="0"/>
                </a:tc>
                <a:extLst>
                  <a:ext uri="{0D108BD9-81ED-4DB2-BD59-A6C34878D82A}">
                    <a16:rowId xmlns:a16="http://schemas.microsoft.com/office/drawing/2014/main" val="10001"/>
                  </a:ext>
                </a:extLst>
              </a:tr>
              <a:tr h="224581">
                <a:tc>
                  <a:txBody>
                    <a:bodyPr/>
                    <a:lstStyle/>
                    <a:p>
                      <a:pPr algn="just">
                        <a:lnSpc>
                          <a:spcPct val="110000"/>
                        </a:lnSpc>
                        <a:spcAft>
                          <a:spcPts val="0"/>
                        </a:spcAft>
                      </a:pPr>
                      <a:r>
                        <a:rPr lang="en-US" sz="2000">
                          <a:effectLst/>
                        </a:rPr>
                        <a:t>Pool1 = (2,2)</a:t>
                      </a:r>
                      <a:endParaRPr lang="en-IN" sz="2000" b="0">
                        <a:effectLst/>
                        <a:latin typeface="Linux Libertine"/>
                        <a:ea typeface="Calibri" panose="020F0502020204030204" pitchFamily="34" charset="0"/>
                        <a:cs typeface="Shruti"/>
                      </a:endParaRPr>
                    </a:p>
                  </a:txBody>
                  <a:tcPr marL="68580" marR="68580" marT="0" marB="0"/>
                </a:tc>
                <a:extLst>
                  <a:ext uri="{0D108BD9-81ED-4DB2-BD59-A6C34878D82A}">
                    <a16:rowId xmlns:a16="http://schemas.microsoft.com/office/drawing/2014/main" val="10002"/>
                  </a:ext>
                </a:extLst>
              </a:tr>
              <a:tr h="216270">
                <a:tc>
                  <a:txBody>
                    <a:bodyPr/>
                    <a:lstStyle/>
                    <a:p>
                      <a:pPr algn="just">
                        <a:spcAft>
                          <a:spcPts val="400"/>
                        </a:spcAft>
                      </a:pPr>
                      <a:r>
                        <a:rPr lang="en-US" sz="2000">
                          <a:effectLst/>
                        </a:rPr>
                        <a:t>Conv3 Filter = 64, Kernel size = 4</a:t>
                      </a:r>
                      <a:endParaRPr lang="en-IN" sz="3200" b="0">
                        <a:effectLst/>
                        <a:latin typeface="Linux Libertine"/>
                        <a:ea typeface="Times New Roman" panose="02020603050405020304" pitchFamily="18" charset="0"/>
                        <a:cs typeface="Linux Libertine"/>
                      </a:endParaRPr>
                    </a:p>
                  </a:txBody>
                  <a:tcPr marL="68580" marR="68580" marT="0" marB="0"/>
                </a:tc>
                <a:extLst>
                  <a:ext uri="{0D108BD9-81ED-4DB2-BD59-A6C34878D82A}">
                    <a16:rowId xmlns:a16="http://schemas.microsoft.com/office/drawing/2014/main" val="10003"/>
                  </a:ext>
                </a:extLst>
              </a:tr>
              <a:tr h="216270">
                <a:tc>
                  <a:txBody>
                    <a:bodyPr/>
                    <a:lstStyle/>
                    <a:p>
                      <a:pPr algn="just">
                        <a:spcAft>
                          <a:spcPts val="400"/>
                        </a:spcAft>
                      </a:pPr>
                      <a:r>
                        <a:rPr lang="en-US" sz="2000">
                          <a:effectLst/>
                        </a:rPr>
                        <a:t>Pool3 = (2,2)</a:t>
                      </a:r>
                      <a:endParaRPr lang="en-IN" sz="3200" b="0">
                        <a:effectLst/>
                        <a:latin typeface="Linux Libertine"/>
                        <a:ea typeface="Times New Roman" panose="02020603050405020304" pitchFamily="18" charset="0"/>
                        <a:cs typeface="Linux Libertine"/>
                      </a:endParaRPr>
                    </a:p>
                  </a:txBody>
                  <a:tcPr marL="68580" marR="68580" marT="0" marB="0"/>
                </a:tc>
                <a:extLst>
                  <a:ext uri="{0D108BD9-81ED-4DB2-BD59-A6C34878D82A}">
                    <a16:rowId xmlns:a16="http://schemas.microsoft.com/office/drawing/2014/main" val="10004"/>
                  </a:ext>
                </a:extLst>
              </a:tr>
              <a:tr h="216270">
                <a:tc>
                  <a:txBody>
                    <a:bodyPr/>
                    <a:lstStyle/>
                    <a:p>
                      <a:pPr algn="just">
                        <a:spcAft>
                          <a:spcPts val="400"/>
                        </a:spcAft>
                      </a:pPr>
                      <a:r>
                        <a:rPr lang="en-US" sz="2000">
                          <a:effectLst/>
                        </a:rPr>
                        <a:t>Conv5 Filter = 32, Kernel size = 2</a:t>
                      </a:r>
                      <a:endParaRPr lang="en-IN" sz="3200" b="0">
                        <a:effectLst/>
                        <a:latin typeface="Linux Libertine"/>
                        <a:ea typeface="Times New Roman" panose="02020603050405020304" pitchFamily="18" charset="0"/>
                        <a:cs typeface="Linux Libertine"/>
                      </a:endParaRPr>
                    </a:p>
                  </a:txBody>
                  <a:tcPr marL="68580" marR="68580" marT="0" marB="0"/>
                </a:tc>
                <a:extLst>
                  <a:ext uri="{0D108BD9-81ED-4DB2-BD59-A6C34878D82A}">
                    <a16:rowId xmlns:a16="http://schemas.microsoft.com/office/drawing/2014/main" val="10005"/>
                  </a:ext>
                </a:extLst>
              </a:tr>
              <a:tr h="216270">
                <a:tc>
                  <a:txBody>
                    <a:bodyPr/>
                    <a:lstStyle/>
                    <a:p>
                      <a:pPr algn="just">
                        <a:spcAft>
                          <a:spcPts val="400"/>
                        </a:spcAft>
                      </a:pPr>
                      <a:r>
                        <a:rPr lang="en-US" sz="2000">
                          <a:effectLst/>
                        </a:rPr>
                        <a:t>Pool7 = (2,2)</a:t>
                      </a:r>
                      <a:endParaRPr lang="en-IN" sz="3200" b="0">
                        <a:effectLst/>
                        <a:latin typeface="Linux Libertine"/>
                        <a:ea typeface="Times New Roman" panose="02020603050405020304" pitchFamily="18" charset="0"/>
                        <a:cs typeface="Linux Libertine"/>
                      </a:endParaRPr>
                    </a:p>
                  </a:txBody>
                  <a:tcPr marL="68580" marR="68580" marT="0" marB="0"/>
                </a:tc>
                <a:extLst>
                  <a:ext uri="{0D108BD9-81ED-4DB2-BD59-A6C34878D82A}">
                    <a16:rowId xmlns:a16="http://schemas.microsoft.com/office/drawing/2014/main" val="10006"/>
                  </a:ext>
                </a:extLst>
              </a:tr>
              <a:tr h="216270">
                <a:tc>
                  <a:txBody>
                    <a:bodyPr/>
                    <a:lstStyle/>
                    <a:p>
                      <a:pPr algn="just">
                        <a:spcAft>
                          <a:spcPts val="400"/>
                        </a:spcAft>
                      </a:pPr>
                      <a:r>
                        <a:rPr lang="en-US" sz="2000" dirty="0">
                          <a:effectLst/>
                        </a:rPr>
                        <a:t>Conv7 Filter = 16, Kernel size = 4</a:t>
                      </a:r>
                      <a:endParaRPr lang="en-IN" sz="3200" b="0" dirty="0">
                        <a:effectLst/>
                        <a:latin typeface="Linux Libertine"/>
                        <a:ea typeface="Times New Roman" panose="02020603050405020304" pitchFamily="18" charset="0"/>
                        <a:cs typeface="Linux Libertine"/>
                      </a:endParaRPr>
                    </a:p>
                  </a:txBody>
                  <a:tcPr marL="68580" marR="68580" marT="0" marB="0"/>
                </a:tc>
                <a:extLst>
                  <a:ext uri="{0D108BD9-81ED-4DB2-BD59-A6C34878D82A}">
                    <a16:rowId xmlns:a16="http://schemas.microsoft.com/office/drawing/2014/main" val="10007"/>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529292674"/>
              </p:ext>
            </p:extLst>
          </p:nvPr>
        </p:nvGraphicFramePr>
        <p:xfrm>
          <a:off x="4976171" y="1288852"/>
          <a:ext cx="4164106" cy="5201160"/>
        </p:xfrm>
        <a:graphic>
          <a:graphicData uri="http://schemas.openxmlformats.org/drawingml/2006/table">
            <a:tbl>
              <a:tblPr firstRow="1" firstCol="1" bandRow="1">
                <a:tableStyleId>{3B4B98B0-60AC-42C2-AFA5-B58CD77FA1E5}</a:tableStyleId>
              </a:tblPr>
              <a:tblGrid>
                <a:gridCol w="4164106">
                  <a:extLst>
                    <a:ext uri="{9D8B030D-6E8A-4147-A177-3AD203B41FA5}">
                      <a16:colId xmlns:a16="http://schemas.microsoft.com/office/drawing/2014/main" val="20000"/>
                    </a:ext>
                  </a:extLst>
                </a:gridCol>
              </a:tblGrid>
              <a:tr h="216270">
                <a:tc>
                  <a:txBody>
                    <a:bodyPr/>
                    <a:lstStyle/>
                    <a:p>
                      <a:pPr algn="just">
                        <a:spcAft>
                          <a:spcPts val="400"/>
                        </a:spcAft>
                      </a:pPr>
                      <a:r>
                        <a:rPr lang="en-US" sz="2000" dirty="0">
                          <a:effectLst/>
                        </a:rPr>
                        <a:t>Classification Branch</a:t>
                      </a:r>
                      <a:endParaRPr lang="en-IN" sz="3200" b="0" dirty="0">
                        <a:effectLst/>
                        <a:latin typeface="Linux Libertine"/>
                        <a:ea typeface="Times New Roman" panose="02020603050405020304" pitchFamily="18" charset="0"/>
                        <a:cs typeface="Linux Libertine"/>
                      </a:endParaRPr>
                    </a:p>
                  </a:txBody>
                  <a:tcPr marL="68580" marR="68580" marT="0" marB="0"/>
                </a:tc>
                <a:extLst>
                  <a:ext uri="{0D108BD9-81ED-4DB2-BD59-A6C34878D82A}">
                    <a16:rowId xmlns:a16="http://schemas.microsoft.com/office/drawing/2014/main" val="10000"/>
                  </a:ext>
                </a:extLst>
              </a:tr>
              <a:tr h="216270">
                <a:tc>
                  <a:txBody>
                    <a:bodyPr/>
                    <a:lstStyle/>
                    <a:p>
                      <a:pPr algn="just">
                        <a:spcAft>
                          <a:spcPts val="400"/>
                        </a:spcAft>
                      </a:pPr>
                      <a:r>
                        <a:rPr lang="en-US" sz="2000" dirty="0">
                          <a:effectLst/>
                        </a:rPr>
                        <a:t>Pool5 = (2,2)</a:t>
                      </a:r>
                      <a:endParaRPr lang="en-IN" sz="3200" b="0" dirty="0">
                        <a:effectLst/>
                        <a:latin typeface="Linux Libertine"/>
                        <a:ea typeface="Times New Roman" panose="02020603050405020304" pitchFamily="18" charset="0"/>
                        <a:cs typeface="Linux Libertine"/>
                      </a:endParaRPr>
                    </a:p>
                  </a:txBody>
                  <a:tcPr marL="68580" marR="68580" marT="0" marB="0"/>
                </a:tc>
                <a:extLst>
                  <a:ext uri="{0D108BD9-81ED-4DB2-BD59-A6C34878D82A}">
                    <a16:rowId xmlns:a16="http://schemas.microsoft.com/office/drawing/2014/main" val="10001"/>
                  </a:ext>
                </a:extLst>
              </a:tr>
              <a:tr h="216270">
                <a:tc>
                  <a:txBody>
                    <a:bodyPr/>
                    <a:lstStyle/>
                    <a:p>
                      <a:pPr algn="just">
                        <a:spcAft>
                          <a:spcPts val="400"/>
                        </a:spcAft>
                      </a:pPr>
                      <a:r>
                        <a:rPr lang="en-US" sz="2000">
                          <a:effectLst/>
                        </a:rPr>
                        <a:t>Drop1 = 0.25</a:t>
                      </a:r>
                      <a:endParaRPr lang="en-IN" sz="3200" b="0">
                        <a:effectLst/>
                        <a:latin typeface="Linux Libertine"/>
                        <a:ea typeface="Times New Roman" panose="02020603050405020304" pitchFamily="18" charset="0"/>
                        <a:cs typeface="Linux Libertine"/>
                      </a:endParaRPr>
                    </a:p>
                  </a:txBody>
                  <a:tcPr marL="68580" marR="68580" marT="0" marB="0"/>
                </a:tc>
                <a:extLst>
                  <a:ext uri="{0D108BD9-81ED-4DB2-BD59-A6C34878D82A}">
                    <a16:rowId xmlns:a16="http://schemas.microsoft.com/office/drawing/2014/main" val="10002"/>
                  </a:ext>
                </a:extLst>
              </a:tr>
              <a:tr h="216270">
                <a:tc>
                  <a:txBody>
                    <a:bodyPr/>
                    <a:lstStyle/>
                    <a:p>
                      <a:pPr algn="just">
                        <a:spcAft>
                          <a:spcPts val="400"/>
                        </a:spcAft>
                      </a:pPr>
                      <a:r>
                        <a:rPr lang="en-US" sz="2000">
                          <a:effectLst/>
                        </a:rPr>
                        <a:t>Conv9 Filter = 32, Kernel size = 2</a:t>
                      </a:r>
                      <a:endParaRPr lang="en-IN" sz="3200" b="0">
                        <a:effectLst/>
                        <a:latin typeface="Linux Libertine"/>
                        <a:ea typeface="Times New Roman" panose="02020603050405020304" pitchFamily="18" charset="0"/>
                        <a:cs typeface="Linux Libertine"/>
                      </a:endParaRPr>
                    </a:p>
                  </a:txBody>
                  <a:tcPr marL="68580" marR="68580" marT="0" marB="0"/>
                </a:tc>
                <a:extLst>
                  <a:ext uri="{0D108BD9-81ED-4DB2-BD59-A6C34878D82A}">
                    <a16:rowId xmlns:a16="http://schemas.microsoft.com/office/drawing/2014/main" val="10003"/>
                  </a:ext>
                </a:extLst>
              </a:tr>
              <a:tr h="216270">
                <a:tc>
                  <a:txBody>
                    <a:bodyPr/>
                    <a:lstStyle/>
                    <a:p>
                      <a:pPr algn="just">
                        <a:spcAft>
                          <a:spcPts val="400"/>
                        </a:spcAft>
                      </a:pPr>
                      <a:r>
                        <a:rPr lang="en-US" sz="2000" dirty="0">
                          <a:effectLst/>
                        </a:rPr>
                        <a:t>Dense1 = 20</a:t>
                      </a:r>
                      <a:endParaRPr lang="en-IN" sz="3200" b="0" dirty="0">
                        <a:effectLst/>
                        <a:latin typeface="Linux Libertine"/>
                        <a:ea typeface="Times New Roman" panose="02020603050405020304" pitchFamily="18" charset="0"/>
                        <a:cs typeface="Linux Libertine"/>
                      </a:endParaRPr>
                    </a:p>
                  </a:txBody>
                  <a:tcPr marL="68580" marR="68580" marT="0" marB="0"/>
                </a:tc>
                <a:extLst>
                  <a:ext uri="{0D108BD9-81ED-4DB2-BD59-A6C34878D82A}">
                    <a16:rowId xmlns:a16="http://schemas.microsoft.com/office/drawing/2014/main" val="10004"/>
                  </a:ext>
                </a:extLst>
              </a:tr>
              <a:tr h="224581">
                <a:tc>
                  <a:txBody>
                    <a:bodyPr/>
                    <a:lstStyle/>
                    <a:p>
                      <a:pPr algn="just">
                        <a:lnSpc>
                          <a:spcPct val="110000"/>
                        </a:lnSpc>
                        <a:spcAft>
                          <a:spcPts val="0"/>
                        </a:spcAft>
                      </a:pPr>
                      <a:r>
                        <a:rPr lang="en-US" sz="2000" dirty="0">
                          <a:effectLst/>
                        </a:rPr>
                        <a:t>Pool6 = (2,2)</a:t>
                      </a:r>
                      <a:endParaRPr lang="en-IN" sz="2000" b="0" dirty="0">
                        <a:effectLst/>
                        <a:latin typeface="Linux Libertine"/>
                        <a:ea typeface="Calibri" panose="020F0502020204030204" pitchFamily="34" charset="0"/>
                        <a:cs typeface="Shruti"/>
                      </a:endParaRPr>
                    </a:p>
                  </a:txBody>
                  <a:tcPr marL="68580" marR="68580" marT="0" marB="0"/>
                </a:tc>
                <a:extLst>
                  <a:ext uri="{0D108BD9-81ED-4DB2-BD59-A6C34878D82A}">
                    <a16:rowId xmlns:a16="http://schemas.microsoft.com/office/drawing/2014/main" val="10005"/>
                  </a:ext>
                </a:extLst>
              </a:tr>
              <a:tr h="224581">
                <a:tc>
                  <a:txBody>
                    <a:bodyPr/>
                    <a:lstStyle/>
                    <a:p>
                      <a:pPr algn="just">
                        <a:lnSpc>
                          <a:spcPct val="110000"/>
                        </a:lnSpc>
                        <a:spcAft>
                          <a:spcPts val="0"/>
                        </a:spcAft>
                      </a:pPr>
                      <a:r>
                        <a:rPr lang="en-US" sz="2000" dirty="0">
                          <a:effectLst/>
                        </a:rPr>
                        <a:t>Drop2 = 0.25</a:t>
                      </a:r>
                      <a:endParaRPr lang="en-IN" sz="2000" b="0" dirty="0">
                        <a:effectLst/>
                        <a:latin typeface="Linux Libertine"/>
                        <a:ea typeface="Calibri" panose="020F0502020204030204" pitchFamily="34" charset="0"/>
                        <a:cs typeface="Shruti"/>
                      </a:endParaRPr>
                    </a:p>
                  </a:txBody>
                  <a:tcPr marL="68580" marR="68580" marT="0" marB="0"/>
                </a:tc>
                <a:extLst>
                  <a:ext uri="{0D108BD9-81ED-4DB2-BD59-A6C34878D82A}">
                    <a16:rowId xmlns:a16="http://schemas.microsoft.com/office/drawing/2014/main" val="10006"/>
                  </a:ext>
                </a:extLst>
              </a:tr>
              <a:tr h="216270">
                <a:tc>
                  <a:txBody>
                    <a:bodyPr/>
                    <a:lstStyle/>
                    <a:p>
                      <a:pPr algn="just">
                        <a:spcAft>
                          <a:spcPts val="400"/>
                        </a:spcAft>
                      </a:pPr>
                      <a:r>
                        <a:rPr lang="en-US" sz="2000" dirty="0">
                          <a:effectLst/>
                        </a:rPr>
                        <a:t>Conv10 Filter = 32, Kernel size = 4</a:t>
                      </a:r>
                      <a:endParaRPr lang="en-IN" sz="3200" b="0" dirty="0">
                        <a:effectLst/>
                        <a:latin typeface="Linux Libertine"/>
                        <a:ea typeface="Times New Roman" panose="02020603050405020304" pitchFamily="18" charset="0"/>
                        <a:cs typeface="Linux Libertine"/>
                      </a:endParaRPr>
                    </a:p>
                  </a:txBody>
                  <a:tcPr marL="68580" marR="68580" marT="0" marB="0"/>
                </a:tc>
                <a:extLst>
                  <a:ext uri="{0D108BD9-81ED-4DB2-BD59-A6C34878D82A}">
                    <a16:rowId xmlns:a16="http://schemas.microsoft.com/office/drawing/2014/main" val="10007"/>
                  </a:ext>
                </a:extLst>
              </a:tr>
              <a:tr h="216270">
                <a:tc>
                  <a:txBody>
                    <a:bodyPr/>
                    <a:lstStyle/>
                    <a:p>
                      <a:pPr algn="just">
                        <a:spcAft>
                          <a:spcPts val="400"/>
                        </a:spcAft>
                      </a:pPr>
                      <a:r>
                        <a:rPr lang="en-US" sz="2000">
                          <a:effectLst/>
                        </a:rPr>
                        <a:t>Dense2 = 10</a:t>
                      </a:r>
                      <a:endParaRPr lang="en-IN" sz="3200" b="0">
                        <a:effectLst/>
                        <a:latin typeface="Linux Libertine"/>
                        <a:ea typeface="Times New Roman" panose="02020603050405020304" pitchFamily="18" charset="0"/>
                        <a:cs typeface="Linux Libertine"/>
                      </a:endParaRPr>
                    </a:p>
                  </a:txBody>
                  <a:tcPr marL="68580" marR="68580" marT="0" marB="0"/>
                </a:tc>
                <a:extLst>
                  <a:ext uri="{0D108BD9-81ED-4DB2-BD59-A6C34878D82A}">
                    <a16:rowId xmlns:a16="http://schemas.microsoft.com/office/drawing/2014/main" val="10008"/>
                  </a:ext>
                </a:extLst>
              </a:tr>
              <a:tr h="224581">
                <a:tc>
                  <a:txBody>
                    <a:bodyPr/>
                    <a:lstStyle/>
                    <a:p>
                      <a:pPr algn="just">
                        <a:lnSpc>
                          <a:spcPct val="110000"/>
                        </a:lnSpc>
                        <a:spcAft>
                          <a:spcPts val="0"/>
                        </a:spcAft>
                      </a:pPr>
                      <a:r>
                        <a:rPr lang="en-US" sz="2000">
                          <a:effectLst/>
                        </a:rPr>
                        <a:t>Drop3 = 0.25</a:t>
                      </a:r>
                      <a:endParaRPr lang="en-IN" sz="2000" b="0">
                        <a:effectLst/>
                        <a:latin typeface="Linux Libertine"/>
                        <a:ea typeface="Calibri" panose="020F0502020204030204" pitchFamily="34" charset="0"/>
                        <a:cs typeface="Shruti"/>
                      </a:endParaRPr>
                    </a:p>
                  </a:txBody>
                  <a:tcPr marL="68580" marR="68580" marT="0" marB="0"/>
                </a:tc>
                <a:extLst>
                  <a:ext uri="{0D108BD9-81ED-4DB2-BD59-A6C34878D82A}">
                    <a16:rowId xmlns:a16="http://schemas.microsoft.com/office/drawing/2014/main" val="10009"/>
                  </a:ext>
                </a:extLst>
              </a:tr>
              <a:tr h="216270">
                <a:tc>
                  <a:txBody>
                    <a:bodyPr/>
                    <a:lstStyle/>
                    <a:p>
                      <a:pPr algn="just">
                        <a:spcAft>
                          <a:spcPts val="400"/>
                        </a:spcAft>
                      </a:pPr>
                      <a:r>
                        <a:rPr lang="en-US" sz="2000" dirty="0">
                          <a:effectLst/>
                        </a:rPr>
                        <a:t>Conv11 Filter = 16, Kernel size = 4</a:t>
                      </a:r>
                      <a:endParaRPr lang="en-IN" sz="3200" b="0" dirty="0">
                        <a:effectLst/>
                        <a:latin typeface="Linux Libertine"/>
                        <a:ea typeface="Times New Roman" panose="02020603050405020304" pitchFamily="18" charset="0"/>
                        <a:cs typeface="Linux Libertine"/>
                      </a:endParaRPr>
                    </a:p>
                  </a:txBody>
                  <a:tcPr marL="68580" marR="68580" marT="0" marB="0"/>
                </a:tc>
                <a:extLst>
                  <a:ext uri="{0D108BD9-81ED-4DB2-BD59-A6C34878D82A}">
                    <a16:rowId xmlns:a16="http://schemas.microsoft.com/office/drawing/2014/main" val="10010"/>
                  </a:ext>
                </a:extLst>
              </a:tr>
              <a:tr h="216270">
                <a:tc>
                  <a:txBody>
                    <a:bodyPr/>
                    <a:lstStyle/>
                    <a:p>
                      <a:pPr algn="just">
                        <a:spcAft>
                          <a:spcPts val="400"/>
                        </a:spcAft>
                      </a:pPr>
                      <a:r>
                        <a:rPr lang="en-US" sz="2000" dirty="0">
                          <a:effectLst/>
                        </a:rPr>
                        <a:t>Dense3 = 10</a:t>
                      </a:r>
                      <a:endParaRPr lang="en-IN" sz="3200" b="0" dirty="0">
                        <a:effectLst/>
                        <a:latin typeface="Linux Libertine"/>
                        <a:ea typeface="Times New Roman" panose="02020603050405020304" pitchFamily="18" charset="0"/>
                        <a:cs typeface="Linux Libertine"/>
                      </a:endParaRPr>
                    </a:p>
                  </a:txBody>
                  <a:tcPr marL="68580" marR="68580" marT="0" marB="0"/>
                </a:tc>
                <a:extLst>
                  <a:ext uri="{0D108BD9-81ED-4DB2-BD59-A6C34878D82A}">
                    <a16:rowId xmlns:a16="http://schemas.microsoft.com/office/drawing/2014/main" val="10011"/>
                  </a:ext>
                </a:extLst>
              </a:tr>
              <a:tr h="224581">
                <a:tc>
                  <a:txBody>
                    <a:bodyPr/>
                    <a:lstStyle/>
                    <a:p>
                      <a:pPr algn="just">
                        <a:lnSpc>
                          <a:spcPct val="110000"/>
                        </a:lnSpc>
                        <a:spcAft>
                          <a:spcPts val="0"/>
                        </a:spcAft>
                      </a:pPr>
                      <a:r>
                        <a:rPr lang="en-US" sz="2000" dirty="0">
                          <a:effectLst/>
                        </a:rPr>
                        <a:t>Drop4 = 0.25</a:t>
                      </a:r>
                      <a:endParaRPr lang="en-IN" sz="2000" b="0" dirty="0">
                        <a:effectLst/>
                        <a:latin typeface="Linux Libertine"/>
                        <a:ea typeface="Calibri" panose="020F0502020204030204" pitchFamily="34" charset="0"/>
                        <a:cs typeface="Shruti"/>
                      </a:endParaRPr>
                    </a:p>
                  </a:txBody>
                  <a:tcPr marL="68580" marR="68580" marT="0" marB="0"/>
                </a:tc>
                <a:extLst>
                  <a:ext uri="{0D108BD9-81ED-4DB2-BD59-A6C34878D82A}">
                    <a16:rowId xmlns:a16="http://schemas.microsoft.com/office/drawing/2014/main" val="10012"/>
                  </a:ext>
                </a:extLst>
              </a:tr>
              <a:tr h="216270">
                <a:tc>
                  <a:txBody>
                    <a:bodyPr/>
                    <a:lstStyle/>
                    <a:p>
                      <a:pPr algn="just">
                        <a:spcAft>
                          <a:spcPts val="400"/>
                        </a:spcAft>
                      </a:pPr>
                      <a:r>
                        <a:rPr lang="en-US" sz="2000" dirty="0">
                          <a:effectLst/>
                        </a:rPr>
                        <a:t>Conv12 Filter = 8, Kernel size = 4</a:t>
                      </a:r>
                      <a:endParaRPr lang="en-IN" sz="3200" b="0" dirty="0">
                        <a:effectLst/>
                        <a:latin typeface="Linux Libertine"/>
                        <a:ea typeface="Times New Roman" panose="02020603050405020304" pitchFamily="18" charset="0"/>
                        <a:cs typeface="Linux Libertine"/>
                      </a:endParaRPr>
                    </a:p>
                  </a:txBody>
                  <a:tcPr marL="68580" marR="68580" marT="0" marB="0"/>
                </a:tc>
                <a:extLst>
                  <a:ext uri="{0D108BD9-81ED-4DB2-BD59-A6C34878D82A}">
                    <a16:rowId xmlns:a16="http://schemas.microsoft.com/office/drawing/2014/main" val="10013"/>
                  </a:ext>
                </a:extLst>
              </a:tr>
              <a:tr h="216270">
                <a:tc>
                  <a:txBody>
                    <a:bodyPr/>
                    <a:lstStyle/>
                    <a:p>
                      <a:pPr algn="just">
                        <a:spcAft>
                          <a:spcPts val="400"/>
                        </a:spcAft>
                      </a:pPr>
                      <a:r>
                        <a:rPr lang="en-US" sz="2000" dirty="0">
                          <a:effectLst/>
                        </a:rPr>
                        <a:t>Dense4 = 10</a:t>
                      </a:r>
                      <a:endParaRPr lang="en-IN" sz="3200" b="0" dirty="0">
                        <a:effectLst/>
                        <a:latin typeface="Linux Libertine"/>
                        <a:ea typeface="Times New Roman" panose="02020603050405020304" pitchFamily="18" charset="0"/>
                        <a:cs typeface="Linux Libertine"/>
                      </a:endParaRPr>
                    </a:p>
                  </a:txBody>
                  <a:tcPr marL="68580" marR="68580" marT="0" marB="0"/>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3560232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46843"/>
            <a:ext cx="10515600" cy="1325563"/>
          </a:xfrm>
        </p:spPr>
        <p:txBody>
          <a:bodyPr/>
          <a:lstStyle/>
          <a:p>
            <a:r>
              <a:rPr lang="en-US" dirty="0"/>
              <a:t>Cascaded Convolutional Neural Network</a:t>
            </a:r>
            <a:endParaRPr lang="en-IN" dirty="0"/>
          </a:p>
        </p:txBody>
      </p:sp>
      <p:pic>
        <p:nvPicPr>
          <p:cNvPr id="4" name="Content Placeholder 3"/>
          <p:cNvPicPr>
            <a:picLocks noGrp="1"/>
          </p:cNvPicPr>
          <p:nvPr>
            <p:ph idx="1"/>
          </p:nvPr>
        </p:nvPicPr>
        <p:blipFill>
          <a:blip r:embed="rId2"/>
          <a:stretch>
            <a:fillRect/>
          </a:stretch>
        </p:blipFill>
        <p:spPr>
          <a:xfrm>
            <a:off x="915779" y="1034060"/>
            <a:ext cx="7453619" cy="3988136"/>
          </a:xfrm>
          <a:prstGeom prst="rect">
            <a:avLst/>
          </a:prstGeom>
        </p:spPr>
      </p:pic>
      <p:pic>
        <p:nvPicPr>
          <p:cNvPr id="5" name="Picture 4"/>
          <p:cNvPicPr>
            <a:picLocks noChangeAspect="1"/>
          </p:cNvPicPr>
          <p:nvPr/>
        </p:nvPicPr>
        <p:blipFill>
          <a:blip r:embed="rId3"/>
          <a:stretch>
            <a:fillRect/>
          </a:stretch>
        </p:blipFill>
        <p:spPr>
          <a:xfrm>
            <a:off x="9601200" y="5022196"/>
            <a:ext cx="2590800" cy="1762125"/>
          </a:xfrm>
          <a:prstGeom prst="rect">
            <a:avLst/>
          </a:prstGeom>
          <a:ln>
            <a:noFill/>
          </a:ln>
          <a:effectLst>
            <a:softEdge rad="112500"/>
          </a:effectLst>
        </p:spPr>
      </p:pic>
      <p:sp>
        <p:nvSpPr>
          <p:cNvPr id="6" name="TextBox 5"/>
          <p:cNvSpPr txBox="1"/>
          <p:nvPr/>
        </p:nvSpPr>
        <p:spPr>
          <a:xfrm>
            <a:off x="4642588" y="5633939"/>
            <a:ext cx="3550024" cy="1077218"/>
          </a:xfrm>
          <a:prstGeom prst="rect">
            <a:avLst/>
          </a:prstGeom>
          <a:noFill/>
        </p:spPr>
        <p:txBody>
          <a:bodyPr wrap="square" rtlCol="0">
            <a:spAutoFit/>
          </a:bodyPr>
          <a:lstStyle/>
          <a:p>
            <a:r>
              <a:rPr lang="en-IN" sz="3200" dirty="0"/>
              <a:t>Best RMSE : </a:t>
            </a:r>
            <a:r>
              <a:rPr lang="en-US" sz="3200" dirty="0"/>
              <a:t>1.74 </a:t>
            </a:r>
          </a:p>
          <a:p>
            <a:r>
              <a:rPr lang="en-US" sz="3200" dirty="0"/>
              <a:t>         R2: 0.67</a:t>
            </a:r>
            <a:endParaRPr lang="en-IN" sz="3200" dirty="0"/>
          </a:p>
        </p:txBody>
      </p:sp>
    </p:spTree>
    <p:extLst>
      <p:ext uri="{BB962C8B-B14F-4D97-AF65-F5344CB8AC3E}">
        <p14:creationId xmlns:p14="http://schemas.microsoft.com/office/powerpoint/2010/main" val="1921930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Facial Filters</a:t>
            </a:r>
          </a:p>
        </p:txBody>
      </p:sp>
      <p:sp>
        <p:nvSpPr>
          <p:cNvPr id="3" name="Content Placeholder 2"/>
          <p:cNvSpPr>
            <a:spLocks noGrp="1"/>
          </p:cNvSpPr>
          <p:nvPr>
            <p:ph idx="1"/>
          </p:nvPr>
        </p:nvSpPr>
        <p:spPr>
          <a:xfrm>
            <a:off x="677334" y="1488613"/>
            <a:ext cx="8596668" cy="3880773"/>
          </a:xfrm>
        </p:spPr>
        <p:txBody>
          <a:bodyPr/>
          <a:lstStyle/>
          <a:p>
            <a:r>
              <a:rPr lang="en-US" sz="2400" dirty="0"/>
              <a:t>One of the many applications of Facial Feature Detection is to apply facial filters on the image. Here for example we tried to place a moustache and a star on the facial image using location detected by our models.</a:t>
            </a:r>
            <a:endParaRPr lang="en-IN" sz="2400" b="1" dirty="0"/>
          </a:p>
          <a:p>
            <a:endParaRPr lang="en-IN" dirty="0"/>
          </a:p>
        </p:txBody>
      </p:sp>
      <p:pic>
        <p:nvPicPr>
          <p:cNvPr id="18434" name="Picture 2" descr="Image result for FACIAL feature detection carto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318" y="3867999"/>
            <a:ext cx="2880000" cy="2880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9499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Facial Filters</a:t>
            </a:r>
          </a:p>
        </p:txBody>
      </p:sp>
      <p:pic>
        <p:nvPicPr>
          <p:cNvPr id="17410" name="Picture 2" descr="https://lh3.googleusercontent.com/-Z6k55FSPrys/Xdt538AdO7I/AAAAAAAAEzA/vC875oKIV7Q_6D6efbE3XmldKSP1W6w9gCK8BGAsYHg/s0/2019-11-24.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2090" y="1930400"/>
            <a:ext cx="3122721" cy="201720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https://lh3.googleusercontent.com/-QeG5DteP09c/Xdt50J2DT2I/AAAAAAAAEy8/RpshmyKaWuIgf_fxP7w-2Uy5Ymb3rHsKACK8BGAsYHg/s450/2019-11-2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9495" y="1930400"/>
            <a:ext cx="3374507" cy="20172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20748" y="3952777"/>
            <a:ext cx="4029635" cy="646331"/>
          </a:xfrm>
          <a:prstGeom prst="rect">
            <a:avLst/>
          </a:prstGeom>
          <a:noFill/>
        </p:spPr>
        <p:txBody>
          <a:bodyPr wrap="square" rtlCol="0">
            <a:spAutoFit/>
          </a:bodyPr>
          <a:lstStyle/>
          <a:p>
            <a:r>
              <a:rPr lang="en-IN" dirty="0"/>
              <a:t>Placing a star on the left eye of the image using the left eye centre key point </a:t>
            </a:r>
          </a:p>
        </p:txBody>
      </p:sp>
      <p:sp>
        <p:nvSpPr>
          <p:cNvPr id="7" name="TextBox 6"/>
          <p:cNvSpPr txBox="1"/>
          <p:nvPr/>
        </p:nvSpPr>
        <p:spPr>
          <a:xfrm>
            <a:off x="5571930" y="3952777"/>
            <a:ext cx="4029635" cy="646331"/>
          </a:xfrm>
          <a:prstGeom prst="rect">
            <a:avLst/>
          </a:prstGeom>
          <a:noFill/>
        </p:spPr>
        <p:txBody>
          <a:bodyPr wrap="square" rtlCol="0">
            <a:spAutoFit/>
          </a:bodyPr>
          <a:lstStyle/>
          <a:p>
            <a:r>
              <a:rPr lang="en-IN" dirty="0"/>
              <a:t>Placing a moustache on the upper lip using </a:t>
            </a:r>
            <a:r>
              <a:rPr lang="en-US" dirty="0"/>
              <a:t>mouth center top lip </a:t>
            </a:r>
            <a:r>
              <a:rPr lang="en-IN" dirty="0"/>
              <a:t>key point </a:t>
            </a:r>
          </a:p>
        </p:txBody>
      </p:sp>
    </p:spTree>
    <p:extLst>
      <p:ext uri="{BB962C8B-B14F-4D97-AF65-F5344CB8AC3E}">
        <p14:creationId xmlns:p14="http://schemas.microsoft.com/office/powerpoint/2010/main" val="29537720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Facial filter applied</a:t>
            </a:r>
          </a:p>
        </p:txBody>
      </p:sp>
      <p:pic>
        <p:nvPicPr>
          <p:cNvPr id="20482" name="Picture 2" descr="https://lh3.googleusercontent.com/-9P8GhORi0bU/Xdt5vPQqifI/AAAAAAAAEy4/IrH8uIXjyXE5AkXC98xFbqgMjKwIgXUhwCK8BGAsYHg/s512/2019-11-24.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345263"/>
            <a:ext cx="6275294" cy="503744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10325100" y="0"/>
            <a:ext cx="1866900" cy="2457450"/>
          </a:xfrm>
          <a:prstGeom prst="rect">
            <a:avLst/>
          </a:prstGeom>
          <a:ln>
            <a:noFill/>
          </a:ln>
          <a:effectLst>
            <a:softEdge rad="112500"/>
          </a:effectLst>
        </p:spPr>
      </p:pic>
    </p:spTree>
    <p:extLst>
      <p:ext uri="{BB962C8B-B14F-4D97-AF65-F5344CB8AC3E}">
        <p14:creationId xmlns:p14="http://schemas.microsoft.com/office/powerpoint/2010/main" val="3390904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 Analysis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43697481"/>
              </p:ext>
            </p:extLst>
          </p:nvPr>
        </p:nvGraphicFramePr>
        <p:xfrm>
          <a:off x="289561" y="1618747"/>
          <a:ext cx="8984443" cy="2499360"/>
        </p:xfrm>
        <a:graphic>
          <a:graphicData uri="http://schemas.openxmlformats.org/drawingml/2006/table">
            <a:tbl>
              <a:tblPr firstRow="1" bandRow="1">
                <a:tableStyleId>{5C22544A-7EE6-4342-B048-85BDC9FD1C3A}</a:tableStyleId>
              </a:tblPr>
              <a:tblGrid>
                <a:gridCol w="5487940">
                  <a:extLst>
                    <a:ext uri="{9D8B030D-6E8A-4147-A177-3AD203B41FA5}">
                      <a16:colId xmlns:a16="http://schemas.microsoft.com/office/drawing/2014/main" val="20000"/>
                    </a:ext>
                  </a:extLst>
                </a:gridCol>
                <a:gridCol w="1757826">
                  <a:extLst>
                    <a:ext uri="{9D8B030D-6E8A-4147-A177-3AD203B41FA5}">
                      <a16:colId xmlns:a16="http://schemas.microsoft.com/office/drawing/2014/main" val="20001"/>
                    </a:ext>
                  </a:extLst>
                </a:gridCol>
                <a:gridCol w="1738677">
                  <a:extLst>
                    <a:ext uri="{9D8B030D-6E8A-4147-A177-3AD203B41FA5}">
                      <a16:colId xmlns:a16="http://schemas.microsoft.com/office/drawing/2014/main" val="20002"/>
                    </a:ext>
                  </a:extLst>
                </a:gridCol>
              </a:tblGrid>
              <a:tr h="370840">
                <a:tc>
                  <a:txBody>
                    <a:bodyPr/>
                    <a:lstStyle/>
                    <a:p>
                      <a:r>
                        <a:rPr lang="en-IN" sz="2800" dirty="0"/>
                        <a:t>Model</a:t>
                      </a:r>
                    </a:p>
                  </a:txBody>
                  <a:tcPr/>
                </a:tc>
                <a:tc>
                  <a:txBody>
                    <a:bodyPr/>
                    <a:lstStyle/>
                    <a:p>
                      <a:r>
                        <a:rPr lang="en-IN" sz="2800" dirty="0"/>
                        <a:t>RMSE</a:t>
                      </a:r>
                    </a:p>
                  </a:txBody>
                  <a:tcPr/>
                </a:tc>
                <a:tc>
                  <a:txBody>
                    <a:bodyPr/>
                    <a:lstStyle/>
                    <a:p>
                      <a:r>
                        <a:rPr lang="en-IN" sz="2800" dirty="0"/>
                        <a:t>R2</a:t>
                      </a:r>
                    </a:p>
                  </a:txBody>
                  <a:tcPr/>
                </a:tc>
                <a:extLst>
                  <a:ext uri="{0D108BD9-81ED-4DB2-BD59-A6C34878D82A}">
                    <a16:rowId xmlns:a16="http://schemas.microsoft.com/office/drawing/2014/main" val="10000"/>
                  </a:ext>
                </a:extLst>
              </a:tr>
              <a:tr h="370840">
                <a:tc>
                  <a:txBody>
                    <a:bodyPr/>
                    <a:lstStyle/>
                    <a:p>
                      <a:r>
                        <a:rPr lang="en-IN" sz="2800" dirty="0"/>
                        <a:t>Convolutional Neural</a:t>
                      </a:r>
                      <a:r>
                        <a:rPr lang="en-IN" sz="2800" baseline="0" dirty="0"/>
                        <a:t> Network</a:t>
                      </a:r>
                      <a:endParaRPr lang="en-IN" sz="2800" dirty="0"/>
                    </a:p>
                  </a:txBody>
                  <a:tcPr/>
                </a:tc>
                <a:tc>
                  <a:txBody>
                    <a:bodyPr/>
                    <a:lstStyle/>
                    <a:p>
                      <a:r>
                        <a:rPr lang="en-IN" sz="2800" dirty="0"/>
                        <a:t>2.22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800" dirty="0"/>
                        <a:t>0.46</a:t>
                      </a:r>
                    </a:p>
                  </a:txBody>
                  <a:tcPr/>
                </a:tc>
                <a:extLst>
                  <a:ext uri="{0D108BD9-81ED-4DB2-BD59-A6C34878D82A}">
                    <a16:rowId xmlns:a16="http://schemas.microsoft.com/office/drawing/2014/main" val="10001"/>
                  </a:ext>
                </a:extLst>
              </a:tr>
              <a:tr h="370840">
                <a:tc>
                  <a:txBody>
                    <a:bodyPr/>
                    <a:lstStyle/>
                    <a:p>
                      <a:r>
                        <a:rPr lang="en-IN" sz="2800" dirty="0"/>
                        <a:t>Transfer learning</a:t>
                      </a:r>
                    </a:p>
                  </a:txBody>
                  <a:tcPr/>
                </a:tc>
                <a:tc>
                  <a:txBody>
                    <a:bodyPr/>
                    <a:lstStyle/>
                    <a:p>
                      <a:r>
                        <a:rPr lang="en-IN" sz="2800" dirty="0"/>
                        <a:t>6.63</a:t>
                      </a:r>
                    </a:p>
                  </a:txBody>
                  <a:tcPr/>
                </a:tc>
                <a:tc>
                  <a:txBody>
                    <a:bodyPr/>
                    <a:lstStyle/>
                    <a:p>
                      <a:r>
                        <a:rPr lang="en-IN" sz="2800" dirty="0"/>
                        <a:t>-3.8</a:t>
                      </a:r>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800" dirty="0"/>
                        <a:t>Cascaded</a:t>
                      </a:r>
                      <a:r>
                        <a:rPr lang="en-IN" sz="2800" baseline="0" dirty="0"/>
                        <a:t> </a:t>
                      </a:r>
                      <a:r>
                        <a:rPr lang="en-IN" sz="2800" dirty="0"/>
                        <a:t>Convolutional Neural</a:t>
                      </a:r>
                      <a:r>
                        <a:rPr lang="en-IN" sz="2800" baseline="0" dirty="0"/>
                        <a:t> Network</a:t>
                      </a:r>
                      <a:endParaRPr lang="en-IN" sz="2800" dirty="0"/>
                    </a:p>
                  </a:txBody>
                  <a:tcPr/>
                </a:tc>
                <a:tc>
                  <a:txBody>
                    <a:bodyPr/>
                    <a:lstStyle/>
                    <a:p>
                      <a:r>
                        <a:rPr lang="en-IN" sz="2800" dirty="0"/>
                        <a:t>1.74</a:t>
                      </a:r>
                    </a:p>
                  </a:txBody>
                  <a:tcPr/>
                </a:tc>
                <a:tc>
                  <a:txBody>
                    <a:bodyPr/>
                    <a:lstStyle/>
                    <a:p>
                      <a:r>
                        <a:rPr lang="en-IN" sz="2800" dirty="0"/>
                        <a:t>0.67</a:t>
                      </a:r>
                    </a:p>
                  </a:txBody>
                  <a:tcPr/>
                </a:tc>
                <a:extLst>
                  <a:ext uri="{0D108BD9-81ED-4DB2-BD59-A6C34878D82A}">
                    <a16:rowId xmlns:a16="http://schemas.microsoft.com/office/drawing/2014/main" val="10003"/>
                  </a:ext>
                </a:extLst>
              </a:tr>
            </a:tbl>
          </a:graphicData>
        </a:graphic>
      </p:graphicFrame>
      <p:pic>
        <p:nvPicPr>
          <p:cNvPr id="6" name="Picture 5"/>
          <p:cNvPicPr>
            <a:picLocks noChangeAspect="1"/>
          </p:cNvPicPr>
          <p:nvPr/>
        </p:nvPicPr>
        <p:blipFill rotWithShape="1">
          <a:blip r:embed="rId2"/>
          <a:srcRect t="18035" b="8446"/>
          <a:stretch/>
        </p:blipFill>
        <p:spPr>
          <a:xfrm>
            <a:off x="5659491" y="4927601"/>
            <a:ext cx="1819275" cy="1855695"/>
          </a:xfrm>
          <a:prstGeom prst="rect">
            <a:avLst/>
          </a:prstGeom>
        </p:spPr>
      </p:pic>
    </p:spTree>
    <p:extLst>
      <p:ext uri="{BB962C8B-B14F-4D97-AF65-F5344CB8AC3E}">
        <p14:creationId xmlns:p14="http://schemas.microsoft.com/office/powerpoint/2010/main" val="16927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7652"/>
            <a:ext cx="10515600" cy="779929"/>
          </a:xfrm>
        </p:spPr>
        <p:txBody>
          <a:bodyPr/>
          <a:lstStyle/>
          <a:p>
            <a:r>
              <a:rPr lang="en-IN" dirty="0"/>
              <a:t>Data Set</a:t>
            </a:r>
          </a:p>
        </p:txBody>
      </p:sp>
      <p:sp>
        <p:nvSpPr>
          <p:cNvPr id="3" name="Content Placeholder 2"/>
          <p:cNvSpPr>
            <a:spLocks noGrp="1"/>
          </p:cNvSpPr>
          <p:nvPr>
            <p:ph idx="1"/>
          </p:nvPr>
        </p:nvSpPr>
        <p:spPr>
          <a:xfrm>
            <a:off x="261425" y="1253331"/>
            <a:ext cx="9501554" cy="4351338"/>
          </a:xfrm>
        </p:spPr>
        <p:txBody>
          <a:bodyPr/>
          <a:lstStyle/>
          <a:p>
            <a:r>
              <a:rPr lang="en-US" dirty="0"/>
              <a:t>The dataset we are going to use is provided for </a:t>
            </a:r>
            <a:r>
              <a:rPr lang="en-US" dirty="0" err="1"/>
              <a:t>Kaggle</a:t>
            </a:r>
            <a:r>
              <a:rPr lang="en-US" dirty="0"/>
              <a:t> Competition </a:t>
            </a:r>
          </a:p>
          <a:p>
            <a:r>
              <a:rPr lang="en-US" dirty="0"/>
              <a:t>Our data set contains of a list of 7049 two-dimensional 8-bit gray level training images. </a:t>
            </a:r>
          </a:p>
          <a:p>
            <a:r>
              <a:rPr lang="en-US" dirty="0"/>
              <a:t>The images have their respective coordinates of the 15 facial key points</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312846585"/>
              </p:ext>
            </p:extLst>
          </p:nvPr>
        </p:nvGraphicFramePr>
        <p:xfrm>
          <a:off x="838200" y="2845039"/>
          <a:ext cx="8348004" cy="3385344"/>
        </p:xfrm>
        <a:graphic>
          <a:graphicData uri="http://schemas.openxmlformats.org/drawingml/2006/table">
            <a:tbl>
              <a:tblPr firstRow="1" firstCol="1" bandRow="1">
                <a:tableStyleId>{2D5ABB26-0587-4C30-8999-92F81FD0307C}</a:tableStyleId>
              </a:tblPr>
              <a:tblGrid>
                <a:gridCol w="4174002">
                  <a:extLst>
                    <a:ext uri="{9D8B030D-6E8A-4147-A177-3AD203B41FA5}">
                      <a16:colId xmlns:a16="http://schemas.microsoft.com/office/drawing/2014/main" val="20000"/>
                    </a:ext>
                  </a:extLst>
                </a:gridCol>
                <a:gridCol w="4174002">
                  <a:extLst>
                    <a:ext uri="{9D8B030D-6E8A-4147-A177-3AD203B41FA5}">
                      <a16:colId xmlns:a16="http://schemas.microsoft.com/office/drawing/2014/main" val="20001"/>
                    </a:ext>
                  </a:extLst>
                </a:gridCol>
              </a:tblGrid>
              <a:tr h="460978">
                <a:tc gridSpan="2">
                  <a:txBody>
                    <a:bodyPr/>
                    <a:lstStyle/>
                    <a:p>
                      <a:pPr algn="ctr">
                        <a:lnSpc>
                          <a:spcPct val="115000"/>
                        </a:lnSpc>
                        <a:spcBef>
                          <a:spcPts val="300"/>
                        </a:spcBef>
                        <a:spcAft>
                          <a:spcPts val="300"/>
                        </a:spcAft>
                      </a:pPr>
                      <a:r>
                        <a:rPr lang="en-US" sz="1800" dirty="0">
                          <a:effectLst/>
                        </a:rPr>
                        <a:t>Facial Key points</a:t>
                      </a:r>
                      <a:endParaRPr lang="en-IN" sz="1800" dirty="0">
                        <a:effectLst/>
                        <a:latin typeface="Linux Libertine"/>
                        <a:ea typeface="Calibri" panose="020F0502020204030204" pitchFamily="34" charset="0"/>
                        <a:cs typeface="Shrut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0"/>
                  </a:ext>
                </a:extLst>
              </a:tr>
              <a:tr h="2630550">
                <a:tc>
                  <a:txBody>
                    <a:bodyPr/>
                    <a:lstStyle/>
                    <a:p>
                      <a:pPr algn="just">
                        <a:lnSpc>
                          <a:spcPct val="110000"/>
                        </a:lnSpc>
                        <a:spcBef>
                          <a:spcPts val="300"/>
                        </a:spcBef>
                        <a:spcAft>
                          <a:spcPts val="300"/>
                        </a:spcAft>
                      </a:pPr>
                      <a:r>
                        <a:rPr lang="en-US" sz="1800" dirty="0">
                          <a:effectLst/>
                        </a:rPr>
                        <a:t>Left eye center</a:t>
                      </a:r>
                      <a:endParaRPr lang="en-IN" sz="1800" dirty="0">
                        <a:effectLst/>
                      </a:endParaRPr>
                    </a:p>
                    <a:p>
                      <a:pPr algn="just">
                        <a:lnSpc>
                          <a:spcPct val="110000"/>
                        </a:lnSpc>
                        <a:spcBef>
                          <a:spcPts val="300"/>
                        </a:spcBef>
                        <a:spcAft>
                          <a:spcPts val="300"/>
                        </a:spcAft>
                      </a:pPr>
                      <a:r>
                        <a:rPr lang="en-US" sz="1800" dirty="0">
                          <a:effectLst/>
                        </a:rPr>
                        <a:t>Left eye inner corner </a:t>
                      </a:r>
                      <a:endParaRPr lang="en-IN" sz="1800" dirty="0">
                        <a:effectLst/>
                      </a:endParaRPr>
                    </a:p>
                    <a:p>
                      <a:pPr algn="just">
                        <a:lnSpc>
                          <a:spcPct val="110000"/>
                        </a:lnSpc>
                        <a:spcBef>
                          <a:spcPts val="300"/>
                        </a:spcBef>
                        <a:spcAft>
                          <a:spcPts val="300"/>
                        </a:spcAft>
                      </a:pPr>
                      <a:r>
                        <a:rPr lang="en-US" sz="1800" dirty="0">
                          <a:effectLst/>
                        </a:rPr>
                        <a:t>Left eye outer corner</a:t>
                      </a:r>
                      <a:endParaRPr lang="en-IN" sz="1800" dirty="0">
                        <a:effectLst/>
                      </a:endParaRPr>
                    </a:p>
                    <a:p>
                      <a:pPr algn="just">
                        <a:lnSpc>
                          <a:spcPct val="110000"/>
                        </a:lnSpc>
                        <a:spcBef>
                          <a:spcPts val="300"/>
                        </a:spcBef>
                        <a:spcAft>
                          <a:spcPts val="300"/>
                        </a:spcAft>
                      </a:pPr>
                      <a:r>
                        <a:rPr lang="en-US" sz="1800" dirty="0">
                          <a:effectLst/>
                        </a:rPr>
                        <a:t>Left eyebrow inner end </a:t>
                      </a:r>
                      <a:endParaRPr lang="en-IN" sz="1800" dirty="0">
                        <a:effectLst/>
                      </a:endParaRPr>
                    </a:p>
                    <a:p>
                      <a:pPr algn="just">
                        <a:lnSpc>
                          <a:spcPct val="110000"/>
                        </a:lnSpc>
                        <a:spcBef>
                          <a:spcPts val="300"/>
                        </a:spcBef>
                        <a:spcAft>
                          <a:spcPts val="300"/>
                        </a:spcAft>
                      </a:pPr>
                      <a:r>
                        <a:rPr lang="en-US" sz="1800" dirty="0">
                          <a:effectLst/>
                        </a:rPr>
                        <a:t>Left eyebrow outer end </a:t>
                      </a:r>
                      <a:endParaRPr lang="en-IN" sz="1800" dirty="0">
                        <a:effectLst/>
                      </a:endParaRPr>
                    </a:p>
                    <a:p>
                      <a:pPr algn="just">
                        <a:lnSpc>
                          <a:spcPct val="110000"/>
                        </a:lnSpc>
                        <a:spcBef>
                          <a:spcPts val="300"/>
                        </a:spcBef>
                        <a:spcAft>
                          <a:spcPts val="300"/>
                        </a:spcAft>
                      </a:pPr>
                      <a:r>
                        <a:rPr lang="en-US" sz="1800" dirty="0">
                          <a:effectLst/>
                        </a:rPr>
                        <a:t>Mouth left corner </a:t>
                      </a:r>
                      <a:endParaRPr lang="en-IN" sz="1800" dirty="0">
                        <a:effectLst/>
                      </a:endParaRPr>
                    </a:p>
                    <a:p>
                      <a:pPr algn="just">
                        <a:lnSpc>
                          <a:spcPct val="110000"/>
                        </a:lnSpc>
                        <a:spcBef>
                          <a:spcPts val="300"/>
                        </a:spcBef>
                        <a:spcAft>
                          <a:spcPts val="300"/>
                        </a:spcAft>
                      </a:pPr>
                      <a:r>
                        <a:rPr lang="en-US" sz="1800" dirty="0">
                          <a:effectLst/>
                        </a:rPr>
                        <a:t>Mouth center top lip </a:t>
                      </a:r>
                      <a:endParaRPr lang="en-IN" sz="1800" dirty="0">
                        <a:effectLst/>
                      </a:endParaRPr>
                    </a:p>
                    <a:p>
                      <a:pPr algn="just">
                        <a:lnSpc>
                          <a:spcPct val="110000"/>
                        </a:lnSpc>
                        <a:spcBef>
                          <a:spcPts val="300"/>
                        </a:spcBef>
                        <a:spcAft>
                          <a:spcPts val="300"/>
                        </a:spcAft>
                      </a:pPr>
                      <a:r>
                        <a:rPr lang="en-US" sz="1800" dirty="0">
                          <a:effectLst/>
                        </a:rPr>
                        <a:t>Nose tip</a:t>
                      </a:r>
                      <a:endParaRPr lang="en-IN" sz="1800" dirty="0">
                        <a:effectLst/>
                        <a:latin typeface="Linux Libertine"/>
                        <a:ea typeface="Calibri" panose="020F0502020204030204" pitchFamily="34" charset="0"/>
                        <a:cs typeface="Shrut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0000"/>
                        </a:lnSpc>
                        <a:spcBef>
                          <a:spcPts val="300"/>
                        </a:spcBef>
                        <a:spcAft>
                          <a:spcPts val="300"/>
                        </a:spcAft>
                      </a:pPr>
                      <a:r>
                        <a:rPr lang="en-US" sz="1800" dirty="0">
                          <a:effectLst/>
                        </a:rPr>
                        <a:t>Right eye center</a:t>
                      </a:r>
                      <a:endParaRPr lang="en-IN" sz="1800" dirty="0">
                        <a:effectLst/>
                      </a:endParaRPr>
                    </a:p>
                    <a:p>
                      <a:pPr algn="just">
                        <a:lnSpc>
                          <a:spcPct val="110000"/>
                        </a:lnSpc>
                        <a:spcBef>
                          <a:spcPts val="300"/>
                        </a:spcBef>
                        <a:spcAft>
                          <a:spcPts val="300"/>
                        </a:spcAft>
                      </a:pPr>
                      <a:r>
                        <a:rPr lang="en-US" sz="1800" dirty="0">
                          <a:effectLst/>
                        </a:rPr>
                        <a:t>Right eye inner corner</a:t>
                      </a:r>
                      <a:endParaRPr lang="en-IN" sz="1800" dirty="0">
                        <a:effectLst/>
                      </a:endParaRPr>
                    </a:p>
                    <a:p>
                      <a:pPr algn="just">
                        <a:lnSpc>
                          <a:spcPct val="110000"/>
                        </a:lnSpc>
                        <a:spcBef>
                          <a:spcPts val="300"/>
                        </a:spcBef>
                        <a:spcAft>
                          <a:spcPts val="300"/>
                        </a:spcAft>
                      </a:pPr>
                      <a:r>
                        <a:rPr lang="en-US" sz="1800" dirty="0">
                          <a:effectLst/>
                        </a:rPr>
                        <a:t>Right eye outer corner</a:t>
                      </a:r>
                      <a:endParaRPr lang="en-IN" sz="1800" dirty="0">
                        <a:effectLst/>
                      </a:endParaRPr>
                    </a:p>
                    <a:p>
                      <a:pPr algn="just">
                        <a:lnSpc>
                          <a:spcPct val="110000"/>
                        </a:lnSpc>
                        <a:spcBef>
                          <a:spcPts val="300"/>
                        </a:spcBef>
                        <a:spcAft>
                          <a:spcPts val="300"/>
                        </a:spcAft>
                      </a:pPr>
                      <a:r>
                        <a:rPr lang="en-US" sz="1800" dirty="0">
                          <a:effectLst/>
                        </a:rPr>
                        <a:t>Right eyebrow inner end</a:t>
                      </a:r>
                      <a:endParaRPr lang="en-IN" sz="1800" dirty="0">
                        <a:effectLst/>
                      </a:endParaRPr>
                    </a:p>
                    <a:p>
                      <a:pPr algn="just">
                        <a:lnSpc>
                          <a:spcPct val="110000"/>
                        </a:lnSpc>
                        <a:spcBef>
                          <a:spcPts val="300"/>
                        </a:spcBef>
                        <a:spcAft>
                          <a:spcPts val="300"/>
                        </a:spcAft>
                      </a:pPr>
                      <a:r>
                        <a:rPr lang="en-US" sz="1800" dirty="0">
                          <a:effectLst/>
                        </a:rPr>
                        <a:t>Right eyebrow outer end</a:t>
                      </a:r>
                      <a:endParaRPr lang="en-IN" sz="1800" dirty="0">
                        <a:effectLst/>
                      </a:endParaRPr>
                    </a:p>
                    <a:p>
                      <a:pPr algn="just">
                        <a:lnSpc>
                          <a:spcPct val="110000"/>
                        </a:lnSpc>
                        <a:spcBef>
                          <a:spcPts val="300"/>
                        </a:spcBef>
                        <a:spcAft>
                          <a:spcPts val="300"/>
                        </a:spcAft>
                      </a:pPr>
                      <a:r>
                        <a:rPr lang="en-US" sz="1800" dirty="0">
                          <a:effectLst/>
                        </a:rPr>
                        <a:t>Mouth right corner</a:t>
                      </a:r>
                      <a:endParaRPr lang="en-IN" sz="1800" dirty="0">
                        <a:effectLst/>
                      </a:endParaRPr>
                    </a:p>
                    <a:p>
                      <a:pPr algn="just">
                        <a:lnSpc>
                          <a:spcPct val="110000"/>
                        </a:lnSpc>
                        <a:spcBef>
                          <a:spcPts val="300"/>
                        </a:spcBef>
                        <a:spcAft>
                          <a:spcPts val="300"/>
                        </a:spcAft>
                      </a:pPr>
                      <a:r>
                        <a:rPr lang="en-US" sz="1800" dirty="0">
                          <a:effectLst/>
                        </a:rPr>
                        <a:t>Mouth center bottom lip</a:t>
                      </a:r>
                      <a:endParaRPr lang="en-IN" sz="1800" dirty="0">
                        <a:effectLst/>
                      </a:endParaRPr>
                    </a:p>
                    <a:p>
                      <a:pPr algn="just">
                        <a:lnSpc>
                          <a:spcPct val="110000"/>
                        </a:lnSpc>
                        <a:spcBef>
                          <a:spcPts val="300"/>
                        </a:spcBef>
                        <a:spcAft>
                          <a:spcPts val="300"/>
                        </a:spcAft>
                      </a:pPr>
                      <a:r>
                        <a:rPr lang="en-US" sz="1800" dirty="0">
                          <a:effectLst/>
                        </a:rPr>
                        <a:t> </a:t>
                      </a:r>
                      <a:endParaRPr lang="en-IN" sz="1800" dirty="0">
                        <a:effectLst/>
                        <a:latin typeface="Linux Libertine"/>
                        <a:ea typeface="Calibri" panose="020F0502020204030204" pitchFamily="34" charset="0"/>
                        <a:cs typeface="Shrut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779386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1E199-636B-4DC2-A727-6D4334AA328E}"/>
              </a:ext>
            </a:extLst>
          </p:cNvPr>
          <p:cNvSpPr>
            <a:spLocks noGrp="1"/>
          </p:cNvSpPr>
          <p:nvPr>
            <p:ph type="title"/>
          </p:nvPr>
        </p:nvSpPr>
        <p:spPr>
          <a:xfrm>
            <a:off x="275492" y="322922"/>
            <a:ext cx="10515600" cy="1325563"/>
          </a:xfrm>
        </p:spPr>
        <p:txBody>
          <a:bodyPr/>
          <a:lstStyle/>
          <a:p>
            <a:r>
              <a:rPr lang="en-IN" dirty="0"/>
              <a:t>Points To Think About</a:t>
            </a:r>
          </a:p>
        </p:txBody>
      </p:sp>
      <p:sp>
        <p:nvSpPr>
          <p:cNvPr id="3" name="Content Placeholder 2">
            <a:extLst>
              <a:ext uri="{FF2B5EF4-FFF2-40B4-BE49-F238E27FC236}">
                <a16:creationId xmlns:a16="http://schemas.microsoft.com/office/drawing/2014/main" id="{5459FED4-56E9-4328-BAFF-4258D162FDAD}"/>
              </a:ext>
            </a:extLst>
          </p:cNvPr>
          <p:cNvSpPr>
            <a:spLocks noGrp="1"/>
          </p:cNvSpPr>
          <p:nvPr>
            <p:ph idx="1"/>
          </p:nvPr>
        </p:nvSpPr>
        <p:spPr>
          <a:xfrm>
            <a:off x="47625" y="1514902"/>
            <a:ext cx="9518406" cy="4351338"/>
          </a:xfrm>
        </p:spPr>
        <p:txBody>
          <a:bodyPr>
            <a:normAutofit/>
          </a:bodyPr>
          <a:lstStyle/>
          <a:p>
            <a:pPr algn="just"/>
            <a:r>
              <a:rPr lang="en-US" sz="2400" dirty="0"/>
              <a:t>The </a:t>
            </a:r>
            <a:r>
              <a:rPr lang="en-US" sz="2400" b="1" dirty="0"/>
              <a:t>negative transfer </a:t>
            </a:r>
            <a:r>
              <a:rPr lang="en-US" sz="2400" dirty="0"/>
              <a:t>refers to scenarios where the transfer of knowledge from the source to the target does not lead to any improvement, but rather causes a drop in the overall performance of the target task. </a:t>
            </a:r>
          </a:p>
          <a:p>
            <a:pPr algn="just"/>
            <a:r>
              <a:rPr lang="en-US" sz="2400" dirty="0"/>
              <a:t>There can be various </a:t>
            </a:r>
            <a:r>
              <a:rPr lang="en-US" sz="2400" b="1" dirty="0"/>
              <a:t>reasons for negative transfer</a:t>
            </a:r>
            <a:r>
              <a:rPr lang="en-US" sz="2400" dirty="0"/>
              <a:t>, such as cases when the source task is not sufficiently related to the target task, or if the transfer method could not leverage the relationship between the source and target tasks very well.</a:t>
            </a:r>
            <a:endParaRPr lang="en-IN" sz="2400" b="1" dirty="0"/>
          </a:p>
          <a:p>
            <a:endParaRPr lang="en-IN" dirty="0"/>
          </a:p>
        </p:txBody>
      </p:sp>
      <p:pic>
        <p:nvPicPr>
          <p:cNvPr id="3074" name="Picture 2" descr="Image result for think cartoon">
            <a:extLst>
              <a:ext uri="{FF2B5EF4-FFF2-40B4-BE49-F238E27FC236}">
                <a16:creationId xmlns:a16="http://schemas.microsoft.com/office/drawing/2014/main" id="{527B0221-305C-408B-B313-0C655FD364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5456" y="4360985"/>
            <a:ext cx="1581150" cy="249701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16011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1E199-636B-4DC2-A727-6D4334AA328E}"/>
              </a:ext>
            </a:extLst>
          </p:cNvPr>
          <p:cNvSpPr>
            <a:spLocks noGrp="1"/>
          </p:cNvSpPr>
          <p:nvPr>
            <p:ph type="title"/>
          </p:nvPr>
        </p:nvSpPr>
        <p:spPr>
          <a:xfrm>
            <a:off x="261424" y="211932"/>
            <a:ext cx="10515600" cy="1325563"/>
          </a:xfrm>
        </p:spPr>
        <p:txBody>
          <a:bodyPr/>
          <a:lstStyle/>
          <a:p>
            <a:r>
              <a:rPr lang="en-IN" dirty="0"/>
              <a:t>Points To Think About</a:t>
            </a:r>
          </a:p>
        </p:txBody>
      </p:sp>
      <p:sp>
        <p:nvSpPr>
          <p:cNvPr id="3" name="Content Placeholder 2">
            <a:extLst>
              <a:ext uri="{FF2B5EF4-FFF2-40B4-BE49-F238E27FC236}">
                <a16:creationId xmlns:a16="http://schemas.microsoft.com/office/drawing/2014/main" id="{5459FED4-56E9-4328-BAFF-4258D162FDAD}"/>
              </a:ext>
            </a:extLst>
          </p:cNvPr>
          <p:cNvSpPr>
            <a:spLocks noGrp="1"/>
          </p:cNvSpPr>
          <p:nvPr>
            <p:ph idx="1"/>
          </p:nvPr>
        </p:nvSpPr>
        <p:spPr>
          <a:xfrm>
            <a:off x="0" y="1063624"/>
            <a:ext cx="9484848" cy="4351338"/>
          </a:xfrm>
        </p:spPr>
        <p:txBody>
          <a:bodyPr>
            <a:normAutofit lnSpcReduction="10000"/>
          </a:bodyPr>
          <a:lstStyle/>
          <a:p>
            <a:pPr algn="just"/>
            <a:r>
              <a:rPr lang="en-US" sz="2800" dirty="0"/>
              <a:t>Though Cascaded Convolutional Neural Network was trained for just 100 Epochs and Convolutional Neural Network for 500 Epochs, Cascaded Convolutional Neural Network is giving better results.</a:t>
            </a:r>
          </a:p>
          <a:p>
            <a:pPr algn="just"/>
            <a:r>
              <a:rPr lang="en-US" sz="2800" dirty="0"/>
              <a:t>Cascaded Convolutional Neural Network is time efficient than Transfer Learning because to run just 1 Epoch Cascaded CNN was taking just 5 Seconds while Transfer Learning was taking 5 Minutes.</a:t>
            </a:r>
          </a:p>
          <a:p>
            <a:pPr algn="just"/>
            <a:r>
              <a:rPr lang="en-US" sz="2800" dirty="0"/>
              <a:t>So, for this dataset Cascaded CNN is works best. It is time efficient model and gives great RMSE too!</a:t>
            </a:r>
            <a:endParaRPr lang="en-IN" sz="2800" b="1" dirty="0"/>
          </a:p>
          <a:p>
            <a:pPr algn="just"/>
            <a:endParaRPr lang="en-IN" sz="2800" dirty="0"/>
          </a:p>
        </p:txBody>
      </p:sp>
      <p:pic>
        <p:nvPicPr>
          <p:cNvPr id="4100" name="Picture 4" descr="Image result for think cartoon">
            <a:extLst>
              <a:ext uri="{FF2B5EF4-FFF2-40B4-BE49-F238E27FC236}">
                <a16:creationId xmlns:a16="http://schemas.microsoft.com/office/drawing/2014/main" id="{242D41BA-22BB-4B7A-B6AD-E661CA9DC8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4848" y="4614203"/>
            <a:ext cx="1581150" cy="224379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4566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387" y="99825"/>
            <a:ext cx="10515600" cy="1325563"/>
          </a:xfrm>
        </p:spPr>
        <p:txBody>
          <a:bodyPr/>
          <a:lstStyle/>
          <a:p>
            <a:r>
              <a:rPr lang="en-US" b="1" dirty="0"/>
              <a:t>WORK DIVISION</a:t>
            </a:r>
            <a:endParaRPr lang="en-IN" dirty="0"/>
          </a:p>
        </p:txBody>
      </p:sp>
      <p:sp>
        <p:nvSpPr>
          <p:cNvPr id="3" name="Content Placeholder 2"/>
          <p:cNvSpPr>
            <a:spLocks noGrp="1"/>
          </p:cNvSpPr>
          <p:nvPr>
            <p:ph idx="1"/>
          </p:nvPr>
        </p:nvSpPr>
        <p:spPr>
          <a:xfrm>
            <a:off x="506437" y="1425388"/>
            <a:ext cx="11474891" cy="5271247"/>
          </a:xfrm>
        </p:spPr>
        <p:txBody>
          <a:bodyPr>
            <a:normAutofit/>
          </a:bodyPr>
          <a:lstStyle/>
          <a:p>
            <a:pPr marL="0" indent="0">
              <a:buNone/>
            </a:pPr>
            <a:r>
              <a:rPr lang="en-US" sz="1600" dirty="0"/>
              <a:t>Name: </a:t>
            </a:r>
            <a:r>
              <a:rPr lang="en-US" sz="1600" b="1" dirty="0"/>
              <a:t>Ayushi Vadwala</a:t>
            </a:r>
            <a:r>
              <a:rPr lang="en-US" sz="1600" dirty="0"/>
              <a:t>		  		     </a:t>
            </a:r>
            <a:endParaRPr lang="en-IN" sz="1600" b="1" dirty="0"/>
          </a:p>
          <a:p>
            <a:pPr marL="0" indent="0">
              <a:buNone/>
            </a:pPr>
            <a:r>
              <a:rPr lang="en-US" sz="1600" dirty="0"/>
              <a:t>Tasks performed: </a:t>
            </a:r>
            <a:endParaRPr lang="en-IN" sz="1600" b="1" dirty="0"/>
          </a:p>
          <a:p>
            <a:pPr lvl="0"/>
            <a:r>
              <a:rPr lang="en-US" sz="1600" dirty="0"/>
              <a:t>Removed rows with any null values and Removed duplicate rows </a:t>
            </a:r>
            <a:endParaRPr lang="en-IN" sz="1600" dirty="0"/>
          </a:p>
          <a:p>
            <a:pPr lvl="0"/>
            <a:r>
              <a:rPr lang="en-US" sz="1600" dirty="0"/>
              <a:t>Feature Normalization </a:t>
            </a:r>
            <a:endParaRPr lang="en-IN" sz="1600" dirty="0"/>
          </a:p>
          <a:p>
            <a:pPr lvl="0"/>
            <a:r>
              <a:rPr lang="en-US" sz="1600" dirty="0"/>
              <a:t>Implemented model (CNN) and Parameter Tuning for the same. </a:t>
            </a:r>
            <a:endParaRPr lang="en-IN" sz="1600" dirty="0"/>
          </a:p>
          <a:p>
            <a:pPr lvl="0"/>
            <a:r>
              <a:rPr lang="en-US" sz="1600" dirty="0"/>
              <a:t>Transfer Learning and Cascaded CNN.</a:t>
            </a:r>
            <a:endParaRPr lang="en-IN" sz="1600" dirty="0"/>
          </a:p>
          <a:p>
            <a:pPr lvl="0"/>
            <a:r>
              <a:rPr lang="en-US" sz="1600" dirty="0"/>
              <a:t>Worked on Report </a:t>
            </a:r>
            <a:endParaRPr lang="en-IN" sz="1600" dirty="0"/>
          </a:p>
          <a:p>
            <a:pPr marL="0" indent="0">
              <a:buNone/>
            </a:pPr>
            <a:r>
              <a:rPr lang="en-US" sz="1600" dirty="0"/>
              <a:t>Name: </a:t>
            </a:r>
            <a:r>
              <a:rPr lang="en-US" sz="1600" b="1" dirty="0" err="1"/>
              <a:t>Jeet</a:t>
            </a:r>
            <a:r>
              <a:rPr lang="en-US" sz="1600" b="1" dirty="0"/>
              <a:t> Shah</a:t>
            </a:r>
            <a:r>
              <a:rPr lang="en-US" sz="1600" dirty="0"/>
              <a:t>					   </a:t>
            </a:r>
            <a:endParaRPr lang="en-IN" sz="1600" b="1" dirty="0"/>
          </a:p>
          <a:p>
            <a:pPr marL="0" indent="0">
              <a:buNone/>
            </a:pPr>
            <a:r>
              <a:rPr lang="en-US" sz="1600" dirty="0"/>
              <a:t>Tasks performed: </a:t>
            </a:r>
            <a:endParaRPr lang="en-IN" sz="1600" b="1" dirty="0"/>
          </a:p>
          <a:p>
            <a:pPr lvl="0"/>
            <a:r>
              <a:rPr lang="en-US" sz="1600" dirty="0"/>
              <a:t>Split the data into train and test data. </a:t>
            </a:r>
            <a:endParaRPr lang="en-IN" sz="1600" b="1" dirty="0"/>
          </a:p>
          <a:p>
            <a:pPr lvl="0"/>
            <a:r>
              <a:rPr lang="en-US" sz="1600" dirty="0"/>
              <a:t>Implemented facial filters </a:t>
            </a:r>
            <a:endParaRPr lang="en-IN" sz="1600" b="1" dirty="0"/>
          </a:p>
          <a:p>
            <a:pPr lvl="0"/>
            <a:r>
              <a:rPr lang="en-US" sz="1600" dirty="0"/>
              <a:t>Transfer Learning and Cascaded CNN</a:t>
            </a:r>
            <a:endParaRPr lang="en-IN" sz="1600" b="1" dirty="0"/>
          </a:p>
          <a:p>
            <a:pPr lvl="0"/>
            <a:r>
              <a:rPr lang="en-US" sz="1600" dirty="0"/>
              <a:t>Worked on presentation </a:t>
            </a:r>
            <a:endParaRPr lang="en-IN" sz="1600" b="1" dirty="0"/>
          </a:p>
          <a:p>
            <a:r>
              <a:rPr lang="en-US" sz="1600" dirty="0"/>
              <a:t>Prediction for the Test data and compared actual and predicted result.</a:t>
            </a:r>
            <a:endParaRPr lang="en-IN" sz="1600" dirty="0"/>
          </a:p>
        </p:txBody>
      </p:sp>
      <p:pic>
        <p:nvPicPr>
          <p:cNvPr id="22530" name="Picture 2" descr="Image result for work division carto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1936" y="0"/>
            <a:ext cx="4599569" cy="1513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2194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5793"/>
          </a:xfrm>
        </p:spPr>
        <p:txBody>
          <a:bodyPr>
            <a:normAutofit/>
          </a:bodyPr>
          <a:lstStyle/>
          <a:p>
            <a:r>
              <a:rPr lang="en-US" b="1" dirty="0"/>
              <a:t>LEARNING EXPERIENCE</a:t>
            </a:r>
            <a:endParaRPr lang="en-IN" dirty="0"/>
          </a:p>
        </p:txBody>
      </p:sp>
      <p:sp>
        <p:nvSpPr>
          <p:cNvPr id="3" name="Content Placeholder 2"/>
          <p:cNvSpPr>
            <a:spLocks noGrp="1"/>
          </p:cNvSpPr>
          <p:nvPr>
            <p:ph idx="1"/>
          </p:nvPr>
        </p:nvSpPr>
        <p:spPr>
          <a:xfrm>
            <a:off x="537881" y="1398494"/>
            <a:ext cx="8887473" cy="4908177"/>
          </a:xfrm>
        </p:spPr>
        <p:txBody>
          <a:bodyPr>
            <a:normAutofit/>
          </a:bodyPr>
          <a:lstStyle/>
          <a:p>
            <a:pPr lvl="0" algn="just"/>
            <a:r>
              <a:rPr lang="en-US" sz="2000" dirty="0"/>
              <a:t>CNN is the state of the art, but it takes time in learning. The accuracy given by CNN is good.</a:t>
            </a:r>
            <a:endParaRPr lang="en-IN" sz="2000" b="1" dirty="0"/>
          </a:p>
          <a:p>
            <a:pPr lvl="0" algn="just"/>
            <a:r>
              <a:rPr lang="en-US" sz="2000" dirty="0"/>
              <a:t>In transfer learning a pre-trained model is trained on different images and it is taken as a starting point for the current model.</a:t>
            </a:r>
            <a:endParaRPr lang="en-IN" sz="2000" b="1" dirty="0"/>
          </a:p>
          <a:p>
            <a:pPr lvl="0" algn="just"/>
            <a:r>
              <a:rPr lang="en-US" sz="2000" dirty="0"/>
              <a:t>It is difficult to up sample the images from 96 x 96 to 224 x 224. For transfer learning the size of the images needs to be changed so that the pre-trained model can accept the images from our dataset.</a:t>
            </a:r>
            <a:endParaRPr lang="en-IN" sz="2000" b="1" dirty="0"/>
          </a:p>
          <a:p>
            <a:pPr lvl="0" algn="just"/>
            <a:r>
              <a:rPr lang="en-US" sz="2000" dirty="0"/>
              <a:t>Cascaded CNN gives surprising results. The RMSE and R2 score of the cascaded CNN is better than the CNN.</a:t>
            </a:r>
            <a:endParaRPr lang="en-IN" sz="2000" b="1" dirty="0"/>
          </a:p>
          <a:p>
            <a:pPr lvl="0" algn="just"/>
            <a:r>
              <a:rPr lang="en-US" sz="2000" dirty="0"/>
              <a:t>Any facial filters can be applied on the face if the facial feature location is known.</a:t>
            </a:r>
            <a:endParaRPr lang="en-IN" sz="2000" b="1" dirty="0"/>
          </a:p>
          <a:p>
            <a:pPr algn="just"/>
            <a:endParaRPr lang="en-IN" dirty="0"/>
          </a:p>
        </p:txBody>
      </p:sp>
    </p:spTree>
    <p:extLst>
      <p:ext uri="{BB962C8B-B14F-4D97-AF65-F5344CB8AC3E}">
        <p14:creationId xmlns:p14="http://schemas.microsoft.com/office/powerpoint/2010/main" val="8495575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REFERENCES </a:t>
            </a:r>
            <a:endParaRPr lang="en-IN" dirty="0"/>
          </a:p>
        </p:txBody>
      </p:sp>
      <p:sp>
        <p:nvSpPr>
          <p:cNvPr id="3" name="Content Placeholder 2"/>
          <p:cNvSpPr>
            <a:spLocks noGrp="1"/>
          </p:cNvSpPr>
          <p:nvPr>
            <p:ph idx="1"/>
          </p:nvPr>
        </p:nvSpPr>
        <p:spPr/>
        <p:txBody>
          <a:bodyPr>
            <a:normAutofit fontScale="92500" lnSpcReduction="10000"/>
          </a:bodyPr>
          <a:lstStyle/>
          <a:p>
            <a:pPr marL="514350" lvl="0" indent="-514350">
              <a:buFont typeface="+mj-lt"/>
              <a:buAutoNum type="arabicPeriod"/>
            </a:pPr>
            <a:r>
              <a:rPr lang="en-US" dirty="0" err="1"/>
              <a:t>Esmaeili</a:t>
            </a:r>
            <a:r>
              <a:rPr lang="en-US" dirty="0"/>
              <a:t>, A., </a:t>
            </a:r>
            <a:r>
              <a:rPr lang="en-US" dirty="0" err="1"/>
              <a:t>Khosravi</a:t>
            </a:r>
            <a:r>
              <a:rPr lang="en-US" dirty="0"/>
              <a:t>, K., &amp; </a:t>
            </a:r>
            <a:r>
              <a:rPr lang="en-US" dirty="0" err="1"/>
              <a:t>Mirjalili</a:t>
            </a:r>
            <a:r>
              <a:rPr lang="en-US" dirty="0"/>
              <a:t>, S. (2015). Facial </a:t>
            </a:r>
            <a:r>
              <a:rPr lang="en-US" dirty="0" err="1"/>
              <a:t>Keypoint</a:t>
            </a:r>
            <a:r>
              <a:rPr lang="en-US" dirty="0"/>
              <a:t> Detection.</a:t>
            </a:r>
            <a:endParaRPr lang="en-IN" dirty="0"/>
          </a:p>
          <a:p>
            <a:pPr marL="514350" lvl="0" indent="-514350">
              <a:buFont typeface="+mj-lt"/>
              <a:buAutoNum type="arabicPeriod"/>
            </a:pPr>
            <a:r>
              <a:rPr lang="en-US" u="sng" dirty="0">
                <a:hlinkClick r:id="rId2"/>
              </a:rPr>
              <a:t>https://www.kaggle.com/c/facial-keypoints-detection</a:t>
            </a:r>
            <a:r>
              <a:rPr lang="en-US" dirty="0"/>
              <a:t> </a:t>
            </a:r>
            <a:endParaRPr lang="en-IN" dirty="0"/>
          </a:p>
          <a:p>
            <a:pPr marL="514350" lvl="0" indent="-514350">
              <a:buFont typeface="+mj-lt"/>
              <a:buAutoNum type="arabicPeriod"/>
            </a:pPr>
            <a:r>
              <a:rPr lang="en-US" dirty="0"/>
              <a:t>Zhang, H., Chen, J., &amp; Agarwal, N. Facial </a:t>
            </a:r>
            <a:r>
              <a:rPr lang="en-US" dirty="0" err="1"/>
              <a:t>Keypoints</a:t>
            </a:r>
            <a:r>
              <a:rPr lang="en-US" dirty="0"/>
              <a:t> Detection.</a:t>
            </a:r>
            <a:endParaRPr lang="en-IN" dirty="0"/>
          </a:p>
          <a:p>
            <a:pPr marL="514350" lvl="0" indent="-514350">
              <a:buFont typeface="+mj-lt"/>
              <a:buAutoNum type="arabicPeriod"/>
            </a:pPr>
            <a:r>
              <a:rPr lang="en-US" dirty="0"/>
              <a:t>Sun, Y., Wang, X., &amp; Tang, X. (2013). Deep convolutional network cascade for facial point detection. In Proceedings of the IEEE conference on computer vision and pattern recognition (pp. 3476-3483).</a:t>
            </a:r>
            <a:endParaRPr lang="en-IN" dirty="0"/>
          </a:p>
          <a:p>
            <a:pPr marL="514350" lvl="0" indent="-514350">
              <a:buFont typeface="+mj-lt"/>
              <a:buAutoNum type="arabicPeriod"/>
            </a:pPr>
            <a:r>
              <a:rPr lang="en-US" dirty="0" err="1"/>
              <a:t>Longpre</a:t>
            </a:r>
            <a:r>
              <a:rPr lang="en-US" dirty="0"/>
              <a:t>, S., &amp; </a:t>
            </a:r>
            <a:r>
              <a:rPr lang="en-US" dirty="0" err="1"/>
              <a:t>Sohmshetty</a:t>
            </a:r>
            <a:r>
              <a:rPr lang="en-US" dirty="0"/>
              <a:t>, A. (2016). Facial </a:t>
            </a:r>
            <a:r>
              <a:rPr lang="en-US" dirty="0" err="1"/>
              <a:t>Keypoint</a:t>
            </a:r>
            <a:r>
              <a:rPr lang="en-US" dirty="0"/>
              <a:t> Detection.</a:t>
            </a:r>
            <a:endParaRPr lang="en-IN" dirty="0"/>
          </a:p>
          <a:p>
            <a:pPr marL="514350" lvl="0" indent="-514350">
              <a:buFont typeface="+mj-lt"/>
              <a:buAutoNum type="arabicPeriod"/>
            </a:pPr>
            <a:r>
              <a:rPr lang="en-US" dirty="0"/>
              <a:t>Gao, R., &amp; Liu, Q. (2018). Facial </a:t>
            </a:r>
            <a:r>
              <a:rPr lang="en-US" dirty="0" err="1"/>
              <a:t>Keypoints</a:t>
            </a:r>
            <a:r>
              <a:rPr lang="en-US" dirty="0"/>
              <a:t> Detection with Deep Learning. JCP, 13(12), 1403-1410.</a:t>
            </a:r>
            <a:endParaRPr lang="en-IN" dirty="0"/>
          </a:p>
          <a:p>
            <a:pPr marL="514350" lvl="0" indent="-514350">
              <a:buFont typeface="+mj-lt"/>
              <a:buAutoNum type="arabicPeriod"/>
            </a:pPr>
            <a:r>
              <a:rPr lang="en-US" dirty="0"/>
              <a:t>Shi, S. (2017). Facial </a:t>
            </a:r>
            <a:r>
              <a:rPr lang="en-US" dirty="0" err="1"/>
              <a:t>Keypoints</a:t>
            </a:r>
            <a:r>
              <a:rPr lang="en-US" dirty="0"/>
              <a:t> Detection. </a:t>
            </a:r>
            <a:r>
              <a:rPr lang="en-US" dirty="0" err="1"/>
              <a:t>arXiv</a:t>
            </a:r>
            <a:r>
              <a:rPr lang="en-US" dirty="0"/>
              <a:t> preprint arXiv:1710.05279</a:t>
            </a:r>
            <a:endParaRPr lang="en-IN" dirty="0"/>
          </a:p>
          <a:p>
            <a:pPr marL="514350" lvl="0" indent="-514350">
              <a:buFont typeface="+mj-lt"/>
              <a:buAutoNum type="arabicPeriod"/>
            </a:pPr>
            <a:r>
              <a:rPr lang="en-US" dirty="0"/>
              <a:t>https://towardsdatascience.com/a-comprehensive-guide-to-convolutional-neural-networks-the-eli5-way-3bd2b1164a53</a:t>
            </a:r>
            <a:endParaRPr lang="en-IN" dirty="0"/>
          </a:p>
          <a:p>
            <a:pPr marL="514350" indent="-514350">
              <a:buFont typeface="+mj-lt"/>
              <a:buAutoNum type="arabicPeriod"/>
            </a:pPr>
            <a:endParaRPr lang="en-IN" dirty="0"/>
          </a:p>
        </p:txBody>
      </p:sp>
    </p:spTree>
    <p:extLst>
      <p:ext uri="{BB962C8B-B14F-4D97-AF65-F5344CB8AC3E}">
        <p14:creationId xmlns:p14="http://schemas.microsoft.com/office/powerpoint/2010/main" val="29465428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648" y="2651125"/>
            <a:ext cx="10515600" cy="1325563"/>
          </a:xfrm>
        </p:spPr>
        <p:txBody>
          <a:bodyPr>
            <a:normAutofit fontScale="90000"/>
          </a:bodyPr>
          <a:lstStyle/>
          <a:p>
            <a:r>
              <a:rPr lang="en-IN" sz="8800" dirty="0"/>
              <a:t>Thank you </a:t>
            </a:r>
            <a:r>
              <a:rPr lang="en-IN" sz="8800" dirty="0">
                <a:sym typeface="Wingdings" panose="05000000000000000000" pitchFamily="2" charset="2"/>
              </a:rPr>
              <a:t></a:t>
            </a:r>
            <a:endParaRPr lang="en-IN" sz="8800" dirty="0"/>
          </a:p>
        </p:txBody>
      </p:sp>
    </p:spTree>
    <p:extLst>
      <p:ext uri="{BB962C8B-B14F-4D97-AF65-F5344CB8AC3E}">
        <p14:creationId xmlns:p14="http://schemas.microsoft.com/office/powerpoint/2010/main" val="2715707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991526"/>
          </a:xfrm>
        </p:spPr>
        <p:txBody>
          <a:bodyPr/>
          <a:lstStyle/>
          <a:p>
            <a:r>
              <a:rPr lang="en-IN" dirty="0"/>
              <a:t>Data Set</a:t>
            </a:r>
          </a:p>
        </p:txBody>
      </p:sp>
      <p:sp>
        <p:nvSpPr>
          <p:cNvPr id="3" name="Content Placeholder 2"/>
          <p:cNvSpPr>
            <a:spLocks noGrp="1"/>
          </p:cNvSpPr>
          <p:nvPr>
            <p:ph idx="1"/>
          </p:nvPr>
        </p:nvSpPr>
        <p:spPr>
          <a:xfrm>
            <a:off x="677334" y="991526"/>
            <a:ext cx="8596668" cy="3880773"/>
          </a:xfrm>
        </p:spPr>
        <p:txBody>
          <a:bodyPr/>
          <a:lstStyle/>
          <a:p>
            <a:r>
              <a:rPr lang="en-US" dirty="0"/>
              <a:t>The images are represented as a 96 × 96-pixel matrix. The matrix entries are integers from 0 through 255, characterizing the intensity of each of the 96 × 96 = 9216 pixels.</a:t>
            </a:r>
          </a:p>
          <a:p>
            <a:r>
              <a:rPr lang="en-US" dirty="0"/>
              <a:t>The training matrix is of size 7049 X 31.</a:t>
            </a:r>
            <a:endParaRPr lang="en-IN" dirty="0"/>
          </a:p>
        </p:txBody>
      </p:sp>
      <p:pic>
        <p:nvPicPr>
          <p:cNvPr id="3076" name="Picture 4" descr="Image result for preprocessing data carto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0453" y="2931912"/>
            <a:ext cx="4333875" cy="378142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449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094855" y="1261331"/>
            <a:ext cx="3497565" cy="3002662"/>
          </a:xfrm>
        </p:spPr>
        <p:txBody>
          <a:bodyPr vert="horz" lIns="91440" tIns="45720" rIns="91440" bIns="45720" rtlCol="0" anchor="b">
            <a:normAutofit/>
          </a:bodyPr>
          <a:lstStyle/>
          <a:p>
            <a:r>
              <a:rPr lang="en-US" sz="4400" kern="1200">
                <a:solidFill>
                  <a:schemeClr val="accent1"/>
                </a:solidFill>
                <a:latin typeface="+mj-lt"/>
                <a:ea typeface="+mj-ea"/>
                <a:cs typeface="+mj-cs"/>
              </a:rPr>
              <a:t>Sample Image</a:t>
            </a:r>
          </a:p>
        </p:txBody>
      </p:sp>
      <p:sp>
        <p:nvSpPr>
          <p:cNvPr id="83" name="Isosceles Triangle 82">
            <a:extLst>
              <a:ext uri="{FF2B5EF4-FFF2-40B4-BE49-F238E27FC236}">
                <a16:creationId xmlns:a16="http://schemas.microsoft.com/office/drawing/2014/main" id="{AA330523-F25B-4007-B3E5-ABB5637D1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2050" name="Picture 2" descr="https://lh3.googleusercontent.com/-wgUia8Sth8k/XdtmZaTaQAI/AAAAAAAA4MM/Dkgp7AT14ZUJpSDxw5-p9GFrqIGKy9FSgCK8BGAsYHg/s269/2019-11-24.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40827" y="1261330"/>
            <a:ext cx="4435130" cy="4335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882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5216"/>
            <a:ext cx="8596668" cy="1320800"/>
          </a:xfrm>
        </p:spPr>
        <p:txBody>
          <a:bodyPr>
            <a:normAutofit/>
          </a:bodyPr>
          <a:lstStyle/>
          <a:p>
            <a:r>
              <a:rPr lang="en-IN" sz="4400" dirty="0"/>
              <a:t>Plan</a:t>
            </a:r>
          </a:p>
        </p:txBody>
      </p:sp>
      <p:sp>
        <p:nvSpPr>
          <p:cNvPr id="3" name="Content Placeholder 2"/>
          <p:cNvSpPr>
            <a:spLocks noGrp="1"/>
          </p:cNvSpPr>
          <p:nvPr>
            <p:ph idx="1"/>
          </p:nvPr>
        </p:nvSpPr>
        <p:spPr>
          <a:xfrm>
            <a:off x="677334" y="1626016"/>
            <a:ext cx="8596668" cy="3880773"/>
          </a:xfrm>
        </p:spPr>
        <p:txBody>
          <a:bodyPr/>
          <a:lstStyle/>
          <a:p>
            <a:pPr marL="514350" indent="-514350">
              <a:buFont typeface="+mj-lt"/>
              <a:buAutoNum type="arabicPeriod"/>
            </a:pPr>
            <a:r>
              <a:rPr lang="en-IN" sz="2800" dirty="0"/>
              <a:t>Convolutional Neural Network (CNN)</a:t>
            </a:r>
          </a:p>
          <a:p>
            <a:pPr marL="514350" indent="-514350">
              <a:buFont typeface="+mj-lt"/>
              <a:buAutoNum type="arabicPeriod"/>
            </a:pPr>
            <a:r>
              <a:rPr lang="en-IN" sz="2800" dirty="0"/>
              <a:t>Transfer Learning (VGGFace2)</a:t>
            </a:r>
          </a:p>
          <a:p>
            <a:pPr marL="514350" indent="-514350">
              <a:buFont typeface="+mj-lt"/>
              <a:buAutoNum type="arabicPeriod"/>
            </a:pPr>
            <a:r>
              <a:rPr lang="en-IN" sz="2800" dirty="0"/>
              <a:t>Cascaded Convolutional Neural Network</a:t>
            </a:r>
          </a:p>
          <a:p>
            <a:pPr marL="514350" indent="-514350">
              <a:buFont typeface="+mj-lt"/>
              <a:buAutoNum type="arabicPeriod"/>
            </a:pPr>
            <a:r>
              <a:rPr lang="en-IN" sz="2800" dirty="0"/>
              <a:t>Applying Facial Filter with the help of predicted facial feature locations</a:t>
            </a:r>
            <a:r>
              <a:rPr lang="en-IN" dirty="0"/>
              <a:t>.</a:t>
            </a:r>
          </a:p>
        </p:txBody>
      </p:sp>
      <p:pic>
        <p:nvPicPr>
          <p:cNvPr id="6" name="Picture 5"/>
          <p:cNvPicPr>
            <a:picLocks noChangeAspect="1"/>
          </p:cNvPicPr>
          <p:nvPr/>
        </p:nvPicPr>
        <p:blipFill>
          <a:blip r:embed="rId2"/>
          <a:stretch>
            <a:fillRect/>
          </a:stretch>
        </p:blipFill>
        <p:spPr>
          <a:xfrm>
            <a:off x="677334" y="4558515"/>
            <a:ext cx="2558582" cy="2299485"/>
          </a:xfrm>
          <a:prstGeom prst="rect">
            <a:avLst/>
          </a:prstGeom>
        </p:spPr>
      </p:pic>
    </p:spTree>
    <p:extLst>
      <p:ext uri="{BB962C8B-B14F-4D97-AF65-F5344CB8AC3E}">
        <p14:creationId xmlns:p14="http://schemas.microsoft.com/office/powerpoint/2010/main" val="979117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Pre-processing of the data</a:t>
            </a:r>
          </a:p>
        </p:txBody>
      </p:sp>
      <p:sp>
        <p:nvSpPr>
          <p:cNvPr id="4" name="Content Placeholder 3"/>
          <p:cNvSpPr>
            <a:spLocks noGrp="1"/>
          </p:cNvSpPr>
          <p:nvPr>
            <p:ph sz="half" idx="2"/>
          </p:nvPr>
        </p:nvSpPr>
        <p:spPr>
          <a:xfrm>
            <a:off x="677334" y="2160589"/>
            <a:ext cx="3957349" cy="3749323"/>
          </a:xfrm>
        </p:spPr>
        <p:txBody>
          <a:bodyPr vert="horz" lIns="91440" tIns="45720" rIns="91440" bIns="45720" rtlCol="0">
            <a:normAutofit/>
          </a:bodyPr>
          <a:lstStyle/>
          <a:p>
            <a:pPr algn="just"/>
            <a:r>
              <a:rPr lang="en-US" dirty="0"/>
              <a:t>The statistics about the key point suggests that this dataset, only 2140 images are "high quality" with all keypoints, while 4909 other images are "low quality" with only 4 keypoints labelled which are the outliers. </a:t>
            </a:r>
          </a:p>
        </p:txBody>
      </p:sp>
      <p:pic>
        <p:nvPicPr>
          <p:cNvPr id="6" name="Content Placeholder 5" descr="https://lh3.googleusercontent.com/-ZY16pVHYwOY/Xdiw2rvaXUI/AAAAAAAAEyY/V2Me0AuiV8IOc4yNVQ0LWieJVjIrXKUCwCK8BGAsYHg/s468/2019-11-22.png"/>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4815806" y="1279431"/>
            <a:ext cx="4686797" cy="4299138"/>
          </a:xfrm>
          <a:prstGeom prst="rect">
            <a:avLst/>
          </a:prstGeom>
          <a:noFill/>
        </p:spPr>
      </p:pic>
    </p:spTree>
    <p:extLst>
      <p:ext uri="{BB962C8B-B14F-4D97-AF65-F5344CB8AC3E}">
        <p14:creationId xmlns:p14="http://schemas.microsoft.com/office/powerpoint/2010/main" val="418478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IN" dirty="0"/>
              <a:t>We had to drop all the rows which had only 4 facial features</a:t>
            </a:r>
          </a:p>
        </p:txBody>
      </p:sp>
      <p:pic>
        <p:nvPicPr>
          <p:cNvPr id="10" name="Picture 9"/>
          <p:cNvPicPr>
            <a:picLocks noChangeAspect="1"/>
          </p:cNvPicPr>
          <p:nvPr/>
        </p:nvPicPr>
        <p:blipFill rotWithShape="1">
          <a:blip r:embed="rId2"/>
          <a:srcRect r="25906"/>
          <a:stretch/>
        </p:blipFill>
        <p:spPr>
          <a:xfrm>
            <a:off x="0" y="22229"/>
            <a:ext cx="2456329" cy="2678638"/>
          </a:xfrm>
          <a:prstGeom prst="rect">
            <a:avLst/>
          </a:prstGeom>
        </p:spPr>
      </p:pic>
    </p:spTree>
    <p:extLst>
      <p:ext uri="{BB962C8B-B14F-4D97-AF65-F5344CB8AC3E}">
        <p14:creationId xmlns:p14="http://schemas.microsoft.com/office/powerpoint/2010/main" val="1531561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4" name="Straight Connector 73">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6"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Isosceles Triangle 77">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81">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Isosceles Triangle 82">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 name="Title 3"/>
          <p:cNvSpPr>
            <a:spLocks noGrp="1"/>
          </p:cNvSpPr>
          <p:nvPr>
            <p:ph type="title"/>
          </p:nvPr>
        </p:nvSpPr>
        <p:spPr>
          <a:xfrm>
            <a:off x="6094856" y="1261331"/>
            <a:ext cx="3179146" cy="2786430"/>
          </a:xfrm>
        </p:spPr>
        <p:txBody>
          <a:bodyPr vert="horz" lIns="91440" tIns="45720" rIns="91440" bIns="45720" rtlCol="0" anchor="b">
            <a:normAutofit/>
          </a:bodyPr>
          <a:lstStyle/>
          <a:p>
            <a:pPr algn="r"/>
            <a:r>
              <a:rPr lang="en-US" sz="5400"/>
              <a:t>After removing outliers</a:t>
            </a:r>
          </a:p>
        </p:txBody>
      </p:sp>
      <p:pic>
        <p:nvPicPr>
          <p:cNvPr id="8196" name="Picture 4" descr="https://lh3.googleusercontent.com/-6AyaJMthp64/XdtuA_yeBuI/AAAAAAAAEys/BepVVyF_j5klbgSDyI2jpZYwp8wmsZ5XgCK8BGAsYHg/s451/2019-11-24.pn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 b="8141"/>
          <a:stretch/>
        </p:blipFill>
        <p:spPr bwMode="auto">
          <a:xfrm>
            <a:off x="888603" y="1261330"/>
            <a:ext cx="4973212" cy="4335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694929"/>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10</TotalTime>
  <Words>1669</Words>
  <Application>Microsoft Office PowerPoint</Application>
  <PresentationFormat>Widescreen</PresentationFormat>
  <Paragraphs>228</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Linux Libertine</vt:lpstr>
      <vt:lpstr>Trebuchet MS</vt:lpstr>
      <vt:lpstr>Wingdings 3</vt:lpstr>
      <vt:lpstr>Facet</vt:lpstr>
      <vt:lpstr>Facial Feature Localization </vt:lpstr>
      <vt:lpstr>Problem Formulation</vt:lpstr>
      <vt:lpstr>Data Set</vt:lpstr>
      <vt:lpstr>Data Set</vt:lpstr>
      <vt:lpstr>Sample Image</vt:lpstr>
      <vt:lpstr>Plan</vt:lpstr>
      <vt:lpstr>Pre-processing of the data</vt:lpstr>
      <vt:lpstr>We had to drop all the rows which had only 4 facial features</vt:lpstr>
      <vt:lpstr>After removing outliers</vt:lpstr>
      <vt:lpstr>PowerPoint Presentation</vt:lpstr>
      <vt:lpstr>Convolutional Neural Network</vt:lpstr>
      <vt:lpstr>Convolutional Neural Network</vt:lpstr>
      <vt:lpstr>Convolutional Neural Network</vt:lpstr>
      <vt:lpstr>Convolutional Neural Network </vt:lpstr>
      <vt:lpstr>Transfer Learning</vt:lpstr>
      <vt:lpstr>Transfer Learning - VGGFace 2 </vt:lpstr>
      <vt:lpstr>Transfer Learning - VGGFace 2 </vt:lpstr>
      <vt:lpstr>Transfer Learning – VGGFace2</vt:lpstr>
      <vt:lpstr>Transfer learning</vt:lpstr>
      <vt:lpstr>Transfer learning</vt:lpstr>
      <vt:lpstr>Cascaded Convolutional Neural Network</vt:lpstr>
      <vt:lpstr>Cascaded Convolutional Neural Network</vt:lpstr>
      <vt:lpstr>PowerPoint Presentation</vt:lpstr>
      <vt:lpstr>Cascaded Convolutional Neural Network</vt:lpstr>
      <vt:lpstr>Cascaded Convolutional Neural Network</vt:lpstr>
      <vt:lpstr>Facial Filters</vt:lpstr>
      <vt:lpstr>Facial Filters</vt:lpstr>
      <vt:lpstr>Facial filter applied</vt:lpstr>
      <vt:lpstr>Result Analysis</vt:lpstr>
      <vt:lpstr>Points To Think About</vt:lpstr>
      <vt:lpstr>Points To Think About</vt:lpstr>
      <vt:lpstr>WORK DIVISION</vt:lpstr>
      <vt:lpstr>LEARNING EXPERIENCE</vt:lpstr>
      <vt:lpstr>REFERENCES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Feature Localization </dc:title>
  <dc:creator>Vadwala, Ayushi Yogeshkumar</dc:creator>
  <cp:lastModifiedBy>Vadwala, Ayushi Yogeshkumar</cp:lastModifiedBy>
  <cp:revision>2</cp:revision>
  <dcterms:created xsi:type="dcterms:W3CDTF">2019-11-26T00:26:43Z</dcterms:created>
  <dcterms:modified xsi:type="dcterms:W3CDTF">2019-11-26T00:37:34Z</dcterms:modified>
</cp:coreProperties>
</file>