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0" r:id="rId4"/>
    <p:sldId id="259" r:id="rId5"/>
    <p:sldId id="261" r:id="rId6"/>
    <p:sldId id="262" r:id="rId7"/>
    <p:sldId id="268" r:id="rId8"/>
    <p:sldId id="263" r:id="rId9"/>
    <p:sldId id="269" r:id="rId10"/>
    <p:sldId id="267" r:id="rId11"/>
    <p:sldId id="266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8597A"/>
    <a:srgbClr val="0E93C8"/>
    <a:srgbClr val="0C7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9AC67-6A67-4DB4-8BB2-A65884950CBF}" v="68" dt="2025-01-05T04:51:34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16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9C85B2-C88E-3B3C-2419-7237197DF4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14693-DA1A-3368-A6DD-028FF8BD88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0A870-A23B-4661-A723-E5C20D7947A3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820F6-BAD7-16AA-D9A2-ECED237DBE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FE2A4-4987-31FF-9412-AF34877BB5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8A821-F4B3-4D01-82A4-633FD543E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850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82637-5952-43EB-98E7-11349D7E50FA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23004-E5E6-48FE-89E6-30B745340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418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5258-3AEB-222D-947A-A8C8B57FB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59768-11B1-86C8-743F-D5CD5968E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D3080-4802-5881-07C7-8F779EB0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Dr. Kamal K. Garg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060FA-8B95-B593-CB1D-00E26027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5999-BF2A-2D0E-1F8D-D216570F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120C-86AA-4918-889B-FBDC735CA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1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7E1E-E85F-90D6-EF4F-C11DB8E4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3171D-2BDA-74B3-8FA6-E1C7B45C9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76536-2925-6944-688B-0D6CAC61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Dr. Kamal K. Garg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04DEC-4842-8B49-9578-21DCCB99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4AA93-49EA-2F08-5DDD-83C6C2A8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120C-86AA-4918-889B-FBDC735CA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74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0402C-80B8-0055-962C-631B6FC95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F92C2-0768-B13F-B9DF-499CA56C9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BB9D9-90FF-2E22-40BC-548EC087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Dr. Kamal K. Garg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CE78B-A175-8835-EF41-07A8B954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AE53E-229E-E3FD-8081-9365F53F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120C-86AA-4918-889B-FBDC735CA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66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634F-C6B0-E16F-E888-D85D05AF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B653-05B4-B59F-3569-15DFA32DB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8E5BF-DDA9-5F91-94D5-50B7CFB9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Dr. Kamal K. Garg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666B1-7705-FE56-4B63-BF30117F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E37C0-58D7-35D6-AE8F-D0BCC16E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120C-86AA-4918-889B-FBDC735CA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94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FEEC-A693-4958-84E6-309543B7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F8B90-44B6-FEB9-341C-F4008332F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B16FC-4DB5-F35A-5625-75A75A91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Dr. Kamal K. Garg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70802-5FAC-8024-79F3-C4B053E4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27922-BC6C-1E90-424A-D7A773E0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120C-86AA-4918-889B-FBDC735CA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9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9074-BE57-25A1-2C13-4B8CA3FE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20044-C25F-148F-401A-3AF7CFE4F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B4E00-B337-B1D1-1D7E-1CD07893B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CC1A3-B42F-850A-FA99-79A88C2B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Dr. Kamal K. Garg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33FC6-75D9-5FE4-6A30-3FF3D78D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F5B01-F181-77E3-CD64-C410968F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120C-86AA-4918-889B-FBDC735CA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96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0A34-EC23-D554-B79D-141452DB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B5A4F-3025-D712-0E54-BFF69934E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CFE56-0C87-C6EF-8D58-E0D48708E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0833B-6B6C-36E7-1ACB-E2816D88D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D5843-6F12-5E37-9ED1-E129AB4F7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1852F4-ECD8-1014-F6F2-F14F9052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Dr. Kamal K. Garg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7FBAF-4099-CDA6-8258-85A851C5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57F8A-DE80-B765-95DA-4E347698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120C-86AA-4918-889B-FBDC735CA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01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BA37-5F25-8CC0-6540-5AE418D4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D7110-0A89-F94B-385C-184BE5C9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Dr. Kamal K. Garg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43169-6E16-272C-4995-00F2F9AB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43A8C-81A9-B8C9-D8EF-FB9F071B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120C-86AA-4918-889B-FBDC735CA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19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EAA76-D527-6DB6-FD21-F07BF3A0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Dr. Kamal K. Garg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87817-7B6E-8F5A-DA6C-CFECED44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81AE2-547A-A33A-406C-F32ADD95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120C-86AA-4918-889B-FBDC735CA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5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7A2A-55D4-1F9F-A0DA-F6546AC0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D296-25B7-1BD7-2116-0F494FFD8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18A77-4A4D-17C1-FA3D-0A89CDC6C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6D5E1-F395-B22C-E45F-FBF7888A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Dr. Kamal K. Garg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EB0EF-8C14-7121-7742-F249F5C2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0E693-5D48-9DFC-4C30-E2882590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120C-86AA-4918-889B-FBDC735CA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1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0557-B14B-D751-6701-5220F5E39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07466-900F-F548-FFAE-F02D8AF77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A85AE-D0F9-A103-3C2A-20957AB18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D73B3-586C-EFDA-D46D-E81CFD15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Dr. Kamal K. Garg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B5D63-1A8B-F691-6FFE-F7F6AD85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75109-9164-1B34-776E-1B2C357B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120C-86AA-4918-889B-FBDC735CA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91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FA9F2-BD48-111B-68A0-6C8E35A56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3" y="179109"/>
            <a:ext cx="11849494" cy="707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2B3FA-0CC2-C6C7-DC4D-BFDAF6ABE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682" y="1018096"/>
            <a:ext cx="11849493" cy="5401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A6245-DA34-7E77-E874-A0411FDE7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37" y="6579909"/>
            <a:ext cx="2743200" cy="273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Dr. Kamal K. Garg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EE2FE-35B9-B761-472E-FE62479F9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79909"/>
            <a:ext cx="4114800" cy="273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17950-4FFD-47DF-1779-481A6CB6B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21309" y="6579909"/>
            <a:ext cx="2743200" cy="292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7120C-86AA-4918-889B-FBDC735CA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82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8597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default.asp" TargetMode="External"/><Relationship Id="rId2" Type="http://schemas.openxmlformats.org/officeDocument/2006/relationships/hyperlink" Target="https://developer.mozilla.org/en-US/docs/Web/HTML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harsets/ref_utf_basic_latin.asp" TargetMode="External"/><Relationship Id="rId2" Type="http://schemas.openxmlformats.org/officeDocument/2006/relationships/hyperlink" Target="https://www.unicode.org/Public/UCD/latest/charts/CodeCharts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77C2-0833-1201-D66D-A73FE97B5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Technology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7FAEB-384C-B0A1-23C7-CD04AD3FB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Laboratory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10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8930-BD5D-E690-51E6-3D77D29D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Boilerplate HTML Code contd.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19B99-A545-34E5-C47F-9E5A9093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84" y="3768132"/>
            <a:ext cx="11849493" cy="25020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/>
              <a:t>Viewport</a:t>
            </a:r>
          </a:p>
          <a:p>
            <a:pPr lvl="1"/>
            <a:r>
              <a:rPr lang="en-US" dirty="0"/>
              <a:t>visible area of a web page that a user can see in their browser window. </a:t>
            </a:r>
          </a:p>
          <a:p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Set the width of the viewport matching with the width of the device’s screen.</a:t>
            </a:r>
          </a:p>
          <a:p>
            <a:pPr lvl="1"/>
            <a:r>
              <a:rPr lang="en-US" dirty="0"/>
              <a:t>Set the initial zoom level to 1, when the page is first loaded.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7F5F4-E561-2119-3310-A844AFBE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Dr. Kamal K. Garg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CCDEB-4618-7614-A740-A0A6589B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120C-86AA-4918-889B-FBDC735CAF59}" type="slidenum">
              <a:rPr lang="en-IN" smtClean="0"/>
              <a:t>10</a:t>
            </a:fld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16C609-29A6-D7BB-ACAA-CAF8BBC15042}"/>
              </a:ext>
            </a:extLst>
          </p:cNvPr>
          <p:cNvSpPr/>
          <p:nvPr/>
        </p:nvSpPr>
        <p:spPr>
          <a:xfrm>
            <a:off x="472375" y="1054662"/>
            <a:ext cx="11103429" cy="22494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</a:rPr>
              <a:t>Important: </a:t>
            </a:r>
            <a:r>
              <a:rPr lang="en-US" sz="2800" b="1" u="sng" dirty="0">
                <a:solidFill>
                  <a:schemeClr val="tx1"/>
                </a:solidFill>
              </a:rPr>
              <a:t>Viewport Size vs. Document Size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0000FF"/>
                </a:solidFill>
              </a:rPr>
              <a:t>document size </a:t>
            </a:r>
            <a:r>
              <a:rPr lang="en-US" sz="2400" dirty="0">
                <a:solidFill>
                  <a:schemeClr val="tx1"/>
                </a:solidFill>
              </a:rPr>
              <a:t>is the entire length of the webpage (including the content beyond what is visible in the viewport).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0000FF"/>
                </a:solidFill>
              </a:rPr>
              <a:t>viewport size </a:t>
            </a:r>
            <a:r>
              <a:rPr lang="en-US" sz="2400" dirty="0">
                <a:solidFill>
                  <a:schemeClr val="tx1"/>
                </a:solidFill>
              </a:rPr>
              <a:t>is only the visible portion of that document—the part the user can see at any given time.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641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97F0-D454-036E-71FF-E83C982D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Boilerplate HTML Code contd.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582C-B993-EBEB-1F46-D04D2465B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&gt;Document&lt;/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dirty="0"/>
              <a:t>This tag sets the title of the webpage.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u="sng" dirty="0"/>
              <a:t>Other Useful Head Tags:</a:t>
            </a:r>
          </a:p>
          <a:p>
            <a:pPr>
              <a:lnSpc>
                <a:spcPts val="2025"/>
              </a:lnSpc>
            </a:pP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"styles.css"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2025"/>
              </a:lnSpc>
            </a:pP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"script.js"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2025"/>
              </a:lnSpc>
            </a:pPr>
            <a:endParaRPr lang="en-IN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25"/>
              </a:lnSpc>
              <a:buNone/>
            </a:pPr>
            <a:r>
              <a:rPr lang="en-IN" b="1" u="sng" dirty="0"/>
              <a:t>HTML Comment Syntax:</a:t>
            </a:r>
          </a:p>
          <a:p>
            <a:pPr marL="0" indent="0">
              <a:lnSpc>
                <a:spcPts val="2025"/>
              </a:lnSpc>
              <a:buNone/>
            </a:pPr>
            <a:r>
              <a:rPr lang="en-IN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&lt;!-- This is a comment --&gt;</a:t>
            </a:r>
            <a:endParaRPr lang="en-IN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25"/>
              </a:lnSpc>
              <a:buNone/>
            </a:pPr>
            <a:endParaRPr lang="en-IN" b="1" u="sng" dirty="0"/>
          </a:p>
          <a:p>
            <a:pPr marL="0" indent="0">
              <a:lnSpc>
                <a:spcPts val="2025"/>
              </a:lnSpc>
              <a:buNone/>
            </a:pPr>
            <a:endParaRPr lang="en-IN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2025"/>
              </a:lnSpc>
              <a:buNone/>
            </a:pPr>
            <a:endParaRPr lang="en-IN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endParaRPr lang="en-IN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5628A-230D-9B30-8B29-C5397EF1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Dr. Kamal K. Garg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ADB3C-D26B-6419-1F23-B90A85AB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120C-86AA-4918-889B-FBDC735CAF5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937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25A7-4E9A-8D58-788A-EA0ECAF1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MyFirstPage.html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AE0EE-AFFD-8ED4-A185-CEAE4F74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Dr. Kamal K. Garg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FE146-92CB-2A4A-DFF4-6476E599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120C-86AA-4918-889B-FBDC735CAF59}" type="slidenum">
              <a:rPr lang="en-IN" smtClean="0"/>
              <a:t>12</a:t>
            </a:fld>
            <a:endParaRPr lang="en-IN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7169E32-32D5-50C6-D4C0-188338F84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83" y="1356165"/>
            <a:ext cx="11849100" cy="3258047"/>
          </a:xfrm>
        </p:spPr>
      </p:pic>
    </p:spTree>
    <p:extLst>
      <p:ext uri="{BB962C8B-B14F-4D97-AF65-F5344CB8AC3E}">
        <p14:creationId xmlns:p14="http://schemas.microsoft.com/office/powerpoint/2010/main" val="308767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315E-51CD-6927-B60E-12F845AA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Webpage Utilizing the Following 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F117F-EFD9-7DEC-CA46-224D33E94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Text Tags:</a:t>
            </a:r>
            <a:r>
              <a:rPr lang="en-IN" dirty="0"/>
              <a:t> &lt;h1&gt;, &lt;p&gt;, &lt;a&gt;, &lt;strong&gt;, &lt;</a:t>
            </a:r>
            <a:r>
              <a:rPr lang="en-IN" dirty="0" err="1"/>
              <a:t>em</a:t>
            </a:r>
            <a:r>
              <a:rPr lang="en-IN" dirty="0"/>
              <a:t>&gt;</a:t>
            </a:r>
          </a:p>
          <a:p>
            <a:r>
              <a:rPr lang="en-IN" b="1" dirty="0"/>
              <a:t>Container Tags:</a:t>
            </a:r>
            <a:r>
              <a:rPr lang="en-IN" dirty="0"/>
              <a:t> &lt;div&gt;, &lt;span&gt;</a:t>
            </a:r>
          </a:p>
          <a:p>
            <a:r>
              <a:rPr lang="en-IN" b="1" dirty="0"/>
              <a:t>Lists:</a:t>
            </a:r>
            <a:r>
              <a:rPr lang="en-IN" dirty="0"/>
              <a:t> &lt;</a:t>
            </a:r>
            <a:r>
              <a:rPr lang="en-IN" dirty="0" err="1"/>
              <a:t>ul</a:t>
            </a:r>
            <a:r>
              <a:rPr lang="en-IN" dirty="0"/>
              <a:t>&gt;, &lt;</a:t>
            </a:r>
            <a:r>
              <a:rPr lang="en-IN" dirty="0" err="1"/>
              <a:t>ol</a:t>
            </a:r>
            <a:r>
              <a:rPr lang="en-IN" dirty="0"/>
              <a:t>&gt;, &lt;li&gt;</a:t>
            </a:r>
          </a:p>
          <a:p>
            <a:r>
              <a:rPr lang="en-IN" b="1" dirty="0"/>
              <a:t>Links:</a:t>
            </a:r>
            <a:r>
              <a:rPr lang="en-IN" dirty="0"/>
              <a:t> &lt;a&gt;, &lt;link&gt;</a:t>
            </a:r>
          </a:p>
          <a:p>
            <a:r>
              <a:rPr lang="en-IN" b="1" dirty="0"/>
              <a:t>Multimedia:</a:t>
            </a:r>
            <a:r>
              <a:rPr lang="en-IN" dirty="0"/>
              <a:t> &lt;</a:t>
            </a:r>
            <a:r>
              <a:rPr lang="en-IN" dirty="0" err="1"/>
              <a:t>img</a:t>
            </a:r>
            <a:r>
              <a:rPr lang="en-IN" dirty="0"/>
              <a:t>&gt;, &lt;audio&gt;, &lt;video&gt;</a:t>
            </a:r>
          </a:p>
          <a:p>
            <a:r>
              <a:rPr lang="en-IN" b="1" dirty="0"/>
              <a:t>Tables:</a:t>
            </a:r>
            <a:r>
              <a:rPr lang="en-IN" dirty="0"/>
              <a:t> &lt;table&gt;, &lt;tr&gt;, &lt;</a:t>
            </a:r>
            <a:r>
              <a:rPr lang="en-IN" dirty="0" err="1"/>
              <a:t>th</a:t>
            </a:r>
            <a:r>
              <a:rPr lang="en-IN" dirty="0"/>
              <a:t>&gt;, &lt;td&gt;</a:t>
            </a:r>
          </a:p>
          <a:p>
            <a:r>
              <a:rPr lang="en-IN" b="1" dirty="0"/>
              <a:t>Structure Tags:</a:t>
            </a:r>
            <a:r>
              <a:rPr lang="en-IN" dirty="0"/>
              <a:t> &lt;header&gt;, &lt;footer&gt;, &lt;section&gt;, &lt;article&gt;, &lt;aside&gt;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u="sng" dirty="0"/>
              <a:t>References:</a:t>
            </a:r>
          </a:p>
          <a:p>
            <a:r>
              <a:rPr lang="en-IN" dirty="0">
                <a:hlinkClick r:id="rId2"/>
              </a:rPr>
              <a:t>https://developer.mozilla.org/en-US/docs/Web/HTML4</a:t>
            </a:r>
            <a:endParaRPr lang="en-IN" dirty="0"/>
          </a:p>
          <a:p>
            <a:r>
              <a:rPr lang="en-IN" dirty="0">
                <a:hlinkClick r:id="rId3"/>
              </a:rPr>
              <a:t>https://www.w3schools.com/html/default.asp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AA95E-8FA9-732A-2E44-C97A2514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Dr. Kamal K. Garg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77E72-3264-327B-DA71-18592982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120C-86AA-4918-889B-FBDC735CAF5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92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E825-2E8B-BDD2-3BD3-F158BF23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Required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EA251-2B34-A167-6D3E-A248FA0C7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Google Chrome</a:t>
            </a:r>
          </a:p>
          <a:p>
            <a:pPr lvl="1"/>
            <a:r>
              <a:rPr lang="en-US" dirty="0"/>
              <a:t>Web</a:t>
            </a:r>
            <a:r>
              <a:rPr lang="en-US" b="1" dirty="0"/>
              <a:t> </a:t>
            </a:r>
            <a:r>
              <a:rPr lang="en-US" dirty="0"/>
              <a:t>Chrome </a:t>
            </a:r>
          </a:p>
          <a:p>
            <a:pPr lvl="1"/>
            <a:r>
              <a:rPr lang="en-US" dirty="0"/>
              <a:t>Developer tools (inspect)</a:t>
            </a:r>
          </a:p>
          <a:p>
            <a:r>
              <a:rPr lang="en-US" b="1" dirty="0"/>
              <a:t>Visual Studio Code</a:t>
            </a:r>
          </a:p>
          <a:p>
            <a:pPr lvl="1"/>
            <a:r>
              <a:rPr lang="en-US" dirty="0"/>
              <a:t>Lightweight source code editor from Microsoft</a:t>
            </a:r>
          </a:p>
          <a:p>
            <a:r>
              <a:rPr lang="en-US" b="1" dirty="0"/>
              <a:t>codepen.io</a:t>
            </a:r>
          </a:p>
          <a:p>
            <a:pPr lvl="1"/>
            <a:r>
              <a:rPr lang="en-US" dirty="0"/>
              <a:t>An online platform for front-end web development</a:t>
            </a:r>
          </a:p>
          <a:p>
            <a:r>
              <a:rPr lang="en-IN" b="1" dirty="0"/>
              <a:t>Git</a:t>
            </a:r>
          </a:p>
          <a:p>
            <a:pPr lvl="1"/>
            <a:r>
              <a:rPr lang="en-IN" dirty="0"/>
              <a:t>Version control system</a:t>
            </a:r>
          </a:p>
          <a:p>
            <a:r>
              <a:rPr lang="en-IN" b="1" dirty="0"/>
              <a:t>GitHub</a:t>
            </a:r>
          </a:p>
          <a:p>
            <a:pPr lvl="1"/>
            <a:r>
              <a:rPr lang="en-IN" dirty="0"/>
              <a:t>Cloud based platform for hosting and managing repositories</a:t>
            </a:r>
          </a:p>
          <a:p>
            <a:r>
              <a:rPr lang="en-IN" b="1" dirty="0"/>
              <a:t>Nodejs</a:t>
            </a:r>
          </a:p>
          <a:p>
            <a:pPr lvl="1"/>
            <a:r>
              <a:rPr lang="en-IN" dirty="0"/>
              <a:t>Open-source, cross-platform </a:t>
            </a:r>
            <a:r>
              <a:rPr lang="en-IN" dirty="0" err="1"/>
              <a:t>Javascript</a:t>
            </a:r>
            <a:r>
              <a:rPr lang="en-IN" dirty="0"/>
              <a:t> runtime environment</a:t>
            </a:r>
          </a:p>
          <a:p>
            <a:pPr lvl="1"/>
            <a:r>
              <a:rPr lang="en-IN" dirty="0"/>
              <a:t>Allows execution of JavaScript code outside a web browser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2460A-9D7A-A34E-8B93-D396AE55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Dr. Kamal K. Garg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5AEF9-2891-3C5C-13DA-BDE3FF3A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120C-86AA-4918-889B-FBDC735CAF5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10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0204-2EF3-6683-B181-114A73C3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– Useful Shortcuts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273BD-6E50-E6D3-9FC0-378169237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CTRL + B </a:t>
            </a:r>
            <a:r>
              <a:rPr lang="en-US" dirty="0"/>
              <a:t>– Toggle sidebar</a:t>
            </a:r>
          </a:p>
          <a:p>
            <a:r>
              <a:rPr lang="en-US" b="1" dirty="0"/>
              <a:t>CTRL + `</a:t>
            </a:r>
            <a:r>
              <a:rPr lang="en-US" dirty="0"/>
              <a:t> – Open integrated terminal</a:t>
            </a:r>
          </a:p>
          <a:p>
            <a:r>
              <a:rPr lang="en-US" b="1" dirty="0"/>
              <a:t>CTRL + P</a:t>
            </a:r>
            <a:r>
              <a:rPr lang="en-US" dirty="0"/>
              <a:t> – Search files by name</a:t>
            </a:r>
          </a:p>
          <a:p>
            <a:r>
              <a:rPr lang="en-US" b="1" dirty="0"/>
              <a:t>CTRL + ,</a:t>
            </a:r>
            <a:r>
              <a:rPr lang="en-US" dirty="0"/>
              <a:t> – Open settings file</a:t>
            </a:r>
          </a:p>
          <a:p>
            <a:r>
              <a:rPr lang="en-US" b="1" dirty="0"/>
              <a:t>CTRL + SHIFT + P </a:t>
            </a:r>
            <a:r>
              <a:rPr lang="en-US" dirty="0"/>
              <a:t>– Open command palette</a:t>
            </a:r>
          </a:p>
          <a:p>
            <a:r>
              <a:rPr lang="en-US" b="1" dirty="0"/>
              <a:t>ALT + Z</a:t>
            </a:r>
            <a:r>
              <a:rPr lang="en-US" dirty="0"/>
              <a:t> – Wrap/Unwrap the text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21534-03B8-1C42-F98E-371D7CCD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Dr. Kamal K. Garg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0BBF7-9BD3-31DD-DF07-A62E4847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120C-86AA-4918-889B-FBDC735CAF5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76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0B68-DC30-4CB3-7AA4-4D46A746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– Useful Extensions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B94FC-CB60-8505-4940-5C9EA8A35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 Dark Pro </a:t>
            </a:r>
            <a:r>
              <a:rPr lang="en-US" dirty="0"/>
              <a:t>by </a:t>
            </a:r>
            <a:r>
              <a:rPr lang="en-US" dirty="0" err="1"/>
              <a:t>binaryify</a:t>
            </a:r>
            <a:endParaRPr lang="en-US" dirty="0"/>
          </a:p>
          <a:p>
            <a:pPr lvl="1"/>
            <a:r>
              <a:rPr lang="en-US" dirty="0"/>
              <a:t>Dark theme for visual studio code</a:t>
            </a:r>
          </a:p>
          <a:p>
            <a:r>
              <a:rPr lang="en-US" b="1" dirty="0"/>
              <a:t>Live preview</a:t>
            </a:r>
            <a:r>
              <a:rPr lang="en-US" dirty="0"/>
              <a:t> by </a:t>
            </a:r>
            <a:r>
              <a:rPr lang="en-US" dirty="0" err="1"/>
              <a:t>Ritwick</a:t>
            </a:r>
            <a:r>
              <a:rPr lang="en-US" dirty="0"/>
              <a:t> Dey</a:t>
            </a:r>
          </a:p>
          <a:p>
            <a:pPr lvl="1"/>
            <a:r>
              <a:rPr lang="en-US" dirty="0"/>
              <a:t>Enables you to see real-time updates of your web pages as you write or edit code</a:t>
            </a:r>
          </a:p>
          <a:p>
            <a:r>
              <a:rPr lang="en-US" b="1" dirty="0"/>
              <a:t>Lorem ipsum</a:t>
            </a:r>
            <a:r>
              <a:rPr lang="en-US" dirty="0"/>
              <a:t> by Daniel </a:t>
            </a:r>
            <a:r>
              <a:rPr lang="en-US" dirty="0" err="1"/>
              <a:t>Imms</a:t>
            </a:r>
            <a:endParaRPr lang="en-US" dirty="0"/>
          </a:p>
          <a:p>
            <a:pPr lvl="1"/>
            <a:r>
              <a:rPr lang="en-IN" dirty="0"/>
              <a:t>Generate and insert dummy texts</a:t>
            </a:r>
          </a:p>
          <a:p>
            <a:pPr lvl="2"/>
            <a:r>
              <a:rPr lang="en-IN" dirty="0"/>
              <a:t>CTRL+SHIFT+P</a:t>
            </a:r>
          </a:p>
          <a:p>
            <a:pPr lvl="2"/>
            <a:r>
              <a:rPr lang="en-IN" dirty="0"/>
              <a:t>Type Lorem	</a:t>
            </a:r>
          </a:p>
          <a:p>
            <a:r>
              <a:rPr lang="en-IN" b="1" dirty="0"/>
              <a:t>Remote-SSH </a:t>
            </a:r>
            <a:r>
              <a:rPr lang="en-IN" dirty="0"/>
              <a:t>by Microsoft</a:t>
            </a:r>
          </a:p>
          <a:p>
            <a:pPr lvl="1"/>
            <a:r>
              <a:rPr lang="en-IN" dirty="0"/>
              <a:t>Edit remote files/folders using SSH</a:t>
            </a:r>
          </a:p>
          <a:p>
            <a:r>
              <a:rPr lang="en-IN" b="1" dirty="0" err="1"/>
              <a:t>Color</a:t>
            </a:r>
            <a:r>
              <a:rPr lang="en-IN" b="1" dirty="0"/>
              <a:t> Highlight</a:t>
            </a:r>
            <a:r>
              <a:rPr lang="en-IN" dirty="0"/>
              <a:t> by </a:t>
            </a:r>
            <a:r>
              <a:rPr lang="en-IN" dirty="0" err="1"/>
              <a:t>Sergii</a:t>
            </a:r>
            <a:r>
              <a:rPr lang="en-IN" dirty="0"/>
              <a:t> N</a:t>
            </a:r>
          </a:p>
          <a:p>
            <a:pPr lvl="1"/>
            <a:r>
              <a:rPr lang="en-IN" dirty="0"/>
              <a:t>Highlight web </a:t>
            </a:r>
            <a:r>
              <a:rPr lang="en-IN" dirty="0" err="1"/>
              <a:t>colors</a:t>
            </a:r>
            <a:r>
              <a:rPr lang="en-IN" dirty="0"/>
              <a:t> in the editor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81AA-55CB-DBDB-A698-36140E44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Dr. Kamal K. Garg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87F4A-9921-4C9F-DF7A-AE8F5E0F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120C-86AA-4918-889B-FBDC735CAF5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77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C86E-D360-A6E9-857F-17235E6D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Boilerplate HTML in VS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D3DA-8D47-E6A4-6D37-D8E1647BA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82" y="1018096"/>
            <a:ext cx="11849493" cy="1683540"/>
          </a:xfrm>
        </p:spPr>
        <p:txBody>
          <a:bodyPr/>
          <a:lstStyle/>
          <a:p>
            <a:r>
              <a:rPr lang="en-US" dirty="0"/>
              <a:t>Steps to generate boilerplate HTML code</a:t>
            </a:r>
          </a:p>
          <a:p>
            <a:pPr lvl="1"/>
            <a:r>
              <a:rPr lang="en-US" dirty="0"/>
              <a:t>Create a new file with extension html.</a:t>
            </a:r>
          </a:p>
          <a:p>
            <a:pPr lvl="1"/>
            <a:r>
              <a:rPr lang="en-US" dirty="0"/>
              <a:t>Open the file for editing.</a:t>
            </a:r>
          </a:p>
          <a:p>
            <a:pPr lvl="1"/>
            <a:r>
              <a:rPr lang="en-US" dirty="0"/>
              <a:t>Type ! and hit TAB.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4812F-5D68-C80A-9C86-73D657E1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Dr. Kamal K. Garg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46A91-C99C-D1B3-0E75-477A8C67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120C-86AA-4918-889B-FBDC735CAF59}" type="slidenum">
              <a:rPr lang="en-IN" smtClean="0"/>
              <a:t>5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420DAD-95B6-6EFC-7CA8-3C61389860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52"/>
          <a:stretch/>
        </p:blipFill>
        <p:spPr>
          <a:xfrm>
            <a:off x="960619" y="2701636"/>
            <a:ext cx="10297602" cy="373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2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1265-E9FF-16B8-5D8F-3915124C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Boilerplate HTML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97C5-1A26-06D0-8DD5-D780283E6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82" y="1018095"/>
            <a:ext cx="11849493" cy="55618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dirty="0"/>
              <a:t>Declares the document type and specifies that the document is written in HTML5</a:t>
            </a:r>
          </a:p>
          <a:p>
            <a:pPr marL="0" indent="0">
              <a:buNone/>
            </a:pP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dirty="0"/>
              <a:t>Specifies that the document’s primary language is English</a:t>
            </a:r>
          </a:p>
          <a:p>
            <a:pPr marL="0" indent="0">
              <a:buNone/>
            </a:pP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dirty="0"/>
              <a:t>This section contains the metadata about the document.</a:t>
            </a:r>
          </a:p>
          <a:p>
            <a:r>
              <a:rPr lang="en-IN" dirty="0"/>
              <a:t>This information is not visible to the user.</a:t>
            </a:r>
          </a:p>
          <a:p>
            <a:pPr marL="0" indent="0">
              <a:buNone/>
            </a:pP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meta&gt;&lt;/meta&gt;</a:t>
            </a:r>
          </a:p>
          <a:p>
            <a:r>
              <a:rPr lang="en-US" dirty="0"/>
              <a:t>Meta tags provide metadata about the HTML document. </a:t>
            </a:r>
          </a:p>
          <a:p>
            <a:pPr algn="just"/>
            <a:r>
              <a:rPr lang="en-US" dirty="0"/>
              <a:t>Metadata refers to information that is not directly displayed on the page but is important for browsers, search engines, and other web services. to understand how to interpret the document.</a:t>
            </a:r>
            <a:endParaRPr lang="en-IN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90C16-ED30-07D1-0D4F-A6AC11A3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Dr. Kamal K. Garg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F3289-686E-EADA-EFF4-6DCABE62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120C-86AA-4918-889B-FBDC735CAF5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25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0503-DBF2-41F9-6F56-4FC79BD1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Boilerplate HTML Code contd.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EF2BE-67AD-33B8-24B6-70ADCA6C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dirty="0"/>
              <a:t>This metatag ensures that the browser correctly interprets and displays text.</a:t>
            </a:r>
          </a:p>
          <a:p>
            <a:r>
              <a:rPr lang="en-IN" dirty="0"/>
              <a:t>Defines that the “UTF-8” character coding is used in the document</a:t>
            </a:r>
          </a:p>
          <a:p>
            <a:r>
              <a:rPr lang="en-US" dirty="0"/>
              <a:t>UTF-8 supports a vast range of characters. It covers almost all characters in use worldwide. It is backward compatible with ASCII.</a:t>
            </a:r>
          </a:p>
          <a:p>
            <a:r>
              <a:rPr lang="en-US" dirty="0"/>
              <a:t>UTF-8 is recommended in HTML5 because it is universal, efficient, and aligns with modern web practices. 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ED8E-263B-06F2-87DF-A7366543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Dr. Kamal K. Garg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D642F-F72C-10FC-9398-D5D6104B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120C-86AA-4918-889B-FBDC735CAF5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39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DFF3-F666-9CCA-3175-4E8870F1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Unicode  &amp; UTF-8 (</a:t>
            </a:r>
            <a:r>
              <a:rPr lang="en-IN" dirty="0"/>
              <a:t>8-bit Unicode Transformation Format)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81D66-A76B-F821-06F9-C541742E3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82" y="919181"/>
            <a:ext cx="12022318" cy="5934272"/>
          </a:xfrm>
        </p:spPr>
        <p:txBody>
          <a:bodyPr>
            <a:normAutofit/>
          </a:bodyPr>
          <a:lstStyle/>
          <a:p>
            <a:r>
              <a:rPr lang="en-US" b="1" dirty="0"/>
              <a:t>Unicode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universal character encoding standard</a:t>
            </a:r>
          </a:p>
          <a:p>
            <a:pPr lvl="1"/>
            <a:r>
              <a:rPr lang="en-US" dirty="0"/>
              <a:t>Designed to represent text from all writing systems and symbols used across the world</a:t>
            </a:r>
          </a:p>
          <a:p>
            <a:pPr lvl="1"/>
            <a:r>
              <a:rPr lang="en-US" dirty="0"/>
              <a:t>Developed and maintained by the </a:t>
            </a:r>
            <a:r>
              <a:rPr lang="en-US" b="1" dirty="0"/>
              <a:t>Unicode Consortium</a:t>
            </a:r>
            <a:r>
              <a:rPr lang="en-US" dirty="0"/>
              <a:t> (founded in 1991)</a:t>
            </a:r>
          </a:p>
          <a:p>
            <a:pPr lvl="2"/>
            <a:r>
              <a:rPr lang="en-US" dirty="0"/>
              <a:t>Major Contributors: Apple, Google, IBM, Microsoft etc.</a:t>
            </a:r>
          </a:p>
          <a:p>
            <a:r>
              <a:rPr lang="en-US" b="1" dirty="0"/>
              <a:t>Unicode Code Point</a:t>
            </a:r>
          </a:p>
          <a:p>
            <a:pPr lvl="1"/>
            <a:r>
              <a:rPr lang="en-US" dirty="0"/>
              <a:t>Every character in Unicode standard is assigned a unique number which is called as Unicode code point.</a:t>
            </a:r>
          </a:p>
          <a:p>
            <a:pPr lvl="1"/>
            <a:r>
              <a:rPr lang="en-US" dirty="0">
                <a:hlinkClick r:id="rId2"/>
              </a:rPr>
              <a:t>There are around </a:t>
            </a:r>
            <a:r>
              <a:rPr lang="en-IN" dirty="0">
                <a:hlinkClick r:id="rId2"/>
              </a:rPr>
              <a:t>1,112,064</a:t>
            </a:r>
            <a:r>
              <a:rPr lang="en-US" dirty="0">
                <a:hlinkClick r:id="rId2"/>
              </a:rPr>
              <a:t> Unicode code points.  </a:t>
            </a:r>
            <a:endParaRPr lang="en-US" dirty="0"/>
          </a:p>
          <a:p>
            <a:r>
              <a:rPr lang="en-US" b="1" dirty="0"/>
              <a:t>UTF-8 Encoding</a:t>
            </a:r>
          </a:p>
          <a:p>
            <a:pPr lvl="1"/>
            <a:r>
              <a:rPr lang="en-US" dirty="0"/>
              <a:t>A variable-length character encoding </a:t>
            </a:r>
            <a:r>
              <a:rPr lang="en-IN" dirty="0"/>
              <a:t>used to encode every Unicode code point in the byte format for practical usage.</a:t>
            </a:r>
          </a:p>
          <a:p>
            <a:pPr lvl="1"/>
            <a:r>
              <a:rPr lang="en-US" dirty="0">
                <a:hlinkClick r:id="rId3"/>
              </a:rPr>
              <a:t>https://www.w3schools.com/charsets/ref_utf_basic_latin.asp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247AB-99C3-07A8-D79A-D7D33E4E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Dr. Kamal K. Garg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AE626-5C9A-A7FF-E7CB-1E18CE3B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120C-86AA-4918-889B-FBDC735CAF5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79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CDBB1-1AB0-BFC2-FC70-868ED09A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1F4B-AF4A-06D2-4DD3-0A3E8600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Boilerplate HTML Code contd.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9239E-76CF-F072-A212-B6B7F48E4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82" y="1018096"/>
            <a:ext cx="11849493" cy="3212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visible area of a web page that a user can see in their browser window. </a:t>
            </a:r>
          </a:p>
          <a:p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Set the width of the viewport matching with the width of the device’s screen.</a:t>
            </a:r>
          </a:p>
          <a:p>
            <a:pPr lvl="1"/>
            <a:r>
              <a:rPr lang="en-US" dirty="0"/>
              <a:t>Set the initial zoom level to 1, when the page is first loaded.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BDC22-0277-2267-883C-98CD1C8B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Dr. Kamal K. Garg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0F071-D7EA-45D3-7F5F-AAB1B9EE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120C-86AA-4918-889B-FBDC735CAF59}" type="slidenum">
              <a:rPr lang="en-IN" smtClean="0"/>
              <a:t>9</a:t>
            </a:fld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BEB05-995D-790B-EEE0-8C86545C6A94}"/>
              </a:ext>
            </a:extLst>
          </p:cNvPr>
          <p:cNvSpPr txBox="1">
            <a:spLocks/>
          </p:cNvSpPr>
          <p:nvPr/>
        </p:nvSpPr>
        <p:spPr>
          <a:xfrm>
            <a:off x="169682" y="4451420"/>
            <a:ext cx="11849493" cy="1938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Viewport meta tag is core part of “mobile-first” design.</a:t>
            </a:r>
          </a:p>
          <a:p>
            <a:r>
              <a:rPr lang="en-US" dirty="0"/>
              <a:t>It is particularly important for:</a:t>
            </a:r>
          </a:p>
          <a:p>
            <a:pPr lvl="1"/>
            <a:r>
              <a:rPr lang="en-US" dirty="0"/>
              <a:t>Creating responsive web pages</a:t>
            </a:r>
          </a:p>
          <a:p>
            <a:pPr lvl="1"/>
            <a:r>
              <a:rPr lang="en-IN" dirty="0"/>
              <a:t>Avoiding horizontal scrolling</a:t>
            </a:r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86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1042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Consolas</vt:lpstr>
      <vt:lpstr>Courier New</vt:lpstr>
      <vt:lpstr>Wingdings</vt:lpstr>
      <vt:lpstr>Office Theme</vt:lpstr>
      <vt:lpstr>Web Technology</vt:lpstr>
      <vt:lpstr>Tools Required</vt:lpstr>
      <vt:lpstr>Visual Studio Code – Useful Shortcuts</vt:lpstr>
      <vt:lpstr>Visual Studio Code – Useful Extensions</vt:lpstr>
      <vt:lpstr>Boilerplate HTML in VS Code</vt:lpstr>
      <vt:lpstr>Understand Boilerplate HTML Code</vt:lpstr>
      <vt:lpstr>Understand Boilerplate HTML Code contd.</vt:lpstr>
      <vt:lpstr>Unicode  &amp; UTF-8 (8-bit Unicode Transformation Format)</vt:lpstr>
      <vt:lpstr>Understand Boilerplate HTML Code contd.</vt:lpstr>
      <vt:lpstr>Understand Boilerplate HTML Code contd.</vt:lpstr>
      <vt:lpstr>Understand Boilerplate HTML Code contd.</vt:lpstr>
      <vt:lpstr>MyFirstPage.html</vt:lpstr>
      <vt:lpstr>Create A New Webpage Utilizing the Following Tags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kamalkgarg kamalkgarg</dc:creator>
  <cp:lastModifiedBy>kamalkgarg kamalkgarg</cp:lastModifiedBy>
  <cp:revision>2</cp:revision>
  <dcterms:created xsi:type="dcterms:W3CDTF">2024-12-28T08:36:36Z</dcterms:created>
  <dcterms:modified xsi:type="dcterms:W3CDTF">2025-01-05T04:53:18Z</dcterms:modified>
</cp:coreProperties>
</file>