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drawings/drawing3.xml" ContentType="application/vnd.openxmlformats-officedocument.drawingml.chartshapes+xml"/>
  <Override PartName="/ppt/notesSlides/notesSlide14.xml" ContentType="application/vnd.openxmlformats-officedocument.presentationml.notesSlide+xml"/>
  <Override PartName="/ppt/charts/chart4.xml" ContentType="application/vnd.openxmlformats-officedocument.drawingml.chart+xml"/>
  <Override PartName="/ppt/drawings/drawing4.xml" ContentType="application/vnd.openxmlformats-officedocument.drawingml.chartshapes+xml"/>
  <Override PartName="/ppt/charts/chart5.xml" ContentType="application/vnd.openxmlformats-officedocument.drawingml.chart+xml"/>
  <Override PartName="/ppt/drawings/drawing5.xml" ContentType="application/vnd.openxmlformats-officedocument.drawingml.chartshapes+xml"/>
  <Override PartName="/ppt/notesSlides/notesSlide15.xml" ContentType="application/vnd.openxmlformats-officedocument.presentationml.notesSlide+xml"/>
  <Override PartName="/ppt/charts/chart6.xml" ContentType="application/vnd.openxmlformats-officedocument.drawingml.chart+xml"/>
  <Override PartName="/ppt/drawings/drawing6.xml" ContentType="application/vnd.openxmlformats-officedocument.drawingml.chartshapes+xml"/>
  <Override PartName="/ppt/notesSlides/notesSlide16.xml" ContentType="application/vnd.openxmlformats-officedocument.presentationml.notesSlide+xml"/>
  <Override PartName="/ppt/charts/chart7.xml" ContentType="application/vnd.openxmlformats-officedocument.drawingml.chart+xml"/>
  <Override PartName="/ppt/drawings/drawing7.xml" ContentType="application/vnd.openxmlformats-officedocument.drawingml.chartshapes+xml"/>
  <Override PartName="/ppt/charts/chart8.xml" ContentType="application/vnd.openxmlformats-officedocument.drawingml.chart+xml"/>
  <Override PartName="/ppt/drawings/drawing8.xml" ContentType="application/vnd.openxmlformats-officedocument.drawingml.chartshapes+xml"/>
  <Override PartName="/ppt/notesSlides/notesSlide17.xml" ContentType="application/vnd.openxmlformats-officedocument.presentationml.notesSlide+xml"/>
  <Override PartName="/ppt/charts/chart9.xml" ContentType="application/vnd.openxmlformats-officedocument.drawingml.chart+xml"/>
  <Override PartName="/ppt/drawings/drawing9.xml" ContentType="application/vnd.openxmlformats-officedocument.drawingml.chartshapes+xml"/>
  <Override PartName="/ppt/charts/chart10.xml" ContentType="application/vnd.openxmlformats-officedocument.drawingml.chart+xml"/>
  <Override PartName="/ppt/drawings/drawing10.xml" ContentType="application/vnd.openxmlformats-officedocument.drawingml.chartshapes+xml"/>
  <Override PartName="/ppt/notesSlides/notesSlide18.xml" ContentType="application/vnd.openxmlformats-officedocument.presentationml.notesSlide+xml"/>
  <Override PartName="/ppt/charts/chart11.xml" ContentType="application/vnd.openxmlformats-officedocument.drawingml.chart+xml"/>
  <Override PartName="/ppt/drawings/drawing11.xml" ContentType="application/vnd.openxmlformats-officedocument.drawingml.chartshapes+xml"/>
  <Override PartName="/ppt/charts/chart12.xml" ContentType="application/vnd.openxmlformats-officedocument.drawingml.chart+xml"/>
  <Override PartName="/ppt/drawings/drawing12.xml" ContentType="application/vnd.openxmlformats-officedocument.drawingml.chartshapes+xml"/>
  <Override PartName="/ppt/charts/chart13.xml" ContentType="application/vnd.openxmlformats-officedocument.drawingml.chart+xml"/>
  <Override PartName="/ppt/charts/chart14.xml" ContentType="application/vnd.openxmlformats-officedocument.drawingml.chart+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3"/>
  </p:notesMasterIdLst>
  <p:sldIdLst>
    <p:sldId id="257" r:id="rId2"/>
    <p:sldId id="333" r:id="rId3"/>
    <p:sldId id="331" r:id="rId4"/>
    <p:sldId id="332" r:id="rId5"/>
    <p:sldId id="336" r:id="rId6"/>
    <p:sldId id="258" r:id="rId7"/>
    <p:sldId id="259" r:id="rId8"/>
    <p:sldId id="260" r:id="rId9"/>
    <p:sldId id="261" r:id="rId10"/>
    <p:sldId id="262" r:id="rId11"/>
    <p:sldId id="263" r:id="rId12"/>
    <p:sldId id="264" r:id="rId13"/>
    <p:sldId id="265" r:id="rId14"/>
    <p:sldId id="266" r:id="rId15"/>
    <p:sldId id="267" r:id="rId16"/>
    <p:sldId id="277" r:id="rId17"/>
    <p:sldId id="278" r:id="rId18"/>
    <p:sldId id="276" r:id="rId19"/>
    <p:sldId id="279" r:id="rId20"/>
    <p:sldId id="280" r:id="rId21"/>
    <p:sldId id="281" r:id="rId22"/>
    <p:sldId id="282" r:id="rId23"/>
    <p:sldId id="284" r:id="rId24"/>
    <p:sldId id="292" r:id="rId25"/>
    <p:sldId id="285" r:id="rId26"/>
    <p:sldId id="291" r:id="rId27"/>
    <p:sldId id="288" r:id="rId28"/>
    <p:sldId id="289" r:id="rId29"/>
    <p:sldId id="290" r:id="rId30"/>
    <p:sldId id="293" r:id="rId31"/>
    <p:sldId id="295" r:id="rId32"/>
    <p:sldId id="296" r:id="rId33"/>
    <p:sldId id="297" r:id="rId34"/>
    <p:sldId id="302" r:id="rId35"/>
    <p:sldId id="303" r:id="rId36"/>
    <p:sldId id="299" r:id="rId37"/>
    <p:sldId id="313" r:id="rId38"/>
    <p:sldId id="301" r:id="rId39"/>
    <p:sldId id="315" r:id="rId40"/>
    <p:sldId id="316" r:id="rId41"/>
    <p:sldId id="317" r:id="rId42"/>
    <p:sldId id="318" r:id="rId43"/>
    <p:sldId id="322" r:id="rId44"/>
    <p:sldId id="323" r:id="rId45"/>
    <p:sldId id="324" r:id="rId46"/>
    <p:sldId id="325" r:id="rId47"/>
    <p:sldId id="326" r:id="rId48"/>
    <p:sldId id="327" r:id="rId49"/>
    <p:sldId id="328" r:id="rId50"/>
    <p:sldId id="329" r:id="rId51"/>
    <p:sldId id="330"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0000" autoAdjust="0"/>
    <p:restoredTop sz="95768"/>
  </p:normalViewPr>
  <p:slideViewPr>
    <p:cSldViewPr snapToGrid="0">
      <p:cViewPr varScale="1">
        <p:scale>
          <a:sx n="56" d="100"/>
          <a:sy n="56" d="100"/>
        </p:scale>
        <p:origin x="216" y="1096"/>
      </p:cViewPr>
      <p:guideLst/>
    </p:cSldViewPr>
  </p:slideViewPr>
  <p:outlineViewPr>
    <p:cViewPr>
      <p:scale>
        <a:sx n="33" d="100"/>
        <a:sy n="33" d="100"/>
      </p:scale>
      <p:origin x="0" y="-29384"/>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Users\ayushichourasia\Downloads\CPI%20EXCEL%20(1).xlsx" TargetMode="External"/></Relationships>
</file>

<file path=ppt/charts/_rels/chart10.xml.rels><?xml version="1.0" encoding="UTF-8" standalone="yes"?>
<Relationships xmlns="http://schemas.openxmlformats.org/package/2006/relationships"><Relationship Id="rId3" Type="http://schemas.openxmlformats.org/officeDocument/2006/relationships/chartUserShapes" Target="../drawings/drawing10.xml"/><Relationship Id="rId2" Type="http://schemas.openxmlformats.org/officeDocument/2006/relationships/oleObject" Target="file:////Users\ayushichourasia\Downloads\tournament%20excel%20(1).xlsx" TargetMode="External"/><Relationship Id="rId1" Type="http://schemas.openxmlformats.org/officeDocument/2006/relationships/image" Target="../media/image22.png"/></Relationships>
</file>

<file path=ppt/charts/_rels/chart11.xml.rels><?xml version="1.0" encoding="UTF-8" standalone="yes"?>
<Relationships xmlns="http://schemas.openxmlformats.org/package/2006/relationships"><Relationship Id="rId3" Type="http://schemas.openxmlformats.org/officeDocument/2006/relationships/chartUserShapes" Target="../drawings/drawing11.xml"/><Relationship Id="rId2" Type="http://schemas.openxmlformats.org/officeDocument/2006/relationships/oleObject" Target="file:////Users\ayushichourasia\Downloads\tournament%20excel%20(1).xlsx" TargetMode="External"/><Relationship Id="rId1" Type="http://schemas.openxmlformats.org/officeDocument/2006/relationships/image" Target="../media/image22.png"/></Relationships>
</file>

<file path=ppt/charts/_rels/chart12.xml.rels><?xml version="1.0" encoding="UTF-8" standalone="yes"?>
<Relationships xmlns="http://schemas.openxmlformats.org/package/2006/relationships"><Relationship Id="rId3" Type="http://schemas.openxmlformats.org/officeDocument/2006/relationships/chartUserShapes" Target="../drawings/drawing12.xml"/><Relationship Id="rId2" Type="http://schemas.openxmlformats.org/officeDocument/2006/relationships/oleObject" Target="file:////Users\ayushichourasia\Downloads\tournament%20excel%20(3).xlsx" TargetMode="External"/><Relationship Id="rId1" Type="http://schemas.openxmlformats.org/officeDocument/2006/relationships/image" Target="../media/image22.png"/></Relationships>
</file>

<file path=ppt/charts/_rels/chart13.xml.rels><?xml version="1.0" encoding="UTF-8" standalone="yes"?>
<Relationships xmlns="http://schemas.openxmlformats.org/package/2006/relationships"><Relationship Id="rId2" Type="http://schemas.openxmlformats.org/officeDocument/2006/relationships/oleObject" Target="file:////Users\ayushichourasia\Downloads\tournament%20excel%20(3).xlsx" TargetMode="External"/><Relationship Id="rId1" Type="http://schemas.openxmlformats.org/officeDocument/2006/relationships/image" Target="../media/image22.png"/></Relationships>
</file>

<file path=ppt/charts/_rels/chart14.xml.rels><?xml version="1.0" encoding="UTF-8" standalone="yes"?>
<Relationships xmlns="http://schemas.openxmlformats.org/package/2006/relationships"><Relationship Id="rId2" Type="http://schemas.openxmlformats.org/officeDocument/2006/relationships/oleObject" Target="file:////Users\ayushichourasia\Downloads\tournament%20excel%20(3).xlsx" TargetMode="External"/><Relationship Id="rId1" Type="http://schemas.openxmlformats.org/officeDocument/2006/relationships/image" Target="../media/image22.png"/></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oleObject" Target="file:////Users\ayushichourasia\Downloads\tournament%20excel%20(1).xlsx" TargetMode="External"/><Relationship Id="rId1" Type="http://schemas.openxmlformats.org/officeDocument/2006/relationships/image" Target="../media/image22.png"/></Relationships>
</file>

<file path=ppt/charts/_rels/chart3.xml.rels><?xml version="1.0" encoding="UTF-8" standalone="yes"?>
<Relationships xmlns="http://schemas.openxmlformats.org/package/2006/relationships"><Relationship Id="rId3" Type="http://schemas.openxmlformats.org/officeDocument/2006/relationships/chartUserShapes" Target="../drawings/drawing3.xml"/><Relationship Id="rId2" Type="http://schemas.openxmlformats.org/officeDocument/2006/relationships/oleObject" Target="file:////Users\ayushichourasia\Downloads\tournament%20excel%20(1).xlsx" TargetMode="External"/><Relationship Id="rId1" Type="http://schemas.openxmlformats.org/officeDocument/2006/relationships/image" Target="../media/image22.png"/></Relationships>
</file>

<file path=ppt/charts/_rels/chart4.xml.rels><?xml version="1.0" encoding="UTF-8" standalone="yes"?>
<Relationships xmlns="http://schemas.openxmlformats.org/package/2006/relationships"><Relationship Id="rId3" Type="http://schemas.openxmlformats.org/officeDocument/2006/relationships/chartUserShapes" Target="../drawings/drawing4.xml"/><Relationship Id="rId2" Type="http://schemas.openxmlformats.org/officeDocument/2006/relationships/oleObject" Target="file:////Users\ayushichourasia\Downloads\tournament%20excel%20(1).xlsx" TargetMode="External"/><Relationship Id="rId1" Type="http://schemas.openxmlformats.org/officeDocument/2006/relationships/image" Target="../media/image22.png"/></Relationships>
</file>

<file path=ppt/charts/_rels/chart5.xml.rels><?xml version="1.0" encoding="UTF-8" standalone="yes"?>
<Relationships xmlns="http://schemas.openxmlformats.org/package/2006/relationships"><Relationship Id="rId3" Type="http://schemas.openxmlformats.org/officeDocument/2006/relationships/chartUserShapes" Target="../drawings/drawing5.xml"/><Relationship Id="rId2" Type="http://schemas.openxmlformats.org/officeDocument/2006/relationships/oleObject" Target="file:////Users\ayushichourasia\Downloads\tournament%20excel%20(1).xlsx" TargetMode="External"/><Relationship Id="rId1" Type="http://schemas.openxmlformats.org/officeDocument/2006/relationships/image" Target="../media/image22.png"/></Relationships>
</file>

<file path=ppt/charts/_rels/chart6.xml.rels><?xml version="1.0" encoding="UTF-8" standalone="yes"?>
<Relationships xmlns="http://schemas.openxmlformats.org/package/2006/relationships"><Relationship Id="rId3" Type="http://schemas.openxmlformats.org/officeDocument/2006/relationships/chartUserShapes" Target="../drawings/drawing6.xml"/><Relationship Id="rId2" Type="http://schemas.openxmlformats.org/officeDocument/2006/relationships/oleObject" Target="file:////Users\ayushichourasia\Downloads\tournament%20excel%20(1).xlsx" TargetMode="External"/><Relationship Id="rId1" Type="http://schemas.openxmlformats.org/officeDocument/2006/relationships/image" Target="../media/image22.png"/></Relationships>
</file>

<file path=ppt/charts/_rels/chart7.xml.rels><?xml version="1.0" encoding="UTF-8" standalone="yes"?>
<Relationships xmlns="http://schemas.openxmlformats.org/package/2006/relationships"><Relationship Id="rId3" Type="http://schemas.openxmlformats.org/officeDocument/2006/relationships/chartUserShapes" Target="../drawings/drawing7.xml"/><Relationship Id="rId2" Type="http://schemas.openxmlformats.org/officeDocument/2006/relationships/oleObject" Target="file:////Users\ayushichourasia\Downloads\tournament%20excel%20(1).xlsx" TargetMode="External"/><Relationship Id="rId1" Type="http://schemas.openxmlformats.org/officeDocument/2006/relationships/image" Target="../media/image22.png"/></Relationships>
</file>

<file path=ppt/charts/_rels/chart8.xml.rels><?xml version="1.0" encoding="UTF-8" standalone="yes"?>
<Relationships xmlns="http://schemas.openxmlformats.org/package/2006/relationships"><Relationship Id="rId3" Type="http://schemas.openxmlformats.org/officeDocument/2006/relationships/chartUserShapes" Target="../drawings/drawing8.xml"/><Relationship Id="rId2" Type="http://schemas.openxmlformats.org/officeDocument/2006/relationships/oleObject" Target="file:////Users\ayushichourasia\Downloads\tournament%20excel%20(1).xlsx" TargetMode="External"/><Relationship Id="rId1" Type="http://schemas.openxmlformats.org/officeDocument/2006/relationships/image" Target="../media/image22.png"/></Relationships>
</file>

<file path=ppt/charts/_rels/chart9.xml.rels><?xml version="1.0" encoding="UTF-8" standalone="yes"?>
<Relationships xmlns="http://schemas.openxmlformats.org/package/2006/relationships"><Relationship Id="rId3" Type="http://schemas.openxmlformats.org/officeDocument/2006/relationships/chartUserShapes" Target="../drawings/drawing9.xml"/><Relationship Id="rId2" Type="http://schemas.openxmlformats.org/officeDocument/2006/relationships/oleObject" Target="file:////Users\ayushichourasia\Downloads\tournament%20excel%20(1).xlsx" TargetMode="External"/><Relationship Id="rId1" Type="http://schemas.openxmlformats.org/officeDocument/2006/relationships/image" Target="../media/image22.png"/></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9797826220166059E-2"/>
          <c:y val="4.1851259764413402E-2"/>
          <c:w val="0.8033271576347073"/>
          <c:h val="0.69318630266872472"/>
        </c:manualLayout>
      </c:layout>
      <c:barChart>
        <c:barDir val="col"/>
        <c:grouping val="clustered"/>
        <c:varyColors val="0"/>
        <c:ser>
          <c:idx val="0"/>
          <c:order val="0"/>
          <c:tx>
            <c:strRef>
              <c:f>Sheet1!$E$4</c:f>
              <c:strCache>
                <c:ptCount val="1"/>
                <c:pt idx="0">
                  <c:v>Local</c:v>
                </c:pt>
              </c:strCache>
            </c:strRef>
          </c:tx>
          <c:invertIfNegative val="0"/>
          <c:val>
            <c:numRef>
              <c:f>Sheet1!$E$5:$E$9</c:f>
              <c:numCache>
                <c:formatCode>General</c:formatCode>
                <c:ptCount val="5"/>
                <c:pt idx="0">
                  <c:v>1.50189909</c:v>
                </c:pt>
                <c:pt idx="1">
                  <c:v>2.2060489400000001</c:v>
                </c:pt>
                <c:pt idx="2">
                  <c:v>1.0051102000000001</c:v>
                </c:pt>
                <c:pt idx="3">
                  <c:v>2.5086556</c:v>
                </c:pt>
                <c:pt idx="4">
                  <c:v>2.2575248800000001</c:v>
                </c:pt>
              </c:numCache>
            </c:numRef>
          </c:val>
          <c:extLst>
            <c:ext xmlns:c16="http://schemas.microsoft.com/office/drawing/2014/chart" uri="{C3380CC4-5D6E-409C-BE32-E72D297353CC}">
              <c16:uniqueId val="{00000000-3DF4-854F-B2A4-9EBB7C4FD730}"/>
            </c:ext>
          </c:extLst>
        </c:ser>
        <c:ser>
          <c:idx val="1"/>
          <c:order val="1"/>
          <c:tx>
            <c:strRef>
              <c:f>Sheet1!$F$4</c:f>
              <c:strCache>
                <c:ptCount val="1"/>
                <c:pt idx="0">
                  <c:v>BiMode</c:v>
                </c:pt>
              </c:strCache>
            </c:strRef>
          </c:tx>
          <c:invertIfNegative val="0"/>
          <c:val>
            <c:numRef>
              <c:f>Sheet1!$F$5:$F$9</c:f>
              <c:numCache>
                <c:formatCode>General</c:formatCode>
                <c:ptCount val="5"/>
                <c:pt idx="0">
                  <c:v>1.50189909</c:v>
                </c:pt>
                <c:pt idx="1">
                  <c:v>2.2060489400000001</c:v>
                </c:pt>
                <c:pt idx="2">
                  <c:v>1.00510644</c:v>
                </c:pt>
                <c:pt idx="3">
                  <c:v>2.5086556</c:v>
                </c:pt>
                <c:pt idx="4">
                  <c:v>2.2575248800000001</c:v>
                </c:pt>
              </c:numCache>
            </c:numRef>
          </c:val>
          <c:extLst>
            <c:ext xmlns:c16="http://schemas.microsoft.com/office/drawing/2014/chart" uri="{C3380CC4-5D6E-409C-BE32-E72D297353CC}">
              <c16:uniqueId val="{00000001-3DF4-854F-B2A4-9EBB7C4FD730}"/>
            </c:ext>
          </c:extLst>
        </c:ser>
        <c:ser>
          <c:idx val="2"/>
          <c:order val="2"/>
          <c:tx>
            <c:strRef>
              <c:f>Sheet1!$G$4</c:f>
              <c:strCache>
                <c:ptCount val="1"/>
                <c:pt idx="0">
                  <c:v>Tournament</c:v>
                </c:pt>
              </c:strCache>
            </c:strRef>
          </c:tx>
          <c:invertIfNegative val="0"/>
          <c:val>
            <c:numRef>
              <c:f>Sheet1!$G$5:$G$9</c:f>
              <c:numCache>
                <c:formatCode>General</c:formatCode>
                <c:ptCount val="5"/>
                <c:pt idx="0">
                  <c:v>1.5018990000000001</c:v>
                </c:pt>
                <c:pt idx="1">
                  <c:v>2.2060490000000001</c:v>
                </c:pt>
                <c:pt idx="2">
                  <c:v>1.0051060000000001</c:v>
                </c:pt>
                <c:pt idx="3">
                  <c:v>2.5086729999999999</c:v>
                </c:pt>
                <c:pt idx="4">
                  <c:v>2.2575249999999998</c:v>
                </c:pt>
              </c:numCache>
            </c:numRef>
          </c:val>
          <c:extLst>
            <c:ext xmlns:c16="http://schemas.microsoft.com/office/drawing/2014/chart" uri="{C3380CC4-5D6E-409C-BE32-E72D297353CC}">
              <c16:uniqueId val="{00000002-3DF4-854F-B2A4-9EBB7C4FD730}"/>
            </c:ext>
          </c:extLst>
        </c:ser>
        <c:dLbls>
          <c:showLegendKey val="0"/>
          <c:showVal val="0"/>
          <c:showCatName val="0"/>
          <c:showSerName val="0"/>
          <c:showPercent val="0"/>
          <c:showBubbleSize val="0"/>
        </c:dLbls>
        <c:gapWidth val="150"/>
        <c:axId val="674785792"/>
        <c:axId val="669252928"/>
      </c:barChart>
      <c:catAx>
        <c:axId val="674785792"/>
        <c:scaling>
          <c:orientation val="minMax"/>
        </c:scaling>
        <c:delete val="1"/>
        <c:axPos val="b"/>
        <c:majorTickMark val="out"/>
        <c:minorTickMark val="none"/>
        <c:tickLblPos val="nextTo"/>
        <c:crossAx val="669252928"/>
        <c:crosses val="autoZero"/>
        <c:auto val="1"/>
        <c:lblAlgn val="ctr"/>
        <c:lblOffset val="100"/>
        <c:noMultiLvlLbl val="0"/>
      </c:catAx>
      <c:valAx>
        <c:axId val="669252928"/>
        <c:scaling>
          <c:orientation val="minMax"/>
        </c:scaling>
        <c:delete val="0"/>
        <c:axPos val="l"/>
        <c:majorGridlines/>
        <c:numFmt formatCode="General" sourceLinked="1"/>
        <c:majorTickMark val="out"/>
        <c:minorTickMark val="none"/>
        <c:tickLblPos val="nextTo"/>
        <c:txPr>
          <a:bodyPr/>
          <a:lstStyle/>
          <a:p>
            <a:pPr>
              <a:defRPr b="1">
                <a:latin typeface="Arial" panose="020B0604020202020204" pitchFamily="34" charset="0"/>
                <a:cs typeface="Arial" panose="020B0604020202020204" pitchFamily="34" charset="0"/>
              </a:defRPr>
            </a:pPr>
            <a:endParaRPr lang="en-US"/>
          </a:p>
        </c:txPr>
        <c:crossAx val="674785792"/>
        <c:crosses val="autoZero"/>
        <c:crossBetween val="between"/>
      </c:valAx>
    </c:plotArea>
    <c:legend>
      <c:legendPos val="r"/>
      <c:layout>
        <c:manualLayout>
          <c:xMode val="edge"/>
          <c:yMode val="edge"/>
          <c:x val="0.8786612873885814"/>
          <c:y val="5.8144871236660171E-2"/>
          <c:w val="0.11807073620747902"/>
          <c:h val="0.31926032751413608"/>
        </c:manualLayout>
      </c:layout>
      <c:overlay val="0"/>
      <c:txPr>
        <a:bodyPr/>
        <a:lstStyle/>
        <a:p>
          <a:pPr>
            <a:defRPr b="1">
              <a:latin typeface="Arial" panose="020B0604020202020204" pitchFamily="34" charset="0"/>
              <a:cs typeface="Arial" panose="020B0604020202020204" pitchFamily="34" charset="0"/>
            </a:defRPr>
          </a:pPr>
          <a:endParaRPr lang="en-US"/>
        </a:p>
      </c:txPr>
    </c:legend>
    <c:plotVisOnly val="1"/>
    <c:dispBlanksAs val="gap"/>
    <c:showDLblsOverMax val="0"/>
  </c:chart>
  <c:spPr>
    <a:ln>
      <a:solidFill>
        <a:schemeClr val="tx1"/>
      </a:solidFill>
    </a:ln>
  </c:spPr>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'458.sjeng'!$F$1</c:f>
              <c:strCache>
                <c:ptCount val="1"/>
                <c:pt idx="0">
                  <c:v>BranchMispredPCT</c:v>
                </c:pt>
              </c:strCache>
            </c:strRef>
          </c:tx>
          <c:invertIfNegative val="0"/>
          <c:cat>
            <c:strRef>
              <c:f>'458.sjeng'!$D$2:$D$11</c:f>
              <c:strCache>
                <c:ptCount val="10"/>
                <c:pt idx="0">
                  <c:v>1024-4096-4096</c:v>
                </c:pt>
                <c:pt idx="1">
                  <c:v>1024-4096-8192</c:v>
                </c:pt>
                <c:pt idx="2">
                  <c:v>2048-2048-2048</c:v>
                </c:pt>
                <c:pt idx="3">
                  <c:v>2048-2048-4096</c:v>
                </c:pt>
                <c:pt idx="4">
                  <c:v>2048-4096-4096</c:v>
                </c:pt>
                <c:pt idx="5">
                  <c:v>2048-4096-8192</c:v>
                </c:pt>
                <c:pt idx="6">
                  <c:v>2048-8192-8192</c:v>
                </c:pt>
                <c:pt idx="7">
                  <c:v>4096-2048-4096</c:v>
                </c:pt>
                <c:pt idx="8">
                  <c:v>4096-8192-8192</c:v>
                </c:pt>
                <c:pt idx="9">
                  <c:v>8192-1024-1024</c:v>
                </c:pt>
              </c:strCache>
            </c:strRef>
          </c:cat>
          <c:val>
            <c:numRef>
              <c:f>'458.sjeng'!$F$2:$F$11</c:f>
              <c:numCache>
                <c:formatCode>General</c:formatCode>
                <c:ptCount val="10"/>
                <c:pt idx="0">
                  <c:v>9.7942920000000004</c:v>
                </c:pt>
                <c:pt idx="1">
                  <c:v>9.628952</c:v>
                </c:pt>
                <c:pt idx="2">
                  <c:v>9.9510799999999993</c:v>
                </c:pt>
                <c:pt idx="3">
                  <c:v>9.7749260000000007</c:v>
                </c:pt>
                <c:pt idx="4">
                  <c:v>9.5436099999999993</c:v>
                </c:pt>
                <c:pt idx="5">
                  <c:v>9.5431270000000001</c:v>
                </c:pt>
                <c:pt idx="6">
                  <c:v>9.1952560000000005</c:v>
                </c:pt>
                <c:pt idx="7">
                  <c:v>9.515981</c:v>
                </c:pt>
                <c:pt idx="8">
                  <c:v>8.991987</c:v>
                </c:pt>
                <c:pt idx="9">
                  <c:v>8.9845629999999996</c:v>
                </c:pt>
              </c:numCache>
            </c:numRef>
          </c:val>
          <c:extLst>
            <c:ext xmlns:c16="http://schemas.microsoft.com/office/drawing/2014/chart" uri="{C3380CC4-5D6E-409C-BE32-E72D297353CC}">
              <c16:uniqueId val="{00000000-9FE6-8446-A890-63BD4B245C92}"/>
            </c:ext>
          </c:extLst>
        </c:ser>
        <c:dLbls>
          <c:showLegendKey val="0"/>
          <c:showVal val="0"/>
          <c:showCatName val="0"/>
          <c:showSerName val="0"/>
          <c:showPercent val="0"/>
          <c:showBubbleSize val="0"/>
        </c:dLbls>
        <c:gapWidth val="150"/>
        <c:axId val="674107392"/>
        <c:axId val="671766144"/>
      </c:barChart>
      <c:catAx>
        <c:axId val="674107392"/>
        <c:scaling>
          <c:orientation val="minMax"/>
        </c:scaling>
        <c:delete val="0"/>
        <c:axPos val="b"/>
        <c:numFmt formatCode="General" sourceLinked="0"/>
        <c:majorTickMark val="out"/>
        <c:minorTickMark val="none"/>
        <c:tickLblPos val="nextTo"/>
        <c:txPr>
          <a:bodyPr/>
          <a:lstStyle/>
          <a:p>
            <a:pPr>
              <a:defRPr>
                <a:latin typeface="Arial" panose="020B0604020202020204" pitchFamily="34" charset="0"/>
                <a:cs typeface="Arial" panose="020B0604020202020204" pitchFamily="34" charset="0"/>
              </a:defRPr>
            </a:pPr>
            <a:endParaRPr lang="en-US"/>
          </a:p>
        </c:txPr>
        <c:crossAx val="671766144"/>
        <c:crosses val="autoZero"/>
        <c:auto val="1"/>
        <c:lblAlgn val="ctr"/>
        <c:lblOffset val="100"/>
        <c:noMultiLvlLbl val="0"/>
      </c:catAx>
      <c:valAx>
        <c:axId val="671766144"/>
        <c:scaling>
          <c:orientation val="minMax"/>
        </c:scaling>
        <c:delete val="0"/>
        <c:axPos val="l"/>
        <c:majorGridlines/>
        <c:numFmt formatCode="General" sourceLinked="1"/>
        <c:majorTickMark val="out"/>
        <c:minorTickMark val="none"/>
        <c:tickLblPos val="nextTo"/>
        <c:txPr>
          <a:bodyPr/>
          <a:lstStyle/>
          <a:p>
            <a:pPr>
              <a:defRPr>
                <a:latin typeface="Arial" panose="020B0604020202020204" pitchFamily="34" charset="0"/>
                <a:cs typeface="Arial" panose="020B0604020202020204" pitchFamily="34" charset="0"/>
              </a:defRPr>
            </a:pPr>
            <a:endParaRPr lang="en-US"/>
          </a:p>
        </c:txPr>
        <c:crossAx val="674107392"/>
        <c:crosses val="autoZero"/>
        <c:crossBetween val="between"/>
      </c:valAx>
    </c:plotArea>
    <c:legend>
      <c:legendPos val="r"/>
      <c:layout>
        <c:manualLayout>
          <c:xMode val="edge"/>
          <c:yMode val="edge"/>
          <c:x val="0.65885476135415777"/>
          <c:y val="0.88028443455437622"/>
          <c:w val="0.29827046842253879"/>
          <c:h val="6.5517802122560767E-2"/>
        </c:manualLayout>
      </c:layout>
      <c:overlay val="0"/>
      <c:txPr>
        <a:bodyPr/>
        <a:lstStyle/>
        <a:p>
          <a:pPr>
            <a:defRPr b="1">
              <a:latin typeface="Arial" panose="020B0604020202020204" pitchFamily="34" charset="0"/>
              <a:cs typeface="Arial" panose="020B0604020202020204" pitchFamily="34" charset="0"/>
            </a:defRPr>
          </a:pPr>
          <a:endParaRPr lang="en-US"/>
        </a:p>
      </c:txPr>
    </c:legend>
    <c:plotVisOnly val="1"/>
    <c:dispBlanksAs val="gap"/>
    <c:showDLblsOverMax val="0"/>
  </c:chart>
  <c:spPr>
    <a:blipFill>
      <a:blip xmlns:r="http://schemas.openxmlformats.org/officeDocument/2006/relationships" r:embed="rId1"/>
      <a:tile tx="0" ty="0" sx="100000" sy="100000" flip="none" algn="tl"/>
    </a:blipFill>
    <a:ln>
      <a:solidFill>
        <a:schemeClr val="tx1"/>
      </a:solidFill>
    </a:ln>
  </c:spPr>
  <c:externalData r:id="rId2">
    <c:autoUpdate val="0"/>
  </c:externalData>
  <c:userShapes r:id="rId3"/>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'470.lbm'!$F$1</c:f>
              <c:strCache>
                <c:ptCount val="1"/>
                <c:pt idx="0">
                  <c:v>BranchMispredPCT</c:v>
                </c:pt>
              </c:strCache>
            </c:strRef>
          </c:tx>
          <c:invertIfNegative val="0"/>
          <c:cat>
            <c:strRef>
              <c:f>'470.lbm'!$D$2:$D$11</c:f>
              <c:strCache>
                <c:ptCount val="10"/>
                <c:pt idx="0">
                  <c:v>1024-4096-4096</c:v>
                </c:pt>
                <c:pt idx="1">
                  <c:v>1024-4096-8192</c:v>
                </c:pt>
                <c:pt idx="2">
                  <c:v>2048-2048-2048</c:v>
                </c:pt>
                <c:pt idx="3">
                  <c:v>2048-2048-4096</c:v>
                </c:pt>
                <c:pt idx="4">
                  <c:v>2048-4096-4096</c:v>
                </c:pt>
                <c:pt idx="5">
                  <c:v>2048-4096-8192</c:v>
                </c:pt>
                <c:pt idx="6">
                  <c:v>2048-8192-8192</c:v>
                </c:pt>
                <c:pt idx="7">
                  <c:v>4096-2048-4096</c:v>
                </c:pt>
                <c:pt idx="8">
                  <c:v>4096-8192-8192</c:v>
                </c:pt>
                <c:pt idx="9">
                  <c:v>8192-1024-1024</c:v>
                </c:pt>
              </c:strCache>
            </c:strRef>
          </c:cat>
          <c:val>
            <c:numRef>
              <c:f>'470.lbm'!$F$2:$F$11</c:f>
              <c:numCache>
                <c:formatCode>General</c:formatCode>
                <c:ptCount val="10"/>
                <c:pt idx="0">
                  <c:v>0.229768</c:v>
                </c:pt>
                <c:pt idx="1">
                  <c:v>0.18642300000000001</c:v>
                </c:pt>
                <c:pt idx="2">
                  <c:v>0.180063</c:v>
                </c:pt>
                <c:pt idx="3">
                  <c:v>0.18051800000000001</c:v>
                </c:pt>
                <c:pt idx="4">
                  <c:v>0.17688599999999999</c:v>
                </c:pt>
                <c:pt idx="5">
                  <c:v>0.18744</c:v>
                </c:pt>
                <c:pt idx="6">
                  <c:v>0.17729300000000001</c:v>
                </c:pt>
                <c:pt idx="7">
                  <c:v>0.18499299999999999</c:v>
                </c:pt>
                <c:pt idx="8">
                  <c:v>0.18059</c:v>
                </c:pt>
                <c:pt idx="9">
                  <c:v>0.25890999999999997</c:v>
                </c:pt>
              </c:numCache>
            </c:numRef>
          </c:val>
          <c:extLst>
            <c:ext xmlns:c16="http://schemas.microsoft.com/office/drawing/2014/chart" uri="{C3380CC4-5D6E-409C-BE32-E72D297353CC}">
              <c16:uniqueId val="{00000000-6C44-3B47-A1C2-2AE717E61296}"/>
            </c:ext>
          </c:extLst>
        </c:ser>
        <c:dLbls>
          <c:showLegendKey val="0"/>
          <c:showVal val="0"/>
          <c:showCatName val="0"/>
          <c:showSerName val="0"/>
          <c:showPercent val="0"/>
          <c:showBubbleSize val="0"/>
        </c:dLbls>
        <c:gapWidth val="150"/>
        <c:axId val="674109952"/>
        <c:axId val="671767872"/>
      </c:barChart>
      <c:catAx>
        <c:axId val="674109952"/>
        <c:scaling>
          <c:orientation val="minMax"/>
        </c:scaling>
        <c:delete val="0"/>
        <c:axPos val="b"/>
        <c:numFmt formatCode="General" sourceLinked="0"/>
        <c:majorTickMark val="out"/>
        <c:minorTickMark val="none"/>
        <c:tickLblPos val="nextTo"/>
        <c:txPr>
          <a:bodyPr/>
          <a:lstStyle/>
          <a:p>
            <a:pPr>
              <a:defRPr>
                <a:latin typeface="Arial" panose="020B0604020202020204" pitchFamily="34" charset="0"/>
                <a:cs typeface="Arial" panose="020B0604020202020204" pitchFamily="34" charset="0"/>
              </a:defRPr>
            </a:pPr>
            <a:endParaRPr lang="en-US"/>
          </a:p>
        </c:txPr>
        <c:crossAx val="671767872"/>
        <c:crosses val="autoZero"/>
        <c:auto val="1"/>
        <c:lblAlgn val="ctr"/>
        <c:lblOffset val="100"/>
        <c:noMultiLvlLbl val="0"/>
      </c:catAx>
      <c:valAx>
        <c:axId val="671767872"/>
        <c:scaling>
          <c:orientation val="minMax"/>
        </c:scaling>
        <c:delete val="0"/>
        <c:axPos val="l"/>
        <c:majorGridlines/>
        <c:numFmt formatCode="General" sourceLinked="1"/>
        <c:majorTickMark val="out"/>
        <c:minorTickMark val="none"/>
        <c:tickLblPos val="nextTo"/>
        <c:txPr>
          <a:bodyPr/>
          <a:lstStyle/>
          <a:p>
            <a:pPr>
              <a:defRPr>
                <a:latin typeface="Arial" panose="020B0604020202020204" pitchFamily="34" charset="0"/>
                <a:cs typeface="Arial" panose="020B0604020202020204" pitchFamily="34" charset="0"/>
              </a:defRPr>
            </a:pPr>
            <a:endParaRPr lang="en-US"/>
          </a:p>
        </c:txPr>
        <c:crossAx val="674109952"/>
        <c:crosses val="autoZero"/>
        <c:crossBetween val="between"/>
      </c:valAx>
    </c:plotArea>
    <c:legend>
      <c:legendPos val="r"/>
      <c:layout>
        <c:manualLayout>
          <c:xMode val="edge"/>
          <c:yMode val="edge"/>
          <c:x val="0.67765341081533825"/>
          <c:y val="0.87761180337894651"/>
          <c:w val="0.28183441320232117"/>
          <c:h val="6.3840823957023021E-2"/>
        </c:manualLayout>
      </c:layout>
      <c:overlay val="0"/>
      <c:txPr>
        <a:bodyPr/>
        <a:lstStyle/>
        <a:p>
          <a:pPr>
            <a:defRPr b="1">
              <a:latin typeface="Arial" panose="020B0604020202020204" pitchFamily="34" charset="0"/>
              <a:cs typeface="Arial" panose="020B0604020202020204" pitchFamily="34" charset="0"/>
            </a:defRPr>
          </a:pPr>
          <a:endParaRPr lang="en-US"/>
        </a:p>
      </c:txPr>
    </c:legend>
    <c:plotVisOnly val="1"/>
    <c:dispBlanksAs val="gap"/>
    <c:showDLblsOverMax val="0"/>
  </c:chart>
  <c:spPr>
    <a:blipFill>
      <a:blip xmlns:r="http://schemas.openxmlformats.org/officeDocument/2006/relationships" r:embed="rId1"/>
      <a:tile tx="0" ty="0" sx="100000" sy="100000" flip="none" algn="tl"/>
    </a:blipFill>
    <a:ln>
      <a:solidFill>
        <a:schemeClr val="tx1"/>
      </a:solidFill>
    </a:ln>
  </c:spPr>
  <c:externalData r:id="rId2">
    <c:autoUpdate val="0"/>
  </c:externalData>
  <c:userShapes r:id="rId3"/>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007082820914898"/>
          <c:y val="6.5695491104756809E-2"/>
          <c:w val="0.83554481319777973"/>
          <c:h val="0.80050652881269979"/>
        </c:manualLayout>
      </c:layout>
      <c:barChart>
        <c:barDir val="col"/>
        <c:grouping val="clustered"/>
        <c:varyColors val="0"/>
        <c:ser>
          <c:idx val="0"/>
          <c:order val="0"/>
          <c:invertIfNegative val="0"/>
          <c:cat>
            <c:strRef>
              <c:f>'401_Local'!$H$5:$H$7</c:f>
              <c:strCache>
                <c:ptCount val="3"/>
                <c:pt idx="0">
                  <c:v>L_2048</c:v>
                </c:pt>
                <c:pt idx="1">
                  <c:v>L_4096</c:v>
                </c:pt>
                <c:pt idx="2">
                  <c:v>L_8192</c:v>
                </c:pt>
              </c:strCache>
            </c:strRef>
          </c:cat>
          <c:val>
            <c:numRef>
              <c:f>'401_Local'!$I$5:$I$7</c:f>
              <c:numCache>
                <c:formatCode>General</c:formatCode>
                <c:ptCount val="3"/>
                <c:pt idx="0">
                  <c:v>10.177789333333331</c:v>
                </c:pt>
                <c:pt idx="1">
                  <c:v>10.128823000000001</c:v>
                </c:pt>
                <c:pt idx="2">
                  <c:v>10.050661</c:v>
                </c:pt>
              </c:numCache>
            </c:numRef>
          </c:val>
          <c:extLst>
            <c:ext xmlns:c16="http://schemas.microsoft.com/office/drawing/2014/chart" uri="{C3380CC4-5D6E-409C-BE32-E72D297353CC}">
              <c16:uniqueId val="{00000000-C09F-714C-9266-75B77B788C28}"/>
            </c:ext>
          </c:extLst>
        </c:ser>
        <c:dLbls>
          <c:showLegendKey val="0"/>
          <c:showVal val="0"/>
          <c:showCatName val="0"/>
          <c:showSerName val="0"/>
          <c:showPercent val="0"/>
          <c:showBubbleSize val="0"/>
        </c:dLbls>
        <c:gapWidth val="150"/>
        <c:axId val="674099712"/>
        <c:axId val="676425088"/>
      </c:barChart>
      <c:catAx>
        <c:axId val="674099712"/>
        <c:scaling>
          <c:orientation val="minMax"/>
        </c:scaling>
        <c:delete val="0"/>
        <c:axPos val="b"/>
        <c:numFmt formatCode="General" sourceLinked="0"/>
        <c:majorTickMark val="out"/>
        <c:minorTickMark val="none"/>
        <c:tickLblPos val="nextTo"/>
        <c:txPr>
          <a:bodyPr/>
          <a:lstStyle/>
          <a:p>
            <a:pPr>
              <a:defRPr>
                <a:latin typeface="Arial" panose="020B0604020202020204" pitchFamily="34" charset="0"/>
                <a:cs typeface="Arial" panose="020B0604020202020204" pitchFamily="34" charset="0"/>
              </a:defRPr>
            </a:pPr>
            <a:endParaRPr lang="en-US"/>
          </a:p>
        </c:txPr>
        <c:crossAx val="676425088"/>
        <c:crosses val="autoZero"/>
        <c:auto val="1"/>
        <c:lblAlgn val="ctr"/>
        <c:lblOffset val="100"/>
        <c:noMultiLvlLbl val="0"/>
      </c:catAx>
      <c:valAx>
        <c:axId val="676425088"/>
        <c:scaling>
          <c:orientation val="minMax"/>
        </c:scaling>
        <c:delete val="0"/>
        <c:axPos val="l"/>
        <c:majorGridlines>
          <c:spPr>
            <a:ln>
              <a:solidFill>
                <a:schemeClr val="tx1"/>
              </a:solidFill>
            </a:ln>
          </c:spPr>
        </c:majorGridlines>
        <c:numFmt formatCode="General" sourceLinked="1"/>
        <c:majorTickMark val="out"/>
        <c:minorTickMark val="none"/>
        <c:tickLblPos val="nextTo"/>
        <c:txPr>
          <a:bodyPr/>
          <a:lstStyle/>
          <a:p>
            <a:pPr>
              <a:defRPr>
                <a:latin typeface="Arial" panose="020B0604020202020204" pitchFamily="34" charset="0"/>
                <a:cs typeface="Arial" panose="020B0604020202020204" pitchFamily="34" charset="0"/>
              </a:defRPr>
            </a:pPr>
            <a:endParaRPr lang="en-US"/>
          </a:p>
        </c:txPr>
        <c:crossAx val="674099712"/>
        <c:crosses val="autoZero"/>
        <c:crossBetween val="between"/>
      </c:valAx>
      <c:spPr>
        <a:blipFill>
          <a:blip xmlns:r="http://schemas.openxmlformats.org/officeDocument/2006/relationships" r:embed="rId1"/>
          <a:tile tx="0" ty="0" sx="100000" sy="100000" flip="none" algn="tl"/>
        </a:blipFill>
        <a:ln>
          <a:solidFill>
            <a:schemeClr val="tx1"/>
          </a:solidFill>
        </a:ln>
      </c:spPr>
    </c:plotArea>
    <c:plotVisOnly val="1"/>
    <c:dispBlanksAs val="gap"/>
    <c:showDLblsOverMax val="0"/>
  </c:chart>
  <c:spPr>
    <a:blipFill>
      <a:blip xmlns:r="http://schemas.openxmlformats.org/officeDocument/2006/relationships" r:embed="rId1"/>
      <a:tile tx="0" ty="0" sx="100000" sy="100000" flip="none" algn="tl"/>
    </a:blipFill>
    <a:ln>
      <a:solidFill>
        <a:schemeClr val="tx1"/>
      </a:solidFill>
    </a:ln>
  </c:spPr>
  <c:externalData r:id="rId2">
    <c:autoUpdate val="0"/>
  </c:externalData>
  <c:userShapes r:id="rId3"/>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949533133579541"/>
          <c:y val="0.1167810910934881"/>
          <c:w val="0.848775927345365"/>
          <c:h val="0.7494209288239686"/>
        </c:manualLayout>
      </c:layout>
      <c:barChart>
        <c:barDir val="col"/>
        <c:grouping val="clustered"/>
        <c:varyColors val="0"/>
        <c:ser>
          <c:idx val="0"/>
          <c:order val="0"/>
          <c:invertIfNegative val="0"/>
          <c:cat>
            <c:strRef>
              <c:f>'401_Global'!$H$8:$H$10</c:f>
              <c:strCache>
                <c:ptCount val="3"/>
                <c:pt idx="0">
                  <c:v>G_2048</c:v>
                </c:pt>
                <c:pt idx="1">
                  <c:v>G_4096</c:v>
                </c:pt>
                <c:pt idx="2">
                  <c:v>G_8192</c:v>
                </c:pt>
              </c:strCache>
            </c:strRef>
          </c:cat>
          <c:val>
            <c:numRef>
              <c:f>'401_Global'!$I$8:$I$10</c:f>
              <c:numCache>
                <c:formatCode>General</c:formatCode>
                <c:ptCount val="3"/>
                <c:pt idx="0">
                  <c:v>10.320672500000001</c:v>
                </c:pt>
                <c:pt idx="1">
                  <c:v>10.3069115</c:v>
                </c:pt>
                <c:pt idx="2">
                  <c:v>10.2274995</c:v>
                </c:pt>
              </c:numCache>
            </c:numRef>
          </c:val>
          <c:extLst>
            <c:ext xmlns:c16="http://schemas.microsoft.com/office/drawing/2014/chart" uri="{C3380CC4-5D6E-409C-BE32-E72D297353CC}">
              <c16:uniqueId val="{00000000-1504-DB49-93A8-C6D36772E21D}"/>
            </c:ext>
          </c:extLst>
        </c:ser>
        <c:dLbls>
          <c:showLegendKey val="0"/>
          <c:showVal val="0"/>
          <c:showCatName val="0"/>
          <c:showSerName val="0"/>
          <c:showPercent val="0"/>
          <c:showBubbleSize val="0"/>
        </c:dLbls>
        <c:gapWidth val="150"/>
        <c:axId val="674101760"/>
        <c:axId val="676429120"/>
      </c:barChart>
      <c:catAx>
        <c:axId val="674101760"/>
        <c:scaling>
          <c:orientation val="minMax"/>
        </c:scaling>
        <c:delete val="0"/>
        <c:axPos val="b"/>
        <c:numFmt formatCode="General" sourceLinked="0"/>
        <c:majorTickMark val="out"/>
        <c:minorTickMark val="none"/>
        <c:tickLblPos val="nextTo"/>
        <c:txPr>
          <a:bodyPr/>
          <a:lstStyle/>
          <a:p>
            <a:pPr>
              <a:defRPr>
                <a:latin typeface="Arial" panose="020B0604020202020204" pitchFamily="34" charset="0"/>
                <a:cs typeface="Arial" panose="020B0604020202020204" pitchFamily="34" charset="0"/>
              </a:defRPr>
            </a:pPr>
            <a:endParaRPr lang="en-US"/>
          </a:p>
        </c:txPr>
        <c:crossAx val="676429120"/>
        <c:crosses val="autoZero"/>
        <c:auto val="1"/>
        <c:lblAlgn val="ctr"/>
        <c:lblOffset val="100"/>
        <c:noMultiLvlLbl val="0"/>
      </c:catAx>
      <c:valAx>
        <c:axId val="676429120"/>
        <c:scaling>
          <c:orientation val="minMax"/>
        </c:scaling>
        <c:delete val="0"/>
        <c:axPos val="l"/>
        <c:majorGridlines>
          <c:spPr>
            <a:ln>
              <a:solidFill>
                <a:schemeClr val="tx1"/>
              </a:solidFill>
            </a:ln>
          </c:spPr>
        </c:majorGridlines>
        <c:numFmt formatCode="General" sourceLinked="1"/>
        <c:majorTickMark val="out"/>
        <c:minorTickMark val="none"/>
        <c:tickLblPos val="nextTo"/>
        <c:txPr>
          <a:bodyPr/>
          <a:lstStyle/>
          <a:p>
            <a:pPr>
              <a:defRPr>
                <a:latin typeface="Arial" panose="020B0604020202020204" pitchFamily="34" charset="0"/>
                <a:cs typeface="Arial" panose="020B0604020202020204" pitchFamily="34" charset="0"/>
              </a:defRPr>
            </a:pPr>
            <a:endParaRPr lang="en-US"/>
          </a:p>
        </c:txPr>
        <c:crossAx val="674101760"/>
        <c:crosses val="autoZero"/>
        <c:crossBetween val="between"/>
      </c:valAx>
    </c:plotArea>
    <c:plotVisOnly val="1"/>
    <c:dispBlanksAs val="gap"/>
    <c:showDLblsOverMax val="0"/>
  </c:chart>
  <c:spPr>
    <a:blipFill>
      <a:blip xmlns:r="http://schemas.openxmlformats.org/officeDocument/2006/relationships" r:embed="rId1"/>
      <a:tile tx="0" ty="0" sx="100000" sy="100000" flip="none" algn="tl"/>
    </a:blipFill>
    <a:ln>
      <a:solidFill>
        <a:schemeClr val="tx1"/>
      </a:solidFill>
    </a:ln>
  </c:spPr>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cat>
            <c:strRef>
              <c:f>Sheet9!$I$8:$I$10</c:f>
              <c:strCache>
                <c:ptCount val="3"/>
                <c:pt idx="0">
                  <c:v>C_2048</c:v>
                </c:pt>
                <c:pt idx="1">
                  <c:v>C_4096</c:v>
                </c:pt>
                <c:pt idx="2">
                  <c:v>C_8192</c:v>
                </c:pt>
              </c:strCache>
            </c:strRef>
          </c:cat>
          <c:val>
            <c:numRef>
              <c:f>Sheet9!$J$8:$J$10</c:f>
              <c:numCache>
                <c:formatCode>General</c:formatCode>
                <c:ptCount val="3"/>
                <c:pt idx="0">
                  <c:v>10.354106</c:v>
                </c:pt>
                <c:pt idx="1">
                  <c:v>10.266416750000001</c:v>
                </c:pt>
                <c:pt idx="2">
                  <c:v>10.148201</c:v>
                </c:pt>
              </c:numCache>
            </c:numRef>
          </c:val>
          <c:extLst>
            <c:ext xmlns:c16="http://schemas.microsoft.com/office/drawing/2014/chart" uri="{C3380CC4-5D6E-409C-BE32-E72D297353CC}">
              <c16:uniqueId val="{00000000-95BC-DD43-B247-3C8BA4A86F8B}"/>
            </c:ext>
          </c:extLst>
        </c:ser>
        <c:dLbls>
          <c:showLegendKey val="0"/>
          <c:showVal val="0"/>
          <c:showCatName val="0"/>
          <c:showSerName val="0"/>
          <c:showPercent val="0"/>
          <c:showBubbleSize val="0"/>
        </c:dLbls>
        <c:gapWidth val="150"/>
        <c:axId val="676546048"/>
        <c:axId val="676430976"/>
      </c:barChart>
      <c:catAx>
        <c:axId val="676546048"/>
        <c:scaling>
          <c:orientation val="minMax"/>
        </c:scaling>
        <c:delete val="0"/>
        <c:axPos val="b"/>
        <c:numFmt formatCode="General" sourceLinked="0"/>
        <c:majorTickMark val="out"/>
        <c:minorTickMark val="none"/>
        <c:tickLblPos val="nextTo"/>
        <c:txPr>
          <a:bodyPr/>
          <a:lstStyle/>
          <a:p>
            <a:pPr>
              <a:defRPr>
                <a:latin typeface="Arial" panose="020B0604020202020204" pitchFamily="34" charset="0"/>
                <a:cs typeface="Arial" panose="020B0604020202020204" pitchFamily="34" charset="0"/>
              </a:defRPr>
            </a:pPr>
            <a:endParaRPr lang="en-US"/>
          </a:p>
        </c:txPr>
        <c:crossAx val="676430976"/>
        <c:crosses val="autoZero"/>
        <c:auto val="1"/>
        <c:lblAlgn val="ctr"/>
        <c:lblOffset val="100"/>
        <c:noMultiLvlLbl val="0"/>
      </c:catAx>
      <c:valAx>
        <c:axId val="676430976"/>
        <c:scaling>
          <c:orientation val="minMax"/>
        </c:scaling>
        <c:delete val="0"/>
        <c:axPos val="l"/>
        <c:majorGridlines>
          <c:spPr>
            <a:ln>
              <a:gradFill flip="none" rotWithShape="1">
                <a:gsLst>
                  <a:gs pos="4002">
                    <a:srgbClr val="141213"/>
                  </a:gs>
                  <a:gs pos="0">
                    <a:schemeClr val="tx1"/>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c:spPr>
        </c:majorGridlines>
        <c:numFmt formatCode="General" sourceLinked="1"/>
        <c:majorTickMark val="out"/>
        <c:minorTickMark val="none"/>
        <c:tickLblPos val="nextTo"/>
        <c:txPr>
          <a:bodyPr/>
          <a:lstStyle/>
          <a:p>
            <a:pPr>
              <a:defRPr>
                <a:latin typeface="Arial" panose="020B0604020202020204" pitchFamily="34" charset="0"/>
                <a:cs typeface="Arial" panose="020B0604020202020204" pitchFamily="34" charset="0"/>
              </a:defRPr>
            </a:pPr>
            <a:endParaRPr lang="en-US"/>
          </a:p>
        </c:txPr>
        <c:crossAx val="676546048"/>
        <c:crosses val="autoZero"/>
        <c:crossBetween val="between"/>
      </c:valAx>
      <c:spPr>
        <a:blipFill>
          <a:blip xmlns:r="http://schemas.openxmlformats.org/officeDocument/2006/relationships" r:embed="rId1"/>
          <a:tile tx="0" ty="0" sx="100000" sy="100000" flip="none" algn="tl"/>
        </a:blipFill>
        <a:ln>
          <a:solidFill>
            <a:schemeClr val="tx1">
              <a:lumMod val="95000"/>
              <a:lumOff val="5000"/>
            </a:schemeClr>
          </a:solidFill>
        </a:ln>
      </c:spPr>
    </c:plotArea>
    <c:plotVisOnly val="1"/>
    <c:dispBlanksAs val="gap"/>
    <c:showDLblsOverMax val="0"/>
  </c:chart>
  <c:spPr>
    <a:blipFill>
      <a:blip xmlns:r="http://schemas.openxmlformats.org/officeDocument/2006/relationships" r:embed="rId1"/>
      <a:tile tx="0" ty="0" sx="100000" sy="100000" flip="none" algn="tl"/>
    </a:blipFill>
    <a:ln>
      <a:solidFill>
        <a:schemeClr val="tx1"/>
      </a:solidFill>
    </a:ln>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'401.bzip2'!$E$1</c:f>
              <c:strCache>
                <c:ptCount val="1"/>
                <c:pt idx="0">
                  <c:v>BTBMissPCT</c:v>
                </c:pt>
              </c:strCache>
            </c:strRef>
          </c:tx>
          <c:invertIfNegative val="0"/>
          <c:cat>
            <c:strRef>
              <c:f>'401.bzip2'!$D$2:$D$11</c:f>
              <c:strCache>
                <c:ptCount val="10"/>
                <c:pt idx="0">
                  <c:v>1024-4096-4096</c:v>
                </c:pt>
                <c:pt idx="1">
                  <c:v>1024-4096-8192</c:v>
                </c:pt>
                <c:pt idx="2">
                  <c:v>2048-2048-2048</c:v>
                </c:pt>
                <c:pt idx="3">
                  <c:v>2048-2048-4096</c:v>
                </c:pt>
                <c:pt idx="4">
                  <c:v>2048-4096-4096</c:v>
                </c:pt>
                <c:pt idx="5">
                  <c:v>2048-4096-8192</c:v>
                </c:pt>
                <c:pt idx="6">
                  <c:v>2048-8192-8192</c:v>
                </c:pt>
                <c:pt idx="7">
                  <c:v>4096-2048-4096</c:v>
                </c:pt>
                <c:pt idx="8">
                  <c:v>4096-8192-8192</c:v>
                </c:pt>
                <c:pt idx="9">
                  <c:v>8192-1024-1024</c:v>
                </c:pt>
              </c:strCache>
            </c:strRef>
          </c:cat>
          <c:val>
            <c:numRef>
              <c:f>'401.bzip2'!$E$2:$E$11</c:f>
              <c:numCache>
                <c:formatCode>General</c:formatCode>
                <c:ptCount val="10"/>
                <c:pt idx="0">
                  <c:v>0.137098</c:v>
                </c:pt>
                <c:pt idx="1">
                  <c:v>0.139653</c:v>
                </c:pt>
                <c:pt idx="2">
                  <c:v>0.12901000000000001</c:v>
                </c:pt>
                <c:pt idx="3">
                  <c:v>0.13827</c:v>
                </c:pt>
                <c:pt idx="4">
                  <c:v>0.136546</c:v>
                </c:pt>
                <c:pt idx="5">
                  <c:v>0.13298399999999999</c:v>
                </c:pt>
                <c:pt idx="6">
                  <c:v>0.13539000000000001</c:v>
                </c:pt>
                <c:pt idx="7">
                  <c:v>0.13761000000000001</c:v>
                </c:pt>
                <c:pt idx="8">
                  <c:v>0.134689</c:v>
                </c:pt>
                <c:pt idx="9">
                  <c:v>0.135432</c:v>
                </c:pt>
              </c:numCache>
            </c:numRef>
          </c:val>
          <c:extLst>
            <c:ext xmlns:c16="http://schemas.microsoft.com/office/drawing/2014/chart" uri="{C3380CC4-5D6E-409C-BE32-E72D297353CC}">
              <c16:uniqueId val="{00000000-860A-5045-B2E1-919BDD8A6D51}"/>
            </c:ext>
          </c:extLst>
        </c:ser>
        <c:dLbls>
          <c:showLegendKey val="0"/>
          <c:showVal val="0"/>
          <c:showCatName val="0"/>
          <c:showSerName val="0"/>
          <c:showPercent val="0"/>
          <c:showBubbleSize val="0"/>
        </c:dLbls>
        <c:gapWidth val="150"/>
        <c:axId val="675313152"/>
        <c:axId val="669353088"/>
      </c:barChart>
      <c:catAx>
        <c:axId val="675313152"/>
        <c:scaling>
          <c:orientation val="minMax"/>
        </c:scaling>
        <c:delete val="0"/>
        <c:axPos val="b"/>
        <c:numFmt formatCode="General" sourceLinked="0"/>
        <c:majorTickMark val="out"/>
        <c:minorTickMark val="none"/>
        <c:tickLblPos val="nextTo"/>
        <c:txPr>
          <a:bodyPr/>
          <a:lstStyle/>
          <a:p>
            <a:pPr>
              <a:defRPr>
                <a:latin typeface="Arial" panose="020B0604020202020204" pitchFamily="34" charset="0"/>
                <a:cs typeface="Arial" panose="020B0604020202020204" pitchFamily="34" charset="0"/>
              </a:defRPr>
            </a:pPr>
            <a:endParaRPr lang="en-US"/>
          </a:p>
        </c:txPr>
        <c:crossAx val="669353088"/>
        <c:crosses val="autoZero"/>
        <c:auto val="1"/>
        <c:lblAlgn val="ctr"/>
        <c:lblOffset val="100"/>
        <c:noMultiLvlLbl val="0"/>
      </c:catAx>
      <c:valAx>
        <c:axId val="669353088"/>
        <c:scaling>
          <c:orientation val="minMax"/>
        </c:scaling>
        <c:delete val="0"/>
        <c:axPos val="l"/>
        <c:majorGridlines/>
        <c:numFmt formatCode="General" sourceLinked="1"/>
        <c:majorTickMark val="out"/>
        <c:minorTickMark val="none"/>
        <c:tickLblPos val="nextTo"/>
        <c:txPr>
          <a:bodyPr/>
          <a:lstStyle/>
          <a:p>
            <a:pPr>
              <a:defRPr>
                <a:latin typeface="Arial" panose="020B0604020202020204" pitchFamily="34" charset="0"/>
                <a:cs typeface="Arial" panose="020B0604020202020204" pitchFamily="34" charset="0"/>
              </a:defRPr>
            </a:pPr>
            <a:endParaRPr lang="en-US"/>
          </a:p>
        </c:txPr>
        <c:crossAx val="675313152"/>
        <c:crosses val="autoZero"/>
        <c:crossBetween val="between"/>
      </c:valAx>
    </c:plotArea>
    <c:legend>
      <c:legendPos val="r"/>
      <c:layout>
        <c:manualLayout>
          <c:xMode val="edge"/>
          <c:yMode val="edge"/>
          <c:x val="0.73211403262092234"/>
          <c:y val="0.84937090142486527"/>
          <c:w val="0.25300501499812528"/>
          <c:h val="8.3172260484946067E-2"/>
        </c:manualLayout>
      </c:layout>
      <c:overlay val="0"/>
      <c:txPr>
        <a:bodyPr/>
        <a:lstStyle/>
        <a:p>
          <a:pPr>
            <a:defRPr b="1">
              <a:latin typeface="Arial" panose="020B0604020202020204" pitchFamily="34" charset="0"/>
              <a:cs typeface="Arial" panose="020B0604020202020204" pitchFamily="34" charset="0"/>
            </a:defRPr>
          </a:pPr>
          <a:endParaRPr lang="en-US"/>
        </a:p>
      </c:txPr>
    </c:legend>
    <c:plotVisOnly val="1"/>
    <c:dispBlanksAs val="gap"/>
    <c:showDLblsOverMax val="0"/>
  </c:chart>
  <c:spPr>
    <a:blipFill>
      <a:blip xmlns:r="http://schemas.openxmlformats.org/officeDocument/2006/relationships" r:embed="rId1"/>
      <a:tile tx="0" ty="0" sx="100000" sy="100000" flip="none" algn="tl"/>
    </a:blipFill>
    <a:ln>
      <a:solidFill>
        <a:schemeClr val="tx1"/>
      </a:solidFill>
    </a:ln>
  </c:spPr>
  <c:externalData r:id="rId2">
    <c:autoUpdate val="0"/>
  </c:externalData>
  <c:userShapes r:id="rId3"/>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'429.mcf'!$E$1</c:f>
              <c:strCache>
                <c:ptCount val="1"/>
                <c:pt idx="0">
                  <c:v>BTBMissPCT</c:v>
                </c:pt>
              </c:strCache>
            </c:strRef>
          </c:tx>
          <c:invertIfNegative val="0"/>
          <c:cat>
            <c:strRef>
              <c:f>'429.mcf'!$D$2:$D$11</c:f>
              <c:strCache>
                <c:ptCount val="10"/>
                <c:pt idx="0">
                  <c:v>1024-4096-4096</c:v>
                </c:pt>
                <c:pt idx="1">
                  <c:v>1024-4096-8192</c:v>
                </c:pt>
                <c:pt idx="2">
                  <c:v>2048-2048-2048</c:v>
                </c:pt>
                <c:pt idx="3">
                  <c:v>2048-2048-4096</c:v>
                </c:pt>
                <c:pt idx="4">
                  <c:v>2048-4096-4096</c:v>
                </c:pt>
                <c:pt idx="5">
                  <c:v>2048-4096-8192</c:v>
                </c:pt>
                <c:pt idx="6">
                  <c:v>2048-8192-8192</c:v>
                </c:pt>
                <c:pt idx="7">
                  <c:v>4096-2048-4096</c:v>
                </c:pt>
                <c:pt idx="8">
                  <c:v>4096-8192-8192</c:v>
                </c:pt>
                <c:pt idx="9">
                  <c:v>8192-1024-1024</c:v>
                </c:pt>
              </c:strCache>
            </c:strRef>
          </c:cat>
          <c:val>
            <c:numRef>
              <c:f>'429.mcf'!$E$2:$E$11</c:f>
              <c:numCache>
                <c:formatCode>General</c:formatCode>
                <c:ptCount val="10"/>
                <c:pt idx="0">
                  <c:v>4.6386500000000002</c:v>
                </c:pt>
                <c:pt idx="1">
                  <c:v>4.7459020000000001</c:v>
                </c:pt>
                <c:pt idx="2">
                  <c:v>5.674633</c:v>
                </c:pt>
                <c:pt idx="3">
                  <c:v>4.6063049999999999</c:v>
                </c:pt>
                <c:pt idx="4">
                  <c:v>4.600079</c:v>
                </c:pt>
                <c:pt idx="5">
                  <c:v>5.6783400000000004</c:v>
                </c:pt>
                <c:pt idx="6">
                  <c:v>4.6136679999999997</c:v>
                </c:pt>
                <c:pt idx="7">
                  <c:v>5.1229300000000002</c:v>
                </c:pt>
                <c:pt idx="8">
                  <c:v>5.1330539999999996</c:v>
                </c:pt>
                <c:pt idx="9">
                  <c:v>4.7834250000000003</c:v>
                </c:pt>
              </c:numCache>
            </c:numRef>
          </c:val>
          <c:extLst>
            <c:ext xmlns:c16="http://schemas.microsoft.com/office/drawing/2014/chart" uri="{C3380CC4-5D6E-409C-BE32-E72D297353CC}">
              <c16:uniqueId val="{00000000-4584-284F-8998-8A28C44143D3}"/>
            </c:ext>
          </c:extLst>
        </c:ser>
        <c:dLbls>
          <c:showLegendKey val="0"/>
          <c:showVal val="0"/>
          <c:showCatName val="0"/>
          <c:showSerName val="0"/>
          <c:showPercent val="0"/>
          <c:showBubbleSize val="0"/>
        </c:dLbls>
        <c:gapWidth val="150"/>
        <c:axId val="675390976"/>
        <c:axId val="669358272"/>
      </c:barChart>
      <c:catAx>
        <c:axId val="675390976"/>
        <c:scaling>
          <c:orientation val="minMax"/>
        </c:scaling>
        <c:delete val="0"/>
        <c:axPos val="b"/>
        <c:numFmt formatCode="General" sourceLinked="0"/>
        <c:majorTickMark val="out"/>
        <c:minorTickMark val="none"/>
        <c:tickLblPos val="nextTo"/>
        <c:txPr>
          <a:bodyPr/>
          <a:lstStyle/>
          <a:p>
            <a:pPr>
              <a:defRPr>
                <a:latin typeface="Arial" panose="020B0604020202020204" pitchFamily="34" charset="0"/>
                <a:cs typeface="Arial" panose="020B0604020202020204" pitchFamily="34" charset="0"/>
              </a:defRPr>
            </a:pPr>
            <a:endParaRPr lang="en-US"/>
          </a:p>
        </c:txPr>
        <c:crossAx val="669358272"/>
        <c:crosses val="autoZero"/>
        <c:auto val="1"/>
        <c:lblAlgn val="ctr"/>
        <c:lblOffset val="100"/>
        <c:noMultiLvlLbl val="0"/>
      </c:catAx>
      <c:valAx>
        <c:axId val="669358272"/>
        <c:scaling>
          <c:orientation val="minMax"/>
        </c:scaling>
        <c:delete val="0"/>
        <c:axPos val="l"/>
        <c:majorGridlines/>
        <c:numFmt formatCode="General" sourceLinked="1"/>
        <c:majorTickMark val="out"/>
        <c:minorTickMark val="none"/>
        <c:tickLblPos val="nextTo"/>
        <c:txPr>
          <a:bodyPr/>
          <a:lstStyle/>
          <a:p>
            <a:pPr>
              <a:defRPr>
                <a:latin typeface="Arial" panose="020B0604020202020204" pitchFamily="34" charset="0"/>
                <a:cs typeface="Arial" panose="020B0604020202020204" pitchFamily="34" charset="0"/>
              </a:defRPr>
            </a:pPr>
            <a:endParaRPr lang="en-US"/>
          </a:p>
        </c:txPr>
        <c:crossAx val="675390976"/>
        <c:crosses val="autoZero"/>
        <c:crossBetween val="between"/>
      </c:valAx>
    </c:plotArea>
    <c:legend>
      <c:legendPos val="r"/>
      <c:layout>
        <c:manualLayout>
          <c:xMode val="edge"/>
          <c:yMode val="edge"/>
          <c:x val="0.77223739912196598"/>
          <c:y val="0.86565114783761565"/>
          <c:w val="0.22776259935240487"/>
          <c:h val="8.1671939502741209E-2"/>
        </c:manualLayout>
      </c:layout>
      <c:overlay val="0"/>
      <c:txPr>
        <a:bodyPr/>
        <a:lstStyle/>
        <a:p>
          <a:pPr>
            <a:defRPr b="1">
              <a:latin typeface="Arial" panose="020B0604020202020204" pitchFamily="34" charset="0"/>
              <a:cs typeface="Arial" panose="020B0604020202020204" pitchFamily="34" charset="0"/>
            </a:defRPr>
          </a:pPr>
          <a:endParaRPr lang="en-US"/>
        </a:p>
      </c:txPr>
    </c:legend>
    <c:plotVisOnly val="1"/>
    <c:dispBlanksAs val="gap"/>
    <c:showDLblsOverMax val="0"/>
  </c:chart>
  <c:spPr>
    <a:blipFill>
      <a:blip xmlns:r="http://schemas.openxmlformats.org/officeDocument/2006/relationships" r:embed="rId1"/>
      <a:tile tx="0" ty="0" sx="100000" sy="100000" flip="none" algn="tl"/>
    </a:blipFill>
    <a:ln>
      <a:solidFill>
        <a:schemeClr val="tx1"/>
      </a:solidFill>
    </a:ln>
  </c:spPr>
  <c:externalData r:id="rId2">
    <c:autoUpdate val="0"/>
  </c:externalData>
  <c:userShapes r:id="rId3"/>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'456.hmmer'!$E$1</c:f>
              <c:strCache>
                <c:ptCount val="1"/>
                <c:pt idx="0">
                  <c:v>BTBMissPCT</c:v>
                </c:pt>
              </c:strCache>
            </c:strRef>
          </c:tx>
          <c:invertIfNegative val="0"/>
          <c:cat>
            <c:strRef>
              <c:f>'456.hmmer'!$D$2:$D$11</c:f>
              <c:strCache>
                <c:ptCount val="10"/>
                <c:pt idx="0">
                  <c:v>1024-4096-4096</c:v>
                </c:pt>
                <c:pt idx="1">
                  <c:v>1024-4096-8192</c:v>
                </c:pt>
                <c:pt idx="2">
                  <c:v>2048-2048-2048</c:v>
                </c:pt>
                <c:pt idx="3">
                  <c:v>2048-2048-4096</c:v>
                </c:pt>
                <c:pt idx="4">
                  <c:v>2048-4096-4096</c:v>
                </c:pt>
                <c:pt idx="5">
                  <c:v>2048-4096-8192</c:v>
                </c:pt>
                <c:pt idx="6">
                  <c:v>2048-8192-8192</c:v>
                </c:pt>
                <c:pt idx="7">
                  <c:v>4096-2048-4096</c:v>
                </c:pt>
                <c:pt idx="8">
                  <c:v>4096-8192-8192</c:v>
                </c:pt>
                <c:pt idx="9">
                  <c:v>8192-1024-1024</c:v>
                </c:pt>
              </c:strCache>
            </c:strRef>
          </c:cat>
          <c:val>
            <c:numRef>
              <c:f>'456.hmmer'!$E$2:$E$11</c:f>
              <c:numCache>
                <c:formatCode>General</c:formatCode>
                <c:ptCount val="10"/>
                <c:pt idx="0">
                  <c:v>1.0763990000000001</c:v>
                </c:pt>
                <c:pt idx="1">
                  <c:v>1.8580190000000001</c:v>
                </c:pt>
                <c:pt idx="2">
                  <c:v>0.83028100000000005</c:v>
                </c:pt>
                <c:pt idx="3">
                  <c:v>1.7924869999999999</c:v>
                </c:pt>
                <c:pt idx="4">
                  <c:v>1.973589</c:v>
                </c:pt>
                <c:pt idx="5">
                  <c:v>0.65388900000000005</c:v>
                </c:pt>
                <c:pt idx="6">
                  <c:v>0.36176700000000001</c:v>
                </c:pt>
                <c:pt idx="7">
                  <c:v>0.95672299999999999</c:v>
                </c:pt>
                <c:pt idx="8">
                  <c:v>0.23690600000000001</c:v>
                </c:pt>
                <c:pt idx="9">
                  <c:v>1.543674</c:v>
                </c:pt>
              </c:numCache>
            </c:numRef>
          </c:val>
          <c:extLst>
            <c:ext xmlns:c16="http://schemas.microsoft.com/office/drawing/2014/chart" uri="{C3380CC4-5D6E-409C-BE32-E72D297353CC}">
              <c16:uniqueId val="{00000000-DDE0-1E47-8BDC-A2ED6BE0B90F}"/>
            </c:ext>
          </c:extLst>
        </c:ser>
        <c:dLbls>
          <c:showLegendKey val="0"/>
          <c:showVal val="0"/>
          <c:showCatName val="0"/>
          <c:showSerName val="0"/>
          <c:showPercent val="0"/>
          <c:showBubbleSize val="0"/>
        </c:dLbls>
        <c:gapWidth val="150"/>
        <c:axId val="675898880"/>
        <c:axId val="675938880"/>
      </c:barChart>
      <c:catAx>
        <c:axId val="675898880"/>
        <c:scaling>
          <c:orientation val="minMax"/>
        </c:scaling>
        <c:delete val="0"/>
        <c:axPos val="b"/>
        <c:numFmt formatCode="General" sourceLinked="0"/>
        <c:majorTickMark val="out"/>
        <c:minorTickMark val="none"/>
        <c:tickLblPos val="nextTo"/>
        <c:txPr>
          <a:bodyPr/>
          <a:lstStyle/>
          <a:p>
            <a:pPr>
              <a:defRPr>
                <a:latin typeface="Arial" panose="020B0604020202020204" pitchFamily="34" charset="0"/>
                <a:cs typeface="Arial" panose="020B0604020202020204" pitchFamily="34" charset="0"/>
              </a:defRPr>
            </a:pPr>
            <a:endParaRPr lang="en-US"/>
          </a:p>
        </c:txPr>
        <c:crossAx val="675938880"/>
        <c:crosses val="autoZero"/>
        <c:auto val="1"/>
        <c:lblAlgn val="ctr"/>
        <c:lblOffset val="100"/>
        <c:noMultiLvlLbl val="0"/>
      </c:catAx>
      <c:valAx>
        <c:axId val="675938880"/>
        <c:scaling>
          <c:orientation val="minMax"/>
        </c:scaling>
        <c:delete val="0"/>
        <c:axPos val="l"/>
        <c:majorGridlines/>
        <c:numFmt formatCode="General" sourceLinked="1"/>
        <c:majorTickMark val="out"/>
        <c:minorTickMark val="none"/>
        <c:tickLblPos val="nextTo"/>
        <c:txPr>
          <a:bodyPr/>
          <a:lstStyle/>
          <a:p>
            <a:pPr>
              <a:defRPr>
                <a:latin typeface="Arial" panose="020B0604020202020204" pitchFamily="34" charset="0"/>
                <a:cs typeface="Arial" panose="020B0604020202020204" pitchFamily="34" charset="0"/>
              </a:defRPr>
            </a:pPr>
            <a:endParaRPr lang="en-US"/>
          </a:p>
        </c:txPr>
        <c:crossAx val="675898880"/>
        <c:crosses val="autoZero"/>
        <c:crossBetween val="between"/>
      </c:valAx>
    </c:plotArea>
    <c:legend>
      <c:legendPos val="r"/>
      <c:layout>
        <c:manualLayout>
          <c:xMode val="edge"/>
          <c:yMode val="edge"/>
          <c:x val="0.75687657609478398"/>
          <c:y val="0.85800152230736326"/>
          <c:w val="0.20458401835512136"/>
          <c:h val="9.2536382460988359E-2"/>
        </c:manualLayout>
      </c:layout>
      <c:overlay val="0"/>
      <c:txPr>
        <a:bodyPr/>
        <a:lstStyle/>
        <a:p>
          <a:pPr>
            <a:defRPr b="1">
              <a:latin typeface="Arial" panose="020B0604020202020204" pitchFamily="34" charset="0"/>
              <a:cs typeface="Arial" panose="020B0604020202020204" pitchFamily="34" charset="0"/>
            </a:defRPr>
          </a:pPr>
          <a:endParaRPr lang="en-US"/>
        </a:p>
      </c:txPr>
    </c:legend>
    <c:plotVisOnly val="1"/>
    <c:dispBlanksAs val="gap"/>
    <c:showDLblsOverMax val="0"/>
  </c:chart>
  <c:spPr>
    <a:blipFill>
      <a:blip xmlns:r="http://schemas.openxmlformats.org/officeDocument/2006/relationships" r:embed="rId1"/>
      <a:tile tx="0" ty="0" sx="100000" sy="100000" flip="none" algn="tl"/>
    </a:blipFill>
    <a:ln>
      <a:solidFill>
        <a:schemeClr val="tx1"/>
      </a:solidFill>
    </a:ln>
  </c:spPr>
  <c:externalData r:id="rId2">
    <c:autoUpdate val="0"/>
  </c:externalData>
  <c:userShapes r:id="rId3"/>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'458.sjeng'!$E$1</c:f>
              <c:strCache>
                <c:ptCount val="1"/>
                <c:pt idx="0">
                  <c:v>BTBMissPCT</c:v>
                </c:pt>
              </c:strCache>
            </c:strRef>
          </c:tx>
          <c:invertIfNegative val="0"/>
          <c:cat>
            <c:strRef>
              <c:f>'458.sjeng'!$D$2:$D$11</c:f>
              <c:strCache>
                <c:ptCount val="10"/>
                <c:pt idx="0">
                  <c:v>1024-4096-4096</c:v>
                </c:pt>
                <c:pt idx="1">
                  <c:v>1024-4096-8192</c:v>
                </c:pt>
                <c:pt idx="2">
                  <c:v>2048-2048-2048</c:v>
                </c:pt>
                <c:pt idx="3">
                  <c:v>2048-2048-4096</c:v>
                </c:pt>
                <c:pt idx="4">
                  <c:v>2048-4096-4096</c:v>
                </c:pt>
                <c:pt idx="5">
                  <c:v>2048-4096-8192</c:v>
                </c:pt>
                <c:pt idx="6">
                  <c:v>2048-8192-8192</c:v>
                </c:pt>
                <c:pt idx="7">
                  <c:v>4096-2048-4096</c:v>
                </c:pt>
                <c:pt idx="8">
                  <c:v>4096-8192-8192</c:v>
                </c:pt>
                <c:pt idx="9">
                  <c:v>8192-1024-1024</c:v>
                </c:pt>
              </c:strCache>
            </c:strRef>
          </c:cat>
          <c:val>
            <c:numRef>
              <c:f>'458.sjeng'!$E$2:$E$11</c:f>
              <c:numCache>
                <c:formatCode>General</c:formatCode>
                <c:ptCount val="10"/>
                <c:pt idx="0">
                  <c:v>4.776281</c:v>
                </c:pt>
                <c:pt idx="1">
                  <c:v>4.5530309999999998</c:v>
                </c:pt>
                <c:pt idx="2">
                  <c:v>4.9915799999999999</c:v>
                </c:pt>
                <c:pt idx="3">
                  <c:v>4.7225510000000002</c:v>
                </c:pt>
                <c:pt idx="4">
                  <c:v>4.8214899999999998</c:v>
                </c:pt>
                <c:pt idx="5">
                  <c:v>4.5590120000000001</c:v>
                </c:pt>
                <c:pt idx="6">
                  <c:v>4.7872849999999998</c:v>
                </c:pt>
                <c:pt idx="7">
                  <c:v>4.6678139999999999</c:v>
                </c:pt>
                <c:pt idx="8">
                  <c:v>4.8084429999999996</c:v>
                </c:pt>
                <c:pt idx="9">
                  <c:v>4.769412</c:v>
                </c:pt>
              </c:numCache>
            </c:numRef>
          </c:val>
          <c:extLst>
            <c:ext xmlns:c16="http://schemas.microsoft.com/office/drawing/2014/chart" uri="{C3380CC4-5D6E-409C-BE32-E72D297353CC}">
              <c16:uniqueId val="{00000000-497C-D74B-B693-3ED60B1E2F73}"/>
            </c:ext>
          </c:extLst>
        </c:ser>
        <c:dLbls>
          <c:showLegendKey val="0"/>
          <c:showVal val="0"/>
          <c:showCatName val="0"/>
          <c:showSerName val="0"/>
          <c:showPercent val="0"/>
          <c:showBubbleSize val="0"/>
        </c:dLbls>
        <c:gapWidth val="150"/>
        <c:axId val="675675648"/>
        <c:axId val="675942336"/>
      </c:barChart>
      <c:catAx>
        <c:axId val="675675648"/>
        <c:scaling>
          <c:orientation val="minMax"/>
        </c:scaling>
        <c:delete val="0"/>
        <c:axPos val="b"/>
        <c:numFmt formatCode="General" sourceLinked="0"/>
        <c:majorTickMark val="out"/>
        <c:minorTickMark val="none"/>
        <c:tickLblPos val="nextTo"/>
        <c:txPr>
          <a:bodyPr/>
          <a:lstStyle/>
          <a:p>
            <a:pPr>
              <a:defRPr>
                <a:latin typeface="Arial" panose="020B0604020202020204" pitchFamily="34" charset="0"/>
                <a:cs typeface="Arial" panose="020B0604020202020204" pitchFamily="34" charset="0"/>
              </a:defRPr>
            </a:pPr>
            <a:endParaRPr lang="en-US"/>
          </a:p>
        </c:txPr>
        <c:crossAx val="675942336"/>
        <c:crosses val="autoZero"/>
        <c:auto val="1"/>
        <c:lblAlgn val="ctr"/>
        <c:lblOffset val="100"/>
        <c:noMultiLvlLbl val="0"/>
      </c:catAx>
      <c:valAx>
        <c:axId val="675942336"/>
        <c:scaling>
          <c:orientation val="minMax"/>
        </c:scaling>
        <c:delete val="0"/>
        <c:axPos val="l"/>
        <c:majorGridlines/>
        <c:numFmt formatCode="General" sourceLinked="1"/>
        <c:majorTickMark val="out"/>
        <c:minorTickMark val="none"/>
        <c:tickLblPos val="nextTo"/>
        <c:txPr>
          <a:bodyPr/>
          <a:lstStyle/>
          <a:p>
            <a:pPr>
              <a:defRPr>
                <a:latin typeface="Arial" panose="020B0604020202020204" pitchFamily="34" charset="0"/>
                <a:cs typeface="Arial" panose="020B0604020202020204" pitchFamily="34" charset="0"/>
              </a:defRPr>
            </a:pPr>
            <a:endParaRPr lang="en-US"/>
          </a:p>
        </c:txPr>
        <c:crossAx val="675675648"/>
        <c:crosses val="autoZero"/>
        <c:crossBetween val="between"/>
      </c:valAx>
    </c:plotArea>
    <c:legend>
      <c:legendPos val="r"/>
      <c:layout>
        <c:manualLayout>
          <c:xMode val="edge"/>
          <c:yMode val="edge"/>
          <c:x val="0.64586491490263431"/>
          <c:y val="0.91661076533998176"/>
          <c:w val="0.29641572396982113"/>
          <c:h val="8.2382293329506931E-2"/>
        </c:manualLayout>
      </c:layout>
      <c:overlay val="0"/>
      <c:txPr>
        <a:bodyPr/>
        <a:lstStyle/>
        <a:p>
          <a:pPr>
            <a:defRPr b="1">
              <a:latin typeface="Arial" panose="020B0604020202020204" pitchFamily="34" charset="0"/>
              <a:cs typeface="Arial" panose="020B0604020202020204" pitchFamily="34" charset="0"/>
            </a:defRPr>
          </a:pPr>
          <a:endParaRPr lang="en-US"/>
        </a:p>
      </c:txPr>
    </c:legend>
    <c:plotVisOnly val="1"/>
    <c:dispBlanksAs val="gap"/>
    <c:showDLblsOverMax val="0"/>
  </c:chart>
  <c:spPr>
    <a:blipFill>
      <a:blip xmlns:r="http://schemas.openxmlformats.org/officeDocument/2006/relationships" r:embed="rId1"/>
      <a:tile tx="0" ty="0" sx="100000" sy="100000" flip="none" algn="tl"/>
    </a:blipFill>
    <a:ln>
      <a:solidFill>
        <a:schemeClr val="tx1"/>
      </a:solidFill>
    </a:ln>
  </c:spPr>
  <c:externalData r:id="rId2">
    <c:autoUpdate val="0"/>
  </c:externalData>
  <c:userShapes r:id="rId3"/>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468458684043804"/>
          <c:y val="7.4502383630617605E-2"/>
          <c:w val="0.6326215042085257"/>
          <c:h val="0.65677379613262632"/>
        </c:manualLayout>
      </c:layout>
      <c:barChart>
        <c:barDir val="col"/>
        <c:grouping val="clustered"/>
        <c:varyColors val="0"/>
        <c:ser>
          <c:idx val="0"/>
          <c:order val="0"/>
          <c:tx>
            <c:strRef>
              <c:f>'470.lbm'!$E$1</c:f>
              <c:strCache>
                <c:ptCount val="1"/>
                <c:pt idx="0">
                  <c:v>BTBMissPCT</c:v>
                </c:pt>
              </c:strCache>
            </c:strRef>
          </c:tx>
          <c:invertIfNegative val="0"/>
          <c:cat>
            <c:strRef>
              <c:f>'470.lbm'!$D$2:$D$11</c:f>
              <c:strCache>
                <c:ptCount val="10"/>
                <c:pt idx="0">
                  <c:v>1024-4096-4096</c:v>
                </c:pt>
                <c:pt idx="1">
                  <c:v>1024-4096-8192</c:v>
                </c:pt>
                <c:pt idx="2">
                  <c:v>2048-2048-2048</c:v>
                </c:pt>
                <c:pt idx="3">
                  <c:v>2048-2048-4096</c:v>
                </c:pt>
                <c:pt idx="4">
                  <c:v>2048-4096-4096</c:v>
                </c:pt>
                <c:pt idx="5">
                  <c:v>2048-4096-8192</c:v>
                </c:pt>
                <c:pt idx="6">
                  <c:v>2048-8192-8192</c:v>
                </c:pt>
                <c:pt idx="7">
                  <c:v>4096-2048-4096</c:v>
                </c:pt>
                <c:pt idx="8">
                  <c:v>4096-8192-8192</c:v>
                </c:pt>
                <c:pt idx="9">
                  <c:v>8192-1024-1024</c:v>
                </c:pt>
              </c:strCache>
            </c:strRef>
          </c:cat>
          <c:val>
            <c:numRef>
              <c:f>'470.lbm'!$E$2:$E$11</c:f>
              <c:numCache>
                <c:formatCode>General</c:formatCode>
                <c:ptCount val="10"/>
                <c:pt idx="0">
                  <c:v>1.9583E-2</c:v>
                </c:pt>
                <c:pt idx="1">
                  <c:v>1.9583E-2</c:v>
                </c:pt>
                <c:pt idx="2">
                  <c:v>1.9536999999999999E-2</c:v>
                </c:pt>
                <c:pt idx="3">
                  <c:v>1.9536999999999999E-2</c:v>
                </c:pt>
                <c:pt idx="4">
                  <c:v>1.9536999999999999E-2</c:v>
                </c:pt>
                <c:pt idx="5">
                  <c:v>1.9598000000000001E-2</c:v>
                </c:pt>
                <c:pt idx="6">
                  <c:v>1.9536999999999999E-2</c:v>
                </c:pt>
                <c:pt idx="7">
                  <c:v>1.9571999999999999E-2</c:v>
                </c:pt>
                <c:pt idx="8">
                  <c:v>1.9571999999999999E-2</c:v>
                </c:pt>
                <c:pt idx="9">
                  <c:v>1.9545E-2</c:v>
                </c:pt>
              </c:numCache>
            </c:numRef>
          </c:val>
          <c:extLst>
            <c:ext xmlns:c16="http://schemas.microsoft.com/office/drawing/2014/chart" uri="{C3380CC4-5D6E-409C-BE32-E72D297353CC}">
              <c16:uniqueId val="{00000000-7CE4-3848-8F32-1CA38B156380}"/>
            </c:ext>
          </c:extLst>
        </c:ser>
        <c:dLbls>
          <c:showLegendKey val="0"/>
          <c:showVal val="0"/>
          <c:showCatName val="0"/>
          <c:showSerName val="0"/>
          <c:showPercent val="0"/>
          <c:showBubbleSize val="0"/>
        </c:dLbls>
        <c:gapWidth val="150"/>
        <c:axId val="676058624"/>
        <c:axId val="675940608"/>
      </c:barChart>
      <c:catAx>
        <c:axId val="676058624"/>
        <c:scaling>
          <c:orientation val="minMax"/>
        </c:scaling>
        <c:delete val="0"/>
        <c:axPos val="b"/>
        <c:numFmt formatCode="General" sourceLinked="0"/>
        <c:majorTickMark val="out"/>
        <c:minorTickMark val="none"/>
        <c:tickLblPos val="nextTo"/>
        <c:spPr>
          <a:blipFill>
            <a:blip xmlns:r="http://schemas.openxmlformats.org/officeDocument/2006/relationships" r:embed="rId1"/>
            <a:tile tx="0" ty="0" sx="100000" sy="100000" flip="none" algn="tl"/>
          </a:blipFill>
          <a:ln>
            <a:solidFill>
              <a:schemeClr val="accent1"/>
            </a:solidFill>
          </a:ln>
        </c:spPr>
        <c:txPr>
          <a:bodyPr/>
          <a:lstStyle/>
          <a:p>
            <a:pPr>
              <a:defRPr>
                <a:latin typeface="Arial" panose="020B0604020202020204" pitchFamily="34" charset="0"/>
                <a:cs typeface="Arial" panose="020B0604020202020204" pitchFamily="34" charset="0"/>
              </a:defRPr>
            </a:pPr>
            <a:endParaRPr lang="en-US"/>
          </a:p>
        </c:txPr>
        <c:crossAx val="675940608"/>
        <c:crosses val="autoZero"/>
        <c:auto val="1"/>
        <c:lblAlgn val="ctr"/>
        <c:lblOffset val="100"/>
        <c:noMultiLvlLbl val="0"/>
      </c:catAx>
      <c:valAx>
        <c:axId val="675940608"/>
        <c:scaling>
          <c:orientation val="minMax"/>
        </c:scaling>
        <c:delete val="0"/>
        <c:axPos val="l"/>
        <c:majorGridlines/>
        <c:numFmt formatCode="General" sourceLinked="1"/>
        <c:majorTickMark val="out"/>
        <c:minorTickMark val="none"/>
        <c:tickLblPos val="nextTo"/>
        <c:txPr>
          <a:bodyPr/>
          <a:lstStyle/>
          <a:p>
            <a:pPr>
              <a:defRPr>
                <a:latin typeface="Arial" panose="020B0604020202020204" pitchFamily="34" charset="0"/>
                <a:cs typeface="Arial" panose="020B0604020202020204" pitchFamily="34" charset="0"/>
              </a:defRPr>
            </a:pPr>
            <a:endParaRPr lang="en-US"/>
          </a:p>
        </c:txPr>
        <c:crossAx val="676058624"/>
        <c:crosses val="autoZero"/>
        <c:crossBetween val="between"/>
      </c:valAx>
    </c:plotArea>
    <c:legend>
      <c:legendPos val="r"/>
      <c:layout>
        <c:manualLayout>
          <c:xMode val="edge"/>
          <c:yMode val="edge"/>
          <c:x val="0.78330640781971217"/>
          <c:y val="0.9155699287589053"/>
          <c:w val="0.19169356955380579"/>
          <c:h val="4.3619101183780588E-2"/>
        </c:manualLayout>
      </c:layout>
      <c:overlay val="0"/>
      <c:txPr>
        <a:bodyPr/>
        <a:lstStyle/>
        <a:p>
          <a:pPr>
            <a:defRPr b="1">
              <a:latin typeface="Arial" panose="020B0604020202020204" pitchFamily="34" charset="0"/>
              <a:cs typeface="Arial" panose="020B0604020202020204" pitchFamily="34" charset="0"/>
            </a:defRPr>
          </a:pPr>
          <a:endParaRPr lang="en-US"/>
        </a:p>
      </c:txPr>
    </c:legend>
    <c:plotVisOnly val="1"/>
    <c:dispBlanksAs val="gap"/>
    <c:showDLblsOverMax val="0"/>
  </c:chart>
  <c:spPr>
    <a:blipFill>
      <a:blip xmlns:r="http://schemas.openxmlformats.org/officeDocument/2006/relationships" r:embed="rId1"/>
      <a:tile tx="0" ty="0" sx="100000" sy="100000" flip="none" algn="tl"/>
    </a:blipFill>
    <a:ln>
      <a:solidFill>
        <a:schemeClr val="tx1"/>
      </a:solidFill>
    </a:ln>
  </c:spPr>
  <c:externalData r:id="rId2">
    <c:autoUpdate val="0"/>
  </c:externalData>
  <c:userShapes r:id="rId3"/>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72029278047547"/>
          <c:y val="0.1760075490512702"/>
          <c:w val="0.55272810843050457"/>
          <c:h val="0.48608397754380928"/>
        </c:manualLayout>
      </c:layout>
      <c:barChart>
        <c:barDir val="col"/>
        <c:grouping val="clustered"/>
        <c:varyColors val="0"/>
        <c:ser>
          <c:idx val="0"/>
          <c:order val="0"/>
          <c:tx>
            <c:strRef>
              <c:f>'401.bzip2'!$F$1</c:f>
              <c:strCache>
                <c:ptCount val="1"/>
                <c:pt idx="0">
                  <c:v>BranchMispredPCT</c:v>
                </c:pt>
              </c:strCache>
            </c:strRef>
          </c:tx>
          <c:invertIfNegative val="0"/>
          <c:cat>
            <c:strRef>
              <c:f>'401.bzip2'!$D$2:$D$11</c:f>
              <c:strCache>
                <c:ptCount val="10"/>
                <c:pt idx="0">
                  <c:v>1024-4096-4096</c:v>
                </c:pt>
                <c:pt idx="1">
                  <c:v>1024-4096-8192</c:v>
                </c:pt>
                <c:pt idx="2">
                  <c:v>2048-2048-2048</c:v>
                </c:pt>
                <c:pt idx="3">
                  <c:v>2048-2048-4096</c:v>
                </c:pt>
                <c:pt idx="4">
                  <c:v>2048-4096-4096</c:v>
                </c:pt>
                <c:pt idx="5">
                  <c:v>2048-4096-8192</c:v>
                </c:pt>
                <c:pt idx="6">
                  <c:v>2048-8192-8192</c:v>
                </c:pt>
                <c:pt idx="7">
                  <c:v>4096-2048-4096</c:v>
                </c:pt>
                <c:pt idx="8">
                  <c:v>4096-8192-8192</c:v>
                </c:pt>
                <c:pt idx="9">
                  <c:v>8192-1024-1024</c:v>
                </c:pt>
              </c:strCache>
            </c:strRef>
          </c:cat>
          <c:val>
            <c:numRef>
              <c:f>'401.bzip2'!$F$2:$F$11</c:f>
              <c:numCache>
                <c:formatCode>General</c:formatCode>
                <c:ptCount val="10"/>
                <c:pt idx="0">
                  <c:v>10.213047</c:v>
                </c:pt>
                <c:pt idx="1">
                  <c:v>10.235339</c:v>
                </c:pt>
                <c:pt idx="2">
                  <c:v>10.126196999999999</c:v>
                </c:pt>
                <c:pt idx="3">
                  <c:v>10.512522000000001</c:v>
                </c:pt>
                <c:pt idx="4">
                  <c:v>10.291013</c:v>
                </c:pt>
                <c:pt idx="5">
                  <c:v>10.488246999999999</c:v>
                </c:pt>
                <c:pt idx="6">
                  <c:v>10.116158</c:v>
                </c:pt>
                <c:pt idx="7">
                  <c:v>10.128823000000001</c:v>
                </c:pt>
                <c:pt idx="8">
                  <c:v>10.338841</c:v>
                </c:pt>
                <c:pt idx="9">
                  <c:v>10.050661</c:v>
                </c:pt>
              </c:numCache>
            </c:numRef>
          </c:val>
          <c:extLst>
            <c:ext xmlns:c16="http://schemas.microsoft.com/office/drawing/2014/chart" uri="{C3380CC4-5D6E-409C-BE32-E72D297353CC}">
              <c16:uniqueId val="{00000000-4C88-CD4F-A119-133ACBFC5721}"/>
            </c:ext>
          </c:extLst>
        </c:ser>
        <c:dLbls>
          <c:showLegendKey val="0"/>
          <c:showVal val="0"/>
          <c:showCatName val="0"/>
          <c:showSerName val="0"/>
          <c:showPercent val="0"/>
          <c:showBubbleSize val="0"/>
        </c:dLbls>
        <c:gapWidth val="150"/>
        <c:axId val="675709440"/>
        <c:axId val="675945216"/>
      </c:barChart>
      <c:catAx>
        <c:axId val="675709440"/>
        <c:scaling>
          <c:orientation val="minMax"/>
        </c:scaling>
        <c:delete val="0"/>
        <c:axPos val="b"/>
        <c:numFmt formatCode="General" sourceLinked="0"/>
        <c:majorTickMark val="out"/>
        <c:minorTickMark val="none"/>
        <c:tickLblPos val="nextTo"/>
        <c:txPr>
          <a:bodyPr/>
          <a:lstStyle/>
          <a:p>
            <a:pPr>
              <a:defRPr>
                <a:latin typeface="Arial" panose="020B0604020202020204" pitchFamily="34" charset="0"/>
                <a:cs typeface="Arial" panose="020B0604020202020204" pitchFamily="34" charset="0"/>
              </a:defRPr>
            </a:pPr>
            <a:endParaRPr lang="en-US"/>
          </a:p>
        </c:txPr>
        <c:crossAx val="675945216"/>
        <c:crosses val="autoZero"/>
        <c:auto val="1"/>
        <c:lblAlgn val="ctr"/>
        <c:lblOffset val="100"/>
        <c:noMultiLvlLbl val="0"/>
      </c:catAx>
      <c:valAx>
        <c:axId val="675945216"/>
        <c:scaling>
          <c:orientation val="minMax"/>
        </c:scaling>
        <c:delete val="0"/>
        <c:axPos val="l"/>
        <c:majorGridlines/>
        <c:numFmt formatCode="General" sourceLinked="1"/>
        <c:majorTickMark val="out"/>
        <c:minorTickMark val="none"/>
        <c:tickLblPos val="nextTo"/>
        <c:txPr>
          <a:bodyPr/>
          <a:lstStyle/>
          <a:p>
            <a:pPr>
              <a:defRPr>
                <a:latin typeface="Arial" panose="020B0604020202020204" pitchFamily="34" charset="0"/>
                <a:cs typeface="Arial" panose="020B0604020202020204" pitchFamily="34" charset="0"/>
              </a:defRPr>
            </a:pPr>
            <a:endParaRPr lang="en-US"/>
          </a:p>
        </c:txPr>
        <c:crossAx val="675709440"/>
        <c:crosses val="autoZero"/>
        <c:crossBetween val="between"/>
      </c:valAx>
    </c:plotArea>
    <c:legend>
      <c:legendPos val="r"/>
      <c:layout>
        <c:manualLayout>
          <c:xMode val="edge"/>
          <c:yMode val="edge"/>
          <c:x val="0.67428374084818343"/>
          <c:y val="0.87662505298761495"/>
          <c:w val="0.28478058663719669"/>
          <c:h val="7.831867868412698E-2"/>
        </c:manualLayout>
      </c:layout>
      <c:overlay val="0"/>
      <c:txPr>
        <a:bodyPr/>
        <a:lstStyle/>
        <a:p>
          <a:pPr>
            <a:defRPr b="1">
              <a:latin typeface="Arial" panose="020B0604020202020204" pitchFamily="34" charset="0"/>
              <a:cs typeface="Arial" panose="020B0604020202020204" pitchFamily="34" charset="0"/>
            </a:defRPr>
          </a:pPr>
          <a:endParaRPr lang="en-US"/>
        </a:p>
      </c:txPr>
    </c:legend>
    <c:plotVisOnly val="1"/>
    <c:dispBlanksAs val="gap"/>
    <c:showDLblsOverMax val="0"/>
  </c:chart>
  <c:spPr>
    <a:blipFill>
      <a:blip xmlns:r="http://schemas.openxmlformats.org/officeDocument/2006/relationships" r:embed="rId1"/>
      <a:tile tx="0" ty="0" sx="100000" sy="100000" flip="none" algn="tl"/>
    </a:blipFill>
    <a:ln>
      <a:solidFill>
        <a:schemeClr val="tx1"/>
      </a:solidFill>
    </a:ln>
  </c:spPr>
  <c:externalData r:id="rId2">
    <c:autoUpdate val="0"/>
  </c:externalData>
  <c:userShapes r:id="rId3"/>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'429.mcf'!$F$1</c:f>
              <c:strCache>
                <c:ptCount val="1"/>
                <c:pt idx="0">
                  <c:v>BranchMispredPCT</c:v>
                </c:pt>
              </c:strCache>
            </c:strRef>
          </c:tx>
          <c:spPr>
            <a:ln>
              <a:noFill/>
            </a:ln>
          </c:spPr>
          <c:invertIfNegative val="0"/>
          <c:cat>
            <c:strRef>
              <c:f>'429.mcf'!$D$2:$D$11</c:f>
              <c:strCache>
                <c:ptCount val="10"/>
                <c:pt idx="0">
                  <c:v>1024-4096-4096</c:v>
                </c:pt>
                <c:pt idx="1">
                  <c:v>1024-4096-8192</c:v>
                </c:pt>
                <c:pt idx="2">
                  <c:v>2048-2048-2048</c:v>
                </c:pt>
                <c:pt idx="3">
                  <c:v>2048-2048-4096</c:v>
                </c:pt>
                <c:pt idx="4">
                  <c:v>2048-4096-4096</c:v>
                </c:pt>
                <c:pt idx="5">
                  <c:v>2048-4096-8192</c:v>
                </c:pt>
                <c:pt idx="6">
                  <c:v>2048-8192-8192</c:v>
                </c:pt>
                <c:pt idx="7">
                  <c:v>4096-2048-4096</c:v>
                </c:pt>
                <c:pt idx="8">
                  <c:v>4096-8192-8192</c:v>
                </c:pt>
                <c:pt idx="9">
                  <c:v>8192-1024-1024</c:v>
                </c:pt>
              </c:strCache>
            </c:strRef>
          </c:cat>
          <c:val>
            <c:numRef>
              <c:f>'429.mcf'!$F$2:$F$11</c:f>
              <c:numCache>
                <c:formatCode>General</c:formatCode>
                <c:ptCount val="10"/>
                <c:pt idx="0">
                  <c:v>10.32321</c:v>
                </c:pt>
                <c:pt idx="1">
                  <c:v>10.076352</c:v>
                </c:pt>
                <c:pt idx="2">
                  <c:v>10.354106</c:v>
                </c:pt>
                <c:pt idx="3">
                  <c:v>10.183268</c:v>
                </c:pt>
                <c:pt idx="4">
                  <c:v>10.378254999999999</c:v>
                </c:pt>
                <c:pt idx="5">
                  <c:v>10.179644</c:v>
                </c:pt>
                <c:pt idx="6">
                  <c:v>10.154014999999999</c:v>
                </c:pt>
                <c:pt idx="7">
                  <c:v>10.180934000000001</c:v>
                </c:pt>
                <c:pt idx="8">
                  <c:v>10.182793</c:v>
                </c:pt>
                <c:pt idx="9">
                  <c:v>10.255126000000001</c:v>
                </c:pt>
              </c:numCache>
            </c:numRef>
          </c:val>
          <c:extLst>
            <c:ext xmlns:c16="http://schemas.microsoft.com/office/drawing/2014/chart" uri="{C3380CC4-5D6E-409C-BE32-E72D297353CC}">
              <c16:uniqueId val="{00000000-0FE7-D544-9FE9-49B0ECA5E70D}"/>
            </c:ext>
          </c:extLst>
        </c:ser>
        <c:dLbls>
          <c:showLegendKey val="0"/>
          <c:showVal val="0"/>
          <c:showCatName val="0"/>
          <c:showSerName val="0"/>
          <c:showPercent val="0"/>
          <c:showBubbleSize val="0"/>
        </c:dLbls>
        <c:gapWidth val="150"/>
        <c:overlap val="-9"/>
        <c:axId val="675766784"/>
        <c:axId val="671760960"/>
      </c:barChart>
      <c:catAx>
        <c:axId val="675766784"/>
        <c:scaling>
          <c:orientation val="minMax"/>
        </c:scaling>
        <c:delete val="0"/>
        <c:axPos val="b"/>
        <c:numFmt formatCode="General" sourceLinked="0"/>
        <c:majorTickMark val="out"/>
        <c:minorTickMark val="none"/>
        <c:tickLblPos val="nextTo"/>
        <c:txPr>
          <a:bodyPr/>
          <a:lstStyle/>
          <a:p>
            <a:pPr>
              <a:defRPr>
                <a:latin typeface="Arial" panose="020B0604020202020204" pitchFamily="34" charset="0"/>
                <a:cs typeface="Arial" panose="020B0604020202020204" pitchFamily="34" charset="0"/>
              </a:defRPr>
            </a:pPr>
            <a:endParaRPr lang="en-US"/>
          </a:p>
        </c:txPr>
        <c:crossAx val="671760960"/>
        <c:crosses val="autoZero"/>
        <c:auto val="1"/>
        <c:lblAlgn val="ctr"/>
        <c:lblOffset val="100"/>
        <c:noMultiLvlLbl val="0"/>
      </c:catAx>
      <c:valAx>
        <c:axId val="671760960"/>
        <c:scaling>
          <c:orientation val="minMax"/>
        </c:scaling>
        <c:delete val="0"/>
        <c:axPos val="l"/>
        <c:majorGridlines/>
        <c:numFmt formatCode="General" sourceLinked="1"/>
        <c:majorTickMark val="out"/>
        <c:minorTickMark val="none"/>
        <c:tickLblPos val="nextTo"/>
        <c:txPr>
          <a:bodyPr/>
          <a:lstStyle/>
          <a:p>
            <a:pPr>
              <a:defRPr>
                <a:latin typeface="Arial" panose="020B0604020202020204" pitchFamily="34" charset="0"/>
                <a:cs typeface="Arial" panose="020B0604020202020204" pitchFamily="34" charset="0"/>
              </a:defRPr>
            </a:pPr>
            <a:endParaRPr lang="en-US"/>
          </a:p>
        </c:txPr>
        <c:crossAx val="675766784"/>
        <c:crosses val="autoZero"/>
        <c:crossBetween val="between"/>
      </c:valAx>
    </c:plotArea>
    <c:legend>
      <c:legendPos val="r"/>
      <c:layout>
        <c:manualLayout>
          <c:xMode val="edge"/>
          <c:yMode val="edge"/>
          <c:x val="0.67091544016400972"/>
          <c:y val="0.88095614040771575"/>
          <c:w val="0.29568881766163824"/>
          <c:h val="7.831867868412698E-2"/>
        </c:manualLayout>
      </c:layout>
      <c:overlay val="0"/>
      <c:txPr>
        <a:bodyPr/>
        <a:lstStyle/>
        <a:p>
          <a:pPr>
            <a:defRPr b="1">
              <a:latin typeface="Arial" panose="020B0604020202020204" pitchFamily="34" charset="0"/>
              <a:cs typeface="Arial" panose="020B0604020202020204" pitchFamily="34" charset="0"/>
            </a:defRPr>
          </a:pPr>
          <a:endParaRPr lang="en-US"/>
        </a:p>
      </c:txPr>
    </c:legend>
    <c:plotVisOnly val="1"/>
    <c:dispBlanksAs val="gap"/>
    <c:showDLblsOverMax val="0"/>
  </c:chart>
  <c:spPr>
    <a:blipFill>
      <a:blip xmlns:r="http://schemas.openxmlformats.org/officeDocument/2006/relationships" r:embed="rId1"/>
      <a:tile tx="0" ty="0" sx="100000" sy="100000" flip="none" algn="tl"/>
    </a:blipFill>
    <a:ln>
      <a:solidFill>
        <a:schemeClr val="tx1"/>
      </a:solidFill>
    </a:ln>
  </c:spPr>
  <c:externalData r:id="rId2">
    <c:autoUpdate val="0"/>
  </c:externalData>
  <c:userShapes r:id="rId3"/>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687983761236645"/>
          <c:y val="3.0439172908499852E-2"/>
          <c:w val="0.54321942405924473"/>
          <c:h val="0.6295389035975032"/>
        </c:manualLayout>
      </c:layout>
      <c:barChart>
        <c:barDir val="col"/>
        <c:grouping val="clustered"/>
        <c:varyColors val="0"/>
        <c:ser>
          <c:idx val="0"/>
          <c:order val="0"/>
          <c:tx>
            <c:strRef>
              <c:f>'456.hmmer'!$F$1</c:f>
              <c:strCache>
                <c:ptCount val="1"/>
                <c:pt idx="0">
                  <c:v>BranchMispredPCT</c:v>
                </c:pt>
              </c:strCache>
            </c:strRef>
          </c:tx>
          <c:invertIfNegative val="0"/>
          <c:cat>
            <c:strRef>
              <c:f>'456.hmmer'!$D$2:$D$11</c:f>
              <c:strCache>
                <c:ptCount val="10"/>
                <c:pt idx="0">
                  <c:v>1024-4096-4096</c:v>
                </c:pt>
                <c:pt idx="1">
                  <c:v>1024-4096-8192</c:v>
                </c:pt>
                <c:pt idx="2">
                  <c:v>2048-2048-2048</c:v>
                </c:pt>
                <c:pt idx="3">
                  <c:v>2048-2048-4096</c:v>
                </c:pt>
                <c:pt idx="4">
                  <c:v>2048-4096-4096</c:v>
                </c:pt>
                <c:pt idx="5">
                  <c:v>2048-4096-8192</c:v>
                </c:pt>
                <c:pt idx="6">
                  <c:v>2048-8192-8192</c:v>
                </c:pt>
                <c:pt idx="7">
                  <c:v>4096-2048-4096</c:v>
                </c:pt>
                <c:pt idx="8">
                  <c:v>4096-8192-8192</c:v>
                </c:pt>
                <c:pt idx="9">
                  <c:v>8192-1024-1024</c:v>
                </c:pt>
              </c:strCache>
            </c:strRef>
          </c:cat>
          <c:val>
            <c:numRef>
              <c:f>'456.hmmer'!$F$2:$F$11</c:f>
              <c:numCache>
                <c:formatCode>General</c:formatCode>
                <c:ptCount val="10"/>
                <c:pt idx="0">
                  <c:v>14.410034</c:v>
                </c:pt>
                <c:pt idx="1">
                  <c:v>14.120965999999999</c:v>
                </c:pt>
                <c:pt idx="2">
                  <c:v>14.059626</c:v>
                </c:pt>
                <c:pt idx="3">
                  <c:v>13.481512</c:v>
                </c:pt>
                <c:pt idx="4">
                  <c:v>13.576817</c:v>
                </c:pt>
                <c:pt idx="5">
                  <c:v>13.249504</c:v>
                </c:pt>
                <c:pt idx="6">
                  <c:v>13.202419000000001</c:v>
                </c:pt>
                <c:pt idx="7">
                  <c:v>13.320854000000001</c:v>
                </c:pt>
                <c:pt idx="8">
                  <c:v>13.196815000000001</c:v>
                </c:pt>
                <c:pt idx="9">
                  <c:v>13.690459000000001</c:v>
                </c:pt>
              </c:numCache>
            </c:numRef>
          </c:val>
          <c:extLst>
            <c:ext xmlns:c16="http://schemas.microsoft.com/office/drawing/2014/chart" uri="{C3380CC4-5D6E-409C-BE32-E72D297353CC}">
              <c16:uniqueId val="{00000000-5087-8548-8513-5A6E349D6002}"/>
            </c:ext>
          </c:extLst>
        </c:ser>
        <c:dLbls>
          <c:showLegendKey val="0"/>
          <c:showVal val="0"/>
          <c:showCatName val="0"/>
          <c:showSerName val="0"/>
          <c:showPercent val="0"/>
          <c:showBubbleSize val="0"/>
        </c:dLbls>
        <c:gapWidth val="150"/>
        <c:axId val="675819520"/>
        <c:axId val="671762688"/>
      </c:barChart>
      <c:catAx>
        <c:axId val="675819520"/>
        <c:scaling>
          <c:orientation val="minMax"/>
        </c:scaling>
        <c:delete val="0"/>
        <c:axPos val="b"/>
        <c:numFmt formatCode="General" sourceLinked="0"/>
        <c:majorTickMark val="out"/>
        <c:minorTickMark val="none"/>
        <c:tickLblPos val="nextTo"/>
        <c:txPr>
          <a:bodyPr/>
          <a:lstStyle/>
          <a:p>
            <a:pPr>
              <a:defRPr>
                <a:latin typeface="Arial" panose="020B0604020202020204" pitchFamily="34" charset="0"/>
                <a:cs typeface="Arial" panose="020B0604020202020204" pitchFamily="34" charset="0"/>
              </a:defRPr>
            </a:pPr>
            <a:endParaRPr lang="en-US"/>
          </a:p>
        </c:txPr>
        <c:crossAx val="671762688"/>
        <c:crosses val="autoZero"/>
        <c:auto val="1"/>
        <c:lblAlgn val="ctr"/>
        <c:lblOffset val="100"/>
        <c:noMultiLvlLbl val="0"/>
      </c:catAx>
      <c:valAx>
        <c:axId val="671762688"/>
        <c:scaling>
          <c:orientation val="minMax"/>
        </c:scaling>
        <c:delete val="0"/>
        <c:axPos val="l"/>
        <c:majorGridlines/>
        <c:numFmt formatCode="General" sourceLinked="1"/>
        <c:majorTickMark val="out"/>
        <c:minorTickMark val="none"/>
        <c:tickLblPos val="nextTo"/>
        <c:txPr>
          <a:bodyPr/>
          <a:lstStyle/>
          <a:p>
            <a:pPr>
              <a:defRPr>
                <a:latin typeface="Arial" panose="020B0604020202020204" pitchFamily="34" charset="0"/>
                <a:cs typeface="Arial" panose="020B0604020202020204" pitchFamily="34" charset="0"/>
              </a:defRPr>
            </a:pPr>
            <a:endParaRPr lang="en-US"/>
          </a:p>
        </c:txPr>
        <c:crossAx val="675819520"/>
        <c:crosses val="autoZero"/>
        <c:crossBetween val="between"/>
      </c:valAx>
    </c:plotArea>
    <c:legend>
      <c:legendPos val="r"/>
      <c:layout>
        <c:manualLayout>
          <c:xMode val="edge"/>
          <c:yMode val="edge"/>
          <c:x val="0.72502687713828728"/>
          <c:y val="0.86594117791716962"/>
          <c:w val="0.27391997477758767"/>
          <c:h val="9.7372399938605095E-2"/>
        </c:manualLayout>
      </c:layout>
      <c:overlay val="0"/>
      <c:txPr>
        <a:bodyPr/>
        <a:lstStyle/>
        <a:p>
          <a:pPr>
            <a:defRPr b="1">
              <a:latin typeface="Arial" panose="020B0604020202020204" pitchFamily="34" charset="0"/>
              <a:cs typeface="Arial" panose="020B0604020202020204" pitchFamily="34" charset="0"/>
            </a:defRPr>
          </a:pPr>
          <a:endParaRPr lang="en-US"/>
        </a:p>
      </c:txPr>
    </c:legend>
    <c:plotVisOnly val="1"/>
    <c:dispBlanksAs val="gap"/>
    <c:showDLblsOverMax val="0"/>
  </c:chart>
  <c:spPr>
    <a:blipFill>
      <a:blip xmlns:r="http://schemas.openxmlformats.org/officeDocument/2006/relationships" r:embed="rId1"/>
      <a:tile tx="0" ty="0" sx="100000" sy="100000" flip="none" algn="tl"/>
    </a:blipFill>
    <a:ln>
      <a:solidFill>
        <a:schemeClr val="tx1"/>
      </a:solidFill>
    </a:ln>
  </c:spPr>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0.10417</cdr:x>
      <cdr:y>0.73684</cdr:y>
    </cdr:from>
    <cdr:to>
      <cdr:x>0.22917</cdr:x>
      <cdr:y>0.8165</cdr:y>
    </cdr:to>
    <cdr:sp macro="" textlink="">
      <cdr:nvSpPr>
        <cdr:cNvPr id="2" name="TextBox 1">
          <a:extLst xmlns:a="http://schemas.openxmlformats.org/drawingml/2006/main">
            <a:ext uri="{FF2B5EF4-FFF2-40B4-BE49-F238E27FC236}">
              <a16:creationId xmlns:a16="http://schemas.microsoft.com/office/drawing/2014/main" id="{069C9EA6-5DF5-E741-80F9-B8B67408DB95}"/>
            </a:ext>
          </a:extLst>
        </cdr:cNvPr>
        <cdr:cNvSpPr txBox="1"/>
      </cdr:nvSpPr>
      <cdr:spPr>
        <a:xfrm xmlns:a="http://schemas.openxmlformats.org/drawingml/2006/main">
          <a:off x="762000" y="2819400"/>
          <a:ext cx="914400" cy="3048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b="1" dirty="0">
              <a:latin typeface="Arial" panose="020B0604020202020204" pitchFamily="34" charset="0"/>
              <a:cs typeface="Arial" panose="020B0604020202020204" pitchFamily="34" charset="0"/>
            </a:rPr>
            <a:t>401.bzip2</a:t>
          </a:r>
        </a:p>
      </cdr:txBody>
    </cdr:sp>
  </cdr:relSizeAnchor>
  <cdr:relSizeAnchor xmlns:cdr="http://schemas.openxmlformats.org/drawingml/2006/chartDrawing">
    <cdr:from>
      <cdr:x>0.26042</cdr:x>
      <cdr:y>0.73499</cdr:y>
    </cdr:from>
    <cdr:to>
      <cdr:x>0.38542</cdr:x>
      <cdr:y>0.81465</cdr:y>
    </cdr:to>
    <cdr:sp macro="" textlink="">
      <cdr:nvSpPr>
        <cdr:cNvPr id="3" name="TextBox 1">
          <a:extLst xmlns:a="http://schemas.openxmlformats.org/drawingml/2006/main">
            <a:ext uri="{FF2B5EF4-FFF2-40B4-BE49-F238E27FC236}">
              <a16:creationId xmlns:a16="http://schemas.microsoft.com/office/drawing/2014/main" id="{5A43A31E-8BAE-CE43-88FE-F75D51185F93}"/>
            </a:ext>
          </a:extLst>
        </cdr:cNvPr>
        <cdr:cNvSpPr txBox="1"/>
      </cdr:nvSpPr>
      <cdr:spPr>
        <a:xfrm xmlns:a="http://schemas.openxmlformats.org/drawingml/2006/main">
          <a:off x="1905000" y="2812306"/>
          <a:ext cx="914400" cy="3048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b="1" dirty="0">
              <a:latin typeface="Arial" panose="020B0604020202020204" pitchFamily="34" charset="0"/>
              <a:cs typeface="Arial" panose="020B0604020202020204" pitchFamily="34" charset="0"/>
            </a:rPr>
            <a:t>429.mcf</a:t>
          </a:r>
        </a:p>
      </cdr:txBody>
    </cdr:sp>
  </cdr:relSizeAnchor>
  <cdr:relSizeAnchor xmlns:cdr="http://schemas.openxmlformats.org/drawingml/2006/chartDrawing">
    <cdr:from>
      <cdr:x>0.42708</cdr:x>
      <cdr:y>0.74252</cdr:y>
    </cdr:from>
    <cdr:to>
      <cdr:x>0.55208</cdr:x>
      <cdr:y>0.82218</cdr:y>
    </cdr:to>
    <cdr:sp macro="" textlink="">
      <cdr:nvSpPr>
        <cdr:cNvPr id="4" name="TextBox 1">
          <a:extLst xmlns:a="http://schemas.openxmlformats.org/drawingml/2006/main">
            <a:ext uri="{FF2B5EF4-FFF2-40B4-BE49-F238E27FC236}">
              <a16:creationId xmlns:a16="http://schemas.microsoft.com/office/drawing/2014/main" id="{5A43A31E-8BAE-CE43-88FE-F75D51185F93}"/>
            </a:ext>
          </a:extLst>
        </cdr:cNvPr>
        <cdr:cNvSpPr txBox="1"/>
      </cdr:nvSpPr>
      <cdr:spPr>
        <a:xfrm xmlns:a="http://schemas.openxmlformats.org/drawingml/2006/main">
          <a:off x="3124200" y="2841137"/>
          <a:ext cx="914400" cy="3048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b="1" dirty="0">
              <a:latin typeface="Arial" panose="020B0604020202020204" pitchFamily="34" charset="0"/>
              <a:cs typeface="Arial" panose="020B0604020202020204" pitchFamily="34" charset="0"/>
            </a:rPr>
            <a:t>456.hmmer</a:t>
          </a:r>
        </a:p>
      </cdr:txBody>
    </cdr:sp>
  </cdr:relSizeAnchor>
  <cdr:relSizeAnchor xmlns:cdr="http://schemas.openxmlformats.org/drawingml/2006/chartDrawing">
    <cdr:from>
      <cdr:x>0.59375</cdr:x>
      <cdr:y>0.74065</cdr:y>
    </cdr:from>
    <cdr:to>
      <cdr:x>0.71875</cdr:x>
      <cdr:y>0.82031</cdr:y>
    </cdr:to>
    <cdr:sp macro="" textlink="">
      <cdr:nvSpPr>
        <cdr:cNvPr id="5" name="TextBox 1">
          <a:extLst xmlns:a="http://schemas.openxmlformats.org/drawingml/2006/main">
            <a:ext uri="{FF2B5EF4-FFF2-40B4-BE49-F238E27FC236}">
              <a16:creationId xmlns:a16="http://schemas.microsoft.com/office/drawing/2014/main" id="{5A43A31E-8BAE-CE43-88FE-F75D51185F93}"/>
            </a:ext>
          </a:extLst>
        </cdr:cNvPr>
        <cdr:cNvSpPr txBox="1"/>
      </cdr:nvSpPr>
      <cdr:spPr>
        <a:xfrm xmlns:a="http://schemas.openxmlformats.org/drawingml/2006/main">
          <a:off x="4343400" y="2833959"/>
          <a:ext cx="914400" cy="3048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b="1" dirty="0">
              <a:latin typeface="Arial" panose="020B0604020202020204" pitchFamily="34" charset="0"/>
              <a:cs typeface="Arial" panose="020B0604020202020204" pitchFamily="34" charset="0"/>
            </a:rPr>
            <a:t>458.sjeng</a:t>
          </a:r>
        </a:p>
      </cdr:txBody>
    </cdr:sp>
  </cdr:relSizeAnchor>
  <cdr:relSizeAnchor xmlns:cdr="http://schemas.openxmlformats.org/drawingml/2006/chartDrawing">
    <cdr:from>
      <cdr:x>0.75</cdr:x>
      <cdr:y>0.75012</cdr:y>
    </cdr:from>
    <cdr:to>
      <cdr:x>0.89583</cdr:x>
      <cdr:y>0.83395</cdr:y>
    </cdr:to>
    <cdr:sp macro="" textlink="">
      <cdr:nvSpPr>
        <cdr:cNvPr id="6" name="TextBox 1">
          <a:extLst xmlns:a="http://schemas.openxmlformats.org/drawingml/2006/main">
            <a:ext uri="{FF2B5EF4-FFF2-40B4-BE49-F238E27FC236}">
              <a16:creationId xmlns:a16="http://schemas.microsoft.com/office/drawing/2014/main" id="{5A43A31E-8BAE-CE43-88FE-F75D51185F93}"/>
            </a:ext>
          </a:extLst>
        </cdr:cNvPr>
        <cdr:cNvSpPr txBox="1"/>
      </cdr:nvSpPr>
      <cdr:spPr>
        <a:xfrm xmlns:a="http://schemas.openxmlformats.org/drawingml/2006/main">
          <a:off x="5486400" y="2870199"/>
          <a:ext cx="1066800" cy="320775"/>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b="1" dirty="0">
              <a:latin typeface="Arial" panose="020B0604020202020204" pitchFamily="34" charset="0"/>
              <a:cs typeface="Arial" panose="020B0604020202020204" pitchFamily="34" charset="0"/>
            </a:rPr>
            <a:t>470.lbm</a:t>
          </a:r>
        </a:p>
      </cdr:txBody>
    </cdr:sp>
  </cdr:relSizeAnchor>
</c:userShapes>
</file>

<file path=ppt/drawings/drawing10.xml><?xml version="1.0" encoding="utf-8"?>
<c:userShapes xmlns:c="http://schemas.openxmlformats.org/drawingml/2006/chart">
  <cdr:relSizeAnchor xmlns:cdr="http://schemas.openxmlformats.org/drawingml/2006/chartDrawing">
    <cdr:from>
      <cdr:x>0.60642</cdr:x>
      <cdr:y>0.23913</cdr:y>
    </cdr:from>
    <cdr:to>
      <cdr:x>0.75337</cdr:x>
      <cdr:y>0.48202</cdr:y>
    </cdr:to>
    <cdr:cxnSp macro="">
      <cdr:nvCxnSpPr>
        <cdr:cNvPr id="2" name="Straight Arrow Connector 1">
          <a:extLst xmlns:a="http://schemas.openxmlformats.org/drawingml/2006/main">
            <a:ext uri="{FF2B5EF4-FFF2-40B4-BE49-F238E27FC236}">
              <a16:creationId xmlns:a16="http://schemas.microsoft.com/office/drawing/2014/main" id="{4FA551DB-24B8-9A43-9941-67817BDBCA9D}"/>
            </a:ext>
          </a:extLst>
        </cdr:cNvPr>
        <cdr:cNvCxnSpPr/>
      </cdr:nvCxnSpPr>
      <cdr:spPr>
        <a:xfrm xmlns:a="http://schemas.openxmlformats.org/drawingml/2006/main" flipH="1">
          <a:off x="3075679" y="731309"/>
          <a:ext cx="745342" cy="742796"/>
        </a:xfrm>
        <a:prstGeom xmlns:a="http://schemas.openxmlformats.org/drawingml/2006/main" prst="straightConnector1">
          <a:avLst/>
        </a:prstGeom>
        <a:ln xmlns:a="http://schemas.openxmlformats.org/drawingml/2006/main">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0.63945</cdr:x>
      <cdr:y>0.15217</cdr:y>
    </cdr:from>
    <cdr:to>
      <cdr:x>0.85995</cdr:x>
      <cdr:y>0.41304</cdr:y>
    </cdr:to>
    <cdr:sp macro="" textlink="">
      <cdr:nvSpPr>
        <cdr:cNvPr id="5" name="TextBox 4">
          <a:extLst xmlns:a="http://schemas.openxmlformats.org/drawingml/2006/main">
            <a:ext uri="{FF2B5EF4-FFF2-40B4-BE49-F238E27FC236}">
              <a16:creationId xmlns:a16="http://schemas.microsoft.com/office/drawing/2014/main" id="{15BDFB46-7EEA-F749-AA72-2FE9008AB469}"/>
            </a:ext>
          </a:extLst>
        </cdr:cNvPr>
        <cdr:cNvSpPr txBox="1"/>
      </cdr:nvSpPr>
      <cdr:spPr>
        <a:xfrm xmlns:a="http://schemas.openxmlformats.org/drawingml/2006/main">
          <a:off x="2651762" y="5334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b="1" u="sng" dirty="0">
              <a:latin typeface="Arial" panose="020B0604020202020204" pitchFamily="34" charset="0"/>
              <a:cs typeface="Arial" panose="020B0604020202020204" pitchFamily="34" charset="0"/>
            </a:rPr>
            <a:t>Optimal value</a:t>
          </a:r>
        </a:p>
      </cdr:txBody>
    </cdr:sp>
  </cdr:relSizeAnchor>
</c:userShapes>
</file>

<file path=ppt/drawings/drawing11.xml><?xml version="1.0" encoding="utf-8"?>
<c:userShapes xmlns:c="http://schemas.openxmlformats.org/drawingml/2006/chart">
  <cdr:relSizeAnchor xmlns:cdr="http://schemas.openxmlformats.org/drawingml/2006/chartDrawing">
    <cdr:from>
      <cdr:x>0.38197</cdr:x>
      <cdr:y>0.06355</cdr:y>
    </cdr:from>
    <cdr:to>
      <cdr:x>0.71186</cdr:x>
      <cdr:y>0.31774</cdr:y>
    </cdr:to>
    <cdr:cxnSp macro="">
      <cdr:nvCxnSpPr>
        <cdr:cNvPr id="2" name="Straight Arrow Connector 1">
          <a:extLst xmlns:a="http://schemas.openxmlformats.org/drawingml/2006/main">
            <a:ext uri="{FF2B5EF4-FFF2-40B4-BE49-F238E27FC236}">
              <a16:creationId xmlns:a16="http://schemas.microsoft.com/office/drawing/2014/main" id="{4FA551DB-24B8-9A43-9941-67817BDBCA9D}"/>
            </a:ext>
          </a:extLst>
        </cdr:cNvPr>
        <cdr:cNvCxnSpPr/>
      </cdr:nvCxnSpPr>
      <cdr:spPr>
        <a:xfrm xmlns:a="http://schemas.openxmlformats.org/drawingml/2006/main" flipH="1">
          <a:off x="1676399" y="228607"/>
          <a:ext cx="1447815" cy="914393"/>
        </a:xfrm>
        <a:prstGeom xmlns:a="http://schemas.openxmlformats.org/drawingml/2006/main" prst="straightConnector1">
          <a:avLst/>
        </a:prstGeom>
        <a:ln xmlns:a="http://schemas.openxmlformats.org/drawingml/2006/main">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0.67284</cdr:x>
      <cdr:y>0.00028</cdr:y>
    </cdr:from>
    <cdr:to>
      <cdr:x>0.88119</cdr:x>
      <cdr:y>0.25447</cdr:y>
    </cdr:to>
    <cdr:sp macro="" textlink="">
      <cdr:nvSpPr>
        <cdr:cNvPr id="9" name="TextBox 8">
          <a:extLst xmlns:a="http://schemas.openxmlformats.org/drawingml/2006/main">
            <a:ext uri="{FF2B5EF4-FFF2-40B4-BE49-F238E27FC236}">
              <a16:creationId xmlns:a16="http://schemas.microsoft.com/office/drawing/2014/main" id="{270009FC-B8EA-EF47-A47A-9721F9531805}"/>
            </a:ext>
          </a:extLst>
        </cdr:cNvPr>
        <cdr:cNvSpPr txBox="1"/>
      </cdr:nvSpPr>
      <cdr:spPr>
        <a:xfrm xmlns:a="http://schemas.openxmlformats.org/drawingml/2006/main">
          <a:off x="2952973" y="99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b="1" u="sng" dirty="0">
              <a:latin typeface="Arial" panose="020B0604020202020204" pitchFamily="34" charset="0"/>
              <a:cs typeface="Arial" panose="020B0604020202020204" pitchFamily="34" charset="0"/>
            </a:rPr>
            <a:t>Optimal value</a:t>
          </a:r>
        </a:p>
      </cdr:txBody>
    </cdr:sp>
  </cdr:relSizeAnchor>
</c:userShapes>
</file>

<file path=ppt/drawings/drawing12.xml><?xml version="1.0" encoding="utf-8"?>
<c:userShapes xmlns:c="http://schemas.openxmlformats.org/drawingml/2006/chart">
  <cdr:relSizeAnchor xmlns:cdr="http://schemas.openxmlformats.org/drawingml/2006/chartDrawing">
    <cdr:from>
      <cdr:x>0.29063</cdr:x>
      <cdr:y>0.05035</cdr:y>
    </cdr:from>
    <cdr:to>
      <cdr:x>0.49063</cdr:x>
      <cdr:y>0.38368</cdr:y>
    </cdr:to>
    <cdr:sp macro="" textlink="">
      <cdr:nvSpPr>
        <cdr:cNvPr id="2" name="TextBox 1"/>
        <cdr:cNvSpPr txBox="1"/>
      </cdr:nvSpPr>
      <cdr:spPr>
        <a:xfrm xmlns:a="http://schemas.openxmlformats.org/drawingml/2006/main">
          <a:off x="1328738" y="138113"/>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0.28571</cdr:x>
      <cdr:y>0.13798</cdr:y>
    </cdr:from>
    <cdr:to>
      <cdr:x>0.77589</cdr:x>
      <cdr:y>0.44155</cdr:y>
    </cdr:to>
    <cdr:cxnSp macro="">
      <cdr:nvCxnSpPr>
        <cdr:cNvPr id="5" name="Straight Arrow Connector 4">
          <a:extLst xmlns:a="http://schemas.openxmlformats.org/drawingml/2006/main">
            <a:ext uri="{FF2B5EF4-FFF2-40B4-BE49-F238E27FC236}">
              <a16:creationId xmlns:a16="http://schemas.microsoft.com/office/drawing/2014/main" id="{F2C72BFB-BEEC-6847-A38A-DE6D66E359B9}"/>
            </a:ext>
          </a:extLst>
        </cdr:cNvPr>
        <cdr:cNvCxnSpPr/>
      </cdr:nvCxnSpPr>
      <cdr:spPr>
        <a:xfrm xmlns:a="http://schemas.openxmlformats.org/drawingml/2006/main" flipH="1">
          <a:off x="1219200" y="381000"/>
          <a:ext cx="2091660" cy="838200"/>
        </a:xfrm>
        <a:prstGeom xmlns:a="http://schemas.openxmlformats.org/drawingml/2006/main" prst="straightConnector1">
          <a:avLst/>
        </a:prstGeom>
        <a:ln xmlns:a="http://schemas.openxmlformats.org/drawingml/2006/main">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0.68525</cdr:x>
      <cdr:y>0.04341</cdr:y>
    </cdr:from>
    <cdr:to>
      <cdr:x>0.89954</cdr:x>
      <cdr:y>0.1538</cdr:y>
    </cdr:to>
    <cdr:sp macro="" textlink="">
      <cdr:nvSpPr>
        <cdr:cNvPr id="6" name="TextBox 5">
          <a:extLst xmlns:a="http://schemas.openxmlformats.org/drawingml/2006/main">
            <a:ext uri="{FF2B5EF4-FFF2-40B4-BE49-F238E27FC236}">
              <a16:creationId xmlns:a16="http://schemas.microsoft.com/office/drawing/2014/main" id="{B27C9EF4-88D9-7B46-90E2-7E43799D8BB8}"/>
            </a:ext>
          </a:extLst>
        </cdr:cNvPr>
        <cdr:cNvSpPr txBox="1"/>
      </cdr:nvSpPr>
      <cdr:spPr>
        <a:xfrm xmlns:a="http://schemas.openxmlformats.org/drawingml/2006/main">
          <a:off x="2924101" y="119873"/>
          <a:ext cx="914400" cy="3048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b="1" u="sng" dirty="0">
              <a:latin typeface="Arial" panose="020B0604020202020204" pitchFamily="34" charset="0"/>
              <a:cs typeface="Arial" panose="020B0604020202020204" pitchFamily="34" charset="0"/>
            </a:rPr>
            <a:t>Optimal </a:t>
          </a:r>
          <a:r>
            <a:rPr lang="en-US" sz="1100" b="1" u="sng" dirty="0" err="1">
              <a:latin typeface="Arial" panose="020B0604020202020204" pitchFamily="34" charset="0"/>
              <a:cs typeface="Arial" panose="020B0604020202020204" pitchFamily="34" charset="0"/>
            </a:rPr>
            <a:t>vaule</a:t>
          </a:r>
          <a:endParaRPr lang="en-US" sz="1100" b="1" u="sng" dirty="0">
            <a:latin typeface="Arial" panose="020B0604020202020204" pitchFamily="34" charset="0"/>
            <a:cs typeface="Arial" panose="020B0604020202020204" pitchFamily="34" charset="0"/>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0.40184</cdr:x>
      <cdr:y>0.09021</cdr:y>
    </cdr:from>
    <cdr:to>
      <cdr:x>0.76555</cdr:x>
      <cdr:y>0.20156</cdr:y>
    </cdr:to>
    <cdr:cxnSp macro="">
      <cdr:nvCxnSpPr>
        <cdr:cNvPr id="2" name="Straight Arrow Connector 1">
          <a:extLst xmlns:a="http://schemas.openxmlformats.org/drawingml/2006/main">
            <a:ext uri="{FF2B5EF4-FFF2-40B4-BE49-F238E27FC236}">
              <a16:creationId xmlns:a16="http://schemas.microsoft.com/office/drawing/2014/main" id="{4FA551DB-24B8-9A43-9941-67817BDBCA9D}"/>
            </a:ext>
          </a:extLst>
        </cdr:cNvPr>
        <cdr:cNvCxnSpPr/>
      </cdr:nvCxnSpPr>
      <cdr:spPr>
        <a:xfrm xmlns:a="http://schemas.openxmlformats.org/drawingml/2006/main" flipH="1">
          <a:off x="1684066" y="246796"/>
          <a:ext cx="1524259" cy="304603"/>
        </a:xfrm>
        <a:prstGeom xmlns:a="http://schemas.openxmlformats.org/drawingml/2006/main" prst="straightConnector1">
          <a:avLst/>
        </a:prstGeom>
        <a:ln xmlns:a="http://schemas.openxmlformats.org/drawingml/2006/main">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0.75257</cdr:x>
      <cdr:y>0.05149</cdr:y>
    </cdr:from>
    <cdr:to>
      <cdr:x>0.97076</cdr:x>
      <cdr:y>0.19754</cdr:y>
    </cdr:to>
    <cdr:sp macro="" textlink="">
      <cdr:nvSpPr>
        <cdr:cNvPr id="6" name="TextBox 5">
          <a:extLst xmlns:a="http://schemas.openxmlformats.org/drawingml/2006/main">
            <a:ext uri="{FF2B5EF4-FFF2-40B4-BE49-F238E27FC236}">
              <a16:creationId xmlns:a16="http://schemas.microsoft.com/office/drawing/2014/main" id="{451A9FA7-441C-6C44-8075-C24347EB10D7}"/>
            </a:ext>
          </a:extLst>
        </cdr:cNvPr>
        <cdr:cNvSpPr txBox="1"/>
      </cdr:nvSpPr>
      <cdr:spPr>
        <a:xfrm xmlns:a="http://schemas.openxmlformats.org/drawingml/2006/main">
          <a:off x="3153954" y="140867"/>
          <a:ext cx="914400" cy="39953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b="1" u="sng" dirty="0">
              <a:latin typeface="Arial" panose="020B0604020202020204" pitchFamily="34" charset="0"/>
              <a:cs typeface="Arial" panose="020B0604020202020204" pitchFamily="34" charset="0"/>
            </a:rPr>
            <a:t>Optimal value</a:t>
          </a:r>
        </a:p>
      </cdr:txBody>
    </cdr:sp>
  </cdr:relSizeAnchor>
</c:userShapes>
</file>

<file path=ppt/drawings/drawing4.xml><?xml version="1.0" encoding="utf-8"?>
<c:userShapes xmlns:c="http://schemas.openxmlformats.org/drawingml/2006/chart">
  <cdr:relSizeAnchor xmlns:cdr="http://schemas.openxmlformats.org/drawingml/2006/chartDrawing">
    <cdr:from>
      <cdr:x>0.67312</cdr:x>
      <cdr:y>0.25701</cdr:y>
    </cdr:from>
    <cdr:to>
      <cdr:x>0.79783</cdr:x>
      <cdr:y>0.62941</cdr:y>
    </cdr:to>
    <cdr:cxnSp macro="">
      <cdr:nvCxnSpPr>
        <cdr:cNvPr id="2" name="Straight Arrow Connector 1">
          <a:extLst xmlns:a="http://schemas.openxmlformats.org/drawingml/2006/main">
            <a:ext uri="{FF2B5EF4-FFF2-40B4-BE49-F238E27FC236}">
              <a16:creationId xmlns:a16="http://schemas.microsoft.com/office/drawing/2014/main" id="{4FA551DB-24B8-9A43-9941-67817BDBCA9D}"/>
            </a:ext>
          </a:extLst>
        </cdr:cNvPr>
        <cdr:cNvCxnSpPr/>
      </cdr:nvCxnSpPr>
      <cdr:spPr>
        <a:xfrm xmlns:a="http://schemas.openxmlformats.org/drawingml/2006/main" flipH="1">
          <a:off x="3580327" y="785990"/>
          <a:ext cx="663312" cy="1138875"/>
        </a:xfrm>
        <a:prstGeom xmlns:a="http://schemas.openxmlformats.org/drawingml/2006/main" prst="straightConnector1">
          <a:avLst/>
        </a:prstGeom>
        <a:ln xmlns:a="http://schemas.openxmlformats.org/drawingml/2006/main">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0.72226</cdr:x>
      <cdr:y>0.14988</cdr:y>
    </cdr:from>
    <cdr:to>
      <cdr:x>0.93571</cdr:x>
      <cdr:y>0.27269</cdr:y>
    </cdr:to>
    <cdr:sp macro="" textlink="">
      <cdr:nvSpPr>
        <cdr:cNvPr id="6" name="TextBox 5">
          <a:extLst xmlns:a="http://schemas.openxmlformats.org/drawingml/2006/main">
            <a:ext uri="{FF2B5EF4-FFF2-40B4-BE49-F238E27FC236}">
              <a16:creationId xmlns:a16="http://schemas.microsoft.com/office/drawing/2014/main" id="{EF0464C7-445D-5041-8DD8-4F92945D5A09}"/>
            </a:ext>
          </a:extLst>
        </cdr:cNvPr>
        <cdr:cNvSpPr txBox="1"/>
      </cdr:nvSpPr>
      <cdr:spPr>
        <a:xfrm xmlns:a="http://schemas.openxmlformats.org/drawingml/2006/main">
          <a:off x="3841690" y="458364"/>
          <a:ext cx="1135335" cy="37557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b="1" u="sng" dirty="0">
              <a:latin typeface="Arial" panose="020B0604020202020204" pitchFamily="34" charset="0"/>
              <a:cs typeface="Arial" panose="020B0604020202020204" pitchFamily="34" charset="0"/>
            </a:rPr>
            <a:t>Optimal value</a:t>
          </a:r>
        </a:p>
      </cdr:txBody>
    </cdr:sp>
  </cdr:relSizeAnchor>
</c:userShapes>
</file>

<file path=ppt/drawings/drawing5.xml><?xml version="1.0" encoding="utf-8"?>
<c:userShapes xmlns:c="http://schemas.openxmlformats.org/drawingml/2006/chart">
  <cdr:relSizeAnchor xmlns:cdr="http://schemas.openxmlformats.org/drawingml/2006/chartDrawing">
    <cdr:from>
      <cdr:x>0.22039</cdr:x>
      <cdr:y>0.18229</cdr:y>
    </cdr:from>
    <cdr:to>
      <cdr:x>0.81737</cdr:x>
      <cdr:y>0.48702</cdr:y>
    </cdr:to>
    <cdr:cxnSp macro="">
      <cdr:nvCxnSpPr>
        <cdr:cNvPr id="2" name="Straight Arrow Connector 1">
          <a:extLst xmlns:a="http://schemas.openxmlformats.org/drawingml/2006/main">
            <a:ext uri="{FF2B5EF4-FFF2-40B4-BE49-F238E27FC236}">
              <a16:creationId xmlns:a16="http://schemas.microsoft.com/office/drawing/2014/main" id="{4FA551DB-24B8-9A43-9941-67817BDBCA9D}"/>
            </a:ext>
          </a:extLst>
        </cdr:cNvPr>
        <cdr:cNvCxnSpPr/>
      </cdr:nvCxnSpPr>
      <cdr:spPr>
        <a:xfrm xmlns:a="http://schemas.openxmlformats.org/drawingml/2006/main" flipH="1">
          <a:off x="1167311" y="557481"/>
          <a:ext cx="3161923" cy="931929"/>
        </a:xfrm>
        <a:prstGeom xmlns:a="http://schemas.openxmlformats.org/drawingml/2006/main" prst="straightConnector1">
          <a:avLst/>
        </a:prstGeom>
        <a:ln xmlns:a="http://schemas.openxmlformats.org/drawingml/2006/main">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0.74536</cdr:x>
      <cdr:y>0.09456</cdr:y>
    </cdr:from>
    <cdr:to>
      <cdr:x>0.97243</cdr:x>
      <cdr:y>0.17619</cdr:y>
    </cdr:to>
    <cdr:sp macro="" textlink="">
      <cdr:nvSpPr>
        <cdr:cNvPr id="4" name="TextBox 3">
          <a:extLst xmlns:a="http://schemas.openxmlformats.org/drawingml/2006/main">
            <a:ext uri="{FF2B5EF4-FFF2-40B4-BE49-F238E27FC236}">
              <a16:creationId xmlns:a16="http://schemas.microsoft.com/office/drawing/2014/main" id="{630D1168-C942-174E-9B44-482BEC4EE5AB}"/>
            </a:ext>
          </a:extLst>
        </cdr:cNvPr>
        <cdr:cNvSpPr txBox="1"/>
      </cdr:nvSpPr>
      <cdr:spPr>
        <a:xfrm xmlns:a="http://schemas.openxmlformats.org/drawingml/2006/main">
          <a:off x="3736623" y="302530"/>
          <a:ext cx="1138348" cy="26117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b="1" u="sng" dirty="0">
              <a:latin typeface="Arial" panose="020B0604020202020204" pitchFamily="34" charset="0"/>
              <a:cs typeface="Arial" panose="020B0604020202020204" pitchFamily="34" charset="0"/>
            </a:rPr>
            <a:t>Optimal value</a:t>
          </a:r>
        </a:p>
      </cdr:txBody>
    </cdr:sp>
  </cdr:relSizeAnchor>
</c:userShapes>
</file>

<file path=ppt/drawings/drawing6.xml><?xml version="1.0" encoding="utf-8"?>
<c:userShapes xmlns:c="http://schemas.openxmlformats.org/drawingml/2006/chart">
  <cdr:relSizeAnchor xmlns:cdr="http://schemas.openxmlformats.org/drawingml/2006/chartDrawing">
    <cdr:from>
      <cdr:x>0.37931</cdr:x>
      <cdr:y>0.12245</cdr:y>
    </cdr:from>
    <cdr:to>
      <cdr:x>0.79645</cdr:x>
      <cdr:y>0.5102</cdr:y>
    </cdr:to>
    <cdr:cxnSp macro="">
      <cdr:nvCxnSpPr>
        <cdr:cNvPr id="2" name="Straight Arrow Connector 1">
          <a:extLst xmlns:a="http://schemas.openxmlformats.org/drawingml/2006/main">
            <a:ext uri="{FF2B5EF4-FFF2-40B4-BE49-F238E27FC236}">
              <a16:creationId xmlns:a16="http://schemas.microsoft.com/office/drawing/2014/main" id="{4FA551DB-24B8-9A43-9941-67817BDBCA9D}"/>
            </a:ext>
          </a:extLst>
        </cdr:cNvPr>
        <cdr:cNvCxnSpPr/>
      </cdr:nvCxnSpPr>
      <cdr:spPr>
        <a:xfrm xmlns:a="http://schemas.openxmlformats.org/drawingml/2006/main" flipH="1">
          <a:off x="1676400" y="457200"/>
          <a:ext cx="1843604" cy="1447800"/>
        </a:xfrm>
        <a:prstGeom xmlns:a="http://schemas.openxmlformats.org/drawingml/2006/main" prst="straightConnector1">
          <a:avLst/>
        </a:prstGeom>
        <a:ln xmlns:a="http://schemas.openxmlformats.org/drawingml/2006/main">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0.43103</cdr:x>
      <cdr:y>0.12245</cdr:y>
    </cdr:from>
    <cdr:to>
      <cdr:x>0.7931</cdr:x>
      <cdr:y>0.5</cdr:y>
    </cdr:to>
    <cdr:cxnSp macro="">
      <cdr:nvCxnSpPr>
        <cdr:cNvPr id="4" name="Straight Arrow Connector 3">
          <a:extLst xmlns:a="http://schemas.openxmlformats.org/drawingml/2006/main">
            <a:ext uri="{FF2B5EF4-FFF2-40B4-BE49-F238E27FC236}">
              <a16:creationId xmlns:a16="http://schemas.microsoft.com/office/drawing/2014/main" id="{8FFEB6E2-B8B1-324B-962B-52239C68C52A}"/>
            </a:ext>
          </a:extLst>
        </cdr:cNvPr>
        <cdr:cNvCxnSpPr/>
      </cdr:nvCxnSpPr>
      <cdr:spPr>
        <a:xfrm xmlns:a="http://schemas.openxmlformats.org/drawingml/2006/main" flipH="1">
          <a:off x="1905000" y="457200"/>
          <a:ext cx="1600201" cy="1409700"/>
        </a:xfrm>
        <a:prstGeom xmlns:a="http://schemas.openxmlformats.org/drawingml/2006/main" prst="straightConnector1">
          <a:avLst/>
        </a:prstGeom>
        <a:ln xmlns:a="http://schemas.openxmlformats.org/drawingml/2006/main">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cdr:x>
      <cdr:y>0.12245</cdr:y>
    </cdr:from>
    <cdr:to>
      <cdr:x>0.79645</cdr:x>
      <cdr:y>0.5</cdr:y>
    </cdr:to>
    <cdr:cxnSp macro="">
      <cdr:nvCxnSpPr>
        <cdr:cNvPr id="6" name="Straight Arrow Connector 5">
          <a:extLst xmlns:a="http://schemas.openxmlformats.org/drawingml/2006/main">
            <a:ext uri="{FF2B5EF4-FFF2-40B4-BE49-F238E27FC236}">
              <a16:creationId xmlns:a16="http://schemas.microsoft.com/office/drawing/2014/main" id="{8FFEB6E2-B8B1-324B-962B-52239C68C52A}"/>
            </a:ext>
          </a:extLst>
        </cdr:cNvPr>
        <cdr:cNvCxnSpPr/>
      </cdr:nvCxnSpPr>
      <cdr:spPr>
        <a:xfrm xmlns:a="http://schemas.openxmlformats.org/drawingml/2006/main" flipH="1">
          <a:off x="2209800" y="457200"/>
          <a:ext cx="1310203" cy="1409700"/>
        </a:xfrm>
        <a:prstGeom xmlns:a="http://schemas.openxmlformats.org/drawingml/2006/main" prst="straightConnector1">
          <a:avLst/>
        </a:prstGeom>
        <a:ln xmlns:a="http://schemas.openxmlformats.org/drawingml/2006/main">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0.7069</cdr:x>
      <cdr:y>0.07764</cdr:y>
    </cdr:from>
    <cdr:to>
      <cdr:x>0.91379</cdr:x>
      <cdr:y>0.32254</cdr:y>
    </cdr:to>
    <cdr:sp macro="" textlink="">
      <cdr:nvSpPr>
        <cdr:cNvPr id="8" name="TextBox 7">
          <a:extLst xmlns:a="http://schemas.openxmlformats.org/drawingml/2006/main">
            <a:ext uri="{FF2B5EF4-FFF2-40B4-BE49-F238E27FC236}">
              <a16:creationId xmlns:a16="http://schemas.microsoft.com/office/drawing/2014/main" id="{60FA21F5-0A6C-A34F-B13A-1FAA0D1DF677}"/>
            </a:ext>
          </a:extLst>
        </cdr:cNvPr>
        <cdr:cNvSpPr txBox="1"/>
      </cdr:nvSpPr>
      <cdr:spPr>
        <a:xfrm xmlns:a="http://schemas.openxmlformats.org/drawingml/2006/main" rot="21421938">
          <a:off x="3124200" y="28991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0.68701</cdr:x>
      <cdr:y>0.07209</cdr:y>
    </cdr:from>
    <cdr:to>
      <cdr:x>0.89391</cdr:x>
      <cdr:y>0.31698</cdr:y>
    </cdr:to>
    <cdr:sp macro="" textlink="">
      <cdr:nvSpPr>
        <cdr:cNvPr id="13" name="TextBox 12">
          <a:extLst xmlns:a="http://schemas.openxmlformats.org/drawingml/2006/main">
            <a:ext uri="{FF2B5EF4-FFF2-40B4-BE49-F238E27FC236}">
              <a16:creationId xmlns:a16="http://schemas.microsoft.com/office/drawing/2014/main" id="{8D9BBF45-90AF-3D46-9C1A-D64B7D56CD4C}"/>
            </a:ext>
          </a:extLst>
        </cdr:cNvPr>
        <cdr:cNvSpPr txBox="1"/>
      </cdr:nvSpPr>
      <cdr:spPr>
        <a:xfrm xmlns:a="http://schemas.openxmlformats.org/drawingml/2006/main">
          <a:off x="3036322" y="269151"/>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b="1" u="sng" dirty="0">
              <a:latin typeface="Arial" panose="020B0604020202020204" pitchFamily="34" charset="0"/>
              <a:cs typeface="Arial" panose="020B0604020202020204" pitchFamily="34" charset="0"/>
            </a:rPr>
            <a:t>Optimal value</a:t>
          </a:r>
        </a:p>
      </cdr:txBody>
    </cdr:sp>
  </cdr:relSizeAnchor>
</c:userShapes>
</file>

<file path=ppt/drawings/drawing7.xml><?xml version="1.0" encoding="utf-8"?>
<c:userShapes xmlns:c="http://schemas.openxmlformats.org/drawingml/2006/chart">
  <cdr:relSizeAnchor xmlns:cdr="http://schemas.openxmlformats.org/drawingml/2006/chartDrawing">
    <cdr:from>
      <cdr:x>0.65767</cdr:x>
      <cdr:y>0.11221</cdr:y>
    </cdr:from>
    <cdr:to>
      <cdr:x>0.7931</cdr:x>
      <cdr:y>0.50229</cdr:y>
    </cdr:to>
    <cdr:cxnSp macro="">
      <cdr:nvCxnSpPr>
        <cdr:cNvPr id="2" name="Straight Arrow Connector 1">
          <a:extLst xmlns:a="http://schemas.openxmlformats.org/drawingml/2006/main">
            <a:ext uri="{FF2B5EF4-FFF2-40B4-BE49-F238E27FC236}">
              <a16:creationId xmlns:a16="http://schemas.microsoft.com/office/drawing/2014/main" id="{4FA551DB-24B8-9A43-9941-67817BDBCA9D}"/>
            </a:ext>
          </a:extLst>
        </cdr:cNvPr>
        <cdr:cNvCxnSpPr/>
      </cdr:nvCxnSpPr>
      <cdr:spPr>
        <a:xfrm xmlns:a="http://schemas.openxmlformats.org/drawingml/2006/main" flipH="1">
          <a:off x="3241183" y="336812"/>
          <a:ext cx="667465" cy="1170862"/>
        </a:xfrm>
        <a:prstGeom xmlns:a="http://schemas.openxmlformats.org/drawingml/2006/main" prst="straightConnector1">
          <a:avLst/>
        </a:prstGeom>
        <a:ln xmlns:a="http://schemas.openxmlformats.org/drawingml/2006/main">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0.67241</cdr:x>
      <cdr:y>0.04933</cdr:y>
    </cdr:from>
    <cdr:to>
      <cdr:x>0.87931</cdr:x>
      <cdr:y>0.36116</cdr:y>
    </cdr:to>
    <cdr:sp macro="" textlink="">
      <cdr:nvSpPr>
        <cdr:cNvPr id="4" name="TextBox 3">
          <a:extLst xmlns:a="http://schemas.openxmlformats.org/drawingml/2006/main">
            <a:ext uri="{FF2B5EF4-FFF2-40B4-BE49-F238E27FC236}">
              <a16:creationId xmlns:a16="http://schemas.microsoft.com/office/drawing/2014/main" id="{C0CD19AA-BE7B-7540-B376-749049D82063}"/>
            </a:ext>
          </a:extLst>
        </cdr:cNvPr>
        <cdr:cNvSpPr txBox="1"/>
      </cdr:nvSpPr>
      <cdr:spPr>
        <a:xfrm xmlns:a="http://schemas.openxmlformats.org/drawingml/2006/main">
          <a:off x="2971757" y="144639"/>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u="sng" dirty="0">
              <a:latin typeface="Arial" panose="020B0604020202020204" pitchFamily="34" charset="0"/>
              <a:cs typeface="Arial" panose="020B0604020202020204" pitchFamily="34" charset="0"/>
            </a:rPr>
            <a:t>Optimal value</a:t>
          </a:r>
        </a:p>
      </cdr:txBody>
    </cdr:sp>
  </cdr:relSizeAnchor>
</c:userShapes>
</file>

<file path=ppt/drawings/drawing8.xml><?xml version="1.0" encoding="utf-8"?>
<c:userShapes xmlns:c="http://schemas.openxmlformats.org/drawingml/2006/chart">
  <cdr:relSizeAnchor xmlns:cdr="http://schemas.openxmlformats.org/drawingml/2006/chartDrawing">
    <cdr:from>
      <cdr:x>0.20206</cdr:x>
      <cdr:y>0.08494</cdr:y>
    </cdr:from>
    <cdr:to>
      <cdr:x>0.66452</cdr:x>
      <cdr:y>0.48512</cdr:y>
    </cdr:to>
    <cdr:cxnSp macro="">
      <cdr:nvCxnSpPr>
        <cdr:cNvPr id="2" name="Straight Arrow Connector 1">
          <a:extLst xmlns:a="http://schemas.openxmlformats.org/drawingml/2006/main">
            <a:ext uri="{FF2B5EF4-FFF2-40B4-BE49-F238E27FC236}">
              <a16:creationId xmlns:a16="http://schemas.microsoft.com/office/drawing/2014/main" id="{4FA551DB-24B8-9A43-9941-67817BDBCA9D}"/>
            </a:ext>
          </a:extLst>
        </cdr:cNvPr>
        <cdr:cNvCxnSpPr/>
      </cdr:nvCxnSpPr>
      <cdr:spPr>
        <a:xfrm xmlns:a="http://schemas.openxmlformats.org/drawingml/2006/main" flipH="1">
          <a:off x="1043876" y="254958"/>
          <a:ext cx="2389135" cy="1201200"/>
        </a:xfrm>
        <a:prstGeom xmlns:a="http://schemas.openxmlformats.org/drawingml/2006/main" prst="straightConnector1">
          <a:avLst/>
        </a:prstGeom>
        <a:ln xmlns:a="http://schemas.openxmlformats.org/drawingml/2006/main">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0.62364</cdr:x>
      <cdr:y>0.00402</cdr:y>
    </cdr:from>
    <cdr:to>
      <cdr:x>0.84223</cdr:x>
      <cdr:y>0.31586</cdr:y>
    </cdr:to>
    <cdr:sp macro="" textlink="">
      <cdr:nvSpPr>
        <cdr:cNvPr id="9" name="TextBox 8">
          <a:extLst xmlns:a="http://schemas.openxmlformats.org/drawingml/2006/main">
            <a:ext uri="{FF2B5EF4-FFF2-40B4-BE49-F238E27FC236}">
              <a16:creationId xmlns:a16="http://schemas.microsoft.com/office/drawing/2014/main" id="{EA1DD24C-E105-4E4B-A3EE-5B862F99E689}"/>
            </a:ext>
          </a:extLst>
        </cdr:cNvPr>
        <cdr:cNvSpPr txBox="1"/>
      </cdr:nvSpPr>
      <cdr:spPr>
        <a:xfrm xmlns:a="http://schemas.openxmlformats.org/drawingml/2006/main">
          <a:off x="3221835" y="12076"/>
          <a:ext cx="1129269" cy="93602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b="1" u="sng" dirty="0">
              <a:latin typeface="Arial" panose="020B0604020202020204" pitchFamily="34" charset="0"/>
              <a:cs typeface="Arial" panose="020B0604020202020204" pitchFamily="34" charset="0"/>
            </a:rPr>
            <a:t>Optimal value</a:t>
          </a:r>
        </a:p>
      </cdr:txBody>
    </cdr:sp>
  </cdr:relSizeAnchor>
</c:userShapes>
</file>

<file path=ppt/drawings/drawing9.xml><?xml version="1.0" encoding="utf-8"?>
<c:userShapes xmlns:c="http://schemas.openxmlformats.org/drawingml/2006/chart">
  <cdr:relSizeAnchor xmlns:cdr="http://schemas.openxmlformats.org/drawingml/2006/chartDrawing">
    <cdr:from>
      <cdr:x>0.60981</cdr:x>
      <cdr:y>0.17156</cdr:y>
    </cdr:from>
    <cdr:to>
      <cdr:x>0.76035</cdr:x>
      <cdr:y>0.42035</cdr:y>
    </cdr:to>
    <cdr:cxnSp macro="">
      <cdr:nvCxnSpPr>
        <cdr:cNvPr id="2" name="Straight Arrow Connector 1">
          <a:extLst xmlns:a="http://schemas.openxmlformats.org/drawingml/2006/main">
            <a:ext uri="{FF2B5EF4-FFF2-40B4-BE49-F238E27FC236}">
              <a16:creationId xmlns:a16="http://schemas.microsoft.com/office/drawing/2014/main" id="{4FA551DB-24B8-9A43-9941-67817BDBCA9D}"/>
            </a:ext>
          </a:extLst>
        </cdr:cNvPr>
        <cdr:cNvCxnSpPr/>
      </cdr:nvCxnSpPr>
      <cdr:spPr>
        <a:xfrm xmlns:a="http://schemas.openxmlformats.org/drawingml/2006/main" flipH="1">
          <a:off x="2994548" y="436823"/>
          <a:ext cx="739232" cy="633438"/>
        </a:xfrm>
        <a:prstGeom xmlns:a="http://schemas.openxmlformats.org/drawingml/2006/main" prst="straightConnector1">
          <a:avLst/>
        </a:prstGeom>
        <a:ln xmlns:a="http://schemas.openxmlformats.org/drawingml/2006/main">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0.67397</cdr:x>
      <cdr:y>0.07088</cdr:y>
    </cdr:from>
    <cdr:to>
      <cdr:x>0.86018</cdr:x>
      <cdr:y>0.43001</cdr:y>
    </cdr:to>
    <cdr:sp macro="" textlink="">
      <cdr:nvSpPr>
        <cdr:cNvPr id="7" name="TextBox 6">
          <a:extLst xmlns:a="http://schemas.openxmlformats.org/drawingml/2006/main">
            <a:ext uri="{FF2B5EF4-FFF2-40B4-BE49-F238E27FC236}">
              <a16:creationId xmlns:a16="http://schemas.microsoft.com/office/drawing/2014/main" id="{15281D62-518D-6442-9822-ABAC3BFFD6B6}"/>
            </a:ext>
          </a:extLst>
        </cdr:cNvPr>
        <cdr:cNvSpPr txBox="1"/>
      </cdr:nvSpPr>
      <cdr:spPr>
        <a:xfrm xmlns:a="http://schemas.openxmlformats.org/drawingml/2006/main">
          <a:off x="3309618" y="180468"/>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b="1" u="sng" dirty="0">
              <a:latin typeface="Arial" panose="020B0604020202020204" pitchFamily="34" charset="0"/>
              <a:cs typeface="Arial" panose="020B0604020202020204" pitchFamily="34" charset="0"/>
            </a:rPr>
            <a:t>Optimal value</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6C5E85-0ED2-F646-B651-B387AE4EA55F}" type="datetimeFigureOut">
              <a:rPr lang="en-US" smtClean="0"/>
              <a:t>10/31/18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A36716-756C-0144-9547-F0A4E7EBFF47}" type="slidenum">
              <a:rPr lang="en-US" smtClean="0"/>
              <a:t>‹#›</a:t>
            </a:fld>
            <a:endParaRPr lang="en-US"/>
          </a:p>
        </p:txBody>
      </p:sp>
    </p:spTree>
    <p:extLst>
      <p:ext uri="{BB962C8B-B14F-4D97-AF65-F5344CB8AC3E}">
        <p14:creationId xmlns:p14="http://schemas.microsoft.com/office/powerpoint/2010/main" val="3095187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A36716-756C-0144-9547-F0A4E7EBFF47}" type="slidenum">
              <a:rPr lang="en-US" smtClean="0"/>
              <a:t>1</a:t>
            </a:fld>
            <a:endParaRPr lang="en-US"/>
          </a:p>
        </p:txBody>
      </p:sp>
    </p:spTree>
    <p:extLst>
      <p:ext uri="{BB962C8B-B14F-4D97-AF65-F5344CB8AC3E}">
        <p14:creationId xmlns:p14="http://schemas.microsoft.com/office/powerpoint/2010/main" val="4153757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B89338E-15CA-403F-9870-BA824FD143C9}" type="slidenum">
              <a:rPr lang="en-US" smtClean="0"/>
              <a:t>26</a:t>
            </a:fld>
            <a:endParaRPr lang="en-US"/>
          </a:p>
        </p:txBody>
      </p:sp>
    </p:spTree>
    <p:extLst>
      <p:ext uri="{BB962C8B-B14F-4D97-AF65-F5344CB8AC3E}">
        <p14:creationId xmlns:p14="http://schemas.microsoft.com/office/powerpoint/2010/main" val="147194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B89338E-15CA-403F-9870-BA824FD143C9}" type="slidenum">
              <a:rPr lang="en-US" smtClean="0"/>
              <a:t>37</a:t>
            </a:fld>
            <a:endParaRPr lang="en-US"/>
          </a:p>
        </p:txBody>
      </p:sp>
    </p:spTree>
    <p:extLst>
      <p:ext uri="{BB962C8B-B14F-4D97-AF65-F5344CB8AC3E}">
        <p14:creationId xmlns:p14="http://schemas.microsoft.com/office/powerpoint/2010/main" val="1823209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B89338E-15CA-403F-9870-BA824FD143C9}" type="slidenum">
              <a:rPr lang="en-US" smtClean="0"/>
              <a:t>39</a:t>
            </a:fld>
            <a:endParaRPr lang="en-US"/>
          </a:p>
        </p:txBody>
      </p:sp>
    </p:spTree>
    <p:extLst>
      <p:ext uri="{BB962C8B-B14F-4D97-AF65-F5344CB8AC3E}">
        <p14:creationId xmlns:p14="http://schemas.microsoft.com/office/powerpoint/2010/main" val="3573226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B89338E-15CA-403F-9870-BA824FD143C9}" type="slidenum">
              <a:rPr lang="en-US" smtClean="0"/>
              <a:t>40</a:t>
            </a:fld>
            <a:endParaRPr lang="en-US"/>
          </a:p>
        </p:txBody>
      </p:sp>
    </p:spTree>
    <p:extLst>
      <p:ext uri="{BB962C8B-B14F-4D97-AF65-F5344CB8AC3E}">
        <p14:creationId xmlns:p14="http://schemas.microsoft.com/office/powerpoint/2010/main" val="2470081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B89338E-15CA-403F-9870-BA824FD143C9}" type="slidenum">
              <a:rPr lang="en-US" smtClean="0"/>
              <a:t>41</a:t>
            </a:fld>
            <a:endParaRPr lang="en-US"/>
          </a:p>
        </p:txBody>
      </p:sp>
    </p:spTree>
    <p:extLst>
      <p:ext uri="{BB962C8B-B14F-4D97-AF65-F5344CB8AC3E}">
        <p14:creationId xmlns:p14="http://schemas.microsoft.com/office/powerpoint/2010/main" val="4252139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B89338E-15CA-403F-9870-BA824FD143C9}" type="slidenum">
              <a:rPr lang="en-US" smtClean="0"/>
              <a:t>42</a:t>
            </a:fld>
            <a:endParaRPr lang="en-US"/>
          </a:p>
        </p:txBody>
      </p:sp>
    </p:spTree>
    <p:extLst>
      <p:ext uri="{BB962C8B-B14F-4D97-AF65-F5344CB8AC3E}">
        <p14:creationId xmlns:p14="http://schemas.microsoft.com/office/powerpoint/2010/main" val="2014373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B89338E-15CA-403F-9870-BA824FD143C9}" type="slidenum">
              <a:rPr lang="en-US" smtClean="0"/>
              <a:t>43</a:t>
            </a:fld>
            <a:endParaRPr lang="en-US"/>
          </a:p>
        </p:txBody>
      </p:sp>
    </p:spTree>
    <p:extLst>
      <p:ext uri="{BB962C8B-B14F-4D97-AF65-F5344CB8AC3E}">
        <p14:creationId xmlns:p14="http://schemas.microsoft.com/office/powerpoint/2010/main" val="3985452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B89338E-15CA-403F-9870-BA824FD143C9}" type="slidenum">
              <a:rPr lang="en-US" smtClean="0"/>
              <a:t>44</a:t>
            </a:fld>
            <a:endParaRPr lang="en-US"/>
          </a:p>
        </p:txBody>
      </p:sp>
    </p:spTree>
    <p:extLst>
      <p:ext uri="{BB962C8B-B14F-4D97-AF65-F5344CB8AC3E}">
        <p14:creationId xmlns:p14="http://schemas.microsoft.com/office/powerpoint/2010/main" val="4247472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B89338E-15CA-403F-9870-BA824FD143C9}" type="slidenum">
              <a:rPr lang="en-US" smtClean="0"/>
              <a:t>45</a:t>
            </a:fld>
            <a:endParaRPr lang="en-US"/>
          </a:p>
        </p:txBody>
      </p:sp>
    </p:spTree>
    <p:extLst>
      <p:ext uri="{BB962C8B-B14F-4D97-AF65-F5344CB8AC3E}">
        <p14:creationId xmlns:p14="http://schemas.microsoft.com/office/powerpoint/2010/main" val="2928694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A36716-756C-0144-9547-F0A4E7EBFF47}" type="slidenum">
              <a:rPr lang="en-US" smtClean="0"/>
              <a:t>49</a:t>
            </a:fld>
            <a:endParaRPr lang="en-US"/>
          </a:p>
        </p:txBody>
      </p:sp>
    </p:spTree>
    <p:extLst>
      <p:ext uri="{BB962C8B-B14F-4D97-AF65-F5344CB8AC3E}">
        <p14:creationId xmlns:p14="http://schemas.microsoft.com/office/powerpoint/2010/main" val="2588154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A36716-756C-0144-9547-F0A4E7EBFF47}" type="slidenum">
              <a:rPr lang="en-US" smtClean="0"/>
              <a:t>2</a:t>
            </a:fld>
            <a:endParaRPr lang="en-US"/>
          </a:p>
        </p:txBody>
      </p:sp>
    </p:spTree>
    <p:extLst>
      <p:ext uri="{BB962C8B-B14F-4D97-AF65-F5344CB8AC3E}">
        <p14:creationId xmlns:p14="http://schemas.microsoft.com/office/powerpoint/2010/main" val="3174621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A36716-756C-0144-9547-F0A4E7EBFF47}" type="slidenum">
              <a:rPr lang="en-US" smtClean="0"/>
              <a:t>10</a:t>
            </a:fld>
            <a:endParaRPr lang="en-US"/>
          </a:p>
        </p:txBody>
      </p:sp>
    </p:spTree>
    <p:extLst>
      <p:ext uri="{BB962C8B-B14F-4D97-AF65-F5344CB8AC3E}">
        <p14:creationId xmlns:p14="http://schemas.microsoft.com/office/powerpoint/2010/main" val="41664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B89338E-15CA-403F-9870-BA824FD143C9}" type="slidenum">
              <a:rPr lang="en-US" smtClean="0"/>
              <a:t>16</a:t>
            </a:fld>
            <a:endParaRPr lang="en-US"/>
          </a:p>
        </p:txBody>
      </p:sp>
    </p:spTree>
    <p:extLst>
      <p:ext uri="{BB962C8B-B14F-4D97-AF65-F5344CB8AC3E}">
        <p14:creationId xmlns:p14="http://schemas.microsoft.com/office/powerpoint/2010/main" val="62597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B89338E-15CA-403F-9870-BA824FD143C9}" type="slidenum">
              <a:rPr lang="en-US" smtClean="0"/>
              <a:t>17</a:t>
            </a:fld>
            <a:endParaRPr lang="en-US"/>
          </a:p>
        </p:txBody>
      </p:sp>
    </p:spTree>
    <p:extLst>
      <p:ext uri="{BB962C8B-B14F-4D97-AF65-F5344CB8AC3E}">
        <p14:creationId xmlns:p14="http://schemas.microsoft.com/office/powerpoint/2010/main" val="2432584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B89338E-15CA-403F-9870-BA824FD143C9}" type="slidenum">
              <a:rPr lang="en-US" smtClean="0"/>
              <a:t>18</a:t>
            </a:fld>
            <a:endParaRPr lang="en-US"/>
          </a:p>
        </p:txBody>
      </p:sp>
    </p:spTree>
    <p:extLst>
      <p:ext uri="{BB962C8B-B14F-4D97-AF65-F5344CB8AC3E}">
        <p14:creationId xmlns:p14="http://schemas.microsoft.com/office/powerpoint/2010/main" val="1804352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B89338E-15CA-403F-9870-BA824FD143C9}" type="slidenum">
              <a:rPr lang="en-US" smtClean="0"/>
              <a:t>19</a:t>
            </a:fld>
            <a:endParaRPr lang="en-US"/>
          </a:p>
        </p:txBody>
      </p:sp>
    </p:spTree>
    <p:extLst>
      <p:ext uri="{BB962C8B-B14F-4D97-AF65-F5344CB8AC3E}">
        <p14:creationId xmlns:p14="http://schemas.microsoft.com/office/powerpoint/2010/main" val="1565773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B89338E-15CA-403F-9870-BA824FD143C9}" type="slidenum">
              <a:rPr lang="en-US" smtClean="0"/>
              <a:t>20</a:t>
            </a:fld>
            <a:endParaRPr lang="en-US"/>
          </a:p>
        </p:txBody>
      </p:sp>
    </p:spTree>
    <p:extLst>
      <p:ext uri="{BB962C8B-B14F-4D97-AF65-F5344CB8AC3E}">
        <p14:creationId xmlns:p14="http://schemas.microsoft.com/office/powerpoint/2010/main" val="3793346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B89338E-15CA-403F-9870-BA824FD143C9}" type="slidenum">
              <a:rPr lang="en-US" smtClean="0"/>
              <a:t>25</a:t>
            </a:fld>
            <a:endParaRPr lang="en-US"/>
          </a:p>
        </p:txBody>
      </p:sp>
    </p:spTree>
    <p:extLst>
      <p:ext uri="{BB962C8B-B14F-4D97-AF65-F5344CB8AC3E}">
        <p14:creationId xmlns:p14="http://schemas.microsoft.com/office/powerpoint/2010/main" val="681580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0647C259-1B73-2143-8DC0-B41C6D167ACC}" type="datetime1">
              <a:rPr lang="en-US" smtClean="0"/>
              <a:t>10/31/18</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r>
              <a:rPr lang="en-US"/>
              <a:t>CE_PROJECT#1</a:t>
            </a:r>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94A7F0-35B2-EF42-93B6-F030107EFB64}" type="datetime1">
              <a:rPr lang="en-US" smtClean="0"/>
              <a:t>10/31/18</a:t>
            </a:fld>
            <a:endParaRPr lang="en-US" dirty="0"/>
          </a:p>
        </p:txBody>
      </p:sp>
      <p:sp>
        <p:nvSpPr>
          <p:cNvPr id="6" name="Footer Placeholder 5"/>
          <p:cNvSpPr>
            <a:spLocks noGrp="1"/>
          </p:cNvSpPr>
          <p:nvPr>
            <p:ph type="ftr" sz="quarter" idx="11"/>
          </p:nvPr>
        </p:nvSpPr>
        <p:spPr/>
        <p:txBody>
          <a:bodyPr/>
          <a:lstStyle/>
          <a:p>
            <a:r>
              <a:rPr lang="en-US"/>
              <a:t>CE_PROJECT#1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8A9855-C710-0E4F-95CB-B7DE06D05D3E}" type="datetime1">
              <a:rPr lang="en-US" smtClean="0"/>
              <a:t>10/31/18</a:t>
            </a:fld>
            <a:endParaRPr lang="en-US" dirty="0"/>
          </a:p>
        </p:txBody>
      </p:sp>
      <p:sp>
        <p:nvSpPr>
          <p:cNvPr id="6" name="Footer Placeholder 5"/>
          <p:cNvSpPr>
            <a:spLocks noGrp="1"/>
          </p:cNvSpPr>
          <p:nvPr>
            <p:ph type="ftr" sz="quarter" idx="11"/>
          </p:nvPr>
        </p:nvSpPr>
        <p:spPr/>
        <p:txBody>
          <a:bodyPr/>
          <a:lstStyle/>
          <a:p>
            <a:r>
              <a:rPr lang="en-US"/>
              <a:t>CE_PROJECT#1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C3C6BD-76FB-EC49-BFB1-AC8051CB5800}" type="datetime1">
              <a:rPr lang="en-US" smtClean="0"/>
              <a:t>10/31/18</a:t>
            </a:fld>
            <a:endParaRPr lang="en-US" dirty="0"/>
          </a:p>
        </p:txBody>
      </p:sp>
      <p:sp>
        <p:nvSpPr>
          <p:cNvPr id="6" name="Footer Placeholder 5"/>
          <p:cNvSpPr>
            <a:spLocks noGrp="1"/>
          </p:cNvSpPr>
          <p:nvPr>
            <p:ph type="ftr" sz="quarter" idx="11"/>
          </p:nvPr>
        </p:nvSpPr>
        <p:spPr/>
        <p:txBody>
          <a:bodyPr/>
          <a:lstStyle/>
          <a:p>
            <a:r>
              <a:rPr lang="en-US"/>
              <a:t>CE_PROJECT#1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B1F743-D7EA-A44F-845F-2EB10C88907A}" type="datetime1">
              <a:rPr lang="en-US" smtClean="0"/>
              <a:t>10/31/18</a:t>
            </a:fld>
            <a:endParaRPr lang="en-US" dirty="0"/>
          </a:p>
        </p:txBody>
      </p:sp>
      <p:sp>
        <p:nvSpPr>
          <p:cNvPr id="6" name="Footer Placeholder 5"/>
          <p:cNvSpPr>
            <a:spLocks noGrp="1"/>
          </p:cNvSpPr>
          <p:nvPr>
            <p:ph type="ftr" sz="quarter" idx="11"/>
          </p:nvPr>
        </p:nvSpPr>
        <p:spPr/>
        <p:txBody>
          <a:bodyPr/>
          <a:lstStyle/>
          <a:p>
            <a:r>
              <a:rPr lang="en-US"/>
              <a:t>CE_PROJECT#1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3A20952-0194-B44D-A28A-79F6603BE865}" type="datetime1">
              <a:rPr lang="en-US" smtClean="0"/>
              <a:t>10/31/18</a:t>
            </a:fld>
            <a:endParaRPr lang="en-US" dirty="0"/>
          </a:p>
        </p:txBody>
      </p:sp>
      <p:sp>
        <p:nvSpPr>
          <p:cNvPr id="4" name="Footer Placeholder 3"/>
          <p:cNvSpPr>
            <a:spLocks noGrp="1"/>
          </p:cNvSpPr>
          <p:nvPr>
            <p:ph type="ftr" sz="quarter" idx="11"/>
          </p:nvPr>
        </p:nvSpPr>
        <p:spPr/>
        <p:txBody>
          <a:bodyPr/>
          <a:lstStyle/>
          <a:p>
            <a:r>
              <a:rPr lang="en-US"/>
              <a:t>CE_PROJECT#1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131BAAF-3598-894E-8561-F615AD858C1A}" type="datetime1">
              <a:rPr lang="en-US" smtClean="0"/>
              <a:t>10/31/18</a:t>
            </a:fld>
            <a:endParaRPr lang="en-US" dirty="0"/>
          </a:p>
        </p:txBody>
      </p:sp>
      <p:sp>
        <p:nvSpPr>
          <p:cNvPr id="4" name="Footer Placeholder 3"/>
          <p:cNvSpPr>
            <a:spLocks noGrp="1"/>
          </p:cNvSpPr>
          <p:nvPr>
            <p:ph type="ftr" sz="quarter" idx="11"/>
          </p:nvPr>
        </p:nvSpPr>
        <p:spPr/>
        <p:txBody>
          <a:bodyPr/>
          <a:lstStyle/>
          <a:p>
            <a:r>
              <a:rPr lang="en-US"/>
              <a:t>CE_PROJECT#1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329020-4F41-3B4B-830F-B65C495A9862}" type="datetime1">
              <a:rPr lang="en-US" smtClean="0"/>
              <a:t>10/31/18</a:t>
            </a:fld>
            <a:endParaRPr lang="en-US" dirty="0"/>
          </a:p>
        </p:txBody>
      </p:sp>
      <p:sp>
        <p:nvSpPr>
          <p:cNvPr id="5" name="Footer Placeholder 4"/>
          <p:cNvSpPr>
            <a:spLocks noGrp="1"/>
          </p:cNvSpPr>
          <p:nvPr>
            <p:ph type="ftr" sz="quarter" idx="11"/>
          </p:nvPr>
        </p:nvSpPr>
        <p:spPr/>
        <p:txBody>
          <a:bodyPr/>
          <a:lstStyle/>
          <a:p>
            <a:r>
              <a:rPr lang="en-US"/>
              <a:t>CE_PROJECT#1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EDF8B-DB9A-9040-9E11-1188841A7211}" type="datetime1">
              <a:rPr lang="en-US" smtClean="0"/>
              <a:t>10/31/18</a:t>
            </a:fld>
            <a:endParaRPr lang="en-US" dirty="0"/>
          </a:p>
        </p:txBody>
      </p:sp>
      <p:sp>
        <p:nvSpPr>
          <p:cNvPr id="5" name="Footer Placeholder 4"/>
          <p:cNvSpPr>
            <a:spLocks noGrp="1"/>
          </p:cNvSpPr>
          <p:nvPr>
            <p:ph type="ftr" sz="quarter" idx="11"/>
          </p:nvPr>
        </p:nvSpPr>
        <p:spPr/>
        <p:txBody>
          <a:bodyPr/>
          <a:lstStyle/>
          <a:p>
            <a:r>
              <a:rPr lang="en-US"/>
              <a:t>CE_PROJECT#1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E45A4E-EDBC-9443-82F0-B2646A832634}" type="datetime1">
              <a:rPr lang="en-US" smtClean="0"/>
              <a:t>10/31/18</a:t>
            </a:fld>
            <a:endParaRPr lang="en-US"/>
          </a:p>
        </p:txBody>
      </p:sp>
      <p:sp>
        <p:nvSpPr>
          <p:cNvPr id="5" name="Footer Placeholder 4"/>
          <p:cNvSpPr>
            <a:spLocks noGrp="1"/>
          </p:cNvSpPr>
          <p:nvPr>
            <p:ph type="ftr" sz="quarter" idx="11"/>
          </p:nvPr>
        </p:nvSpPr>
        <p:spPr/>
        <p:txBody>
          <a:bodyPr/>
          <a:lstStyle/>
          <a:p>
            <a:r>
              <a:rPr lang="en-US"/>
              <a:t>CE_PROJECT#1</a:t>
            </a:r>
          </a:p>
        </p:txBody>
      </p:sp>
      <p:sp>
        <p:nvSpPr>
          <p:cNvPr id="6" name="Slide Number Placeholder 5"/>
          <p:cNvSpPr>
            <a:spLocks noGrp="1"/>
          </p:cNvSpPr>
          <p:nvPr>
            <p:ph type="sldNum" sz="quarter" idx="12"/>
          </p:nvPr>
        </p:nvSpPr>
        <p:spPr/>
        <p:txBody>
          <a:bodyPr/>
          <a:lstStyle/>
          <a:p>
            <a:fld id="{2C93EC33-46D4-40A8-BE59-D4F31CA8DCA4}"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20336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CBC97-AA5F-4743-8EFC-3EAFB7A96C72}" type="datetime1">
              <a:rPr lang="en-US" smtClean="0"/>
              <a:t>10/31/18</a:t>
            </a:fld>
            <a:endParaRPr lang="en-US" dirty="0"/>
          </a:p>
        </p:txBody>
      </p:sp>
      <p:sp>
        <p:nvSpPr>
          <p:cNvPr id="5" name="Footer Placeholder 4"/>
          <p:cNvSpPr>
            <a:spLocks noGrp="1"/>
          </p:cNvSpPr>
          <p:nvPr>
            <p:ph type="ftr" sz="quarter" idx="11"/>
          </p:nvPr>
        </p:nvSpPr>
        <p:spPr/>
        <p:txBody>
          <a:bodyPr/>
          <a:lstStyle/>
          <a:p>
            <a:r>
              <a:rPr lang="en-US"/>
              <a:t>CE_PROJECT#1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06A9EB-E0B7-A147-AD61-2BEE632CCE78}" type="datetime1">
              <a:rPr lang="en-US" smtClean="0"/>
              <a:t>10/31/18</a:t>
            </a:fld>
            <a:endParaRPr lang="en-US" dirty="0"/>
          </a:p>
        </p:txBody>
      </p:sp>
      <p:sp>
        <p:nvSpPr>
          <p:cNvPr id="5" name="Footer Placeholder 4"/>
          <p:cNvSpPr>
            <a:spLocks noGrp="1"/>
          </p:cNvSpPr>
          <p:nvPr>
            <p:ph type="ftr" sz="quarter" idx="11"/>
          </p:nvPr>
        </p:nvSpPr>
        <p:spPr/>
        <p:txBody>
          <a:bodyPr/>
          <a:lstStyle/>
          <a:p>
            <a:r>
              <a:rPr lang="en-US"/>
              <a:t>CE_PROJECT#1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6E4CBC-B154-A74B-BA3D-CB64120A3B13}" type="datetime1">
              <a:rPr lang="en-US" smtClean="0"/>
              <a:t>10/31/18</a:t>
            </a:fld>
            <a:endParaRPr lang="en-US" dirty="0"/>
          </a:p>
        </p:txBody>
      </p:sp>
      <p:sp>
        <p:nvSpPr>
          <p:cNvPr id="6" name="Footer Placeholder 5"/>
          <p:cNvSpPr>
            <a:spLocks noGrp="1"/>
          </p:cNvSpPr>
          <p:nvPr>
            <p:ph type="ftr" sz="quarter" idx="11"/>
          </p:nvPr>
        </p:nvSpPr>
        <p:spPr/>
        <p:txBody>
          <a:bodyPr/>
          <a:lstStyle/>
          <a:p>
            <a:r>
              <a:rPr lang="en-US"/>
              <a:t>CE_PROJECT#1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D855E3-BE82-1648-83AB-634EDEA61801}" type="datetime1">
              <a:rPr lang="en-US" smtClean="0"/>
              <a:t>10/31/18</a:t>
            </a:fld>
            <a:endParaRPr lang="en-US" dirty="0"/>
          </a:p>
        </p:txBody>
      </p:sp>
      <p:sp>
        <p:nvSpPr>
          <p:cNvPr id="8" name="Footer Placeholder 7"/>
          <p:cNvSpPr>
            <a:spLocks noGrp="1"/>
          </p:cNvSpPr>
          <p:nvPr>
            <p:ph type="ftr" sz="quarter" idx="11"/>
          </p:nvPr>
        </p:nvSpPr>
        <p:spPr/>
        <p:txBody>
          <a:bodyPr/>
          <a:lstStyle/>
          <a:p>
            <a:r>
              <a:rPr lang="en-US"/>
              <a:t>CE_PROJECT#1</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C19EF7-FC92-5A48-B9A3-2789F7F6A00D}" type="datetime1">
              <a:rPr lang="en-US" smtClean="0"/>
              <a:t>10/31/18</a:t>
            </a:fld>
            <a:endParaRPr lang="en-US" dirty="0"/>
          </a:p>
        </p:txBody>
      </p:sp>
      <p:sp>
        <p:nvSpPr>
          <p:cNvPr id="4" name="Footer Placeholder 3"/>
          <p:cNvSpPr>
            <a:spLocks noGrp="1"/>
          </p:cNvSpPr>
          <p:nvPr>
            <p:ph type="ftr" sz="quarter" idx="11"/>
          </p:nvPr>
        </p:nvSpPr>
        <p:spPr/>
        <p:txBody>
          <a:bodyPr/>
          <a:lstStyle/>
          <a:p>
            <a:r>
              <a:rPr lang="en-US"/>
              <a:t>CE_PROJECT#1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5E36A-B733-F843-B57E-13C45944AE6E}" type="datetime1">
              <a:rPr lang="en-US" smtClean="0"/>
              <a:t>10/31/18</a:t>
            </a:fld>
            <a:endParaRPr lang="en-US" dirty="0"/>
          </a:p>
        </p:txBody>
      </p:sp>
      <p:sp>
        <p:nvSpPr>
          <p:cNvPr id="3" name="Footer Placeholder 2"/>
          <p:cNvSpPr>
            <a:spLocks noGrp="1"/>
          </p:cNvSpPr>
          <p:nvPr>
            <p:ph type="ftr" sz="quarter" idx="11"/>
          </p:nvPr>
        </p:nvSpPr>
        <p:spPr/>
        <p:txBody>
          <a:bodyPr/>
          <a:lstStyle/>
          <a:p>
            <a:r>
              <a:rPr lang="en-US"/>
              <a:t>CE_PROJECT#1</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EEB46F-A846-8F4B-97E9-2C5465707BB2}" type="datetime1">
              <a:rPr lang="en-US" smtClean="0"/>
              <a:t>10/31/18</a:t>
            </a:fld>
            <a:endParaRPr lang="en-US" dirty="0"/>
          </a:p>
        </p:txBody>
      </p:sp>
      <p:sp>
        <p:nvSpPr>
          <p:cNvPr id="6" name="Footer Placeholder 5"/>
          <p:cNvSpPr>
            <a:spLocks noGrp="1"/>
          </p:cNvSpPr>
          <p:nvPr>
            <p:ph type="ftr" sz="quarter" idx="11"/>
          </p:nvPr>
        </p:nvSpPr>
        <p:spPr/>
        <p:txBody>
          <a:bodyPr/>
          <a:lstStyle/>
          <a:p>
            <a:r>
              <a:rPr lang="en-US"/>
              <a:t>CE_PROJECT#1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AA696EA-F5F8-DE44-939A-E1BE773C78FE}" type="datetime1">
              <a:rPr lang="en-US" smtClean="0"/>
              <a:t>10/31/18</a:t>
            </a:fld>
            <a:endParaRPr lang="en-US" dirty="0"/>
          </a:p>
        </p:txBody>
      </p:sp>
      <p:sp>
        <p:nvSpPr>
          <p:cNvPr id="6" name="Footer Placeholder 5"/>
          <p:cNvSpPr>
            <a:spLocks noGrp="1"/>
          </p:cNvSpPr>
          <p:nvPr>
            <p:ph type="ftr" sz="quarter" idx="11"/>
          </p:nvPr>
        </p:nvSpPr>
        <p:spPr/>
        <p:txBody>
          <a:bodyPr/>
          <a:lstStyle/>
          <a:p>
            <a:r>
              <a:rPr lang="en-US"/>
              <a:t>CE_PROJECT#1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7727EF85-73AD-9A43-98D6-BEC65EAA2105}" type="datetime1">
              <a:rPr lang="en-US" smtClean="0"/>
              <a:t>10/31/18</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r>
              <a:rPr lang="en-US"/>
              <a:t>CE_PROJECT#1</a:t>
            </a:r>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Lst>
  <p:hf hd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chart" Target="../charts/chart3.xml"/></Relationships>
</file>

<file path=ppt/slides/_rels/slide4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chart" Target="../charts/chart5.xml"/></Relationships>
</file>

<file path=ppt/slides/_rels/slide4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chart" Target="../charts/chart8.xml"/></Relationships>
</file>

<file path=ppt/slides/_rels/slide4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chart" Target="../charts/chart10.xml"/></Relationships>
</file>

<file path=ppt/slides/_rels/slide4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18.xml"/><Relationship Id="rId4" Type="http://schemas.openxmlformats.org/officeDocument/2006/relationships/chart" Target="../charts/char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em5.googlesource.com/public/gem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0FF4D-4B16-447E-B437-DEBFBB13064E}"/>
              </a:ext>
            </a:extLst>
          </p:cNvPr>
          <p:cNvSpPr>
            <a:spLocks noGrp="1"/>
          </p:cNvSpPr>
          <p:nvPr>
            <p:ph type="title"/>
          </p:nvPr>
        </p:nvSpPr>
        <p:spPr>
          <a:xfrm>
            <a:off x="608527" y="1754746"/>
            <a:ext cx="10396882" cy="1151965"/>
          </a:xfrm>
        </p:spPr>
        <p:txBody>
          <a:bodyPr/>
          <a:lstStyle/>
          <a:p>
            <a:pPr algn="ctr"/>
            <a:r>
              <a:rPr lang="en-US" b="1" u="sng" dirty="0">
                <a:latin typeface="Arial" panose="020B0604020202020204" pitchFamily="34" charset="0"/>
                <a:cs typeface="Arial" panose="020B0604020202020204" pitchFamily="34" charset="0"/>
              </a:rPr>
              <a:t>Branch prediction</a:t>
            </a:r>
          </a:p>
        </p:txBody>
      </p:sp>
      <p:sp>
        <p:nvSpPr>
          <p:cNvPr id="4" name="TextBox 3">
            <a:extLst>
              <a:ext uri="{FF2B5EF4-FFF2-40B4-BE49-F238E27FC236}">
                <a16:creationId xmlns:a16="http://schemas.microsoft.com/office/drawing/2014/main" id="{B7199F34-EDC2-4F40-A979-FADEA6859479}"/>
              </a:ext>
            </a:extLst>
          </p:cNvPr>
          <p:cNvSpPr txBox="1"/>
          <p:nvPr/>
        </p:nvSpPr>
        <p:spPr>
          <a:xfrm>
            <a:off x="2509976" y="695459"/>
            <a:ext cx="6593983" cy="430887"/>
          </a:xfrm>
          <a:prstGeom prst="rect">
            <a:avLst/>
          </a:prstGeom>
          <a:noFill/>
        </p:spPr>
        <p:txBody>
          <a:bodyPr wrap="square" rtlCol="0">
            <a:spAutoFit/>
          </a:bodyPr>
          <a:lstStyle/>
          <a:p>
            <a:pPr algn="ctr"/>
            <a:r>
              <a:rPr lang="en-US" sz="2200" b="1" dirty="0">
                <a:solidFill>
                  <a:schemeClr val="accent1">
                    <a:lumMod val="75000"/>
                  </a:schemeClr>
                </a:solidFill>
                <a:latin typeface="Arial" panose="020B0604020202020204" pitchFamily="34" charset="0"/>
                <a:cs typeface="Arial" panose="020B0604020202020204" pitchFamily="34" charset="0"/>
              </a:rPr>
              <a:t>COMPUTER ARCHITECTURE CE6304</a:t>
            </a:r>
          </a:p>
        </p:txBody>
      </p:sp>
      <p:sp>
        <p:nvSpPr>
          <p:cNvPr id="5" name="TextBox 4">
            <a:extLst>
              <a:ext uri="{FF2B5EF4-FFF2-40B4-BE49-F238E27FC236}">
                <a16:creationId xmlns:a16="http://schemas.microsoft.com/office/drawing/2014/main" id="{3ADAA99B-3352-6C46-8D75-10E3BC96DA8F}"/>
              </a:ext>
            </a:extLst>
          </p:cNvPr>
          <p:cNvSpPr txBox="1"/>
          <p:nvPr/>
        </p:nvSpPr>
        <p:spPr>
          <a:xfrm>
            <a:off x="7289442" y="4569884"/>
            <a:ext cx="6181859" cy="1200329"/>
          </a:xfrm>
          <a:prstGeom prst="rect">
            <a:avLst/>
          </a:prstGeom>
          <a:noFill/>
        </p:spPr>
        <p:txBody>
          <a:bodyPr wrap="square" rtlCol="0">
            <a:spAutoFit/>
          </a:bodyPr>
          <a:lstStyle/>
          <a:p>
            <a:r>
              <a:rPr lang="en-US" b="1" dirty="0">
                <a:solidFill>
                  <a:schemeClr val="accent1">
                    <a:lumMod val="50000"/>
                  </a:schemeClr>
                </a:solidFill>
                <a:latin typeface="Arial" panose="020B0604020202020204" pitchFamily="34" charset="0"/>
                <a:cs typeface="Arial" panose="020B0604020202020204" pitchFamily="34" charset="0"/>
              </a:rPr>
              <a:t>Submitted by </a:t>
            </a:r>
          </a:p>
          <a:p>
            <a:r>
              <a:rPr lang="en-US" b="1" dirty="0">
                <a:solidFill>
                  <a:schemeClr val="accent1">
                    <a:lumMod val="50000"/>
                  </a:schemeClr>
                </a:solidFill>
                <a:latin typeface="Arial" panose="020B0604020202020204" pitchFamily="34" charset="0"/>
                <a:cs typeface="Arial" panose="020B0604020202020204" pitchFamily="34" charset="0"/>
              </a:rPr>
              <a:t>Ayushi Chourasia – akc170630 (100%)</a:t>
            </a:r>
          </a:p>
          <a:p>
            <a:r>
              <a:rPr lang="en-US" b="1" dirty="0">
                <a:solidFill>
                  <a:schemeClr val="accent1">
                    <a:lumMod val="50000"/>
                  </a:schemeClr>
                </a:solidFill>
                <a:latin typeface="Arial" panose="020B0604020202020204" pitchFamily="34" charset="0"/>
                <a:cs typeface="Arial" panose="020B0604020202020204" pitchFamily="34" charset="0"/>
              </a:rPr>
              <a:t>Yiheng Gao - yxg171130 (100%)</a:t>
            </a:r>
          </a:p>
          <a:p>
            <a:r>
              <a:rPr lang="en-US" dirty="0"/>
              <a:t> </a:t>
            </a:r>
          </a:p>
        </p:txBody>
      </p:sp>
      <p:sp>
        <p:nvSpPr>
          <p:cNvPr id="6" name="TextBox 5">
            <a:extLst>
              <a:ext uri="{FF2B5EF4-FFF2-40B4-BE49-F238E27FC236}">
                <a16:creationId xmlns:a16="http://schemas.microsoft.com/office/drawing/2014/main" id="{CEFB2608-7E80-AD45-AAD6-F0135BB3C331}"/>
              </a:ext>
            </a:extLst>
          </p:cNvPr>
          <p:cNvSpPr txBox="1"/>
          <p:nvPr/>
        </p:nvSpPr>
        <p:spPr>
          <a:xfrm>
            <a:off x="3553164" y="3104224"/>
            <a:ext cx="4507606" cy="430887"/>
          </a:xfrm>
          <a:prstGeom prst="rect">
            <a:avLst/>
          </a:prstGeom>
          <a:noFill/>
        </p:spPr>
        <p:txBody>
          <a:bodyPr wrap="square" rtlCol="0">
            <a:spAutoFit/>
          </a:bodyPr>
          <a:lstStyle/>
          <a:p>
            <a:pPr algn="ctr"/>
            <a:r>
              <a:rPr lang="en-US" sz="2200" b="1" u="sng" dirty="0">
                <a:solidFill>
                  <a:schemeClr val="accent1">
                    <a:lumMod val="75000"/>
                  </a:schemeClr>
                </a:solidFill>
                <a:latin typeface="Arial" panose="020B0604020202020204" pitchFamily="34" charset="0"/>
                <a:cs typeface="Arial" panose="020B0604020202020204" pitchFamily="34" charset="0"/>
              </a:rPr>
              <a:t>Project - 1</a:t>
            </a:r>
          </a:p>
        </p:txBody>
      </p:sp>
      <p:sp>
        <p:nvSpPr>
          <p:cNvPr id="7" name="Footer Placeholder 6">
            <a:extLst>
              <a:ext uri="{FF2B5EF4-FFF2-40B4-BE49-F238E27FC236}">
                <a16:creationId xmlns:a16="http://schemas.microsoft.com/office/drawing/2014/main" id="{74916A11-EE6F-AE4C-BB87-4159F9645E41}"/>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
        <p:nvSpPr>
          <p:cNvPr id="8" name="Slide Number Placeholder 7">
            <a:extLst>
              <a:ext uri="{FF2B5EF4-FFF2-40B4-BE49-F238E27FC236}">
                <a16:creationId xmlns:a16="http://schemas.microsoft.com/office/drawing/2014/main" id="{D14F6E8A-529D-8043-A0DD-1A677360B04A}"/>
              </a:ext>
            </a:extLst>
          </p:cNvPr>
          <p:cNvSpPr>
            <a:spLocks noGrp="1"/>
          </p:cNvSpPr>
          <p:nvPr>
            <p:ph type="sldNum" sz="quarter" idx="12"/>
          </p:nvPr>
        </p:nvSpPr>
        <p:spPr>
          <a:xfrm>
            <a:off x="10704575" y="5770213"/>
            <a:ext cx="907186" cy="498470"/>
          </a:xfrm>
        </p:spPr>
        <p:txBody>
          <a:bodyPr/>
          <a:lstStyle/>
          <a:p>
            <a:fld id="{6D22F896-40B5-4ADD-8801-0D06FADFA095}" type="slidenum">
              <a:rPr lang="en-US" sz="1500" b="1" smtClean="0">
                <a:solidFill>
                  <a:schemeClr val="bg1"/>
                </a:solidFill>
                <a:latin typeface="Arial" panose="020B0604020202020204" pitchFamily="34" charset="0"/>
                <a:cs typeface="Arial" panose="020B0604020202020204" pitchFamily="34" charset="0"/>
              </a:rPr>
              <a:t>1</a:t>
            </a:fld>
            <a:endParaRPr lang="en-US" sz="15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237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F228-4DE2-934E-AA5F-C18C4E8A5B84}"/>
              </a:ext>
            </a:extLst>
          </p:cNvPr>
          <p:cNvSpPr>
            <a:spLocks noGrp="1"/>
          </p:cNvSpPr>
          <p:nvPr>
            <p:ph type="title"/>
          </p:nvPr>
        </p:nvSpPr>
        <p:spPr>
          <a:xfrm>
            <a:off x="683626" y="122697"/>
            <a:ext cx="10396882" cy="1151965"/>
          </a:xfrm>
        </p:spPr>
        <p:txBody>
          <a:bodyPr>
            <a:noAutofit/>
          </a:bodyPr>
          <a:lstStyle/>
          <a:p>
            <a:pPr algn="ctr"/>
            <a:r>
              <a:rPr lang="en-US" sz="4000" b="1" u="sng" cap="none" dirty="0">
                <a:latin typeface="Arial" panose="020B0604020202020204" pitchFamily="34" charset="0"/>
                <a:cs typeface="Arial" panose="020B0604020202020204" pitchFamily="34" charset="0"/>
              </a:rPr>
              <a:t>PART 2 </a:t>
            </a:r>
            <a:br>
              <a:rPr lang="en-US" sz="4000" b="1" u="sng" cap="none" dirty="0">
                <a:latin typeface="Arial" panose="020B0604020202020204" pitchFamily="34" charset="0"/>
                <a:cs typeface="Arial" panose="020B0604020202020204" pitchFamily="34" charset="0"/>
              </a:rPr>
            </a:br>
            <a:r>
              <a:rPr lang="en-US" sz="4000" b="1" u="sng" cap="none" dirty="0">
                <a:latin typeface="Arial" panose="020B0604020202020204" pitchFamily="34" charset="0"/>
                <a:cs typeface="Arial" panose="020B0604020202020204" pitchFamily="34" charset="0"/>
              </a:rPr>
              <a:t>Adding Branch Predictor Support</a:t>
            </a:r>
            <a:endParaRPr lang="en-US" sz="4000" cap="none" dirty="0"/>
          </a:p>
        </p:txBody>
      </p:sp>
      <p:sp>
        <p:nvSpPr>
          <p:cNvPr id="3" name="Content Placeholder 2">
            <a:extLst>
              <a:ext uri="{FF2B5EF4-FFF2-40B4-BE49-F238E27FC236}">
                <a16:creationId xmlns:a16="http://schemas.microsoft.com/office/drawing/2014/main" id="{1BDD1D42-5DEF-5840-8BEA-889CC5174AB2}"/>
              </a:ext>
            </a:extLst>
          </p:cNvPr>
          <p:cNvSpPr>
            <a:spLocks noGrp="1"/>
          </p:cNvSpPr>
          <p:nvPr>
            <p:ph sz="quarter" idx="13"/>
          </p:nvPr>
        </p:nvSpPr>
        <p:spPr>
          <a:xfrm>
            <a:off x="439876" y="122697"/>
            <a:ext cx="10394707" cy="3311189"/>
          </a:xfrm>
        </p:spPr>
        <p:txBody>
          <a:bodyPr/>
          <a:lstStyle/>
          <a:p>
            <a:r>
              <a:rPr lang="en-US" b="1" cap="none" dirty="0">
                <a:latin typeface="Arial" panose="020B0604020202020204" pitchFamily="34" charset="0"/>
                <a:cs typeface="Arial" panose="020B0604020202020204" pitchFamily="34" charset="0"/>
              </a:rPr>
              <a:t>File to be edited : </a:t>
            </a:r>
            <a:r>
              <a:rPr lang="en-US" b="1" u="sng" cap="none" dirty="0">
                <a:latin typeface="Arial" panose="020B0604020202020204" pitchFamily="34" charset="0"/>
                <a:cs typeface="Arial" panose="020B0604020202020204" pitchFamily="34" charset="0"/>
              </a:rPr>
              <a:t>gem5/</a:t>
            </a:r>
            <a:r>
              <a:rPr lang="en-US" b="1" u="sng" cap="none" dirty="0" err="1">
                <a:latin typeface="Arial" panose="020B0604020202020204" pitchFamily="34" charset="0"/>
                <a:cs typeface="Arial" panose="020B0604020202020204" pitchFamily="34" charset="0"/>
              </a:rPr>
              <a:t>src</a:t>
            </a:r>
            <a:r>
              <a:rPr lang="en-US" b="1" u="sng" cap="none" dirty="0">
                <a:latin typeface="Arial" panose="020B0604020202020204" pitchFamily="34" charset="0"/>
                <a:cs typeface="Arial" panose="020B0604020202020204" pitchFamily="34" charset="0"/>
              </a:rPr>
              <a:t>/</a:t>
            </a:r>
            <a:r>
              <a:rPr lang="en-US" b="1" u="sng" cap="none" dirty="0" err="1">
                <a:latin typeface="Arial" panose="020B0604020202020204" pitchFamily="34" charset="0"/>
                <a:cs typeface="Arial" panose="020B0604020202020204" pitchFamily="34" charset="0"/>
              </a:rPr>
              <a:t>cpu</a:t>
            </a:r>
            <a:r>
              <a:rPr lang="en-US" b="1" u="sng" cap="none" dirty="0">
                <a:latin typeface="Arial" panose="020B0604020202020204" pitchFamily="34" charset="0"/>
                <a:cs typeface="Arial" panose="020B0604020202020204" pitchFamily="34" charset="0"/>
              </a:rPr>
              <a:t>/simple/</a:t>
            </a:r>
            <a:r>
              <a:rPr lang="en-US" b="1" u="sng" cap="none" dirty="0" err="1">
                <a:latin typeface="Arial" panose="020B0604020202020204" pitchFamily="34" charset="0"/>
                <a:cs typeface="Arial" panose="020B0604020202020204" pitchFamily="34" charset="0"/>
              </a:rPr>
              <a:t>basesimplecpu.py</a:t>
            </a:r>
            <a:r>
              <a:rPr lang="en-US" b="1" u="sng" cap="none" dirty="0">
                <a:latin typeface="Arial" panose="020B0604020202020204" pitchFamily="34" charset="0"/>
                <a:cs typeface="Arial" panose="020B0604020202020204" pitchFamily="34" charset="0"/>
              </a:rPr>
              <a:t> </a:t>
            </a:r>
          </a:p>
          <a:p>
            <a:endParaRPr lang="en-US" dirty="0"/>
          </a:p>
        </p:txBody>
      </p:sp>
      <p:pic>
        <p:nvPicPr>
          <p:cNvPr id="7" name="Picture 6">
            <a:extLst>
              <a:ext uri="{FF2B5EF4-FFF2-40B4-BE49-F238E27FC236}">
                <a16:creationId xmlns:a16="http://schemas.microsoft.com/office/drawing/2014/main" id="{B2326ED5-69AE-6745-84F9-24C2B532AF4E}"/>
              </a:ext>
            </a:extLst>
          </p:cNvPr>
          <p:cNvPicPr>
            <a:picLocks noChangeAspect="1"/>
          </p:cNvPicPr>
          <p:nvPr/>
        </p:nvPicPr>
        <p:blipFill rotWithShape="1">
          <a:blip r:embed="rId3"/>
          <a:srcRect l="-157" t="58091" b="2929"/>
          <a:stretch/>
        </p:blipFill>
        <p:spPr>
          <a:xfrm>
            <a:off x="347608" y="1820165"/>
            <a:ext cx="11294531" cy="3793556"/>
          </a:xfrm>
          <a:prstGeom prst="rect">
            <a:avLst/>
          </a:prstGeom>
          <a:ln>
            <a:solidFill>
              <a:schemeClr val="tx1"/>
            </a:solidFill>
          </a:ln>
        </p:spPr>
      </p:pic>
      <p:sp>
        <p:nvSpPr>
          <p:cNvPr id="11" name="Oval 10">
            <a:extLst>
              <a:ext uri="{FF2B5EF4-FFF2-40B4-BE49-F238E27FC236}">
                <a16:creationId xmlns:a16="http://schemas.microsoft.com/office/drawing/2014/main" id="{78E13838-6F0B-2146-ACDD-87A484FA19CF}"/>
              </a:ext>
            </a:extLst>
          </p:cNvPr>
          <p:cNvSpPr/>
          <p:nvPr/>
        </p:nvSpPr>
        <p:spPr>
          <a:xfrm>
            <a:off x="3007488" y="5241702"/>
            <a:ext cx="1219200" cy="3720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20219175-8DB2-0142-B8E4-E1636A97DF3E}"/>
              </a:ext>
            </a:extLst>
          </p:cNvPr>
          <p:cNvCxnSpPr/>
          <p:nvPr/>
        </p:nvCxnSpPr>
        <p:spPr>
          <a:xfrm flipV="1">
            <a:off x="4226688" y="4650062"/>
            <a:ext cx="1854948" cy="7304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B9EF910-C6DF-9543-AE20-B6F103A6A83E}"/>
              </a:ext>
            </a:extLst>
          </p:cNvPr>
          <p:cNvSpPr/>
          <p:nvPr/>
        </p:nvSpPr>
        <p:spPr>
          <a:xfrm>
            <a:off x="6081636" y="4329702"/>
            <a:ext cx="3401893" cy="707886"/>
          </a:xfrm>
          <a:prstGeom prst="rect">
            <a:avLst/>
          </a:prstGeom>
        </p:spPr>
        <p:txBody>
          <a:bodyPr wrap="none">
            <a:spAutoFit/>
          </a:bodyPr>
          <a:lstStyle/>
          <a:p>
            <a:r>
              <a:rPr lang="en-US" sz="2000" dirty="0">
                <a:solidFill>
                  <a:schemeClr val="accent1"/>
                </a:solidFill>
                <a:latin typeface="Arial" panose="020B0604020202020204" pitchFamily="34" charset="0"/>
                <a:cs typeface="Arial" panose="020B0604020202020204" pitchFamily="34" charset="0"/>
              </a:rPr>
              <a:t>Null to TournamentBP() for </a:t>
            </a:r>
          </a:p>
          <a:p>
            <a:r>
              <a:rPr lang="en-US" sz="2000" dirty="0">
                <a:solidFill>
                  <a:schemeClr val="accent1"/>
                </a:solidFill>
                <a:latin typeface="Arial" panose="020B0604020202020204" pitchFamily="34" charset="0"/>
                <a:cs typeface="Arial" panose="020B0604020202020204" pitchFamily="34" charset="0"/>
              </a:rPr>
              <a:t>tournament branch predictor</a:t>
            </a:r>
          </a:p>
        </p:txBody>
      </p:sp>
      <p:sp>
        <p:nvSpPr>
          <p:cNvPr id="15" name="Slide Number Placeholder 14">
            <a:extLst>
              <a:ext uri="{FF2B5EF4-FFF2-40B4-BE49-F238E27FC236}">
                <a16:creationId xmlns:a16="http://schemas.microsoft.com/office/drawing/2014/main" id="{25E70585-2A88-6443-8806-A8D59AF2751E}"/>
              </a:ext>
            </a:extLst>
          </p:cNvPr>
          <p:cNvSpPr>
            <a:spLocks noGrp="1"/>
          </p:cNvSpPr>
          <p:nvPr>
            <p:ph type="sldNum" sz="quarter" idx="12"/>
          </p:nvPr>
        </p:nvSpPr>
        <p:spPr>
          <a:xfrm>
            <a:off x="10734953" y="5770213"/>
            <a:ext cx="907186" cy="498470"/>
          </a:xfrm>
        </p:spPr>
        <p:txBody>
          <a:bodyPr/>
          <a:lstStyle/>
          <a:p>
            <a:fld id="{6D22F896-40B5-4ADD-8801-0D06FADFA095}" type="slidenum">
              <a:rPr lang="en-US" sz="1500" smtClean="0">
                <a:solidFill>
                  <a:schemeClr val="bg1"/>
                </a:solidFill>
                <a:latin typeface="Arial" panose="020B0604020202020204" pitchFamily="34" charset="0"/>
                <a:cs typeface="Arial" panose="020B0604020202020204" pitchFamily="34" charset="0"/>
              </a:rPr>
              <a:t>10</a:t>
            </a:fld>
            <a:endParaRPr lang="en-US" sz="1500" dirty="0">
              <a:solidFill>
                <a:schemeClr val="bg1"/>
              </a:solidFill>
              <a:latin typeface="Arial" panose="020B0604020202020204" pitchFamily="34" charset="0"/>
              <a:cs typeface="Arial" panose="020B0604020202020204" pitchFamily="34" charset="0"/>
            </a:endParaRPr>
          </a:p>
        </p:txBody>
      </p:sp>
      <p:sp>
        <p:nvSpPr>
          <p:cNvPr id="16" name="Footer Placeholder 6">
            <a:extLst>
              <a:ext uri="{FF2B5EF4-FFF2-40B4-BE49-F238E27FC236}">
                <a16:creationId xmlns:a16="http://schemas.microsoft.com/office/drawing/2014/main" id="{E8343F50-83FC-0049-9B7B-FD9EDCCD9170}"/>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3093904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015A-39FA-6547-AB0A-5C948DC1915C}"/>
              </a:ext>
            </a:extLst>
          </p:cNvPr>
          <p:cNvSpPr>
            <a:spLocks noGrp="1"/>
          </p:cNvSpPr>
          <p:nvPr>
            <p:ph type="title"/>
          </p:nvPr>
        </p:nvSpPr>
        <p:spPr>
          <a:xfrm>
            <a:off x="428982" y="454306"/>
            <a:ext cx="10396882" cy="1151965"/>
          </a:xfrm>
        </p:spPr>
        <p:txBody>
          <a:bodyPr>
            <a:normAutofit fontScale="90000"/>
          </a:bodyPr>
          <a:lstStyle/>
          <a:p>
            <a:pPr algn="ctr"/>
            <a:r>
              <a:rPr lang="en-US" b="1" u="sng" dirty="0">
                <a:latin typeface="Arial" panose="020B0604020202020204" pitchFamily="34" charset="0"/>
                <a:cs typeface="Arial" panose="020B0604020202020204" pitchFamily="34" charset="0"/>
              </a:rPr>
              <a:t>Steps Followed</a:t>
            </a:r>
            <a:br>
              <a:rPr lang="en-US" b="1" u="sng" dirty="0">
                <a:latin typeface="Arial" panose="020B060402020202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26B32161-E0F3-FD4C-9451-1BE10A904644}"/>
              </a:ext>
            </a:extLst>
          </p:cNvPr>
          <p:cNvSpPr>
            <a:spLocks noGrp="1"/>
          </p:cNvSpPr>
          <p:nvPr>
            <p:ph sz="quarter" idx="13"/>
          </p:nvPr>
        </p:nvSpPr>
        <p:spPr>
          <a:xfrm>
            <a:off x="431157" y="1779891"/>
            <a:ext cx="10394707" cy="3311189"/>
          </a:xfrm>
        </p:spPr>
        <p:txBody>
          <a:bodyPr>
            <a:normAutofit/>
          </a:bodyPr>
          <a:lstStyle/>
          <a:p>
            <a:r>
              <a:rPr lang="en-US" cap="none" dirty="0">
                <a:latin typeface="Arial" panose="020B0604020202020204" pitchFamily="34" charset="0"/>
                <a:cs typeface="Arial" panose="020B0604020202020204" pitchFamily="34" charset="0"/>
              </a:rPr>
              <a:t>After changing the branch predictor to tournament predictor we need to compile the code.</a:t>
            </a:r>
          </a:p>
          <a:p>
            <a:r>
              <a:rPr lang="en-US" cap="none" dirty="0">
                <a:latin typeface="Arial" panose="020B0604020202020204" pitchFamily="34" charset="0"/>
                <a:cs typeface="Arial" panose="020B0604020202020204" pitchFamily="34" charset="0"/>
              </a:rPr>
              <a:t>We do this after deleting the content in </a:t>
            </a:r>
            <a:r>
              <a:rPr lang="en-US" u="sng" cap="none" dirty="0">
                <a:latin typeface="Arial" panose="020B0604020202020204" pitchFamily="34" charset="0"/>
                <a:cs typeface="Arial" panose="020B0604020202020204" pitchFamily="34" charset="0"/>
              </a:rPr>
              <a:t>gem5/build/x86</a:t>
            </a:r>
          </a:p>
          <a:p>
            <a:r>
              <a:rPr lang="en-US" cap="none" dirty="0">
                <a:latin typeface="Arial" panose="020B0604020202020204" pitchFamily="34" charset="0"/>
                <a:cs typeface="Arial" panose="020B0604020202020204" pitchFamily="34" charset="0"/>
              </a:rPr>
              <a:t>Run the sample “hello world” code.</a:t>
            </a:r>
          </a:p>
          <a:p>
            <a:pPr marL="0" indent="0">
              <a:buNone/>
            </a:pPr>
            <a:r>
              <a:rPr lang="en-US" cap="none" dirty="0">
                <a:latin typeface="Arial" panose="020B0604020202020204" pitchFamily="34" charset="0"/>
                <a:cs typeface="Arial" panose="020B0604020202020204" pitchFamily="34" charset="0"/>
              </a:rPr>
              <a:t> </a:t>
            </a:r>
            <a:r>
              <a:rPr lang="en-US" u="sng" cap="none" dirty="0">
                <a:latin typeface="Arial" panose="020B0604020202020204" pitchFamily="34" charset="0"/>
                <a:cs typeface="Arial" panose="020B0604020202020204" pitchFamily="34" charset="0"/>
              </a:rPr>
              <a:t>Code</a:t>
            </a:r>
            <a:r>
              <a:rPr lang="en-US" cap="none" dirty="0">
                <a:latin typeface="Arial" panose="020B0604020202020204" pitchFamily="34" charset="0"/>
                <a:cs typeface="Arial" panose="020B0604020202020204" pitchFamily="34" charset="0"/>
              </a:rPr>
              <a:t> : </a:t>
            </a:r>
            <a:r>
              <a:rPr lang="en-US" b="1" cap="none" dirty="0">
                <a:latin typeface="Arial" panose="020B0604020202020204" pitchFamily="34" charset="0"/>
                <a:cs typeface="Arial" panose="020B0604020202020204" pitchFamily="34" charset="0"/>
              </a:rPr>
              <a:t>ce6304@~/gem5-stable$  ./build/x86/gem5.opt ./configs/example/</a:t>
            </a:r>
            <a:r>
              <a:rPr lang="en-US" b="1" cap="none" dirty="0" err="1">
                <a:latin typeface="Arial" panose="020B0604020202020204" pitchFamily="34" charset="0"/>
                <a:cs typeface="Arial" panose="020B0604020202020204" pitchFamily="34" charset="0"/>
              </a:rPr>
              <a:t>se.py</a:t>
            </a:r>
            <a:r>
              <a:rPr lang="en-US" b="1" cap="none" dirty="0">
                <a:latin typeface="Arial" panose="020B0604020202020204" pitchFamily="34" charset="0"/>
                <a:cs typeface="Arial" panose="020B0604020202020204" pitchFamily="34" charset="0"/>
              </a:rPr>
              <a:t> -c ./tests/test-progs/hello/bin/x86/</a:t>
            </a:r>
            <a:r>
              <a:rPr lang="en-US" b="1" cap="none" dirty="0" err="1">
                <a:latin typeface="Arial" panose="020B0604020202020204" pitchFamily="34" charset="0"/>
                <a:cs typeface="Arial" panose="020B0604020202020204" pitchFamily="34" charset="0"/>
              </a:rPr>
              <a:t>linux</a:t>
            </a:r>
            <a:r>
              <a:rPr lang="en-US" b="1" cap="none" dirty="0">
                <a:latin typeface="Arial" panose="020B0604020202020204" pitchFamily="34" charset="0"/>
                <a:cs typeface="Arial" panose="020B0604020202020204" pitchFamily="34" charset="0"/>
              </a:rPr>
              <a:t>/hello</a:t>
            </a:r>
          </a:p>
          <a:p>
            <a:endParaRPr lang="en-US" cap="none" dirty="0">
              <a:latin typeface="Arial" panose="020B0604020202020204" pitchFamily="34" charset="0"/>
              <a:cs typeface="Arial" panose="020B0604020202020204" pitchFamily="34" charset="0"/>
            </a:endParaRPr>
          </a:p>
          <a:p>
            <a:endParaRPr lang="en-US" cap="none" dirty="0"/>
          </a:p>
        </p:txBody>
      </p:sp>
      <p:sp>
        <p:nvSpPr>
          <p:cNvPr id="5" name="Slide Number Placeholder 4">
            <a:extLst>
              <a:ext uri="{FF2B5EF4-FFF2-40B4-BE49-F238E27FC236}">
                <a16:creationId xmlns:a16="http://schemas.microsoft.com/office/drawing/2014/main" id="{65E90827-79B5-1C4C-98BA-C8022033C24C}"/>
              </a:ext>
            </a:extLst>
          </p:cNvPr>
          <p:cNvSpPr>
            <a:spLocks noGrp="1"/>
          </p:cNvSpPr>
          <p:nvPr>
            <p:ph type="sldNum" sz="quarter" idx="12"/>
          </p:nvPr>
        </p:nvSpPr>
        <p:spPr>
          <a:xfrm>
            <a:off x="10825864" y="5770213"/>
            <a:ext cx="907186" cy="498470"/>
          </a:xfrm>
        </p:spPr>
        <p:txBody>
          <a:bodyPr/>
          <a:lstStyle/>
          <a:p>
            <a:fld id="{6D22F896-40B5-4ADD-8801-0D06FADFA095}" type="slidenum">
              <a:rPr lang="en-US" sz="1500" smtClean="0">
                <a:solidFill>
                  <a:schemeClr val="bg1"/>
                </a:solidFill>
                <a:latin typeface="Arial" panose="020B0604020202020204" pitchFamily="34" charset="0"/>
                <a:cs typeface="Arial" panose="020B0604020202020204" pitchFamily="34" charset="0"/>
              </a:rPr>
              <a:t>11</a:t>
            </a:fld>
            <a:endParaRPr lang="en-US" sz="1500" dirty="0">
              <a:solidFill>
                <a:schemeClr val="bg1"/>
              </a:solidFill>
              <a:latin typeface="Arial" panose="020B0604020202020204" pitchFamily="34" charset="0"/>
              <a:cs typeface="Arial" panose="020B0604020202020204" pitchFamily="34" charset="0"/>
            </a:endParaRPr>
          </a:p>
        </p:txBody>
      </p:sp>
      <p:sp>
        <p:nvSpPr>
          <p:cNvPr id="6" name="Footer Placeholder 6">
            <a:extLst>
              <a:ext uri="{FF2B5EF4-FFF2-40B4-BE49-F238E27FC236}">
                <a16:creationId xmlns:a16="http://schemas.microsoft.com/office/drawing/2014/main" id="{925AAA7C-2AC5-8D47-A665-9BAA6A435BD9}"/>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2121830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BA5D-EE77-DB49-B769-9F861DEACEF5}"/>
              </a:ext>
            </a:extLst>
          </p:cNvPr>
          <p:cNvSpPr>
            <a:spLocks noGrp="1"/>
          </p:cNvSpPr>
          <p:nvPr>
            <p:ph type="title"/>
          </p:nvPr>
        </p:nvSpPr>
        <p:spPr>
          <a:xfrm>
            <a:off x="683868" y="0"/>
            <a:ext cx="10396882" cy="1151965"/>
          </a:xfrm>
        </p:spPr>
        <p:txBody>
          <a:bodyPr>
            <a:normAutofit/>
          </a:bodyPr>
          <a:lstStyle/>
          <a:p>
            <a:pPr algn="ctr"/>
            <a:r>
              <a:rPr lang="en-US" sz="4900" b="1" u="sng" dirty="0">
                <a:latin typeface="Arial" panose="020B0604020202020204" pitchFamily="34" charset="0"/>
                <a:cs typeface="Arial" panose="020B0604020202020204" pitchFamily="34" charset="0"/>
              </a:rPr>
              <a:t>Running HELLO WORLD</a:t>
            </a:r>
            <a:endParaRPr lang="en-US" sz="4900" dirty="0"/>
          </a:p>
        </p:txBody>
      </p:sp>
      <p:pic>
        <p:nvPicPr>
          <p:cNvPr id="5" name="Content Placeholder 4">
            <a:extLst>
              <a:ext uri="{FF2B5EF4-FFF2-40B4-BE49-F238E27FC236}">
                <a16:creationId xmlns:a16="http://schemas.microsoft.com/office/drawing/2014/main" id="{4E70F78D-883D-8147-BDA2-36784B5C196A}"/>
              </a:ext>
            </a:extLst>
          </p:cNvPr>
          <p:cNvPicPr>
            <a:picLocks noGrp="1" noChangeAspect="1"/>
          </p:cNvPicPr>
          <p:nvPr>
            <p:ph sz="quarter" idx="13"/>
          </p:nvPr>
        </p:nvPicPr>
        <p:blipFill>
          <a:blip r:embed="rId2"/>
          <a:stretch>
            <a:fillRect/>
          </a:stretch>
        </p:blipFill>
        <p:spPr>
          <a:xfrm>
            <a:off x="683868" y="1701479"/>
            <a:ext cx="10394950" cy="3483980"/>
          </a:xfrm>
          <a:ln>
            <a:solidFill>
              <a:schemeClr val="tx1"/>
            </a:solidFill>
          </a:ln>
        </p:spPr>
      </p:pic>
      <p:sp>
        <p:nvSpPr>
          <p:cNvPr id="7" name="Slide Number Placeholder 6">
            <a:extLst>
              <a:ext uri="{FF2B5EF4-FFF2-40B4-BE49-F238E27FC236}">
                <a16:creationId xmlns:a16="http://schemas.microsoft.com/office/drawing/2014/main" id="{68A4EAFF-2607-7140-858D-C3887B03421A}"/>
              </a:ext>
            </a:extLst>
          </p:cNvPr>
          <p:cNvSpPr>
            <a:spLocks noGrp="1"/>
          </p:cNvSpPr>
          <p:nvPr>
            <p:ph type="sldNum" sz="quarter" idx="12"/>
          </p:nvPr>
        </p:nvSpPr>
        <p:spPr>
          <a:xfrm>
            <a:off x="10741135" y="5770213"/>
            <a:ext cx="907186" cy="498470"/>
          </a:xfrm>
        </p:spPr>
        <p:txBody>
          <a:bodyPr/>
          <a:lstStyle/>
          <a:p>
            <a:fld id="{6D22F896-40B5-4ADD-8801-0D06FADFA095}" type="slidenum">
              <a:rPr lang="en-US" sz="1500" smtClean="0">
                <a:solidFill>
                  <a:schemeClr val="bg1"/>
                </a:solidFill>
                <a:latin typeface="Arial" panose="020B0604020202020204" pitchFamily="34" charset="0"/>
                <a:cs typeface="Arial" panose="020B0604020202020204" pitchFamily="34" charset="0"/>
              </a:rPr>
              <a:t>12</a:t>
            </a:fld>
            <a:endParaRPr lang="en-US" sz="1500" dirty="0">
              <a:solidFill>
                <a:schemeClr val="bg1"/>
              </a:solidFill>
              <a:latin typeface="Arial" panose="020B0604020202020204" pitchFamily="34" charset="0"/>
              <a:cs typeface="Arial" panose="020B0604020202020204" pitchFamily="34" charset="0"/>
            </a:endParaRPr>
          </a:p>
        </p:txBody>
      </p:sp>
      <p:sp>
        <p:nvSpPr>
          <p:cNvPr id="8" name="Footer Placeholder 6">
            <a:extLst>
              <a:ext uri="{FF2B5EF4-FFF2-40B4-BE49-F238E27FC236}">
                <a16:creationId xmlns:a16="http://schemas.microsoft.com/office/drawing/2014/main" id="{E0126752-BF5C-854C-8BF2-78E69427AB0A}"/>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3639686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E022-7332-514A-A162-DCF02F90950A}"/>
              </a:ext>
            </a:extLst>
          </p:cNvPr>
          <p:cNvSpPr>
            <a:spLocks noGrp="1"/>
          </p:cNvSpPr>
          <p:nvPr>
            <p:ph type="title"/>
          </p:nvPr>
        </p:nvSpPr>
        <p:spPr>
          <a:xfrm>
            <a:off x="643070" y="152130"/>
            <a:ext cx="10396882" cy="1151965"/>
          </a:xfrm>
        </p:spPr>
        <p:txBody>
          <a:bodyPr>
            <a:normAutofit/>
          </a:bodyPr>
          <a:lstStyle/>
          <a:p>
            <a:pPr algn="ctr"/>
            <a:r>
              <a:rPr lang="en-US" sz="4900" b="1" u="sng" cap="none" dirty="0">
                <a:latin typeface="Arial" panose="020B0604020202020204" pitchFamily="34" charset="0"/>
                <a:cs typeface="Arial" panose="020B0604020202020204" pitchFamily="34" charset="0"/>
              </a:rPr>
              <a:t>Result in config.ini file</a:t>
            </a:r>
            <a:endParaRPr lang="en-US" sz="4900" cap="none" dirty="0"/>
          </a:p>
        </p:txBody>
      </p:sp>
      <p:pic>
        <p:nvPicPr>
          <p:cNvPr id="5" name="Picture 4">
            <a:extLst>
              <a:ext uri="{FF2B5EF4-FFF2-40B4-BE49-F238E27FC236}">
                <a16:creationId xmlns:a16="http://schemas.microsoft.com/office/drawing/2014/main" id="{B325D31B-1039-2748-AE03-49DD8A42BFD0}"/>
              </a:ext>
            </a:extLst>
          </p:cNvPr>
          <p:cNvPicPr>
            <a:picLocks noChangeAspect="1"/>
          </p:cNvPicPr>
          <p:nvPr/>
        </p:nvPicPr>
        <p:blipFill rotWithShape="1">
          <a:blip r:embed="rId2"/>
          <a:srcRect l="-27" t="23292" r="1" b="25569"/>
          <a:stretch/>
        </p:blipFill>
        <p:spPr>
          <a:xfrm>
            <a:off x="300942" y="1921065"/>
            <a:ext cx="11286129" cy="3621904"/>
          </a:xfrm>
          <a:prstGeom prst="rect">
            <a:avLst/>
          </a:prstGeom>
          <a:ln>
            <a:solidFill>
              <a:schemeClr val="tx1"/>
            </a:solidFill>
          </a:ln>
        </p:spPr>
      </p:pic>
      <p:sp>
        <p:nvSpPr>
          <p:cNvPr id="8" name="TextBox 7">
            <a:extLst>
              <a:ext uri="{FF2B5EF4-FFF2-40B4-BE49-F238E27FC236}">
                <a16:creationId xmlns:a16="http://schemas.microsoft.com/office/drawing/2014/main" id="{5D3D38C3-6B78-1F43-A5F6-F0DFDC012052}"/>
              </a:ext>
            </a:extLst>
          </p:cNvPr>
          <p:cNvSpPr txBox="1"/>
          <p:nvPr/>
        </p:nvSpPr>
        <p:spPr>
          <a:xfrm>
            <a:off x="300942" y="1479215"/>
            <a:ext cx="4710896"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Path: </a:t>
            </a:r>
            <a:r>
              <a:rPr lang="en-US" b="1" u="sng" dirty="0">
                <a:latin typeface="Arial" panose="020B0604020202020204" pitchFamily="34" charset="0"/>
                <a:cs typeface="Arial" panose="020B0604020202020204" pitchFamily="34" charset="0"/>
              </a:rPr>
              <a:t>gem5/m5out/config.ini</a:t>
            </a:r>
          </a:p>
        </p:txBody>
      </p:sp>
      <p:sp>
        <p:nvSpPr>
          <p:cNvPr id="10" name="Slide Number Placeholder 9">
            <a:extLst>
              <a:ext uri="{FF2B5EF4-FFF2-40B4-BE49-F238E27FC236}">
                <a16:creationId xmlns:a16="http://schemas.microsoft.com/office/drawing/2014/main" id="{4FA3C78F-BABF-814F-BCF6-FCA446A6990C}"/>
              </a:ext>
            </a:extLst>
          </p:cNvPr>
          <p:cNvSpPr>
            <a:spLocks noGrp="1"/>
          </p:cNvSpPr>
          <p:nvPr>
            <p:ph type="sldNum" sz="quarter" idx="12"/>
          </p:nvPr>
        </p:nvSpPr>
        <p:spPr>
          <a:xfrm>
            <a:off x="10679885" y="5770213"/>
            <a:ext cx="907186" cy="498470"/>
          </a:xfrm>
        </p:spPr>
        <p:txBody>
          <a:bodyPr/>
          <a:lstStyle/>
          <a:p>
            <a:fld id="{6D22F896-40B5-4ADD-8801-0D06FADFA095}" type="slidenum">
              <a:rPr lang="en-US" sz="1500" smtClean="0">
                <a:solidFill>
                  <a:schemeClr val="bg1"/>
                </a:solidFill>
                <a:latin typeface="Arial" panose="020B0604020202020204" pitchFamily="34" charset="0"/>
                <a:cs typeface="Arial" panose="020B0604020202020204" pitchFamily="34" charset="0"/>
              </a:rPr>
              <a:t>13</a:t>
            </a:fld>
            <a:endParaRPr lang="en-US" sz="1500" dirty="0">
              <a:solidFill>
                <a:schemeClr val="bg1"/>
              </a:solidFill>
              <a:latin typeface="Arial" panose="020B0604020202020204" pitchFamily="34" charset="0"/>
              <a:cs typeface="Arial" panose="020B0604020202020204" pitchFamily="34" charset="0"/>
            </a:endParaRPr>
          </a:p>
        </p:txBody>
      </p:sp>
      <p:sp>
        <p:nvSpPr>
          <p:cNvPr id="11" name="Footer Placeholder 6">
            <a:extLst>
              <a:ext uri="{FF2B5EF4-FFF2-40B4-BE49-F238E27FC236}">
                <a16:creationId xmlns:a16="http://schemas.microsoft.com/office/drawing/2014/main" id="{50622C28-48D7-8B42-BCDE-AAC043C33792}"/>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3678833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58F03-4A9E-4049-A163-E4E6C4834F19}"/>
              </a:ext>
            </a:extLst>
          </p:cNvPr>
          <p:cNvSpPr>
            <a:spLocks noGrp="1"/>
          </p:cNvSpPr>
          <p:nvPr>
            <p:ph type="title"/>
          </p:nvPr>
        </p:nvSpPr>
        <p:spPr>
          <a:xfrm>
            <a:off x="570053" y="303835"/>
            <a:ext cx="10396882" cy="1151965"/>
          </a:xfrm>
        </p:spPr>
        <p:txBody>
          <a:bodyPr>
            <a:normAutofit/>
          </a:bodyPr>
          <a:lstStyle/>
          <a:p>
            <a:pPr algn="ctr"/>
            <a:r>
              <a:rPr lang="en-US" sz="4900" b="1" u="sng" dirty="0">
                <a:latin typeface="Arial" panose="020B0604020202020204" pitchFamily="34" charset="0"/>
                <a:cs typeface="Arial" panose="020B0604020202020204" pitchFamily="34" charset="0"/>
              </a:rPr>
              <a:t>PART 3</a:t>
            </a:r>
            <a:endParaRPr lang="en-US" sz="4900" dirty="0"/>
          </a:p>
        </p:txBody>
      </p:sp>
      <p:sp>
        <p:nvSpPr>
          <p:cNvPr id="3" name="Content Placeholder 2">
            <a:extLst>
              <a:ext uri="{FF2B5EF4-FFF2-40B4-BE49-F238E27FC236}">
                <a16:creationId xmlns:a16="http://schemas.microsoft.com/office/drawing/2014/main" id="{91EA94F6-498C-0844-93E8-39B3FB1B8E06}"/>
              </a:ext>
            </a:extLst>
          </p:cNvPr>
          <p:cNvSpPr>
            <a:spLocks noGrp="1"/>
          </p:cNvSpPr>
          <p:nvPr>
            <p:ph sz="quarter" idx="13"/>
          </p:nvPr>
        </p:nvSpPr>
        <p:spPr>
          <a:xfrm>
            <a:off x="570053" y="1274661"/>
            <a:ext cx="10394707" cy="3311189"/>
          </a:xfrm>
        </p:spPr>
        <p:txBody>
          <a:bodyPr/>
          <a:lstStyle/>
          <a:p>
            <a:pPr marL="0" indent="0">
              <a:buNone/>
            </a:pPr>
            <a:r>
              <a:rPr lang="en-US" cap="none" dirty="0">
                <a:latin typeface="Arial" panose="020B0604020202020204" pitchFamily="34" charset="0"/>
                <a:cs typeface="Arial" panose="020B0604020202020204" pitchFamily="34" charset="0"/>
              </a:rPr>
              <a:t>In part 3 we have two tasks.</a:t>
            </a:r>
          </a:p>
          <a:p>
            <a:r>
              <a:rPr lang="en-US" cap="none" dirty="0">
                <a:latin typeface="Arial" panose="020B0604020202020204" pitchFamily="34" charset="0"/>
                <a:cs typeface="Arial" panose="020B0604020202020204" pitchFamily="34" charset="0"/>
              </a:rPr>
              <a:t>Adding </a:t>
            </a:r>
            <a:r>
              <a:rPr lang="en-US" b="1" cap="none" dirty="0">
                <a:latin typeface="Arial" panose="020B0604020202020204" pitchFamily="34" charset="0"/>
                <a:cs typeface="Arial" panose="020B0604020202020204" pitchFamily="34" charset="0"/>
              </a:rPr>
              <a:t>BranchMisPredPercent</a:t>
            </a:r>
            <a:r>
              <a:rPr lang="en-US" cap="none" dirty="0">
                <a:latin typeface="Arial" panose="020B0604020202020204" pitchFamily="34" charset="0"/>
                <a:cs typeface="Arial" panose="020B0604020202020204" pitchFamily="34" charset="0"/>
              </a:rPr>
              <a:t> to the stats file.</a:t>
            </a:r>
          </a:p>
          <a:p>
            <a:r>
              <a:rPr lang="en-US" cap="none" dirty="0">
                <a:latin typeface="Arial" panose="020B0604020202020204" pitchFamily="34" charset="0"/>
                <a:cs typeface="Arial" panose="020B0604020202020204" pitchFamily="34" charset="0"/>
              </a:rPr>
              <a:t>Adding </a:t>
            </a:r>
            <a:r>
              <a:rPr lang="en-US" b="1" cap="none" dirty="0">
                <a:latin typeface="Arial" panose="020B0604020202020204" pitchFamily="34" charset="0"/>
                <a:cs typeface="Arial" panose="020B0604020202020204" pitchFamily="34" charset="0"/>
              </a:rPr>
              <a:t>BTBMisPct</a:t>
            </a:r>
            <a:r>
              <a:rPr lang="en-US" cap="none" dirty="0">
                <a:latin typeface="Arial" panose="020B0604020202020204" pitchFamily="34" charset="0"/>
                <a:cs typeface="Arial" panose="020B0604020202020204" pitchFamily="34" charset="0"/>
              </a:rPr>
              <a:t> to the stats file.</a:t>
            </a:r>
          </a:p>
        </p:txBody>
      </p:sp>
      <p:sp>
        <p:nvSpPr>
          <p:cNvPr id="5" name="Slide Number Placeholder 4">
            <a:extLst>
              <a:ext uri="{FF2B5EF4-FFF2-40B4-BE49-F238E27FC236}">
                <a16:creationId xmlns:a16="http://schemas.microsoft.com/office/drawing/2014/main" id="{6D9A0056-2E01-AE48-B6C8-46DC348FACEA}"/>
              </a:ext>
            </a:extLst>
          </p:cNvPr>
          <p:cNvSpPr>
            <a:spLocks noGrp="1"/>
          </p:cNvSpPr>
          <p:nvPr>
            <p:ph type="sldNum" sz="quarter" idx="12"/>
          </p:nvPr>
        </p:nvSpPr>
        <p:spPr>
          <a:xfrm>
            <a:off x="10691696" y="5770213"/>
            <a:ext cx="907186" cy="498470"/>
          </a:xfrm>
        </p:spPr>
        <p:txBody>
          <a:bodyPr/>
          <a:lstStyle/>
          <a:p>
            <a:fld id="{6D22F896-40B5-4ADD-8801-0D06FADFA095}" type="slidenum">
              <a:rPr lang="en-US" sz="1500" smtClean="0">
                <a:solidFill>
                  <a:schemeClr val="bg1"/>
                </a:solidFill>
                <a:latin typeface="Arial" panose="020B0604020202020204" pitchFamily="34" charset="0"/>
                <a:cs typeface="Arial" panose="020B0604020202020204" pitchFamily="34" charset="0"/>
              </a:rPr>
              <a:t>14</a:t>
            </a:fld>
            <a:endParaRPr lang="en-US" sz="1500" dirty="0">
              <a:solidFill>
                <a:schemeClr val="bg1"/>
              </a:solidFill>
              <a:latin typeface="Arial" panose="020B0604020202020204" pitchFamily="34" charset="0"/>
              <a:cs typeface="Arial" panose="020B0604020202020204" pitchFamily="34" charset="0"/>
            </a:endParaRPr>
          </a:p>
        </p:txBody>
      </p:sp>
      <p:sp>
        <p:nvSpPr>
          <p:cNvPr id="6" name="Footer Placeholder 6">
            <a:extLst>
              <a:ext uri="{FF2B5EF4-FFF2-40B4-BE49-F238E27FC236}">
                <a16:creationId xmlns:a16="http://schemas.microsoft.com/office/drawing/2014/main" id="{0074D717-2B9C-9D46-90A7-DC823F76756C}"/>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1446508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15F35-EFA1-F745-AA88-242D8DD32CCA}"/>
              </a:ext>
            </a:extLst>
          </p:cNvPr>
          <p:cNvSpPr>
            <a:spLocks noGrp="1"/>
          </p:cNvSpPr>
          <p:nvPr>
            <p:ph type="title"/>
          </p:nvPr>
        </p:nvSpPr>
        <p:spPr>
          <a:xfrm>
            <a:off x="685801" y="260146"/>
            <a:ext cx="10396882" cy="1151965"/>
          </a:xfrm>
        </p:spPr>
        <p:txBody>
          <a:bodyPr>
            <a:noAutofit/>
          </a:bodyPr>
          <a:lstStyle/>
          <a:p>
            <a:pPr algn="ctr"/>
            <a:r>
              <a:rPr lang="en-US" sz="4400" b="1" u="sng" dirty="0">
                <a:latin typeface="Arial" panose="020B0604020202020204" pitchFamily="34" charset="0"/>
                <a:cs typeface="Arial" panose="020B0604020202020204" pitchFamily="34" charset="0"/>
              </a:rPr>
              <a:t>Steps Followed</a:t>
            </a:r>
            <a:br>
              <a:rPr lang="en-US" sz="4400" b="1" u="sng" dirty="0">
                <a:latin typeface="Arial" panose="020B0604020202020204" pitchFamily="34" charset="0"/>
                <a:cs typeface="Arial" panose="020B0604020202020204" pitchFamily="34" charset="0"/>
              </a:rPr>
            </a:br>
            <a:endParaRPr lang="en-US" sz="4400" dirty="0"/>
          </a:p>
        </p:txBody>
      </p:sp>
      <p:sp>
        <p:nvSpPr>
          <p:cNvPr id="5" name="TextBox 4">
            <a:extLst>
              <a:ext uri="{FF2B5EF4-FFF2-40B4-BE49-F238E27FC236}">
                <a16:creationId xmlns:a16="http://schemas.microsoft.com/office/drawing/2014/main" id="{30B3E9FD-DC50-B247-B6FA-966E368A8D1F}"/>
              </a:ext>
            </a:extLst>
          </p:cNvPr>
          <p:cNvSpPr txBox="1"/>
          <p:nvPr/>
        </p:nvSpPr>
        <p:spPr>
          <a:xfrm>
            <a:off x="415204" y="1066121"/>
            <a:ext cx="10938076" cy="535531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Part 1 - We are adding BranchMispredPercent to the stats file.</a:t>
            </a:r>
          </a:p>
          <a:p>
            <a:r>
              <a:rPr lang="en-US" dirty="0">
                <a:latin typeface="Arial" panose="020B0604020202020204" pitchFamily="34" charset="0"/>
                <a:cs typeface="Arial" panose="020B0604020202020204" pitchFamily="34" charset="0"/>
              </a:rPr>
              <a:t>	We make changes to following paths :</a:t>
            </a:r>
          </a:p>
          <a:p>
            <a:r>
              <a:rPr lang="en-US" dirty="0">
                <a:latin typeface="Arial" panose="020B0604020202020204" pitchFamily="34" charset="0"/>
                <a:cs typeface="Arial" panose="020B0604020202020204" pitchFamily="34" charset="0"/>
              </a:rPr>
              <a:t>	Path 1 :  </a:t>
            </a:r>
            <a:r>
              <a:rPr lang="en-US" u="sng" dirty="0">
                <a:latin typeface="Arial" panose="020B0604020202020204" pitchFamily="34" charset="0"/>
                <a:cs typeface="Arial" panose="020B0604020202020204" pitchFamily="34" charset="0"/>
              </a:rPr>
              <a:t>gem5/</a:t>
            </a:r>
            <a:r>
              <a:rPr lang="en-US" u="sng" dirty="0" err="1">
                <a:latin typeface="Arial" panose="020B0604020202020204" pitchFamily="34" charset="0"/>
                <a:cs typeface="Arial" panose="020B0604020202020204" pitchFamily="34" charset="0"/>
              </a:rPr>
              <a:t>src</a:t>
            </a:r>
            <a:r>
              <a:rPr lang="en-US" u="sng" dirty="0">
                <a:latin typeface="Arial" panose="020B0604020202020204" pitchFamily="34" charset="0"/>
                <a:cs typeface="Arial" panose="020B0604020202020204" pitchFamily="34" charset="0"/>
              </a:rPr>
              <a:t>/</a:t>
            </a:r>
            <a:r>
              <a:rPr lang="en-US" u="sng" dirty="0" err="1">
                <a:latin typeface="Arial" panose="020B0604020202020204" pitchFamily="34" charset="0"/>
                <a:cs typeface="Arial" panose="020B0604020202020204" pitchFamily="34" charset="0"/>
              </a:rPr>
              <a:t>cpu</a:t>
            </a:r>
            <a:r>
              <a:rPr lang="en-US" u="sng" dirty="0">
                <a:latin typeface="Arial" panose="020B0604020202020204" pitchFamily="34" charset="0"/>
                <a:cs typeface="Arial" panose="020B0604020202020204" pitchFamily="34" charset="0"/>
              </a:rPr>
              <a:t>/simple/</a:t>
            </a:r>
            <a:r>
              <a:rPr lang="en-US" u="sng" dirty="0" err="1">
                <a:latin typeface="Arial" panose="020B0604020202020204" pitchFamily="34" charset="0"/>
                <a:cs typeface="Arial" panose="020B0604020202020204" pitchFamily="34" charset="0"/>
              </a:rPr>
              <a:t>base.cc</a:t>
            </a:r>
            <a:r>
              <a:rPr lang="en-US" u="sng" dirty="0">
                <a:latin typeface="Arial" panose="020B0604020202020204" pitchFamily="34" charset="0"/>
                <a:cs typeface="Arial" panose="020B0604020202020204" pitchFamily="34" charset="0"/>
              </a:rPr>
              <a:t> file.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Path 2  : </a:t>
            </a:r>
            <a:r>
              <a:rPr lang="en-US" u="sng" dirty="0">
                <a:latin typeface="Arial" panose="020B0604020202020204" pitchFamily="34" charset="0"/>
                <a:cs typeface="Arial" panose="020B0604020202020204" pitchFamily="34" charset="0"/>
              </a:rPr>
              <a:t>gem5/</a:t>
            </a:r>
            <a:r>
              <a:rPr lang="en-US" u="sng" dirty="0" err="1">
                <a:latin typeface="Arial" panose="020B0604020202020204" pitchFamily="34" charset="0"/>
                <a:cs typeface="Arial" panose="020B0604020202020204" pitchFamily="34" charset="0"/>
              </a:rPr>
              <a:t>src</a:t>
            </a:r>
            <a:r>
              <a:rPr lang="en-US" u="sng" dirty="0">
                <a:latin typeface="Arial" panose="020B0604020202020204" pitchFamily="34" charset="0"/>
                <a:cs typeface="Arial" panose="020B0604020202020204" pitchFamily="34" charset="0"/>
              </a:rPr>
              <a:t>/</a:t>
            </a:r>
            <a:r>
              <a:rPr lang="en-US" u="sng" dirty="0" err="1">
                <a:latin typeface="Arial" panose="020B0604020202020204" pitchFamily="34" charset="0"/>
                <a:cs typeface="Arial" panose="020B0604020202020204" pitchFamily="34" charset="0"/>
              </a:rPr>
              <a:t>cpu</a:t>
            </a:r>
            <a:r>
              <a:rPr lang="en-US" u="sng" dirty="0">
                <a:latin typeface="Arial" panose="020B0604020202020204" pitchFamily="34" charset="0"/>
                <a:cs typeface="Arial" panose="020B0604020202020204" pitchFamily="34" charset="0"/>
              </a:rPr>
              <a:t>/simple/</a:t>
            </a:r>
            <a:r>
              <a:rPr lang="en-US" u="sng" dirty="0" err="1">
                <a:latin typeface="Arial" panose="020B0604020202020204" pitchFamily="34" charset="0"/>
                <a:cs typeface="Arial" panose="020B0604020202020204" pitchFamily="34" charset="0"/>
              </a:rPr>
              <a:t>exec_context.hh</a:t>
            </a:r>
            <a:r>
              <a:rPr lang="en-US" u="sng" dirty="0">
                <a:latin typeface="Arial" panose="020B0604020202020204" pitchFamily="34" charset="0"/>
                <a:cs typeface="Arial" panose="020B0604020202020204" pitchFamily="34" charset="0"/>
              </a:rPr>
              <a:t> file.</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 </a:t>
            </a:r>
            <a:r>
              <a:rPr lang="en-US" dirty="0" err="1">
                <a:latin typeface="Arial" panose="020B0604020202020204" pitchFamily="34" charset="0"/>
                <a:cs typeface="Arial" panose="020B0604020202020204" pitchFamily="34" charset="0"/>
              </a:rPr>
              <a:t>base.cc</a:t>
            </a:r>
            <a:r>
              <a:rPr lang="en-US" dirty="0">
                <a:latin typeface="Arial" panose="020B0604020202020204" pitchFamily="34" charset="0"/>
                <a:cs typeface="Arial" panose="020B0604020202020204" pitchFamily="34" charset="0"/>
              </a:rPr>
              <a:t> file we add the following command after the “</a:t>
            </a:r>
            <a:r>
              <a:rPr lang="en-US" u="sng" dirty="0" err="1">
                <a:latin typeface="Arial" panose="020B0604020202020204" pitchFamily="34" charset="0"/>
                <a:cs typeface="Arial" panose="020B0604020202020204" pitchFamily="34" charset="0"/>
              </a:rPr>
              <a:t>t_info.numBranchMispred</a:t>
            </a:r>
            <a:r>
              <a:rPr lang="en-US" dirty="0">
                <a:latin typeface="Arial" panose="020B0604020202020204" pitchFamily="34" charset="0"/>
                <a:cs typeface="Arial" panose="020B0604020202020204" pitchFamily="34" charset="0"/>
              </a:rPr>
              <a:t>” command :</a:t>
            </a:r>
          </a:p>
          <a:p>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t_info.numBranchMispredpercent</a:t>
            </a:r>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.name(</a:t>
            </a:r>
            <a:r>
              <a:rPr lang="en-US" b="1" dirty="0" err="1">
                <a:latin typeface="Arial" panose="020B0604020202020204" pitchFamily="34" charset="0"/>
                <a:cs typeface="Arial" panose="020B0604020202020204" pitchFamily="34" charset="0"/>
              </a:rPr>
              <a:t>thread_str</a:t>
            </a:r>
            <a:r>
              <a:rPr lang="en-US" b="1" dirty="0">
                <a:latin typeface="Arial" panose="020B0604020202020204" pitchFamily="34" charset="0"/>
                <a:cs typeface="Arial" panose="020B0604020202020204" pitchFamily="34" charset="0"/>
              </a:rPr>
              <a:t> + “.BranchMispredPercent”)</a:t>
            </a:r>
          </a:p>
          <a:p>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desc</a:t>
            </a:r>
            <a:r>
              <a:rPr lang="en-US" b="1" dirty="0">
                <a:latin typeface="Arial" panose="020B0604020202020204" pitchFamily="34" charset="0"/>
                <a:cs typeface="Arial" panose="020B0604020202020204" pitchFamily="34" charset="0"/>
              </a:rPr>
              <a:t> (“Percent of branch mispredictions”)</a:t>
            </a:r>
          </a:p>
          <a:p>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prereq</a:t>
            </a: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t_info.numBranchMispredPercent</a:t>
            </a:r>
            <a:r>
              <a:rPr lang="en-US" b="1"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t_info.numBranchMispredPercent</a:t>
            </a:r>
            <a:r>
              <a:rPr lang="en-US" b="1" dirty="0">
                <a:latin typeface="Arial" panose="020B0604020202020204" pitchFamily="34" charset="0"/>
                <a:cs typeface="Arial" panose="020B0604020202020204" pitchFamily="34" charset="0"/>
              </a:rPr>
              <a:t> = (</a:t>
            </a:r>
            <a:r>
              <a:rPr lang="en-US" b="1" dirty="0" err="1">
                <a:latin typeface="Arial" panose="020B0604020202020204" pitchFamily="34" charset="0"/>
                <a:cs typeface="Arial" panose="020B0604020202020204" pitchFamily="34" charset="0"/>
              </a:rPr>
              <a:t>t_info.numBranchMispred</a:t>
            </a:r>
            <a:r>
              <a:rPr lang="en-US" b="1" dirty="0">
                <a:latin typeface="Arial" panose="020B0604020202020204" pitchFamily="34" charset="0"/>
                <a:cs typeface="Arial" panose="020B0604020202020204" pitchFamily="34" charset="0"/>
              </a:rPr>
              <a:t> / </a:t>
            </a:r>
            <a:r>
              <a:rPr lang="en-US" b="1" dirty="0" err="1">
                <a:latin typeface="Arial" panose="020B0604020202020204" pitchFamily="34" charset="0"/>
                <a:cs typeface="Arial" panose="020B0604020202020204" pitchFamily="34" charset="0"/>
              </a:rPr>
              <a:t>t_info.numBranches</a:t>
            </a:r>
            <a:r>
              <a:rPr lang="en-US" b="1" dirty="0">
                <a:latin typeface="Arial" panose="020B0604020202020204" pitchFamily="34" charset="0"/>
                <a:cs typeface="Arial" panose="020B0604020202020204" pitchFamily="34" charset="0"/>
              </a:rPr>
              <a:t>) * 100</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 </a:t>
            </a:r>
            <a:r>
              <a:rPr lang="en-US" dirty="0" err="1">
                <a:latin typeface="Arial" panose="020B0604020202020204" pitchFamily="34" charset="0"/>
                <a:cs typeface="Arial" panose="020B0604020202020204" pitchFamily="34" charset="0"/>
              </a:rPr>
              <a:t>exec_context.hh</a:t>
            </a:r>
            <a:r>
              <a:rPr lang="en-US" dirty="0">
                <a:latin typeface="Arial" panose="020B0604020202020204" pitchFamily="34" charset="0"/>
                <a:cs typeface="Arial" panose="020B0604020202020204" pitchFamily="34" charset="0"/>
              </a:rPr>
              <a:t> file we add the following command after the “Stats:: Scalar </a:t>
            </a:r>
            <a:r>
              <a:rPr lang="en-US" dirty="0" err="1">
                <a:latin typeface="Arial" panose="020B0604020202020204" pitchFamily="34" charset="0"/>
                <a:cs typeface="Arial" panose="020B0604020202020204" pitchFamily="34" charset="0"/>
              </a:rPr>
              <a:t>numBranchMispred</a:t>
            </a:r>
            <a:r>
              <a:rPr lang="en-US" dirty="0">
                <a:latin typeface="Arial" panose="020B0604020202020204" pitchFamily="34" charset="0"/>
                <a:cs typeface="Arial" panose="020B0604020202020204" pitchFamily="34" charset="0"/>
              </a:rPr>
              <a:t>” command :</a:t>
            </a:r>
          </a:p>
          <a:p>
            <a:r>
              <a:rPr lang="en-US" b="1" dirty="0">
                <a:latin typeface="Arial" panose="020B0604020202020204" pitchFamily="34" charset="0"/>
                <a:cs typeface="Arial" panose="020B0604020202020204" pitchFamily="34" charset="0"/>
              </a:rPr>
              <a:t>       Stats :: Formula </a:t>
            </a:r>
            <a:r>
              <a:rPr lang="en-US" b="1" dirty="0" err="1">
                <a:latin typeface="Arial" panose="020B0604020202020204" pitchFamily="34" charset="0"/>
                <a:cs typeface="Arial" panose="020B0604020202020204" pitchFamily="34" charset="0"/>
              </a:rPr>
              <a:t>numBranchMispredPercent</a:t>
            </a:r>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p:txBody>
      </p:sp>
      <p:sp>
        <p:nvSpPr>
          <p:cNvPr id="7" name="Slide Number Placeholder 6">
            <a:extLst>
              <a:ext uri="{FF2B5EF4-FFF2-40B4-BE49-F238E27FC236}">
                <a16:creationId xmlns:a16="http://schemas.microsoft.com/office/drawing/2014/main" id="{7408F0CD-54B4-B849-9D27-E861C8287CE0}"/>
              </a:ext>
            </a:extLst>
          </p:cNvPr>
          <p:cNvSpPr>
            <a:spLocks noGrp="1"/>
          </p:cNvSpPr>
          <p:nvPr>
            <p:ph type="sldNum" sz="quarter" idx="12"/>
          </p:nvPr>
        </p:nvSpPr>
        <p:spPr>
          <a:xfrm>
            <a:off x="10778139" y="5770213"/>
            <a:ext cx="907186" cy="498470"/>
          </a:xfrm>
        </p:spPr>
        <p:txBody>
          <a:bodyPr/>
          <a:lstStyle/>
          <a:p>
            <a:fld id="{6D22F896-40B5-4ADD-8801-0D06FADFA095}" type="slidenum">
              <a:rPr lang="en-US" sz="1500" smtClean="0">
                <a:solidFill>
                  <a:schemeClr val="bg1"/>
                </a:solidFill>
                <a:latin typeface="Arial" panose="020B0604020202020204" pitchFamily="34" charset="0"/>
                <a:cs typeface="Arial" panose="020B0604020202020204" pitchFamily="34" charset="0"/>
              </a:rPr>
              <a:t>15</a:t>
            </a:fld>
            <a:endParaRPr lang="en-US" sz="1500" dirty="0">
              <a:solidFill>
                <a:schemeClr val="bg1"/>
              </a:solidFill>
              <a:latin typeface="Arial" panose="020B0604020202020204" pitchFamily="34" charset="0"/>
              <a:cs typeface="Arial" panose="020B0604020202020204" pitchFamily="34" charset="0"/>
            </a:endParaRPr>
          </a:p>
        </p:txBody>
      </p:sp>
      <p:sp>
        <p:nvSpPr>
          <p:cNvPr id="8" name="Footer Placeholder 6">
            <a:extLst>
              <a:ext uri="{FF2B5EF4-FFF2-40B4-BE49-F238E27FC236}">
                <a16:creationId xmlns:a16="http://schemas.microsoft.com/office/drawing/2014/main" id="{27B2EC5A-BAD8-864F-A5B3-5074E7B0860E}"/>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277139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07683E-FFB4-2E47-B712-E142679A5EC4}"/>
              </a:ext>
            </a:extLst>
          </p:cNvPr>
          <p:cNvSpPr>
            <a:spLocks noGrp="1"/>
          </p:cNvSpPr>
          <p:nvPr>
            <p:ph type="title"/>
          </p:nvPr>
        </p:nvSpPr>
        <p:spPr>
          <a:xfrm>
            <a:off x="763938" y="65311"/>
            <a:ext cx="10396882" cy="1151965"/>
          </a:xfrm>
        </p:spPr>
        <p:txBody>
          <a:bodyPr>
            <a:noAutofit/>
          </a:bodyPr>
          <a:lstStyle/>
          <a:p>
            <a:pPr algn="ctr"/>
            <a:br>
              <a:rPr lang="en-US" sz="3200" b="1" u="sng" cap="none" dirty="0">
                <a:solidFill>
                  <a:schemeClr val="bg1"/>
                </a:solidFill>
                <a:latin typeface="Arial" panose="020B0604020202020204" pitchFamily="34" charset="0"/>
                <a:cs typeface="Arial" panose="020B0604020202020204" pitchFamily="34" charset="0"/>
              </a:rPr>
            </a:br>
            <a:r>
              <a:rPr lang="en-US" sz="3200" b="1" u="sng" cap="none" dirty="0">
                <a:latin typeface="Arial" panose="020B0604020202020204" pitchFamily="34" charset="0"/>
                <a:cs typeface="Arial" panose="020B0604020202020204" pitchFamily="34" charset="0"/>
              </a:rPr>
              <a:t>Here, we are adding </a:t>
            </a:r>
            <a:r>
              <a:rPr lang="en-US" sz="3200" b="1" u="sng" cap="none" dirty="0" err="1">
                <a:latin typeface="Arial" panose="020B0604020202020204" pitchFamily="34" charset="0"/>
                <a:cs typeface="Arial" panose="020B0604020202020204" pitchFamily="34" charset="0"/>
              </a:rPr>
              <a:t>branchmisspercent</a:t>
            </a:r>
            <a:r>
              <a:rPr lang="en-US" sz="3200" b="1" u="sng" cap="none" dirty="0">
                <a:latin typeface="Arial" panose="020B0604020202020204" pitchFamily="34" charset="0"/>
                <a:cs typeface="Arial" panose="020B0604020202020204" pitchFamily="34" charset="0"/>
              </a:rPr>
              <a:t> to stats file: </a:t>
            </a:r>
            <a:br>
              <a:rPr lang="en-US" sz="3200" b="1" u="sng" cap="none" dirty="0">
                <a:solidFill>
                  <a:schemeClr val="bg1"/>
                </a:solidFill>
                <a:latin typeface="Arial" panose="020B0604020202020204" pitchFamily="34" charset="0"/>
                <a:cs typeface="Arial" panose="020B0604020202020204" pitchFamily="34" charset="0"/>
              </a:rPr>
            </a:br>
            <a:endParaRPr lang="en-US" sz="3200" b="1" u="sng" cap="none" dirty="0">
              <a:solidFill>
                <a:schemeClr val="bg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43DEE24-409A-B84A-AF78-BF5FFE115A18}"/>
              </a:ext>
            </a:extLst>
          </p:cNvPr>
          <p:cNvSpPr txBox="1"/>
          <p:nvPr/>
        </p:nvSpPr>
        <p:spPr>
          <a:xfrm>
            <a:off x="763938" y="1138832"/>
            <a:ext cx="5107488" cy="400110"/>
          </a:xfrm>
          <a:prstGeom prst="rect">
            <a:avLst/>
          </a:prstGeom>
          <a:noFill/>
        </p:spPr>
        <p:txBody>
          <a:bodyPr wrap="none" rtlCol="0">
            <a:spAutoFit/>
          </a:bodyPr>
          <a:lstStyle/>
          <a:p>
            <a:r>
              <a:rPr lang="en-US" sz="2000" b="1" dirty="0">
                <a:solidFill>
                  <a:schemeClr val="tx2"/>
                </a:solidFill>
                <a:latin typeface="Arial" panose="020B0604020202020204" pitchFamily="34" charset="0"/>
                <a:cs typeface="Arial" panose="020B0604020202020204" pitchFamily="34" charset="0"/>
              </a:rPr>
              <a:t>Path : </a:t>
            </a:r>
            <a:r>
              <a:rPr lang="en-US" sz="2000" b="1" u="sng" dirty="0">
                <a:solidFill>
                  <a:schemeClr val="tx2"/>
                </a:solidFill>
                <a:latin typeface="Arial" panose="020B0604020202020204" pitchFamily="34" charset="0"/>
                <a:cs typeface="Arial" panose="020B0604020202020204" pitchFamily="34" charset="0"/>
              </a:rPr>
              <a:t>gem5/</a:t>
            </a:r>
            <a:r>
              <a:rPr lang="en-US" sz="2000" b="1" u="sng" dirty="0" err="1">
                <a:solidFill>
                  <a:schemeClr val="tx2"/>
                </a:solidFill>
                <a:latin typeface="Arial" panose="020B0604020202020204" pitchFamily="34" charset="0"/>
                <a:cs typeface="Arial" panose="020B0604020202020204" pitchFamily="34" charset="0"/>
              </a:rPr>
              <a:t>src</a:t>
            </a:r>
            <a:r>
              <a:rPr lang="en-US" sz="2000" b="1" u="sng" dirty="0">
                <a:solidFill>
                  <a:schemeClr val="tx2"/>
                </a:solidFill>
                <a:latin typeface="Arial" panose="020B0604020202020204" pitchFamily="34" charset="0"/>
                <a:cs typeface="Arial" panose="020B0604020202020204" pitchFamily="34" charset="0"/>
              </a:rPr>
              <a:t>/</a:t>
            </a:r>
            <a:r>
              <a:rPr lang="en-US" sz="2000" b="1" u="sng" dirty="0" err="1">
                <a:solidFill>
                  <a:schemeClr val="tx2"/>
                </a:solidFill>
                <a:latin typeface="Arial" panose="020B0604020202020204" pitchFamily="34" charset="0"/>
                <a:cs typeface="Arial" panose="020B0604020202020204" pitchFamily="34" charset="0"/>
              </a:rPr>
              <a:t>cpu</a:t>
            </a:r>
            <a:r>
              <a:rPr lang="en-US" sz="2000" b="1" u="sng" dirty="0">
                <a:solidFill>
                  <a:schemeClr val="tx2"/>
                </a:solidFill>
                <a:latin typeface="Arial" panose="020B0604020202020204" pitchFamily="34" charset="0"/>
                <a:cs typeface="Arial" panose="020B0604020202020204" pitchFamily="34" charset="0"/>
              </a:rPr>
              <a:t>/simple/base.cc file </a:t>
            </a:r>
            <a:endParaRPr lang="en-US" sz="2000" b="1" dirty="0">
              <a:solidFill>
                <a:schemeClr val="tx2"/>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1DC01F3D-A44C-C846-B25A-43E784A80272}"/>
              </a:ext>
            </a:extLst>
          </p:cNvPr>
          <p:cNvPicPr>
            <a:picLocks noChangeAspect="1"/>
          </p:cNvPicPr>
          <p:nvPr/>
        </p:nvPicPr>
        <p:blipFill rotWithShape="1">
          <a:blip r:embed="rId3"/>
          <a:srcRect t="37107" r="14039"/>
          <a:stretch/>
        </p:blipFill>
        <p:spPr>
          <a:xfrm>
            <a:off x="1484960" y="1607899"/>
            <a:ext cx="8954837" cy="3972048"/>
          </a:xfrm>
          <a:prstGeom prst="rect">
            <a:avLst/>
          </a:prstGeom>
          <a:ln>
            <a:solidFill>
              <a:schemeClr val="tx1"/>
            </a:solidFill>
          </a:ln>
        </p:spPr>
      </p:pic>
      <p:sp>
        <p:nvSpPr>
          <p:cNvPr id="12" name="Slide Number Placeholder 11">
            <a:extLst>
              <a:ext uri="{FF2B5EF4-FFF2-40B4-BE49-F238E27FC236}">
                <a16:creationId xmlns:a16="http://schemas.microsoft.com/office/drawing/2014/main" id="{E486E10A-43CE-464D-A469-5C16563A81F9}"/>
              </a:ext>
            </a:extLst>
          </p:cNvPr>
          <p:cNvSpPr>
            <a:spLocks noGrp="1"/>
          </p:cNvSpPr>
          <p:nvPr>
            <p:ph type="sldNum" sz="quarter" idx="12"/>
          </p:nvPr>
        </p:nvSpPr>
        <p:spPr>
          <a:xfrm>
            <a:off x="10807606" y="5766885"/>
            <a:ext cx="907186" cy="498470"/>
          </a:xfrm>
        </p:spPr>
        <p:txBody>
          <a:bodyPr/>
          <a:lstStyle/>
          <a:p>
            <a:fld id="{2C93EC33-46D4-40A8-BE59-D4F31CA8DCA4}" type="slidenum">
              <a:rPr lang="en-US" sz="1500" cap="none" smtClean="0">
                <a:solidFill>
                  <a:schemeClr val="bg1"/>
                </a:solidFill>
                <a:latin typeface="Arial" panose="020B0604020202020204" pitchFamily="34" charset="0"/>
                <a:cs typeface="Arial" panose="020B0604020202020204" pitchFamily="34" charset="0"/>
              </a:rPr>
              <a:t>16</a:t>
            </a:fld>
            <a:endParaRPr lang="en-US" sz="1500" dirty="0">
              <a:solidFill>
                <a:schemeClr val="bg1"/>
              </a:solidFill>
              <a:latin typeface="Arial" panose="020B0604020202020204" pitchFamily="34" charset="0"/>
              <a:cs typeface="Arial" panose="020B0604020202020204" pitchFamily="34" charset="0"/>
            </a:endParaRPr>
          </a:p>
        </p:txBody>
      </p:sp>
      <p:sp>
        <p:nvSpPr>
          <p:cNvPr id="13" name="Footer Placeholder 6">
            <a:extLst>
              <a:ext uri="{FF2B5EF4-FFF2-40B4-BE49-F238E27FC236}">
                <a16:creationId xmlns:a16="http://schemas.microsoft.com/office/drawing/2014/main" id="{5028A011-807B-BF42-ABB9-83D3713A8548}"/>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2076820798"/>
      </p:ext>
    </p:extLst>
  </p:cSld>
  <p:clrMapOvr>
    <a:masterClrMapping/>
  </p:clrMapOvr>
  <mc:AlternateContent xmlns:mc="http://schemas.openxmlformats.org/markup-compatibility/2006" xmlns:p14="http://schemas.microsoft.com/office/powerpoint/2010/main">
    <mc:Choice Requires="p14">
      <p:transition spd="slow" p14:dur="2000" advTm="1507"/>
    </mc:Choice>
    <mc:Fallback xmlns="">
      <p:transition spd="slow" advTm="1507"/>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0D3C09B-AB5C-A143-8CF1-E0BBA8552255}"/>
              </a:ext>
            </a:extLst>
          </p:cNvPr>
          <p:cNvSpPr txBox="1"/>
          <p:nvPr/>
        </p:nvSpPr>
        <p:spPr>
          <a:xfrm>
            <a:off x="641430" y="1119434"/>
            <a:ext cx="6021200"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Path : </a:t>
            </a:r>
            <a:r>
              <a:rPr lang="en-US" sz="2000" b="1" u="sng" dirty="0">
                <a:latin typeface="Arial" panose="020B0604020202020204" pitchFamily="34" charset="0"/>
                <a:cs typeface="Arial" panose="020B0604020202020204" pitchFamily="34" charset="0"/>
              </a:rPr>
              <a:t>gem5/</a:t>
            </a:r>
            <a:r>
              <a:rPr lang="en-US" sz="2000" b="1" u="sng" dirty="0" err="1">
                <a:latin typeface="Arial" panose="020B0604020202020204" pitchFamily="34" charset="0"/>
                <a:cs typeface="Arial" panose="020B0604020202020204" pitchFamily="34" charset="0"/>
              </a:rPr>
              <a:t>src</a:t>
            </a:r>
            <a:r>
              <a:rPr lang="en-US" sz="2000" b="1" u="sng" dirty="0">
                <a:latin typeface="Arial" panose="020B0604020202020204" pitchFamily="34" charset="0"/>
                <a:cs typeface="Arial" panose="020B0604020202020204" pitchFamily="34" charset="0"/>
              </a:rPr>
              <a:t>/</a:t>
            </a:r>
            <a:r>
              <a:rPr lang="en-US" sz="2000" b="1" u="sng" dirty="0" err="1">
                <a:latin typeface="Arial" panose="020B0604020202020204" pitchFamily="34" charset="0"/>
                <a:cs typeface="Arial" panose="020B0604020202020204" pitchFamily="34" charset="0"/>
              </a:rPr>
              <a:t>cpu</a:t>
            </a:r>
            <a:r>
              <a:rPr lang="en-US" sz="2000" b="1" u="sng" dirty="0">
                <a:latin typeface="Arial" panose="020B0604020202020204" pitchFamily="34" charset="0"/>
                <a:cs typeface="Arial" panose="020B0604020202020204" pitchFamily="34" charset="0"/>
              </a:rPr>
              <a:t>/simple/</a:t>
            </a:r>
            <a:r>
              <a:rPr lang="en-US" sz="2000" b="1" u="sng" dirty="0" err="1">
                <a:latin typeface="Arial" panose="020B0604020202020204" pitchFamily="34" charset="0"/>
                <a:cs typeface="Arial" panose="020B0604020202020204" pitchFamily="34" charset="0"/>
              </a:rPr>
              <a:t>exec_context.hh</a:t>
            </a:r>
            <a:r>
              <a:rPr lang="en-US" sz="2000" b="1" u="sng" dirty="0">
                <a:latin typeface="Arial" panose="020B0604020202020204" pitchFamily="34" charset="0"/>
                <a:cs typeface="Arial" panose="020B0604020202020204" pitchFamily="34" charset="0"/>
              </a:rPr>
              <a:t> file</a:t>
            </a:r>
          </a:p>
        </p:txBody>
      </p:sp>
      <p:sp>
        <p:nvSpPr>
          <p:cNvPr id="5" name="Rectangle 4">
            <a:extLst>
              <a:ext uri="{FF2B5EF4-FFF2-40B4-BE49-F238E27FC236}">
                <a16:creationId xmlns:a16="http://schemas.microsoft.com/office/drawing/2014/main" id="{49E547E4-A291-B249-82DA-CAE1A2EDD17B}"/>
              </a:ext>
            </a:extLst>
          </p:cNvPr>
          <p:cNvSpPr/>
          <p:nvPr/>
        </p:nvSpPr>
        <p:spPr>
          <a:xfrm>
            <a:off x="641430" y="407084"/>
            <a:ext cx="10451939" cy="1077218"/>
          </a:xfrm>
          <a:prstGeom prst="rect">
            <a:avLst/>
          </a:prstGeom>
        </p:spPr>
        <p:txBody>
          <a:bodyPr wrap="square">
            <a:spAutoFit/>
          </a:bodyPr>
          <a:lstStyle/>
          <a:p>
            <a:r>
              <a:rPr lang="en-US" sz="3200" b="1" u="sng" dirty="0">
                <a:solidFill>
                  <a:schemeClr val="accent1"/>
                </a:solidFill>
                <a:latin typeface="Arial" panose="020B0604020202020204" pitchFamily="34" charset="0"/>
                <a:cs typeface="Arial" panose="020B0604020202020204" pitchFamily="34" charset="0"/>
              </a:rPr>
              <a:t>Here, we are adding </a:t>
            </a:r>
            <a:r>
              <a:rPr lang="en-US" sz="3200" b="1" u="sng" dirty="0" err="1">
                <a:solidFill>
                  <a:schemeClr val="accent1"/>
                </a:solidFill>
                <a:latin typeface="Arial" panose="020B0604020202020204" pitchFamily="34" charset="0"/>
                <a:cs typeface="Arial" panose="020B0604020202020204" pitchFamily="34" charset="0"/>
              </a:rPr>
              <a:t>branchmisspercent</a:t>
            </a:r>
            <a:r>
              <a:rPr lang="en-US" sz="3200" b="1" u="sng" dirty="0">
                <a:solidFill>
                  <a:schemeClr val="accent1"/>
                </a:solidFill>
                <a:latin typeface="Arial" panose="020B0604020202020204" pitchFamily="34" charset="0"/>
                <a:cs typeface="Arial" panose="020B0604020202020204" pitchFamily="34" charset="0"/>
              </a:rPr>
              <a:t> to stats file: </a:t>
            </a:r>
            <a:br>
              <a:rPr lang="en-US" sz="3200" b="1" u="sng" dirty="0">
                <a:solidFill>
                  <a:schemeClr val="accent1"/>
                </a:solidFill>
                <a:latin typeface="Arial" panose="020B0604020202020204" pitchFamily="34" charset="0"/>
                <a:cs typeface="Arial" panose="020B0604020202020204" pitchFamily="34" charset="0"/>
              </a:rPr>
            </a:br>
            <a:endParaRPr lang="en-US" sz="3200" dirty="0">
              <a:solidFill>
                <a:schemeClr val="accent1"/>
              </a:solidFill>
            </a:endParaRPr>
          </a:p>
        </p:txBody>
      </p:sp>
      <p:pic>
        <p:nvPicPr>
          <p:cNvPr id="11" name="Picture 10">
            <a:extLst>
              <a:ext uri="{FF2B5EF4-FFF2-40B4-BE49-F238E27FC236}">
                <a16:creationId xmlns:a16="http://schemas.microsoft.com/office/drawing/2014/main" id="{5A8915C5-3FC9-6746-B139-EF49B929A33A}"/>
              </a:ext>
            </a:extLst>
          </p:cNvPr>
          <p:cNvPicPr>
            <a:picLocks noChangeAspect="1"/>
          </p:cNvPicPr>
          <p:nvPr/>
        </p:nvPicPr>
        <p:blipFill rotWithShape="1">
          <a:blip r:embed="rId3"/>
          <a:srcRect t="3302" r="3561" b="21188"/>
          <a:stretch/>
        </p:blipFill>
        <p:spPr>
          <a:xfrm>
            <a:off x="1511095" y="1606259"/>
            <a:ext cx="8395861" cy="3990523"/>
          </a:xfrm>
          <a:prstGeom prst="rect">
            <a:avLst/>
          </a:prstGeom>
          <a:solidFill>
            <a:schemeClr val="tx1"/>
          </a:solidFill>
          <a:ln>
            <a:solidFill>
              <a:schemeClr val="tx1"/>
            </a:solidFill>
          </a:ln>
        </p:spPr>
      </p:pic>
      <p:sp>
        <p:nvSpPr>
          <p:cNvPr id="13" name="Slide Number Placeholder 12">
            <a:extLst>
              <a:ext uri="{FF2B5EF4-FFF2-40B4-BE49-F238E27FC236}">
                <a16:creationId xmlns:a16="http://schemas.microsoft.com/office/drawing/2014/main" id="{706D8CF9-4590-D742-BD30-04C71E2BA880}"/>
              </a:ext>
            </a:extLst>
          </p:cNvPr>
          <p:cNvSpPr>
            <a:spLocks noGrp="1"/>
          </p:cNvSpPr>
          <p:nvPr>
            <p:ph type="sldNum" sz="quarter" idx="12"/>
          </p:nvPr>
        </p:nvSpPr>
        <p:spPr>
          <a:xfrm>
            <a:off x="10756090" y="5770213"/>
            <a:ext cx="907186" cy="498470"/>
          </a:xfrm>
        </p:spPr>
        <p:txBody>
          <a:bodyPr/>
          <a:lstStyle/>
          <a:p>
            <a:fld id="{2C93EC33-46D4-40A8-BE59-D4F31CA8DCA4}" type="slidenum">
              <a:rPr lang="en-US" sz="1500" smtClean="0">
                <a:solidFill>
                  <a:schemeClr val="bg1"/>
                </a:solidFill>
                <a:latin typeface="Arial" panose="020B0604020202020204" pitchFamily="34" charset="0"/>
                <a:cs typeface="Arial" panose="020B0604020202020204" pitchFamily="34" charset="0"/>
              </a:rPr>
              <a:t>17</a:t>
            </a:fld>
            <a:endParaRPr lang="en-US" sz="1500" dirty="0">
              <a:solidFill>
                <a:schemeClr val="bg1"/>
              </a:solidFill>
              <a:latin typeface="Arial" panose="020B0604020202020204" pitchFamily="34" charset="0"/>
              <a:cs typeface="Arial" panose="020B0604020202020204" pitchFamily="34" charset="0"/>
            </a:endParaRPr>
          </a:p>
        </p:txBody>
      </p:sp>
      <p:sp>
        <p:nvSpPr>
          <p:cNvPr id="14" name="Footer Placeholder 6">
            <a:extLst>
              <a:ext uri="{FF2B5EF4-FFF2-40B4-BE49-F238E27FC236}">
                <a16:creationId xmlns:a16="http://schemas.microsoft.com/office/drawing/2014/main" id="{2445447C-12AC-7541-9DAC-BBB0DAA619B8}"/>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2156944603"/>
      </p:ext>
    </p:extLst>
  </p:cSld>
  <p:clrMapOvr>
    <a:masterClrMapping/>
  </p:clrMapOvr>
  <mc:AlternateContent xmlns:mc="http://schemas.openxmlformats.org/markup-compatibility/2006" xmlns:p14="http://schemas.microsoft.com/office/powerpoint/2010/main">
    <mc:Choice Requires="p14">
      <p:transition spd="slow" p14:dur="2000" advTm="2105"/>
    </mc:Choice>
    <mc:Fallback xmlns="">
      <p:transition spd="slow" advTm="210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7E7D2B1-B79C-D142-B2C6-391A4263870B}"/>
              </a:ext>
            </a:extLst>
          </p:cNvPr>
          <p:cNvSpPr/>
          <p:nvPr/>
        </p:nvSpPr>
        <p:spPr>
          <a:xfrm>
            <a:off x="3224297" y="129564"/>
            <a:ext cx="5421677" cy="769441"/>
          </a:xfrm>
          <a:prstGeom prst="rect">
            <a:avLst/>
          </a:prstGeom>
        </p:spPr>
        <p:txBody>
          <a:bodyPr wrap="none">
            <a:spAutoFit/>
          </a:bodyPr>
          <a:lstStyle/>
          <a:p>
            <a:r>
              <a:rPr lang="en-US" sz="4400" b="1" u="sng" dirty="0">
                <a:solidFill>
                  <a:schemeClr val="accent1"/>
                </a:solidFill>
                <a:latin typeface="Arial" panose="020B0604020202020204" pitchFamily="34" charset="0"/>
                <a:cs typeface="Arial" panose="020B0604020202020204" pitchFamily="34" charset="0"/>
              </a:rPr>
              <a:t>STEPS FOLLOWED</a:t>
            </a:r>
          </a:p>
        </p:txBody>
      </p:sp>
      <p:sp>
        <p:nvSpPr>
          <p:cNvPr id="8" name="TextBox 7">
            <a:extLst>
              <a:ext uri="{FF2B5EF4-FFF2-40B4-BE49-F238E27FC236}">
                <a16:creationId xmlns:a16="http://schemas.microsoft.com/office/drawing/2014/main" id="{A088B295-58DF-E54D-A088-EB3DB6FC127D}"/>
              </a:ext>
            </a:extLst>
          </p:cNvPr>
          <p:cNvSpPr txBox="1"/>
          <p:nvPr/>
        </p:nvSpPr>
        <p:spPr>
          <a:xfrm>
            <a:off x="694481" y="1250066"/>
            <a:ext cx="10799180" cy="4801314"/>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Part 2 - We are adding BTBMisPct to the stats file.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We make changes to following path :</a:t>
            </a:r>
          </a:p>
          <a:p>
            <a:r>
              <a:rPr lang="en-US" dirty="0">
                <a:latin typeface="Arial" panose="020B0604020202020204" pitchFamily="34" charset="0"/>
                <a:cs typeface="Arial" panose="020B0604020202020204" pitchFamily="34" charset="0"/>
              </a:rPr>
              <a:t>    Path 1 : </a:t>
            </a:r>
            <a:r>
              <a:rPr lang="en-US" u="sng" dirty="0">
                <a:latin typeface="Arial" panose="020B0604020202020204" pitchFamily="34" charset="0"/>
                <a:cs typeface="Arial" panose="020B0604020202020204" pitchFamily="34" charset="0"/>
              </a:rPr>
              <a:t>gem5/</a:t>
            </a:r>
            <a:r>
              <a:rPr lang="en-US" u="sng" dirty="0" err="1">
                <a:latin typeface="Arial" panose="020B0604020202020204" pitchFamily="34" charset="0"/>
                <a:cs typeface="Arial" panose="020B0604020202020204" pitchFamily="34" charset="0"/>
              </a:rPr>
              <a:t>src</a:t>
            </a:r>
            <a:r>
              <a:rPr lang="en-US" u="sng" dirty="0">
                <a:latin typeface="Arial" panose="020B0604020202020204" pitchFamily="34" charset="0"/>
                <a:cs typeface="Arial" panose="020B0604020202020204" pitchFamily="34" charset="0"/>
              </a:rPr>
              <a:t>/</a:t>
            </a:r>
            <a:r>
              <a:rPr lang="en-US" u="sng" dirty="0" err="1">
                <a:latin typeface="Arial" panose="020B0604020202020204" pitchFamily="34" charset="0"/>
                <a:cs typeface="Arial" panose="020B0604020202020204" pitchFamily="34" charset="0"/>
              </a:rPr>
              <a:t>cpu</a:t>
            </a:r>
            <a:r>
              <a:rPr lang="en-US" u="sng" dirty="0">
                <a:latin typeface="Arial" panose="020B0604020202020204" pitchFamily="34" charset="0"/>
                <a:cs typeface="Arial" panose="020B0604020202020204" pitchFamily="34" charset="0"/>
              </a:rPr>
              <a:t>/simple/</a:t>
            </a:r>
            <a:r>
              <a:rPr lang="en-US" u="sng" dirty="0" err="1">
                <a:latin typeface="Arial" panose="020B0604020202020204" pitchFamily="34" charset="0"/>
                <a:cs typeface="Arial" panose="020B0604020202020204" pitchFamily="34" charset="0"/>
              </a:rPr>
              <a:t>pred</a:t>
            </a:r>
            <a:r>
              <a:rPr lang="en-US" u="sng" dirty="0">
                <a:latin typeface="Arial" panose="020B0604020202020204" pitchFamily="34" charset="0"/>
                <a:cs typeface="Arial" panose="020B0604020202020204" pitchFamily="34" charset="0"/>
              </a:rPr>
              <a:t>/</a:t>
            </a:r>
            <a:r>
              <a:rPr lang="en-US" u="sng" dirty="0" err="1">
                <a:latin typeface="Arial" panose="020B0604020202020204" pitchFamily="34" charset="0"/>
                <a:cs typeface="Arial" panose="020B0604020202020204" pitchFamily="34" charset="0"/>
              </a:rPr>
              <a:t>bpred_unit.cc</a:t>
            </a:r>
            <a:r>
              <a:rPr lang="en-US" u="sng" dirty="0">
                <a:latin typeface="Arial" panose="020B0604020202020204" pitchFamily="34" charset="0"/>
                <a:cs typeface="Arial" panose="020B0604020202020204" pitchFamily="34" charset="0"/>
              </a:rPr>
              <a:t> file </a:t>
            </a:r>
          </a:p>
          <a:p>
            <a:r>
              <a:rPr lang="en-US" dirty="0">
                <a:latin typeface="Arial" panose="020B0604020202020204" pitchFamily="34" charset="0"/>
                <a:cs typeface="Arial" panose="020B0604020202020204" pitchFamily="34" charset="0"/>
              </a:rPr>
              <a:t>    Path 2  : </a:t>
            </a:r>
            <a:r>
              <a:rPr lang="en-US" u="sng" dirty="0">
                <a:latin typeface="Arial" panose="020B0604020202020204" pitchFamily="34" charset="0"/>
                <a:cs typeface="Arial" panose="020B0604020202020204" pitchFamily="34" charset="0"/>
              </a:rPr>
              <a:t>gem5/</a:t>
            </a:r>
            <a:r>
              <a:rPr lang="en-US" u="sng" dirty="0" err="1">
                <a:latin typeface="Arial" panose="020B0604020202020204" pitchFamily="34" charset="0"/>
                <a:cs typeface="Arial" panose="020B0604020202020204" pitchFamily="34" charset="0"/>
              </a:rPr>
              <a:t>src</a:t>
            </a:r>
            <a:r>
              <a:rPr lang="en-US" u="sng" dirty="0">
                <a:latin typeface="Arial" panose="020B0604020202020204" pitchFamily="34" charset="0"/>
                <a:cs typeface="Arial" panose="020B0604020202020204" pitchFamily="34" charset="0"/>
              </a:rPr>
              <a:t>/</a:t>
            </a:r>
            <a:r>
              <a:rPr lang="en-US" u="sng" dirty="0" err="1">
                <a:latin typeface="Arial" panose="020B0604020202020204" pitchFamily="34" charset="0"/>
                <a:cs typeface="Arial" panose="020B0604020202020204" pitchFamily="34" charset="0"/>
              </a:rPr>
              <a:t>cpu</a:t>
            </a:r>
            <a:r>
              <a:rPr lang="en-US" u="sng" dirty="0">
                <a:latin typeface="Arial" panose="020B0604020202020204" pitchFamily="34" charset="0"/>
                <a:cs typeface="Arial" panose="020B0604020202020204" pitchFamily="34" charset="0"/>
              </a:rPr>
              <a:t>/simple/</a:t>
            </a:r>
            <a:r>
              <a:rPr lang="en-US" u="sng" dirty="0" err="1">
                <a:latin typeface="Arial" panose="020B0604020202020204" pitchFamily="34" charset="0"/>
                <a:cs typeface="Arial" panose="020B0604020202020204" pitchFamily="34" charset="0"/>
              </a:rPr>
              <a:t>pred</a:t>
            </a:r>
            <a:r>
              <a:rPr lang="en-US" u="sng" dirty="0">
                <a:latin typeface="Arial" panose="020B0604020202020204" pitchFamily="34" charset="0"/>
                <a:cs typeface="Arial" panose="020B0604020202020204" pitchFamily="34" charset="0"/>
              </a:rPr>
              <a:t>/</a:t>
            </a:r>
            <a:r>
              <a:rPr lang="en-US" u="sng" dirty="0" err="1">
                <a:latin typeface="Arial" panose="020B0604020202020204" pitchFamily="34" charset="0"/>
                <a:cs typeface="Arial" panose="020B0604020202020204" pitchFamily="34" charset="0"/>
              </a:rPr>
              <a:t>bpred_unit.hh</a:t>
            </a:r>
            <a:r>
              <a:rPr lang="en-US" u="sng" dirty="0">
                <a:latin typeface="Arial" panose="020B0604020202020204" pitchFamily="34" charset="0"/>
                <a:cs typeface="Arial" panose="020B0604020202020204" pitchFamily="34" charset="0"/>
              </a:rPr>
              <a:t> file </a:t>
            </a:r>
          </a:p>
          <a:p>
            <a:endParaRPr lang="en-US" u="sng"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 </a:t>
            </a:r>
            <a:r>
              <a:rPr lang="en-US" dirty="0" err="1">
                <a:latin typeface="Arial" panose="020B0604020202020204" pitchFamily="34" charset="0"/>
                <a:cs typeface="Arial" panose="020B0604020202020204" pitchFamily="34" charset="0"/>
              </a:rPr>
              <a:t>bpred_unit.cc</a:t>
            </a:r>
            <a:r>
              <a:rPr lang="en-US" dirty="0">
                <a:latin typeface="Arial" panose="020B0604020202020204" pitchFamily="34" charset="0"/>
                <a:cs typeface="Arial" panose="020B0604020202020204" pitchFamily="34" charset="0"/>
              </a:rPr>
              <a:t> file we add the following command after the “</a:t>
            </a:r>
            <a:r>
              <a:rPr lang="en-US" u="sng" dirty="0" err="1">
                <a:latin typeface="Arial" panose="020B0604020202020204" pitchFamily="34" charset="0"/>
                <a:cs typeface="Arial" panose="020B0604020202020204" pitchFamily="34" charset="0"/>
              </a:rPr>
              <a:t>BTBHitPct</a:t>
            </a:r>
            <a:r>
              <a:rPr lang="en-US" dirty="0">
                <a:latin typeface="Arial" panose="020B0604020202020204" pitchFamily="34" charset="0"/>
                <a:cs typeface="Arial" panose="020B0604020202020204" pitchFamily="34" charset="0"/>
              </a:rPr>
              <a:t>” command :</a:t>
            </a:r>
          </a:p>
          <a:p>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BTBMissPct</a:t>
            </a:r>
          </a:p>
          <a:p>
            <a:r>
              <a:rPr lang="en-US" b="1" dirty="0">
                <a:latin typeface="Arial" panose="020B0604020202020204" pitchFamily="34" charset="0"/>
                <a:cs typeface="Arial" panose="020B0604020202020204" pitchFamily="34" charset="0"/>
              </a:rPr>
              <a:t>	 .name(name()  + “.BTBMisPct”)</a:t>
            </a:r>
          </a:p>
          <a:p>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desc</a:t>
            </a:r>
            <a:r>
              <a:rPr lang="en-US" b="1" dirty="0">
                <a:latin typeface="Arial" panose="020B0604020202020204" pitchFamily="34" charset="0"/>
                <a:cs typeface="Arial" panose="020B0604020202020204" pitchFamily="34" charset="0"/>
              </a:rPr>
              <a:t> (“BTB Miss Percentage”)</a:t>
            </a:r>
          </a:p>
          <a:p>
            <a:r>
              <a:rPr lang="en-US" b="1" dirty="0">
                <a:latin typeface="Arial" panose="020B0604020202020204" pitchFamily="34" charset="0"/>
                <a:cs typeface="Arial" panose="020B0604020202020204" pitchFamily="34" charset="0"/>
              </a:rPr>
              <a:t>        .precision(6);</a:t>
            </a:r>
          </a:p>
          <a:p>
            <a:r>
              <a:rPr lang="en-US" b="1" dirty="0">
                <a:latin typeface="Arial" panose="020B0604020202020204" pitchFamily="34" charset="0"/>
                <a:cs typeface="Arial" panose="020B0604020202020204" pitchFamily="34" charset="0"/>
              </a:rPr>
              <a:t>     BTBMissPct = (1- (</a:t>
            </a:r>
            <a:r>
              <a:rPr lang="en-US" b="1" dirty="0" err="1">
                <a:latin typeface="Arial" panose="020B0604020202020204" pitchFamily="34" charset="0"/>
                <a:cs typeface="Arial" panose="020B0604020202020204" pitchFamily="34" charset="0"/>
              </a:rPr>
              <a:t>BTBHits</a:t>
            </a:r>
            <a:r>
              <a:rPr lang="en-US" b="1" dirty="0">
                <a:latin typeface="Arial" panose="020B0604020202020204" pitchFamily="34" charset="0"/>
                <a:cs typeface="Arial" panose="020B0604020202020204" pitchFamily="34" charset="0"/>
              </a:rPr>
              <a:t> / </a:t>
            </a:r>
            <a:r>
              <a:rPr lang="en-US" b="1" dirty="0" err="1">
                <a:latin typeface="Arial" panose="020B0604020202020204" pitchFamily="34" charset="0"/>
                <a:cs typeface="Arial" panose="020B0604020202020204" pitchFamily="34" charset="0"/>
              </a:rPr>
              <a:t>BTBLookups</a:t>
            </a:r>
            <a:r>
              <a:rPr lang="en-US" b="1" dirty="0">
                <a:latin typeface="Arial" panose="020B0604020202020204" pitchFamily="34" charset="0"/>
                <a:cs typeface="Arial" panose="020B0604020202020204" pitchFamily="34" charset="0"/>
              </a:rPr>
              <a:t>)) *100 ;</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 </a:t>
            </a:r>
            <a:r>
              <a:rPr lang="en-US" dirty="0" err="1">
                <a:latin typeface="Arial" panose="020B0604020202020204" pitchFamily="34" charset="0"/>
                <a:cs typeface="Arial" panose="020B0604020202020204" pitchFamily="34" charset="0"/>
              </a:rPr>
              <a:t>bpred_unit.hh</a:t>
            </a:r>
            <a:r>
              <a:rPr lang="en-US" dirty="0">
                <a:latin typeface="Arial" panose="020B0604020202020204" pitchFamily="34" charset="0"/>
                <a:cs typeface="Arial" panose="020B0604020202020204" pitchFamily="34" charset="0"/>
              </a:rPr>
              <a:t> file we add the following command after the “</a:t>
            </a:r>
            <a:r>
              <a:rPr lang="en-US" u="sng" dirty="0">
                <a:latin typeface="Arial" panose="020B0604020202020204" pitchFamily="34" charset="0"/>
                <a:cs typeface="Arial" panose="020B0604020202020204" pitchFamily="34" charset="0"/>
              </a:rPr>
              <a:t>Stats:: Formula </a:t>
            </a:r>
            <a:r>
              <a:rPr lang="en-US" u="sng" dirty="0" err="1">
                <a:latin typeface="Arial" panose="020B0604020202020204" pitchFamily="34" charset="0"/>
                <a:cs typeface="Arial" panose="020B0604020202020204" pitchFamily="34" charset="0"/>
              </a:rPr>
              <a:t>BTBHitpct</a:t>
            </a:r>
            <a:r>
              <a:rPr lang="en-US" dirty="0">
                <a:latin typeface="Arial" panose="020B0604020202020204" pitchFamily="34" charset="0"/>
                <a:cs typeface="Arial" panose="020B0604020202020204" pitchFamily="34" charset="0"/>
              </a:rPr>
              <a:t>” command :</a:t>
            </a:r>
          </a:p>
          <a:p>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Stats :: Formula BTBMissPct;</a:t>
            </a:r>
          </a:p>
          <a:p>
            <a:r>
              <a:rPr lang="en-US" dirty="0">
                <a:latin typeface="Arial" panose="020B0604020202020204" pitchFamily="34" charset="0"/>
                <a:cs typeface="Arial" panose="020B0604020202020204" pitchFamily="34" charset="0"/>
              </a:rPr>
              <a:t> </a:t>
            </a:r>
          </a:p>
          <a:p>
            <a:endParaRPr lang="en-US" dirty="0"/>
          </a:p>
          <a:p>
            <a:endParaRPr lang="en-US" dirty="0"/>
          </a:p>
        </p:txBody>
      </p:sp>
      <p:sp>
        <p:nvSpPr>
          <p:cNvPr id="10" name="Slide Number Placeholder 9">
            <a:extLst>
              <a:ext uri="{FF2B5EF4-FFF2-40B4-BE49-F238E27FC236}">
                <a16:creationId xmlns:a16="http://schemas.microsoft.com/office/drawing/2014/main" id="{C3C184F4-9658-FF4B-93CA-21292E073573}"/>
              </a:ext>
            </a:extLst>
          </p:cNvPr>
          <p:cNvSpPr>
            <a:spLocks noGrp="1"/>
          </p:cNvSpPr>
          <p:nvPr>
            <p:ph type="sldNum" sz="quarter" idx="12"/>
          </p:nvPr>
        </p:nvSpPr>
        <p:spPr>
          <a:xfrm>
            <a:off x="10756090" y="5770213"/>
            <a:ext cx="907186" cy="498470"/>
          </a:xfrm>
        </p:spPr>
        <p:txBody>
          <a:bodyPr/>
          <a:lstStyle/>
          <a:p>
            <a:fld id="{2C93EC33-46D4-40A8-BE59-D4F31CA8DCA4}" type="slidenum">
              <a:rPr lang="en-US" sz="1500" smtClean="0">
                <a:solidFill>
                  <a:schemeClr val="bg1"/>
                </a:solidFill>
                <a:latin typeface="Arial" panose="020B0604020202020204" pitchFamily="34" charset="0"/>
                <a:cs typeface="Arial" panose="020B0604020202020204" pitchFamily="34" charset="0"/>
              </a:rPr>
              <a:t>18</a:t>
            </a:fld>
            <a:endParaRPr lang="en-US" sz="1500" dirty="0">
              <a:solidFill>
                <a:schemeClr val="bg1"/>
              </a:solidFill>
              <a:latin typeface="Arial" panose="020B0604020202020204" pitchFamily="34" charset="0"/>
              <a:cs typeface="Arial" panose="020B0604020202020204" pitchFamily="34" charset="0"/>
            </a:endParaRPr>
          </a:p>
        </p:txBody>
      </p:sp>
      <p:sp>
        <p:nvSpPr>
          <p:cNvPr id="11" name="Footer Placeholder 6">
            <a:extLst>
              <a:ext uri="{FF2B5EF4-FFF2-40B4-BE49-F238E27FC236}">
                <a16:creationId xmlns:a16="http://schemas.microsoft.com/office/drawing/2014/main" id="{B2BE5FCA-117C-6341-AD1C-6F2B7981E98C}"/>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3773765164"/>
      </p:ext>
    </p:extLst>
  </p:cSld>
  <p:clrMapOvr>
    <a:masterClrMapping/>
  </p:clrMapOvr>
  <mc:AlternateContent xmlns:mc="http://schemas.openxmlformats.org/markup-compatibility/2006" xmlns:p14="http://schemas.microsoft.com/office/powerpoint/2010/main">
    <mc:Choice Requires="p14">
      <p:transition spd="slow" p14:dur="2000" advTm="9400"/>
    </mc:Choice>
    <mc:Fallback xmlns="">
      <p:transition spd="slow" advTm="94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7976" y="0"/>
            <a:ext cx="11086436" cy="910707"/>
          </a:xfrm>
        </p:spPr>
        <p:txBody>
          <a:bodyPr>
            <a:noAutofit/>
          </a:bodyPr>
          <a:lstStyle/>
          <a:p>
            <a:pPr algn="ctr"/>
            <a:r>
              <a:rPr lang="en-US" sz="3200" b="1" u="sng" cap="none" dirty="0">
                <a:latin typeface="Arial" panose="020B0604020202020204" pitchFamily="34" charset="0"/>
                <a:cs typeface="Arial" panose="020B0604020202020204" pitchFamily="34" charset="0"/>
              </a:rPr>
              <a:t>Here, we are adding BTBMisPct to stats file</a:t>
            </a:r>
          </a:p>
        </p:txBody>
      </p:sp>
      <p:sp>
        <p:nvSpPr>
          <p:cNvPr id="2" name="TextBox 1">
            <a:extLst>
              <a:ext uri="{FF2B5EF4-FFF2-40B4-BE49-F238E27FC236}">
                <a16:creationId xmlns:a16="http://schemas.microsoft.com/office/drawing/2014/main" id="{A58C07DB-1079-AF41-A045-518B04F1D38B}"/>
              </a:ext>
            </a:extLst>
          </p:cNvPr>
          <p:cNvSpPr txBox="1"/>
          <p:nvPr/>
        </p:nvSpPr>
        <p:spPr>
          <a:xfrm>
            <a:off x="2928895" y="770614"/>
            <a:ext cx="6993652"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Path : </a:t>
            </a:r>
            <a:r>
              <a:rPr lang="en-US" sz="2000" b="1" u="sng" dirty="0">
                <a:solidFill>
                  <a:schemeClr val="tx2"/>
                </a:solidFill>
                <a:latin typeface="Arial" panose="020B0604020202020204" pitchFamily="34" charset="0"/>
                <a:cs typeface="Arial" panose="020B0604020202020204" pitchFamily="34" charset="0"/>
              </a:rPr>
              <a:t>gem5/</a:t>
            </a:r>
            <a:r>
              <a:rPr lang="en-US" sz="2000" b="1" u="sng" dirty="0" err="1">
                <a:solidFill>
                  <a:schemeClr val="tx2"/>
                </a:solidFill>
                <a:latin typeface="Arial" panose="020B0604020202020204" pitchFamily="34" charset="0"/>
                <a:cs typeface="Arial" panose="020B0604020202020204" pitchFamily="34" charset="0"/>
              </a:rPr>
              <a:t>src</a:t>
            </a:r>
            <a:r>
              <a:rPr lang="en-US" sz="2000" b="1" u="sng" dirty="0">
                <a:solidFill>
                  <a:schemeClr val="tx2"/>
                </a:solidFill>
                <a:latin typeface="Arial" panose="020B0604020202020204" pitchFamily="34" charset="0"/>
                <a:cs typeface="Arial" panose="020B0604020202020204" pitchFamily="34" charset="0"/>
              </a:rPr>
              <a:t>/</a:t>
            </a:r>
            <a:r>
              <a:rPr lang="en-US" sz="2000" b="1" u="sng" dirty="0" err="1">
                <a:solidFill>
                  <a:schemeClr val="tx2"/>
                </a:solidFill>
                <a:latin typeface="Arial" panose="020B0604020202020204" pitchFamily="34" charset="0"/>
                <a:cs typeface="Arial" panose="020B0604020202020204" pitchFamily="34" charset="0"/>
              </a:rPr>
              <a:t>cpu</a:t>
            </a:r>
            <a:r>
              <a:rPr lang="en-US" sz="2000" b="1" u="sng" dirty="0">
                <a:solidFill>
                  <a:schemeClr val="tx2"/>
                </a:solidFill>
                <a:latin typeface="Arial" panose="020B0604020202020204" pitchFamily="34" charset="0"/>
                <a:cs typeface="Arial" panose="020B0604020202020204" pitchFamily="34" charset="0"/>
              </a:rPr>
              <a:t>/simple/</a:t>
            </a:r>
            <a:r>
              <a:rPr lang="en-US" sz="2000" b="1" u="sng" dirty="0" err="1">
                <a:solidFill>
                  <a:schemeClr val="tx2"/>
                </a:solidFill>
                <a:latin typeface="Arial" panose="020B0604020202020204" pitchFamily="34" charset="0"/>
                <a:cs typeface="Arial" panose="020B0604020202020204" pitchFamily="34" charset="0"/>
              </a:rPr>
              <a:t>bpred_unit.cc</a:t>
            </a:r>
            <a:r>
              <a:rPr lang="en-US" sz="2000" b="1" u="sng" dirty="0">
                <a:solidFill>
                  <a:schemeClr val="tx2"/>
                </a:solidFill>
                <a:latin typeface="Arial" panose="020B0604020202020204" pitchFamily="34" charset="0"/>
                <a:cs typeface="Arial" panose="020B0604020202020204" pitchFamily="34" charset="0"/>
              </a:rPr>
              <a:t> file</a:t>
            </a:r>
          </a:p>
          <a:p>
            <a:endParaRPr lang="en-US" sz="2000" dirty="0">
              <a:solidFill>
                <a:schemeClr val="tx2"/>
              </a:solidFill>
            </a:endParaRPr>
          </a:p>
        </p:txBody>
      </p:sp>
      <p:pic>
        <p:nvPicPr>
          <p:cNvPr id="10" name="Picture 9">
            <a:extLst>
              <a:ext uri="{FF2B5EF4-FFF2-40B4-BE49-F238E27FC236}">
                <a16:creationId xmlns:a16="http://schemas.microsoft.com/office/drawing/2014/main" id="{92938E77-51A1-DA45-9583-4C0020C58D02}"/>
              </a:ext>
            </a:extLst>
          </p:cNvPr>
          <p:cNvPicPr>
            <a:picLocks noChangeAspect="1"/>
          </p:cNvPicPr>
          <p:nvPr/>
        </p:nvPicPr>
        <p:blipFill rotWithShape="1">
          <a:blip r:embed="rId3"/>
          <a:srcRect l="225" b="24073"/>
          <a:stretch/>
        </p:blipFill>
        <p:spPr>
          <a:xfrm>
            <a:off x="1331588" y="1338407"/>
            <a:ext cx="8879212" cy="4205865"/>
          </a:xfrm>
          <a:prstGeom prst="rect">
            <a:avLst/>
          </a:prstGeom>
          <a:ln>
            <a:solidFill>
              <a:schemeClr val="tx1"/>
            </a:solidFill>
          </a:ln>
        </p:spPr>
      </p:pic>
      <p:sp>
        <p:nvSpPr>
          <p:cNvPr id="12" name="Slide Number Placeholder 11">
            <a:extLst>
              <a:ext uri="{FF2B5EF4-FFF2-40B4-BE49-F238E27FC236}">
                <a16:creationId xmlns:a16="http://schemas.microsoft.com/office/drawing/2014/main" id="{9BFE95A8-3054-CF46-9AFB-062820A968EC}"/>
              </a:ext>
            </a:extLst>
          </p:cNvPr>
          <p:cNvSpPr>
            <a:spLocks noGrp="1"/>
          </p:cNvSpPr>
          <p:nvPr>
            <p:ph type="sldNum" sz="quarter" idx="12"/>
          </p:nvPr>
        </p:nvSpPr>
        <p:spPr>
          <a:xfrm>
            <a:off x="10768969" y="5770213"/>
            <a:ext cx="907186" cy="498470"/>
          </a:xfrm>
        </p:spPr>
        <p:txBody>
          <a:bodyPr/>
          <a:lstStyle/>
          <a:p>
            <a:fld id="{2C93EC33-46D4-40A8-BE59-D4F31CA8DCA4}" type="slidenum">
              <a:rPr lang="en-US" sz="1500" smtClean="0">
                <a:solidFill>
                  <a:schemeClr val="bg1"/>
                </a:solidFill>
                <a:latin typeface="Arial" panose="020B0604020202020204" pitchFamily="34" charset="0"/>
                <a:cs typeface="Arial" panose="020B0604020202020204" pitchFamily="34" charset="0"/>
              </a:rPr>
              <a:t>19</a:t>
            </a:fld>
            <a:endParaRPr lang="en-US" sz="1500" dirty="0">
              <a:solidFill>
                <a:schemeClr val="bg1"/>
              </a:solidFill>
              <a:latin typeface="Arial" panose="020B0604020202020204" pitchFamily="34" charset="0"/>
              <a:cs typeface="Arial" panose="020B0604020202020204" pitchFamily="34" charset="0"/>
            </a:endParaRPr>
          </a:p>
        </p:txBody>
      </p:sp>
      <p:sp>
        <p:nvSpPr>
          <p:cNvPr id="13" name="Footer Placeholder 6">
            <a:extLst>
              <a:ext uri="{FF2B5EF4-FFF2-40B4-BE49-F238E27FC236}">
                <a16:creationId xmlns:a16="http://schemas.microsoft.com/office/drawing/2014/main" id="{5CF41DBA-0737-0D4F-ADA7-FFCAF1DD9E14}"/>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3378918580"/>
      </p:ext>
    </p:extLst>
  </p:cSld>
  <p:clrMapOvr>
    <a:masterClrMapping/>
  </p:clrMapOvr>
  <mc:AlternateContent xmlns:mc="http://schemas.openxmlformats.org/markup-compatibility/2006" xmlns:p14="http://schemas.microsoft.com/office/powerpoint/2010/main">
    <mc:Choice Requires="p14">
      <p:transition spd="slow" p14:dur="2000" advTm="2882"/>
    </mc:Choice>
    <mc:Fallback xmlns="">
      <p:transition spd="slow" advTm="288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936DD-3E94-6243-9822-C2554E4E45E4}"/>
              </a:ext>
            </a:extLst>
          </p:cNvPr>
          <p:cNvSpPr>
            <a:spLocks noGrp="1"/>
          </p:cNvSpPr>
          <p:nvPr>
            <p:ph type="title"/>
          </p:nvPr>
        </p:nvSpPr>
        <p:spPr>
          <a:xfrm>
            <a:off x="440142" y="0"/>
            <a:ext cx="10396882" cy="1151965"/>
          </a:xfrm>
        </p:spPr>
        <p:txBody>
          <a:bodyPr>
            <a:normAutofit/>
          </a:bodyPr>
          <a:lstStyle/>
          <a:p>
            <a:pPr algn="ctr"/>
            <a:r>
              <a:rPr lang="en-US" sz="5000" b="1" cap="none" dirty="0">
                <a:latin typeface="Arial" panose="020B0604020202020204" pitchFamily="34" charset="0"/>
                <a:cs typeface="Arial" panose="020B0604020202020204" pitchFamily="34" charset="0"/>
              </a:rPr>
              <a:t>Objectives</a:t>
            </a:r>
          </a:p>
        </p:txBody>
      </p:sp>
      <p:sp>
        <p:nvSpPr>
          <p:cNvPr id="3" name="Content Placeholder 2">
            <a:extLst>
              <a:ext uri="{FF2B5EF4-FFF2-40B4-BE49-F238E27FC236}">
                <a16:creationId xmlns:a16="http://schemas.microsoft.com/office/drawing/2014/main" id="{506357BC-0C50-C748-A25D-F34C14802816}"/>
              </a:ext>
            </a:extLst>
          </p:cNvPr>
          <p:cNvSpPr>
            <a:spLocks noGrp="1"/>
          </p:cNvSpPr>
          <p:nvPr>
            <p:ph sz="quarter" idx="13"/>
          </p:nvPr>
        </p:nvSpPr>
        <p:spPr>
          <a:xfrm>
            <a:off x="570054" y="2459024"/>
            <a:ext cx="10394707" cy="3311189"/>
          </a:xfrm>
        </p:spPr>
        <p:txBody>
          <a:bodyPr>
            <a:noAutofit/>
          </a:bodyPr>
          <a:lstStyle/>
          <a:p>
            <a:r>
              <a:rPr lang="en-US" sz="1800" cap="none" dirty="0">
                <a:latin typeface="Arial" panose="020B0604020202020204" pitchFamily="34" charset="0"/>
                <a:cs typeface="Arial" panose="020B0604020202020204" pitchFamily="34" charset="0"/>
              </a:rPr>
              <a:t>What is Branch Prediction and what are the types of the Branch Prediction?</a:t>
            </a:r>
          </a:p>
          <a:p>
            <a:r>
              <a:rPr lang="en-US" sz="1800" cap="none" dirty="0">
                <a:latin typeface="Arial" panose="020B0604020202020204" pitchFamily="34" charset="0"/>
                <a:cs typeface="Arial" panose="020B0604020202020204" pitchFamily="34" charset="0"/>
              </a:rPr>
              <a:t>Adding Branch Predictor support.</a:t>
            </a:r>
          </a:p>
          <a:p>
            <a:r>
              <a:rPr lang="en-US" sz="1800" cap="none" dirty="0">
                <a:latin typeface="Arial" panose="020B0604020202020204" pitchFamily="34" charset="0"/>
                <a:cs typeface="Arial" panose="020B0604020202020204" pitchFamily="34" charset="0"/>
              </a:rPr>
              <a:t>Adding </a:t>
            </a:r>
            <a:r>
              <a:rPr lang="en-US" sz="1800" cap="none" dirty="0" err="1">
                <a:latin typeface="Arial" panose="020B0604020202020204" pitchFamily="34" charset="0"/>
                <a:cs typeface="Arial" panose="020B0604020202020204" pitchFamily="34" charset="0"/>
              </a:rPr>
              <a:t>BranchMispredPercent</a:t>
            </a:r>
            <a:r>
              <a:rPr lang="en-US" sz="1800" cap="none" dirty="0">
                <a:latin typeface="Arial" panose="020B0604020202020204" pitchFamily="34" charset="0"/>
                <a:cs typeface="Arial" panose="020B0604020202020204" pitchFamily="34" charset="0"/>
              </a:rPr>
              <a:t> to the stats file.</a:t>
            </a:r>
          </a:p>
          <a:p>
            <a:r>
              <a:rPr lang="en-US" sz="1800" cap="none" dirty="0">
                <a:latin typeface="Arial" panose="020B0604020202020204" pitchFamily="34" charset="0"/>
                <a:cs typeface="Arial" panose="020B0604020202020204" pitchFamily="34" charset="0"/>
              </a:rPr>
              <a:t>Adding </a:t>
            </a:r>
            <a:r>
              <a:rPr lang="en-US" sz="1800" cap="none" dirty="0" err="1">
                <a:latin typeface="Arial" panose="020B0604020202020204" pitchFamily="34" charset="0"/>
                <a:cs typeface="Arial" panose="020B0604020202020204" pitchFamily="34" charset="0"/>
              </a:rPr>
              <a:t>BTBMisPct</a:t>
            </a:r>
            <a:r>
              <a:rPr lang="en-US" sz="1800" cap="none" dirty="0">
                <a:latin typeface="Arial" panose="020B0604020202020204" pitchFamily="34" charset="0"/>
                <a:cs typeface="Arial" panose="020B0604020202020204" pitchFamily="34" charset="0"/>
              </a:rPr>
              <a:t> to the stats file.</a:t>
            </a:r>
          </a:p>
          <a:p>
            <a:r>
              <a:rPr lang="en-US" sz="1800" cap="none" dirty="0">
                <a:latin typeface="Arial" panose="020B0604020202020204" pitchFamily="34" charset="0"/>
                <a:cs typeface="Arial" panose="020B0604020202020204" pitchFamily="34" charset="0"/>
              </a:rPr>
              <a:t>The configuration of different Branch Predictors.</a:t>
            </a:r>
          </a:p>
          <a:p>
            <a:r>
              <a:rPr lang="en-US" sz="1800" cap="none" dirty="0">
                <a:latin typeface="Arial" panose="020B0604020202020204" pitchFamily="34" charset="0"/>
                <a:cs typeface="Arial" panose="020B0604020202020204" pitchFamily="34" charset="0"/>
              </a:rPr>
              <a:t>Calculation of CPI of each benchmarks.</a:t>
            </a:r>
          </a:p>
          <a:p>
            <a:r>
              <a:rPr lang="en-US" sz="1800" cap="none" dirty="0">
                <a:latin typeface="Arial" panose="020B0604020202020204" pitchFamily="34" charset="0"/>
                <a:cs typeface="Arial" panose="020B0604020202020204" pitchFamily="34" charset="0"/>
              </a:rPr>
              <a:t>Combinations for </a:t>
            </a:r>
            <a:r>
              <a:rPr lang="en-US" sz="1800" cap="none" dirty="0" err="1">
                <a:latin typeface="Arial" panose="020B0604020202020204" pitchFamily="34" charset="0"/>
                <a:cs typeface="Arial" panose="020B0604020202020204" pitchFamily="34" charset="0"/>
              </a:rPr>
              <a:t>TournamentBP</a:t>
            </a:r>
            <a:r>
              <a:rPr lang="en-US" sz="1800" cap="none" dirty="0">
                <a:latin typeface="Arial" panose="020B0604020202020204" pitchFamily="34" charset="0"/>
                <a:cs typeface="Arial" panose="020B0604020202020204" pitchFamily="34" charset="0"/>
              </a:rPr>
              <a:t>.</a:t>
            </a:r>
          </a:p>
          <a:p>
            <a:r>
              <a:rPr lang="en-US" sz="1800" cap="none" dirty="0">
                <a:latin typeface="Arial" panose="020B0604020202020204" pitchFamily="34" charset="0"/>
                <a:cs typeface="Arial" panose="020B0604020202020204" pitchFamily="34" charset="0"/>
              </a:rPr>
              <a:t>How the BTB miss and Branch prediction miss are affected by changing the size of benchmarks.</a:t>
            </a:r>
          </a:p>
          <a:p>
            <a:r>
              <a:rPr lang="en-US" sz="1800" cap="none" dirty="0">
                <a:latin typeface="Arial" panose="020B0604020202020204" pitchFamily="34" charset="0"/>
                <a:cs typeface="Arial" panose="020B0604020202020204" pitchFamily="34" charset="0"/>
              </a:rPr>
              <a:t>Discuss the observation.</a:t>
            </a:r>
          </a:p>
          <a:p>
            <a:pPr marL="0" indent="0">
              <a:buNone/>
            </a:pP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
        <p:nvSpPr>
          <p:cNvPr id="6" name="Footer Placeholder 6">
            <a:extLst>
              <a:ext uri="{FF2B5EF4-FFF2-40B4-BE49-F238E27FC236}">
                <a16:creationId xmlns:a16="http://schemas.microsoft.com/office/drawing/2014/main" id="{85457136-3A40-6342-B785-D2DFD819AA29}"/>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
        <p:nvSpPr>
          <p:cNvPr id="7" name="Slide Number Placeholder 7">
            <a:extLst>
              <a:ext uri="{FF2B5EF4-FFF2-40B4-BE49-F238E27FC236}">
                <a16:creationId xmlns:a16="http://schemas.microsoft.com/office/drawing/2014/main" id="{2A5F6CC8-FC40-6546-B6FD-8FB505267C0D}"/>
              </a:ext>
            </a:extLst>
          </p:cNvPr>
          <p:cNvSpPr>
            <a:spLocks noGrp="1"/>
          </p:cNvSpPr>
          <p:nvPr>
            <p:ph type="sldNum" sz="quarter" idx="12"/>
          </p:nvPr>
        </p:nvSpPr>
        <p:spPr>
          <a:xfrm>
            <a:off x="10704575" y="5770213"/>
            <a:ext cx="907186" cy="498470"/>
          </a:xfrm>
        </p:spPr>
        <p:txBody>
          <a:bodyPr/>
          <a:lstStyle/>
          <a:p>
            <a:fld id="{6D22F896-40B5-4ADD-8801-0D06FADFA095}" type="slidenum">
              <a:rPr lang="en-US" sz="1500" smtClean="0">
                <a:solidFill>
                  <a:schemeClr val="bg1"/>
                </a:solidFill>
                <a:latin typeface="Arial" panose="020B0604020202020204" pitchFamily="34" charset="0"/>
                <a:cs typeface="Arial" panose="020B0604020202020204" pitchFamily="34" charset="0"/>
              </a:rPr>
              <a:t>2</a:t>
            </a:fld>
            <a:endParaRPr lang="en-US" sz="15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4252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FC6557-BFDA-F348-9647-0089C35157EB}"/>
              </a:ext>
            </a:extLst>
          </p:cNvPr>
          <p:cNvSpPr txBox="1"/>
          <p:nvPr/>
        </p:nvSpPr>
        <p:spPr>
          <a:xfrm>
            <a:off x="3099237" y="739612"/>
            <a:ext cx="5692584" cy="707886"/>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Path : </a:t>
            </a:r>
            <a:r>
              <a:rPr lang="en-US" sz="2000" b="1" u="sng" dirty="0">
                <a:latin typeface="Arial" panose="020B0604020202020204" pitchFamily="34" charset="0"/>
                <a:cs typeface="Arial" panose="020B0604020202020204" pitchFamily="34" charset="0"/>
              </a:rPr>
              <a:t>gem5/</a:t>
            </a:r>
            <a:r>
              <a:rPr lang="en-US" sz="2000" b="1" u="sng" dirty="0" err="1">
                <a:latin typeface="Arial" panose="020B0604020202020204" pitchFamily="34" charset="0"/>
                <a:cs typeface="Arial" panose="020B0604020202020204" pitchFamily="34" charset="0"/>
              </a:rPr>
              <a:t>src</a:t>
            </a:r>
            <a:r>
              <a:rPr lang="en-US" sz="2000" b="1" u="sng" dirty="0">
                <a:latin typeface="Arial" panose="020B0604020202020204" pitchFamily="34" charset="0"/>
                <a:cs typeface="Arial" panose="020B0604020202020204" pitchFamily="34" charset="0"/>
              </a:rPr>
              <a:t>/</a:t>
            </a:r>
            <a:r>
              <a:rPr lang="en-US" sz="2000" b="1" u="sng" dirty="0" err="1">
                <a:latin typeface="Arial" panose="020B0604020202020204" pitchFamily="34" charset="0"/>
                <a:cs typeface="Arial" panose="020B0604020202020204" pitchFamily="34" charset="0"/>
              </a:rPr>
              <a:t>cpu</a:t>
            </a:r>
            <a:r>
              <a:rPr lang="en-US" sz="2000" b="1" u="sng" dirty="0">
                <a:latin typeface="Arial" panose="020B0604020202020204" pitchFamily="34" charset="0"/>
                <a:cs typeface="Arial" panose="020B0604020202020204" pitchFamily="34" charset="0"/>
              </a:rPr>
              <a:t>/simple/</a:t>
            </a:r>
            <a:r>
              <a:rPr lang="en-US" sz="2000" b="1" u="sng" dirty="0" err="1">
                <a:latin typeface="Arial" panose="020B0604020202020204" pitchFamily="34" charset="0"/>
                <a:cs typeface="Arial" panose="020B0604020202020204" pitchFamily="34" charset="0"/>
              </a:rPr>
              <a:t>bpred_unit.cc</a:t>
            </a:r>
            <a:r>
              <a:rPr lang="en-US" sz="2000" b="1" u="sng" dirty="0">
                <a:latin typeface="Arial" panose="020B0604020202020204" pitchFamily="34" charset="0"/>
                <a:cs typeface="Arial" panose="020B0604020202020204" pitchFamily="34" charset="0"/>
              </a:rPr>
              <a:t> file</a:t>
            </a:r>
            <a:endParaRPr lang="en-US" sz="2000" b="1" dirty="0">
              <a:latin typeface="Arial" panose="020B0604020202020204" pitchFamily="34" charset="0"/>
              <a:cs typeface="Arial" panose="020B0604020202020204" pitchFamily="34" charset="0"/>
            </a:endParaRPr>
          </a:p>
          <a:p>
            <a:endParaRPr lang="en-US" sz="2000" b="1" dirty="0"/>
          </a:p>
        </p:txBody>
      </p:sp>
      <p:sp>
        <p:nvSpPr>
          <p:cNvPr id="6" name="TextBox 5">
            <a:extLst>
              <a:ext uri="{FF2B5EF4-FFF2-40B4-BE49-F238E27FC236}">
                <a16:creationId xmlns:a16="http://schemas.microsoft.com/office/drawing/2014/main" id="{CBF94361-0456-9E4E-859A-B7969D41FD57}"/>
              </a:ext>
            </a:extLst>
          </p:cNvPr>
          <p:cNvSpPr txBox="1"/>
          <p:nvPr/>
        </p:nvSpPr>
        <p:spPr>
          <a:xfrm>
            <a:off x="532436" y="112727"/>
            <a:ext cx="10613985" cy="584775"/>
          </a:xfrm>
          <a:prstGeom prst="rect">
            <a:avLst/>
          </a:prstGeom>
          <a:noFill/>
        </p:spPr>
        <p:txBody>
          <a:bodyPr wrap="square" rtlCol="0">
            <a:spAutoFit/>
          </a:bodyPr>
          <a:lstStyle/>
          <a:p>
            <a:pPr algn="ctr"/>
            <a:r>
              <a:rPr lang="en-US" sz="3200" b="1" u="sng" dirty="0">
                <a:solidFill>
                  <a:schemeClr val="accent1"/>
                </a:solidFill>
                <a:latin typeface="Arial" panose="020B0604020202020204" pitchFamily="34" charset="0"/>
                <a:cs typeface="Arial" panose="020B0604020202020204" pitchFamily="34" charset="0"/>
              </a:rPr>
              <a:t>Here, we are adding BTBMisPct to stats file</a:t>
            </a:r>
            <a:endParaRPr lang="en-US" sz="3200" dirty="0">
              <a:solidFill>
                <a:schemeClr val="accent1"/>
              </a:solidFill>
            </a:endParaRPr>
          </a:p>
        </p:txBody>
      </p:sp>
      <p:pic>
        <p:nvPicPr>
          <p:cNvPr id="11" name="Picture 10">
            <a:extLst>
              <a:ext uri="{FF2B5EF4-FFF2-40B4-BE49-F238E27FC236}">
                <a16:creationId xmlns:a16="http://schemas.microsoft.com/office/drawing/2014/main" id="{976BEE1D-4A2C-2546-BF0B-C4CD2482AA7D}"/>
              </a:ext>
            </a:extLst>
          </p:cNvPr>
          <p:cNvPicPr>
            <a:picLocks noChangeAspect="1"/>
          </p:cNvPicPr>
          <p:nvPr/>
        </p:nvPicPr>
        <p:blipFill rotWithShape="1">
          <a:blip r:embed="rId3"/>
          <a:srcRect b="37721"/>
          <a:stretch/>
        </p:blipFill>
        <p:spPr>
          <a:xfrm>
            <a:off x="230529" y="1269398"/>
            <a:ext cx="11430000" cy="4271058"/>
          </a:xfrm>
          <a:prstGeom prst="rect">
            <a:avLst/>
          </a:prstGeom>
          <a:ln>
            <a:solidFill>
              <a:schemeClr val="tx1"/>
            </a:solidFill>
          </a:ln>
        </p:spPr>
      </p:pic>
      <p:sp>
        <p:nvSpPr>
          <p:cNvPr id="13" name="Slide Number Placeholder 12">
            <a:extLst>
              <a:ext uri="{FF2B5EF4-FFF2-40B4-BE49-F238E27FC236}">
                <a16:creationId xmlns:a16="http://schemas.microsoft.com/office/drawing/2014/main" id="{42AE1395-1C13-1A48-B5FD-010B020AE877}"/>
              </a:ext>
            </a:extLst>
          </p:cNvPr>
          <p:cNvSpPr>
            <a:spLocks noGrp="1"/>
          </p:cNvSpPr>
          <p:nvPr>
            <p:ph type="sldNum" sz="quarter" idx="12"/>
          </p:nvPr>
        </p:nvSpPr>
        <p:spPr>
          <a:xfrm>
            <a:off x="10753343" y="5770213"/>
            <a:ext cx="907186" cy="498470"/>
          </a:xfrm>
        </p:spPr>
        <p:txBody>
          <a:bodyPr/>
          <a:lstStyle/>
          <a:p>
            <a:fld id="{2C93EC33-46D4-40A8-BE59-D4F31CA8DCA4}" type="slidenum">
              <a:rPr lang="en-US" sz="1500" smtClean="0">
                <a:solidFill>
                  <a:schemeClr val="bg1"/>
                </a:solidFill>
                <a:latin typeface="Arial" panose="020B0604020202020204" pitchFamily="34" charset="0"/>
                <a:cs typeface="Arial" panose="020B0604020202020204" pitchFamily="34" charset="0"/>
              </a:rPr>
              <a:t>20</a:t>
            </a:fld>
            <a:endParaRPr lang="en-US" sz="1500" dirty="0">
              <a:solidFill>
                <a:schemeClr val="bg1"/>
              </a:solidFill>
              <a:latin typeface="Arial" panose="020B0604020202020204" pitchFamily="34" charset="0"/>
              <a:cs typeface="Arial" panose="020B0604020202020204" pitchFamily="34" charset="0"/>
            </a:endParaRPr>
          </a:p>
        </p:txBody>
      </p:sp>
      <p:sp>
        <p:nvSpPr>
          <p:cNvPr id="14" name="Footer Placeholder 6">
            <a:extLst>
              <a:ext uri="{FF2B5EF4-FFF2-40B4-BE49-F238E27FC236}">
                <a16:creationId xmlns:a16="http://schemas.microsoft.com/office/drawing/2014/main" id="{EB040A05-6522-1E4F-BDFB-D8D3206ABC23}"/>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1047700004"/>
      </p:ext>
    </p:extLst>
  </p:cSld>
  <p:clrMapOvr>
    <a:masterClrMapping/>
  </p:clrMapOvr>
  <mc:AlternateContent xmlns:mc="http://schemas.openxmlformats.org/markup-compatibility/2006" xmlns:p14="http://schemas.microsoft.com/office/powerpoint/2010/main">
    <mc:Choice Requires="p14">
      <p:transition spd="slow" p14:dur="2000" advTm="1474"/>
    </mc:Choice>
    <mc:Fallback xmlns="">
      <p:transition spd="slow" advTm="147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13EC42-6C4B-4C4F-A4A0-765BFAAE8003}"/>
              </a:ext>
            </a:extLst>
          </p:cNvPr>
          <p:cNvSpPr>
            <a:spLocks noGrp="1"/>
          </p:cNvSpPr>
          <p:nvPr>
            <p:ph type="title"/>
          </p:nvPr>
        </p:nvSpPr>
        <p:spPr>
          <a:xfrm>
            <a:off x="685800" y="395650"/>
            <a:ext cx="10396882" cy="1151965"/>
          </a:xfrm>
        </p:spPr>
        <p:txBody>
          <a:bodyPr>
            <a:normAutofit fontScale="90000"/>
          </a:bodyPr>
          <a:lstStyle/>
          <a:p>
            <a:pPr algn="ctr"/>
            <a:r>
              <a:rPr lang="en-US" b="1" u="sng" cap="none" dirty="0">
                <a:latin typeface="Arial" panose="020B0604020202020204" pitchFamily="34" charset="0"/>
                <a:cs typeface="Arial" panose="020B0604020202020204" pitchFamily="34" charset="0"/>
              </a:rPr>
              <a:t>Tournament BP result </a:t>
            </a:r>
            <a:br>
              <a:rPr lang="en-US" b="1" u="sng" cap="none" dirty="0">
                <a:latin typeface="Arial" panose="020B0604020202020204" pitchFamily="34" charset="0"/>
                <a:cs typeface="Arial" panose="020B0604020202020204" pitchFamily="34" charset="0"/>
              </a:rPr>
            </a:br>
            <a:endParaRPr lang="en-US" cap="none" dirty="0"/>
          </a:p>
        </p:txBody>
      </p:sp>
      <p:pic>
        <p:nvPicPr>
          <p:cNvPr id="5" name="Picture 4">
            <a:extLst>
              <a:ext uri="{FF2B5EF4-FFF2-40B4-BE49-F238E27FC236}">
                <a16:creationId xmlns:a16="http://schemas.microsoft.com/office/drawing/2014/main" id="{A90DDF68-053F-864E-A914-067E28336CF0}"/>
              </a:ext>
            </a:extLst>
          </p:cNvPr>
          <p:cNvPicPr>
            <a:picLocks noChangeAspect="1"/>
          </p:cNvPicPr>
          <p:nvPr/>
        </p:nvPicPr>
        <p:blipFill rotWithShape="1">
          <a:blip r:embed="rId2"/>
          <a:srcRect l="4522" r="12313" b="-70"/>
          <a:stretch/>
        </p:blipFill>
        <p:spPr>
          <a:xfrm>
            <a:off x="779439" y="1559972"/>
            <a:ext cx="10174514" cy="2849412"/>
          </a:xfrm>
          <a:prstGeom prst="rect">
            <a:avLst/>
          </a:prstGeom>
          <a:ln>
            <a:solidFill>
              <a:schemeClr val="tx1"/>
            </a:solidFill>
          </a:ln>
        </p:spPr>
      </p:pic>
      <p:pic>
        <p:nvPicPr>
          <p:cNvPr id="7" name="Picture 6">
            <a:extLst>
              <a:ext uri="{FF2B5EF4-FFF2-40B4-BE49-F238E27FC236}">
                <a16:creationId xmlns:a16="http://schemas.microsoft.com/office/drawing/2014/main" id="{B78DC0F6-CCD8-0242-A38E-83477D8DB5CA}"/>
              </a:ext>
            </a:extLst>
          </p:cNvPr>
          <p:cNvPicPr>
            <a:picLocks noChangeAspect="1"/>
          </p:cNvPicPr>
          <p:nvPr/>
        </p:nvPicPr>
        <p:blipFill rotWithShape="1">
          <a:blip r:embed="rId3"/>
          <a:srcRect l="4404" t="57078" r="12144" b="7915"/>
          <a:stretch/>
        </p:blipFill>
        <p:spPr>
          <a:xfrm>
            <a:off x="779438" y="4691345"/>
            <a:ext cx="10174514" cy="787079"/>
          </a:xfrm>
          <a:prstGeom prst="rect">
            <a:avLst/>
          </a:prstGeom>
          <a:ln>
            <a:solidFill>
              <a:schemeClr val="tx1"/>
            </a:solidFill>
          </a:ln>
        </p:spPr>
      </p:pic>
      <p:sp>
        <p:nvSpPr>
          <p:cNvPr id="8" name="TextBox 7">
            <a:extLst>
              <a:ext uri="{FF2B5EF4-FFF2-40B4-BE49-F238E27FC236}">
                <a16:creationId xmlns:a16="http://schemas.microsoft.com/office/drawing/2014/main" id="{2456FBD9-59BA-D343-AD8C-4E230716CE41}"/>
              </a:ext>
            </a:extLst>
          </p:cNvPr>
          <p:cNvSpPr txBox="1"/>
          <p:nvPr/>
        </p:nvSpPr>
        <p:spPr>
          <a:xfrm>
            <a:off x="779438" y="1090912"/>
            <a:ext cx="6562845"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Path : </a:t>
            </a:r>
            <a:r>
              <a:rPr lang="en-US" b="1" u="sng" dirty="0">
                <a:latin typeface="Arial" panose="020B0604020202020204" pitchFamily="34" charset="0"/>
                <a:cs typeface="Arial" panose="020B0604020202020204" pitchFamily="34" charset="0"/>
              </a:rPr>
              <a:t>gem5 </a:t>
            </a:r>
            <a:r>
              <a:rPr lang="en-US" b="1" u="sng" dirty="0" err="1">
                <a:latin typeface="Arial" panose="020B0604020202020204" pitchFamily="34" charset="0"/>
                <a:cs typeface="Arial" panose="020B0604020202020204" pitchFamily="34" charset="0"/>
              </a:rPr>
              <a:t>dir</a:t>
            </a:r>
            <a:r>
              <a:rPr lang="en-US" b="1" u="sng" dirty="0">
                <a:latin typeface="Arial" panose="020B0604020202020204" pitchFamily="34" charset="0"/>
                <a:cs typeface="Arial" panose="020B0604020202020204" pitchFamily="34" charset="0"/>
              </a:rPr>
              <a:t>/m5out/</a:t>
            </a:r>
            <a:r>
              <a:rPr lang="en-US" b="1" u="sng" dirty="0" err="1">
                <a:latin typeface="Arial" panose="020B0604020202020204" pitchFamily="34" charset="0"/>
                <a:cs typeface="Arial" panose="020B0604020202020204" pitchFamily="34" charset="0"/>
              </a:rPr>
              <a:t>stats.txt</a:t>
            </a:r>
            <a:endParaRPr lang="en-US" b="1" u="sng" dirty="0">
              <a:latin typeface="Arial" panose="020B0604020202020204" pitchFamily="34" charset="0"/>
              <a:cs typeface="Arial" panose="020B0604020202020204" pitchFamily="34" charset="0"/>
            </a:endParaRPr>
          </a:p>
          <a:p>
            <a:endParaRPr lang="en-US" dirty="0"/>
          </a:p>
        </p:txBody>
      </p:sp>
      <p:sp>
        <p:nvSpPr>
          <p:cNvPr id="10" name="Slide Number Placeholder 9">
            <a:extLst>
              <a:ext uri="{FF2B5EF4-FFF2-40B4-BE49-F238E27FC236}">
                <a16:creationId xmlns:a16="http://schemas.microsoft.com/office/drawing/2014/main" id="{3A9115AD-A02D-784A-9D1D-BC8232C3839A}"/>
              </a:ext>
            </a:extLst>
          </p:cNvPr>
          <p:cNvSpPr>
            <a:spLocks noGrp="1"/>
          </p:cNvSpPr>
          <p:nvPr>
            <p:ph type="sldNum" sz="quarter" idx="12"/>
          </p:nvPr>
        </p:nvSpPr>
        <p:spPr>
          <a:xfrm>
            <a:off x="10756090" y="5770213"/>
            <a:ext cx="907186" cy="498470"/>
          </a:xfrm>
        </p:spPr>
        <p:txBody>
          <a:bodyPr/>
          <a:lstStyle/>
          <a:p>
            <a:fld id="{2C93EC33-46D4-40A8-BE59-D4F31CA8DCA4}" type="slidenum">
              <a:rPr lang="en-US" sz="1500" smtClean="0">
                <a:solidFill>
                  <a:schemeClr val="bg1"/>
                </a:solidFill>
                <a:latin typeface="Arial" panose="020B0604020202020204" pitchFamily="34" charset="0"/>
                <a:cs typeface="Arial" panose="020B0604020202020204" pitchFamily="34" charset="0"/>
              </a:rPr>
              <a:t>21</a:t>
            </a:fld>
            <a:endParaRPr lang="en-US" sz="1500" dirty="0">
              <a:solidFill>
                <a:schemeClr val="bg1"/>
              </a:solidFill>
              <a:latin typeface="Arial" panose="020B0604020202020204" pitchFamily="34" charset="0"/>
              <a:cs typeface="Arial" panose="020B0604020202020204" pitchFamily="34" charset="0"/>
            </a:endParaRPr>
          </a:p>
        </p:txBody>
      </p:sp>
      <p:sp>
        <p:nvSpPr>
          <p:cNvPr id="11" name="Footer Placeholder 6">
            <a:extLst>
              <a:ext uri="{FF2B5EF4-FFF2-40B4-BE49-F238E27FC236}">
                <a16:creationId xmlns:a16="http://schemas.microsoft.com/office/drawing/2014/main" id="{7A0FF9BE-85A2-6A47-90E6-8E0A0833EF62}"/>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
        <p:nvSpPr>
          <p:cNvPr id="9" name="Rectangle 8">
            <a:extLst>
              <a:ext uri="{FF2B5EF4-FFF2-40B4-BE49-F238E27FC236}">
                <a16:creationId xmlns:a16="http://schemas.microsoft.com/office/drawing/2014/main" id="{419C3A56-78AB-214D-9EE9-7F0B48E33EEA}"/>
              </a:ext>
            </a:extLst>
          </p:cNvPr>
          <p:cNvSpPr/>
          <p:nvPr/>
        </p:nvSpPr>
        <p:spPr>
          <a:xfrm>
            <a:off x="779438" y="2805270"/>
            <a:ext cx="10174514" cy="35881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3" name="Rectangle 12">
            <a:extLst>
              <a:ext uri="{FF2B5EF4-FFF2-40B4-BE49-F238E27FC236}">
                <a16:creationId xmlns:a16="http://schemas.microsoft.com/office/drawing/2014/main" id="{5916043F-E12A-1F44-9308-0042B2878928}"/>
              </a:ext>
            </a:extLst>
          </p:cNvPr>
          <p:cNvSpPr/>
          <p:nvPr/>
        </p:nvSpPr>
        <p:spPr>
          <a:xfrm>
            <a:off x="779438" y="5162308"/>
            <a:ext cx="10174514" cy="31743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Tree>
    <p:extLst>
      <p:ext uri="{BB962C8B-B14F-4D97-AF65-F5344CB8AC3E}">
        <p14:creationId xmlns:p14="http://schemas.microsoft.com/office/powerpoint/2010/main" val="1585648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7F356B-3222-AD42-95C4-04090778E9A5}"/>
              </a:ext>
            </a:extLst>
          </p:cNvPr>
          <p:cNvSpPr>
            <a:spLocks noGrp="1"/>
          </p:cNvSpPr>
          <p:nvPr>
            <p:ph type="title"/>
          </p:nvPr>
        </p:nvSpPr>
        <p:spPr>
          <a:xfrm>
            <a:off x="558480" y="-1196"/>
            <a:ext cx="10396882" cy="1151965"/>
          </a:xfrm>
        </p:spPr>
        <p:txBody>
          <a:bodyPr>
            <a:normAutofit/>
          </a:bodyPr>
          <a:lstStyle/>
          <a:p>
            <a:pPr algn="ctr"/>
            <a:r>
              <a:rPr lang="en-US" sz="4900" b="1" u="sng" cap="none" dirty="0">
                <a:latin typeface="Arial" panose="020B0604020202020204" pitchFamily="34" charset="0"/>
                <a:cs typeface="Arial" panose="020B0604020202020204" pitchFamily="34" charset="0"/>
              </a:rPr>
              <a:t>BiMode BP result</a:t>
            </a:r>
            <a:endParaRPr lang="en-US" sz="4900" cap="none" dirty="0"/>
          </a:p>
        </p:txBody>
      </p:sp>
      <p:sp>
        <p:nvSpPr>
          <p:cNvPr id="4" name="TextBox 3">
            <a:extLst>
              <a:ext uri="{FF2B5EF4-FFF2-40B4-BE49-F238E27FC236}">
                <a16:creationId xmlns:a16="http://schemas.microsoft.com/office/drawing/2014/main" id="{20A4C786-B066-7742-89EB-762EC5A74EDA}"/>
              </a:ext>
            </a:extLst>
          </p:cNvPr>
          <p:cNvSpPr txBox="1"/>
          <p:nvPr/>
        </p:nvSpPr>
        <p:spPr>
          <a:xfrm>
            <a:off x="471983" y="1086874"/>
            <a:ext cx="6583101"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Path : </a:t>
            </a:r>
            <a:r>
              <a:rPr lang="en-US" b="1" u="sng" dirty="0">
                <a:latin typeface="Arial" panose="020B0604020202020204" pitchFamily="34" charset="0"/>
                <a:cs typeface="Arial" panose="020B0604020202020204" pitchFamily="34" charset="0"/>
              </a:rPr>
              <a:t>gem5 </a:t>
            </a:r>
            <a:r>
              <a:rPr lang="en-US" b="1" u="sng" dirty="0" err="1">
                <a:latin typeface="Arial" panose="020B0604020202020204" pitchFamily="34" charset="0"/>
                <a:cs typeface="Arial" panose="020B0604020202020204" pitchFamily="34" charset="0"/>
              </a:rPr>
              <a:t>dir</a:t>
            </a:r>
            <a:r>
              <a:rPr lang="en-US" b="1" u="sng" dirty="0">
                <a:latin typeface="Arial" panose="020B0604020202020204" pitchFamily="34" charset="0"/>
                <a:cs typeface="Arial" panose="020B0604020202020204" pitchFamily="34" charset="0"/>
              </a:rPr>
              <a:t>/m5out/</a:t>
            </a:r>
            <a:r>
              <a:rPr lang="en-US" b="1" u="sng" dirty="0" err="1">
                <a:latin typeface="Arial" panose="020B0604020202020204" pitchFamily="34" charset="0"/>
                <a:cs typeface="Arial" panose="020B0604020202020204" pitchFamily="34" charset="0"/>
              </a:rPr>
              <a:t>stats.txt</a:t>
            </a:r>
            <a:endParaRPr lang="en-US" b="1" u="sng" dirty="0">
              <a:latin typeface="Arial" panose="020B0604020202020204" pitchFamily="34" charset="0"/>
              <a:cs typeface="Arial" panose="020B0604020202020204" pitchFamily="34" charset="0"/>
            </a:endParaRPr>
          </a:p>
          <a:p>
            <a:endParaRPr lang="en-US" dirty="0"/>
          </a:p>
        </p:txBody>
      </p:sp>
      <p:pic>
        <p:nvPicPr>
          <p:cNvPr id="6" name="Picture 5">
            <a:extLst>
              <a:ext uri="{FF2B5EF4-FFF2-40B4-BE49-F238E27FC236}">
                <a16:creationId xmlns:a16="http://schemas.microsoft.com/office/drawing/2014/main" id="{89835DF8-53E9-6E45-B6ED-43706045A0A3}"/>
              </a:ext>
            </a:extLst>
          </p:cNvPr>
          <p:cNvPicPr>
            <a:picLocks noChangeAspect="1"/>
          </p:cNvPicPr>
          <p:nvPr/>
        </p:nvPicPr>
        <p:blipFill rotWithShape="1">
          <a:blip r:embed="rId2"/>
          <a:srcRect t="1476"/>
          <a:stretch/>
        </p:blipFill>
        <p:spPr>
          <a:xfrm>
            <a:off x="543772" y="1466283"/>
            <a:ext cx="10706100" cy="2990528"/>
          </a:xfrm>
          <a:prstGeom prst="rect">
            <a:avLst/>
          </a:prstGeom>
          <a:ln>
            <a:solidFill>
              <a:schemeClr val="tx1"/>
            </a:solidFill>
          </a:ln>
        </p:spPr>
      </p:pic>
      <p:pic>
        <p:nvPicPr>
          <p:cNvPr id="8" name="Picture 7">
            <a:extLst>
              <a:ext uri="{FF2B5EF4-FFF2-40B4-BE49-F238E27FC236}">
                <a16:creationId xmlns:a16="http://schemas.microsoft.com/office/drawing/2014/main" id="{DD837326-4FCA-9846-A577-A13A3B95B616}"/>
              </a:ext>
            </a:extLst>
          </p:cNvPr>
          <p:cNvPicPr>
            <a:picLocks noChangeAspect="1"/>
          </p:cNvPicPr>
          <p:nvPr/>
        </p:nvPicPr>
        <p:blipFill>
          <a:blip r:embed="rId3"/>
          <a:stretch>
            <a:fillRect/>
          </a:stretch>
        </p:blipFill>
        <p:spPr>
          <a:xfrm>
            <a:off x="558480" y="4764262"/>
            <a:ext cx="10706100" cy="698500"/>
          </a:xfrm>
          <a:prstGeom prst="rect">
            <a:avLst/>
          </a:prstGeom>
          <a:ln>
            <a:solidFill>
              <a:schemeClr val="tx1"/>
            </a:solidFill>
          </a:ln>
        </p:spPr>
      </p:pic>
      <p:sp>
        <p:nvSpPr>
          <p:cNvPr id="10" name="Slide Number Placeholder 9">
            <a:extLst>
              <a:ext uri="{FF2B5EF4-FFF2-40B4-BE49-F238E27FC236}">
                <a16:creationId xmlns:a16="http://schemas.microsoft.com/office/drawing/2014/main" id="{E04C6C90-BBAB-204A-BAF9-4EBA7761A2EA}"/>
              </a:ext>
            </a:extLst>
          </p:cNvPr>
          <p:cNvSpPr>
            <a:spLocks noGrp="1"/>
          </p:cNvSpPr>
          <p:nvPr>
            <p:ph type="sldNum" sz="quarter" idx="12"/>
          </p:nvPr>
        </p:nvSpPr>
        <p:spPr>
          <a:xfrm>
            <a:off x="10810987" y="5770213"/>
            <a:ext cx="907186" cy="498470"/>
          </a:xfrm>
        </p:spPr>
        <p:txBody>
          <a:bodyPr/>
          <a:lstStyle/>
          <a:p>
            <a:fld id="{2C93EC33-46D4-40A8-BE59-D4F31CA8DCA4}" type="slidenum">
              <a:rPr lang="en-US" sz="1500" smtClean="0">
                <a:solidFill>
                  <a:schemeClr val="bg1"/>
                </a:solidFill>
                <a:latin typeface="Arial" panose="020B0604020202020204" pitchFamily="34" charset="0"/>
                <a:cs typeface="Arial" panose="020B0604020202020204" pitchFamily="34" charset="0"/>
              </a:rPr>
              <a:t>22</a:t>
            </a:fld>
            <a:endParaRPr lang="en-US" sz="1500" dirty="0">
              <a:solidFill>
                <a:schemeClr val="bg1"/>
              </a:solidFill>
              <a:latin typeface="Arial" panose="020B0604020202020204" pitchFamily="34" charset="0"/>
              <a:cs typeface="Arial" panose="020B0604020202020204" pitchFamily="34" charset="0"/>
            </a:endParaRPr>
          </a:p>
        </p:txBody>
      </p:sp>
      <p:sp>
        <p:nvSpPr>
          <p:cNvPr id="11" name="Footer Placeholder 6">
            <a:extLst>
              <a:ext uri="{FF2B5EF4-FFF2-40B4-BE49-F238E27FC236}">
                <a16:creationId xmlns:a16="http://schemas.microsoft.com/office/drawing/2014/main" id="{68E5E23D-2084-E74C-ABA4-4AEBAE202D53}"/>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
        <p:nvSpPr>
          <p:cNvPr id="5" name="Rectangle 4">
            <a:extLst>
              <a:ext uri="{FF2B5EF4-FFF2-40B4-BE49-F238E27FC236}">
                <a16:creationId xmlns:a16="http://schemas.microsoft.com/office/drawing/2014/main" id="{1183099C-7630-1C4A-8855-EF7D06BBA682}"/>
              </a:ext>
            </a:extLst>
          </p:cNvPr>
          <p:cNvSpPr/>
          <p:nvPr/>
        </p:nvSpPr>
        <p:spPr>
          <a:xfrm>
            <a:off x="543772" y="2643957"/>
            <a:ext cx="10706100" cy="35881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2" name="Rectangle 11">
            <a:extLst>
              <a:ext uri="{FF2B5EF4-FFF2-40B4-BE49-F238E27FC236}">
                <a16:creationId xmlns:a16="http://schemas.microsoft.com/office/drawing/2014/main" id="{9B63A819-6B24-4E48-A20E-216163F74D16}"/>
              </a:ext>
            </a:extLst>
          </p:cNvPr>
          <p:cNvSpPr/>
          <p:nvPr/>
        </p:nvSpPr>
        <p:spPr>
          <a:xfrm>
            <a:off x="558480" y="5104434"/>
            <a:ext cx="10706100" cy="3583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Tree>
    <p:extLst>
      <p:ext uri="{BB962C8B-B14F-4D97-AF65-F5344CB8AC3E}">
        <p14:creationId xmlns:p14="http://schemas.microsoft.com/office/powerpoint/2010/main" val="840829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7F356B-3222-AD42-95C4-04090778E9A5}"/>
              </a:ext>
            </a:extLst>
          </p:cNvPr>
          <p:cNvSpPr>
            <a:spLocks noGrp="1"/>
          </p:cNvSpPr>
          <p:nvPr>
            <p:ph type="title"/>
          </p:nvPr>
        </p:nvSpPr>
        <p:spPr>
          <a:xfrm>
            <a:off x="558480" y="-1196"/>
            <a:ext cx="10396882" cy="1151965"/>
          </a:xfrm>
        </p:spPr>
        <p:txBody>
          <a:bodyPr>
            <a:normAutofit/>
          </a:bodyPr>
          <a:lstStyle/>
          <a:p>
            <a:pPr algn="ctr"/>
            <a:r>
              <a:rPr lang="en-US" sz="4900" b="1" u="sng" cap="none" dirty="0">
                <a:latin typeface="Arial" panose="020B0604020202020204" pitchFamily="34" charset="0"/>
                <a:cs typeface="Arial" panose="020B0604020202020204" pitchFamily="34" charset="0"/>
              </a:rPr>
              <a:t>Local BP result </a:t>
            </a:r>
            <a:endParaRPr lang="en-US" sz="4900" cap="none" dirty="0"/>
          </a:p>
        </p:txBody>
      </p:sp>
      <p:sp>
        <p:nvSpPr>
          <p:cNvPr id="4" name="TextBox 3">
            <a:extLst>
              <a:ext uri="{FF2B5EF4-FFF2-40B4-BE49-F238E27FC236}">
                <a16:creationId xmlns:a16="http://schemas.microsoft.com/office/drawing/2014/main" id="{20A4C786-B066-7742-89EB-762EC5A74EDA}"/>
              </a:ext>
            </a:extLst>
          </p:cNvPr>
          <p:cNvSpPr txBox="1"/>
          <p:nvPr/>
        </p:nvSpPr>
        <p:spPr>
          <a:xfrm>
            <a:off x="459626" y="1010022"/>
            <a:ext cx="6583101"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Path : </a:t>
            </a:r>
            <a:r>
              <a:rPr lang="en-US" b="1" u="sng" dirty="0">
                <a:latin typeface="Arial" panose="020B0604020202020204" pitchFamily="34" charset="0"/>
                <a:cs typeface="Arial" panose="020B0604020202020204" pitchFamily="34" charset="0"/>
              </a:rPr>
              <a:t>gem5 </a:t>
            </a:r>
            <a:r>
              <a:rPr lang="en-US" b="1" u="sng" dirty="0" err="1">
                <a:latin typeface="Arial" panose="020B0604020202020204" pitchFamily="34" charset="0"/>
                <a:cs typeface="Arial" panose="020B0604020202020204" pitchFamily="34" charset="0"/>
              </a:rPr>
              <a:t>dir</a:t>
            </a:r>
            <a:r>
              <a:rPr lang="en-US" b="1" u="sng" dirty="0">
                <a:latin typeface="Arial" panose="020B0604020202020204" pitchFamily="34" charset="0"/>
                <a:cs typeface="Arial" panose="020B0604020202020204" pitchFamily="34" charset="0"/>
              </a:rPr>
              <a:t>/m5out/</a:t>
            </a:r>
            <a:r>
              <a:rPr lang="en-US" b="1" u="sng" dirty="0" err="1">
                <a:latin typeface="Arial" panose="020B0604020202020204" pitchFamily="34" charset="0"/>
                <a:cs typeface="Arial" panose="020B0604020202020204" pitchFamily="34" charset="0"/>
              </a:rPr>
              <a:t>stats.txt</a:t>
            </a:r>
            <a:endParaRPr lang="en-US" b="1" u="sng" dirty="0">
              <a:latin typeface="Arial" panose="020B0604020202020204" pitchFamily="34" charset="0"/>
              <a:cs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A1F1F396-BAFA-734E-9EA6-0A909B4C4F3B}"/>
              </a:ext>
            </a:extLst>
          </p:cNvPr>
          <p:cNvPicPr>
            <a:picLocks noChangeAspect="1"/>
          </p:cNvPicPr>
          <p:nvPr/>
        </p:nvPicPr>
        <p:blipFill>
          <a:blip r:embed="rId2"/>
          <a:stretch>
            <a:fillRect/>
          </a:stretch>
        </p:blipFill>
        <p:spPr>
          <a:xfrm>
            <a:off x="558480" y="1515605"/>
            <a:ext cx="10706100" cy="3035300"/>
          </a:xfrm>
          <a:prstGeom prst="rect">
            <a:avLst/>
          </a:prstGeom>
          <a:ln>
            <a:solidFill>
              <a:schemeClr val="tx1"/>
            </a:solidFill>
          </a:ln>
        </p:spPr>
      </p:pic>
      <p:pic>
        <p:nvPicPr>
          <p:cNvPr id="9" name="Picture 8">
            <a:extLst>
              <a:ext uri="{FF2B5EF4-FFF2-40B4-BE49-F238E27FC236}">
                <a16:creationId xmlns:a16="http://schemas.microsoft.com/office/drawing/2014/main" id="{E86E110E-4FEF-6448-9299-D50F29024336}"/>
              </a:ext>
            </a:extLst>
          </p:cNvPr>
          <p:cNvPicPr>
            <a:picLocks noChangeAspect="1"/>
          </p:cNvPicPr>
          <p:nvPr/>
        </p:nvPicPr>
        <p:blipFill rotWithShape="1">
          <a:blip r:embed="rId3"/>
          <a:srcRect b="6730"/>
          <a:stretch/>
        </p:blipFill>
        <p:spPr>
          <a:xfrm>
            <a:off x="558480" y="4706507"/>
            <a:ext cx="10706100" cy="698870"/>
          </a:xfrm>
          <a:prstGeom prst="rect">
            <a:avLst/>
          </a:prstGeom>
          <a:ln>
            <a:solidFill>
              <a:schemeClr val="tx1"/>
            </a:solidFill>
          </a:ln>
        </p:spPr>
      </p:pic>
      <p:sp>
        <p:nvSpPr>
          <p:cNvPr id="11" name="Slide Number Placeholder 10">
            <a:extLst>
              <a:ext uri="{FF2B5EF4-FFF2-40B4-BE49-F238E27FC236}">
                <a16:creationId xmlns:a16="http://schemas.microsoft.com/office/drawing/2014/main" id="{1CC39167-B0C6-884D-AEB0-5248A1104338}"/>
              </a:ext>
            </a:extLst>
          </p:cNvPr>
          <p:cNvSpPr>
            <a:spLocks noGrp="1"/>
          </p:cNvSpPr>
          <p:nvPr>
            <p:ph type="sldNum" sz="quarter" idx="12"/>
          </p:nvPr>
        </p:nvSpPr>
        <p:spPr>
          <a:xfrm>
            <a:off x="10810987" y="5770213"/>
            <a:ext cx="907186" cy="498470"/>
          </a:xfrm>
        </p:spPr>
        <p:txBody>
          <a:bodyPr/>
          <a:lstStyle/>
          <a:p>
            <a:fld id="{2C93EC33-46D4-40A8-BE59-D4F31CA8DCA4}" type="slidenum">
              <a:rPr lang="en-US" sz="1500" smtClean="0">
                <a:solidFill>
                  <a:schemeClr val="bg1"/>
                </a:solidFill>
                <a:latin typeface="Arial" panose="020B0604020202020204" pitchFamily="34" charset="0"/>
                <a:cs typeface="Arial" panose="020B0604020202020204" pitchFamily="34" charset="0"/>
              </a:rPr>
              <a:t>23</a:t>
            </a:fld>
            <a:endParaRPr lang="en-US" sz="1500" dirty="0">
              <a:solidFill>
                <a:schemeClr val="bg1"/>
              </a:solidFill>
              <a:latin typeface="Arial" panose="020B0604020202020204" pitchFamily="34" charset="0"/>
              <a:cs typeface="Arial" panose="020B0604020202020204" pitchFamily="34" charset="0"/>
            </a:endParaRPr>
          </a:p>
        </p:txBody>
      </p:sp>
      <p:sp>
        <p:nvSpPr>
          <p:cNvPr id="12" name="Footer Placeholder 6">
            <a:extLst>
              <a:ext uri="{FF2B5EF4-FFF2-40B4-BE49-F238E27FC236}">
                <a16:creationId xmlns:a16="http://schemas.microsoft.com/office/drawing/2014/main" id="{AC79367A-E505-F444-A743-E5985BB6EE66}"/>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
        <p:nvSpPr>
          <p:cNvPr id="8" name="Rectangle 7">
            <a:extLst>
              <a:ext uri="{FF2B5EF4-FFF2-40B4-BE49-F238E27FC236}">
                <a16:creationId xmlns:a16="http://schemas.microsoft.com/office/drawing/2014/main" id="{FF83586C-AE4C-A84B-A6FD-F977F074AD9F}"/>
              </a:ext>
            </a:extLst>
          </p:cNvPr>
          <p:cNvSpPr/>
          <p:nvPr/>
        </p:nvSpPr>
        <p:spPr>
          <a:xfrm>
            <a:off x="558480" y="2696253"/>
            <a:ext cx="10706100" cy="35881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Rectangle 9">
            <a:extLst>
              <a:ext uri="{FF2B5EF4-FFF2-40B4-BE49-F238E27FC236}">
                <a16:creationId xmlns:a16="http://schemas.microsoft.com/office/drawing/2014/main" id="{48EA8A5B-9E0F-664E-8B84-A9C3A8615605}"/>
              </a:ext>
            </a:extLst>
          </p:cNvPr>
          <p:cNvSpPr/>
          <p:nvPr/>
        </p:nvSpPr>
        <p:spPr>
          <a:xfrm>
            <a:off x="558480" y="5039026"/>
            <a:ext cx="10706100" cy="35881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Tree>
    <p:extLst>
      <p:ext uri="{BB962C8B-B14F-4D97-AF65-F5344CB8AC3E}">
        <p14:creationId xmlns:p14="http://schemas.microsoft.com/office/powerpoint/2010/main" val="2724147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FD84A1-21E6-F746-A145-7BDAA2584B75}"/>
              </a:ext>
            </a:extLst>
          </p:cNvPr>
          <p:cNvSpPr>
            <a:spLocks noGrp="1"/>
          </p:cNvSpPr>
          <p:nvPr>
            <p:ph idx="1"/>
          </p:nvPr>
        </p:nvSpPr>
        <p:spPr>
          <a:xfrm>
            <a:off x="685800" y="1102698"/>
            <a:ext cx="10396883" cy="3311189"/>
          </a:xfrm>
        </p:spPr>
        <p:txBody>
          <a:bodyPr/>
          <a:lstStyle/>
          <a:p>
            <a:r>
              <a:rPr lang="en-US" dirty="0">
                <a:latin typeface="Arial" panose="020B0604020202020204" pitchFamily="34" charset="0"/>
                <a:cs typeface="Arial" panose="020B0604020202020204" pitchFamily="34" charset="0"/>
              </a:rPr>
              <a:t>Here, we are  doing the configuration of different Branch Predictors.</a:t>
            </a:r>
          </a:p>
          <a:p>
            <a:pPr marL="0" indent="0">
              <a:buNone/>
            </a:pPr>
            <a:endParaRPr lang="en-US" dirty="0"/>
          </a:p>
        </p:txBody>
      </p:sp>
      <p:sp>
        <p:nvSpPr>
          <p:cNvPr id="3" name="Title 2">
            <a:extLst>
              <a:ext uri="{FF2B5EF4-FFF2-40B4-BE49-F238E27FC236}">
                <a16:creationId xmlns:a16="http://schemas.microsoft.com/office/drawing/2014/main" id="{B65C6BCF-5219-0D4C-9A27-D430E4AD8C85}"/>
              </a:ext>
            </a:extLst>
          </p:cNvPr>
          <p:cNvSpPr>
            <a:spLocks noGrp="1"/>
          </p:cNvSpPr>
          <p:nvPr>
            <p:ph type="title"/>
          </p:nvPr>
        </p:nvSpPr>
        <p:spPr>
          <a:xfrm>
            <a:off x="234388" y="526715"/>
            <a:ext cx="10396882" cy="1151965"/>
          </a:xfrm>
        </p:spPr>
        <p:txBody>
          <a:bodyPr/>
          <a:lstStyle/>
          <a:p>
            <a:pPr algn="ctr"/>
            <a:r>
              <a:rPr lang="en-US" b="1" u="sng" dirty="0">
                <a:latin typeface="Arial" panose="020B0604020202020204" pitchFamily="34" charset="0"/>
                <a:cs typeface="Arial" panose="020B0604020202020204" pitchFamily="34" charset="0"/>
              </a:rPr>
              <a:t>PART</a:t>
            </a:r>
            <a:r>
              <a:rPr lang="en-US" sz="4000" b="1" u="sng" dirty="0">
                <a:latin typeface="Arial" panose="020B0604020202020204" pitchFamily="34" charset="0"/>
                <a:cs typeface="Arial" panose="020B0604020202020204" pitchFamily="34" charset="0"/>
              </a:rPr>
              <a:t> </a:t>
            </a:r>
            <a:r>
              <a:rPr lang="en-US" b="1" u="sng" dirty="0">
                <a:latin typeface="Arial" panose="020B0604020202020204" pitchFamily="34" charset="0"/>
                <a:cs typeface="Arial" panose="020B0604020202020204" pitchFamily="34" charset="0"/>
              </a:rPr>
              <a:t>4</a:t>
            </a:r>
            <a:endParaRPr lang="en-US" dirty="0"/>
          </a:p>
        </p:txBody>
      </p:sp>
      <p:sp>
        <p:nvSpPr>
          <p:cNvPr id="5" name="Slide Number Placeholder 4">
            <a:extLst>
              <a:ext uri="{FF2B5EF4-FFF2-40B4-BE49-F238E27FC236}">
                <a16:creationId xmlns:a16="http://schemas.microsoft.com/office/drawing/2014/main" id="{6CD6F9DA-43F9-CB49-9219-D4A0AEEBCE64}"/>
              </a:ext>
            </a:extLst>
          </p:cNvPr>
          <p:cNvSpPr>
            <a:spLocks noGrp="1"/>
          </p:cNvSpPr>
          <p:nvPr>
            <p:ph type="sldNum" sz="quarter" idx="12"/>
          </p:nvPr>
        </p:nvSpPr>
        <p:spPr>
          <a:xfrm>
            <a:off x="10756090" y="5770213"/>
            <a:ext cx="907186" cy="498470"/>
          </a:xfrm>
        </p:spPr>
        <p:txBody>
          <a:bodyPr/>
          <a:lstStyle/>
          <a:p>
            <a:fld id="{2C93EC33-46D4-40A8-BE59-D4F31CA8DCA4}" type="slidenum">
              <a:rPr lang="en-US" sz="1500" smtClean="0">
                <a:solidFill>
                  <a:schemeClr val="bg1"/>
                </a:solidFill>
                <a:latin typeface="Arial" panose="020B0604020202020204" pitchFamily="34" charset="0"/>
                <a:cs typeface="Arial" panose="020B0604020202020204" pitchFamily="34" charset="0"/>
              </a:rPr>
              <a:t>24</a:t>
            </a:fld>
            <a:endParaRPr lang="en-US" sz="1500" dirty="0">
              <a:solidFill>
                <a:schemeClr val="bg1"/>
              </a:solidFill>
              <a:latin typeface="Arial" panose="020B0604020202020204" pitchFamily="34" charset="0"/>
              <a:cs typeface="Arial" panose="020B0604020202020204" pitchFamily="34" charset="0"/>
            </a:endParaRPr>
          </a:p>
        </p:txBody>
      </p:sp>
      <p:sp>
        <p:nvSpPr>
          <p:cNvPr id="6" name="Footer Placeholder 6">
            <a:extLst>
              <a:ext uri="{FF2B5EF4-FFF2-40B4-BE49-F238E27FC236}">
                <a16:creationId xmlns:a16="http://schemas.microsoft.com/office/drawing/2014/main" id="{D4ABA92D-A176-1D48-97DF-425EEDEE8111}"/>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916854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23C543-27B8-2044-B930-D460A50E64DD}"/>
              </a:ext>
            </a:extLst>
          </p:cNvPr>
          <p:cNvSpPr txBox="1"/>
          <p:nvPr/>
        </p:nvSpPr>
        <p:spPr>
          <a:xfrm>
            <a:off x="655455" y="1284343"/>
            <a:ext cx="80772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Here, we make changes to following path :</a:t>
            </a:r>
          </a:p>
          <a:p>
            <a:r>
              <a:rPr lang="en-US" dirty="0">
                <a:latin typeface="Arial" panose="020B0604020202020204" pitchFamily="34" charset="0"/>
                <a:cs typeface="Arial" panose="020B0604020202020204" pitchFamily="34" charset="0"/>
              </a:rPr>
              <a:t>     </a:t>
            </a:r>
            <a:r>
              <a:rPr lang="en-US" u="sng" dirty="0">
                <a:latin typeface="Arial" panose="020B0604020202020204" pitchFamily="34" charset="0"/>
                <a:cs typeface="Arial" panose="020B0604020202020204" pitchFamily="34" charset="0"/>
              </a:rPr>
              <a:t>gem5/</a:t>
            </a:r>
            <a:r>
              <a:rPr lang="en-US" u="sng" dirty="0" err="1">
                <a:latin typeface="Arial" panose="020B0604020202020204" pitchFamily="34" charset="0"/>
                <a:cs typeface="Arial" panose="020B0604020202020204" pitchFamily="34" charset="0"/>
              </a:rPr>
              <a:t>src</a:t>
            </a:r>
            <a:r>
              <a:rPr lang="en-US" u="sng" dirty="0">
                <a:latin typeface="Arial" panose="020B0604020202020204" pitchFamily="34" charset="0"/>
                <a:cs typeface="Arial" panose="020B0604020202020204" pitchFamily="34" charset="0"/>
              </a:rPr>
              <a:t>/</a:t>
            </a:r>
            <a:r>
              <a:rPr lang="en-US" u="sng" dirty="0" err="1">
                <a:latin typeface="Arial" panose="020B0604020202020204" pitchFamily="34" charset="0"/>
                <a:cs typeface="Arial" panose="020B0604020202020204" pitchFamily="34" charset="0"/>
              </a:rPr>
              <a:t>cpu</a:t>
            </a:r>
            <a:r>
              <a:rPr lang="en-US" u="sng" dirty="0">
                <a:latin typeface="Arial" panose="020B0604020202020204" pitchFamily="34" charset="0"/>
                <a:cs typeface="Arial" panose="020B0604020202020204" pitchFamily="34" charset="0"/>
              </a:rPr>
              <a:t>/</a:t>
            </a:r>
            <a:r>
              <a:rPr lang="en-US" u="sng" dirty="0" err="1">
                <a:latin typeface="Arial" panose="020B0604020202020204" pitchFamily="34" charset="0"/>
                <a:cs typeface="Arial" panose="020B0604020202020204" pitchFamily="34" charset="0"/>
              </a:rPr>
              <a:t>pred</a:t>
            </a:r>
            <a:r>
              <a:rPr lang="en-US" u="sng" dirty="0">
                <a:latin typeface="Arial" panose="020B0604020202020204" pitchFamily="34" charset="0"/>
                <a:cs typeface="Arial" panose="020B0604020202020204" pitchFamily="34" charset="0"/>
              </a:rPr>
              <a:t>/</a:t>
            </a:r>
            <a:r>
              <a:rPr lang="en-US" u="sng" dirty="0" err="1">
                <a:latin typeface="Arial" panose="020B0604020202020204" pitchFamily="34" charset="0"/>
                <a:cs typeface="Arial" panose="020B0604020202020204" pitchFamily="34" charset="0"/>
              </a:rPr>
              <a:t>BranchPredictor.py</a:t>
            </a:r>
            <a:r>
              <a:rPr lang="en-US" u="sng" dirty="0">
                <a:latin typeface="Arial" panose="020B0604020202020204" pitchFamily="34" charset="0"/>
                <a:cs typeface="Arial" panose="020B0604020202020204" pitchFamily="34" charset="0"/>
              </a:rPr>
              <a:t> file</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E4171A2C-477E-3345-A59C-EB3B80DDB76E}"/>
              </a:ext>
            </a:extLst>
          </p:cNvPr>
          <p:cNvSpPr>
            <a:spLocks noGrp="1"/>
          </p:cNvSpPr>
          <p:nvPr>
            <p:ph type="sldNum" sz="quarter" idx="12"/>
          </p:nvPr>
        </p:nvSpPr>
        <p:spPr>
          <a:xfrm>
            <a:off x="10570044" y="5836885"/>
            <a:ext cx="1161826" cy="365125"/>
          </a:xfrm>
        </p:spPr>
        <p:txBody>
          <a:bodyPr/>
          <a:lstStyle/>
          <a:p>
            <a:fld id="{2C93EC33-46D4-40A8-BE59-D4F31CA8DCA4}" type="slidenum">
              <a:rPr lang="en-US" sz="1500" smtClean="0">
                <a:solidFill>
                  <a:schemeClr val="bg1"/>
                </a:solidFill>
                <a:latin typeface="Arial" panose="020B0604020202020204" pitchFamily="34" charset="0"/>
                <a:cs typeface="Arial" panose="020B0604020202020204" pitchFamily="34" charset="0"/>
              </a:rPr>
              <a:t>25</a:t>
            </a:fld>
            <a:endParaRPr lang="en-US" sz="1500" dirty="0">
              <a:solidFill>
                <a:schemeClr val="bg1"/>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22CEFE06-3918-8D46-9169-25EBDC06B04C}"/>
              </a:ext>
            </a:extLst>
          </p:cNvPr>
          <p:cNvPicPr>
            <a:picLocks noChangeAspect="1"/>
          </p:cNvPicPr>
          <p:nvPr/>
        </p:nvPicPr>
        <p:blipFill rotWithShape="1">
          <a:blip r:embed="rId3"/>
          <a:srcRect r="9118"/>
          <a:stretch/>
        </p:blipFill>
        <p:spPr>
          <a:xfrm>
            <a:off x="435536" y="2734801"/>
            <a:ext cx="10613985" cy="1921096"/>
          </a:xfrm>
          <a:prstGeom prst="rect">
            <a:avLst/>
          </a:prstGeom>
          <a:ln>
            <a:solidFill>
              <a:schemeClr val="tx1"/>
            </a:solidFill>
          </a:ln>
        </p:spPr>
      </p:pic>
      <p:sp>
        <p:nvSpPr>
          <p:cNvPr id="12" name="Rectangle 11">
            <a:extLst>
              <a:ext uri="{FF2B5EF4-FFF2-40B4-BE49-F238E27FC236}">
                <a16:creationId xmlns:a16="http://schemas.microsoft.com/office/drawing/2014/main" id="{08FCB0A6-1994-CF44-B20D-DABB49BC7C86}"/>
              </a:ext>
            </a:extLst>
          </p:cNvPr>
          <p:cNvSpPr/>
          <p:nvPr/>
        </p:nvSpPr>
        <p:spPr>
          <a:xfrm>
            <a:off x="2286606" y="83598"/>
            <a:ext cx="7619394" cy="769441"/>
          </a:xfrm>
          <a:prstGeom prst="rect">
            <a:avLst/>
          </a:prstGeom>
        </p:spPr>
        <p:txBody>
          <a:bodyPr wrap="none">
            <a:spAutoFit/>
          </a:bodyPr>
          <a:lstStyle/>
          <a:p>
            <a:pPr algn="ctr"/>
            <a:r>
              <a:rPr lang="en-US" sz="4400" u="sng" dirty="0">
                <a:solidFill>
                  <a:schemeClr val="accent1"/>
                </a:solidFill>
                <a:latin typeface="Arial" panose="020B0604020202020204" pitchFamily="34" charset="0"/>
                <a:cs typeface="Arial" panose="020B0604020202020204" pitchFamily="34" charset="0"/>
              </a:rPr>
              <a:t> </a:t>
            </a:r>
            <a:r>
              <a:rPr lang="en-US" sz="4400" b="1" u="sng" dirty="0">
                <a:solidFill>
                  <a:schemeClr val="accent1"/>
                </a:solidFill>
                <a:latin typeface="Arial" panose="020B0604020202020204" pitchFamily="34" charset="0"/>
                <a:cs typeface="Arial" panose="020B0604020202020204" pitchFamily="34" charset="0"/>
              </a:rPr>
              <a:t>For Local Branch Predictor</a:t>
            </a:r>
          </a:p>
        </p:txBody>
      </p:sp>
      <p:sp>
        <p:nvSpPr>
          <p:cNvPr id="14" name="Footer Placeholder 6">
            <a:extLst>
              <a:ext uri="{FF2B5EF4-FFF2-40B4-BE49-F238E27FC236}">
                <a16:creationId xmlns:a16="http://schemas.microsoft.com/office/drawing/2014/main" id="{012A390F-E7C2-134A-87F0-AECF78C5948E}"/>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1227603408"/>
      </p:ext>
    </p:extLst>
  </p:cSld>
  <p:clrMapOvr>
    <a:masterClrMapping/>
  </p:clrMapOvr>
  <mc:AlternateContent xmlns:mc="http://schemas.openxmlformats.org/markup-compatibility/2006" xmlns:p14="http://schemas.microsoft.com/office/powerpoint/2010/main">
    <mc:Choice Requires="p14">
      <p:transition spd="slow" p14:dur="2000" advTm="15286"/>
    </mc:Choice>
    <mc:Fallback xmlns="">
      <p:transition spd="slow" advTm="15286"/>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23C543-27B8-2044-B930-D460A50E64DD}"/>
              </a:ext>
            </a:extLst>
          </p:cNvPr>
          <p:cNvSpPr txBox="1"/>
          <p:nvPr/>
        </p:nvSpPr>
        <p:spPr>
          <a:xfrm>
            <a:off x="821803" y="1209790"/>
            <a:ext cx="8077200" cy="4801314"/>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Here, we make changes to following path :</a:t>
            </a:r>
          </a:p>
          <a:p>
            <a:r>
              <a:rPr lang="en-US" dirty="0">
                <a:latin typeface="Arial" panose="020B0604020202020204" pitchFamily="34" charset="0"/>
                <a:cs typeface="Arial" panose="020B0604020202020204" pitchFamily="34" charset="0"/>
              </a:rPr>
              <a:t>     </a:t>
            </a:r>
            <a:r>
              <a:rPr lang="en-US" u="sng" dirty="0">
                <a:latin typeface="Arial" panose="020B0604020202020204" pitchFamily="34" charset="0"/>
                <a:cs typeface="Arial" panose="020B0604020202020204" pitchFamily="34" charset="0"/>
              </a:rPr>
              <a:t>gem5/</a:t>
            </a:r>
            <a:r>
              <a:rPr lang="en-US" u="sng" dirty="0" err="1">
                <a:latin typeface="Arial" panose="020B0604020202020204" pitchFamily="34" charset="0"/>
                <a:cs typeface="Arial" panose="020B0604020202020204" pitchFamily="34" charset="0"/>
              </a:rPr>
              <a:t>src</a:t>
            </a:r>
            <a:r>
              <a:rPr lang="en-US" u="sng" dirty="0">
                <a:latin typeface="Arial" panose="020B0604020202020204" pitchFamily="34" charset="0"/>
                <a:cs typeface="Arial" panose="020B0604020202020204" pitchFamily="34" charset="0"/>
              </a:rPr>
              <a:t>/</a:t>
            </a:r>
            <a:r>
              <a:rPr lang="en-US" u="sng" dirty="0" err="1">
                <a:latin typeface="Arial" panose="020B0604020202020204" pitchFamily="34" charset="0"/>
                <a:cs typeface="Arial" panose="020B0604020202020204" pitchFamily="34" charset="0"/>
              </a:rPr>
              <a:t>cpu</a:t>
            </a:r>
            <a:r>
              <a:rPr lang="en-US" u="sng" dirty="0">
                <a:latin typeface="Arial" panose="020B0604020202020204" pitchFamily="34" charset="0"/>
                <a:cs typeface="Arial" panose="020B0604020202020204" pitchFamily="34" charset="0"/>
              </a:rPr>
              <a:t>/</a:t>
            </a:r>
            <a:r>
              <a:rPr lang="en-US" u="sng" dirty="0" err="1">
                <a:latin typeface="Arial" panose="020B0604020202020204" pitchFamily="34" charset="0"/>
                <a:cs typeface="Arial" panose="020B0604020202020204" pitchFamily="34" charset="0"/>
              </a:rPr>
              <a:t>pred</a:t>
            </a:r>
            <a:r>
              <a:rPr lang="en-US" u="sng" dirty="0">
                <a:latin typeface="Arial" panose="020B0604020202020204" pitchFamily="34" charset="0"/>
                <a:cs typeface="Arial" panose="020B0604020202020204" pitchFamily="34" charset="0"/>
              </a:rPr>
              <a:t>/</a:t>
            </a:r>
            <a:r>
              <a:rPr lang="en-US" u="sng" dirty="0" err="1">
                <a:latin typeface="Arial" panose="020B0604020202020204" pitchFamily="34" charset="0"/>
                <a:cs typeface="Arial" panose="020B0604020202020204" pitchFamily="34" charset="0"/>
              </a:rPr>
              <a:t>BranchPredictor.py</a:t>
            </a:r>
            <a:r>
              <a:rPr lang="en-US" u="sng" dirty="0">
                <a:latin typeface="Arial" panose="020B0604020202020204" pitchFamily="34" charset="0"/>
                <a:cs typeface="Arial" panose="020B0604020202020204" pitchFamily="34" charset="0"/>
              </a:rPr>
              <a:t> file</a:t>
            </a:r>
          </a:p>
          <a:p>
            <a:endParaRPr lang="en-US" u="sng"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F6E41DB-3C1C-B94D-B3C5-17B6D6CD132C}"/>
              </a:ext>
            </a:extLst>
          </p:cNvPr>
          <p:cNvSpPr txBox="1"/>
          <p:nvPr/>
        </p:nvSpPr>
        <p:spPr>
          <a:xfrm>
            <a:off x="1207501" y="150471"/>
            <a:ext cx="9969910" cy="1046440"/>
          </a:xfrm>
          <a:prstGeom prst="rect">
            <a:avLst/>
          </a:prstGeom>
          <a:noFill/>
        </p:spPr>
        <p:txBody>
          <a:bodyPr wrap="square" rtlCol="0">
            <a:spAutoFit/>
          </a:bodyPr>
          <a:lstStyle/>
          <a:p>
            <a:r>
              <a:rPr lang="en-US" sz="4400" u="sng" dirty="0">
                <a:solidFill>
                  <a:schemeClr val="accent1"/>
                </a:solidFill>
                <a:latin typeface="Arial" panose="020B0604020202020204" pitchFamily="34" charset="0"/>
                <a:cs typeface="Arial" panose="020B0604020202020204" pitchFamily="34" charset="0"/>
              </a:rPr>
              <a:t> </a:t>
            </a:r>
            <a:r>
              <a:rPr lang="en-US" sz="4400" b="1" u="sng" dirty="0">
                <a:solidFill>
                  <a:schemeClr val="accent1"/>
                </a:solidFill>
                <a:latin typeface="Arial" panose="020B0604020202020204" pitchFamily="34" charset="0"/>
                <a:cs typeface="Arial" panose="020B0604020202020204" pitchFamily="34" charset="0"/>
              </a:rPr>
              <a:t>For Tournament Branch Predictor</a:t>
            </a:r>
          </a:p>
          <a:p>
            <a:endParaRPr lang="en-US" dirty="0"/>
          </a:p>
        </p:txBody>
      </p:sp>
      <p:pic>
        <p:nvPicPr>
          <p:cNvPr id="12" name="Picture 11">
            <a:extLst>
              <a:ext uri="{FF2B5EF4-FFF2-40B4-BE49-F238E27FC236}">
                <a16:creationId xmlns:a16="http://schemas.microsoft.com/office/drawing/2014/main" id="{8FC1E0C0-9B8F-3644-BC4F-914A42D0EC44}"/>
              </a:ext>
            </a:extLst>
          </p:cNvPr>
          <p:cNvPicPr>
            <a:picLocks noChangeAspect="1"/>
          </p:cNvPicPr>
          <p:nvPr/>
        </p:nvPicPr>
        <p:blipFill rotWithShape="1">
          <a:blip r:embed="rId3"/>
          <a:srcRect r="-8113"/>
          <a:stretch/>
        </p:blipFill>
        <p:spPr>
          <a:xfrm>
            <a:off x="358816" y="2605145"/>
            <a:ext cx="11667281" cy="2644740"/>
          </a:xfrm>
          <a:prstGeom prst="rect">
            <a:avLst/>
          </a:prstGeom>
          <a:ln>
            <a:solidFill>
              <a:schemeClr val="tx1"/>
            </a:solidFill>
          </a:ln>
        </p:spPr>
      </p:pic>
      <p:sp>
        <p:nvSpPr>
          <p:cNvPr id="14" name="Footer Placeholder 6">
            <a:extLst>
              <a:ext uri="{FF2B5EF4-FFF2-40B4-BE49-F238E27FC236}">
                <a16:creationId xmlns:a16="http://schemas.microsoft.com/office/drawing/2014/main" id="{4B9DDA18-4341-C94B-A73D-19B652E28E68}"/>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
        <p:nvSpPr>
          <p:cNvPr id="15" name="Slide Number Placeholder 5">
            <a:extLst>
              <a:ext uri="{FF2B5EF4-FFF2-40B4-BE49-F238E27FC236}">
                <a16:creationId xmlns:a16="http://schemas.microsoft.com/office/drawing/2014/main" id="{B36DD526-CB9E-AF4B-B0DA-53F506577467}"/>
              </a:ext>
            </a:extLst>
          </p:cNvPr>
          <p:cNvSpPr>
            <a:spLocks noGrp="1"/>
          </p:cNvSpPr>
          <p:nvPr>
            <p:ph type="sldNum" sz="quarter" idx="12"/>
          </p:nvPr>
        </p:nvSpPr>
        <p:spPr>
          <a:xfrm>
            <a:off x="10570044" y="5836885"/>
            <a:ext cx="1161826" cy="365125"/>
          </a:xfrm>
        </p:spPr>
        <p:txBody>
          <a:bodyPr/>
          <a:lstStyle/>
          <a:p>
            <a:r>
              <a:rPr lang="en-US" sz="1500" dirty="0">
                <a:solidFill>
                  <a:schemeClr val="bg1"/>
                </a:solidFill>
                <a:latin typeface="Arial" panose="020B0604020202020204" pitchFamily="34" charset="0"/>
                <a:cs typeface="Arial" panose="020B0604020202020204" pitchFamily="34" charset="0"/>
              </a:rPr>
              <a:t>22</a:t>
            </a:r>
          </a:p>
        </p:txBody>
      </p:sp>
    </p:spTree>
    <p:extLst>
      <p:ext uri="{BB962C8B-B14F-4D97-AF65-F5344CB8AC3E}">
        <p14:creationId xmlns:p14="http://schemas.microsoft.com/office/powerpoint/2010/main" val="1531389770"/>
      </p:ext>
    </p:extLst>
  </p:cSld>
  <p:clrMapOvr>
    <a:masterClrMapping/>
  </p:clrMapOvr>
  <mc:AlternateContent xmlns:mc="http://schemas.openxmlformats.org/markup-compatibility/2006" xmlns:p14="http://schemas.microsoft.com/office/powerpoint/2010/main">
    <mc:Choice Requires="p14">
      <p:transition spd="slow" p14:dur="2000" advTm="15286"/>
    </mc:Choice>
    <mc:Fallback xmlns="">
      <p:transition spd="slow" advTm="1528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888E6-2853-164B-B9EB-E18ED2E7E4FE}"/>
              </a:ext>
            </a:extLst>
          </p:cNvPr>
          <p:cNvSpPr>
            <a:spLocks noGrp="1"/>
          </p:cNvSpPr>
          <p:nvPr>
            <p:ph type="title"/>
          </p:nvPr>
        </p:nvSpPr>
        <p:spPr>
          <a:xfrm>
            <a:off x="1820119" y="282405"/>
            <a:ext cx="11343190" cy="1200873"/>
          </a:xfrm>
        </p:spPr>
        <p:txBody>
          <a:bodyPr>
            <a:noAutofit/>
          </a:bodyPr>
          <a:lstStyle/>
          <a:p>
            <a:r>
              <a:rPr lang="en-US" sz="4400" u="sng" cap="none" dirty="0">
                <a:latin typeface="Arial" panose="020B0604020202020204" pitchFamily="34" charset="0"/>
                <a:cs typeface="Arial" panose="020B0604020202020204" pitchFamily="34" charset="0"/>
              </a:rPr>
              <a:t> </a:t>
            </a:r>
            <a:r>
              <a:rPr lang="en-US" sz="4400" b="1" u="sng" cap="none" dirty="0">
                <a:latin typeface="Arial" panose="020B0604020202020204" pitchFamily="34" charset="0"/>
                <a:cs typeface="Arial" panose="020B0604020202020204" pitchFamily="34" charset="0"/>
              </a:rPr>
              <a:t>For BiMode Branch Predictor</a:t>
            </a:r>
            <a:br>
              <a:rPr lang="en-US" sz="4400" b="1" u="sng" cap="none" dirty="0">
                <a:latin typeface="Arial" panose="020B0604020202020204" pitchFamily="34" charset="0"/>
                <a:cs typeface="Arial" panose="020B0604020202020204" pitchFamily="34" charset="0"/>
              </a:rPr>
            </a:br>
            <a:endParaRPr lang="en-US" sz="4400" u="sng" cap="none" dirty="0"/>
          </a:p>
        </p:txBody>
      </p:sp>
      <p:sp>
        <p:nvSpPr>
          <p:cNvPr id="6" name="TextBox 5">
            <a:extLst>
              <a:ext uri="{FF2B5EF4-FFF2-40B4-BE49-F238E27FC236}">
                <a16:creationId xmlns:a16="http://schemas.microsoft.com/office/drawing/2014/main" id="{575556D9-CD98-D54D-AF3B-96666838A70E}"/>
              </a:ext>
            </a:extLst>
          </p:cNvPr>
          <p:cNvSpPr txBox="1"/>
          <p:nvPr/>
        </p:nvSpPr>
        <p:spPr>
          <a:xfrm>
            <a:off x="917294" y="1483278"/>
            <a:ext cx="7477246"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Here, we make changes to following path :</a:t>
            </a:r>
          </a:p>
          <a:p>
            <a:r>
              <a:rPr lang="en-US" dirty="0">
                <a:latin typeface="Arial" panose="020B0604020202020204" pitchFamily="34" charset="0"/>
                <a:cs typeface="Arial" panose="020B0604020202020204" pitchFamily="34" charset="0"/>
              </a:rPr>
              <a:t>     </a:t>
            </a:r>
            <a:r>
              <a:rPr lang="en-US" u="sng" dirty="0">
                <a:latin typeface="Arial" panose="020B0604020202020204" pitchFamily="34" charset="0"/>
                <a:cs typeface="Arial" panose="020B0604020202020204" pitchFamily="34" charset="0"/>
              </a:rPr>
              <a:t>gem5/</a:t>
            </a:r>
            <a:r>
              <a:rPr lang="en-US" u="sng" dirty="0" err="1">
                <a:latin typeface="Arial" panose="020B0604020202020204" pitchFamily="34" charset="0"/>
                <a:cs typeface="Arial" panose="020B0604020202020204" pitchFamily="34" charset="0"/>
              </a:rPr>
              <a:t>src</a:t>
            </a:r>
            <a:r>
              <a:rPr lang="en-US" u="sng" dirty="0">
                <a:latin typeface="Arial" panose="020B0604020202020204" pitchFamily="34" charset="0"/>
                <a:cs typeface="Arial" panose="020B0604020202020204" pitchFamily="34" charset="0"/>
              </a:rPr>
              <a:t>/</a:t>
            </a:r>
            <a:r>
              <a:rPr lang="en-US" u="sng" dirty="0" err="1">
                <a:latin typeface="Arial" panose="020B0604020202020204" pitchFamily="34" charset="0"/>
                <a:cs typeface="Arial" panose="020B0604020202020204" pitchFamily="34" charset="0"/>
              </a:rPr>
              <a:t>cpu</a:t>
            </a:r>
            <a:r>
              <a:rPr lang="en-US" u="sng" dirty="0">
                <a:latin typeface="Arial" panose="020B0604020202020204" pitchFamily="34" charset="0"/>
                <a:cs typeface="Arial" panose="020B0604020202020204" pitchFamily="34" charset="0"/>
              </a:rPr>
              <a:t>/</a:t>
            </a:r>
            <a:r>
              <a:rPr lang="en-US" u="sng" dirty="0" err="1">
                <a:latin typeface="Arial" panose="020B0604020202020204" pitchFamily="34" charset="0"/>
                <a:cs typeface="Arial" panose="020B0604020202020204" pitchFamily="34" charset="0"/>
              </a:rPr>
              <a:t>pred</a:t>
            </a:r>
            <a:r>
              <a:rPr lang="en-US" u="sng" dirty="0">
                <a:latin typeface="Arial" panose="020B0604020202020204" pitchFamily="34" charset="0"/>
                <a:cs typeface="Arial" panose="020B0604020202020204" pitchFamily="34" charset="0"/>
              </a:rPr>
              <a:t>/</a:t>
            </a:r>
            <a:r>
              <a:rPr lang="en-US" u="sng" dirty="0" err="1">
                <a:latin typeface="Arial" panose="020B0604020202020204" pitchFamily="34" charset="0"/>
                <a:cs typeface="Arial" panose="020B0604020202020204" pitchFamily="34" charset="0"/>
              </a:rPr>
              <a:t>BranchPredictor.py</a:t>
            </a:r>
            <a:r>
              <a:rPr lang="en-US" u="sng" dirty="0">
                <a:latin typeface="Arial" panose="020B0604020202020204" pitchFamily="34" charset="0"/>
                <a:cs typeface="Arial" panose="020B0604020202020204" pitchFamily="34" charset="0"/>
              </a:rPr>
              <a:t> file</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p:txBody>
      </p:sp>
      <p:pic>
        <p:nvPicPr>
          <p:cNvPr id="8" name="Picture 7">
            <a:extLst>
              <a:ext uri="{FF2B5EF4-FFF2-40B4-BE49-F238E27FC236}">
                <a16:creationId xmlns:a16="http://schemas.microsoft.com/office/drawing/2014/main" id="{AAC8A1D7-050E-6A4A-A6FE-FB0F75ED7B5A}"/>
              </a:ext>
            </a:extLst>
          </p:cNvPr>
          <p:cNvPicPr>
            <a:picLocks noChangeAspect="1"/>
          </p:cNvPicPr>
          <p:nvPr/>
        </p:nvPicPr>
        <p:blipFill rotWithShape="1">
          <a:blip r:embed="rId2"/>
          <a:srcRect r="9271"/>
          <a:stretch/>
        </p:blipFill>
        <p:spPr>
          <a:xfrm>
            <a:off x="685800" y="2836466"/>
            <a:ext cx="10081549" cy="1928108"/>
          </a:xfrm>
          <a:prstGeom prst="rect">
            <a:avLst/>
          </a:prstGeom>
          <a:ln>
            <a:solidFill>
              <a:schemeClr val="tx1"/>
            </a:solidFill>
          </a:ln>
        </p:spPr>
      </p:pic>
      <p:sp>
        <p:nvSpPr>
          <p:cNvPr id="11" name="Footer Placeholder 6">
            <a:extLst>
              <a:ext uri="{FF2B5EF4-FFF2-40B4-BE49-F238E27FC236}">
                <a16:creationId xmlns:a16="http://schemas.microsoft.com/office/drawing/2014/main" id="{8EF87FC3-BA58-B74F-8283-B9A7D884DE39}"/>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
        <p:nvSpPr>
          <p:cNvPr id="12" name="Slide Number Placeholder 5">
            <a:extLst>
              <a:ext uri="{FF2B5EF4-FFF2-40B4-BE49-F238E27FC236}">
                <a16:creationId xmlns:a16="http://schemas.microsoft.com/office/drawing/2014/main" id="{F1F7F6FA-0B52-0C4B-B01B-79D4F588591F}"/>
              </a:ext>
            </a:extLst>
          </p:cNvPr>
          <p:cNvSpPr>
            <a:spLocks noGrp="1"/>
          </p:cNvSpPr>
          <p:nvPr>
            <p:ph type="sldNum" sz="quarter" idx="12"/>
          </p:nvPr>
        </p:nvSpPr>
        <p:spPr>
          <a:xfrm>
            <a:off x="10570044" y="5836885"/>
            <a:ext cx="1161826" cy="365125"/>
          </a:xfrm>
        </p:spPr>
        <p:txBody>
          <a:bodyPr/>
          <a:lstStyle/>
          <a:p>
            <a:r>
              <a:rPr lang="en-US" sz="1500" dirty="0">
                <a:solidFill>
                  <a:schemeClr val="bg1"/>
                </a:solidFill>
                <a:latin typeface="Arial" panose="020B0604020202020204" pitchFamily="34" charset="0"/>
                <a:cs typeface="Arial" panose="020B0604020202020204" pitchFamily="34" charset="0"/>
              </a:rPr>
              <a:t>23</a:t>
            </a:r>
          </a:p>
        </p:txBody>
      </p:sp>
    </p:spTree>
    <p:extLst>
      <p:ext uri="{BB962C8B-B14F-4D97-AF65-F5344CB8AC3E}">
        <p14:creationId xmlns:p14="http://schemas.microsoft.com/office/powerpoint/2010/main" val="1987886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3F6845-F823-E546-B748-A4465BB6A5E1}"/>
              </a:ext>
            </a:extLst>
          </p:cNvPr>
          <p:cNvSpPr>
            <a:spLocks noGrp="1"/>
          </p:cNvSpPr>
          <p:nvPr>
            <p:ph type="title"/>
          </p:nvPr>
        </p:nvSpPr>
        <p:spPr>
          <a:xfrm>
            <a:off x="2721093" y="0"/>
            <a:ext cx="10396882" cy="1151965"/>
          </a:xfrm>
        </p:spPr>
        <p:txBody>
          <a:bodyPr>
            <a:normAutofit/>
          </a:bodyPr>
          <a:lstStyle/>
          <a:p>
            <a:r>
              <a:rPr lang="en-US" sz="4400" b="1" u="sng" cap="none" dirty="0">
                <a:latin typeface="Arial" panose="020B0604020202020204" pitchFamily="34" charset="0"/>
                <a:cs typeface="Arial" panose="020B0604020202020204" pitchFamily="34" charset="0"/>
              </a:rPr>
              <a:t>For BranchPredictor</a:t>
            </a:r>
            <a:endParaRPr lang="en-US" sz="4400" u="sng" cap="none" dirty="0"/>
          </a:p>
        </p:txBody>
      </p:sp>
      <p:sp>
        <p:nvSpPr>
          <p:cNvPr id="5" name="TextBox 4">
            <a:extLst>
              <a:ext uri="{FF2B5EF4-FFF2-40B4-BE49-F238E27FC236}">
                <a16:creationId xmlns:a16="http://schemas.microsoft.com/office/drawing/2014/main" id="{32D0A06C-0ABF-1C45-904B-72C7FBC6E825}"/>
              </a:ext>
            </a:extLst>
          </p:cNvPr>
          <p:cNvSpPr txBox="1"/>
          <p:nvPr/>
        </p:nvSpPr>
        <p:spPr>
          <a:xfrm>
            <a:off x="925975" y="1151965"/>
            <a:ext cx="7280476"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Here, we make changes to following path :</a:t>
            </a:r>
          </a:p>
          <a:p>
            <a:r>
              <a:rPr lang="en-US" dirty="0">
                <a:latin typeface="Arial" panose="020B0604020202020204" pitchFamily="34" charset="0"/>
                <a:cs typeface="Arial" panose="020B0604020202020204" pitchFamily="34" charset="0"/>
              </a:rPr>
              <a:t>    </a:t>
            </a:r>
            <a:r>
              <a:rPr lang="en-US" u="sng" dirty="0">
                <a:latin typeface="Arial" panose="020B0604020202020204" pitchFamily="34" charset="0"/>
                <a:cs typeface="Arial" panose="020B0604020202020204" pitchFamily="34" charset="0"/>
              </a:rPr>
              <a:t>gem5/</a:t>
            </a:r>
            <a:r>
              <a:rPr lang="en-US" u="sng" dirty="0" err="1">
                <a:latin typeface="Arial" panose="020B0604020202020204" pitchFamily="34" charset="0"/>
                <a:cs typeface="Arial" panose="020B0604020202020204" pitchFamily="34" charset="0"/>
              </a:rPr>
              <a:t>src</a:t>
            </a:r>
            <a:r>
              <a:rPr lang="en-US" u="sng" dirty="0">
                <a:latin typeface="Arial" panose="020B0604020202020204" pitchFamily="34" charset="0"/>
                <a:cs typeface="Arial" panose="020B0604020202020204" pitchFamily="34" charset="0"/>
              </a:rPr>
              <a:t>/</a:t>
            </a:r>
            <a:r>
              <a:rPr lang="en-US" u="sng" dirty="0" err="1">
                <a:latin typeface="Arial" panose="020B0604020202020204" pitchFamily="34" charset="0"/>
                <a:cs typeface="Arial" panose="020B0604020202020204" pitchFamily="34" charset="0"/>
              </a:rPr>
              <a:t>cpu</a:t>
            </a:r>
            <a:r>
              <a:rPr lang="en-US" u="sng" dirty="0">
                <a:latin typeface="Arial" panose="020B0604020202020204" pitchFamily="34" charset="0"/>
                <a:cs typeface="Arial" panose="020B0604020202020204" pitchFamily="34" charset="0"/>
              </a:rPr>
              <a:t>/</a:t>
            </a:r>
            <a:r>
              <a:rPr lang="en-US" u="sng" dirty="0" err="1">
                <a:latin typeface="Arial" panose="020B0604020202020204" pitchFamily="34" charset="0"/>
                <a:cs typeface="Arial" panose="020B0604020202020204" pitchFamily="34" charset="0"/>
              </a:rPr>
              <a:t>pred</a:t>
            </a:r>
            <a:r>
              <a:rPr lang="en-US" u="sng" dirty="0">
                <a:latin typeface="Arial" panose="020B0604020202020204" pitchFamily="34" charset="0"/>
                <a:cs typeface="Arial" panose="020B0604020202020204" pitchFamily="34" charset="0"/>
              </a:rPr>
              <a:t>/</a:t>
            </a:r>
            <a:r>
              <a:rPr lang="en-US" u="sng" dirty="0" err="1">
                <a:latin typeface="Arial" panose="020B0604020202020204" pitchFamily="34" charset="0"/>
                <a:cs typeface="Arial" panose="020B0604020202020204" pitchFamily="34" charset="0"/>
              </a:rPr>
              <a:t>BranchPredictor.py</a:t>
            </a:r>
            <a:r>
              <a:rPr lang="en-US" u="sng" dirty="0">
                <a:latin typeface="Arial" panose="020B0604020202020204" pitchFamily="34" charset="0"/>
                <a:cs typeface="Arial" panose="020B0604020202020204" pitchFamily="34" charset="0"/>
              </a:rPr>
              <a:t> file</a:t>
            </a:r>
          </a:p>
          <a:p>
            <a:endParaRPr lang="en-US" dirty="0">
              <a:latin typeface="Arial" panose="020B0604020202020204" pitchFamily="34" charset="0"/>
              <a:cs typeface="Arial" panose="020B0604020202020204" pitchFamily="34" charset="0"/>
            </a:endParaRPr>
          </a:p>
          <a:p>
            <a:endParaRPr lang="en-US" dirty="0"/>
          </a:p>
        </p:txBody>
      </p:sp>
      <p:pic>
        <p:nvPicPr>
          <p:cNvPr id="7" name="Picture 6">
            <a:extLst>
              <a:ext uri="{FF2B5EF4-FFF2-40B4-BE49-F238E27FC236}">
                <a16:creationId xmlns:a16="http://schemas.microsoft.com/office/drawing/2014/main" id="{623B88CC-2FE5-D54F-90FC-DA654DD54FD7}"/>
              </a:ext>
            </a:extLst>
          </p:cNvPr>
          <p:cNvPicPr>
            <a:picLocks noChangeAspect="1"/>
          </p:cNvPicPr>
          <p:nvPr/>
        </p:nvPicPr>
        <p:blipFill>
          <a:blip r:embed="rId2"/>
          <a:stretch>
            <a:fillRect/>
          </a:stretch>
        </p:blipFill>
        <p:spPr>
          <a:xfrm>
            <a:off x="694481" y="1909823"/>
            <a:ext cx="10175052" cy="3674041"/>
          </a:xfrm>
          <a:prstGeom prst="rect">
            <a:avLst/>
          </a:prstGeom>
          <a:solidFill>
            <a:schemeClr val="bg1"/>
          </a:solidFill>
          <a:ln>
            <a:solidFill>
              <a:schemeClr val="tx1"/>
            </a:solidFill>
          </a:ln>
        </p:spPr>
      </p:pic>
      <p:sp>
        <p:nvSpPr>
          <p:cNvPr id="10" name="Slide Number Placeholder 5">
            <a:extLst>
              <a:ext uri="{FF2B5EF4-FFF2-40B4-BE49-F238E27FC236}">
                <a16:creationId xmlns:a16="http://schemas.microsoft.com/office/drawing/2014/main" id="{C22AE392-170C-A848-BF86-E7F3EB030C3B}"/>
              </a:ext>
            </a:extLst>
          </p:cNvPr>
          <p:cNvSpPr>
            <a:spLocks noGrp="1"/>
          </p:cNvSpPr>
          <p:nvPr>
            <p:ph type="sldNum" sz="quarter" idx="12"/>
          </p:nvPr>
        </p:nvSpPr>
        <p:spPr>
          <a:xfrm>
            <a:off x="10570044" y="5836885"/>
            <a:ext cx="1161826" cy="365125"/>
          </a:xfrm>
        </p:spPr>
        <p:txBody>
          <a:bodyPr/>
          <a:lstStyle/>
          <a:p>
            <a:r>
              <a:rPr lang="en-US" sz="1500" dirty="0">
                <a:solidFill>
                  <a:schemeClr val="bg1"/>
                </a:solidFill>
                <a:latin typeface="Arial" panose="020B0604020202020204" pitchFamily="34" charset="0"/>
                <a:cs typeface="Arial" panose="020B0604020202020204" pitchFamily="34" charset="0"/>
              </a:rPr>
              <a:t>24</a:t>
            </a:r>
          </a:p>
        </p:txBody>
      </p:sp>
      <p:sp>
        <p:nvSpPr>
          <p:cNvPr id="11" name="Footer Placeholder 6">
            <a:extLst>
              <a:ext uri="{FF2B5EF4-FFF2-40B4-BE49-F238E27FC236}">
                <a16:creationId xmlns:a16="http://schemas.microsoft.com/office/drawing/2014/main" id="{69070B80-E5AA-FB41-B53E-97882D41547B}"/>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356393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B5D411-D01B-754C-B4E0-52150A4E404D}"/>
              </a:ext>
            </a:extLst>
          </p:cNvPr>
          <p:cNvSpPr>
            <a:spLocks noGrp="1"/>
          </p:cNvSpPr>
          <p:nvPr>
            <p:ph idx="1"/>
          </p:nvPr>
        </p:nvSpPr>
        <p:spPr>
          <a:xfrm>
            <a:off x="685799" y="1675720"/>
            <a:ext cx="10396883" cy="980746"/>
          </a:xfrm>
        </p:spPr>
        <p:txBody>
          <a:bodyPr/>
          <a:lstStyle/>
          <a:p>
            <a:r>
              <a:rPr lang="en-US" sz="2400" b="1" u="sng" cap="none" dirty="0">
                <a:latin typeface="Arial" panose="020B0604020202020204" pitchFamily="34" charset="0"/>
                <a:cs typeface="Arial" panose="020B0604020202020204" pitchFamily="34" charset="0"/>
              </a:rPr>
              <a:t>For </a:t>
            </a:r>
            <a:r>
              <a:rPr lang="en-US" sz="2400" b="1" u="sng" cap="none" dirty="0" err="1">
                <a:latin typeface="Arial" panose="020B0604020202020204" pitchFamily="34" charset="0"/>
                <a:cs typeface="Arial" panose="020B0604020202020204" pitchFamily="34" charset="0"/>
              </a:rPr>
              <a:t>TournmentBP</a:t>
            </a:r>
            <a:r>
              <a:rPr lang="en-US" sz="2400" b="1" u="sng" cap="none" dirty="0">
                <a:latin typeface="Arial" panose="020B0604020202020204" pitchFamily="34" charset="0"/>
                <a:cs typeface="Arial" panose="020B0604020202020204" pitchFamily="34" charset="0"/>
              </a:rPr>
              <a:t> </a:t>
            </a:r>
          </a:p>
          <a:p>
            <a:endParaRPr lang="en-US" dirty="0"/>
          </a:p>
        </p:txBody>
      </p:sp>
      <p:sp>
        <p:nvSpPr>
          <p:cNvPr id="3" name="Title 2">
            <a:extLst>
              <a:ext uri="{FF2B5EF4-FFF2-40B4-BE49-F238E27FC236}">
                <a16:creationId xmlns:a16="http://schemas.microsoft.com/office/drawing/2014/main" id="{0641F03F-DC03-5445-8B33-8304DE7E6A3F}"/>
              </a:ext>
            </a:extLst>
          </p:cNvPr>
          <p:cNvSpPr>
            <a:spLocks noGrp="1"/>
          </p:cNvSpPr>
          <p:nvPr>
            <p:ph type="title"/>
          </p:nvPr>
        </p:nvSpPr>
        <p:spPr>
          <a:xfrm>
            <a:off x="685800" y="292261"/>
            <a:ext cx="10396882" cy="1151965"/>
          </a:xfrm>
        </p:spPr>
        <p:txBody>
          <a:bodyPr>
            <a:noAutofit/>
          </a:bodyPr>
          <a:lstStyle/>
          <a:p>
            <a:pPr algn="ctr"/>
            <a:r>
              <a:rPr lang="en-US" sz="4200" b="1" u="sng" cap="none" dirty="0" err="1">
                <a:latin typeface="Arial" panose="020B0604020202020204" pitchFamily="34" charset="0"/>
                <a:cs typeface="Arial" panose="020B0604020202020204" pitchFamily="34" charset="0"/>
              </a:rPr>
              <a:t>BTBMispct</a:t>
            </a:r>
            <a:r>
              <a:rPr lang="en-US" sz="4200" b="1" u="sng" cap="none" dirty="0">
                <a:latin typeface="Arial" panose="020B0604020202020204" pitchFamily="34" charset="0"/>
                <a:cs typeface="Arial" panose="020B0604020202020204" pitchFamily="34" charset="0"/>
              </a:rPr>
              <a:t> and BranchMispredPercent of Different Benchmarks</a:t>
            </a:r>
            <a:endParaRPr lang="en-US" sz="4200" cap="none" dirty="0"/>
          </a:p>
        </p:txBody>
      </p:sp>
      <p:graphicFrame>
        <p:nvGraphicFramePr>
          <p:cNvPr id="7" name="Table 6">
            <a:extLst>
              <a:ext uri="{FF2B5EF4-FFF2-40B4-BE49-F238E27FC236}">
                <a16:creationId xmlns:a16="http://schemas.microsoft.com/office/drawing/2014/main" id="{76F26E14-96E4-2F44-A8FB-8DEB7A0EB75D}"/>
              </a:ext>
            </a:extLst>
          </p:cNvPr>
          <p:cNvGraphicFramePr>
            <a:graphicFrameLocks noGrp="1"/>
          </p:cNvGraphicFramePr>
          <p:nvPr>
            <p:extLst>
              <p:ext uri="{D42A27DB-BD31-4B8C-83A1-F6EECF244321}">
                <p14:modId xmlns:p14="http://schemas.microsoft.com/office/powerpoint/2010/main" val="825243722"/>
              </p:ext>
            </p:extLst>
          </p:nvPr>
        </p:nvGraphicFramePr>
        <p:xfrm>
          <a:off x="1226915" y="2343950"/>
          <a:ext cx="8762034" cy="3017520"/>
        </p:xfrm>
        <a:graphic>
          <a:graphicData uri="http://schemas.openxmlformats.org/drawingml/2006/table">
            <a:tbl>
              <a:tblPr firstRow="1" bandRow="1">
                <a:tableStyleId>{5C22544A-7EE6-4342-B048-85BDC9FD1C3A}</a:tableStyleId>
              </a:tblPr>
              <a:tblGrid>
                <a:gridCol w="1755325">
                  <a:extLst>
                    <a:ext uri="{9D8B030D-6E8A-4147-A177-3AD203B41FA5}">
                      <a16:colId xmlns:a16="http://schemas.microsoft.com/office/drawing/2014/main" val="1714029085"/>
                    </a:ext>
                  </a:extLst>
                </a:gridCol>
                <a:gridCol w="1397096">
                  <a:extLst>
                    <a:ext uri="{9D8B030D-6E8A-4147-A177-3AD203B41FA5}">
                      <a16:colId xmlns:a16="http://schemas.microsoft.com/office/drawing/2014/main" val="1389385948"/>
                    </a:ext>
                  </a:extLst>
                </a:gridCol>
                <a:gridCol w="1234385">
                  <a:extLst>
                    <a:ext uri="{9D8B030D-6E8A-4147-A177-3AD203B41FA5}">
                      <a16:colId xmlns:a16="http://schemas.microsoft.com/office/drawing/2014/main" val="992645953"/>
                    </a:ext>
                  </a:extLst>
                </a:gridCol>
                <a:gridCol w="1454550">
                  <a:extLst>
                    <a:ext uri="{9D8B030D-6E8A-4147-A177-3AD203B41FA5}">
                      <a16:colId xmlns:a16="http://schemas.microsoft.com/office/drawing/2014/main" val="2016602632"/>
                    </a:ext>
                  </a:extLst>
                </a:gridCol>
                <a:gridCol w="1460339">
                  <a:extLst>
                    <a:ext uri="{9D8B030D-6E8A-4147-A177-3AD203B41FA5}">
                      <a16:colId xmlns:a16="http://schemas.microsoft.com/office/drawing/2014/main" val="3799957580"/>
                    </a:ext>
                  </a:extLst>
                </a:gridCol>
                <a:gridCol w="1460339">
                  <a:extLst>
                    <a:ext uri="{9D8B030D-6E8A-4147-A177-3AD203B41FA5}">
                      <a16:colId xmlns:a16="http://schemas.microsoft.com/office/drawing/2014/main" val="2787998052"/>
                    </a:ext>
                  </a:extLst>
                </a:gridCol>
              </a:tblGrid>
              <a:tr h="11281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Benchmarks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Local Predictor size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Global Predictor size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Choice Predictor size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BTBMisPct</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BranchMisPercent</a:t>
                      </a:r>
                    </a:p>
                    <a:p>
                      <a:endParaRPr lang="en-US" dirty="0"/>
                    </a:p>
                  </a:txBody>
                  <a:tcPr/>
                </a:tc>
                <a:extLst>
                  <a:ext uri="{0D108BD9-81ED-4DB2-BD59-A6C34878D82A}">
                    <a16:rowId xmlns:a16="http://schemas.microsoft.com/office/drawing/2014/main" val="2372076336"/>
                  </a:ext>
                </a:extLst>
              </a:tr>
              <a:tr h="351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401.bzip2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1024</a:t>
                      </a:r>
                    </a:p>
                  </a:txBody>
                  <a:tcPr/>
                </a:tc>
                <a:tc>
                  <a:txBody>
                    <a:bodyPr/>
                    <a:lstStyle/>
                    <a:p>
                      <a:r>
                        <a:rPr lang="en-US" dirty="0">
                          <a:latin typeface="Arial" panose="020B0604020202020204" pitchFamily="34" charset="0"/>
                          <a:cs typeface="Arial" panose="020B0604020202020204" pitchFamily="34" charset="0"/>
                        </a:rPr>
                        <a:t>4096</a:t>
                      </a:r>
                      <a:endParaRPr lang="en-US" dirty="0"/>
                    </a:p>
                  </a:txBody>
                  <a:tcPr/>
                </a:tc>
                <a:tc>
                  <a:txBody>
                    <a:bodyPr/>
                    <a:lstStyle/>
                    <a:p>
                      <a:r>
                        <a:rPr lang="en-US" dirty="0">
                          <a:latin typeface="Arial" panose="020B0604020202020204" pitchFamily="34" charset="0"/>
                          <a:cs typeface="Arial" panose="020B0604020202020204" pitchFamily="34" charset="0"/>
                        </a:rPr>
                        <a:t>4096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0.137098</a:t>
                      </a:r>
                      <a:endParaRPr lang="en-US" dirty="0"/>
                    </a:p>
                  </a:txBody>
                  <a:tcPr/>
                </a:tc>
                <a:tc>
                  <a:txBody>
                    <a:bodyPr/>
                    <a:lstStyle/>
                    <a:p>
                      <a:r>
                        <a:rPr lang="en-US" dirty="0">
                          <a:latin typeface="Arial" panose="020B0604020202020204" pitchFamily="34" charset="0"/>
                          <a:cs typeface="Arial" panose="020B0604020202020204" pitchFamily="34" charset="0"/>
                        </a:rPr>
                        <a:t>10.213047</a:t>
                      </a:r>
                      <a:endParaRPr lang="en-US" dirty="0"/>
                    </a:p>
                  </a:txBody>
                  <a:tcPr/>
                </a:tc>
                <a:extLst>
                  <a:ext uri="{0D108BD9-81ED-4DB2-BD59-A6C34878D82A}">
                    <a16:rowId xmlns:a16="http://schemas.microsoft.com/office/drawing/2014/main" val="2401080174"/>
                  </a:ext>
                </a:extLst>
              </a:tr>
              <a:tr h="351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429.mcf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1024</a:t>
                      </a:r>
                    </a:p>
                  </a:txBody>
                  <a:tcPr/>
                </a:tc>
                <a:tc>
                  <a:txBody>
                    <a:bodyPr/>
                    <a:lstStyle/>
                    <a:p>
                      <a:r>
                        <a:rPr lang="en-US" dirty="0">
                          <a:latin typeface="Arial" panose="020B0604020202020204" pitchFamily="34" charset="0"/>
                          <a:cs typeface="Arial" panose="020B0604020202020204" pitchFamily="34" charset="0"/>
                        </a:rPr>
                        <a:t>4096</a:t>
                      </a:r>
                      <a:endParaRPr lang="en-US" dirty="0"/>
                    </a:p>
                  </a:txBody>
                  <a:tcPr/>
                </a:tc>
                <a:tc>
                  <a:txBody>
                    <a:bodyPr/>
                    <a:lstStyle/>
                    <a:p>
                      <a:r>
                        <a:rPr lang="en-US" dirty="0">
                          <a:latin typeface="Arial" panose="020B0604020202020204" pitchFamily="34" charset="0"/>
                          <a:cs typeface="Arial" panose="020B0604020202020204" pitchFamily="34" charset="0"/>
                        </a:rPr>
                        <a:t>4096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4.63865</a:t>
                      </a:r>
                      <a:endParaRPr lang="en-US" dirty="0"/>
                    </a:p>
                  </a:txBody>
                  <a:tcPr/>
                </a:tc>
                <a:tc>
                  <a:txBody>
                    <a:bodyPr/>
                    <a:lstStyle/>
                    <a:p>
                      <a:r>
                        <a:rPr lang="en-US" dirty="0">
                          <a:latin typeface="Arial" panose="020B0604020202020204" pitchFamily="34" charset="0"/>
                          <a:cs typeface="Arial" panose="020B0604020202020204" pitchFamily="34" charset="0"/>
                        </a:rPr>
                        <a:t>10.323210</a:t>
                      </a:r>
                      <a:endParaRPr lang="en-US" dirty="0"/>
                    </a:p>
                  </a:txBody>
                  <a:tcPr/>
                </a:tc>
                <a:extLst>
                  <a:ext uri="{0D108BD9-81ED-4DB2-BD59-A6C34878D82A}">
                    <a16:rowId xmlns:a16="http://schemas.microsoft.com/office/drawing/2014/main" val="3137716269"/>
                  </a:ext>
                </a:extLst>
              </a:tr>
              <a:tr h="351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456.hmmer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1024</a:t>
                      </a:r>
                    </a:p>
                  </a:txBody>
                  <a:tcPr/>
                </a:tc>
                <a:tc>
                  <a:txBody>
                    <a:bodyPr/>
                    <a:lstStyle/>
                    <a:p>
                      <a:r>
                        <a:rPr lang="en-US" dirty="0">
                          <a:latin typeface="Arial" panose="020B0604020202020204" pitchFamily="34" charset="0"/>
                          <a:cs typeface="Arial" panose="020B0604020202020204" pitchFamily="34" charset="0"/>
                        </a:rPr>
                        <a:t>4096</a:t>
                      </a:r>
                      <a:endParaRPr lang="en-US" dirty="0"/>
                    </a:p>
                  </a:txBody>
                  <a:tcPr/>
                </a:tc>
                <a:tc>
                  <a:txBody>
                    <a:bodyPr/>
                    <a:lstStyle/>
                    <a:p>
                      <a:r>
                        <a:rPr lang="en-US" dirty="0">
                          <a:latin typeface="Arial" panose="020B0604020202020204" pitchFamily="34" charset="0"/>
                          <a:cs typeface="Arial" panose="020B0604020202020204" pitchFamily="34" charset="0"/>
                        </a:rPr>
                        <a:t>4096</a:t>
                      </a:r>
                      <a:endParaRPr lang="en-US" dirty="0"/>
                    </a:p>
                  </a:txBody>
                  <a:tcPr/>
                </a:tc>
                <a:tc>
                  <a:txBody>
                    <a:bodyPr/>
                    <a:lstStyle/>
                    <a:p>
                      <a:r>
                        <a:rPr lang="en-US" dirty="0">
                          <a:latin typeface="Arial" panose="020B0604020202020204" pitchFamily="34" charset="0"/>
                          <a:cs typeface="Arial" panose="020B0604020202020204" pitchFamily="34" charset="0"/>
                        </a:rPr>
                        <a:t>1.076399</a:t>
                      </a:r>
                      <a:endParaRPr lang="en-US" dirty="0"/>
                    </a:p>
                  </a:txBody>
                  <a:tcPr/>
                </a:tc>
                <a:tc>
                  <a:txBody>
                    <a:bodyPr/>
                    <a:lstStyle/>
                    <a:p>
                      <a:r>
                        <a:rPr lang="en-US" dirty="0">
                          <a:latin typeface="Arial" panose="020B0604020202020204" pitchFamily="34" charset="0"/>
                          <a:cs typeface="Arial" panose="020B0604020202020204" pitchFamily="34" charset="0"/>
                        </a:rPr>
                        <a:t>14.410034</a:t>
                      </a:r>
                      <a:endParaRPr lang="en-US" dirty="0"/>
                    </a:p>
                  </a:txBody>
                  <a:tcPr/>
                </a:tc>
                <a:extLst>
                  <a:ext uri="{0D108BD9-81ED-4DB2-BD59-A6C34878D82A}">
                    <a16:rowId xmlns:a16="http://schemas.microsoft.com/office/drawing/2014/main" val="3674849539"/>
                  </a:ext>
                </a:extLst>
              </a:tr>
              <a:tr h="351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458.sjeng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1024</a:t>
                      </a:r>
                    </a:p>
                  </a:txBody>
                  <a:tcPr/>
                </a:tc>
                <a:tc>
                  <a:txBody>
                    <a:bodyPr/>
                    <a:lstStyle/>
                    <a:p>
                      <a:r>
                        <a:rPr lang="en-US" dirty="0">
                          <a:latin typeface="Arial" panose="020B0604020202020204" pitchFamily="34" charset="0"/>
                          <a:cs typeface="Arial" panose="020B0604020202020204" pitchFamily="34" charset="0"/>
                        </a:rPr>
                        <a:t>4096</a:t>
                      </a:r>
                      <a:endParaRPr lang="en-US" dirty="0"/>
                    </a:p>
                  </a:txBody>
                  <a:tcPr/>
                </a:tc>
                <a:tc>
                  <a:txBody>
                    <a:bodyPr/>
                    <a:lstStyle/>
                    <a:p>
                      <a:r>
                        <a:rPr lang="en-US" dirty="0">
                          <a:latin typeface="Arial" panose="020B0604020202020204" pitchFamily="34" charset="0"/>
                          <a:cs typeface="Arial" panose="020B0604020202020204" pitchFamily="34" charset="0"/>
                        </a:rPr>
                        <a:t>4096</a:t>
                      </a:r>
                      <a:endParaRPr lang="en-US" dirty="0"/>
                    </a:p>
                  </a:txBody>
                  <a:tcPr/>
                </a:tc>
                <a:tc>
                  <a:txBody>
                    <a:bodyPr/>
                    <a:lstStyle/>
                    <a:p>
                      <a:r>
                        <a:rPr lang="en-US" dirty="0">
                          <a:latin typeface="Arial" panose="020B0604020202020204" pitchFamily="34" charset="0"/>
                          <a:cs typeface="Arial" panose="020B0604020202020204" pitchFamily="34" charset="0"/>
                        </a:rPr>
                        <a:t>4.776281</a:t>
                      </a:r>
                      <a:endParaRPr lang="en-US" dirty="0"/>
                    </a:p>
                  </a:txBody>
                  <a:tcPr/>
                </a:tc>
                <a:tc>
                  <a:txBody>
                    <a:bodyPr/>
                    <a:lstStyle/>
                    <a:p>
                      <a:r>
                        <a:rPr lang="en-US" dirty="0">
                          <a:latin typeface="Arial" panose="020B0604020202020204" pitchFamily="34" charset="0"/>
                          <a:cs typeface="Arial" panose="020B0604020202020204" pitchFamily="34" charset="0"/>
                        </a:rPr>
                        <a:t>9.794292</a:t>
                      </a:r>
                      <a:endParaRPr lang="en-US" dirty="0"/>
                    </a:p>
                  </a:txBody>
                  <a:tcPr/>
                </a:tc>
                <a:extLst>
                  <a:ext uri="{0D108BD9-81ED-4DB2-BD59-A6C34878D82A}">
                    <a16:rowId xmlns:a16="http://schemas.microsoft.com/office/drawing/2014/main" val="2637711439"/>
                  </a:ext>
                </a:extLst>
              </a:tr>
              <a:tr h="351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470.lbm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1024</a:t>
                      </a:r>
                    </a:p>
                  </a:txBody>
                  <a:tcPr/>
                </a:tc>
                <a:tc>
                  <a:txBody>
                    <a:bodyPr/>
                    <a:lstStyle/>
                    <a:p>
                      <a:r>
                        <a:rPr lang="en-US" dirty="0">
                          <a:latin typeface="Arial" panose="020B0604020202020204" pitchFamily="34" charset="0"/>
                          <a:cs typeface="Arial" panose="020B0604020202020204" pitchFamily="34" charset="0"/>
                        </a:rPr>
                        <a:t>4096</a:t>
                      </a:r>
                      <a:endParaRPr lang="en-US" dirty="0"/>
                    </a:p>
                  </a:txBody>
                  <a:tcPr/>
                </a:tc>
                <a:tc>
                  <a:txBody>
                    <a:bodyPr/>
                    <a:lstStyle/>
                    <a:p>
                      <a:r>
                        <a:rPr lang="en-US" dirty="0">
                          <a:latin typeface="Arial" panose="020B0604020202020204" pitchFamily="34" charset="0"/>
                          <a:cs typeface="Arial" panose="020B0604020202020204" pitchFamily="34" charset="0"/>
                        </a:rPr>
                        <a:t>4096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0.019583</a:t>
                      </a:r>
                      <a:endParaRPr lang="en-US" dirty="0"/>
                    </a:p>
                  </a:txBody>
                  <a:tcPr/>
                </a:tc>
                <a:tc>
                  <a:txBody>
                    <a:bodyPr/>
                    <a:lstStyle/>
                    <a:p>
                      <a:r>
                        <a:rPr lang="en-US" dirty="0">
                          <a:latin typeface="Arial" panose="020B0604020202020204" pitchFamily="34" charset="0"/>
                          <a:cs typeface="Arial" panose="020B0604020202020204" pitchFamily="34" charset="0"/>
                        </a:rPr>
                        <a:t>0.22968</a:t>
                      </a:r>
                      <a:endParaRPr lang="en-US" dirty="0"/>
                    </a:p>
                  </a:txBody>
                  <a:tcPr/>
                </a:tc>
                <a:extLst>
                  <a:ext uri="{0D108BD9-81ED-4DB2-BD59-A6C34878D82A}">
                    <a16:rowId xmlns:a16="http://schemas.microsoft.com/office/drawing/2014/main" val="3985603829"/>
                  </a:ext>
                </a:extLst>
              </a:tr>
            </a:tbl>
          </a:graphicData>
        </a:graphic>
      </p:graphicFrame>
      <p:sp>
        <p:nvSpPr>
          <p:cNvPr id="10" name="Footer Placeholder 6">
            <a:extLst>
              <a:ext uri="{FF2B5EF4-FFF2-40B4-BE49-F238E27FC236}">
                <a16:creationId xmlns:a16="http://schemas.microsoft.com/office/drawing/2014/main" id="{727D6676-B97F-0D40-A16C-AB04ACF58E6F}"/>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
        <p:nvSpPr>
          <p:cNvPr id="11" name="Slide Number Placeholder 5">
            <a:extLst>
              <a:ext uri="{FF2B5EF4-FFF2-40B4-BE49-F238E27FC236}">
                <a16:creationId xmlns:a16="http://schemas.microsoft.com/office/drawing/2014/main" id="{5EB92992-AAC0-984D-AA86-C2A32E82ACD7}"/>
              </a:ext>
            </a:extLst>
          </p:cNvPr>
          <p:cNvSpPr>
            <a:spLocks noGrp="1"/>
          </p:cNvSpPr>
          <p:nvPr>
            <p:ph type="sldNum" sz="quarter" idx="12"/>
          </p:nvPr>
        </p:nvSpPr>
        <p:spPr>
          <a:xfrm>
            <a:off x="10570044" y="5836885"/>
            <a:ext cx="1161826" cy="365125"/>
          </a:xfrm>
        </p:spPr>
        <p:txBody>
          <a:bodyPr/>
          <a:lstStyle/>
          <a:p>
            <a:r>
              <a:rPr lang="en-US" sz="1500" dirty="0">
                <a:solidFill>
                  <a:schemeClr val="bg1"/>
                </a:solidFill>
                <a:latin typeface="Arial" panose="020B0604020202020204" pitchFamily="34" charset="0"/>
                <a:cs typeface="Arial" panose="020B0604020202020204" pitchFamily="34" charset="0"/>
              </a:rPr>
              <a:t>25</a:t>
            </a:r>
          </a:p>
        </p:txBody>
      </p:sp>
      <p:sp>
        <p:nvSpPr>
          <p:cNvPr id="12" name="Footer Placeholder 6">
            <a:extLst>
              <a:ext uri="{FF2B5EF4-FFF2-40B4-BE49-F238E27FC236}">
                <a16:creationId xmlns:a16="http://schemas.microsoft.com/office/drawing/2014/main" id="{A0F82C7B-C6A4-6941-ACDC-AE57985CE8DA}"/>
              </a:ext>
            </a:extLst>
          </p:cNvPr>
          <p:cNvSpPr txBox="1">
            <a:spLocks/>
          </p:cNvSpPr>
          <p:nvPr/>
        </p:nvSpPr>
        <p:spPr>
          <a:xfrm>
            <a:off x="0" y="5770213"/>
            <a:ext cx="5499719" cy="498470"/>
          </a:xfrm>
          <a:prstGeom prst="rect">
            <a:avLst/>
          </a:prstGeom>
        </p:spPr>
        <p:txBody>
          <a:bodyPr vert="horz" lIns="91440" tIns="45720" rIns="91440" bIns="45720" rtlCol="0" anchor="ctr"/>
          <a:lstStyle>
            <a:defPPr>
              <a:defRPr lang="en-US"/>
            </a:defPPr>
            <a:lvl1pPr marL="0" algn="l"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a:solidFill>
                  <a:schemeClr val="bg1"/>
                </a:solidFill>
                <a:latin typeface="Arial" panose="020B0604020202020204" pitchFamily="34" charset="0"/>
                <a:cs typeface="Arial" panose="020B0604020202020204" pitchFamily="34" charset="0"/>
              </a:rPr>
              <a:t>CE_PROJECT#1</a:t>
            </a:r>
            <a:endParaRPr lang="en-US" sz="15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7373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2872F-AF47-AB43-835A-B2D338355A72}"/>
              </a:ext>
            </a:extLst>
          </p:cNvPr>
          <p:cNvSpPr>
            <a:spLocks noGrp="1"/>
          </p:cNvSpPr>
          <p:nvPr>
            <p:ph type="title"/>
          </p:nvPr>
        </p:nvSpPr>
        <p:spPr>
          <a:xfrm>
            <a:off x="586945" y="18507"/>
            <a:ext cx="10396882" cy="1151965"/>
          </a:xfrm>
        </p:spPr>
        <p:txBody>
          <a:bodyPr>
            <a:normAutofit/>
          </a:bodyPr>
          <a:lstStyle/>
          <a:p>
            <a:pPr algn="ctr"/>
            <a:r>
              <a:rPr lang="en-US" sz="4400" b="1" u="sng" cap="none" dirty="0">
                <a:latin typeface="Arial" panose="020B0604020202020204" pitchFamily="34" charset="0"/>
                <a:cs typeface="Arial" panose="020B0604020202020204" pitchFamily="34" charset="0"/>
              </a:rPr>
              <a:t>What is Branch Predictor?</a:t>
            </a:r>
          </a:p>
        </p:txBody>
      </p:sp>
      <p:sp>
        <p:nvSpPr>
          <p:cNvPr id="3" name="Content Placeholder 2">
            <a:extLst>
              <a:ext uri="{FF2B5EF4-FFF2-40B4-BE49-F238E27FC236}">
                <a16:creationId xmlns:a16="http://schemas.microsoft.com/office/drawing/2014/main" id="{ABC150FD-3BBE-074E-91BF-56377AD340EF}"/>
              </a:ext>
            </a:extLst>
          </p:cNvPr>
          <p:cNvSpPr>
            <a:spLocks noGrp="1"/>
          </p:cNvSpPr>
          <p:nvPr>
            <p:ph sz="quarter" idx="13"/>
          </p:nvPr>
        </p:nvSpPr>
        <p:spPr>
          <a:xfrm>
            <a:off x="586945" y="1555256"/>
            <a:ext cx="10394707" cy="3311189"/>
          </a:xfrm>
        </p:spPr>
        <p:txBody>
          <a:bodyPr>
            <a:noAutofit/>
          </a:bodyPr>
          <a:lstStyle/>
          <a:p>
            <a:r>
              <a:rPr lang="en-US" sz="1800" cap="none" dirty="0">
                <a:latin typeface="Arial" panose="020B0604020202020204" pitchFamily="34" charset="0"/>
                <a:cs typeface="Arial" panose="020B0604020202020204" pitchFamily="34" charset="0"/>
              </a:rPr>
              <a:t>Branch predictor is a mechanism to predict the next fetch address to be used in the next cycle when BRANCH instruction occurs. It motivated by the fact that branch penalties limit the performance of deeply pipelined processors. With branch predictor, therefore, pipelined processors do not need to be stalled when BRANCH instruction is being executed.</a:t>
            </a:r>
          </a:p>
          <a:p>
            <a:r>
              <a:rPr lang="en-US" altLang="zh-CN" sz="1800" cap="none" dirty="0">
                <a:latin typeface="Arial" panose="020B0604020202020204" pitchFamily="34" charset="0"/>
                <a:cs typeface="Arial" panose="020B0604020202020204" pitchFamily="34" charset="0"/>
              </a:rPr>
              <a:t>The typical prediction structures contains Branch History Tables (BHT) and Branch Target Buffers (BTB). Meanwhile, a branch predictor requires </a:t>
            </a:r>
            <a:r>
              <a:rPr lang="en-US" altLang="zh-CN" sz="1800" cap="none" dirty="0" err="1">
                <a:latin typeface="Arial" panose="020B0604020202020204" pitchFamily="34" charset="0"/>
                <a:cs typeface="Arial" panose="020B0604020202020204" pitchFamily="34" charset="0"/>
              </a:rPr>
              <a:t>MisPredict</a:t>
            </a:r>
            <a:r>
              <a:rPr lang="en-US" altLang="zh-CN" sz="1800" cap="none" dirty="0">
                <a:latin typeface="Arial" panose="020B0604020202020204" pitchFamily="34" charset="0"/>
                <a:cs typeface="Arial" panose="020B0604020202020204" pitchFamily="34" charset="0"/>
              </a:rPr>
              <a:t> recovery mechanism.</a:t>
            </a:r>
            <a:endParaRPr lang="en-US" sz="1800" cap="none" dirty="0">
              <a:latin typeface="Arial" panose="020B0604020202020204" pitchFamily="34" charset="0"/>
              <a:cs typeface="Arial" panose="020B0604020202020204" pitchFamily="34" charset="0"/>
            </a:endParaRPr>
          </a:p>
          <a:p>
            <a:r>
              <a:rPr lang="en-US" sz="1800" cap="none" dirty="0">
                <a:latin typeface="Arial" panose="020B0604020202020204" pitchFamily="34" charset="0"/>
                <a:cs typeface="Arial" panose="020B0604020202020204" pitchFamily="34" charset="0"/>
              </a:rPr>
              <a:t>There are two types of branch direction prediction schemes: Static  and Dynamic. For static way, it predicts always the same direction for the same branch during the whole program execution. It comprises hardware-fixed prediction and compiler-directed prediction. Meanwhile, Dynamic prediction is the hardware that influences the prediction while execution proceeds. Prediction is decided on the computation history of the program.</a:t>
            </a:r>
          </a:p>
        </p:txBody>
      </p:sp>
      <p:sp>
        <p:nvSpPr>
          <p:cNvPr id="6" name="Footer Placeholder 6">
            <a:extLst>
              <a:ext uri="{FF2B5EF4-FFF2-40B4-BE49-F238E27FC236}">
                <a16:creationId xmlns:a16="http://schemas.microsoft.com/office/drawing/2014/main" id="{8A224AC0-D646-EC4B-9700-0C352634B7A6}"/>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
        <p:nvSpPr>
          <p:cNvPr id="7" name="Slide Number Placeholder 7">
            <a:extLst>
              <a:ext uri="{FF2B5EF4-FFF2-40B4-BE49-F238E27FC236}">
                <a16:creationId xmlns:a16="http://schemas.microsoft.com/office/drawing/2014/main" id="{F3D71FE5-693C-5041-B348-657DF2C1A566}"/>
              </a:ext>
            </a:extLst>
          </p:cNvPr>
          <p:cNvSpPr>
            <a:spLocks noGrp="1"/>
          </p:cNvSpPr>
          <p:nvPr>
            <p:ph type="sldNum" sz="quarter" idx="12"/>
          </p:nvPr>
        </p:nvSpPr>
        <p:spPr>
          <a:xfrm>
            <a:off x="10704575" y="5770213"/>
            <a:ext cx="907186" cy="498470"/>
          </a:xfrm>
        </p:spPr>
        <p:txBody>
          <a:bodyPr/>
          <a:lstStyle/>
          <a:p>
            <a:fld id="{6D22F896-40B5-4ADD-8801-0D06FADFA095}" type="slidenum">
              <a:rPr lang="en-US" sz="1500" smtClean="0">
                <a:solidFill>
                  <a:schemeClr val="bg1"/>
                </a:solidFill>
                <a:latin typeface="Arial" panose="020B0604020202020204" pitchFamily="34" charset="0"/>
                <a:cs typeface="Arial" panose="020B0604020202020204" pitchFamily="34" charset="0"/>
              </a:rPr>
              <a:t>3</a:t>
            </a:fld>
            <a:endParaRPr lang="en-US" sz="15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4334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B5D411-D01B-754C-B4E0-52150A4E404D}"/>
              </a:ext>
            </a:extLst>
          </p:cNvPr>
          <p:cNvSpPr>
            <a:spLocks noGrp="1"/>
          </p:cNvSpPr>
          <p:nvPr>
            <p:ph idx="1"/>
          </p:nvPr>
        </p:nvSpPr>
        <p:spPr>
          <a:xfrm>
            <a:off x="685799" y="1675720"/>
            <a:ext cx="10396883" cy="980746"/>
          </a:xfrm>
        </p:spPr>
        <p:txBody>
          <a:bodyPr/>
          <a:lstStyle/>
          <a:p>
            <a:r>
              <a:rPr lang="en-US" sz="2400" b="1" u="sng" cap="none" dirty="0">
                <a:latin typeface="Arial" panose="020B0604020202020204" pitchFamily="34" charset="0"/>
                <a:cs typeface="Arial" panose="020B0604020202020204" pitchFamily="34" charset="0"/>
              </a:rPr>
              <a:t>For </a:t>
            </a:r>
            <a:r>
              <a:rPr lang="en-US" sz="2400" b="1" u="sng" cap="none" dirty="0" err="1">
                <a:latin typeface="Arial" panose="020B0604020202020204" pitchFamily="34" charset="0"/>
                <a:cs typeface="Arial" panose="020B0604020202020204" pitchFamily="34" charset="0"/>
              </a:rPr>
              <a:t>BiModeBP</a:t>
            </a:r>
            <a:r>
              <a:rPr lang="en-US" sz="2400" b="1" u="sng" cap="none" dirty="0">
                <a:latin typeface="Arial" panose="020B0604020202020204" pitchFamily="34" charset="0"/>
                <a:cs typeface="Arial" panose="020B0604020202020204" pitchFamily="34" charset="0"/>
              </a:rPr>
              <a:t> </a:t>
            </a:r>
          </a:p>
          <a:p>
            <a:endParaRPr lang="en-US" dirty="0"/>
          </a:p>
        </p:txBody>
      </p:sp>
      <p:sp>
        <p:nvSpPr>
          <p:cNvPr id="3" name="Title 2">
            <a:extLst>
              <a:ext uri="{FF2B5EF4-FFF2-40B4-BE49-F238E27FC236}">
                <a16:creationId xmlns:a16="http://schemas.microsoft.com/office/drawing/2014/main" id="{0641F03F-DC03-5445-8B33-8304DE7E6A3F}"/>
              </a:ext>
            </a:extLst>
          </p:cNvPr>
          <p:cNvSpPr>
            <a:spLocks noGrp="1"/>
          </p:cNvSpPr>
          <p:nvPr>
            <p:ph type="title"/>
          </p:nvPr>
        </p:nvSpPr>
        <p:spPr>
          <a:xfrm>
            <a:off x="685800" y="292261"/>
            <a:ext cx="10396882" cy="1151965"/>
          </a:xfrm>
        </p:spPr>
        <p:txBody>
          <a:bodyPr>
            <a:noAutofit/>
          </a:bodyPr>
          <a:lstStyle/>
          <a:p>
            <a:pPr algn="ctr"/>
            <a:r>
              <a:rPr lang="en-US" sz="4200" b="1" u="sng" cap="none" dirty="0" err="1">
                <a:latin typeface="Arial" panose="020B0604020202020204" pitchFamily="34" charset="0"/>
                <a:cs typeface="Arial" panose="020B0604020202020204" pitchFamily="34" charset="0"/>
              </a:rPr>
              <a:t>BTBMispct</a:t>
            </a:r>
            <a:r>
              <a:rPr lang="en-US" sz="4200" b="1" u="sng" cap="none" dirty="0">
                <a:latin typeface="Arial" panose="020B0604020202020204" pitchFamily="34" charset="0"/>
                <a:cs typeface="Arial" panose="020B0604020202020204" pitchFamily="34" charset="0"/>
              </a:rPr>
              <a:t> and BranchMispredPercent of Different Benchmarks</a:t>
            </a:r>
            <a:endParaRPr lang="en-US" sz="4200" cap="none" dirty="0"/>
          </a:p>
        </p:txBody>
      </p:sp>
      <p:graphicFrame>
        <p:nvGraphicFramePr>
          <p:cNvPr id="7" name="Table 6">
            <a:extLst>
              <a:ext uri="{FF2B5EF4-FFF2-40B4-BE49-F238E27FC236}">
                <a16:creationId xmlns:a16="http://schemas.microsoft.com/office/drawing/2014/main" id="{76F26E14-96E4-2F44-A8FB-8DEB7A0EB75D}"/>
              </a:ext>
            </a:extLst>
          </p:cNvPr>
          <p:cNvGraphicFramePr>
            <a:graphicFrameLocks noGrp="1"/>
          </p:cNvGraphicFramePr>
          <p:nvPr>
            <p:extLst>
              <p:ext uri="{D42A27DB-BD31-4B8C-83A1-F6EECF244321}">
                <p14:modId xmlns:p14="http://schemas.microsoft.com/office/powerpoint/2010/main" val="3616047269"/>
              </p:ext>
            </p:extLst>
          </p:nvPr>
        </p:nvGraphicFramePr>
        <p:xfrm>
          <a:off x="1457255" y="2343949"/>
          <a:ext cx="8853970" cy="3030100"/>
        </p:xfrm>
        <a:graphic>
          <a:graphicData uri="http://schemas.openxmlformats.org/drawingml/2006/table">
            <a:tbl>
              <a:tblPr firstRow="1" bandRow="1">
                <a:tableStyleId>{5C22544A-7EE6-4342-B048-85BDC9FD1C3A}</a:tableStyleId>
              </a:tblPr>
              <a:tblGrid>
                <a:gridCol w="1677666">
                  <a:extLst>
                    <a:ext uri="{9D8B030D-6E8A-4147-A177-3AD203B41FA5}">
                      <a16:colId xmlns:a16="http://schemas.microsoft.com/office/drawing/2014/main" val="1714029085"/>
                    </a:ext>
                  </a:extLst>
                </a:gridCol>
                <a:gridCol w="1215342">
                  <a:extLst>
                    <a:ext uri="{9D8B030D-6E8A-4147-A177-3AD203B41FA5}">
                      <a16:colId xmlns:a16="http://schemas.microsoft.com/office/drawing/2014/main" val="992645953"/>
                    </a:ext>
                  </a:extLst>
                </a:gridCol>
                <a:gridCol w="2060293">
                  <a:extLst>
                    <a:ext uri="{9D8B030D-6E8A-4147-A177-3AD203B41FA5}">
                      <a16:colId xmlns:a16="http://schemas.microsoft.com/office/drawing/2014/main" val="2016602632"/>
                    </a:ext>
                  </a:extLst>
                </a:gridCol>
                <a:gridCol w="1644513">
                  <a:extLst>
                    <a:ext uri="{9D8B030D-6E8A-4147-A177-3AD203B41FA5}">
                      <a16:colId xmlns:a16="http://schemas.microsoft.com/office/drawing/2014/main" val="3799957580"/>
                    </a:ext>
                  </a:extLst>
                </a:gridCol>
                <a:gridCol w="2256156">
                  <a:extLst>
                    <a:ext uri="{9D8B030D-6E8A-4147-A177-3AD203B41FA5}">
                      <a16:colId xmlns:a16="http://schemas.microsoft.com/office/drawing/2014/main" val="2787998052"/>
                    </a:ext>
                  </a:extLst>
                </a:gridCol>
              </a:tblGrid>
              <a:tr h="5796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Benchmarks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Global Predictor size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Choice Predictor size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BTBMisPct</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BranchMisPercent</a:t>
                      </a:r>
                    </a:p>
                    <a:p>
                      <a:endParaRPr lang="en-US" dirty="0"/>
                    </a:p>
                  </a:txBody>
                  <a:tcPr/>
                </a:tc>
                <a:extLst>
                  <a:ext uri="{0D108BD9-81ED-4DB2-BD59-A6C34878D82A}">
                    <a16:rowId xmlns:a16="http://schemas.microsoft.com/office/drawing/2014/main" val="2372076336"/>
                  </a:ext>
                </a:extLst>
              </a:tr>
              <a:tr h="3682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401.bzip2</a:t>
                      </a:r>
                    </a:p>
                  </a:txBody>
                  <a:tcPr/>
                </a:tc>
                <a:tc>
                  <a:txBody>
                    <a:bodyPr/>
                    <a:lstStyle/>
                    <a:p>
                      <a:r>
                        <a:rPr lang="en-US" dirty="0">
                          <a:latin typeface="Arial" panose="020B0604020202020204" pitchFamily="34" charset="0"/>
                          <a:cs typeface="Arial" panose="020B0604020202020204" pitchFamily="34" charset="0"/>
                        </a:rPr>
                        <a:t>2048</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2048</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0.143772</a:t>
                      </a:r>
                      <a:endParaRPr lang="en-US" dirty="0"/>
                    </a:p>
                  </a:txBody>
                  <a:tcPr/>
                </a:tc>
                <a:tc>
                  <a:txBody>
                    <a:bodyPr/>
                    <a:lstStyle/>
                    <a:p>
                      <a:r>
                        <a:rPr lang="en-US" dirty="0">
                          <a:latin typeface="Arial" panose="020B0604020202020204" pitchFamily="34" charset="0"/>
                          <a:cs typeface="Arial" panose="020B0604020202020204" pitchFamily="34" charset="0"/>
                        </a:rPr>
                        <a:t>15.40911</a:t>
                      </a:r>
                      <a:endParaRPr lang="en-US" dirty="0"/>
                    </a:p>
                  </a:txBody>
                  <a:tcPr/>
                </a:tc>
                <a:extLst>
                  <a:ext uri="{0D108BD9-81ED-4DB2-BD59-A6C34878D82A}">
                    <a16:rowId xmlns:a16="http://schemas.microsoft.com/office/drawing/2014/main" val="2401080174"/>
                  </a:ext>
                </a:extLst>
              </a:tr>
              <a:tr h="3682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429.mcf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2048</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2048</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2.513748</a:t>
                      </a:r>
                      <a:endParaRPr lang="en-US" dirty="0"/>
                    </a:p>
                  </a:txBody>
                  <a:tcPr/>
                </a:tc>
                <a:tc>
                  <a:txBody>
                    <a:bodyPr/>
                    <a:lstStyle/>
                    <a:p>
                      <a:r>
                        <a:rPr lang="en-US" dirty="0">
                          <a:latin typeface="Arial" panose="020B0604020202020204" pitchFamily="34" charset="0"/>
                          <a:cs typeface="Arial" panose="020B0604020202020204" pitchFamily="34" charset="0"/>
                        </a:rPr>
                        <a:t>9.818028</a:t>
                      </a:r>
                      <a:endParaRPr lang="en-US" dirty="0"/>
                    </a:p>
                  </a:txBody>
                  <a:tcPr/>
                </a:tc>
                <a:extLst>
                  <a:ext uri="{0D108BD9-81ED-4DB2-BD59-A6C34878D82A}">
                    <a16:rowId xmlns:a16="http://schemas.microsoft.com/office/drawing/2014/main" val="3137716269"/>
                  </a:ext>
                </a:extLst>
              </a:tr>
              <a:tr h="3682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456.hmmer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2048</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2048</a:t>
                      </a:r>
                      <a:endParaRPr lang="en-US" dirty="0"/>
                    </a:p>
                  </a:txBody>
                  <a:tcPr/>
                </a:tc>
                <a:tc>
                  <a:txBody>
                    <a:bodyPr/>
                    <a:lstStyle/>
                    <a:p>
                      <a:r>
                        <a:rPr lang="en-US" dirty="0">
                          <a:latin typeface="Arial" panose="020B0604020202020204" pitchFamily="34" charset="0"/>
                          <a:cs typeface="Arial" panose="020B0604020202020204" pitchFamily="34" charset="0"/>
                        </a:rPr>
                        <a:t>0.810444</a:t>
                      </a:r>
                      <a:endParaRPr lang="en-US" dirty="0"/>
                    </a:p>
                  </a:txBody>
                  <a:tcPr/>
                </a:tc>
                <a:tc>
                  <a:txBody>
                    <a:bodyPr/>
                    <a:lstStyle/>
                    <a:p>
                      <a:r>
                        <a:rPr lang="en-US" dirty="0">
                          <a:latin typeface="Arial" panose="020B0604020202020204" pitchFamily="34" charset="0"/>
                          <a:cs typeface="Arial" panose="020B0604020202020204" pitchFamily="34" charset="0"/>
                        </a:rPr>
                        <a:t>13.614727</a:t>
                      </a:r>
                      <a:endParaRPr lang="en-US" dirty="0"/>
                    </a:p>
                  </a:txBody>
                  <a:tcPr/>
                </a:tc>
                <a:extLst>
                  <a:ext uri="{0D108BD9-81ED-4DB2-BD59-A6C34878D82A}">
                    <a16:rowId xmlns:a16="http://schemas.microsoft.com/office/drawing/2014/main" val="3674849539"/>
                  </a:ext>
                </a:extLst>
              </a:tr>
              <a:tr h="3682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458.sjeng</a:t>
                      </a:r>
                    </a:p>
                  </a:txBody>
                  <a:tcPr/>
                </a:tc>
                <a:tc>
                  <a:txBody>
                    <a:bodyPr/>
                    <a:lstStyle/>
                    <a:p>
                      <a:r>
                        <a:rPr lang="en-US" dirty="0">
                          <a:latin typeface="Arial" panose="020B0604020202020204" pitchFamily="34" charset="0"/>
                          <a:cs typeface="Arial" panose="020B0604020202020204" pitchFamily="34" charset="0"/>
                        </a:rPr>
                        <a:t>2048</a:t>
                      </a:r>
                      <a:endParaRPr lang="en-US" dirty="0"/>
                    </a:p>
                  </a:txBody>
                  <a:tcPr/>
                </a:tc>
                <a:tc>
                  <a:txBody>
                    <a:bodyPr/>
                    <a:lstStyle/>
                    <a:p>
                      <a:r>
                        <a:rPr lang="en-US" dirty="0">
                          <a:latin typeface="Arial" panose="020B0604020202020204" pitchFamily="34" charset="0"/>
                          <a:cs typeface="Arial" panose="020B0604020202020204" pitchFamily="34" charset="0"/>
                        </a:rPr>
                        <a:t>2048</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7.011066</a:t>
                      </a:r>
                      <a:endParaRPr lang="en-US" dirty="0"/>
                    </a:p>
                  </a:txBody>
                  <a:tcPr/>
                </a:tc>
                <a:tc>
                  <a:txBody>
                    <a:bodyPr/>
                    <a:lstStyle/>
                    <a:p>
                      <a:r>
                        <a:rPr lang="en-US" dirty="0">
                          <a:latin typeface="Arial" panose="020B0604020202020204" pitchFamily="34" charset="0"/>
                          <a:cs typeface="Arial" panose="020B0604020202020204" pitchFamily="34" charset="0"/>
                        </a:rPr>
                        <a:t>10.197635</a:t>
                      </a:r>
                      <a:endParaRPr lang="en-US" dirty="0"/>
                    </a:p>
                  </a:txBody>
                  <a:tcPr/>
                </a:tc>
                <a:extLst>
                  <a:ext uri="{0D108BD9-81ED-4DB2-BD59-A6C34878D82A}">
                    <a16:rowId xmlns:a16="http://schemas.microsoft.com/office/drawing/2014/main" val="2637711439"/>
                  </a:ext>
                </a:extLst>
              </a:tr>
              <a:tr h="3682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470.lbm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2048</a:t>
                      </a:r>
                      <a:endParaRPr lang="en-US" dirty="0"/>
                    </a:p>
                  </a:txBody>
                  <a:tcPr/>
                </a:tc>
                <a:tc>
                  <a:txBody>
                    <a:bodyPr/>
                    <a:lstStyle/>
                    <a:p>
                      <a:r>
                        <a:rPr lang="en-US" dirty="0">
                          <a:latin typeface="Arial" panose="020B0604020202020204" pitchFamily="34" charset="0"/>
                          <a:cs typeface="Arial" panose="020B0604020202020204" pitchFamily="34" charset="0"/>
                        </a:rPr>
                        <a:t>2048</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0.003716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8.606062</a:t>
                      </a:r>
                      <a:endParaRPr lang="en-US" dirty="0"/>
                    </a:p>
                  </a:txBody>
                  <a:tcPr/>
                </a:tc>
                <a:extLst>
                  <a:ext uri="{0D108BD9-81ED-4DB2-BD59-A6C34878D82A}">
                    <a16:rowId xmlns:a16="http://schemas.microsoft.com/office/drawing/2014/main" val="3985603829"/>
                  </a:ext>
                </a:extLst>
              </a:tr>
            </a:tbl>
          </a:graphicData>
        </a:graphic>
      </p:graphicFrame>
      <p:sp>
        <p:nvSpPr>
          <p:cNvPr id="8" name="Slide Number Placeholder 5">
            <a:extLst>
              <a:ext uri="{FF2B5EF4-FFF2-40B4-BE49-F238E27FC236}">
                <a16:creationId xmlns:a16="http://schemas.microsoft.com/office/drawing/2014/main" id="{56EFAA8F-8303-1547-A649-8FDCB504801B}"/>
              </a:ext>
            </a:extLst>
          </p:cNvPr>
          <p:cNvSpPr>
            <a:spLocks noGrp="1"/>
          </p:cNvSpPr>
          <p:nvPr>
            <p:ph type="sldNum" sz="quarter" idx="12"/>
          </p:nvPr>
        </p:nvSpPr>
        <p:spPr>
          <a:xfrm>
            <a:off x="10570044" y="5836885"/>
            <a:ext cx="1161826" cy="365125"/>
          </a:xfrm>
        </p:spPr>
        <p:txBody>
          <a:bodyPr/>
          <a:lstStyle/>
          <a:p>
            <a:r>
              <a:rPr lang="en-US" sz="1500" dirty="0">
                <a:solidFill>
                  <a:schemeClr val="bg1"/>
                </a:solidFill>
                <a:latin typeface="Arial" panose="020B0604020202020204" pitchFamily="34" charset="0"/>
                <a:cs typeface="Arial" panose="020B0604020202020204" pitchFamily="34" charset="0"/>
              </a:rPr>
              <a:t>26</a:t>
            </a:r>
          </a:p>
        </p:txBody>
      </p:sp>
      <p:sp>
        <p:nvSpPr>
          <p:cNvPr id="9" name="Footer Placeholder 6">
            <a:extLst>
              <a:ext uri="{FF2B5EF4-FFF2-40B4-BE49-F238E27FC236}">
                <a16:creationId xmlns:a16="http://schemas.microsoft.com/office/drawing/2014/main" id="{B23C3F7C-324B-5E4D-AD7B-4AB27D14E1F0}"/>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21170623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B5D411-D01B-754C-B4E0-52150A4E404D}"/>
              </a:ext>
            </a:extLst>
          </p:cNvPr>
          <p:cNvSpPr>
            <a:spLocks noGrp="1"/>
          </p:cNvSpPr>
          <p:nvPr>
            <p:ph idx="1"/>
          </p:nvPr>
        </p:nvSpPr>
        <p:spPr>
          <a:xfrm>
            <a:off x="685799" y="1675720"/>
            <a:ext cx="10396883" cy="980746"/>
          </a:xfrm>
        </p:spPr>
        <p:txBody>
          <a:bodyPr/>
          <a:lstStyle/>
          <a:p>
            <a:r>
              <a:rPr lang="en-US" sz="2400" b="1" u="sng" cap="none" dirty="0">
                <a:latin typeface="Arial" panose="020B0604020202020204" pitchFamily="34" charset="0"/>
                <a:cs typeface="Arial" panose="020B0604020202020204" pitchFamily="34" charset="0"/>
              </a:rPr>
              <a:t>For </a:t>
            </a:r>
            <a:r>
              <a:rPr lang="en-US" sz="2400" b="1" u="sng" cap="none" dirty="0" err="1">
                <a:latin typeface="Arial" panose="020B0604020202020204" pitchFamily="34" charset="0"/>
                <a:cs typeface="Arial" panose="020B0604020202020204" pitchFamily="34" charset="0"/>
              </a:rPr>
              <a:t>LocalBP</a:t>
            </a:r>
            <a:r>
              <a:rPr lang="en-US" sz="2400" b="1" u="sng" cap="none" dirty="0">
                <a:latin typeface="Arial" panose="020B0604020202020204" pitchFamily="34" charset="0"/>
                <a:cs typeface="Arial" panose="020B0604020202020204" pitchFamily="34" charset="0"/>
              </a:rPr>
              <a:t> </a:t>
            </a:r>
          </a:p>
          <a:p>
            <a:endParaRPr lang="en-US" dirty="0"/>
          </a:p>
        </p:txBody>
      </p:sp>
      <p:sp>
        <p:nvSpPr>
          <p:cNvPr id="3" name="Title 2">
            <a:extLst>
              <a:ext uri="{FF2B5EF4-FFF2-40B4-BE49-F238E27FC236}">
                <a16:creationId xmlns:a16="http://schemas.microsoft.com/office/drawing/2014/main" id="{0641F03F-DC03-5445-8B33-8304DE7E6A3F}"/>
              </a:ext>
            </a:extLst>
          </p:cNvPr>
          <p:cNvSpPr>
            <a:spLocks noGrp="1"/>
          </p:cNvSpPr>
          <p:nvPr>
            <p:ph type="title"/>
          </p:nvPr>
        </p:nvSpPr>
        <p:spPr>
          <a:xfrm>
            <a:off x="685800" y="292261"/>
            <a:ext cx="10396882" cy="1151965"/>
          </a:xfrm>
        </p:spPr>
        <p:txBody>
          <a:bodyPr>
            <a:noAutofit/>
          </a:bodyPr>
          <a:lstStyle/>
          <a:p>
            <a:pPr algn="ctr"/>
            <a:r>
              <a:rPr lang="en-US" sz="4200" b="1" u="sng" cap="none" dirty="0" err="1">
                <a:latin typeface="Arial" panose="020B0604020202020204" pitchFamily="34" charset="0"/>
                <a:cs typeface="Arial" panose="020B0604020202020204" pitchFamily="34" charset="0"/>
              </a:rPr>
              <a:t>BTBMispct</a:t>
            </a:r>
            <a:r>
              <a:rPr lang="en-US" sz="4200" b="1" u="sng" cap="none" dirty="0">
                <a:latin typeface="Arial" panose="020B0604020202020204" pitchFamily="34" charset="0"/>
                <a:cs typeface="Arial" panose="020B0604020202020204" pitchFamily="34" charset="0"/>
              </a:rPr>
              <a:t> and BranchMispredPercent of Different Benchmarks</a:t>
            </a:r>
            <a:endParaRPr lang="en-US" sz="4200" cap="none" dirty="0"/>
          </a:p>
        </p:txBody>
      </p:sp>
      <p:graphicFrame>
        <p:nvGraphicFramePr>
          <p:cNvPr id="5" name="Table 4">
            <a:extLst>
              <a:ext uri="{FF2B5EF4-FFF2-40B4-BE49-F238E27FC236}">
                <a16:creationId xmlns:a16="http://schemas.microsoft.com/office/drawing/2014/main" id="{04FDAC08-43CD-7C4E-81A2-678B8D101B49}"/>
              </a:ext>
            </a:extLst>
          </p:cNvPr>
          <p:cNvGraphicFramePr>
            <a:graphicFrameLocks noGrp="1"/>
          </p:cNvGraphicFramePr>
          <p:nvPr>
            <p:extLst>
              <p:ext uri="{D42A27DB-BD31-4B8C-83A1-F6EECF244321}">
                <p14:modId xmlns:p14="http://schemas.microsoft.com/office/powerpoint/2010/main" val="1890407420"/>
              </p:ext>
            </p:extLst>
          </p:nvPr>
        </p:nvGraphicFramePr>
        <p:xfrm>
          <a:off x="1451135" y="2424973"/>
          <a:ext cx="8866209" cy="2956925"/>
        </p:xfrm>
        <a:graphic>
          <a:graphicData uri="http://schemas.openxmlformats.org/drawingml/2006/table">
            <a:tbl>
              <a:tblPr firstRow="1" bandRow="1">
                <a:tableStyleId>{5C22544A-7EE6-4342-B048-85BDC9FD1C3A}</a:tableStyleId>
              </a:tblPr>
              <a:tblGrid>
                <a:gridCol w="2489025">
                  <a:extLst>
                    <a:ext uri="{9D8B030D-6E8A-4147-A177-3AD203B41FA5}">
                      <a16:colId xmlns:a16="http://schemas.microsoft.com/office/drawing/2014/main" val="1714029085"/>
                    </a:ext>
                  </a:extLst>
                </a:gridCol>
                <a:gridCol w="1981061">
                  <a:extLst>
                    <a:ext uri="{9D8B030D-6E8A-4147-A177-3AD203B41FA5}">
                      <a16:colId xmlns:a16="http://schemas.microsoft.com/office/drawing/2014/main" val="1389385948"/>
                    </a:ext>
                  </a:extLst>
                </a:gridCol>
                <a:gridCol w="2070739">
                  <a:extLst>
                    <a:ext uri="{9D8B030D-6E8A-4147-A177-3AD203B41FA5}">
                      <a16:colId xmlns:a16="http://schemas.microsoft.com/office/drawing/2014/main" val="3799957580"/>
                    </a:ext>
                  </a:extLst>
                </a:gridCol>
                <a:gridCol w="2325384">
                  <a:extLst>
                    <a:ext uri="{9D8B030D-6E8A-4147-A177-3AD203B41FA5}">
                      <a16:colId xmlns:a16="http://schemas.microsoft.com/office/drawing/2014/main" val="2787998052"/>
                    </a:ext>
                  </a:extLst>
                </a:gridCol>
              </a:tblGrid>
              <a:tr h="11281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Benchmarks</a:t>
                      </a:r>
                    </a:p>
                    <a:p>
                      <a:pPr algn="ct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Local Predictor size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BTBMisPct</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BranchMisPercent</a:t>
                      </a:r>
                    </a:p>
                    <a:p>
                      <a:pPr algn="ctr"/>
                      <a:endParaRPr lang="en-US" dirty="0"/>
                    </a:p>
                  </a:txBody>
                  <a:tcPr/>
                </a:tc>
                <a:extLst>
                  <a:ext uri="{0D108BD9-81ED-4DB2-BD59-A6C34878D82A}">
                    <a16:rowId xmlns:a16="http://schemas.microsoft.com/office/drawing/2014/main" val="2372076336"/>
                  </a:ext>
                </a:extLst>
              </a:tr>
              <a:tr h="351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401.bzip2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1024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0.1877777</a:t>
                      </a:r>
                      <a:endParaRPr lang="en-US" dirty="0"/>
                    </a:p>
                  </a:txBody>
                  <a:tcPr/>
                </a:tc>
                <a:tc>
                  <a:txBody>
                    <a:bodyPr/>
                    <a:lstStyle/>
                    <a:p>
                      <a:r>
                        <a:rPr lang="en-US" dirty="0">
                          <a:latin typeface="Arial" panose="020B0604020202020204" pitchFamily="34" charset="0"/>
                          <a:cs typeface="Arial" panose="020B0604020202020204" pitchFamily="34" charset="0"/>
                        </a:rPr>
                        <a:t>10.972980</a:t>
                      </a:r>
                      <a:endParaRPr lang="en-US" dirty="0"/>
                    </a:p>
                  </a:txBody>
                  <a:tcPr/>
                </a:tc>
                <a:extLst>
                  <a:ext uri="{0D108BD9-81ED-4DB2-BD59-A6C34878D82A}">
                    <a16:rowId xmlns:a16="http://schemas.microsoft.com/office/drawing/2014/main" val="2401080174"/>
                  </a:ext>
                </a:extLst>
              </a:tr>
              <a:tr h="351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429.mcf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1024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8.652242</a:t>
                      </a:r>
                      <a:endParaRPr lang="en-US" dirty="0"/>
                    </a:p>
                  </a:txBody>
                  <a:tcPr/>
                </a:tc>
                <a:tc>
                  <a:txBody>
                    <a:bodyPr/>
                    <a:lstStyle/>
                    <a:p>
                      <a:r>
                        <a:rPr lang="en-US" dirty="0">
                          <a:latin typeface="Arial" panose="020B0604020202020204" pitchFamily="34" charset="0"/>
                          <a:cs typeface="Arial" panose="020B0604020202020204" pitchFamily="34" charset="0"/>
                        </a:rPr>
                        <a:t>10.871293</a:t>
                      </a:r>
                      <a:endParaRPr lang="en-US" dirty="0"/>
                    </a:p>
                  </a:txBody>
                  <a:tcPr/>
                </a:tc>
                <a:extLst>
                  <a:ext uri="{0D108BD9-81ED-4DB2-BD59-A6C34878D82A}">
                    <a16:rowId xmlns:a16="http://schemas.microsoft.com/office/drawing/2014/main" val="3137716269"/>
                  </a:ext>
                </a:extLst>
              </a:tr>
              <a:tr h="351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456.hmmer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1024</a:t>
                      </a:r>
                    </a:p>
                  </a:txBody>
                  <a:tcPr/>
                </a:tc>
                <a:tc>
                  <a:txBody>
                    <a:bodyPr/>
                    <a:lstStyle/>
                    <a:p>
                      <a:r>
                        <a:rPr lang="en-US" dirty="0">
                          <a:latin typeface="Arial" panose="020B0604020202020204" pitchFamily="34" charset="0"/>
                          <a:cs typeface="Arial" panose="020B0604020202020204" pitchFamily="34" charset="0"/>
                        </a:rPr>
                        <a:t>2.477987</a:t>
                      </a:r>
                      <a:endParaRPr lang="en-US" dirty="0"/>
                    </a:p>
                  </a:txBody>
                  <a:tcPr/>
                </a:tc>
                <a:tc>
                  <a:txBody>
                    <a:bodyPr/>
                    <a:lstStyle/>
                    <a:p>
                      <a:r>
                        <a:rPr lang="en-US" dirty="0">
                          <a:latin typeface="Arial" panose="020B0604020202020204" pitchFamily="34" charset="0"/>
                          <a:cs typeface="Arial" panose="020B0604020202020204" pitchFamily="34" charset="0"/>
                        </a:rPr>
                        <a:t>14.784453</a:t>
                      </a:r>
                      <a:endParaRPr lang="en-US" dirty="0"/>
                    </a:p>
                  </a:txBody>
                  <a:tcPr/>
                </a:tc>
                <a:extLst>
                  <a:ext uri="{0D108BD9-81ED-4DB2-BD59-A6C34878D82A}">
                    <a16:rowId xmlns:a16="http://schemas.microsoft.com/office/drawing/2014/main" val="3674849539"/>
                  </a:ext>
                </a:extLst>
              </a:tr>
              <a:tr h="351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458.sjeng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1024</a:t>
                      </a:r>
                    </a:p>
                  </a:txBody>
                  <a:tcPr/>
                </a:tc>
                <a:tc>
                  <a:txBody>
                    <a:bodyPr/>
                    <a:lstStyle/>
                    <a:p>
                      <a:r>
                        <a:rPr lang="en-US" dirty="0">
                          <a:latin typeface="Arial" panose="020B0604020202020204" pitchFamily="34" charset="0"/>
                          <a:cs typeface="Arial" panose="020B0604020202020204" pitchFamily="34" charset="0"/>
                        </a:rPr>
                        <a:t>9.113728</a:t>
                      </a:r>
                      <a:endParaRPr lang="en-US" dirty="0"/>
                    </a:p>
                  </a:txBody>
                  <a:tcPr/>
                </a:tc>
                <a:tc>
                  <a:txBody>
                    <a:bodyPr/>
                    <a:lstStyle/>
                    <a:p>
                      <a:r>
                        <a:rPr lang="en-US" dirty="0">
                          <a:latin typeface="Arial" panose="020B0604020202020204" pitchFamily="34" charset="0"/>
                          <a:cs typeface="Arial" panose="020B0604020202020204" pitchFamily="34" charset="0"/>
                        </a:rPr>
                        <a:t>14.3672059</a:t>
                      </a:r>
                      <a:endParaRPr lang="en-US" dirty="0"/>
                    </a:p>
                  </a:txBody>
                  <a:tcPr/>
                </a:tc>
                <a:extLst>
                  <a:ext uri="{0D108BD9-81ED-4DB2-BD59-A6C34878D82A}">
                    <a16:rowId xmlns:a16="http://schemas.microsoft.com/office/drawing/2014/main" val="2637711439"/>
                  </a:ext>
                </a:extLst>
              </a:tr>
              <a:tr h="351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470.lbm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1024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0.007379</a:t>
                      </a:r>
                      <a:endParaRPr lang="en-US" dirty="0"/>
                    </a:p>
                  </a:txBody>
                  <a:tcPr/>
                </a:tc>
                <a:tc>
                  <a:txBody>
                    <a:bodyPr/>
                    <a:lstStyle/>
                    <a:p>
                      <a:r>
                        <a:rPr lang="en-US" dirty="0">
                          <a:latin typeface="Arial" panose="020B0604020202020204" pitchFamily="34" charset="0"/>
                          <a:cs typeface="Arial" panose="020B0604020202020204" pitchFamily="34" charset="0"/>
                        </a:rPr>
                        <a:t>8.606062</a:t>
                      </a:r>
                      <a:endParaRPr lang="en-US" dirty="0"/>
                    </a:p>
                  </a:txBody>
                  <a:tcPr/>
                </a:tc>
                <a:extLst>
                  <a:ext uri="{0D108BD9-81ED-4DB2-BD59-A6C34878D82A}">
                    <a16:rowId xmlns:a16="http://schemas.microsoft.com/office/drawing/2014/main" val="3985603829"/>
                  </a:ext>
                </a:extLst>
              </a:tr>
            </a:tbl>
          </a:graphicData>
        </a:graphic>
      </p:graphicFrame>
      <p:sp>
        <p:nvSpPr>
          <p:cNvPr id="8" name="Slide Number Placeholder 5">
            <a:extLst>
              <a:ext uri="{FF2B5EF4-FFF2-40B4-BE49-F238E27FC236}">
                <a16:creationId xmlns:a16="http://schemas.microsoft.com/office/drawing/2014/main" id="{A463CD6A-D1BC-1A4E-A3F1-77E3CFA69A7B}"/>
              </a:ext>
            </a:extLst>
          </p:cNvPr>
          <p:cNvSpPr txBox="1">
            <a:spLocks/>
          </p:cNvSpPr>
          <p:nvPr/>
        </p:nvSpPr>
        <p:spPr>
          <a:xfrm>
            <a:off x="10570044" y="5836885"/>
            <a:ext cx="1161826" cy="365125"/>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bg1"/>
                </a:solidFill>
                <a:latin typeface="Arial" panose="020B0604020202020204" pitchFamily="34" charset="0"/>
                <a:cs typeface="Arial" panose="020B0604020202020204" pitchFamily="34" charset="0"/>
              </a:rPr>
              <a:t>27</a:t>
            </a:r>
          </a:p>
        </p:txBody>
      </p:sp>
      <p:sp>
        <p:nvSpPr>
          <p:cNvPr id="9" name="Footer Placeholder 6">
            <a:extLst>
              <a:ext uri="{FF2B5EF4-FFF2-40B4-BE49-F238E27FC236}">
                <a16:creationId xmlns:a16="http://schemas.microsoft.com/office/drawing/2014/main" id="{A7852520-40F9-7B40-A6A1-C989749F17AA}"/>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841117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480E70-29DD-874F-88A9-0F7378FB0932}"/>
              </a:ext>
            </a:extLst>
          </p:cNvPr>
          <p:cNvSpPr>
            <a:spLocks noGrp="1"/>
          </p:cNvSpPr>
          <p:nvPr>
            <p:ph idx="1"/>
          </p:nvPr>
        </p:nvSpPr>
        <p:spPr>
          <a:xfrm>
            <a:off x="685800" y="1808754"/>
            <a:ext cx="10396883" cy="876574"/>
          </a:xfrm>
        </p:spPr>
        <p:txBody>
          <a:bodyPr/>
          <a:lstStyle/>
          <a:p>
            <a:pPr marL="342900" indent="-342900"/>
            <a:r>
              <a:rPr lang="en-US" cap="none" dirty="0">
                <a:latin typeface="Arial" panose="020B0604020202020204" pitchFamily="34" charset="0"/>
                <a:cs typeface="Arial" panose="020B0604020202020204" pitchFamily="34" charset="0"/>
              </a:rPr>
              <a:t>We calculate the CPI using below formula for each predictor for each benchmark.</a:t>
            </a:r>
          </a:p>
          <a:p>
            <a:endParaRPr lang="en-US" dirty="0"/>
          </a:p>
        </p:txBody>
      </p:sp>
      <p:sp>
        <p:nvSpPr>
          <p:cNvPr id="3" name="Title 2">
            <a:extLst>
              <a:ext uri="{FF2B5EF4-FFF2-40B4-BE49-F238E27FC236}">
                <a16:creationId xmlns:a16="http://schemas.microsoft.com/office/drawing/2014/main" id="{D454A198-FEF8-1F4B-992E-573EE0EA999F}"/>
              </a:ext>
            </a:extLst>
          </p:cNvPr>
          <p:cNvSpPr>
            <a:spLocks noGrp="1"/>
          </p:cNvSpPr>
          <p:nvPr>
            <p:ph type="title"/>
          </p:nvPr>
        </p:nvSpPr>
        <p:spPr>
          <a:xfrm>
            <a:off x="685800" y="222813"/>
            <a:ext cx="10396882" cy="1151965"/>
          </a:xfrm>
        </p:spPr>
        <p:txBody>
          <a:bodyPr>
            <a:normAutofit fontScale="90000"/>
          </a:bodyPr>
          <a:lstStyle/>
          <a:p>
            <a:pPr algn="ctr"/>
            <a:r>
              <a:rPr lang="en-US" b="1" u="sng" cap="none" dirty="0">
                <a:latin typeface="Arial" panose="020B0604020202020204" pitchFamily="34" charset="0"/>
                <a:cs typeface="Arial" panose="020B0604020202020204" pitchFamily="34" charset="0"/>
              </a:rPr>
              <a:t>Calculation of CPI of each Benchmarks</a:t>
            </a:r>
            <a:endParaRPr lang="en-US" cap="none" dirty="0"/>
          </a:p>
        </p:txBody>
      </p:sp>
      <p:pic>
        <p:nvPicPr>
          <p:cNvPr id="4" name="Content Placeholder 3">
            <a:extLst>
              <a:ext uri="{FF2B5EF4-FFF2-40B4-BE49-F238E27FC236}">
                <a16:creationId xmlns:a16="http://schemas.microsoft.com/office/drawing/2014/main" id="{6EB0CD0E-458E-D342-9499-CB6E89DE15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8720" y="2956367"/>
            <a:ext cx="7558268" cy="1986023"/>
          </a:xfrm>
          <a:prstGeom prst="rect">
            <a:avLst/>
          </a:prstGeom>
          <a:solidFill>
            <a:schemeClr val="accent1">
              <a:tint val="40000"/>
            </a:schemeClr>
          </a:solidFill>
          <a:ln>
            <a:solidFill>
              <a:schemeClr val="tx2"/>
            </a:solidFill>
          </a:ln>
        </p:spPr>
      </p:pic>
      <p:sp>
        <p:nvSpPr>
          <p:cNvPr id="7" name="Slide Number Placeholder 5">
            <a:extLst>
              <a:ext uri="{FF2B5EF4-FFF2-40B4-BE49-F238E27FC236}">
                <a16:creationId xmlns:a16="http://schemas.microsoft.com/office/drawing/2014/main" id="{56D87918-F35C-724B-8F67-40B31BF8C2BB}"/>
              </a:ext>
            </a:extLst>
          </p:cNvPr>
          <p:cNvSpPr txBox="1">
            <a:spLocks/>
          </p:cNvSpPr>
          <p:nvPr/>
        </p:nvSpPr>
        <p:spPr>
          <a:xfrm>
            <a:off x="10570044" y="5836885"/>
            <a:ext cx="1161826" cy="365125"/>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bg1"/>
                </a:solidFill>
                <a:latin typeface="Arial" panose="020B0604020202020204" pitchFamily="34" charset="0"/>
                <a:cs typeface="Arial" panose="020B0604020202020204" pitchFamily="34" charset="0"/>
              </a:rPr>
              <a:t>28</a:t>
            </a:r>
          </a:p>
        </p:txBody>
      </p:sp>
      <p:sp>
        <p:nvSpPr>
          <p:cNvPr id="8" name="Footer Placeholder 6">
            <a:extLst>
              <a:ext uri="{FF2B5EF4-FFF2-40B4-BE49-F238E27FC236}">
                <a16:creationId xmlns:a16="http://schemas.microsoft.com/office/drawing/2014/main" id="{449DF898-04B3-7641-8991-ECD451503236}"/>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2844108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06589F-C01B-1746-AD45-E6E13178E09A}"/>
              </a:ext>
            </a:extLst>
          </p:cNvPr>
          <p:cNvSpPr>
            <a:spLocks noGrp="1"/>
          </p:cNvSpPr>
          <p:nvPr>
            <p:ph idx="1"/>
          </p:nvPr>
        </p:nvSpPr>
        <p:spPr>
          <a:xfrm>
            <a:off x="796959" y="1231561"/>
            <a:ext cx="10396883" cy="937550"/>
          </a:xfrm>
        </p:spPr>
        <p:txBody>
          <a:bodyPr/>
          <a:lstStyle/>
          <a:p>
            <a:r>
              <a:rPr lang="en-US" b="1" u="sng" cap="none" dirty="0">
                <a:latin typeface="Arial" panose="020B0604020202020204" pitchFamily="34" charset="0"/>
                <a:cs typeface="Arial" panose="020B0604020202020204" pitchFamily="34" charset="0"/>
              </a:rPr>
              <a:t>For Local Branch Predictor</a:t>
            </a:r>
          </a:p>
        </p:txBody>
      </p:sp>
      <p:sp>
        <p:nvSpPr>
          <p:cNvPr id="3" name="Title 2">
            <a:extLst>
              <a:ext uri="{FF2B5EF4-FFF2-40B4-BE49-F238E27FC236}">
                <a16:creationId xmlns:a16="http://schemas.microsoft.com/office/drawing/2014/main" id="{CED02B04-7940-F443-87BE-1006B1582420}"/>
              </a:ext>
            </a:extLst>
          </p:cNvPr>
          <p:cNvSpPr>
            <a:spLocks noGrp="1"/>
          </p:cNvSpPr>
          <p:nvPr>
            <p:ph type="title"/>
          </p:nvPr>
        </p:nvSpPr>
        <p:spPr>
          <a:xfrm>
            <a:off x="604778" y="419583"/>
            <a:ext cx="10396882" cy="1151965"/>
          </a:xfrm>
        </p:spPr>
        <p:txBody>
          <a:bodyPr>
            <a:normAutofit fontScale="90000"/>
          </a:bodyPr>
          <a:lstStyle/>
          <a:p>
            <a:pPr algn="ctr"/>
            <a:r>
              <a:rPr lang="en-US" b="1" u="sng" cap="none" dirty="0">
                <a:latin typeface="Arial" panose="020B0604020202020204" pitchFamily="34" charset="0"/>
                <a:cs typeface="Arial" panose="020B0604020202020204" pitchFamily="34" charset="0"/>
              </a:rPr>
              <a:t>Values for CPI calculation</a:t>
            </a:r>
            <a:br>
              <a:rPr lang="en-US" b="1" u="sng" cap="none" dirty="0">
                <a:latin typeface="Arial" panose="020B0604020202020204" pitchFamily="34" charset="0"/>
                <a:cs typeface="Arial" panose="020B0604020202020204" pitchFamily="34" charset="0"/>
              </a:rPr>
            </a:br>
            <a:endParaRPr lang="en-US" cap="none" dirty="0"/>
          </a:p>
        </p:txBody>
      </p:sp>
      <p:graphicFrame>
        <p:nvGraphicFramePr>
          <p:cNvPr id="4" name="Table 3">
            <a:extLst>
              <a:ext uri="{FF2B5EF4-FFF2-40B4-BE49-F238E27FC236}">
                <a16:creationId xmlns:a16="http://schemas.microsoft.com/office/drawing/2014/main" id="{A7A55E36-C1AB-A04F-B03E-670F5D578476}"/>
              </a:ext>
            </a:extLst>
          </p:cNvPr>
          <p:cNvGraphicFramePr>
            <a:graphicFrameLocks noGrp="1"/>
          </p:cNvGraphicFramePr>
          <p:nvPr>
            <p:extLst>
              <p:ext uri="{D42A27DB-BD31-4B8C-83A1-F6EECF244321}">
                <p14:modId xmlns:p14="http://schemas.microsoft.com/office/powerpoint/2010/main" val="2808808903"/>
              </p:ext>
            </p:extLst>
          </p:nvPr>
        </p:nvGraphicFramePr>
        <p:xfrm>
          <a:off x="1339974" y="2766674"/>
          <a:ext cx="9310854" cy="2489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86945369"/>
                    </a:ext>
                  </a:extLst>
                </a:gridCol>
                <a:gridCol w="1748094">
                  <a:extLst>
                    <a:ext uri="{9D8B030D-6E8A-4147-A177-3AD203B41FA5}">
                      <a16:colId xmlns:a16="http://schemas.microsoft.com/office/drawing/2014/main" val="3996319047"/>
                    </a:ext>
                  </a:extLst>
                </a:gridCol>
                <a:gridCol w="1854557">
                  <a:extLst>
                    <a:ext uri="{9D8B030D-6E8A-4147-A177-3AD203B41FA5}">
                      <a16:colId xmlns:a16="http://schemas.microsoft.com/office/drawing/2014/main" val="2949427542"/>
                    </a:ext>
                  </a:extLst>
                </a:gridCol>
                <a:gridCol w="1725769">
                  <a:extLst>
                    <a:ext uri="{9D8B030D-6E8A-4147-A177-3AD203B41FA5}">
                      <a16:colId xmlns:a16="http://schemas.microsoft.com/office/drawing/2014/main" val="143274735"/>
                    </a:ext>
                  </a:extLst>
                </a:gridCol>
                <a:gridCol w="2356834">
                  <a:extLst>
                    <a:ext uri="{9D8B030D-6E8A-4147-A177-3AD203B41FA5}">
                      <a16:colId xmlns:a16="http://schemas.microsoft.com/office/drawing/2014/main" val="2373901006"/>
                    </a:ext>
                  </a:extLst>
                </a:gridCol>
              </a:tblGrid>
              <a:tr h="370840">
                <a:tc>
                  <a:txBody>
                    <a:bodyPr/>
                    <a:lstStyle/>
                    <a:p>
                      <a:r>
                        <a:rPr lang="en-US" dirty="0">
                          <a:latin typeface="Arial" panose="020B0604020202020204" pitchFamily="34" charset="0"/>
                          <a:cs typeface="Arial" panose="020B0604020202020204" pitchFamily="34" charset="0"/>
                        </a:rPr>
                        <a:t>Benchmarks</a:t>
                      </a:r>
                    </a:p>
                  </a:txBody>
                  <a:tcPr/>
                </a:tc>
                <a:tc>
                  <a:txBody>
                    <a:bodyPr/>
                    <a:lstStyle/>
                    <a:p>
                      <a:r>
                        <a:rPr lang="en-US" b="1" dirty="0">
                          <a:latin typeface="Arial" panose="020B0604020202020204" pitchFamily="34" charset="0"/>
                          <a:cs typeface="Arial" panose="020B0604020202020204" pitchFamily="34" charset="0"/>
                        </a:rPr>
                        <a:t>IL1.miss_num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Arial" panose="020B0604020202020204" pitchFamily="34" charset="0"/>
                          <a:cs typeface="Arial" panose="020B0604020202020204" pitchFamily="34" charset="0"/>
                        </a:rPr>
                        <a:t>DL1.miss_num</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Arial" panose="020B0604020202020204" pitchFamily="34" charset="0"/>
                          <a:cs typeface="Arial" panose="020B0604020202020204" pitchFamily="34" charset="0"/>
                        </a:rPr>
                        <a:t>L2.miss_num</a:t>
                      </a:r>
                    </a:p>
                    <a:p>
                      <a:endParaRPr lang="en-US" dirty="0"/>
                    </a:p>
                  </a:txBody>
                  <a:tcPr/>
                </a:tc>
                <a:tc>
                  <a:txBody>
                    <a:bodyPr/>
                    <a:lstStyle/>
                    <a:p>
                      <a:r>
                        <a:rPr lang="en-US" dirty="0" err="1">
                          <a:latin typeface="Arial" panose="020B0604020202020204" pitchFamily="34" charset="0"/>
                          <a:cs typeface="Arial" panose="020B0604020202020204" pitchFamily="34" charset="0"/>
                        </a:rPr>
                        <a:t>Total_Inst_num</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055006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401.bzip2</a:t>
                      </a:r>
                    </a:p>
                  </a:txBody>
                  <a:tcPr/>
                </a:tc>
                <a:tc>
                  <a:txBody>
                    <a:bodyPr/>
                    <a:lstStyle/>
                    <a:p>
                      <a:r>
                        <a:rPr lang="en-US" dirty="0">
                          <a:latin typeface="Arial" panose="020B0604020202020204" pitchFamily="34" charset="0"/>
                          <a:cs typeface="Arial" panose="020B0604020202020204" pitchFamily="34" charset="0"/>
                        </a:rPr>
                        <a:t>954</a:t>
                      </a:r>
                    </a:p>
                  </a:txBody>
                  <a:tcPr/>
                </a:tc>
                <a:tc>
                  <a:txBody>
                    <a:bodyPr/>
                    <a:lstStyle/>
                    <a:p>
                      <a:r>
                        <a:rPr lang="en-US" dirty="0">
                          <a:latin typeface="Arial" panose="020B0604020202020204" pitchFamily="34" charset="0"/>
                          <a:cs typeface="Arial" panose="020B0604020202020204" pitchFamily="34" charset="0"/>
                        </a:rPr>
                        <a:t>4027264</a:t>
                      </a:r>
                    </a:p>
                  </a:txBody>
                  <a:tcPr/>
                </a:tc>
                <a:tc>
                  <a:txBody>
                    <a:bodyPr/>
                    <a:lstStyle/>
                    <a:p>
                      <a:r>
                        <a:rPr lang="en-US" dirty="0">
                          <a:latin typeface="Arial" panose="020B0604020202020204" pitchFamily="34" charset="0"/>
                          <a:cs typeface="Arial" panose="020B0604020202020204" pitchFamily="34" charset="0"/>
                        </a:rPr>
                        <a:t>2633342</a:t>
                      </a:r>
                    </a:p>
                  </a:txBody>
                  <a:tcPr/>
                </a:tc>
                <a:tc>
                  <a:txBody>
                    <a:bodyPr/>
                    <a:lstStyle/>
                    <a:p>
                      <a:r>
                        <a:rPr lang="en-US" dirty="0">
                          <a:latin typeface="Arial" panose="020B0604020202020204" pitchFamily="34" charset="0"/>
                          <a:cs typeface="Arial" panose="020B0604020202020204" pitchFamily="34" charset="0"/>
                        </a:rPr>
                        <a:t>500000000</a:t>
                      </a:r>
                    </a:p>
                  </a:txBody>
                  <a:tcPr/>
                </a:tc>
                <a:extLst>
                  <a:ext uri="{0D108BD9-81ED-4DB2-BD59-A6C34878D82A}">
                    <a16:rowId xmlns:a16="http://schemas.microsoft.com/office/drawing/2014/main" val="16934909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429.mcf</a:t>
                      </a:r>
                    </a:p>
                  </a:txBody>
                  <a:tcPr/>
                </a:tc>
                <a:tc>
                  <a:txBody>
                    <a:bodyPr/>
                    <a:lstStyle/>
                    <a:p>
                      <a:r>
                        <a:rPr lang="en-US" dirty="0">
                          <a:latin typeface="Arial" panose="020B0604020202020204" pitchFamily="34" charset="0"/>
                          <a:cs typeface="Arial" panose="020B0604020202020204" pitchFamily="34" charset="0"/>
                        </a:rPr>
                        <a:t>676</a:t>
                      </a:r>
                    </a:p>
                  </a:txBody>
                  <a:tcPr/>
                </a:tc>
                <a:tc>
                  <a:txBody>
                    <a:bodyPr/>
                    <a:lstStyle/>
                    <a:p>
                      <a:r>
                        <a:rPr lang="en-US" dirty="0">
                          <a:latin typeface="Arial" panose="020B0604020202020204" pitchFamily="34" charset="0"/>
                          <a:cs typeface="Arial" panose="020B0604020202020204" pitchFamily="34" charset="0"/>
                        </a:rPr>
                        <a:t>10225987</a:t>
                      </a:r>
                    </a:p>
                  </a:txBody>
                  <a:tcPr/>
                </a:tc>
                <a:tc>
                  <a:txBody>
                    <a:bodyPr/>
                    <a:lstStyle/>
                    <a:p>
                      <a:r>
                        <a:rPr lang="en-US" dirty="0">
                          <a:latin typeface="Arial" panose="020B0604020202020204" pitchFamily="34" charset="0"/>
                          <a:cs typeface="Arial" panose="020B0604020202020204" pitchFamily="34" charset="0"/>
                        </a:rPr>
                        <a:t>6259473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500000000</a:t>
                      </a:r>
                    </a:p>
                  </a:txBody>
                  <a:tcPr/>
                </a:tc>
                <a:extLst>
                  <a:ext uri="{0D108BD9-81ED-4DB2-BD59-A6C34878D82A}">
                    <a16:rowId xmlns:a16="http://schemas.microsoft.com/office/drawing/2014/main" val="925945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456.hmmer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1351</a:t>
                      </a:r>
                    </a:p>
                  </a:txBody>
                  <a:tcPr/>
                </a:tc>
                <a:tc>
                  <a:txBody>
                    <a:bodyPr/>
                    <a:lstStyle/>
                    <a:p>
                      <a:r>
                        <a:rPr lang="en-US" dirty="0">
                          <a:latin typeface="Arial" panose="020B0604020202020204" pitchFamily="34" charset="0"/>
                          <a:cs typeface="Arial" panose="020B0604020202020204" pitchFamily="34" charset="0"/>
                        </a:rPr>
                        <a:t>197711</a:t>
                      </a:r>
                    </a:p>
                  </a:txBody>
                  <a:tcPr/>
                </a:tc>
                <a:tc>
                  <a:txBody>
                    <a:bodyPr/>
                    <a:lstStyle/>
                    <a:p>
                      <a:r>
                        <a:rPr lang="en-US" dirty="0">
                          <a:latin typeface="Arial" panose="020B0604020202020204" pitchFamily="34" charset="0"/>
                          <a:cs typeface="Arial" panose="020B0604020202020204" pitchFamily="34" charset="0"/>
                        </a:rPr>
                        <a:t>7056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500000000</a:t>
                      </a:r>
                    </a:p>
                  </a:txBody>
                  <a:tcPr/>
                </a:tc>
                <a:extLst>
                  <a:ext uri="{0D108BD9-81ED-4DB2-BD59-A6C34878D82A}">
                    <a16:rowId xmlns:a16="http://schemas.microsoft.com/office/drawing/2014/main" val="18834350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458.sjeng</a:t>
                      </a:r>
                    </a:p>
                  </a:txBody>
                  <a:tcPr/>
                </a:tc>
                <a:tc>
                  <a:txBody>
                    <a:bodyPr/>
                    <a:lstStyle/>
                    <a:p>
                      <a:r>
                        <a:rPr lang="en-US" dirty="0">
                          <a:latin typeface="Arial" panose="020B0604020202020204" pitchFamily="34" charset="0"/>
                          <a:cs typeface="Arial" panose="020B0604020202020204" pitchFamily="34" charset="0"/>
                        </a:rPr>
                        <a:t>2774</a:t>
                      </a:r>
                    </a:p>
                  </a:txBody>
                  <a:tcPr/>
                </a:tc>
                <a:tc>
                  <a:txBody>
                    <a:bodyPr/>
                    <a:lstStyle/>
                    <a:p>
                      <a:r>
                        <a:rPr lang="en-US" dirty="0">
                          <a:latin typeface="Arial" panose="020B0604020202020204" pitchFamily="34" charset="0"/>
                          <a:cs typeface="Arial" panose="020B0604020202020204" pitchFamily="34" charset="0"/>
                        </a:rPr>
                        <a:t>8422662</a:t>
                      </a:r>
                    </a:p>
                  </a:txBody>
                  <a:tcPr/>
                </a:tc>
                <a:tc>
                  <a:txBody>
                    <a:bodyPr/>
                    <a:lstStyle/>
                    <a:p>
                      <a:r>
                        <a:rPr lang="en-US" dirty="0">
                          <a:latin typeface="Arial" panose="020B0604020202020204" pitchFamily="34" charset="0"/>
                          <a:cs typeface="Arial" panose="020B0604020202020204" pitchFamily="34" charset="0"/>
                        </a:rPr>
                        <a:t>8375918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500000000</a:t>
                      </a:r>
                    </a:p>
                  </a:txBody>
                  <a:tcPr/>
                </a:tc>
                <a:extLst>
                  <a:ext uri="{0D108BD9-81ED-4DB2-BD59-A6C34878D82A}">
                    <a16:rowId xmlns:a16="http://schemas.microsoft.com/office/drawing/2014/main" val="113591913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470.lbm</a:t>
                      </a:r>
                    </a:p>
                  </a:txBody>
                  <a:tcPr/>
                </a:tc>
                <a:tc>
                  <a:txBody>
                    <a:bodyPr/>
                    <a:lstStyle/>
                    <a:p>
                      <a:r>
                        <a:rPr lang="en-US" dirty="0">
                          <a:latin typeface="Arial" panose="020B0604020202020204" pitchFamily="34" charset="0"/>
                          <a:cs typeface="Arial" panose="020B0604020202020204" pitchFamily="34" charset="0"/>
                        </a:rPr>
                        <a:t>528</a:t>
                      </a:r>
                    </a:p>
                  </a:txBody>
                  <a:tcPr/>
                </a:tc>
                <a:tc>
                  <a:txBody>
                    <a:bodyPr/>
                    <a:lstStyle/>
                    <a:p>
                      <a:r>
                        <a:rPr lang="en-US" dirty="0">
                          <a:latin typeface="Arial" panose="020B0604020202020204" pitchFamily="34" charset="0"/>
                          <a:cs typeface="Arial" panose="020B0604020202020204" pitchFamily="34" charset="0"/>
                        </a:rPr>
                        <a:t>6985724</a:t>
                      </a:r>
                    </a:p>
                  </a:txBody>
                  <a:tcPr/>
                </a:tc>
                <a:tc>
                  <a:txBody>
                    <a:bodyPr/>
                    <a:lstStyle/>
                    <a:p>
                      <a:r>
                        <a:rPr lang="en-US" dirty="0">
                          <a:latin typeface="Arial" panose="020B0604020202020204" pitchFamily="34" charset="0"/>
                          <a:cs typeface="Arial" panose="020B0604020202020204" pitchFamily="34" charset="0"/>
                        </a:rPr>
                        <a:t>6986249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500000000</a:t>
                      </a:r>
                    </a:p>
                  </a:txBody>
                  <a:tcPr/>
                </a:tc>
                <a:extLst>
                  <a:ext uri="{0D108BD9-81ED-4DB2-BD59-A6C34878D82A}">
                    <a16:rowId xmlns:a16="http://schemas.microsoft.com/office/drawing/2014/main" val="1669181402"/>
                  </a:ext>
                </a:extLst>
              </a:tr>
            </a:tbl>
          </a:graphicData>
        </a:graphic>
      </p:graphicFrame>
      <p:sp>
        <p:nvSpPr>
          <p:cNvPr id="7" name="Slide Number Placeholder 5">
            <a:extLst>
              <a:ext uri="{FF2B5EF4-FFF2-40B4-BE49-F238E27FC236}">
                <a16:creationId xmlns:a16="http://schemas.microsoft.com/office/drawing/2014/main" id="{1CD508CD-562A-3F4C-8CF9-BC94A89E5277}"/>
              </a:ext>
            </a:extLst>
          </p:cNvPr>
          <p:cNvSpPr>
            <a:spLocks noGrp="1"/>
          </p:cNvSpPr>
          <p:nvPr>
            <p:ph type="sldNum" sz="quarter" idx="12"/>
          </p:nvPr>
        </p:nvSpPr>
        <p:spPr>
          <a:xfrm>
            <a:off x="10570044" y="5836885"/>
            <a:ext cx="1161826" cy="365125"/>
          </a:xfrm>
        </p:spPr>
        <p:txBody>
          <a:bodyPr/>
          <a:lstStyle/>
          <a:p>
            <a:r>
              <a:rPr lang="en-US" sz="1500" dirty="0">
                <a:solidFill>
                  <a:schemeClr val="bg1"/>
                </a:solidFill>
                <a:latin typeface="Arial" panose="020B0604020202020204" pitchFamily="34" charset="0"/>
                <a:cs typeface="Arial" panose="020B0604020202020204" pitchFamily="34" charset="0"/>
              </a:rPr>
              <a:t>29</a:t>
            </a:r>
          </a:p>
        </p:txBody>
      </p:sp>
      <p:sp>
        <p:nvSpPr>
          <p:cNvPr id="8" name="Footer Placeholder 6">
            <a:extLst>
              <a:ext uri="{FF2B5EF4-FFF2-40B4-BE49-F238E27FC236}">
                <a16:creationId xmlns:a16="http://schemas.microsoft.com/office/drawing/2014/main" id="{5C9E4F7A-D603-144F-B4A2-43749035DF96}"/>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4889291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06589F-C01B-1746-AD45-E6E13178E09A}"/>
              </a:ext>
            </a:extLst>
          </p:cNvPr>
          <p:cNvSpPr>
            <a:spLocks noGrp="1"/>
          </p:cNvSpPr>
          <p:nvPr>
            <p:ph idx="1"/>
          </p:nvPr>
        </p:nvSpPr>
        <p:spPr>
          <a:xfrm>
            <a:off x="796959" y="1231561"/>
            <a:ext cx="10396883" cy="937550"/>
          </a:xfrm>
        </p:spPr>
        <p:txBody>
          <a:bodyPr/>
          <a:lstStyle/>
          <a:p>
            <a:r>
              <a:rPr lang="en-US" b="1" u="sng" cap="none" dirty="0">
                <a:latin typeface="Arial" panose="020B0604020202020204" pitchFamily="34" charset="0"/>
                <a:cs typeface="Arial" panose="020B0604020202020204" pitchFamily="34" charset="0"/>
              </a:rPr>
              <a:t>For BiMode Branch Predictor</a:t>
            </a:r>
          </a:p>
        </p:txBody>
      </p:sp>
      <p:sp>
        <p:nvSpPr>
          <p:cNvPr id="3" name="Title 2">
            <a:extLst>
              <a:ext uri="{FF2B5EF4-FFF2-40B4-BE49-F238E27FC236}">
                <a16:creationId xmlns:a16="http://schemas.microsoft.com/office/drawing/2014/main" id="{CED02B04-7940-F443-87BE-1006B1582420}"/>
              </a:ext>
            </a:extLst>
          </p:cNvPr>
          <p:cNvSpPr>
            <a:spLocks noGrp="1"/>
          </p:cNvSpPr>
          <p:nvPr>
            <p:ph type="title"/>
          </p:nvPr>
        </p:nvSpPr>
        <p:spPr>
          <a:xfrm>
            <a:off x="604778" y="419583"/>
            <a:ext cx="10396882" cy="1151965"/>
          </a:xfrm>
        </p:spPr>
        <p:txBody>
          <a:bodyPr>
            <a:normAutofit fontScale="90000"/>
          </a:bodyPr>
          <a:lstStyle/>
          <a:p>
            <a:pPr algn="ctr"/>
            <a:r>
              <a:rPr lang="en-US" b="1" u="sng" cap="none" dirty="0">
                <a:latin typeface="Arial" panose="020B0604020202020204" pitchFamily="34" charset="0"/>
                <a:cs typeface="Arial" panose="020B0604020202020204" pitchFamily="34" charset="0"/>
              </a:rPr>
              <a:t>Values for CPI calculation</a:t>
            </a:r>
            <a:br>
              <a:rPr lang="en-US" b="1" u="sng" cap="none" dirty="0">
                <a:latin typeface="Arial" panose="020B0604020202020204" pitchFamily="34" charset="0"/>
                <a:cs typeface="Arial" panose="020B0604020202020204" pitchFamily="34" charset="0"/>
              </a:rPr>
            </a:br>
            <a:endParaRPr lang="en-US" cap="none" dirty="0"/>
          </a:p>
        </p:txBody>
      </p:sp>
      <p:graphicFrame>
        <p:nvGraphicFramePr>
          <p:cNvPr id="4" name="Table 3">
            <a:extLst>
              <a:ext uri="{FF2B5EF4-FFF2-40B4-BE49-F238E27FC236}">
                <a16:creationId xmlns:a16="http://schemas.microsoft.com/office/drawing/2014/main" id="{A7A55E36-C1AB-A04F-B03E-670F5D578476}"/>
              </a:ext>
            </a:extLst>
          </p:cNvPr>
          <p:cNvGraphicFramePr>
            <a:graphicFrameLocks noGrp="1"/>
          </p:cNvGraphicFramePr>
          <p:nvPr>
            <p:extLst>
              <p:ext uri="{D42A27DB-BD31-4B8C-83A1-F6EECF244321}">
                <p14:modId xmlns:p14="http://schemas.microsoft.com/office/powerpoint/2010/main" val="542181342"/>
              </p:ext>
            </p:extLst>
          </p:nvPr>
        </p:nvGraphicFramePr>
        <p:xfrm>
          <a:off x="1339974" y="2766674"/>
          <a:ext cx="9310854" cy="2489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86945369"/>
                    </a:ext>
                  </a:extLst>
                </a:gridCol>
                <a:gridCol w="1748094">
                  <a:extLst>
                    <a:ext uri="{9D8B030D-6E8A-4147-A177-3AD203B41FA5}">
                      <a16:colId xmlns:a16="http://schemas.microsoft.com/office/drawing/2014/main" val="3996319047"/>
                    </a:ext>
                  </a:extLst>
                </a:gridCol>
                <a:gridCol w="1854557">
                  <a:extLst>
                    <a:ext uri="{9D8B030D-6E8A-4147-A177-3AD203B41FA5}">
                      <a16:colId xmlns:a16="http://schemas.microsoft.com/office/drawing/2014/main" val="2949427542"/>
                    </a:ext>
                  </a:extLst>
                </a:gridCol>
                <a:gridCol w="1725769">
                  <a:extLst>
                    <a:ext uri="{9D8B030D-6E8A-4147-A177-3AD203B41FA5}">
                      <a16:colId xmlns:a16="http://schemas.microsoft.com/office/drawing/2014/main" val="143274735"/>
                    </a:ext>
                  </a:extLst>
                </a:gridCol>
                <a:gridCol w="2356834">
                  <a:extLst>
                    <a:ext uri="{9D8B030D-6E8A-4147-A177-3AD203B41FA5}">
                      <a16:colId xmlns:a16="http://schemas.microsoft.com/office/drawing/2014/main" val="2373901006"/>
                    </a:ext>
                  </a:extLst>
                </a:gridCol>
              </a:tblGrid>
              <a:tr h="370840">
                <a:tc>
                  <a:txBody>
                    <a:bodyPr/>
                    <a:lstStyle/>
                    <a:p>
                      <a:r>
                        <a:rPr lang="en-US" dirty="0">
                          <a:latin typeface="Arial" panose="020B0604020202020204" pitchFamily="34" charset="0"/>
                          <a:cs typeface="Arial" panose="020B0604020202020204" pitchFamily="34" charset="0"/>
                        </a:rPr>
                        <a:t>Benchmarks</a:t>
                      </a:r>
                    </a:p>
                  </a:txBody>
                  <a:tcPr/>
                </a:tc>
                <a:tc>
                  <a:txBody>
                    <a:bodyPr/>
                    <a:lstStyle/>
                    <a:p>
                      <a:r>
                        <a:rPr lang="en-US" b="1" dirty="0">
                          <a:latin typeface="Arial" panose="020B0604020202020204" pitchFamily="34" charset="0"/>
                          <a:cs typeface="Arial" panose="020B0604020202020204" pitchFamily="34" charset="0"/>
                        </a:rPr>
                        <a:t>IL1.miss_num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Arial" panose="020B0604020202020204" pitchFamily="34" charset="0"/>
                          <a:cs typeface="Arial" panose="020B0604020202020204" pitchFamily="34" charset="0"/>
                        </a:rPr>
                        <a:t>DL1.miss_num</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Arial" panose="020B0604020202020204" pitchFamily="34" charset="0"/>
                          <a:cs typeface="Arial" panose="020B0604020202020204" pitchFamily="34" charset="0"/>
                        </a:rPr>
                        <a:t>L2.miss_num</a:t>
                      </a:r>
                    </a:p>
                    <a:p>
                      <a:endParaRPr lang="en-US" dirty="0"/>
                    </a:p>
                  </a:txBody>
                  <a:tcPr/>
                </a:tc>
                <a:tc>
                  <a:txBody>
                    <a:bodyPr/>
                    <a:lstStyle/>
                    <a:p>
                      <a:r>
                        <a:rPr lang="en-US" dirty="0" err="1">
                          <a:latin typeface="Arial" panose="020B0604020202020204" pitchFamily="34" charset="0"/>
                          <a:cs typeface="Arial" panose="020B0604020202020204" pitchFamily="34" charset="0"/>
                        </a:rPr>
                        <a:t>Total_Inst_num</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055006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401.bzip2</a:t>
                      </a:r>
                    </a:p>
                  </a:txBody>
                  <a:tcPr/>
                </a:tc>
                <a:tc>
                  <a:txBody>
                    <a:bodyPr/>
                    <a:lstStyle/>
                    <a:p>
                      <a:r>
                        <a:rPr lang="en-US" dirty="0">
                          <a:latin typeface="Arial" panose="020B0604020202020204" pitchFamily="34" charset="0"/>
                          <a:cs typeface="Arial" panose="020B0604020202020204" pitchFamily="34" charset="0"/>
                        </a:rPr>
                        <a:t>954</a:t>
                      </a:r>
                    </a:p>
                  </a:txBody>
                  <a:tcPr/>
                </a:tc>
                <a:tc>
                  <a:txBody>
                    <a:bodyPr/>
                    <a:lstStyle/>
                    <a:p>
                      <a:r>
                        <a:rPr lang="en-US" dirty="0">
                          <a:latin typeface="Arial" panose="020B0604020202020204" pitchFamily="34" charset="0"/>
                          <a:cs typeface="Arial" panose="020B0604020202020204" pitchFamily="34" charset="0"/>
                        </a:rPr>
                        <a:t>4027264</a:t>
                      </a:r>
                    </a:p>
                  </a:txBody>
                  <a:tcPr/>
                </a:tc>
                <a:tc>
                  <a:txBody>
                    <a:bodyPr/>
                    <a:lstStyle/>
                    <a:p>
                      <a:r>
                        <a:rPr lang="en-US" dirty="0">
                          <a:latin typeface="Arial" panose="020B0604020202020204" pitchFamily="34" charset="0"/>
                          <a:cs typeface="Arial" panose="020B0604020202020204" pitchFamily="34" charset="0"/>
                        </a:rPr>
                        <a:t>2633342</a:t>
                      </a:r>
                    </a:p>
                  </a:txBody>
                  <a:tcPr/>
                </a:tc>
                <a:tc>
                  <a:txBody>
                    <a:bodyPr/>
                    <a:lstStyle/>
                    <a:p>
                      <a:r>
                        <a:rPr lang="en-US" dirty="0">
                          <a:latin typeface="Arial" panose="020B0604020202020204" pitchFamily="34" charset="0"/>
                          <a:cs typeface="Arial" panose="020B0604020202020204" pitchFamily="34" charset="0"/>
                        </a:rPr>
                        <a:t>500000000</a:t>
                      </a:r>
                    </a:p>
                  </a:txBody>
                  <a:tcPr/>
                </a:tc>
                <a:extLst>
                  <a:ext uri="{0D108BD9-81ED-4DB2-BD59-A6C34878D82A}">
                    <a16:rowId xmlns:a16="http://schemas.microsoft.com/office/drawing/2014/main" val="16934909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429.mcf</a:t>
                      </a:r>
                    </a:p>
                  </a:txBody>
                  <a:tcPr/>
                </a:tc>
                <a:tc>
                  <a:txBody>
                    <a:bodyPr/>
                    <a:lstStyle/>
                    <a:p>
                      <a:r>
                        <a:rPr lang="en-US" dirty="0">
                          <a:latin typeface="Arial" panose="020B0604020202020204" pitchFamily="34" charset="0"/>
                          <a:cs typeface="Arial" panose="020B0604020202020204" pitchFamily="34" charset="0"/>
                        </a:rPr>
                        <a:t>676</a:t>
                      </a:r>
                    </a:p>
                  </a:txBody>
                  <a:tcPr/>
                </a:tc>
                <a:tc>
                  <a:txBody>
                    <a:bodyPr/>
                    <a:lstStyle/>
                    <a:p>
                      <a:r>
                        <a:rPr lang="en-US" dirty="0">
                          <a:latin typeface="Arial" panose="020B0604020202020204" pitchFamily="34" charset="0"/>
                          <a:cs typeface="Arial" panose="020B0604020202020204" pitchFamily="34" charset="0"/>
                        </a:rPr>
                        <a:t>10225987</a:t>
                      </a:r>
                    </a:p>
                  </a:txBody>
                  <a:tcPr/>
                </a:tc>
                <a:tc>
                  <a:txBody>
                    <a:bodyPr/>
                    <a:lstStyle/>
                    <a:p>
                      <a:r>
                        <a:rPr lang="en-US" dirty="0">
                          <a:latin typeface="Arial" panose="020B0604020202020204" pitchFamily="34" charset="0"/>
                          <a:cs typeface="Arial" panose="020B0604020202020204" pitchFamily="34" charset="0"/>
                        </a:rPr>
                        <a:t>6259473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500000000</a:t>
                      </a:r>
                    </a:p>
                  </a:txBody>
                  <a:tcPr/>
                </a:tc>
                <a:extLst>
                  <a:ext uri="{0D108BD9-81ED-4DB2-BD59-A6C34878D82A}">
                    <a16:rowId xmlns:a16="http://schemas.microsoft.com/office/drawing/2014/main" val="925945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456.hmmer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1330</a:t>
                      </a:r>
                    </a:p>
                  </a:txBody>
                  <a:tcPr/>
                </a:tc>
                <a:tc>
                  <a:txBody>
                    <a:bodyPr/>
                    <a:lstStyle/>
                    <a:p>
                      <a:r>
                        <a:rPr lang="en-US" dirty="0">
                          <a:latin typeface="Arial" panose="020B0604020202020204" pitchFamily="34" charset="0"/>
                          <a:cs typeface="Arial" panose="020B0604020202020204" pitchFamily="34" charset="0"/>
                        </a:rPr>
                        <a:t>197711</a:t>
                      </a:r>
                    </a:p>
                  </a:txBody>
                  <a:tcPr/>
                </a:tc>
                <a:tc>
                  <a:txBody>
                    <a:bodyPr/>
                    <a:lstStyle/>
                    <a:p>
                      <a:r>
                        <a:rPr lang="en-US" dirty="0">
                          <a:latin typeface="Arial" panose="020B0604020202020204" pitchFamily="34" charset="0"/>
                          <a:cs typeface="Arial" panose="020B0604020202020204" pitchFamily="34" charset="0"/>
                        </a:rPr>
                        <a:t>7035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500000000</a:t>
                      </a:r>
                    </a:p>
                  </a:txBody>
                  <a:tcPr/>
                </a:tc>
                <a:extLst>
                  <a:ext uri="{0D108BD9-81ED-4DB2-BD59-A6C34878D82A}">
                    <a16:rowId xmlns:a16="http://schemas.microsoft.com/office/drawing/2014/main" val="18834350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458.sjeng</a:t>
                      </a:r>
                    </a:p>
                  </a:txBody>
                  <a:tcPr/>
                </a:tc>
                <a:tc>
                  <a:txBody>
                    <a:bodyPr/>
                    <a:lstStyle/>
                    <a:p>
                      <a:r>
                        <a:rPr lang="en-US" dirty="0">
                          <a:latin typeface="Arial" panose="020B0604020202020204" pitchFamily="34" charset="0"/>
                          <a:cs typeface="Arial" panose="020B0604020202020204" pitchFamily="34" charset="0"/>
                        </a:rPr>
                        <a:t>2774</a:t>
                      </a:r>
                    </a:p>
                  </a:txBody>
                  <a:tcPr/>
                </a:tc>
                <a:tc>
                  <a:txBody>
                    <a:bodyPr/>
                    <a:lstStyle/>
                    <a:p>
                      <a:r>
                        <a:rPr lang="en-US" dirty="0">
                          <a:latin typeface="Arial" panose="020B0604020202020204" pitchFamily="34" charset="0"/>
                          <a:cs typeface="Arial" panose="020B0604020202020204" pitchFamily="34" charset="0"/>
                        </a:rPr>
                        <a:t>8422662</a:t>
                      </a:r>
                    </a:p>
                  </a:txBody>
                  <a:tcPr/>
                </a:tc>
                <a:tc>
                  <a:txBody>
                    <a:bodyPr/>
                    <a:lstStyle/>
                    <a:p>
                      <a:r>
                        <a:rPr lang="en-US" dirty="0">
                          <a:latin typeface="Arial" panose="020B0604020202020204" pitchFamily="34" charset="0"/>
                          <a:cs typeface="Arial" panose="020B0604020202020204" pitchFamily="34" charset="0"/>
                        </a:rPr>
                        <a:t>8375918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500000000</a:t>
                      </a:r>
                    </a:p>
                  </a:txBody>
                  <a:tcPr/>
                </a:tc>
                <a:extLst>
                  <a:ext uri="{0D108BD9-81ED-4DB2-BD59-A6C34878D82A}">
                    <a16:rowId xmlns:a16="http://schemas.microsoft.com/office/drawing/2014/main" val="113591913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470.lbm</a:t>
                      </a:r>
                    </a:p>
                  </a:txBody>
                  <a:tcPr/>
                </a:tc>
                <a:tc>
                  <a:txBody>
                    <a:bodyPr/>
                    <a:lstStyle/>
                    <a:p>
                      <a:r>
                        <a:rPr lang="en-US" dirty="0">
                          <a:latin typeface="Arial" panose="020B0604020202020204" pitchFamily="34" charset="0"/>
                          <a:cs typeface="Arial" panose="020B0604020202020204" pitchFamily="34" charset="0"/>
                        </a:rPr>
                        <a:t>528</a:t>
                      </a:r>
                    </a:p>
                  </a:txBody>
                  <a:tcPr/>
                </a:tc>
                <a:tc>
                  <a:txBody>
                    <a:bodyPr/>
                    <a:lstStyle/>
                    <a:p>
                      <a:r>
                        <a:rPr lang="en-US" dirty="0">
                          <a:latin typeface="Arial" panose="020B0604020202020204" pitchFamily="34" charset="0"/>
                          <a:cs typeface="Arial" panose="020B0604020202020204" pitchFamily="34" charset="0"/>
                        </a:rPr>
                        <a:t>6985724</a:t>
                      </a:r>
                    </a:p>
                  </a:txBody>
                  <a:tcPr/>
                </a:tc>
                <a:tc>
                  <a:txBody>
                    <a:bodyPr/>
                    <a:lstStyle/>
                    <a:p>
                      <a:r>
                        <a:rPr lang="en-US" dirty="0">
                          <a:latin typeface="Arial" panose="020B0604020202020204" pitchFamily="34" charset="0"/>
                          <a:cs typeface="Arial" panose="020B0604020202020204" pitchFamily="34" charset="0"/>
                        </a:rPr>
                        <a:t>6986249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500000000</a:t>
                      </a:r>
                    </a:p>
                  </a:txBody>
                  <a:tcPr/>
                </a:tc>
                <a:extLst>
                  <a:ext uri="{0D108BD9-81ED-4DB2-BD59-A6C34878D82A}">
                    <a16:rowId xmlns:a16="http://schemas.microsoft.com/office/drawing/2014/main" val="1669181402"/>
                  </a:ext>
                </a:extLst>
              </a:tr>
            </a:tbl>
          </a:graphicData>
        </a:graphic>
      </p:graphicFrame>
      <p:sp>
        <p:nvSpPr>
          <p:cNvPr id="7" name="Slide Number Placeholder 5">
            <a:extLst>
              <a:ext uri="{FF2B5EF4-FFF2-40B4-BE49-F238E27FC236}">
                <a16:creationId xmlns:a16="http://schemas.microsoft.com/office/drawing/2014/main" id="{DF103BE1-9030-754D-9479-81C63AADDAB9}"/>
              </a:ext>
            </a:extLst>
          </p:cNvPr>
          <p:cNvSpPr>
            <a:spLocks noGrp="1"/>
          </p:cNvSpPr>
          <p:nvPr>
            <p:ph type="sldNum" sz="quarter" idx="12"/>
          </p:nvPr>
        </p:nvSpPr>
        <p:spPr>
          <a:xfrm>
            <a:off x="10570044" y="5836885"/>
            <a:ext cx="1161826" cy="365125"/>
          </a:xfrm>
        </p:spPr>
        <p:txBody>
          <a:bodyPr/>
          <a:lstStyle/>
          <a:p>
            <a:r>
              <a:rPr lang="en-US" sz="1500" dirty="0">
                <a:solidFill>
                  <a:schemeClr val="bg1"/>
                </a:solidFill>
                <a:latin typeface="Arial" panose="020B0604020202020204" pitchFamily="34" charset="0"/>
                <a:cs typeface="Arial" panose="020B0604020202020204" pitchFamily="34" charset="0"/>
              </a:rPr>
              <a:t>30</a:t>
            </a:r>
          </a:p>
        </p:txBody>
      </p:sp>
      <p:sp>
        <p:nvSpPr>
          <p:cNvPr id="8" name="Footer Placeholder 6">
            <a:extLst>
              <a:ext uri="{FF2B5EF4-FFF2-40B4-BE49-F238E27FC236}">
                <a16:creationId xmlns:a16="http://schemas.microsoft.com/office/drawing/2014/main" id="{2203F21F-F639-B141-9A0E-502F84FF4FDE}"/>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14374289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06589F-C01B-1746-AD45-E6E13178E09A}"/>
              </a:ext>
            </a:extLst>
          </p:cNvPr>
          <p:cNvSpPr>
            <a:spLocks noGrp="1"/>
          </p:cNvSpPr>
          <p:nvPr>
            <p:ph idx="1"/>
          </p:nvPr>
        </p:nvSpPr>
        <p:spPr>
          <a:xfrm>
            <a:off x="796959" y="1231561"/>
            <a:ext cx="10396883" cy="937550"/>
          </a:xfrm>
        </p:spPr>
        <p:txBody>
          <a:bodyPr/>
          <a:lstStyle/>
          <a:p>
            <a:r>
              <a:rPr lang="en-US" b="1" u="sng" cap="none" dirty="0">
                <a:latin typeface="Arial" panose="020B0604020202020204" pitchFamily="34" charset="0"/>
                <a:cs typeface="Arial" panose="020B0604020202020204" pitchFamily="34" charset="0"/>
              </a:rPr>
              <a:t>For Tournament Branch Predictor</a:t>
            </a:r>
          </a:p>
        </p:txBody>
      </p:sp>
      <p:sp>
        <p:nvSpPr>
          <p:cNvPr id="3" name="Title 2">
            <a:extLst>
              <a:ext uri="{FF2B5EF4-FFF2-40B4-BE49-F238E27FC236}">
                <a16:creationId xmlns:a16="http://schemas.microsoft.com/office/drawing/2014/main" id="{CED02B04-7940-F443-87BE-1006B1582420}"/>
              </a:ext>
            </a:extLst>
          </p:cNvPr>
          <p:cNvSpPr>
            <a:spLocks noGrp="1"/>
          </p:cNvSpPr>
          <p:nvPr>
            <p:ph type="title"/>
          </p:nvPr>
        </p:nvSpPr>
        <p:spPr>
          <a:xfrm>
            <a:off x="604778" y="419583"/>
            <a:ext cx="10396882" cy="1151965"/>
          </a:xfrm>
        </p:spPr>
        <p:txBody>
          <a:bodyPr>
            <a:normAutofit fontScale="90000"/>
          </a:bodyPr>
          <a:lstStyle/>
          <a:p>
            <a:pPr algn="ctr"/>
            <a:r>
              <a:rPr lang="en-US" b="1" u="sng" cap="none" dirty="0">
                <a:latin typeface="Arial" panose="020B0604020202020204" pitchFamily="34" charset="0"/>
                <a:cs typeface="Arial" panose="020B0604020202020204" pitchFamily="34" charset="0"/>
              </a:rPr>
              <a:t>Values for CPI calculation</a:t>
            </a:r>
            <a:br>
              <a:rPr lang="en-US" b="1" u="sng" cap="none" dirty="0">
                <a:latin typeface="Arial" panose="020B0604020202020204" pitchFamily="34" charset="0"/>
                <a:cs typeface="Arial" panose="020B0604020202020204" pitchFamily="34" charset="0"/>
              </a:rPr>
            </a:br>
            <a:endParaRPr lang="en-US" cap="none" dirty="0"/>
          </a:p>
        </p:txBody>
      </p:sp>
      <p:graphicFrame>
        <p:nvGraphicFramePr>
          <p:cNvPr id="4" name="Table 3">
            <a:extLst>
              <a:ext uri="{FF2B5EF4-FFF2-40B4-BE49-F238E27FC236}">
                <a16:creationId xmlns:a16="http://schemas.microsoft.com/office/drawing/2014/main" id="{A7A55E36-C1AB-A04F-B03E-670F5D578476}"/>
              </a:ext>
            </a:extLst>
          </p:cNvPr>
          <p:cNvGraphicFramePr>
            <a:graphicFrameLocks noGrp="1"/>
          </p:cNvGraphicFramePr>
          <p:nvPr>
            <p:extLst>
              <p:ext uri="{D42A27DB-BD31-4B8C-83A1-F6EECF244321}">
                <p14:modId xmlns:p14="http://schemas.microsoft.com/office/powerpoint/2010/main" val="832018283"/>
              </p:ext>
            </p:extLst>
          </p:nvPr>
        </p:nvGraphicFramePr>
        <p:xfrm>
          <a:off x="1339974" y="2766674"/>
          <a:ext cx="9310854" cy="2489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86945369"/>
                    </a:ext>
                  </a:extLst>
                </a:gridCol>
                <a:gridCol w="1748094">
                  <a:extLst>
                    <a:ext uri="{9D8B030D-6E8A-4147-A177-3AD203B41FA5}">
                      <a16:colId xmlns:a16="http://schemas.microsoft.com/office/drawing/2014/main" val="3996319047"/>
                    </a:ext>
                  </a:extLst>
                </a:gridCol>
                <a:gridCol w="1854557">
                  <a:extLst>
                    <a:ext uri="{9D8B030D-6E8A-4147-A177-3AD203B41FA5}">
                      <a16:colId xmlns:a16="http://schemas.microsoft.com/office/drawing/2014/main" val="2949427542"/>
                    </a:ext>
                  </a:extLst>
                </a:gridCol>
                <a:gridCol w="1725769">
                  <a:extLst>
                    <a:ext uri="{9D8B030D-6E8A-4147-A177-3AD203B41FA5}">
                      <a16:colId xmlns:a16="http://schemas.microsoft.com/office/drawing/2014/main" val="143274735"/>
                    </a:ext>
                  </a:extLst>
                </a:gridCol>
                <a:gridCol w="2356834">
                  <a:extLst>
                    <a:ext uri="{9D8B030D-6E8A-4147-A177-3AD203B41FA5}">
                      <a16:colId xmlns:a16="http://schemas.microsoft.com/office/drawing/2014/main" val="2373901006"/>
                    </a:ext>
                  </a:extLst>
                </a:gridCol>
              </a:tblGrid>
              <a:tr h="370840">
                <a:tc>
                  <a:txBody>
                    <a:bodyPr/>
                    <a:lstStyle/>
                    <a:p>
                      <a:r>
                        <a:rPr lang="en-US" dirty="0">
                          <a:latin typeface="Arial" panose="020B0604020202020204" pitchFamily="34" charset="0"/>
                          <a:cs typeface="Arial" panose="020B0604020202020204" pitchFamily="34" charset="0"/>
                        </a:rPr>
                        <a:t>Benchmarks</a:t>
                      </a:r>
                    </a:p>
                  </a:txBody>
                  <a:tcPr/>
                </a:tc>
                <a:tc>
                  <a:txBody>
                    <a:bodyPr/>
                    <a:lstStyle/>
                    <a:p>
                      <a:r>
                        <a:rPr lang="en-US" b="1" dirty="0">
                          <a:latin typeface="Arial" panose="020B0604020202020204" pitchFamily="34" charset="0"/>
                          <a:cs typeface="Arial" panose="020B0604020202020204" pitchFamily="34" charset="0"/>
                        </a:rPr>
                        <a:t>IL1.miss_num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Arial" panose="020B0604020202020204" pitchFamily="34" charset="0"/>
                          <a:cs typeface="Arial" panose="020B0604020202020204" pitchFamily="34" charset="0"/>
                        </a:rPr>
                        <a:t>DL1.miss_num</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Arial" panose="020B0604020202020204" pitchFamily="34" charset="0"/>
                          <a:cs typeface="Arial" panose="020B0604020202020204" pitchFamily="34" charset="0"/>
                        </a:rPr>
                        <a:t>L2.miss_num</a:t>
                      </a:r>
                    </a:p>
                    <a:p>
                      <a:endParaRPr lang="en-US" dirty="0"/>
                    </a:p>
                  </a:txBody>
                  <a:tcPr/>
                </a:tc>
                <a:tc>
                  <a:txBody>
                    <a:bodyPr/>
                    <a:lstStyle/>
                    <a:p>
                      <a:r>
                        <a:rPr lang="en-US" dirty="0" err="1">
                          <a:latin typeface="Arial" panose="020B0604020202020204" pitchFamily="34" charset="0"/>
                          <a:cs typeface="Arial" panose="020B0604020202020204" pitchFamily="34" charset="0"/>
                        </a:rPr>
                        <a:t>Total_Inst_num</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055006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401.bzip2</a:t>
                      </a:r>
                    </a:p>
                  </a:txBody>
                  <a:tcPr/>
                </a:tc>
                <a:tc>
                  <a:txBody>
                    <a:bodyPr/>
                    <a:lstStyle/>
                    <a:p>
                      <a:r>
                        <a:rPr lang="en-US" dirty="0">
                          <a:latin typeface="Arial" panose="020B0604020202020204" pitchFamily="34" charset="0"/>
                          <a:cs typeface="Arial" panose="020B0604020202020204" pitchFamily="34" charset="0"/>
                        </a:rPr>
                        <a:t>954</a:t>
                      </a:r>
                    </a:p>
                  </a:txBody>
                  <a:tcPr/>
                </a:tc>
                <a:tc>
                  <a:txBody>
                    <a:bodyPr/>
                    <a:lstStyle/>
                    <a:p>
                      <a:r>
                        <a:rPr lang="en-US" dirty="0">
                          <a:latin typeface="Arial" panose="020B0604020202020204" pitchFamily="34" charset="0"/>
                          <a:cs typeface="Arial" panose="020B0604020202020204" pitchFamily="34" charset="0"/>
                        </a:rPr>
                        <a:t>4027264</a:t>
                      </a:r>
                    </a:p>
                  </a:txBody>
                  <a:tcPr/>
                </a:tc>
                <a:tc>
                  <a:txBody>
                    <a:bodyPr/>
                    <a:lstStyle/>
                    <a:p>
                      <a:r>
                        <a:rPr lang="en-US" dirty="0">
                          <a:latin typeface="Arial" panose="020B0604020202020204" pitchFamily="34" charset="0"/>
                          <a:cs typeface="Arial" panose="020B0604020202020204" pitchFamily="34" charset="0"/>
                        </a:rPr>
                        <a:t>2633342</a:t>
                      </a:r>
                    </a:p>
                  </a:txBody>
                  <a:tcPr/>
                </a:tc>
                <a:tc>
                  <a:txBody>
                    <a:bodyPr/>
                    <a:lstStyle/>
                    <a:p>
                      <a:r>
                        <a:rPr lang="en-US" dirty="0">
                          <a:latin typeface="Arial" panose="020B0604020202020204" pitchFamily="34" charset="0"/>
                          <a:cs typeface="Arial" panose="020B0604020202020204" pitchFamily="34" charset="0"/>
                        </a:rPr>
                        <a:t>500000000</a:t>
                      </a:r>
                    </a:p>
                  </a:txBody>
                  <a:tcPr/>
                </a:tc>
                <a:extLst>
                  <a:ext uri="{0D108BD9-81ED-4DB2-BD59-A6C34878D82A}">
                    <a16:rowId xmlns:a16="http://schemas.microsoft.com/office/drawing/2014/main" val="16934909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429.mcf</a:t>
                      </a:r>
                    </a:p>
                  </a:txBody>
                  <a:tcPr/>
                </a:tc>
                <a:tc>
                  <a:txBody>
                    <a:bodyPr/>
                    <a:lstStyle/>
                    <a:p>
                      <a:r>
                        <a:rPr lang="en-US" dirty="0">
                          <a:latin typeface="Arial" panose="020B0604020202020204" pitchFamily="34" charset="0"/>
                          <a:cs typeface="Arial" panose="020B0604020202020204" pitchFamily="34" charset="0"/>
                        </a:rPr>
                        <a:t>676</a:t>
                      </a:r>
                    </a:p>
                  </a:txBody>
                  <a:tcPr/>
                </a:tc>
                <a:tc>
                  <a:txBody>
                    <a:bodyPr/>
                    <a:lstStyle/>
                    <a:p>
                      <a:r>
                        <a:rPr lang="en-US" dirty="0">
                          <a:latin typeface="Arial" panose="020B0604020202020204" pitchFamily="34" charset="0"/>
                          <a:cs typeface="Arial" panose="020B0604020202020204" pitchFamily="34" charset="0"/>
                        </a:rPr>
                        <a:t>10225987</a:t>
                      </a:r>
                    </a:p>
                  </a:txBody>
                  <a:tcPr/>
                </a:tc>
                <a:tc>
                  <a:txBody>
                    <a:bodyPr/>
                    <a:lstStyle/>
                    <a:p>
                      <a:r>
                        <a:rPr lang="en-US" dirty="0">
                          <a:latin typeface="Arial" panose="020B0604020202020204" pitchFamily="34" charset="0"/>
                          <a:cs typeface="Arial" panose="020B0604020202020204" pitchFamily="34" charset="0"/>
                        </a:rPr>
                        <a:t>6259473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500000000</a:t>
                      </a:r>
                    </a:p>
                  </a:txBody>
                  <a:tcPr/>
                </a:tc>
                <a:extLst>
                  <a:ext uri="{0D108BD9-81ED-4DB2-BD59-A6C34878D82A}">
                    <a16:rowId xmlns:a16="http://schemas.microsoft.com/office/drawing/2014/main" val="925945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456.hmmer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1351</a:t>
                      </a:r>
                    </a:p>
                  </a:txBody>
                  <a:tcPr/>
                </a:tc>
                <a:tc>
                  <a:txBody>
                    <a:bodyPr/>
                    <a:lstStyle/>
                    <a:p>
                      <a:r>
                        <a:rPr lang="en-US" dirty="0">
                          <a:latin typeface="Arial" panose="020B0604020202020204" pitchFamily="34" charset="0"/>
                          <a:cs typeface="Arial" panose="020B0604020202020204" pitchFamily="34" charset="0"/>
                        </a:rPr>
                        <a:t>197711</a:t>
                      </a:r>
                    </a:p>
                  </a:txBody>
                  <a:tcPr/>
                </a:tc>
                <a:tc>
                  <a:txBody>
                    <a:bodyPr/>
                    <a:lstStyle/>
                    <a:p>
                      <a:r>
                        <a:rPr lang="en-US" dirty="0">
                          <a:latin typeface="Arial" panose="020B0604020202020204" pitchFamily="34" charset="0"/>
                          <a:cs typeface="Arial" panose="020B0604020202020204" pitchFamily="34" charset="0"/>
                        </a:rPr>
                        <a:t>7056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500000000</a:t>
                      </a:r>
                    </a:p>
                  </a:txBody>
                  <a:tcPr/>
                </a:tc>
                <a:extLst>
                  <a:ext uri="{0D108BD9-81ED-4DB2-BD59-A6C34878D82A}">
                    <a16:rowId xmlns:a16="http://schemas.microsoft.com/office/drawing/2014/main" val="18834350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458.sjeng</a:t>
                      </a:r>
                    </a:p>
                  </a:txBody>
                  <a:tcPr/>
                </a:tc>
                <a:tc>
                  <a:txBody>
                    <a:bodyPr/>
                    <a:lstStyle/>
                    <a:p>
                      <a:r>
                        <a:rPr lang="en-US" dirty="0">
                          <a:latin typeface="Arial" panose="020B0604020202020204" pitchFamily="34" charset="0"/>
                          <a:cs typeface="Arial" panose="020B0604020202020204" pitchFamily="34" charset="0"/>
                        </a:rPr>
                        <a:t>2774</a:t>
                      </a:r>
                    </a:p>
                  </a:txBody>
                  <a:tcPr/>
                </a:tc>
                <a:tc>
                  <a:txBody>
                    <a:bodyPr/>
                    <a:lstStyle/>
                    <a:p>
                      <a:r>
                        <a:rPr lang="en-US" dirty="0">
                          <a:latin typeface="Arial" panose="020B0604020202020204" pitchFamily="34" charset="0"/>
                          <a:cs typeface="Arial" panose="020B0604020202020204" pitchFamily="34" charset="0"/>
                        </a:rPr>
                        <a:t>8422661</a:t>
                      </a:r>
                    </a:p>
                  </a:txBody>
                  <a:tcPr/>
                </a:tc>
                <a:tc>
                  <a:txBody>
                    <a:bodyPr/>
                    <a:lstStyle/>
                    <a:p>
                      <a:r>
                        <a:rPr lang="en-US" dirty="0">
                          <a:latin typeface="Arial" panose="020B0604020202020204" pitchFamily="34" charset="0"/>
                          <a:cs typeface="Arial" panose="020B0604020202020204" pitchFamily="34" charset="0"/>
                        </a:rPr>
                        <a:t>8376025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500000000</a:t>
                      </a:r>
                    </a:p>
                  </a:txBody>
                  <a:tcPr/>
                </a:tc>
                <a:extLst>
                  <a:ext uri="{0D108BD9-81ED-4DB2-BD59-A6C34878D82A}">
                    <a16:rowId xmlns:a16="http://schemas.microsoft.com/office/drawing/2014/main" val="113591913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470.lbm</a:t>
                      </a:r>
                    </a:p>
                  </a:txBody>
                  <a:tcPr/>
                </a:tc>
                <a:tc>
                  <a:txBody>
                    <a:bodyPr/>
                    <a:lstStyle/>
                    <a:p>
                      <a:r>
                        <a:rPr lang="en-US" dirty="0">
                          <a:latin typeface="Arial" panose="020B0604020202020204" pitchFamily="34" charset="0"/>
                          <a:cs typeface="Arial" panose="020B0604020202020204" pitchFamily="34" charset="0"/>
                        </a:rPr>
                        <a:t>528</a:t>
                      </a:r>
                    </a:p>
                  </a:txBody>
                  <a:tcPr/>
                </a:tc>
                <a:tc>
                  <a:txBody>
                    <a:bodyPr/>
                    <a:lstStyle/>
                    <a:p>
                      <a:r>
                        <a:rPr lang="en-US" dirty="0">
                          <a:latin typeface="Arial" panose="020B0604020202020204" pitchFamily="34" charset="0"/>
                          <a:cs typeface="Arial" panose="020B0604020202020204" pitchFamily="34" charset="0"/>
                        </a:rPr>
                        <a:t>6985724</a:t>
                      </a:r>
                    </a:p>
                  </a:txBody>
                  <a:tcPr/>
                </a:tc>
                <a:tc>
                  <a:txBody>
                    <a:bodyPr/>
                    <a:lstStyle/>
                    <a:p>
                      <a:r>
                        <a:rPr lang="en-US" dirty="0">
                          <a:latin typeface="Arial" panose="020B0604020202020204" pitchFamily="34" charset="0"/>
                          <a:cs typeface="Arial" panose="020B0604020202020204" pitchFamily="34" charset="0"/>
                        </a:rPr>
                        <a:t>6986249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500000000</a:t>
                      </a:r>
                    </a:p>
                  </a:txBody>
                  <a:tcPr/>
                </a:tc>
                <a:extLst>
                  <a:ext uri="{0D108BD9-81ED-4DB2-BD59-A6C34878D82A}">
                    <a16:rowId xmlns:a16="http://schemas.microsoft.com/office/drawing/2014/main" val="1669181402"/>
                  </a:ext>
                </a:extLst>
              </a:tr>
            </a:tbl>
          </a:graphicData>
        </a:graphic>
      </p:graphicFrame>
      <p:sp>
        <p:nvSpPr>
          <p:cNvPr id="7" name="Slide Number Placeholder 5">
            <a:extLst>
              <a:ext uri="{FF2B5EF4-FFF2-40B4-BE49-F238E27FC236}">
                <a16:creationId xmlns:a16="http://schemas.microsoft.com/office/drawing/2014/main" id="{51820488-2969-C542-9C30-9C483C0B62D2}"/>
              </a:ext>
            </a:extLst>
          </p:cNvPr>
          <p:cNvSpPr>
            <a:spLocks noGrp="1"/>
          </p:cNvSpPr>
          <p:nvPr>
            <p:ph type="sldNum" sz="quarter" idx="12"/>
          </p:nvPr>
        </p:nvSpPr>
        <p:spPr>
          <a:xfrm>
            <a:off x="10570044" y="5836885"/>
            <a:ext cx="1161826" cy="365125"/>
          </a:xfrm>
        </p:spPr>
        <p:txBody>
          <a:bodyPr/>
          <a:lstStyle/>
          <a:p>
            <a:r>
              <a:rPr lang="en-US" sz="1500" dirty="0">
                <a:solidFill>
                  <a:schemeClr val="bg1"/>
                </a:solidFill>
                <a:latin typeface="Arial" panose="020B0604020202020204" pitchFamily="34" charset="0"/>
                <a:cs typeface="Arial" panose="020B0604020202020204" pitchFamily="34" charset="0"/>
              </a:rPr>
              <a:t>31</a:t>
            </a:r>
          </a:p>
        </p:txBody>
      </p:sp>
      <p:sp>
        <p:nvSpPr>
          <p:cNvPr id="8" name="Footer Placeholder 6">
            <a:extLst>
              <a:ext uri="{FF2B5EF4-FFF2-40B4-BE49-F238E27FC236}">
                <a16:creationId xmlns:a16="http://schemas.microsoft.com/office/drawing/2014/main" id="{869BDEA2-3F56-2C4F-AB08-12E4846AA13D}"/>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3380227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B35FBF-AF1E-C342-A158-55658BB8E028}"/>
              </a:ext>
            </a:extLst>
          </p:cNvPr>
          <p:cNvSpPr>
            <a:spLocks noGrp="1"/>
          </p:cNvSpPr>
          <p:nvPr>
            <p:ph type="title"/>
          </p:nvPr>
        </p:nvSpPr>
        <p:spPr>
          <a:xfrm>
            <a:off x="700084" y="360607"/>
            <a:ext cx="10396882" cy="1151965"/>
          </a:xfrm>
        </p:spPr>
        <p:txBody>
          <a:bodyPr>
            <a:normAutofit/>
          </a:bodyPr>
          <a:lstStyle/>
          <a:p>
            <a:pPr algn="ctr"/>
            <a:r>
              <a:rPr lang="en-US" sz="4400" b="1" u="sng" dirty="0">
                <a:latin typeface="Arial" panose="020B0604020202020204" pitchFamily="34" charset="0"/>
                <a:cs typeface="Arial" panose="020B0604020202020204" pitchFamily="34" charset="0"/>
              </a:rPr>
              <a:t>CPI for all Benchmarks</a:t>
            </a:r>
            <a:endParaRPr lang="en-US" sz="4400" dirty="0"/>
          </a:p>
        </p:txBody>
      </p:sp>
      <p:graphicFrame>
        <p:nvGraphicFramePr>
          <p:cNvPr id="4" name="Table 3">
            <a:extLst>
              <a:ext uri="{FF2B5EF4-FFF2-40B4-BE49-F238E27FC236}">
                <a16:creationId xmlns:a16="http://schemas.microsoft.com/office/drawing/2014/main" id="{14F87892-9904-9D4D-9D5F-33A35B018912}"/>
              </a:ext>
            </a:extLst>
          </p:cNvPr>
          <p:cNvGraphicFramePr>
            <a:graphicFrameLocks noGrp="1"/>
          </p:cNvGraphicFramePr>
          <p:nvPr>
            <p:extLst>
              <p:ext uri="{D42A27DB-BD31-4B8C-83A1-F6EECF244321}">
                <p14:modId xmlns:p14="http://schemas.microsoft.com/office/powerpoint/2010/main" val="252753476"/>
              </p:ext>
            </p:extLst>
          </p:nvPr>
        </p:nvGraphicFramePr>
        <p:xfrm>
          <a:off x="1017431" y="2021982"/>
          <a:ext cx="9762188" cy="3319745"/>
        </p:xfrm>
        <a:graphic>
          <a:graphicData uri="http://schemas.openxmlformats.org/drawingml/2006/table">
            <a:tbl>
              <a:tblPr firstRow="1" bandRow="1">
                <a:tableStyleId>{5C22544A-7EE6-4342-B048-85BDC9FD1C3A}</a:tableStyleId>
              </a:tblPr>
              <a:tblGrid>
                <a:gridCol w="2440547">
                  <a:extLst>
                    <a:ext uri="{9D8B030D-6E8A-4147-A177-3AD203B41FA5}">
                      <a16:colId xmlns:a16="http://schemas.microsoft.com/office/drawing/2014/main" val="4095382256"/>
                    </a:ext>
                  </a:extLst>
                </a:gridCol>
                <a:gridCol w="2440547">
                  <a:extLst>
                    <a:ext uri="{9D8B030D-6E8A-4147-A177-3AD203B41FA5}">
                      <a16:colId xmlns:a16="http://schemas.microsoft.com/office/drawing/2014/main" val="4236214854"/>
                    </a:ext>
                  </a:extLst>
                </a:gridCol>
                <a:gridCol w="2440547">
                  <a:extLst>
                    <a:ext uri="{9D8B030D-6E8A-4147-A177-3AD203B41FA5}">
                      <a16:colId xmlns:a16="http://schemas.microsoft.com/office/drawing/2014/main" val="3879894572"/>
                    </a:ext>
                  </a:extLst>
                </a:gridCol>
                <a:gridCol w="2440547">
                  <a:extLst>
                    <a:ext uri="{9D8B030D-6E8A-4147-A177-3AD203B41FA5}">
                      <a16:colId xmlns:a16="http://schemas.microsoft.com/office/drawing/2014/main" val="1913611622"/>
                    </a:ext>
                  </a:extLst>
                </a:gridCol>
              </a:tblGrid>
              <a:tr h="523741">
                <a:tc>
                  <a:txBody>
                    <a:bodyPr/>
                    <a:lstStyle/>
                    <a:p>
                      <a:r>
                        <a:rPr lang="en-US" sz="2000" dirty="0">
                          <a:latin typeface="Arial" panose="020B0604020202020204" pitchFamily="34" charset="0"/>
                          <a:cs typeface="Arial" panose="020B0604020202020204" pitchFamily="34" charset="0"/>
                        </a:rPr>
                        <a:t>Benchmarks</a:t>
                      </a:r>
                    </a:p>
                  </a:txBody>
                  <a:tcPr/>
                </a:tc>
                <a:tc>
                  <a:txBody>
                    <a:bodyPr/>
                    <a:lstStyle/>
                    <a:p>
                      <a:r>
                        <a:rPr lang="en-US" sz="2000" dirty="0">
                          <a:latin typeface="Arial" panose="020B0604020202020204" pitchFamily="34" charset="0"/>
                          <a:cs typeface="Arial" panose="020B0604020202020204" pitchFamily="34" charset="0"/>
                        </a:rPr>
                        <a:t>Local Branch Predictor</a:t>
                      </a:r>
                    </a:p>
                  </a:txBody>
                  <a:tcPr/>
                </a:tc>
                <a:tc>
                  <a:txBody>
                    <a:bodyPr/>
                    <a:lstStyle/>
                    <a:p>
                      <a:r>
                        <a:rPr lang="en-US" sz="2000" dirty="0">
                          <a:latin typeface="Arial" panose="020B0604020202020204" pitchFamily="34" charset="0"/>
                          <a:cs typeface="Arial" panose="020B0604020202020204" pitchFamily="34" charset="0"/>
                        </a:rPr>
                        <a:t>BiMode Branch predictor</a:t>
                      </a:r>
                    </a:p>
                  </a:txBody>
                  <a:tcPr/>
                </a:tc>
                <a:tc>
                  <a:txBody>
                    <a:bodyPr/>
                    <a:lstStyle/>
                    <a:p>
                      <a:r>
                        <a:rPr lang="en-US" sz="2000" dirty="0">
                          <a:latin typeface="Arial" panose="020B0604020202020204" pitchFamily="34" charset="0"/>
                          <a:cs typeface="Arial" panose="020B0604020202020204" pitchFamily="34" charset="0"/>
                        </a:rPr>
                        <a:t>Tournament Branch Predictor</a:t>
                      </a:r>
                    </a:p>
                  </a:txBody>
                  <a:tcPr/>
                </a:tc>
                <a:extLst>
                  <a:ext uri="{0D108BD9-81ED-4DB2-BD59-A6C34878D82A}">
                    <a16:rowId xmlns:a16="http://schemas.microsoft.com/office/drawing/2014/main" val="3624268443"/>
                  </a:ext>
                </a:extLst>
              </a:tr>
              <a:tr h="5237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401.bzip2</a:t>
                      </a:r>
                    </a:p>
                  </a:txBody>
                  <a:tcPr/>
                </a:tc>
                <a:tc>
                  <a:txBody>
                    <a:bodyPr/>
                    <a:lstStyle/>
                    <a:p>
                      <a:r>
                        <a:rPr lang="en-US" sz="2000" dirty="0">
                          <a:latin typeface="Arial" panose="020B0604020202020204" pitchFamily="34" charset="0"/>
                          <a:cs typeface="Arial" panose="020B0604020202020204" pitchFamily="34" charset="0"/>
                        </a:rPr>
                        <a:t>1.50189909</a:t>
                      </a:r>
                    </a:p>
                  </a:txBody>
                  <a:tcPr/>
                </a:tc>
                <a:tc>
                  <a:txBody>
                    <a:bodyPr/>
                    <a:lstStyle/>
                    <a:p>
                      <a:r>
                        <a:rPr lang="en-US" sz="2000" dirty="0">
                          <a:latin typeface="Arial" panose="020B0604020202020204" pitchFamily="34" charset="0"/>
                          <a:cs typeface="Arial" panose="020B0604020202020204" pitchFamily="34" charset="0"/>
                        </a:rPr>
                        <a:t>1.50189909</a:t>
                      </a:r>
                    </a:p>
                  </a:txBody>
                  <a:tcPr/>
                </a:tc>
                <a:tc>
                  <a:txBody>
                    <a:bodyPr/>
                    <a:lstStyle/>
                    <a:p>
                      <a:r>
                        <a:rPr lang="en-US" sz="2000" dirty="0">
                          <a:latin typeface="Arial" panose="020B0604020202020204" pitchFamily="34" charset="0"/>
                          <a:cs typeface="Arial" panose="020B0604020202020204" pitchFamily="34" charset="0"/>
                        </a:rPr>
                        <a:t>1.501899</a:t>
                      </a:r>
                    </a:p>
                  </a:txBody>
                  <a:tcPr/>
                </a:tc>
                <a:extLst>
                  <a:ext uri="{0D108BD9-81ED-4DB2-BD59-A6C34878D82A}">
                    <a16:rowId xmlns:a16="http://schemas.microsoft.com/office/drawing/2014/main" val="3766633865"/>
                  </a:ext>
                </a:extLst>
              </a:tr>
              <a:tr h="5237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429.mcf</a:t>
                      </a:r>
                    </a:p>
                  </a:txBody>
                  <a:tcPr/>
                </a:tc>
                <a:tc>
                  <a:txBody>
                    <a:bodyPr/>
                    <a:lstStyle/>
                    <a:p>
                      <a:r>
                        <a:rPr lang="en-US" sz="2000" dirty="0">
                          <a:latin typeface="Arial" panose="020B0604020202020204" pitchFamily="34" charset="0"/>
                          <a:cs typeface="Arial" panose="020B0604020202020204" pitchFamily="34" charset="0"/>
                        </a:rPr>
                        <a:t>2.20604894</a:t>
                      </a:r>
                    </a:p>
                  </a:txBody>
                  <a:tcPr/>
                </a:tc>
                <a:tc>
                  <a:txBody>
                    <a:bodyPr/>
                    <a:lstStyle/>
                    <a:p>
                      <a:r>
                        <a:rPr lang="en-US" sz="2000" dirty="0">
                          <a:latin typeface="Arial" panose="020B0604020202020204" pitchFamily="34" charset="0"/>
                          <a:cs typeface="Arial" panose="020B0604020202020204" pitchFamily="34" charset="0"/>
                        </a:rPr>
                        <a:t>2.20604894</a:t>
                      </a:r>
                    </a:p>
                  </a:txBody>
                  <a:tcPr/>
                </a:tc>
                <a:tc>
                  <a:txBody>
                    <a:bodyPr/>
                    <a:lstStyle/>
                    <a:p>
                      <a:r>
                        <a:rPr lang="en-US" sz="2000" dirty="0">
                          <a:latin typeface="Arial" panose="020B0604020202020204" pitchFamily="34" charset="0"/>
                          <a:cs typeface="Arial" panose="020B0604020202020204" pitchFamily="34" charset="0"/>
                        </a:rPr>
                        <a:t>2.206049</a:t>
                      </a:r>
                    </a:p>
                  </a:txBody>
                  <a:tcPr/>
                </a:tc>
                <a:extLst>
                  <a:ext uri="{0D108BD9-81ED-4DB2-BD59-A6C34878D82A}">
                    <a16:rowId xmlns:a16="http://schemas.microsoft.com/office/drawing/2014/main" val="3686385985"/>
                  </a:ext>
                </a:extLst>
              </a:tr>
              <a:tr h="5237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456.hmmer</a:t>
                      </a:r>
                    </a:p>
                  </a:txBody>
                  <a:tcPr/>
                </a:tc>
                <a:tc>
                  <a:txBody>
                    <a:bodyPr/>
                    <a:lstStyle/>
                    <a:p>
                      <a:r>
                        <a:rPr lang="en-US" sz="2000" dirty="0">
                          <a:latin typeface="Arial" panose="020B0604020202020204" pitchFamily="34" charset="0"/>
                          <a:cs typeface="Arial" panose="020B0604020202020204" pitchFamily="34" charset="0"/>
                        </a:rPr>
                        <a:t>1.0051102</a:t>
                      </a:r>
                    </a:p>
                  </a:txBody>
                  <a:tcPr/>
                </a:tc>
                <a:tc>
                  <a:txBody>
                    <a:bodyPr/>
                    <a:lstStyle/>
                    <a:p>
                      <a:r>
                        <a:rPr lang="en-US" sz="2000" dirty="0">
                          <a:latin typeface="Arial" panose="020B0604020202020204" pitchFamily="34" charset="0"/>
                          <a:cs typeface="Arial" panose="020B0604020202020204" pitchFamily="34" charset="0"/>
                        </a:rPr>
                        <a:t>1.00510644</a:t>
                      </a:r>
                    </a:p>
                  </a:txBody>
                  <a:tcPr/>
                </a:tc>
                <a:tc>
                  <a:txBody>
                    <a:bodyPr/>
                    <a:lstStyle/>
                    <a:p>
                      <a:r>
                        <a:rPr lang="en-US" sz="2000" dirty="0">
                          <a:latin typeface="Arial" panose="020B0604020202020204" pitchFamily="34" charset="0"/>
                          <a:cs typeface="Arial" panose="020B0604020202020204" pitchFamily="34" charset="0"/>
                        </a:rPr>
                        <a:t>1.005106</a:t>
                      </a:r>
                    </a:p>
                  </a:txBody>
                  <a:tcPr/>
                </a:tc>
                <a:extLst>
                  <a:ext uri="{0D108BD9-81ED-4DB2-BD59-A6C34878D82A}">
                    <a16:rowId xmlns:a16="http://schemas.microsoft.com/office/drawing/2014/main" val="3446592565"/>
                  </a:ext>
                </a:extLst>
              </a:tr>
              <a:tr h="5237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458.sjeng</a:t>
                      </a:r>
                    </a:p>
                  </a:txBody>
                  <a:tcPr/>
                </a:tc>
                <a:tc>
                  <a:txBody>
                    <a:bodyPr/>
                    <a:lstStyle/>
                    <a:p>
                      <a:r>
                        <a:rPr lang="en-US" sz="2000" dirty="0">
                          <a:latin typeface="Arial" panose="020B0604020202020204" pitchFamily="34" charset="0"/>
                          <a:cs typeface="Arial" panose="020B0604020202020204" pitchFamily="34" charset="0"/>
                        </a:rPr>
                        <a:t>2.5086556</a:t>
                      </a:r>
                    </a:p>
                  </a:txBody>
                  <a:tcPr/>
                </a:tc>
                <a:tc>
                  <a:txBody>
                    <a:bodyPr/>
                    <a:lstStyle/>
                    <a:p>
                      <a:r>
                        <a:rPr lang="en-US" sz="2000" dirty="0">
                          <a:latin typeface="Arial" panose="020B0604020202020204" pitchFamily="34" charset="0"/>
                          <a:cs typeface="Arial" panose="020B0604020202020204" pitchFamily="34" charset="0"/>
                        </a:rPr>
                        <a:t>2.5086556</a:t>
                      </a:r>
                    </a:p>
                  </a:txBody>
                  <a:tcPr/>
                </a:tc>
                <a:tc>
                  <a:txBody>
                    <a:bodyPr/>
                    <a:lstStyle/>
                    <a:p>
                      <a:r>
                        <a:rPr lang="en-US" sz="2000" dirty="0">
                          <a:latin typeface="Arial" panose="020B0604020202020204" pitchFamily="34" charset="0"/>
                          <a:cs typeface="Arial" panose="020B0604020202020204" pitchFamily="34" charset="0"/>
                        </a:rPr>
                        <a:t>2.508673</a:t>
                      </a:r>
                    </a:p>
                  </a:txBody>
                  <a:tcPr/>
                </a:tc>
                <a:extLst>
                  <a:ext uri="{0D108BD9-81ED-4DB2-BD59-A6C34878D82A}">
                    <a16:rowId xmlns:a16="http://schemas.microsoft.com/office/drawing/2014/main" val="859099352"/>
                  </a:ext>
                </a:extLst>
              </a:tr>
              <a:tr h="5237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470.lbm</a:t>
                      </a:r>
                    </a:p>
                  </a:txBody>
                  <a:tcPr/>
                </a:tc>
                <a:tc>
                  <a:txBody>
                    <a:bodyPr/>
                    <a:lstStyle/>
                    <a:p>
                      <a:r>
                        <a:rPr lang="en-US" sz="2000" dirty="0">
                          <a:latin typeface="Arial" panose="020B0604020202020204" pitchFamily="34" charset="0"/>
                          <a:cs typeface="Arial" panose="020B0604020202020204" pitchFamily="34" charset="0"/>
                        </a:rPr>
                        <a:t>2.25752488</a:t>
                      </a:r>
                    </a:p>
                  </a:txBody>
                  <a:tcPr/>
                </a:tc>
                <a:tc>
                  <a:txBody>
                    <a:bodyPr/>
                    <a:lstStyle/>
                    <a:p>
                      <a:r>
                        <a:rPr lang="en-US" sz="2000" dirty="0">
                          <a:latin typeface="Arial" panose="020B0604020202020204" pitchFamily="34" charset="0"/>
                          <a:cs typeface="Arial" panose="020B0604020202020204" pitchFamily="34" charset="0"/>
                        </a:rPr>
                        <a:t>2.25752488</a:t>
                      </a:r>
                    </a:p>
                  </a:txBody>
                  <a:tcPr/>
                </a:tc>
                <a:tc>
                  <a:txBody>
                    <a:bodyPr/>
                    <a:lstStyle/>
                    <a:p>
                      <a:r>
                        <a:rPr lang="en-US" sz="2000" dirty="0">
                          <a:latin typeface="Arial" panose="020B0604020202020204" pitchFamily="34" charset="0"/>
                          <a:cs typeface="Arial" panose="020B0604020202020204" pitchFamily="34" charset="0"/>
                        </a:rPr>
                        <a:t>2.257525</a:t>
                      </a:r>
                    </a:p>
                  </a:txBody>
                  <a:tcPr/>
                </a:tc>
                <a:extLst>
                  <a:ext uri="{0D108BD9-81ED-4DB2-BD59-A6C34878D82A}">
                    <a16:rowId xmlns:a16="http://schemas.microsoft.com/office/drawing/2014/main" val="2634722235"/>
                  </a:ext>
                </a:extLst>
              </a:tr>
            </a:tbl>
          </a:graphicData>
        </a:graphic>
      </p:graphicFrame>
      <p:sp>
        <p:nvSpPr>
          <p:cNvPr id="8" name="Slide Number Placeholder 5">
            <a:extLst>
              <a:ext uri="{FF2B5EF4-FFF2-40B4-BE49-F238E27FC236}">
                <a16:creationId xmlns:a16="http://schemas.microsoft.com/office/drawing/2014/main" id="{7E4F5AB8-F0B0-F046-A1E6-8D7AF8F4FD1C}"/>
              </a:ext>
            </a:extLst>
          </p:cNvPr>
          <p:cNvSpPr>
            <a:spLocks noGrp="1"/>
          </p:cNvSpPr>
          <p:nvPr>
            <p:ph type="sldNum" sz="quarter" idx="12"/>
          </p:nvPr>
        </p:nvSpPr>
        <p:spPr>
          <a:xfrm>
            <a:off x="10570044" y="5836885"/>
            <a:ext cx="1161826" cy="365125"/>
          </a:xfrm>
        </p:spPr>
        <p:txBody>
          <a:bodyPr/>
          <a:lstStyle/>
          <a:p>
            <a:r>
              <a:rPr lang="en-US" sz="1500" dirty="0">
                <a:solidFill>
                  <a:schemeClr val="bg1"/>
                </a:solidFill>
                <a:latin typeface="Arial" panose="020B0604020202020204" pitchFamily="34" charset="0"/>
                <a:cs typeface="Arial" panose="020B0604020202020204" pitchFamily="34" charset="0"/>
              </a:rPr>
              <a:t>32</a:t>
            </a:r>
          </a:p>
        </p:txBody>
      </p:sp>
      <p:sp>
        <p:nvSpPr>
          <p:cNvPr id="9" name="Footer Placeholder 6">
            <a:extLst>
              <a:ext uri="{FF2B5EF4-FFF2-40B4-BE49-F238E27FC236}">
                <a16:creationId xmlns:a16="http://schemas.microsoft.com/office/drawing/2014/main" id="{522136D1-CD14-664D-80CC-EFC43EDFCCF9}"/>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20994001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09AFFA-4397-464B-B585-919678CA2413}"/>
              </a:ext>
            </a:extLst>
          </p:cNvPr>
          <p:cNvSpPr>
            <a:spLocks noGrp="1"/>
          </p:cNvSpPr>
          <p:nvPr>
            <p:ph type="title"/>
          </p:nvPr>
        </p:nvSpPr>
        <p:spPr>
          <a:xfrm>
            <a:off x="781649" y="27999"/>
            <a:ext cx="10396882" cy="1151965"/>
          </a:xfrm>
        </p:spPr>
        <p:txBody>
          <a:bodyPr>
            <a:noAutofit/>
          </a:bodyPr>
          <a:lstStyle/>
          <a:p>
            <a:pPr algn="ctr"/>
            <a:r>
              <a:rPr lang="en-US" sz="4400" b="1" u="sng" cap="none" dirty="0">
                <a:latin typeface="Arial" panose="020B0604020202020204" pitchFamily="34" charset="0"/>
                <a:cs typeface="Arial" panose="020B0604020202020204" pitchFamily="34" charset="0"/>
              </a:rPr>
              <a:t>CPI for all Benchmarks</a:t>
            </a:r>
            <a:br>
              <a:rPr lang="en-US" sz="4400" b="1" u="sng" cap="none" dirty="0">
                <a:latin typeface="Arial" panose="020B0604020202020204" pitchFamily="34" charset="0"/>
                <a:cs typeface="Arial" panose="020B0604020202020204" pitchFamily="34" charset="0"/>
              </a:rPr>
            </a:br>
            <a:r>
              <a:rPr lang="en-US" sz="3500" b="1" u="sng" cap="none" dirty="0">
                <a:latin typeface="Arial" panose="020B0604020202020204" pitchFamily="34" charset="0"/>
                <a:cs typeface="Arial" panose="020B0604020202020204" pitchFamily="34" charset="0"/>
              </a:rPr>
              <a:t>(Graphical Representation)</a:t>
            </a:r>
          </a:p>
        </p:txBody>
      </p:sp>
      <p:graphicFrame>
        <p:nvGraphicFramePr>
          <p:cNvPr id="6" name="Chart 5">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3584106967"/>
              </p:ext>
            </p:extLst>
          </p:nvPr>
        </p:nvGraphicFramePr>
        <p:xfrm>
          <a:off x="1944658" y="1479522"/>
          <a:ext cx="7547072" cy="290860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B069284B-CE03-5240-9292-9EDAE916041B}"/>
              </a:ext>
            </a:extLst>
          </p:cNvPr>
          <p:cNvSpPr txBox="1"/>
          <p:nvPr/>
        </p:nvSpPr>
        <p:spPr>
          <a:xfrm>
            <a:off x="1158088" y="4558899"/>
            <a:ext cx="8888392" cy="91464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From this Graph we understand that there is no change in CPI when changing the different Branch predictors (Note: There is a negligible change with Tournament Branch Predictor)</a:t>
            </a:r>
          </a:p>
        </p:txBody>
      </p:sp>
      <p:sp>
        <p:nvSpPr>
          <p:cNvPr id="10" name="Slide Number Placeholder 5">
            <a:extLst>
              <a:ext uri="{FF2B5EF4-FFF2-40B4-BE49-F238E27FC236}">
                <a16:creationId xmlns:a16="http://schemas.microsoft.com/office/drawing/2014/main" id="{1E218BEC-6827-3C43-A1A5-FF625817D84A}"/>
              </a:ext>
            </a:extLst>
          </p:cNvPr>
          <p:cNvSpPr>
            <a:spLocks noGrp="1"/>
          </p:cNvSpPr>
          <p:nvPr>
            <p:ph type="sldNum" sz="quarter" idx="12"/>
          </p:nvPr>
        </p:nvSpPr>
        <p:spPr>
          <a:xfrm>
            <a:off x="10570044" y="5836885"/>
            <a:ext cx="1161826" cy="365125"/>
          </a:xfrm>
        </p:spPr>
        <p:txBody>
          <a:bodyPr/>
          <a:lstStyle/>
          <a:p>
            <a:r>
              <a:rPr lang="en-US" sz="1500" dirty="0">
                <a:solidFill>
                  <a:schemeClr val="bg1"/>
                </a:solidFill>
                <a:latin typeface="Arial" panose="020B0604020202020204" pitchFamily="34" charset="0"/>
                <a:cs typeface="Arial" panose="020B0604020202020204" pitchFamily="34" charset="0"/>
              </a:rPr>
              <a:t>33</a:t>
            </a:r>
          </a:p>
        </p:txBody>
      </p:sp>
      <p:sp>
        <p:nvSpPr>
          <p:cNvPr id="11" name="Footer Placeholder 6">
            <a:extLst>
              <a:ext uri="{FF2B5EF4-FFF2-40B4-BE49-F238E27FC236}">
                <a16:creationId xmlns:a16="http://schemas.microsoft.com/office/drawing/2014/main" id="{CBEFB280-90F8-D041-95AB-E907B9259757}"/>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2897314190"/>
      </p:ext>
    </p:extLst>
  </p:cSld>
  <p:clrMapOvr>
    <a:masterClrMapping/>
  </p:clrMapOvr>
  <mc:AlternateContent xmlns:mc="http://schemas.openxmlformats.org/markup-compatibility/2006" xmlns:p14="http://schemas.microsoft.com/office/powerpoint/2010/main">
    <mc:Choice Requires="p14">
      <p:transition spd="slow" p14:dur="2000" advTm="5518"/>
    </mc:Choice>
    <mc:Fallback xmlns="">
      <p:transition spd="slow" advTm="5518"/>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8ED0E7-32DB-E745-B0D2-38E3EBE98604}"/>
              </a:ext>
            </a:extLst>
          </p:cNvPr>
          <p:cNvSpPr>
            <a:spLocks noGrp="1"/>
          </p:cNvSpPr>
          <p:nvPr>
            <p:ph idx="1"/>
          </p:nvPr>
        </p:nvSpPr>
        <p:spPr>
          <a:xfrm>
            <a:off x="685800" y="1483847"/>
            <a:ext cx="3293771" cy="3311189"/>
          </a:xfrm>
        </p:spPr>
        <p:txBody>
          <a:bodyPr>
            <a:normAutofit/>
          </a:bodyPr>
          <a:lstStyle/>
          <a:p>
            <a:r>
              <a:rPr lang="en-US" cap="none" dirty="0">
                <a:latin typeface="Arial" panose="020B0604020202020204" pitchFamily="34" charset="0"/>
                <a:cs typeface="Arial" panose="020B0604020202020204" pitchFamily="34" charset="0"/>
              </a:rPr>
              <a:t> We run the tournament BP with different combinations as below for local ,  global and choice predictor to see its effect on the B</a:t>
            </a:r>
            <a:r>
              <a:rPr lang="en-US" b="1" u="sng" cap="none" dirty="0">
                <a:latin typeface="Arial" panose="020B0604020202020204" pitchFamily="34" charset="0"/>
                <a:cs typeface="Arial" panose="020B0604020202020204" pitchFamily="34" charset="0"/>
              </a:rPr>
              <a:t>TBMissPct</a:t>
            </a:r>
            <a:r>
              <a:rPr lang="en-US" u="sng" cap="none" dirty="0">
                <a:latin typeface="Arial" panose="020B0604020202020204" pitchFamily="34" charset="0"/>
                <a:cs typeface="Arial" panose="020B0604020202020204" pitchFamily="34" charset="0"/>
              </a:rPr>
              <a:t> </a:t>
            </a:r>
            <a:r>
              <a:rPr lang="en-US" cap="none" dirty="0">
                <a:latin typeface="Arial" panose="020B0604020202020204" pitchFamily="34" charset="0"/>
                <a:cs typeface="Arial" panose="020B0604020202020204" pitchFamily="34" charset="0"/>
              </a:rPr>
              <a:t>and </a:t>
            </a:r>
            <a:r>
              <a:rPr lang="en-US" b="1" u="sng" cap="none" dirty="0">
                <a:latin typeface="Arial" panose="020B0604020202020204" pitchFamily="34" charset="0"/>
                <a:cs typeface="Arial" panose="020B0604020202020204" pitchFamily="34" charset="0"/>
              </a:rPr>
              <a:t>BranchMisPredPercent</a:t>
            </a:r>
            <a:r>
              <a:rPr lang="en-US" cap="none" dirty="0">
                <a:latin typeface="Arial" panose="020B0604020202020204" pitchFamily="34" charset="0"/>
                <a:cs typeface="Arial" panose="020B0604020202020204" pitchFamily="34" charset="0"/>
              </a:rPr>
              <a:t>.</a:t>
            </a:r>
          </a:p>
          <a:p>
            <a:endParaRPr lang="en-US" cap="none" dirty="0">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4B8BF90D-6F99-7A45-B3AF-89C679D09D42}"/>
              </a:ext>
            </a:extLst>
          </p:cNvPr>
          <p:cNvSpPr>
            <a:spLocks noGrp="1"/>
          </p:cNvSpPr>
          <p:nvPr>
            <p:ph type="title"/>
          </p:nvPr>
        </p:nvSpPr>
        <p:spPr>
          <a:xfrm>
            <a:off x="685800" y="0"/>
            <a:ext cx="10396882" cy="1151965"/>
          </a:xfrm>
        </p:spPr>
        <p:txBody>
          <a:bodyPr>
            <a:normAutofit fontScale="90000"/>
          </a:bodyPr>
          <a:lstStyle/>
          <a:p>
            <a:r>
              <a:rPr lang="en-US" b="1" u="sng" cap="none" dirty="0">
                <a:latin typeface="Arial" panose="020B0604020202020204" pitchFamily="34" charset="0"/>
                <a:cs typeface="Arial" panose="020B0604020202020204" pitchFamily="34" charset="0"/>
              </a:rPr>
              <a:t>Combinations for TournamentBP</a:t>
            </a:r>
            <a:endParaRPr lang="en-US" cap="none" dirty="0"/>
          </a:p>
        </p:txBody>
      </p:sp>
      <p:graphicFrame>
        <p:nvGraphicFramePr>
          <p:cNvPr id="5" name="Table 4">
            <a:extLst>
              <a:ext uri="{FF2B5EF4-FFF2-40B4-BE49-F238E27FC236}">
                <a16:creationId xmlns:a16="http://schemas.microsoft.com/office/drawing/2014/main" id="{C6485CC8-8BB0-AE40-95E9-E1F534123BE2}"/>
              </a:ext>
            </a:extLst>
          </p:cNvPr>
          <p:cNvGraphicFramePr>
            <a:graphicFrameLocks noGrp="1"/>
          </p:cNvGraphicFramePr>
          <p:nvPr>
            <p:extLst>
              <p:ext uri="{D42A27DB-BD31-4B8C-83A1-F6EECF244321}">
                <p14:modId xmlns:p14="http://schemas.microsoft.com/office/powerpoint/2010/main" val="1147216521"/>
              </p:ext>
            </p:extLst>
          </p:nvPr>
        </p:nvGraphicFramePr>
        <p:xfrm>
          <a:off x="4430332" y="1151965"/>
          <a:ext cx="6553200" cy="429768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1354831879"/>
                    </a:ext>
                  </a:extLst>
                </a:gridCol>
                <a:gridCol w="1638300">
                  <a:extLst>
                    <a:ext uri="{9D8B030D-6E8A-4147-A177-3AD203B41FA5}">
                      <a16:colId xmlns:a16="http://schemas.microsoft.com/office/drawing/2014/main" val="4080716078"/>
                    </a:ext>
                  </a:extLst>
                </a:gridCol>
                <a:gridCol w="1638300">
                  <a:extLst>
                    <a:ext uri="{9D8B030D-6E8A-4147-A177-3AD203B41FA5}">
                      <a16:colId xmlns:a16="http://schemas.microsoft.com/office/drawing/2014/main" val="2425374606"/>
                    </a:ext>
                  </a:extLst>
                </a:gridCol>
                <a:gridCol w="1638300">
                  <a:extLst>
                    <a:ext uri="{9D8B030D-6E8A-4147-A177-3AD203B41FA5}">
                      <a16:colId xmlns:a16="http://schemas.microsoft.com/office/drawing/2014/main" val="3594161781"/>
                    </a:ext>
                  </a:extLst>
                </a:gridCol>
              </a:tblGrid>
              <a:tr h="617382">
                <a:tc>
                  <a:txBody>
                    <a:bodyPr/>
                    <a:lstStyle/>
                    <a:p>
                      <a:pPr algn="ctr"/>
                      <a:r>
                        <a:rPr lang="en-US" b="0" dirty="0">
                          <a:latin typeface="Arial" panose="020B0604020202020204" pitchFamily="34" charset="0"/>
                          <a:cs typeface="Arial" panose="020B0604020202020204" pitchFamily="34" charset="0"/>
                        </a:rPr>
                        <a:t>No. of Combinations</a:t>
                      </a:r>
                    </a:p>
                  </a:txBody>
                  <a:tcPr/>
                </a:tc>
                <a:tc>
                  <a:txBody>
                    <a:bodyPr/>
                    <a:lstStyle/>
                    <a:p>
                      <a:pPr algn="ctr"/>
                      <a:r>
                        <a:rPr lang="en-US" b="0" dirty="0">
                          <a:latin typeface="Arial" panose="020B0604020202020204" pitchFamily="34" charset="0"/>
                          <a:cs typeface="Arial" panose="020B0604020202020204" pitchFamily="34" charset="0"/>
                        </a:rPr>
                        <a:t>Local Predictor size</a:t>
                      </a:r>
                    </a:p>
                  </a:txBody>
                  <a:tcPr/>
                </a:tc>
                <a:tc>
                  <a:txBody>
                    <a:bodyPr/>
                    <a:lstStyle/>
                    <a:p>
                      <a:pPr algn="ctr"/>
                      <a:r>
                        <a:rPr lang="en-US" b="0" dirty="0">
                          <a:latin typeface="Arial" panose="020B0604020202020204" pitchFamily="34" charset="0"/>
                          <a:cs typeface="Arial" panose="020B0604020202020204" pitchFamily="34" charset="0"/>
                        </a:rPr>
                        <a:t>Global Predictor size</a:t>
                      </a:r>
                    </a:p>
                  </a:txBody>
                  <a:tcPr/>
                </a:tc>
                <a:tc>
                  <a:txBody>
                    <a:bodyPr/>
                    <a:lstStyle/>
                    <a:p>
                      <a:pPr algn="ctr"/>
                      <a:r>
                        <a:rPr lang="en-US" b="0" dirty="0">
                          <a:latin typeface="Arial" panose="020B0604020202020204" pitchFamily="34" charset="0"/>
                          <a:cs typeface="Arial" panose="020B0604020202020204" pitchFamily="34" charset="0"/>
                        </a:rPr>
                        <a:t>Choice Predictor size</a:t>
                      </a:r>
                    </a:p>
                  </a:txBody>
                  <a:tcPr/>
                </a:tc>
                <a:extLst>
                  <a:ext uri="{0D108BD9-81ED-4DB2-BD59-A6C34878D82A}">
                    <a16:rowId xmlns:a16="http://schemas.microsoft.com/office/drawing/2014/main" val="3201963033"/>
                  </a:ext>
                </a:extLst>
              </a:tr>
              <a:tr h="352790">
                <a:tc>
                  <a:txBody>
                    <a:bodyPr/>
                    <a:lstStyle/>
                    <a:p>
                      <a:pPr algn="ctr"/>
                      <a:r>
                        <a:rPr lang="en-US" dirty="0">
                          <a:latin typeface="Arial" panose="020B0604020202020204" pitchFamily="34" charset="0"/>
                          <a:cs typeface="Arial" panose="020B0604020202020204" pitchFamily="34" charset="0"/>
                        </a:rPr>
                        <a:t>1</a:t>
                      </a:r>
                    </a:p>
                  </a:txBody>
                  <a:tcPr/>
                </a:tc>
                <a:tc>
                  <a:txBody>
                    <a:bodyPr/>
                    <a:lstStyle/>
                    <a:p>
                      <a:pPr algn="ctr" fontAlgn="b"/>
                      <a:r>
                        <a:rPr lang="en-US" sz="1800" kern="1200" dirty="0">
                          <a:solidFill>
                            <a:schemeClr val="dk1"/>
                          </a:solidFill>
                          <a:latin typeface="Arial" panose="020B0604020202020204" pitchFamily="34" charset="0"/>
                          <a:ea typeface="+mn-ea"/>
                          <a:cs typeface="Arial" panose="020B0604020202020204" pitchFamily="34" charset="0"/>
                        </a:rPr>
                        <a:t>1024</a:t>
                      </a:r>
                    </a:p>
                  </a:txBody>
                  <a:tcPr marL="0" marR="0" marT="0" marB="0" anchor="b"/>
                </a:tc>
                <a:tc>
                  <a:txBody>
                    <a:bodyPr/>
                    <a:lstStyle/>
                    <a:p>
                      <a:pPr algn="ctr" fontAlgn="b"/>
                      <a:r>
                        <a:rPr lang="en-US" sz="1800" kern="1200">
                          <a:solidFill>
                            <a:schemeClr val="dk1"/>
                          </a:solidFill>
                          <a:latin typeface="Arial" panose="020B0604020202020204" pitchFamily="34" charset="0"/>
                          <a:ea typeface="+mn-ea"/>
                          <a:cs typeface="Arial" panose="020B0604020202020204" pitchFamily="34" charset="0"/>
                        </a:rPr>
                        <a:t>4096</a:t>
                      </a:r>
                    </a:p>
                  </a:txBody>
                  <a:tcPr marL="0" marR="0" marT="0" marB="0" anchor="b"/>
                </a:tc>
                <a:tc>
                  <a:txBody>
                    <a:bodyPr/>
                    <a:lstStyle/>
                    <a:p>
                      <a:pPr algn="ctr" fontAlgn="b"/>
                      <a:r>
                        <a:rPr lang="en-US" sz="1800" kern="1200" dirty="0">
                          <a:solidFill>
                            <a:schemeClr val="dk1"/>
                          </a:solidFill>
                          <a:latin typeface="Arial" panose="020B0604020202020204" pitchFamily="34" charset="0"/>
                          <a:ea typeface="+mn-ea"/>
                          <a:cs typeface="Arial" panose="020B0604020202020204" pitchFamily="34" charset="0"/>
                        </a:rPr>
                        <a:t>4096</a:t>
                      </a:r>
                    </a:p>
                  </a:txBody>
                  <a:tcPr marL="0" marR="0" marT="0" marB="0" anchor="b"/>
                </a:tc>
                <a:extLst>
                  <a:ext uri="{0D108BD9-81ED-4DB2-BD59-A6C34878D82A}">
                    <a16:rowId xmlns:a16="http://schemas.microsoft.com/office/drawing/2014/main" val="3048678319"/>
                  </a:ext>
                </a:extLst>
              </a:tr>
              <a:tr h="352790">
                <a:tc>
                  <a:txBody>
                    <a:bodyPr/>
                    <a:lstStyle/>
                    <a:p>
                      <a:pPr algn="ctr"/>
                      <a:r>
                        <a:rPr lang="en-US" dirty="0">
                          <a:latin typeface="Arial" panose="020B0604020202020204" pitchFamily="34" charset="0"/>
                          <a:cs typeface="Arial" panose="020B0604020202020204" pitchFamily="34" charset="0"/>
                        </a:rPr>
                        <a:t>2</a:t>
                      </a:r>
                    </a:p>
                  </a:txBody>
                  <a:tcPr/>
                </a:tc>
                <a:tc>
                  <a:txBody>
                    <a:bodyPr/>
                    <a:lstStyle/>
                    <a:p>
                      <a:pPr algn="ctr" fontAlgn="b"/>
                      <a:r>
                        <a:rPr lang="en-US" sz="1800" kern="1200" dirty="0">
                          <a:solidFill>
                            <a:schemeClr val="dk1"/>
                          </a:solidFill>
                          <a:latin typeface="Arial" panose="020B0604020202020204" pitchFamily="34" charset="0"/>
                          <a:ea typeface="+mn-ea"/>
                          <a:cs typeface="Arial" panose="020B0604020202020204" pitchFamily="34" charset="0"/>
                        </a:rPr>
                        <a:t>1024</a:t>
                      </a:r>
                    </a:p>
                  </a:txBody>
                  <a:tcPr marL="0" marR="0" marT="0" marB="0" anchor="b"/>
                </a:tc>
                <a:tc>
                  <a:txBody>
                    <a:bodyPr/>
                    <a:lstStyle/>
                    <a:p>
                      <a:pPr algn="ctr" fontAlgn="b"/>
                      <a:r>
                        <a:rPr lang="en-US" sz="1800" kern="1200" dirty="0">
                          <a:solidFill>
                            <a:schemeClr val="dk1"/>
                          </a:solidFill>
                          <a:latin typeface="Arial" panose="020B0604020202020204" pitchFamily="34" charset="0"/>
                          <a:ea typeface="+mn-ea"/>
                          <a:cs typeface="Arial" panose="020B0604020202020204" pitchFamily="34" charset="0"/>
                        </a:rPr>
                        <a:t>4096</a:t>
                      </a:r>
                    </a:p>
                  </a:txBody>
                  <a:tcPr marL="0" marR="0" marT="0" marB="0" anchor="b"/>
                </a:tc>
                <a:tc>
                  <a:txBody>
                    <a:bodyPr/>
                    <a:lstStyle/>
                    <a:p>
                      <a:pPr algn="ctr" fontAlgn="b"/>
                      <a:r>
                        <a:rPr lang="en-US" sz="1800" kern="1200" dirty="0">
                          <a:solidFill>
                            <a:schemeClr val="dk1"/>
                          </a:solidFill>
                          <a:latin typeface="Arial" panose="020B0604020202020204" pitchFamily="34" charset="0"/>
                          <a:ea typeface="+mn-ea"/>
                          <a:cs typeface="Arial" panose="020B0604020202020204" pitchFamily="34" charset="0"/>
                        </a:rPr>
                        <a:t>8192</a:t>
                      </a:r>
                    </a:p>
                  </a:txBody>
                  <a:tcPr marL="0" marR="0" marT="0" marB="0" anchor="b"/>
                </a:tc>
                <a:extLst>
                  <a:ext uri="{0D108BD9-81ED-4DB2-BD59-A6C34878D82A}">
                    <a16:rowId xmlns:a16="http://schemas.microsoft.com/office/drawing/2014/main" val="1936646089"/>
                  </a:ext>
                </a:extLst>
              </a:tr>
              <a:tr h="352790">
                <a:tc>
                  <a:txBody>
                    <a:bodyPr/>
                    <a:lstStyle/>
                    <a:p>
                      <a:pPr algn="ctr"/>
                      <a:r>
                        <a:rPr lang="en-US" dirty="0">
                          <a:latin typeface="Arial" panose="020B0604020202020204" pitchFamily="34" charset="0"/>
                          <a:cs typeface="Arial" panose="020B0604020202020204" pitchFamily="34" charset="0"/>
                        </a:rPr>
                        <a:t>3</a:t>
                      </a:r>
                    </a:p>
                  </a:txBody>
                  <a:tcPr/>
                </a:tc>
                <a:tc>
                  <a:txBody>
                    <a:bodyPr/>
                    <a:lstStyle/>
                    <a:p>
                      <a:pPr algn="ctr" fontAlgn="b"/>
                      <a:r>
                        <a:rPr lang="en-US" sz="1800" kern="1200" dirty="0">
                          <a:solidFill>
                            <a:schemeClr val="dk1"/>
                          </a:solidFill>
                          <a:latin typeface="Arial" panose="020B0604020202020204" pitchFamily="34" charset="0"/>
                          <a:ea typeface="+mn-ea"/>
                          <a:cs typeface="Arial" panose="020B0604020202020204" pitchFamily="34" charset="0"/>
                        </a:rPr>
                        <a:t>2048</a:t>
                      </a:r>
                    </a:p>
                  </a:txBody>
                  <a:tcPr marL="0" marR="0" marT="0" marB="0" anchor="b"/>
                </a:tc>
                <a:tc>
                  <a:txBody>
                    <a:bodyPr/>
                    <a:lstStyle/>
                    <a:p>
                      <a:pPr algn="ctr" fontAlgn="b"/>
                      <a:r>
                        <a:rPr lang="en-US" sz="1800" kern="1200" dirty="0">
                          <a:solidFill>
                            <a:schemeClr val="dk1"/>
                          </a:solidFill>
                          <a:latin typeface="Arial" panose="020B0604020202020204" pitchFamily="34" charset="0"/>
                          <a:ea typeface="+mn-ea"/>
                          <a:cs typeface="Arial" panose="020B0604020202020204" pitchFamily="34" charset="0"/>
                        </a:rPr>
                        <a:t>2048</a:t>
                      </a:r>
                    </a:p>
                  </a:txBody>
                  <a:tcPr marL="0" marR="0" marT="0" marB="0" anchor="b"/>
                </a:tc>
                <a:tc>
                  <a:txBody>
                    <a:bodyPr/>
                    <a:lstStyle/>
                    <a:p>
                      <a:pPr algn="ctr" fontAlgn="b"/>
                      <a:r>
                        <a:rPr lang="en-US" sz="1800" kern="1200" dirty="0">
                          <a:solidFill>
                            <a:schemeClr val="dk1"/>
                          </a:solidFill>
                          <a:latin typeface="Arial" panose="020B0604020202020204" pitchFamily="34" charset="0"/>
                          <a:ea typeface="+mn-ea"/>
                          <a:cs typeface="Arial" panose="020B0604020202020204" pitchFamily="34" charset="0"/>
                        </a:rPr>
                        <a:t>2048</a:t>
                      </a:r>
                    </a:p>
                  </a:txBody>
                  <a:tcPr marL="0" marR="0" marT="0" marB="0" anchor="b"/>
                </a:tc>
                <a:extLst>
                  <a:ext uri="{0D108BD9-81ED-4DB2-BD59-A6C34878D82A}">
                    <a16:rowId xmlns:a16="http://schemas.microsoft.com/office/drawing/2014/main" val="1194950926"/>
                  </a:ext>
                </a:extLst>
              </a:tr>
              <a:tr h="352790">
                <a:tc>
                  <a:txBody>
                    <a:bodyPr/>
                    <a:lstStyle/>
                    <a:p>
                      <a:pPr algn="ctr"/>
                      <a:r>
                        <a:rPr lang="en-US" dirty="0">
                          <a:latin typeface="Arial" panose="020B0604020202020204" pitchFamily="34" charset="0"/>
                          <a:cs typeface="Arial" panose="020B0604020202020204" pitchFamily="34" charset="0"/>
                        </a:rPr>
                        <a:t>4</a:t>
                      </a:r>
                    </a:p>
                  </a:txBody>
                  <a:tcPr/>
                </a:tc>
                <a:tc>
                  <a:txBody>
                    <a:bodyPr/>
                    <a:lstStyle/>
                    <a:p>
                      <a:pPr algn="ctr" fontAlgn="b"/>
                      <a:r>
                        <a:rPr lang="en-US" sz="1800" kern="1200" dirty="0">
                          <a:solidFill>
                            <a:schemeClr val="dk1"/>
                          </a:solidFill>
                          <a:latin typeface="Arial" panose="020B0604020202020204" pitchFamily="34" charset="0"/>
                          <a:ea typeface="+mn-ea"/>
                          <a:cs typeface="Arial" panose="020B0604020202020204" pitchFamily="34" charset="0"/>
                        </a:rPr>
                        <a:t>2048</a:t>
                      </a:r>
                    </a:p>
                  </a:txBody>
                  <a:tcPr marL="0" marR="0" marT="0" marB="0" anchor="b"/>
                </a:tc>
                <a:tc>
                  <a:txBody>
                    <a:bodyPr/>
                    <a:lstStyle/>
                    <a:p>
                      <a:pPr algn="ctr" fontAlgn="b"/>
                      <a:r>
                        <a:rPr lang="en-US" sz="1800" kern="1200" dirty="0">
                          <a:solidFill>
                            <a:schemeClr val="dk1"/>
                          </a:solidFill>
                          <a:latin typeface="Arial" panose="020B0604020202020204" pitchFamily="34" charset="0"/>
                          <a:ea typeface="+mn-ea"/>
                          <a:cs typeface="Arial" panose="020B0604020202020204" pitchFamily="34" charset="0"/>
                        </a:rPr>
                        <a:t>2048</a:t>
                      </a:r>
                    </a:p>
                  </a:txBody>
                  <a:tcPr marL="0" marR="0" marT="0" marB="0" anchor="b"/>
                </a:tc>
                <a:tc>
                  <a:txBody>
                    <a:bodyPr/>
                    <a:lstStyle/>
                    <a:p>
                      <a:pPr algn="ctr" fontAlgn="b"/>
                      <a:r>
                        <a:rPr lang="en-US" sz="1800" kern="1200" dirty="0">
                          <a:solidFill>
                            <a:schemeClr val="dk1"/>
                          </a:solidFill>
                          <a:latin typeface="Arial" panose="020B0604020202020204" pitchFamily="34" charset="0"/>
                          <a:ea typeface="+mn-ea"/>
                          <a:cs typeface="Arial" panose="020B0604020202020204" pitchFamily="34" charset="0"/>
                        </a:rPr>
                        <a:t>4096</a:t>
                      </a:r>
                    </a:p>
                  </a:txBody>
                  <a:tcPr marL="0" marR="0" marT="0" marB="0" anchor="b"/>
                </a:tc>
                <a:extLst>
                  <a:ext uri="{0D108BD9-81ED-4DB2-BD59-A6C34878D82A}">
                    <a16:rowId xmlns:a16="http://schemas.microsoft.com/office/drawing/2014/main" val="3975649942"/>
                  </a:ext>
                </a:extLst>
              </a:tr>
              <a:tr h="352790">
                <a:tc>
                  <a:txBody>
                    <a:bodyPr/>
                    <a:lstStyle/>
                    <a:p>
                      <a:pPr algn="ctr"/>
                      <a:r>
                        <a:rPr lang="en-US" dirty="0">
                          <a:latin typeface="Arial" panose="020B0604020202020204" pitchFamily="34" charset="0"/>
                          <a:cs typeface="Arial" panose="020B0604020202020204" pitchFamily="34" charset="0"/>
                        </a:rPr>
                        <a:t>5</a:t>
                      </a:r>
                    </a:p>
                  </a:txBody>
                  <a:tcPr/>
                </a:tc>
                <a:tc>
                  <a:txBody>
                    <a:bodyPr/>
                    <a:lstStyle/>
                    <a:p>
                      <a:pPr algn="ctr" fontAlgn="b"/>
                      <a:r>
                        <a:rPr lang="en-US" sz="1800" kern="1200" dirty="0">
                          <a:solidFill>
                            <a:schemeClr val="dk1"/>
                          </a:solidFill>
                          <a:latin typeface="Arial" panose="020B0604020202020204" pitchFamily="34" charset="0"/>
                          <a:ea typeface="+mn-ea"/>
                          <a:cs typeface="Arial" panose="020B0604020202020204" pitchFamily="34" charset="0"/>
                        </a:rPr>
                        <a:t>2048</a:t>
                      </a:r>
                    </a:p>
                  </a:txBody>
                  <a:tcPr marL="0" marR="0" marT="0" marB="0" anchor="b"/>
                </a:tc>
                <a:tc>
                  <a:txBody>
                    <a:bodyPr/>
                    <a:lstStyle/>
                    <a:p>
                      <a:pPr algn="ctr" fontAlgn="b"/>
                      <a:r>
                        <a:rPr lang="en-US" sz="1800" kern="1200" dirty="0">
                          <a:solidFill>
                            <a:schemeClr val="dk1"/>
                          </a:solidFill>
                          <a:latin typeface="Arial" panose="020B0604020202020204" pitchFamily="34" charset="0"/>
                          <a:ea typeface="+mn-ea"/>
                          <a:cs typeface="Arial" panose="020B0604020202020204" pitchFamily="34" charset="0"/>
                        </a:rPr>
                        <a:t>4096</a:t>
                      </a:r>
                    </a:p>
                  </a:txBody>
                  <a:tcPr marL="0" marR="0" marT="0" marB="0" anchor="b"/>
                </a:tc>
                <a:tc>
                  <a:txBody>
                    <a:bodyPr/>
                    <a:lstStyle/>
                    <a:p>
                      <a:pPr algn="ctr" fontAlgn="b"/>
                      <a:r>
                        <a:rPr lang="en-US" sz="1800" kern="1200" dirty="0">
                          <a:solidFill>
                            <a:schemeClr val="dk1"/>
                          </a:solidFill>
                          <a:latin typeface="Arial" panose="020B0604020202020204" pitchFamily="34" charset="0"/>
                          <a:ea typeface="+mn-ea"/>
                          <a:cs typeface="Arial" panose="020B0604020202020204" pitchFamily="34" charset="0"/>
                        </a:rPr>
                        <a:t>4096</a:t>
                      </a:r>
                    </a:p>
                  </a:txBody>
                  <a:tcPr marL="0" marR="0" marT="0" marB="0" anchor="b"/>
                </a:tc>
                <a:extLst>
                  <a:ext uri="{0D108BD9-81ED-4DB2-BD59-A6C34878D82A}">
                    <a16:rowId xmlns:a16="http://schemas.microsoft.com/office/drawing/2014/main" val="239229803"/>
                  </a:ext>
                </a:extLst>
              </a:tr>
              <a:tr h="352790">
                <a:tc>
                  <a:txBody>
                    <a:bodyPr/>
                    <a:lstStyle/>
                    <a:p>
                      <a:pPr algn="ctr"/>
                      <a:r>
                        <a:rPr lang="en-US" dirty="0">
                          <a:latin typeface="Arial" panose="020B0604020202020204" pitchFamily="34" charset="0"/>
                          <a:cs typeface="Arial" panose="020B0604020202020204" pitchFamily="34" charset="0"/>
                        </a:rPr>
                        <a:t>6</a:t>
                      </a:r>
                    </a:p>
                  </a:txBody>
                  <a:tcPr/>
                </a:tc>
                <a:tc>
                  <a:txBody>
                    <a:bodyPr/>
                    <a:lstStyle/>
                    <a:p>
                      <a:pPr algn="ctr" fontAlgn="b"/>
                      <a:r>
                        <a:rPr lang="en-US" sz="1800" kern="1200">
                          <a:solidFill>
                            <a:schemeClr val="dk1"/>
                          </a:solidFill>
                          <a:latin typeface="Arial" panose="020B0604020202020204" pitchFamily="34" charset="0"/>
                          <a:ea typeface="+mn-ea"/>
                          <a:cs typeface="Arial" panose="020B0604020202020204" pitchFamily="34" charset="0"/>
                        </a:rPr>
                        <a:t>2048</a:t>
                      </a:r>
                    </a:p>
                  </a:txBody>
                  <a:tcPr marL="0" marR="0" marT="0" marB="0" anchor="b"/>
                </a:tc>
                <a:tc>
                  <a:txBody>
                    <a:bodyPr/>
                    <a:lstStyle/>
                    <a:p>
                      <a:pPr algn="ctr" fontAlgn="b"/>
                      <a:r>
                        <a:rPr lang="en-US" sz="1800" kern="1200">
                          <a:solidFill>
                            <a:schemeClr val="dk1"/>
                          </a:solidFill>
                          <a:latin typeface="Arial" panose="020B0604020202020204" pitchFamily="34" charset="0"/>
                          <a:ea typeface="+mn-ea"/>
                          <a:cs typeface="Arial" panose="020B0604020202020204" pitchFamily="34" charset="0"/>
                        </a:rPr>
                        <a:t>4096</a:t>
                      </a:r>
                    </a:p>
                  </a:txBody>
                  <a:tcPr marL="0" marR="0" marT="0" marB="0" anchor="b"/>
                </a:tc>
                <a:tc>
                  <a:txBody>
                    <a:bodyPr/>
                    <a:lstStyle/>
                    <a:p>
                      <a:pPr algn="ctr" fontAlgn="b"/>
                      <a:r>
                        <a:rPr lang="en-US" sz="1800" kern="1200" dirty="0">
                          <a:solidFill>
                            <a:schemeClr val="dk1"/>
                          </a:solidFill>
                          <a:latin typeface="Arial" panose="020B0604020202020204" pitchFamily="34" charset="0"/>
                          <a:ea typeface="+mn-ea"/>
                          <a:cs typeface="Arial" panose="020B0604020202020204" pitchFamily="34" charset="0"/>
                        </a:rPr>
                        <a:t>8192</a:t>
                      </a:r>
                    </a:p>
                  </a:txBody>
                  <a:tcPr marL="0" marR="0" marT="0" marB="0" anchor="b"/>
                </a:tc>
                <a:extLst>
                  <a:ext uri="{0D108BD9-81ED-4DB2-BD59-A6C34878D82A}">
                    <a16:rowId xmlns:a16="http://schemas.microsoft.com/office/drawing/2014/main" val="2864395320"/>
                  </a:ext>
                </a:extLst>
              </a:tr>
              <a:tr h="352790">
                <a:tc>
                  <a:txBody>
                    <a:bodyPr/>
                    <a:lstStyle/>
                    <a:p>
                      <a:pPr algn="ctr"/>
                      <a:r>
                        <a:rPr lang="en-US" dirty="0">
                          <a:latin typeface="Arial" panose="020B0604020202020204" pitchFamily="34" charset="0"/>
                          <a:cs typeface="Arial" panose="020B0604020202020204" pitchFamily="34" charset="0"/>
                        </a:rPr>
                        <a:t>7</a:t>
                      </a:r>
                    </a:p>
                  </a:txBody>
                  <a:tcPr/>
                </a:tc>
                <a:tc>
                  <a:txBody>
                    <a:bodyPr/>
                    <a:lstStyle/>
                    <a:p>
                      <a:pPr algn="ctr" fontAlgn="b"/>
                      <a:r>
                        <a:rPr lang="en-US" sz="1800" kern="1200">
                          <a:solidFill>
                            <a:schemeClr val="dk1"/>
                          </a:solidFill>
                          <a:latin typeface="Arial" panose="020B0604020202020204" pitchFamily="34" charset="0"/>
                          <a:ea typeface="+mn-ea"/>
                          <a:cs typeface="Arial" panose="020B0604020202020204" pitchFamily="34" charset="0"/>
                        </a:rPr>
                        <a:t>2048</a:t>
                      </a:r>
                    </a:p>
                  </a:txBody>
                  <a:tcPr marL="0" marR="0" marT="0" marB="0" anchor="b"/>
                </a:tc>
                <a:tc>
                  <a:txBody>
                    <a:bodyPr/>
                    <a:lstStyle/>
                    <a:p>
                      <a:pPr algn="ctr" fontAlgn="b"/>
                      <a:r>
                        <a:rPr lang="en-US" sz="1800" kern="1200">
                          <a:solidFill>
                            <a:schemeClr val="dk1"/>
                          </a:solidFill>
                          <a:latin typeface="Arial" panose="020B0604020202020204" pitchFamily="34" charset="0"/>
                          <a:ea typeface="+mn-ea"/>
                          <a:cs typeface="Arial" panose="020B0604020202020204" pitchFamily="34" charset="0"/>
                        </a:rPr>
                        <a:t>8192</a:t>
                      </a:r>
                    </a:p>
                  </a:txBody>
                  <a:tcPr marL="0" marR="0" marT="0" marB="0" anchor="b"/>
                </a:tc>
                <a:tc>
                  <a:txBody>
                    <a:bodyPr/>
                    <a:lstStyle/>
                    <a:p>
                      <a:pPr algn="ctr" fontAlgn="b"/>
                      <a:r>
                        <a:rPr lang="en-US" sz="1800" kern="1200" dirty="0">
                          <a:solidFill>
                            <a:schemeClr val="dk1"/>
                          </a:solidFill>
                          <a:latin typeface="Arial" panose="020B0604020202020204" pitchFamily="34" charset="0"/>
                          <a:ea typeface="+mn-ea"/>
                          <a:cs typeface="Arial" panose="020B0604020202020204" pitchFamily="34" charset="0"/>
                        </a:rPr>
                        <a:t>8192</a:t>
                      </a:r>
                    </a:p>
                  </a:txBody>
                  <a:tcPr marL="0" marR="0" marT="0" marB="0" anchor="b"/>
                </a:tc>
                <a:extLst>
                  <a:ext uri="{0D108BD9-81ED-4DB2-BD59-A6C34878D82A}">
                    <a16:rowId xmlns:a16="http://schemas.microsoft.com/office/drawing/2014/main" val="1700022182"/>
                  </a:ext>
                </a:extLst>
              </a:tr>
              <a:tr h="352790">
                <a:tc>
                  <a:txBody>
                    <a:bodyPr/>
                    <a:lstStyle/>
                    <a:p>
                      <a:pPr algn="ctr"/>
                      <a:r>
                        <a:rPr lang="en-US" dirty="0">
                          <a:latin typeface="Arial" panose="020B0604020202020204" pitchFamily="34" charset="0"/>
                          <a:cs typeface="Arial" panose="020B0604020202020204" pitchFamily="34" charset="0"/>
                        </a:rPr>
                        <a:t>8</a:t>
                      </a:r>
                    </a:p>
                  </a:txBody>
                  <a:tcPr/>
                </a:tc>
                <a:tc>
                  <a:txBody>
                    <a:bodyPr/>
                    <a:lstStyle/>
                    <a:p>
                      <a:pPr algn="ctr" fontAlgn="b"/>
                      <a:r>
                        <a:rPr lang="en-US" sz="1800" kern="1200">
                          <a:solidFill>
                            <a:schemeClr val="dk1"/>
                          </a:solidFill>
                          <a:latin typeface="Arial" panose="020B0604020202020204" pitchFamily="34" charset="0"/>
                          <a:ea typeface="+mn-ea"/>
                          <a:cs typeface="Arial" panose="020B0604020202020204" pitchFamily="34" charset="0"/>
                        </a:rPr>
                        <a:t>4096</a:t>
                      </a:r>
                    </a:p>
                  </a:txBody>
                  <a:tcPr marL="0" marR="0" marT="0" marB="0" anchor="b"/>
                </a:tc>
                <a:tc>
                  <a:txBody>
                    <a:bodyPr/>
                    <a:lstStyle/>
                    <a:p>
                      <a:pPr algn="ctr" fontAlgn="b"/>
                      <a:r>
                        <a:rPr lang="en-US" sz="1800" kern="1200">
                          <a:solidFill>
                            <a:schemeClr val="dk1"/>
                          </a:solidFill>
                          <a:latin typeface="Arial" panose="020B0604020202020204" pitchFamily="34" charset="0"/>
                          <a:ea typeface="+mn-ea"/>
                          <a:cs typeface="Arial" panose="020B0604020202020204" pitchFamily="34" charset="0"/>
                        </a:rPr>
                        <a:t>2048</a:t>
                      </a:r>
                    </a:p>
                  </a:txBody>
                  <a:tcPr marL="0" marR="0" marT="0" marB="0" anchor="b"/>
                </a:tc>
                <a:tc>
                  <a:txBody>
                    <a:bodyPr/>
                    <a:lstStyle/>
                    <a:p>
                      <a:pPr algn="ctr" fontAlgn="b"/>
                      <a:r>
                        <a:rPr lang="en-US" sz="1800" kern="1200" dirty="0">
                          <a:solidFill>
                            <a:schemeClr val="dk1"/>
                          </a:solidFill>
                          <a:latin typeface="Arial" panose="020B0604020202020204" pitchFamily="34" charset="0"/>
                          <a:ea typeface="+mn-ea"/>
                          <a:cs typeface="Arial" panose="020B0604020202020204" pitchFamily="34" charset="0"/>
                        </a:rPr>
                        <a:t>4096</a:t>
                      </a:r>
                    </a:p>
                  </a:txBody>
                  <a:tcPr marL="0" marR="0" marT="0" marB="0" anchor="b"/>
                </a:tc>
                <a:extLst>
                  <a:ext uri="{0D108BD9-81ED-4DB2-BD59-A6C34878D82A}">
                    <a16:rowId xmlns:a16="http://schemas.microsoft.com/office/drawing/2014/main" val="675805571"/>
                  </a:ext>
                </a:extLst>
              </a:tr>
              <a:tr h="352790">
                <a:tc>
                  <a:txBody>
                    <a:bodyPr/>
                    <a:lstStyle/>
                    <a:p>
                      <a:pPr algn="ctr"/>
                      <a:r>
                        <a:rPr lang="en-US" dirty="0">
                          <a:latin typeface="Arial" panose="020B0604020202020204" pitchFamily="34" charset="0"/>
                          <a:cs typeface="Arial" panose="020B0604020202020204" pitchFamily="34" charset="0"/>
                        </a:rPr>
                        <a:t>9</a:t>
                      </a:r>
                    </a:p>
                  </a:txBody>
                  <a:tcPr/>
                </a:tc>
                <a:tc>
                  <a:txBody>
                    <a:bodyPr/>
                    <a:lstStyle/>
                    <a:p>
                      <a:pPr algn="ctr" fontAlgn="b"/>
                      <a:r>
                        <a:rPr lang="en-US" sz="1800" kern="1200">
                          <a:solidFill>
                            <a:schemeClr val="dk1"/>
                          </a:solidFill>
                          <a:latin typeface="Arial" panose="020B0604020202020204" pitchFamily="34" charset="0"/>
                          <a:ea typeface="+mn-ea"/>
                          <a:cs typeface="Arial" panose="020B0604020202020204" pitchFamily="34" charset="0"/>
                        </a:rPr>
                        <a:t>4096</a:t>
                      </a:r>
                    </a:p>
                  </a:txBody>
                  <a:tcPr marL="0" marR="0" marT="0" marB="0" anchor="b"/>
                </a:tc>
                <a:tc>
                  <a:txBody>
                    <a:bodyPr/>
                    <a:lstStyle/>
                    <a:p>
                      <a:pPr algn="ctr" fontAlgn="b"/>
                      <a:r>
                        <a:rPr lang="en-US" sz="1800" kern="1200">
                          <a:solidFill>
                            <a:schemeClr val="dk1"/>
                          </a:solidFill>
                          <a:latin typeface="Arial" panose="020B0604020202020204" pitchFamily="34" charset="0"/>
                          <a:ea typeface="+mn-ea"/>
                          <a:cs typeface="Arial" panose="020B0604020202020204" pitchFamily="34" charset="0"/>
                        </a:rPr>
                        <a:t>8192</a:t>
                      </a:r>
                    </a:p>
                  </a:txBody>
                  <a:tcPr marL="0" marR="0" marT="0" marB="0" anchor="b"/>
                </a:tc>
                <a:tc>
                  <a:txBody>
                    <a:bodyPr/>
                    <a:lstStyle/>
                    <a:p>
                      <a:pPr algn="ctr" fontAlgn="b"/>
                      <a:r>
                        <a:rPr lang="en-US" sz="1800" kern="1200" dirty="0">
                          <a:solidFill>
                            <a:schemeClr val="dk1"/>
                          </a:solidFill>
                          <a:latin typeface="Arial" panose="020B0604020202020204" pitchFamily="34" charset="0"/>
                          <a:ea typeface="+mn-ea"/>
                          <a:cs typeface="Arial" panose="020B0604020202020204" pitchFamily="34" charset="0"/>
                        </a:rPr>
                        <a:t>8192</a:t>
                      </a:r>
                    </a:p>
                  </a:txBody>
                  <a:tcPr marL="0" marR="0" marT="0" marB="0" anchor="b"/>
                </a:tc>
                <a:extLst>
                  <a:ext uri="{0D108BD9-81ED-4DB2-BD59-A6C34878D82A}">
                    <a16:rowId xmlns:a16="http://schemas.microsoft.com/office/drawing/2014/main" val="4230154585"/>
                  </a:ext>
                </a:extLst>
              </a:tr>
              <a:tr h="352790">
                <a:tc>
                  <a:txBody>
                    <a:bodyPr/>
                    <a:lstStyle/>
                    <a:p>
                      <a:pPr algn="ctr"/>
                      <a:r>
                        <a:rPr lang="en-US" dirty="0">
                          <a:latin typeface="Arial" panose="020B0604020202020204" pitchFamily="34" charset="0"/>
                          <a:cs typeface="Arial" panose="020B0604020202020204" pitchFamily="34" charset="0"/>
                        </a:rPr>
                        <a:t>10</a:t>
                      </a:r>
                    </a:p>
                  </a:txBody>
                  <a:tcPr/>
                </a:tc>
                <a:tc>
                  <a:txBody>
                    <a:bodyPr/>
                    <a:lstStyle/>
                    <a:p>
                      <a:pPr algn="ctr" fontAlgn="b"/>
                      <a:r>
                        <a:rPr lang="en-US" sz="1800" kern="1200">
                          <a:solidFill>
                            <a:schemeClr val="dk1"/>
                          </a:solidFill>
                          <a:latin typeface="Arial" panose="020B0604020202020204" pitchFamily="34" charset="0"/>
                          <a:ea typeface="+mn-ea"/>
                          <a:cs typeface="Arial" panose="020B0604020202020204" pitchFamily="34" charset="0"/>
                        </a:rPr>
                        <a:t>8192</a:t>
                      </a:r>
                    </a:p>
                  </a:txBody>
                  <a:tcPr marL="0" marR="0" marT="0" marB="0" anchor="b"/>
                </a:tc>
                <a:tc>
                  <a:txBody>
                    <a:bodyPr/>
                    <a:lstStyle/>
                    <a:p>
                      <a:pPr algn="ctr" fontAlgn="b"/>
                      <a:r>
                        <a:rPr lang="en-US" sz="1800" kern="1200" dirty="0">
                          <a:solidFill>
                            <a:schemeClr val="dk1"/>
                          </a:solidFill>
                          <a:latin typeface="Arial" panose="020B0604020202020204" pitchFamily="34" charset="0"/>
                          <a:ea typeface="+mn-ea"/>
                          <a:cs typeface="Arial" panose="020B0604020202020204" pitchFamily="34" charset="0"/>
                        </a:rPr>
                        <a:t>1024</a:t>
                      </a:r>
                    </a:p>
                  </a:txBody>
                  <a:tcPr marL="0" marR="0" marT="0" marB="0" anchor="b"/>
                </a:tc>
                <a:tc>
                  <a:txBody>
                    <a:bodyPr/>
                    <a:lstStyle/>
                    <a:p>
                      <a:pPr algn="ctr" fontAlgn="b"/>
                      <a:r>
                        <a:rPr lang="en-US" sz="1800" kern="1200" dirty="0">
                          <a:solidFill>
                            <a:schemeClr val="dk1"/>
                          </a:solidFill>
                          <a:latin typeface="Arial" panose="020B0604020202020204" pitchFamily="34" charset="0"/>
                          <a:ea typeface="+mn-ea"/>
                          <a:cs typeface="Arial" panose="020B0604020202020204" pitchFamily="34" charset="0"/>
                        </a:rPr>
                        <a:t>1024</a:t>
                      </a:r>
                    </a:p>
                  </a:txBody>
                  <a:tcPr marL="0" marR="0" marT="0" marB="0" anchor="b"/>
                </a:tc>
                <a:extLst>
                  <a:ext uri="{0D108BD9-81ED-4DB2-BD59-A6C34878D82A}">
                    <a16:rowId xmlns:a16="http://schemas.microsoft.com/office/drawing/2014/main" val="467752282"/>
                  </a:ext>
                </a:extLst>
              </a:tr>
            </a:tbl>
          </a:graphicData>
        </a:graphic>
      </p:graphicFrame>
      <p:sp>
        <p:nvSpPr>
          <p:cNvPr id="8" name="Slide Number Placeholder 5">
            <a:extLst>
              <a:ext uri="{FF2B5EF4-FFF2-40B4-BE49-F238E27FC236}">
                <a16:creationId xmlns:a16="http://schemas.microsoft.com/office/drawing/2014/main" id="{D0E74450-305E-D34C-A949-D3899F5FB963}"/>
              </a:ext>
            </a:extLst>
          </p:cNvPr>
          <p:cNvSpPr>
            <a:spLocks noGrp="1"/>
          </p:cNvSpPr>
          <p:nvPr>
            <p:ph type="sldNum" sz="quarter" idx="12"/>
          </p:nvPr>
        </p:nvSpPr>
        <p:spPr>
          <a:xfrm>
            <a:off x="10570044" y="5836885"/>
            <a:ext cx="1161826" cy="365125"/>
          </a:xfrm>
        </p:spPr>
        <p:txBody>
          <a:bodyPr/>
          <a:lstStyle/>
          <a:p>
            <a:r>
              <a:rPr lang="en-US" sz="1500" dirty="0">
                <a:solidFill>
                  <a:schemeClr val="bg1"/>
                </a:solidFill>
                <a:latin typeface="Arial" panose="020B0604020202020204" pitchFamily="34" charset="0"/>
                <a:cs typeface="Arial" panose="020B0604020202020204" pitchFamily="34" charset="0"/>
              </a:rPr>
              <a:t>34</a:t>
            </a:r>
          </a:p>
        </p:txBody>
      </p:sp>
      <p:sp>
        <p:nvSpPr>
          <p:cNvPr id="9" name="Footer Placeholder 6">
            <a:extLst>
              <a:ext uri="{FF2B5EF4-FFF2-40B4-BE49-F238E27FC236}">
                <a16:creationId xmlns:a16="http://schemas.microsoft.com/office/drawing/2014/main" id="{91657E18-5AD9-024A-994B-7D54DA37ABC8}"/>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23034463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216304-56DF-2B48-9A01-8F1653899F3C}"/>
              </a:ext>
            </a:extLst>
          </p:cNvPr>
          <p:cNvSpPr>
            <a:spLocks noGrp="1"/>
          </p:cNvSpPr>
          <p:nvPr>
            <p:ph idx="1"/>
          </p:nvPr>
        </p:nvSpPr>
        <p:spPr>
          <a:xfrm>
            <a:off x="685800" y="1445210"/>
            <a:ext cx="10396883" cy="3311189"/>
          </a:xfrm>
        </p:spPr>
        <p:txBody>
          <a:bodyPr/>
          <a:lstStyle/>
          <a:p>
            <a:r>
              <a:rPr lang="en-US" cap="none" dirty="0">
                <a:latin typeface="Arial" panose="020B0604020202020204" pitchFamily="34" charset="0"/>
                <a:cs typeface="Arial" panose="020B0604020202020204" pitchFamily="34" charset="0"/>
              </a:rPr>
              <a:t>We altered the size of local, global and choice  predictor with values as 1024,2048,4096 and 8192.</a:t>
            </a:r>
          </a:p>
          <a:p>
            <a:r>
              <a:rPr lang="en-US" cap="none" dirty="0">
                <a:latin typeface="Arial" panose="020B0604020202020204" pitchFamily="34" charset="0"/>
                <a:cs typeface="Arial" panose="020B0604020202020204" pitchFamily="34" charset="0"/>
              </a:rPr>
              <a:t>To analyze the effect of single predictor say local predictor  when compared to others we kept the other global and choice predictor same for certain combinations. The  result of changes  to the </a:t>
            </a:r>
            <a:r>
              <a:rPr lang="en-US" b="1" cap="none" dirty="0">
                <a:latin typeface="Arial" panose="020B0604020202020204" pitchFamily="34" charset="0"/>
                <a:cs typeface="Arial" panose="020B0604020202020204" pitchFamily="34" charset="0"/>
              </a:rPr>
              <a:t>BTBMissPct </a:t>
            </a:r>
            <a:r>
              <a:rPr lang="en-US" cap="none" dirty="0">
                <a:latin typeface="Arial" panose="020B0604020202020204" pitchFamily="34" charset="0"/>
                <a:cs typeface="Arial" panose="020B0604020202020204" pitchFamily="34" charset="0"/>
              </a:rPr>
              <a:t>and </a:t>
            </a:r>
            <a:r>
              <a:rPr lang="en-US" b="1" cap="none" dirty="0">
                <a:latin typeface="Arial" panose="020B0604020202020204" pitchFamily="34" charset="0"/>
                <a:cs typeface="Arial" panose="020B0604020202020204" pitchFamily="34" charset="0"/>
              </a:rPr>
              <a:t>BranchMisPredPercent</a:t>
            </a:r>
            <a:r>
              <a:rPr lang="en-US" cap="none" dirty="0">
                <a:latin typeface="Arial" panose="020B0604020202020204" pitchFamily="34" charset="0"/>
                <a:cs typeface="Arial" panose="020B0604020202020204" pitchFamily="34" charset="0"/>
              </a:rPr>
              <a:t> is visualized in the following graphs.</a:t>
            </a:r>
          </a:p>
        </p:txBody>
      </p:sp>
      <p:sp>
        <p:nvSpPr>
          <p:cNvPr id="5" name="Title 4">
            <a:extLst>
              <a:ext uri="{FF2B5EF4-FFF2-40B4-BE49-F238E27FC236}">
                <a16:creationId xmlns:a16="http://schemas.microsoft.com/office/drawing/2014/main" id="{1D0CCBE8-7C33-584F-899F-A1AE583B27AF}"/>
              </a:ext>
            </a:extLst>
          </p:cNvPr>
          <p:cNvSpPr>
            <a:spLocks noGrp="1"/>
          </p:cNvSpPr>
          <p:nvPr>
            <p:ph type="title"/>
          </p:nvPr>
        </p:nvSpPr>
        <p:spPr>
          <a:xfrm>
            <a:off x="685800" y="293245"/>
            <a:ext cx="10396882" cy="1151965"/>
          </a:xfrm>
        </p:spPr>
        <p:txBody>
          <a:bodyPr>
            <a:normAutofit/>
          </a:bodyPr>
          <a:lstStyle/>
          <a:p>
            <a:pPr algn="ctr"/>
            <a:r>
              <a:rPr lang="en-US" sz="4400" b="1" u="sng" cap="none" dirty="0">
                <a:latin typeface="Arial" panose="020B0604020202020204" pitchFamily="34" charset="0"/>
                <a:cs typeface="Arial" panose="020B0604020202020204" pitchFamily="34" charset="0"/>
              </a:rPr>
              <a:t>Discussion: Combination Space </a:t>
            </a:r>
          </a:p>
        </p:txBody>
      </p:sp>
      <p:sp>
        <p:nvSpPr>
          <p:cNvPr id="9" name="Slide Number Placeholder 5">
            <a:extLst>
              <a:ext uri="{FF2B5EF4-FFF2-40B4-BE49-F238E27FC236}">
                <a16:creationId xmlns:a16="http://schemas.microsoft.com/office/drawing/2014/main" id="{DC5C0E9E-4C33-AC40-A9BF-DA35495B2472}"/>
              </a:ext>
            </a:extLst>
          </p:cNvPr>
          <p:cNvSpPr>
            <a:spLocks noGrp="1"/>
          </p:cNvSpPr>
          <p:nvPr>
            <p:ph type="sldNum" sz="quarter" idx="12"/>
          </p:nvPr>
        </p:nvSpPr>
        <p:spPr>
          <a:xfrm>
            <a:off x="10570044" y="5836885"/>
            <a:ext cx="1161826" cy="365125"/>
          </a:xfrm>
        </p:spPr>
        <p:txBody>
          <a:bodyPr/>
          <a:lstStyle/>
          <a:p>
            <a:r>
              <a:rPr lang="en-US" sz="1500" dirty="0">
                <a:solidFill>
                  <a:schemeClr val="bg1"/>
                </a:solidFill>
                <a:latin typeface="Arial" panose="020B0604020202020204" pitchFamily="34" charset="0"/>
                <a:cs typeface="Arial" panose="020B0604020202020204" pitchFamily="34" charset="0"/>
              </a:rPr>
              <a:t>35</a:t>
            </a:r>
          </a:p>
        </p:txBody>
      </p:sp>
      <p:sp>
        <p:nvSpPr>
          <p:cNvPr id="10" name="Footer Placeholder 6">
            <a:extLst>
              <a:ext uri="{FF2B5EF4-FFF2-40B4-BE49-F238E27FC236}">
                <a16:creationId xmlns:a16="http://schemas.microsoft.com/office/drawing/2014/main" id="{AC28E4CA-9DF6-EB44-B35F-381D802BA1B1}"/>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3340857705"/>
      </p:ext>
    </p:extLst>
  </p:cSld>
  <p:clrMapOvr>
    <a:masterClrMapping/>
  </p:clrMapOvr>
  <mc:AlternateContent xmlns:mc="http://schemas.openxmlformats.org/markup-compatibility/2006" xmlns:p14="http://schemas.microsoft.com/office/powerpoint/2010/main">
    <mc:Choice Requires="p14">
      <p:transition spd="slow" p14:dur="2000" advTm="1712"/>
    </mc:Choice>
    <mc:Fallback xmlns="">
      <p:transition spd="slow" advTm="171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9407-0DF1-1344-96FC-F4AA0A7F739F}"/>
              </a:ext>
            </a:extLst>
          </p:cNvPr>
          <p:cNvSpPr>
            <a:spLocks noGrp="1"/>
          </p:cNvSpPr>
          <p:nvPr>
            <p:ph type="title"/>
          </p:nvPr>
        </p:nvSpPr>
        <p:spPr>
          <a:xfrm>
            <a:off x="683626" y="0"/>
            <a:ext cx="10396882" cy="1151965"/>
          </a:xfrm>
        </p:spPr>
        <p:txBody>
          <a:bodyPr>
            <a:normAutofit/>
          </a:bodyPr>
          <a:lstStyle/>
          <a:p>
            <a:pPr algn="ctr"/>
            <a:r>
              <a:rPr lang="en-US" sz="4400" b="1" u="sng" cap="none" dirty="0">
                <a:latin typeface="Arial" panose="020B0604020202020204" pitchFamily="34" charset="0"/>
                <a:cs typeface="Arial" panose="020B0604020202020204" pitchFamily="34" charset="0"/>
              </a:rPr>
              <a:t>Types of different Branch Predictors</a:t>
            </a:r>
          </a:p>
        </p:txBody>
      </p:sp>
      <p:sp>
        <p:nvSpPr>
          <p:cNvPr id="3" name="Content Placeholder 2">
            <a:extLst>
              <a:ext uri="{FF2B5EF4-FFF2-40B4-BE49-F238E27FC236}">
                <a16:creationId xmlns:a16="http://schemas.microsoft.com/office/drawing/2014/main" id="{A32E329A-A477-904D-84DD-9E16BD0B861F}"/>
              </a:ext>
            </a:extLst>
          </p:cNvPr>
          <p:cNvSpPr>
            <a:spLocks noGrp="1"/>
          </p:cNvSpPr>
          <p:nvPr>
            <p:ph sz="quarter" idx="13"/>
          </p:nvPr>
        </p:nvSpPr>
        <p:spPr>
          <a:xfrm>
            <a:off x="685801" y="1805494"/>
            <a:ext cx="10454779" cy="3311189"/>
          </a:xfrm>
        </p:spPr>
        <p:txBody>
          <a:bodyPr>
            <a:noAutofit/>
          </a:bodyPr>
          <a:lstStyle/>
          <a:p>
            <a:r>
              <a:rPr lang="en-US" sz="1800" b="1" cap="none" dirty="0">
                <a:latin typeface="Arial" panose="020B0604020202020204" pitchFamily="34" charset="0"/>
                <a:cs typeface="Arial" panose="020B0604020202020204" pitchFamily="34" charset="0"/>
              </a:rPr>
              <a:t>In the project, 3 types of branch predictors are used: </a:t>
            </a:r>
            <a:r>
              <a:rPr lang="en-US" altLang="zh-CN" sz="1800" cap="none" dirty="0">
                <a:latin typeface="Arial" panose="020B0604020202020204" pitchFamily="34" charset="0"/>
                <a:cs typeface="Arial" panose="020B0604020202020204" pitchFamily="34" charset="0"/>
              </a:rPr>
              <a:t>2bit_local Predictor, Tournament Predictor, </a:t>
            </a:r>
            <a:r>
              <a:rPr lang="en-US" altLang="zh-CN" sz="1800" cap="none" dirty="0" err="1">
                <a:latin typeface="Arial" panose="020B0604020202020204" pitchFamily="34" charset="0"/>
                <a:cs typeface="Arial" panose="020B0604020202020204" pitchFamily="34" charset="0"/>
              </a:rPr>
              <a:t>Bi_mode</a:t>
            </a:r>
            <a:r>
              <a:rPr lang="en-US" altLang="zh-CN" sz="1800" cap="none" dirty="0">
                <a:latin typeface="Arial" panose="020B0604020202020204" pitchFamily="34" charset="0"/>
                <a:cs typeface="Arial" panose="020B0604020202020204" pitchFamily="34" charset="0"/>
              </a:rPr>
              <a:t> Predictor.</a:t>
            </a:r>
            <a:endParaRPr lang="en-US" sz="1800" cap="none" dirty="0">
              <a:latin typeface="Arial" panose="020B0604020202020204" pitchFamily="34" charset="0"/>
              <a:cs typeface="Arial" panose="020B0604020202020204" pitchFamily="34" charset="0"/>
            </a:endParaRPr>
          </a:p>
          <a:p>
            <a:r>
              <a:rPr lang="en-US" sz="1800" b="1" cap="none" dirty="0">
                <a:latin typeface="Arial" panose="020B0604020202020204" pitchFamily="34" charset="0"/>
                <a:cs typeface="Arial" panose="020B0604020202020204" pitchFamily="34" charset="0"/>
              </a:rPr>
              <a:t>2bit_local Predictor: </a:t>
            </a:r>
            <a:r>
              <a:rPr lang="en-US" sz="1800" cap="none" dirty="0">
                <a:latin typeface="Arial" panose="020B0604020202020204" pitchFamily="34" charset="0"/>
                <a:cs typeface="Arial" panose="020B0604020202020204" pitchFamily="34" charset="0"/>
              </a:rPr>
              <a:t>A branch’s outcome can be correlated with past outcomes of the same branch. It based on BHT (Branch History Table) and PHT (Pattern History Table). As a two-level local branch prediction, the predictor will predict according to the content of PHT. The index comes from BHT. Each entry has 2-bits per counter.</a:t>
            </a:r>
          </a:p>
          <a:p>
            <a:r>
              <a:rPr lang="en-US" altLang="zh-CN" sz="1800" b="1" cap="none" dirty="0">
                <a:latin typeface="Arial" panose="020B0604020202020204" pitchFamily="34" charset="0"/>
                <a:cs typeface="Arial" panose="020B0604020202020204" pitchFamily="34" charset="0"/>
              </a:rPr>
              <a:t>Tournament Predictor </a:t>
            </a:r>
            <a:r>
              <a:rPr lang="en-US" altLang="zh-CN" sz="1800" cap="none" dirty="0">
                <a:latin typeface="Arial" panose="020B0604020202020204" pitchFamily="34" charset="0"/>
                <a:cs typeface="Arial" panose="020B0604020202020204" pitchFamily="34" charset="0"/>
              </a:rPr>
              <a:t>It has a local predictor, which uses a local history table to index into a table of counters, and a global predictor, which uses a global history to index into a table of counters. A choice predictor chooses between the two. Both the global history register and the selected local history are speculatively updated. </a:t>
            </a:r>
          </a:p>
          <a:p>
            <a:endParaRPr lang="en-US" sz="1800" cap="none" dirty="0">
              <a:latin typeface="Arial" panose="020B0604020202020204" pitchFamily="34" charset="0"/>
              <a:cs typeface="Arial" panose="020B0604020202020204" pitchFamily="34" charset="0"/>
            </a:endParaRPr>
          </a:p>
        </p:txBody>
      </p:sp>
      <p:sp>
        <p:nvSpPr>
          <p:cNvPr id="6" name="Footer Placeholder 6">
            <a:extLst>
              <a:ext uri="{FF2B5EF4-FFF2-40B4-BE49-F238E27FC236}">
                <a16:creationId xmlns:a16="http://schemas.microsoft.com/office/drawing/2014/main" id="{3EA4F2FC-5540-1645-A044-8C30AB79684B}"/>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
        <p:nvSpPr>
          <p:cNvPr id="7" name="Slide Number Placeholder 7">
            <a:extLst>
              <a:ext uri="{FF2B5EF4-FFF2-40B4-BE49-F238E27FC236}">
                <a16:creationId xmlns:a16="http://schemas.microsoft.com/office/drawing/2014/main" id="{44E27C5D-B1B5-6244-9AC4-BDDB7EF307AC}"/>
              </a:ext>
            </a:extLst>
          </p:cNvPr>
          <p:cNvSpPr>
            <a:spLocks noGrp="1"/>
          </p:cNvSpPr>
          <p:nvPr>
            <p:ph type="sldNum" sz="quarter" idx="12"/>
          </p:nvPr>
        </p:nvSpPr>
        <p:spPr>
          <a:xfrm>
            <a:off x="10704575" y="5770213"/>
            <a:ext cx="907186" cy="498470"/>
          </a:xfrm>
        </p:spPr>
        <p:txBody>
          <a:bodyPr/>
          <a:lstStyle/>
          <a:p>
            <a:fld id="{6D22F896-40B5-4ADD-8801-0D06FADFA095}" type="slidenum">
              <a:rPr lang="en-US" sz="1500" smtClean="0">
                <a:solidFill>
                  <a:schemeClr val="bg1"/>
                </a:solidFill>
                <a:latin typeface="Arial" panose="020B0604020202020204" pitchFamily="34" charset="0"/>
                <a:cs typeface="Arial" panose="020B0604020202020204" pitchFamily="34" charset="0"/>
              </a:rPr>
              <a:t>4</a:t>
            </a:fld>
            <a:endParaRPr lang="en-US" sz="15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16967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98E96A23-CD09-8D4F-B77C-97432CF048ED}"/>
              </a:ext>
            </a:extLst>
          </p:cNvPr>
          <p:cNvGraphicFramePr/>
          <p:nvPr>
            <p:extLst>
              <p:ext uri="{D42A27DB-BD31-4B8C-83A1-F6EECF244321}">
                <p14:modId xmlns:p14="http://schemas.microsoft.com/office/powerpoint/2010/main" val="2133017616"/>
              </p:ext>
            </p:extLst>
          </p:nvPr>
        </p:nvGraphicFramePr>
        <p:xfrm>
          <a:off x="103030" y="1853712"/>
          <a:ext cx="5207661" cy="3001622"/>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6A58C8B8-F555-AF4C-87B1-27FB746CDBE8}"/>
              </a:ext>
            </a:extLst>
          </p:cNvPr>
          <p:cNvSpPr txBox="1"/>
          <p:nvPr/>
        </p:nvSpPr>
        <p:spPr>
          <a:xfrm>
            <a:off x="103031" y="1286531"/>
            <a:ext cx="1223412" cy="369332"/>
          </a:xfrm>
          <a:prstGeom prst="rect">
            <a:avLst/>
          </a:prstGeom>
          <a:noFill/>
        </p:spPr>
        <p:txBody>
          <a:bodyPr wrap="none" rtlCol="0">
            <a:spAutoFit/>
          </a:bodyPr>
          <a:lstStyle/>
          <a:p>
            <a:r>
              <a:rPr lang="en-US" b="1" u="sng" dirty="0">
                <a:latin typeface="Arial" panose="020B0604020202020204" pitchFamily="34" charset="0"/>
                <a:cs typeface="Arial" panose="020B0604020202020204" pitchFamily="34" charset="0"/>
              </a:rPr>
              <a:t>401.bzip2</a:t>
            </a:r>
          </a:p>
        </p:txBody>
      </p:sp>
      <p:graphicFrame>
        <p:nvGraphicFramePr>
          <p:cNvPr id="8" name="Chart 7">
            <a:extLst>
              <a:ext uri="{FF2B5EF4-FFF2-40B4-BE49-F238E27FC236}">
                <a16:creationId xmlns:a16="http://schemas.microsoft.com/office/drawing/2014/main" id="{FCCCD827-219C-514D-B224-8E5A7B47ABEE}"/>
              </a:ext>
            </a:extLst>
          </p:cNvPr>
          <p:cNvGraphicFramePr/>
          <p:nvPr>
            <p:extLst>
              <p:ext uri="{D42A27DB-BD31-4B8C-83A1-F6EECF244321}">
                <p14:modId xmlns:p14="http://schemas.microsoft.com/office/powerpoint/2010/main" val="356747112"/>
              </p:ext>
            </p:extLst>
          </p:nvPr>
        </p:nvGraphicFramePr>
        <p:xfrm>
          <a:off x="5613466" y="1853712"/>
          <a:ext cx="5208112" cy="3001622"/>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B30717E2-A3D1-6449-A353-43834C8B0A34}"/>
              </a:ext>
            </a:extLst>
          </p:cNvPr>
          <p:cNvSpPr txBox="1"/>
          <p:nvPr/>
        </p:nvSpPr>
        <p:spPr>
          <a:xfrm>
            <a:off x="5613466" y="1332697"/>
            <a:ext cx="1043876" cy="646331"/>
          </a:xfrm>
          <a:prstGeom prst="rect">
            <a:avLst/>
          </a:prstGeom>
          <a:noFill/>
        </p:spPr>
        <p:txBody>
          <a:bodyPr wrap="none" rtlCol="0">
            <a:spAutoFit/>
          </a:bodyPr>
          <a:lstStyle/>
          <a:p>
            <a:r>
              <a:rPr lang="en-US" b="1" u="sng" dirty="0">
                <a:latin typeface="Arial" panose="020B0604020202020204" pitchFamily="34" charset="0"/>
                <a:cs typeface="Arial" panose="020B0604020202020204" pitchFamily="34" charset="0"/>
              </a:rPr>
              <a:t>429.mcf</a:t>
            </a:r>
          </a:p>
          <a:p>
            <a:endParaRPr lang="en-US" b="1" u="sng" dirty="0"/>
          </a:p>
        </p:txBody>
      </p:sp>
      <p:sp>
        <p:nvSpPr>
          <p:cNvPr id="15" name="TextBox 14">
            <a:extLst>
              <a:ext uri="{FF2B5EF4-FFF2-40B4-BE49-F238E27FC236}">
                <a16:creationId xmlns:a16="http://schemas.microsoft.com/office/drawing/2014/main" id="{D60D1DC7-8884-C948-AA7E-0B80D3BCE1FE}"/>
              </a:ext>
            </a:extLst>
          </p:cNvPr>
          <p:cNvSpPr txBox="1"/>
          <p:nvPr/>
        </p:nvSpPr>
        <p:spPr>
          <a:xfrm>
            <a:off x="184598" y="4996600"/>
            <a:ext cx="4928315" cy="461665"/>
          </a:xfrm>
          <a:prstGeom prst="rect">
            <a:avLst/>
          </a:prstGeom>
          <a:noFill/>
        </p:spPr>
        <p:txBody>
          <a:bodyPr wrap="square" rtlCol="0">
            <a:spAutoFit/>
          </a:bodyPr>
          <a:lstStyle/>
          <a:p>
            <a:pPr marL="171450" indent="-171450">
              <a:buFont typeface="Arial" panose="020B0604020202020204" pitchFamily="34" charset="0"/>
              <a:buChar char="•"/>
            </a:pPr>
            <a:r>
              <a:rPr lang="en-US" sz="1200" b="1" dirty="0">
                <a:latin typeface="Arial" panose="020B0604020202020204" pitchFamily="34" charset="0"/>
                <a:cs typeface="Arial" panose="020B0604020202020204" pitchFamily="34" charset="0"/>
              </a:rPr>
              <a:t>The X-axis is the combinations of local-global-choice predictor in sorted order and the Y-axis is BTBMissPCT.</a:t>
            </a:r>
          </a:p>
        </p:txBody>
      </p:sp>
      <p:sp>
        <p:nvSpPr>
          <p:cNvPr id="24" name="Rectangle 23">
            <a:extLst>
              <a:ext uri="{FF2B5EF4-FFF2-40B4-BE49-F238E27FC236}">
                <a16:creationId xmlns:a16="http://schemas.microsoft.com/office/drawing/2014/main" id="{FB28C6AA-C0E1-424C-9E18-07E1710451A4}"/>
              </a:ext>
            </a:extLst>
          </p:cNvPr>
          <p:cNvSpPr/>
          <p:nvPr/>
        </p:nvSpPr>
        <p:spPr>
          <a:xfrm>
            <a:off x="3810729" y="0"/>
            <a:ext cx="3948517" cy="769441"/>
          </a:xfrm>
          <a:prstGeom prst="rect">
            <a:avLst/>
          </a:prstGeom>
        </p:spPr>
        <p:txBody>
          <a:bodyPr wrap="none">
            <a:spAutoFit/>
          </a:bodyPr>
          <a:lstStyle/>
          <a:p>
            <a:pPr algn="ctr"/>
            <a:r>
              <a:rPr lang="en-US" sz="4400" b="1" u="sng" dirty="0" err="1">
                <a:solidFill>
                  <a:schemeClr val="accent1"/>
                </a:solidFill>
                <a:latin typeface="Arial" panose="020B0604020202020204" pitchFamily="34" charset="0"/>
                <a:cs typeface="Arial" panose="020B0604020202020204" pitchFamily="34" charset="0"/>
              </a:rPr>
              <a:t>BranchMisPct</a:t>
            </a:r>
            <a:endParaRPr lang="en-US" sz="4400" b="1" u="sng" dirty="0">
              <a:solidFill>
                <a:schemeClr val="accent1"/>
              </a:solidFill>
              <a:latin typeface="Arial" panose="020B0604020202020204" pitchFamily="34" charset="0"/>
              <a:cs typeface="Arial" panose="020B0604020202020204" pitchFamily="34" charset="0"/>
            </a:endParaRPr>
          </a:p>
        </p:txBody>
      </p:sp>
      <p:sp>
        <p:nvSpPr>
          <p:cNvPr id="16" name="Slide Number Placeholder 5">
            <a:extLst>
              <a:ext uri="{FF2B5EF4-FFF2-40B4-BE49-F238E27FC236}">
                <a16:creationId xmlns:a16="http://schemas.microsoft.com/office/drawing/2014/main" id="{4DE50FE6-8571-084D-AD9C-B6AB4AAF3684}"/>
              </a:ext>
            </a:extLst>
          </p:cNvPr>
          <p:cNvSpPr>
            <a:spLocks noGrp="1"/>
          </p:cNvSpPr>
          <p:nvPr>
            <p:ph type="sldNum" sz="quarter" idx="12"/>
          </p:nvPr>
        </p:nvSpPr>
        <p:spPr>
          <a:xfrm>
            <a:off x="10570044" y="5836885"/>
            <a:ext cx="1161826" cy="365125"/>
          </a:xfrm>
        </p:spPr>
        <p:txBody>
          <a:bodyPr/>
          <a:lstStyle/>
          <a:p>
            <a:r>
              <a:rPr lang="en-US" sz="1500" dirty="0">
                <a:solidFill>
                  <a:schemeClr val="bg1"/>
                </a:solidFill>
                <a:latin typeface="Arial" panose="020B0604020202020204" pitchFamily="34" charset="0"/>
                <a:cs typeface="Arial" panose="020B0604020202020204" pitchFamily="34" charset="0"/>
              </a:rPr>
              <a:t>36</a:t>
            </a:r>
          </a:p>
        </p:txBody>
      </p:sp>
      <p:sp>
        <p:nvSpPr>
          <p:cNvPr id="17" name="Footer Placeholder 6">
            <a:extLst>
              <a:ext uri="{FF2B5EF4-FFF2-40B4-BE49-F238E27FC236}">
                <a16:creationId xmlns:a16="http://schemas.microsoft.com/office/drawing/2014/main" id="{5D4475C6-4916-4E48-8891-82744308A93C}"/>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1581777580"/>
      </p:ext>
    </p:extLst>
  </p:cSld>
  <p:clrMapOvr>
    <a:masterClrMapping/>
  </p:clrMapOvr>
  <mc:AlternateContent xmlns:mc="http://schemas.openxmlformats.org/markup-compatibility/2006" xmlns:p14="http://schemas.microsoft.com/office/powerpoint/2010/main">
    <mc:Choice Requires="p14">
      <p:transition spd="slow" p14:dur="2000" advTm="9055"/>
    </mc:Choice>
    <mc:Fallback xmlns="">
      <p:transition spd="slow" advTm="9055"/>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D60D1DC7-8884-C948-AA7E-0B80D3BCE1FE}"/>
              </a:ext>
            </a:extLst>
          </p:cNvPr>
          <p:cNvSpPr txBox="1"/>
          <p:nvPr/>
        </p:nvSpPr>
        <p:spPr>
          <a:xfrm>
            <a:off x="184598" y="4996600"/>
            <a:ext cx="4928315" cy="461665"/>
          </a:xfrm>
          <a:prstGeom prst="rect">
            <a:avLst/>
          </a:prstGeom>
          <a:noFill/>
        </p:spPr>
        <p:txBody>
          <a:bodyPr wrap="square" rtlCol="0">
            <a:spAutoFit/>
          </a:bodyPr>
          <a:lstStyle/>
          <a:p>
            <a:pPr marL="171450" indent="-171450">
              <a:buFont typeface="Arial" panose="020B0604020202020204" pitchFamily="34" charset="0"/>
              <a:buChar char="•"/>
            </a:pPr>
            <a:r>
              <a:rPr lang="en-US" sz="1200" b="1" dirty="0">
                <a:latin typeface="Arial" panose="020B0604020202020204" pitchFamily="34" charset="0"/>
                <a:cs typeface="Arial" panose="020B0604020202020204" pitchFamily="34" charset="0"/>
              </a:rPr>
              <a:t>The X-axis is the combinations of local-global-choice predictor in sorted order and the Y-axis is BTBMissPCT.</a:t>
            </a:r>
          </a:p>
        </p:txBody>
      </p:sp>
      <p:sp>
        <p:nvSpPr>
          <p:cNvPr id="24" name="Rectangle 23">
            <a:extLst>
              <a:ext uri="{FF2B5EF4-FFF2-40B4-BE49-F238E27FC236}">
                <a16:creationId xmlns:a16="http://schemas.microsoft.com/office/drawing/2014/main" id="{FB28C6AA-C0E1-424C-9E18-07E1710451A4}"/>
              </a:ext>
            </a:extLst>
          </p:cNvPr>
          <p:cNvSpPr/>
          <p:nvPr/>
        </p:nvSpPr>
        <p:spPr>
          <a:xfrm>
            <a:off x="3810729" y="0"/>
            <a:ext cx="3948517" cy="769441"/>
          </a:xfrm>
          <a:prstGeom prst="rect">
            <a:avLst/>
          </a:prstGeom>
        </p:spPr>
        <p:txBody>
          <a:bodyPr wrap="none">
            <a:spAutoFit/>
          </a:bodyPr>
          <a:lstStyle/>
          <a:p>
            <a:pPr algn="ctr"/>
            <a:r>
              <a:rPr lang="en-US" sz="4400" b="1" u="sng" dirty="0" err="1">
                <a:solidFill>
                  <a:schemeClr val="accent1"/>
                </a:solidFill>
                <a:latin typeface="Arial" panose="020B0604020202020204" pitchFamily="34" charset="0"/>
                <a:cs typeface="Arial" panose="020B0604020202020204" pitchFamily="34" charset="0"/>
              </a:rPr>
              <a:t>BranchMisPct</a:t>
            </a:r>
            <a:endParaRPr lang="en-US" sz="4400" b="1" u="sng" dirty="0">
              <a:solidFill>
                <a:schemeClr val="accent1"/>
              </a:solidFill>
              <a:latin typeface="Arial" panose="020B0604020202020204" pitchFamily="34" charset="0"/>
              <a:cs typeface="Arial" panose="020B0604020202020204" pitchFamily="34" charset="0"/>
            </a:endParaRPr>
          </a:p>
        </p:txBody>
      </p:sp>
      <p:graphicFrame>
        <p:nvGraphicFramePr>
          <p:cNvPr id="25" name="Chart 24">
            <a:extLst>
              <a:ext uri="{FF2B5EF4-FFF2-40B4-BE49-F238E27FC236}">
                <a16:creationId xmlns:a16="http://schemas.microsoft.com/office/drawing/2014/main" id="{3E1E05CB-3460-EF4C-BCDD-511AD902EDD4}"/>
              </a:ext>
            </a:extLst>
          </p:cNvPr>
          <p:cNvGraphicFramePr/>
          <p:nvPr>
            <p:extLst>
              <p:ext uri="{D42A27DB-BD31-4B8C-83A1-F6EECF244321}">
                <p14:modId xmlns:p14="http://schemas.microsoft.com/office/powerpoint/2010/main" val="1205185383"/>
              </p:ext>
            </p:extLst>
          </p:nvPr>
        </p:nvGraphicFramePr>
        <p:xfrm>
          <a:off x="103032" y="1797129"/>
          <a:ext cx="5215944" cy="3058205"/>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25">
            <a:extLst>
              <a:ext uri="{FF2B5EF4-FFF2-40B4-BE49-F238E27FC236}">
                <a16:creationId xmlns:a16="http://schemas.microsoft.com/office/drawing/2014/main" id="{3C743B3A-AD5E-F245-978C-081D1E77E291}"/>
              </a:ext>
            </a:extLst>
          </p:cNvPr>
          <p:cNvSpPr txBox="1"/>
          <p:nvPr/>
        </p:nvSpPr>
        <p:spPr>
          <a:xfrm>
            <a:off x="184598" y="1332697"/>
            <a:ext cx="1402948" cy="369332"/>
          </a:xfrm>
          <a:prstGeom prst="rect">
            <a:avLst/>
          </a:prstGeom>
          <a:noFill/>
        </p:spPr>
        <p:txBody>
          <a:bodyPr wrap="none" rtlCol="0">
            <a:spAutoFit/>
          </a:bodyPr>
          <a:lstStyle/>
          <a:p>
            <a:r>
              <a:rPr lang="en-US" b="1" u="sng" dirty="0">
                <a:latin typeface="Arial" panose="020B0604020202020204" pitchFamily="34" charset="0"/>
                <a:cs typeface="Arial" panose="020B0604020202020204" pitchFamily="34" charset="0"/>
              </a:rPr>
              <a:t>456.hmmer</a:t>
            </a:r>
          </a:p>
        </p:txBody>
      </p:sp>
      <p:graphicFrame>
        <p:nvGraphicFramePr>
          <p:cNvPr id="27" name="Chart 26">
            <a:extLst>
              <a:ext uri="{FF2B5EF4-FFF2-40B4-BE49-F238E27FC236}">
                <a16:creationId xmlns:a16="http://schemas.microsoft.com/office/drawing/2014/main" id="{CAD48BC6-DC10-524D-88CC-C862A569AF4A}"/>
              </a:ext>
            </a:extLst>
          </p:cNvPr>
          <p:cNvGraphicFramePr/>
          <p:nvPr>
            <p:extLst>
              <p:ext uri="{D42A27DB-BD31-4B8C-83A1-F6EECF244321}">
                <p14:modId xmlns:p14="http://schemas.microsoft.com/office/powerpoint/2010/main" val="633916208"/>
              </p:ext>
            </p:extLst>
          </p:nvPr>
        </p:nvGraphicFramePr>
        <p:xfrm>
          <a:off x="5525037" y="1797129"/>
          <a:ext cx="5296540" cy="3058207"/>
        </p:xfrm>
        <a:graphic>
          <a:graphicData uri="http://schemas.openxmlformats.org/drawingml/2006/chart">
            <c:chart xmlns:c="http://schemas.openxmlformats.org/drawingml/2006/chart" xmlns:r="http://schemas.openxmlformats.org/officeDocument/2006/relationships" r:id="rId4"/>
          </a:graphicData>
        </a:graphic>
      </p:graphicFrame>
      <p:sp>
        <p:nvSpPr>
          <p:cNvPr id="28" name="TextBox 27">
            <a:extLst>
              <a:ext uri="{FF2B5EF4-FFF2-40B4-BE49-F238E27FC236}">
                <a16:creationId xmlns:a16="http://schemas.microsoft.com/office/drawing/2014/main" id="{67DEFFBD-D3D9-4B49-8734-E19578BE02D0}"/>
              </a:ext>
            </a:extLst>
          </p:cNvPr>
          <p:cNvSpPr txBox="1"/>
          <p:nvPr/>
        </p:nvSpPr>
        <p:spPr>
          <a:xfrm>
            <a:off x="5679583" y="1332697"/>
            <a:ext cx="1236236" cy="369332"/>
          </a:xfrm>
          <a:prstGeom prst="rect">
            <a:avLst/>
          </a:prstGeom>
          <a:noFill/>
        </p:spPr>
        <p:txBody>
          <a:bodyPr wrap="none" rtlCol="0">
            <a:spAutoFit/>
          </a:bodyPr>
          <a:lstStyle/>
          <a:p>
            <a:r>
              <a:rPr lang="en-US" b="1" u="sng" dirty="0">
                <a:latin typeface="Arial" panose="020B0604020202020204" pitchFamily="34" charset="0"/>
                <a:cs typeface="Arial" panose="020B0604020202020204" pitchFamily="34" charset="0"/>
              </a:rPr>
              <a:t>458.sjeng</a:t>
            </a:r>
          </a:p>
        </p:txBody>
      </p:sp>
      <p:sp>
        <p:nvSpPr>
          <p:cNvPr id="29" name="Slide Number Placeholder 5">
            <a:extLst>
              <a:ext uri="{FF2B5EF4-FFF2-40B4-BE49-F238E27FC236}">
                <a16:creationId xmlns:a16="http://schemas.microsoft.com/office/drawing/2014/main" id="{BABB15E5-E58C-8A41-AD82-67141D01FD4C}"/>
              </a:ext>
            </a:extLst>
          </p:cNvPr>
          <p:cNvSpPr>
            <a:spLocks noGrp="1"/>
          </p:cNvSpPr>
          <p:nvPr>
            <p:ph type="sldNum" sz="quarter" idx="12"/>
          </p:nvPr>
        </p:nvSpPr>
        <p:spPr>
          <a:xfrm>
            <a:off x="10570044" y="5836885"/>
            <a:ext cx="1161826" cy="365125"/>
          </a:xfrm>
        </p:spPr>
        <p:txBody>
          <a:bodyPr/>
          <a:lstStyle/>
          <a:p>
            <a:r>
              <a:rPr lang="en-US" sz="1500" dirty="0">
                <a:solidFill>
                  <a:schemeClr val="bg1"/>
                </a:solidFill>
                <a:latin typeface="Arial" panose="020B0604020202020204" pitchFamily="34" charset="0"/>
                <a:cs typeface="Arial" panose="020B0604020202020204" pitchFamily="34" charset="0"/>
              </a:rPr>
              <a:t>37</a:t>
            </a:r>
          </a:p>
        </p:txBody>
      </p:sp>
      <p:sp>
        <p:nvSpPr>
          <p:cNvPr id="30" name="Footer Placeholder 6">
            <a:extLst>
              <a:ext uri="{FF2B5EF4-FFF2-40B4-BE49-F238E27FC236}">
                <a16:creationId xmlns:a16="http://schemas.microsoft.com/office/drawing/2014/main" id="{4A1EF627-7F02-AE4C-B2F4-A3B1F71489F5}"/>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269093974"/>
      </p:ext>
    </p:extLst>
  </p:cSld>
  <p:clrMapOvr>
    <a:masterClrMapping/>
  </p:clrMapOvr>
  <mc:AlternateContent xmlns:mc="http://schemas.openxmlformats.org/markup-compatibility/2006" xmlns:p14="http://schemas.microsoft.com/office/powerpoint/2010/main">
    <mc:Choice Requires="p14">
      <p:transition spd="slow" p14:dur="2000" advTm="9055"/>
    </mc:Choice>
    <mc:Fallback xmlns="">
      <p:transition spd="slow" advTm="9055"/>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D60D1DC7-8884-C948-AA7E-0B80D3BCE1FE}"/>
              </a:ext>
            </a:extLst>
          </p:cNvPr>
          <p:cNvSpPr txBox="1"/>
          <p:nvPr/>
        </p:nvSpPr>
        <p:spPr>
          <a:xfrm>
            <a:off x="184598" y="4996600"/>
            <a:ext cx="4928315" cy="461665"/>
          </a:xfrm>
          <a:prstGeom prst="rect">
            <a:avLst/>
          </a:prstGeom>
          <a:noFill/>
        </p:spPr>
        <p:txBody>
          <a:bodyPr wrap="square" rtlCol="0">
            <a:spAutoFit/>
          </a:bodyPr>
          <a:lstStyle/>
          <a:p>
            <a:pPr marL="171450" indent="-171450">
              <a:buFont typeface="Arial" panose="020B0604020202020204" pitchFamily="34" charset="0"/>
              <a:buChar char="•"/>
            </a:pPr>
            <a:r>
              <a:rPr lang="en-US" sz="1200" b="1" dirty="0">
                <a:latin typeface="Arial" panose="020B0604020202020204" pitchFamily="34" charset="0"/>
                <a:cs typeface="Arial" panose="020B0604020202020204" pitchFamily="34" charset="0"/>
              </a:rPr>
              <a:t>The X-axis is the combinations of local-global-choice predictor in sorted order and the Y-axis is BTBMissPCT.</a:t>
            </a:r>
          </a:p>
        </p:txBody>
      </p:sp>
      <p:sp>
        <p:nvSpPr>
          <p:cNvPr id="24" name="Rectangle 23">
            <a:extLst>
              <a:ext uri="{FF2B5EF4-FFF2-40B4-BE49-F238E27FC236}">
                <a16:creationId xmlns:a16="http://schemas.microsoft.com/office/drawing/2014/main" id="{FB28C6AA-C0E1-424C-9E18-07E1710451A4}"/>
              </a:ext>
            </a:extLst>
          </p:cNvPr>
          <p:cNvSpPr/>
          <p:nvPr/>
        </p:nvSpPr>
        <p:spPr>
          <a:xfrm>
            <a:off x="3810729" y="0"/>
            <a:ext cx="3948517" cy="769441"/>
          </a:xfrm>
          <a:prstGeom prst="rect">
            <a:avLst/>
          </a:prstGeom>
        </p:spPr>
        <p:txBody>
          <a:bodyPr wrap="none">
            <a:spAutoFit/>
          </a:bodyPr>
          <a:lstStyle/>
          <a:p>
            <a:pPr algn="ctr"/>
            <a:r>
              <a:rPr lang="en-US" sz="4400" b="1" u="sng" dirty="0" err="1">
                <a:solidFill>
                  <a:schemeClr val="accent1"/>
                </a:solidFill>
                <a:latin typeface="Arial" panose="020B0604020202020204" pitchFamily="34" charset="0"/>
                <a:cs typeface="Arial" panose="020B0604020202020204" pitchFamily="34" charset="0"/>
              </a:rPr>
              <a:t>BranchMisPct</a:t>
            </a:r>
            <a:endParaRPr lang="en-US" sz="4400" b="1" u="sng" dirty="0">
              <a:solidFill>
                <a:schemeClr val="accent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47D53468-7AF0-8F42-BC69-B56329932E44}"/>
              </a:ext>
            </a:extLst>
          </p:cNvPr>
          <p:cNvSpPr txBox="1"/>
          <p:nvPr/>
        </p:nvSpPr>
        <p:spPr>
          <a:xfrm>
            <a:off x="309094" y="1093914"/>
            <a:ext cx="1043876" cy="646331"/>
          </a:xfrm>
          <a:prstGeom prst="rect">
            <a:avLst/>
          </a:prstGeom>
          <a:noFill/>
        </p:spPr>
        <p:txBody>
          <a:bodyPr wrap="none" rtlCol="0">
            <a:spAutoFit/>
          </a:bodyPr>
          <a:lstStyle/>
          <a:p>
            <a:r>
              <a:rPr lang="en-US" b="1" u="sng" dirty="0">
                <a:latin typeface="Arial" panose="020B0604020202020204" pitchFamily="34" charset="0"/>
                <a:cs typeface="Arial" panose="020B0604020202020204" pitchFamily="34" charset="0"/>
              </a:rPr>
              <a:t>470.lbm</a:t>
            </a:r>
          </a:p>
          <a:p>
            <a:endParaRPr lang="en-US" b="1" u="sng" dirty="0"/>
          </a:p>
        </p:txBody>
      </p:sp>
      <p:graphicFrame>
        <p:nvGraphicFramePr>
          <p:cNvPr id="12" name="Chart 11">
            <a:extLst>
              <a:ext uri="{FF2B5EF4-FFF2-40B4-BE49-F238E27FC236}">
                <a16:creationId xmlns:a16="http://schemas.microsoft.com/office/drawing/2014/main" id="{FBFED38C-77F6-0042-A5D9-9E2CBBA022A0}"/>
              </a:ext>
            </a:extLst>
          </p:cNvPr>
          <p:cNvGraphicFramePr/>
          <p:nvPr>
            <p:extLst>
              <p:ext uri="{D42A27DB-BD31-4B8C-83A1-F6EECF244321}">
                <p14:modId xmlns:p14="http://schemas.microsoft.com/office/powerpoint/2010/main" val="2471800411"/>
              </p:ext>
            </p:extLst>
          </p:nvPr>
        </p:nvGraphicFramePr>
        <p:xfrm>
          <a:off x="309094" y="1648496"/>
          <a:ext cx="5679582" cy="3116688"/>
        </p:xfrm>
        <a:graphic>
          <a:graphicData uri="http://schemas.openxmlformats.org/drawingml/2006/chart">
            <c:chart xmlns:c="http://schemas.openxmlformats.org/drawingml/2006/chart" xmlns:r="http://schemas.openxmlformats.org/officeDocument/2006/relationships" r:id="rId3"/>
          </a:graphicData>
        </a:graphic>
      </p:graphicFrame>
      <p:sp>
        <p:nvSpPr>
          <p:cNvPr id="17" name="Slide Number Placeholder 5">
            <a:extLst>
              <a:ext uri="{FF2B5EF4-FFF2-40B4-BE49-F238E27FC236}">
                <a16:creationId xmlns:a16="http://schemas.microsoft.com/office/drawing/2014/main" id="{64FCB2EC-591C-1346-A7E0-80C82DDDDD6B}"/>
              </a:ext>
            </a:extLst>
          </p:cNvPr>
          <p:cNvSpPr>
            <a:spLocks noGrp="1"/>
          </p:cNvSpPr>
          <p:nvPr>
            <p:ph type="sldNum" sz="quarter" idx="12"/>
          </p:nvPr>
        </p:nvSpPr>
        <p:spPr>
          <a:xfrm>
            <a:off x="10570044" y="5836885"/>
            <a:ext cx="1161826" cy="365125"/>
          </a:xfrm>
        </p:spPr>
        <p:txBody>
          <a:bodyPr/>
          <a:lstStyle/>
          <a:p>
            <a:r>
              <a:rPr lang="en-US" sz="1500" dirty="0">
                <a:solidFill>
                  <a:schemeClr val="bg1"/>
                </a:solidFill>
                <a:latin typeface="Arial" panose="020B0604020202020204" pitchFamily="34" charset="0"/>
                <a:cs typeface="Arial" panose="020B0604020202020204" pitchFamily="34" charset="0"/>
              </a:rPr>
              <a:t>38</a:t>
            </a:r>
          </a:p>
        </p:txBody>
      </p:sp>
      <p:sp>
        <p:nvSpPr>
          <p:cNvPr id="18" name="Footer Placeholder 6">
            <a:extLst>
              <a:ext uri="{FF2B5EF4-FFF2-40B4-BE49-F238E27FC236}">
                <a16:creationId xmlns:a16="http://schemas.microsoft.com/office/drawing/2014/main" id="{81844E64-F52C-5F4A-A95A-6352DD42053F}"/>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3970303633"/>
      </p:ext>
    </p:extLst>
  </p:cSld>
  <p:clrMapOvr>
    <a:masterClrMapping/>
  </p:clrMapOvr>
  <mc:AlternateContent xmlns:mc="http://schemas.openxmlformats.org/markup-compatibility/2006" xmlns:p14="http://schemas.microsoft.com/office/powerpoint/2010/main">
    <mc:Choice Requires="p14">
      <p:transition spd="slow" p14:dur="2000" advTm="9055"/>
    </mc:Choice>
    <mc:Fallback xmlns="">
      <p:transition spd="slow" advTm="9055"/>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A58C8B8-F555-AF4C-87B1-27FB746CDBE8}"/>
              </a:ext>
            </a:extLst>
          </p:cNvPr>
          <p:cNvSpPr txBox="1"/>
          <p:nvPr/>
        </p:nvSpPr>
        <p:spPr>
          <a:xfrm>
            <a:off x="103031" y="1286531"/>
            <a:ext cx="1223412" cy="369332"/>
          </a:xfrm>
          <a:prstGeom prst="rect">
            <a:avLst/>
          </a:prstGeom>
          <a:noFill/>
        </p:spPr>
        <p:txBody>
          <a:bodyPr wrap="none" rtlCol="0">
            <a:spAutoFit/>
          </a:bodyPr>
          <a:lstStyle/>
          <a:p>
            <a:r>
              <a:rPr lang="en-US" b="1" u="sng" dirty="0">
                <a:latin typeface="Arial" panose="020B0604020202020204" pitchFamily="34" charset="0"/>
                <a:cs typeface="Arial" panose="020B0604020202020204" pitchFamily="34" charset="0"/>
              </a:rPr>
              <a:t>401.bzip2</a:t>
            </a:r>
          </a:p>
        </p:txBody>
      </p:sp>
      <p:sp>
        <p:nvSpPr>
          <p:cNvPr id="9" name="TextBox 8">
            <a:extLst>
              <a:ext uri="{FF2B5EF4-FFF2-40B4-BE49-F238E27FC236}">
                <a16:creationId xmlns:a16="http://schemas.microsoft.com/office/drawing/2014/main" id="{B30717E2-A3D1-6449-A353-43834C8B0A34}"/>
              </a:ext>
            </a:extLst>
          </p:cNvPr>
          <p:cNvSpPr txBox="1"/>
          <p:nvPr/>
        </p:nvSpPr>
        <p:spPr>
          <a:xfrm>
            <a:off x="5613466" y="1332697"/>
            <a:ext cx="1043876" cy="646331"/>
          </a:xfrm>
          <a:prstGeom prst="rect">
            <a:avLst/>
          </a:prstGeom>
          <a:noFill/>
        </p:spPr>
        <p:txBody>
          <a:bodyPr wrap="none" rtlCol="0">
            <a:spAutoFit/>
          </a:bodyPr>
          <a:lstStyle/>
          <a:p>
            <a:r>
              <a:rPr lang="en-US" b="1" u="sng" dirty="0">
                <a:latin typeface="Arial" panose="020B0604020202020204" pitchFamily="34" charset="0"/>
                <a:cs typeface="Arial" panose="020B0604020202020204" pitchFamily="34" charset="0"/>
              </a:rPr>
              <a:t>429.mcf</a:t>
            </a:r>
          </a:p>
          <a:p>
            <a:endParaRPr lang="en-US" b="1" u="sng" dirty="0"/>
          </a:p>
        </p:txBody>
      </p:sp>
      <p:sp>
        <p:nvSpPr>
          <p:cNvPr id="15" name="TextBox 14">
            <a:extLst>
              <a:ext uri="{FF2B5EF4-FFF2-40B4-BE49-F238E27FC236}">
                <a16:creationId xmlns:a16="http://schemas.microsoft.com/office/drawing/2014/main" id="{D60D1DC7-8884-C948-AA7E-0B80D3BCE1FE}"/>
              </a:ext>
            </a:extLst>
          </p:cNvPr>
          <p:cNvSpPr txBox="1"/>
          <p:nvPr/>
        </p:nvSpPr>
        <p:spPr>
          <a:xfrm>
            <a:off x="184598" y="5009479"/>
            <a:ext cx="4928315" cy="461665"/>
          </a:xfrm>
          <a:prstGeom prst="rect">
            <a:avLst/>
          </a:prstGeom>
          <a:noFill/>
        </p:spPr>
        <p:txBody>
          <a:bodyPr wrap="square" rtlCol="0">
            <a:spAutoFit/>
          </a:bodyPr>
          <a:lstStyle/>
          <a:p>
            <a:pPr marL="171450" indent="-171450">
              <a:buFont typeface="Arial" panose="020B0604020202020204" pitchFamily="34" charset="0"/>
              <a:buChar char="•"/>
            </a:pPr>
            <a:r>
              <a:rPr lang="en-US" sz="1200" b="1" dirty="0">
                <a:latin typeface="Arial" panose="020B0604020202020204" pitchFamily="34" charset="0"/>
                <a:cs typeface="Arial" panose="020B0604020202020204" pitchFamily="34" charset="0"/>
              </a:rPr>
              <a:t>The X-axis is the combinations of local-global-choice predictor in sorted order and the Y-axis is BranchMispredPercent.</a:t>
            </a:r>
          </a:p>
        </p:txBody>
      </p:sp>
      <p:sp>
        <p:nvSpPr>
          <p:cNvPr id="24" name="Rectangle 23">
            <a:extLst>
              <a:ext uri="{FF2B5EF4-FFF2-40B4-BE49-F238E27FC236}">
                <a16:creationId xmlns:a16="http://schemas.microsoft.com/office/drawing/2014/main" id="{FB28C6AA-C0E1-424C-9E18-07E1710451A4}"/>
              </a:ext>
            </a:extLst>
          </p:cNvPr>
          <p:cNvSpPr/>
          <p:nvPr/>
        </p:nvSpPr>
        <p:spPr>
          <a:xfrm>
            <a:off x="2953282" y="0"/>
            <a:ext cx="6364243" cy="769441"/>
          </a:xfrm>
          <a:prstGeom prst="rect">
            <a:avLst/>
          </a:prstGeom>
        </p:spPr>
        <p:txBody>
          <a:bodyPr wrap="none">
            <a:spAutoFit/>
          </a:bodyPr>
          <a:lstStyle/>
          <a:p>
            <a:pPr algn="ctr"/>
            <a:r>
              <a:rPr lang="en-US" sz="4400" b="1" u="sng" dirty="0">
                <a:solidFill>
                  <a:schemeClr val="accent1"/>
                </a:solidFill>
                <a:latin typeface="Arial" panose="020B0604020202020204" pitchFamily="34" charset="0"/>
                <a:cs typeface="Arial" panose="020B0604020202020204" pitchFamily="34" charset="0"/>
              </a:rPr>
              <a:t>BranchMispredPercent</a:t>
            </a:r>
          </a:p>
        </p:txBody>
      </p:sp>
      <p:graphicFrame>
        <p:nvGraphicFramePr>
          <p:cNvPr id="10" name="Chart 9">
            <a:extLst>
              <a:ext uri="{FF2B5EF4-FFF2-40B4-BE49-F238E27FC236}">
                <a16:creationId xmlns:a16="http://schemas.microsoft.com/office/drawing/2014/main" id="{8E10F16E-31C3-954A-BB1F-E65B9DB7FDF0}"/>
              </a:ext>
            </a:extLst>
          </p:cNvPr>
          <p:cNvGraphicFramePr>
            <a:graphicFrameLocks/>
          </p:cNvGraphicFramePr>
          <p:nvPr>
            <p:extLst>
              <p:ext uri="{D42A27DB-BD31-4B8C-83A1-F6EECF244321}">
                <p14:modId xmlns:p14="http://schemas.microsoft.com/office/powerpoint/2010/main" val="3997513684"/>
              </p:ext>
            </p:extLst>
          </p:nvPr>
        </p:nvGraphicFramePr>
        <p:xfrm>
          <a:off x="184597" y="1853712"/>
          <a:ext cx="4928316" cy="30016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0F86C094-B4BC-FC4D-9659-3209E37E7F4D}"/>
              </a:ext>
            </a:extLst>
          </p:cNvPr>
          <p:cNvGraphicFramePr/>
          <p:nvPr>
            <p:extLst>
              <p:ext uri="{D42A27DB-BD31-4B8C-83A1-F6EECF244321}">
                <p14:modId xmlns:p14="http://schemas.microsoft.com/office/powerpoint/2010/main" val="1175169096"/>
              </p:ext>
            </p:extLst>
          </p:nvPr>
        </p:nvGraphicFramePr>
        <p:xfrm>
          <a:off x="5613466" y="1853712"/>
          <a:ext cx="5166152" cy="3001622"/>
        </p:xfrm>
        <a:graphic>
          <a:graphicData uri="http://schemas.openxmlformats.org/drawingml/2006/chart">
            <c:chart xmlns:c="http://schemas.openxmlformats.org/drawingml/2006/chart" xmlns:r="http://schemas.openxmlformats.org/officeDocument/2006/relationships" r:id="rId4"/>
          </a:graphicData>
        </a:graphic>
      </p:graphicFrame>
      <p:sp>
        <p:nvSpPr>
          <p:cNvPr id="13" name="Slide Number Placeholder 5">
            <a:extLst>
              <a:ext uri="{FF2B5EF4-FFF2-40B4-BE49-F238E27FC236}">
                <a16:creationId xmlns:a16="http://schemas.microsoft.com/office/drawing/2014/main" id="{B613B674-02D9-5246-8672-F58D4B8C89FE}"/>
              </a:ext>
            </a:extLst>
          </p:cNvPr>
          <p:cNvSpPr txBox="1">
            <a:spLocks/>
          </p:cNvSpPr>
          <p:nvPr/>
        </p:nvSpPr>
        <p:spPr>
          <a:xfrm>
            <a:off x="10570044" y="5836885"/>
            <a:ext cx="1161826" cy="365125"/>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a:solidFill>
                  <a:schemeClr val="bg1"/>
                </a:solidFill>
                <a:latin typeface="Arial" panose="020B0604020202020204" pitchFamily="34" charset="0"/>
                <a:cs typeface="Arial" panose="020B0604020202020204" pitchFamily="34" charset="0"/>
              </a:rPr>
              <a:t>39</a:t>
            </a:r>
          </a:p>
        </p:txBody>
      </p:sp>
      <p:sp>
        <p:nvSpPr>
          <p:cNvPr id="14" name="Footer Placeholder 6">
            <a:extLst>
              <a:ext uri="{FF2B5EF4-FFF2-40B4-BE49-F238E27FC236}">
                <a16:creationId xmlns:a16="http://schemas.microsoft.com/office/drawing/2014/main" id="{D1A03068-41E8-724B-810C-AB86C71AB946}"/>
              </a:ext>
            </a:extLst>
          </p:cNvPr>
          <p:cNvSpPr txBox="1">
            <a:spLocks/>
          </p:cNvSpPr>
          <p:nvPr/>
        </p:nvSpPr>
        <p:spPr>
          <a:xfrm>
            <a:off x="0" y="5770213"/>
            <a:ext cx="5499719" cy="498470"/>
          </a:xfrm>
          <a:prstGeom prst="rect">
            <a:avLst/>
          </a:prstGeom>
        </p:spPr>
        <p:txBody>
          <a:bodyPr vert="horz" lIns="91440" tIns="45720" rIns="91440" bIns="45720" rtlCol="0" anchor="ctr"/>
          <a:lstStyle>
            <a:defPPr>
              <a:defRPr lang="en-US"/>
            </a:defPPr>
            <a:lvl1pPr marL="0" algn="l"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a:solidFill>
                  <a:schemeClr val="bg1"/>
                </a:solidFill>
                <a:latin typeface="Arial" panose="020B0604020202020204" pitchFamily="34" charset="0"/>
                <a:cs typeface="Arial" panose="020B0604020202020204" pitchFamily="34" charset="0"/>
              </a:rPr>
              <a:t>CE_PROJECT#1</a:t>
            </a:r>
            <a:endParaRPr lang="en-US" sz="15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1534202"/>
      </p:ext>
    </p:extLst>
  </p:cSld>
  <p:clrMapOvr>
    <a:masterClrMapping/>
  </p:clrMapOvr>
  <mc:AlternateContent xmlns:mc="http://schemas.openxmlformats.org/markup-compatibility/2006" xmlns:p14="http://schemas.microsoft.com/office/powerpoint/2010/main">
    <mc:Choice Requires="p14">
      <p:transition spd="slow" p14:dur="2000" advTm="9055"/>
    </mc:Choice>
    <mc:Fallback xmlns="">
      <p:transition spd="slow" advTm="9055"/>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D60D1DC7-8884-C948-AA7E-0B80D3BCE1FE}"/>
              </a:ext>
            </a:extLst>
          </p:cNvPr>
          <p:cNvSpPr txBox="1"/>
          <p:nvPr/>
        </p:nvSpPr>
        <p:spPr>
          <a:xfrm>
            <a:off x="184598" y="4996600"/>
            <a:ext cx="4928315" cy="461665"/>
          </a:xfrm>
          <a:prstGeom prst="rect">
            <a:avLst/>
          </a:prstGeom>
          <a:noFill/>
        </p:spPr>
        <p:txBody>
          <a:bodyPr wrap="square" rtlCol="0">
            <a:spAutoFit/>
          </a:bodyPr>
          <a:lstStyle/>
          <a:p>
            <a:pPr marL="171450" indent="-171450">
              <a:buFont typeface="Arial" panose="020B0604020202020204" pitchFamily="34" charset="0"/>
              <a:buChar char="•"/>
            </a:pPr>
            <a:r>
              <a:rPr lang="en-US" sz="1200" b="1" dirty="0">
                <a:latin typeface="Arial" panose="020B0604020202020204" pitchFamily="34" charset="0"/>
                <a:cs typeface="Arial" panose="020B0604020202020204" pitchFamily="34" charset="0"/>
              </a:rPr>
              <a:t>The X-axis is the combinations of local-global-choice predictor in sorted order and the Y-axis is BranchMispredPercent.</a:t>
            </a:r>
          </a:p>
        </p:txBody>
      </p:sp>
      <p:sp>
        <p:nvSpPr>
          <p:cNvPr id="24" name="Rectangle 23">
            <a:extLst>
              <a:ext uri="{FF2B5EF4-FFF2-40B4-BE49-F238E27FC236}">
                <a16:creationId xmlns:a16="http://schemas.microsoft.com/office/drawing/2014/main" id="{FB28C6AA-C0E1-424C-9E18-07E1710451A4}"/>
              </a:ext>
            </a:extLst>
          </p:cNvPr>
          <p:cNvSpPr/>
          <p:nvPr/>
        </p:nvSpPr>
        <p:spPr>
          <a:xfrm>
            <a:off x="3115579" y="0"/>
            <a:ext cx="6364243" cy="769441"/>
          </a:xfrm>
          <a:prstGeom prst="rect">
            <a:avLst/>
          </a:prstGeom>
        </p:spPr>
        <p:txBody>
          <a:bodyPr wrap="none">
            <a:spAutoFit/>
          </a:bodyPr>
          <a:lstStyle/>
          <a:p>
            <a:pPr algn="ctr"/>
            <a:r>
              <a:rPr lang="en-US" sz="4400" b="1" u="sng" dirty="0">
                <a:solidFill>
                  <a:schemeClr val="accent1"/>
                </a:solidFill>
                <a:latin typeface="Arial" panose="020B0604020202020204" pitchFamily="34" charset="0"/>
                <a:cs typeface="Arial" panose="020B0604020202020204" pitchFamily="34" charset="0"/>
              </a:rPr>
              <a:t>BranchMispredPercent</a:t>
            </a:r>
          </a:p>
        </p:txBody>
      </p:sp>
      <p:sp>
        <p:nvSpPr>
          <p:cNvPr id="26" name="TextBox 25">
            <a:extLst>
              <a:ext uri="{FF2B5EF4-FFF2-40B4-BE49-F238E27FC236}">
                <a16:creationId xmlns:a16="http://schemas.microsoft.com/office/drawing/2014/main" id="{3C743B3A-AD5E-F245-978C-081D1E77E291}"/>
              </a:ext>
            </a:extLst>
          </p:cNvPr>
          <p:cNvSpPr txBox="1"/>
          <p:nvPr/>
        </p:nvSpPr>
        <p:spPr>
          <a:xfrm>
            <a:off x="184598" y="1332697"/>
            <a:ext cx="1402948" cy="369332"/>
          </a:xfrm>
          <a:prstGeom prst="rect">
            <a:avLst/>
          </a:prstGeom>
          <a:noFill/>
        </p:spPr>
        <p:txBody>
          <a:bodyPr wrap="none" rtlCol="0">
            <a:spAutoFit/>
          </a:bodyPr>
          <a:lstStyle/>
          <a:p>
            <a:r>
              <a:rPr lang="en-US" b="1" u="sng" dirty="0">
                <a:latin typeface="Arial" panose="020B0604020202020204" pitchFamily="34" charset="0"/>
                <a:cs typeface="Arial" panose="020B0604020202020204" pitchFamily="34" charset="0"/>
              </a:rPr>
              <a:t>456.hmmer</a:t>
            </a:r>
          </a:p>
        </p:txBody>
      </p:sp>
      <p:sp>
        <p:nvSpPr>
          <p:cNvPr id="28" name="TextBox 27">
            <a:extLst>
              <a:ext uri="{FF2B5EF4-FFF2-40B4-BE49-F238E27FC236}">
                <a16:creationId xmlns:a16="http://schemas.microsoft.com/office/drawing/2014/main" id="{67DEFFBD-D3D9-4B49-8734-E19578BE02D0}"/>
              </a:ext>
            </a:extLst>
          </p:cNvPr>
          <p:cNvSpPr txBox="1"/>
          <p:nvPr/>
        </p:nvSpPr>
        <p:spPr>
          <a:xfrm>
            <a:off x="5679583" y="1332697"/>
            <a:ext cx="1236236" cy="369332"/>
          </a:xfrm>
          <a:prstGeom prst="rect">
            <a:avLst/>
          </a:prstGeom>
          <a:noFill/>
        </p:spPr>
        <p:txBody>
          <a:bodyPr wrap="none" rtlCol="0">
            <a:spAutoFit/>
          </a:bodyPr>
          <a:lstStyle/>
          <a:p>
            <a:r>
              <a:rPr lang="en-US" b="1" u="sng" dirty="0">
                <a:latin typeface="Arial" panose="020B0604020202020204" pitchFamily="34" charset="0"/>
                <a:cs typeface="Arial" panose="020B0604020202020204" pitchFamily="34" charset="0"/>
              </a:rPr>
              <a:t>458.sjeng</a:t>
            </a:r>
          </a:p>
        </p:txBody>
      </p:sp>
      <p:graphicFrame>
        <p:nvGraphicFramePr>
          <p:cNvPr id="8" name="Chart 7">
            <a:extLst>
              <a:ext uri="{FF2B5EF4-FFF2-40B4-BE49-F238E27FC236}">
                <a16:creationId xmlns:a16="http://schemas.microsoft.com/office/drawing/2014/main" id="{4BAA623F-53CE-5D45-ADE0-25C69F512D7C}"/>
              </a:ext>
            </a:extLst>
          </p:cNvPr>
          <p:cNvGraphicFramePr/>
          <p:nvPr>
            <p:extLst>
              <p:ext uri="{D42A27DB-BD31-4B8C-83A1-F6EECF244321}">
                <p14:modId xmlns:p14="http://schemas.microsoft.com/office/powerpoint/2010/main" val="1191047570"/>
              </p:ext>
            </p:extLst>
          </p:nvPr>
        </p:nvGraphicFramePr>
        <p:xfrm>
          <a:off x="0" y="1797129"/>
          <a:ext cx="5112913" cy="305820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B0A658A2-0D97-1147-8E59-35BD20251FBC}"/>
              </a:ext>
            </a:extLst>
          </p:cNvPr>
          <p:cNvGraphicFramePr/>
          <p:nvPr>
            <p:extLst>
              <p:ext uri="{D42A27DB-BD31-4B8C-83A1-F6EECF244321}">
                <p14:modId xmlns:p14="http://schemas.microsoft.com/office/powerpoint/2010/main" val="3899167886"/>
              </p:ext>
            </p:extLst>
          </p:nvPr>
        </p:nvGraphicFramePr>
        <p:xfrm>
          <a:off x="5784986" y="1810008"/>
          <a:ext cx="5071903" cy="3058207"/>
        </p:xfrm>
        <a:graphic>
          <a:graphicData uri="http://schemas.openxmlformats.org/drawingml/2006/chart">
            <c:chart xmlns:c="http://schemas.openxmlformats.org/drawingml/2006/chart" xmlns:r="http://schemas.openxmlformats.org/officeDocument/2006/relationships" r:id="rId4"/>
          </a:graphicData>
        </a:graphic>
      </p:graphicFrame>
      <p:sp>
        <p:nvSpPr>
          <p:cNvPr id="12" name="Slide Number Placeholder 5">
            <a:extLst>
              <a:ext uri="{FF2B5EF4-FFF2-40B4-BE49-F238E27FC236}">
                <a16:creationId xmlns:a16="http://schemas.microsoft.com/office/drawing/2014/main" id="{546A702F-D357-BE42-B99D-2C42B381973B}"/>
              </a:ext>
            </a:extLst>
          </p:cNvPr>
          <p:cNvSpPr>
            <a:spLocks noGrp="1"/>
          </p:cNvSpPr>
          <p:nvPr>
            <p:ph type="sldNum" sz="quarter" idx="12"/>
          </p:nvPr>
        </p:nvSpPr>
        <p:spPr>
          <a:xfrm>
            <a:off x="10570044" y="5836885"/>
            <a:ext cx="1161826" cy="365125"/>
          </a:xfrm>
        </p:spPr>
        <p:txBody>
          <a:bodyPr/>
          <a:lstStyle/>
          <a:p>
            <a:r>
              <a:rPr lang="en-US" sz="1500" dirty="0">
                <a:solidFill>
                  <a:schemeClr val="bg1"/>
                </a:solidFill>
                <a:latin typeface="Arial" panose="020B0604020202020204" pitchFamily="34" charset="0"/>
                <a:cs typeface="Arial" panose="020B0604020202020204" pitchFamily="34" charset="0"/>
              </a:rPr>
              <a:t>40</a:t>
            </a:r>
          </a:p>
        </p:txBody>
      </p:sp>
      <p:sp>
        <p:nvSpPr>
          <p:cNvPr id="13" name="Footer Placeholder 6">
            <a:extLst>
              <a:ext uri="{FF2B5EF4-FFF2-40B4-BE49-F238E27FC236}">
                <a16:creationId xmlns:a16="http://schemas.microsoft.com/office/drawing/2014/main" id="{22B914B0-AB14-A447-9024-BCEBE80E8B7C}"/>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3777092930"/>
      </p:ext>
    </p:extLst>
  </p:cSld>
  <p:clrMapOvr>
    <a:masterClrMapping/>
  </p:clrMapOvr>
  <mc:AlternateContent xmlns:mc="http://schemas.openxmlformats.org/markup-compatibility/2006" xmlns:p14="http://schemas.microsoft.com/office/powerpoint/2010/main">
    <mc:Choice Requires="p14">
      <p:transition spd="slow" p14:dur="2000" advTm="9055"/>
    </mc:Choice>
    <mc:Fallback xmlns="">
      <p:transition spd="slow" advTm="9055"/>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D60D1DC7-8884-C948-AA7E-0B80D3BCE1FE}"/>
              </a:ext>
            </a:extLst>
          </p:cNvPr>
          <p:cNvSpPr txBox="1"/>
          <p:nvPr/>
        </p:nvSpPr>
        <p:spPr>
          <a:xfrm>
            <a:off x="184598" y="4996600"/>
            <a:ext cx="4928315" cy="461665"/>
          </a:xfrm>
          <a:prstGeom prst="rect">
            <a:avLst/>
          </a:prstGeom>
          <a:noFill/>
        </p:spPr>
        <p:txBody>
          <a:bodyPr wrap="square" rtlCol="0">
            <a:spAutoFit/>
          </a:bodyPr>
          <a:lstStyle/>
          <a:p>
            <a:pPr marL="171450" indent="-171450">
              <a:buFont typeface="Arial" panose="020B0604020202020204" pitchFamily="34" charset="0"/>
              <a:buChar char="•"/>
            </a:pPr>
            <a:r>
              <a:rPr lang="en-US" sz="1200" b="1" dirty="0">
                <a:latin typeface="Arial" panose="020B0604020202020204" pitchFamily="34" charset="0"/>
                <a:cs typeface="Arial" panose="020B0604020202020204" pitchFamily="34" charset="0"/>
              </a:rPr>
              <a:t>The X-axis is the combinations of local-global-choice predictor in sorted order and the Y-axis is BranchMispredPercent.</a:t>
            </a:r>
          </a:p>
        </p:txBody>
      </p:sp>
      <p:sp>
        <p:nvSpPr>
          <p:cNvPr id="24" name="Rectangle 23">
            <a:extLst>
              <a:ext uri="{FF2B5EF4-FFF2-40B4-BE49-F238E27FC236}">
                <a16:creationId xmlns:a16="http://schemas.microsoft.com/office/drawing/2014/main" id="{FB28C6AA-C0E1-424C-9E18-07E1710451A4}"/>
              </a:ext>
            </a:extLst>
          </p:cNvPr>
          <p:cNvSpPr/>
          <p:nvPr/>
        </p:nvSpPr>
        <p:spPr>
          <a:xfrm>
            <a:off x="3291979" y="0"/>
            <a:ext cx="6364243" cy="769441"/>
          </a:xfrm>
          <a:prstGeom prst="rect">
            <a:avLst/>
          </a:prstGeom>
        </p:spPr>
        <p:txBody>
          <a:bodyPr wrap="none">
            <a:spAutoFit/>
          </a:bodyPr>
          <a:lstStyle/>
          <a:p>
            <a:pPr algn="ctr"/>
            <a:r>
              <a:rPr lang="en-US" sz="4400" b="1" u="sng" dirty="0">
                <a:solidFill>
                  <a:schemeClr val="accent1"/>
                </a:solidFill>
                <a:latin typeface="Arial" panose="020B0604020202020204" pitchFamily="34" charset="0"/>
                <a:cs typeface="Arial" panose="020B0604020202020204" pitchFamily="34" charset="0"/>
              </a:rPr>
              <a:t>BranchMispredPercent</a:t>
            </a:r>
          </a:p>
        </p:txBody>
      </p:sp>
      <p:sp>
        <p:nvSpPr>
          <p:cNvPr id="11" name="TextBox 10">
            <a:extLst>
              <a:ext uri="{FF2B5EF4-FFF2-40B4-BE49-F238E27FC236}">
                <a16:creationId xmlns:a16="http://schemas.microsoft.com/office/drawing/2014/main" id="{47D53468-7AF0-8F42-BC69-B56329932E44}"/>
              </a:ext>
            </a:extLst>
          </p:cNvPr>
          <p:cNvSpPr txBox="1"/>
          <p:nvPr/>
        </p:nvSpPr>
        <p:spPr>
          <a:xfrm>
            <a:off x="309093" y="1003965"/>
            <a:ext cx="1043876" cy="646331"/>
          </a:xfrm>
          <a:prstGeom prst="rect">
            <a:avLst/>
          </a:prstGeom>
          <a:noFill/>
        </p:spPr>
        <p:txBody>
          <a:bodyPr wrap="none" rtlCol="0">
            <a:spAutoFit/>
          </a:bodyPr>
          <a:lstStyle/>
          <a:p>
            <a:r>
              <a:rPr lang="en-US" b="1" u="sng" dirty="0">
                <a:latin typeface="Arial" panose="020B0604020202020204" pitchFamily="34" charset="0"/>
                <a:cs typeface="Arial" panose="020B0604020202020204" pitchFamily="34" charset="0"/>
              </a:rPr>
              <a:t>470.lbm</a:t>
            </a:r>
          </a:p>
          <a:p>
            <a:endParaRPr lang="en-US" b="1" u="sng" dirty="0"/>
          </a:p>
        </p:txBody>
      </p:sp>
      <p:graphicFrame>
        <p:nvGraphicFramePr>
          <p:cNvPr id="6" name="Chart 5">
            <a:extLst>
              <a:ext uri="{FF2B5EF4-FFF2-40B4-BE49-F238E27FC236}">
                <a16:creationId xmlns:a16="http://schemas.microsoft.com/office/drawing/2014/main" id="{4315D5DB-FD6C-9440-8060-15E7263EF1BC}"/>
              </a:ext>
            </a:extLst>
          </p:cNvPr>
          <p:cNvGraphicFramePr/>
          <p:nvPr>
            <p:extLst>
              <p:ext uri="{D42A27DB-BD31-4B8C-83A1-F6EECF244321}">
                <p14:modId xmlns:p14="http://schemas.microsoft.com/office/powerpoint/2010/main" val="3162424836"/>
              </p:ext>
            </p:extLst>
          </p:nvPr>
        </p:nvGraphicFramePr>
        <p:xfrm>
          <a:off x="309093" y="1417080"/>
          <a:ext cx="5705341" cy="3399620"/>
        </p:xfrm>
        <a:graphic>
          <a:graphicData uri="http://schemas.openxmlformats.org/drawingml/2006/chart">
            <c:chart xmlns:c="http://schemas.openxmlformats.org/drawingml/2006/chart" xmlns:r="http://schemas.openxmlformats.org/officeDocument/2006/relationships" r:id="rId3"/>
          </a:graphicData>
        </a:graphic>
      </p:graphicFrame>
      <p:sp>
        <p:nvSpPr>
          <p:cNvPr id="9" name="Slide Number Placeholder 5">
            <a:extLst>
              <a:ext uri="{FF2B5EF4-FFF2-40B4-BE49-F238E27FC236}">
                <a16:creationId xmlns:a16="http://schemas.microsoft.com/office/drawing/2014/main" id="{B85E6797-8178-A74D-BE50-121CF79E82BB}"/>
              </a:ext>
            </a:extLst>
          </p:cNvPr>
          <p:cNvSpPr>
            <a:spLocks noGrp="1"/>
          </p:cNvSpPr>
          <p:nvPr>
            <p:ph type="sldNum" sz="quarter" idx="12"/>
          </p:nvPr>
        </p:nvSpPr>
        <p:spPr>
          <a:xfrm>
            <a:off x="10570044" y="5836885"/>
            <a:ext cx="1161826" cy="365125"/>
          </a:xfrm>
        </p:spPr>
        <p:txBody>
          <a:bodyPr/>
          <a:lstStyle/>
          <a:p>
            <a:r>
              <a:rPr lang="en-US" sz="1500" dirty="0">
                <a:solidFill>
                  <a:schemeClr val="bg1"/>
                </a:solidFill>
                <a:latin typeface="Arial" panose="020B0604020202020204" pitchFamily="34" charset="0"/>
                <a:cs typeface="Arial" panose="020B0604020202020204" pitchFamily="34" charset="0"/>
              </a:rPr>
              <a:t>41</a:t>
            </a:r>
          </a:p>
        </p:txBody>
      </p:sp>
      <p:sp>
        <p:nvSpPr>
          <p:cNvPr id="10" name="Footer Placeholder 6">
            <a:extLst>
              <a:ext uri="{FF2B5EF4-FFF2-40B4-BE49-F238E27FC236}">
                <a16:creationId xmlns:a16="http://schemas.microsoft.com/office/drawing/2014/main" id="{AF509CE8-7A7A-004B-A651-0347E2F4589F}"/>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3956937785"/>
      </p:ext>
    </p:extLst>
  </p:cSld>
  <p:clrMapOvr>
    <a:masterClrMapping/>
  </p:clrMapOvr>
  <mc:AlternateContent xmlns:mc="http://schemas.openxmlformats.org/markup-compatibility/2006" xmlns:p14="http://schemas.microsoft.com/office/powerpoint/2010/main">
    <mc:Choice Requires="p14">
      <p:transition spd="slow" p14:dur="2000" advTm="9055"/>
    </mc:Choice>
    <mc:Fallback xmlns="">
      <p:transition spd="slow" advTm="9055"/>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93FE0B-09F2-BE45-AC44-DF47C14BFE75}"/>
              </a:ext>
            </a:extLst>
          </p:cNvPr>
          <p:cNvSpPr>
            <a:spLocks noGrp="1"/>
          </p:cNvSpPr>
          <p:nvPr>
            <p:ph idx="1"/>
          </p:nvPr>
        </p:nvSpPr>
        <p:spPr>
          <a:xfrm>
            <a:off x="6640852" y="2087003"/>
            <a:ext cx="10396883" cy="782835"/>
          </a:xfrm>
        </p:spPr>
        <p:txBody>
          <a:bodyPr/>
          <a:lstStyle/>
          <a:p>
            <a:r>
              <a:rPr lang="en-US" cap="none" dirty="0">
                <a:latin typeface="Arial" panose="020B0604020202020204" pitchFamily="34" charset="0"/>
                <a:cs typeface="Arial" panose="020B0604020202020204" pitchFamily="34" charset="0"/>
              </a:rPr>
              <a:t>Optimized combinations for BTBMisPct</a:t>
            </a:r>
          </a:p>
        </p:txBody>
      </p:sp>
      <p:sp>
        <p:nvSpPr>
          <p:cNvPr id="3" name="Title 2">
            <a:extLst>
              <a:ext uri="{FF2B5EF4-FFF2-40B4-BE49-F238E27FC236}">
                <a16:creationId xmlns:a16="http://schemas.microsoft.com/office/drawing/2014/main" id="{E09E55CE-0C56-E44B-B802-F2C4879993A9}"/>
              </a:ext>
            </a:extLst>
          </p:cNvPr>
          <p:cNvSpPr>
            <a:spLocks noGrp="1"/>
          </p:cNvSpPr>
          <p:nvPr>
            <p:ph type="title"/>
          </p:nvPr>
        </p:nvSpPr>
        <p:spPr>
          <a:xfrm>
            <a:off x="685800" y="312313"/>
            <a:ext cx="10396882" cy="1151965"/>
          </a:xfrm>
        </p:spPr>
        <p:txBody>
          <a:bodyPr>
            <a:noAutofit/>
          </a:bodyPr>
          <a:lstStyle/>
          <a:p>
            <a:pPr algn="ctr"/>
            <a:r>
              <a:rPr lang="en-US" sz="4400" b="1" u="sng" cap="none" dirty="0">
                <a:latin typeface="Arial" panose="020B0604020202020204" pitchFamily="34" charset="0"/>
                <a:cs typeface="Arial" panose="020B0604020202020204" pitchFamily="34" charset="0"/>
              </a:rPr>
              <a:t>Optimal combinations for BTBMisPct and BranchMispredPercent</a:t>
            </a:r>
            <a:endParaRPr lang="en-US" sz="4400" cap="none" dirty="0"/>
          </a:p>
        </p:txBody>
      </p:sp>
      <p:sp>
        <p:nvSpPr>
          <p:cNvPr id="4" name="Content Placeholder 1">
            <a:extLst>
              <a:ext uri="{FF2B5EF4-FFF2-40B4-BE49-F238E27FC236}">
                <a16:creationId xmlns:a16="http://schemas.microsoft.com/office/drawing/2014/main" id="{52AD6C49-DD92-A74C-B332-1856FDDB69DD}"/>
              </a:ext>
            </a:extLst>
          </p:cNvPr>
          <p:cNvSpPr txBox="1">
            <a:spLocks/>
          </p:cNvSpPr>
          <p:nvPr/>
        </p:nvSpPr>
        <p:spPr>
          <a:xfrm>
            <a:off x="478334" y="2087003"/>
            <a:ext cx="10396883" cy="782835"/>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US" cap="none" dirty="0">
                <a:latin typeface="Arial" panose="020B0604020202020204" pitchFamily="34" charset="0"/>
                <a:cs typeface="Arial" panose="020B0604020202020204" pitchFamily="34" charset="0"/>
              </a:rPr>
              <a:t>Optimized combinations for BranchMisPredPercent</a:t>
            </a:r>
          </a:p>
        </p:txBody>
      </p:sp>
      <p:graphicFrame>
        <p:nvGraphicFramePr>
          <p:cNvPr id="7" name="Table 6">
            <a:extLst>
              <a:ext uri="{FF2B5EF4-FFF2-40B4-BE49-F238E27FC236}">
                <a16:creationId xmlns:a16="http://schemas.microsoft.com/office/drawing/2014/main" id="{1C2D2C5B-E7BC-794F-BE2B-E94C48FED7D2}"/>
              </a:ext>
            </a:extLst>
          </p:cNvPr>
          <p:cNvGraphicFramePr>
            <a:graphicFrameLocks noGrp="1"/>
          </p:cNvGraphicFramePr>
          <p:nvPr>
            <p:extLst>
              <p:ext uri="{D42A27DB-BD31-4B8C-83A1-F6EECF244321}">
                <p14:modId xmlns:p14="http://schemas.microsoft.com/office/powerpoint/2010/main" val="1197393288"/>
              </p:ext>
            </p:extLst>
          </p:nvPr>
        </p:nvGraphicFramePr>
        <p:xfrm>
          <a:off x="932621" y="2824557"/>
          <a:ext cx="4270443" cy="2468880"/>
        </p:xfrm>
        <a:graphic>
          <a:graphicData uri="http://schemas.openxmlformats.org/drawingml/2006/table">
            <a:tbl>
              <a:tblPr firstRow="1" bandRow="1">
                <a:tableStyleId>{5C22544A-7EE6-4342-B048-85BDC9FD1C3A}</a:tableStyleId>
              </a:tblPr>
              <a:tblGrid>
                <a:gridCol w="1591638">
                  <a:extLst>
                    <a:ext uri="{9D8B030D-6E8A-4147-A177-3AD203B41FA5}">
                      <a16:colId xmlns:a16="http://schemas.microsoft.com/office/drawing/2014/main" val="1714029085"/>
                    </a:ext>
                  </a:extLst>
                </a:gridCol>
                <a:gridCol w="785611">
                  <a:extLst>
                    <a:ext uri="{9D8B030D-6E8A-4147-A177-3AD203B41FA5}">
                      <a16:colId xmlns:a16="http://schemas.microsoft.com/office/drawing/2014/main" val="1389385948"/>
                    </a:ext>
                  </a:extLst>
                </a:gridCol>
                <a:gridCol w="914400">
                  <a:extLst>
                    <a:ext uri="{9D8B030D-6E8A-4147-A177-3AD203B41FA5}">
                      <a16:colId xmlns:a16="http://schemas.microsoft.com/office/drawing/2014/main" val="992645953"/>
                    </a:ext>
                  </a:extLst>
                </a:gridCol>
                <a:gridCol w="978794">
                  <a:extLst>
                    <a:ext uri="{9D8B030D-6E8A-4147-A177-3AD203B41FA5}">
                      <a16:colId xmlns:a16="http://schemas.microsoft.com/office/drawing/2014/main" val="2016602632"/>
                    </a:ext>
                  </a:extLst>
                </a:gridCol>
              </a:tblGrid>
              <a:tr h="132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Benchmarks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Local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Global </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Choice</a:t>
                      </a:r>
                      <a:endParaRPr lang="en-US" dirty="0"/>
                    </a:p>
                  </a:txBody>
                  <a:tcPr/>
                </a:tc>
                <a:extLst>
                  <a:ext uri="{0D108BD9-81ED-4DB2-BD59-A6C34878D82A}">
                    <a16:rowId xmlns:a16="http://schemas.microsoft.com/office/drawing/2014/main" val="2372076336"/>
                  </a:ext>
                </a:extLst>
              </a:tr>
              <a:tr h="323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401.bzip2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8192</a:t>
                      </a:r>
                    </a:p>
                  </a:txBody>
                  <a:tcPr/>
                </a:tc>
                <a:tc>
                  <a:txBody>
                    <a:bodyPr/>
                    <a:lstStyle/>
                    <a:p>
                      <a:r>
                        <a:rPr lang="en-US" dirty="0">
                          <a:latin typeface="Arial" panose="020B0604020202020204" pitchFamily="34" charset="0"/>
                          <a:cs typeface="Arial" panose="020B0604020202020204" pitchFamily="34" charset="0"/>
                        </a:rPr>
                        <a:t>1024</a:t>
                      </a:r>
                      <a:endParaRPr lang="en-US" dirty="0"/>
                    </a:p>
                  </a:txBody>
                  <a:tcPr/>
                </a:tc>
                <a:tc>
                  <a:txBody>
                    <a:bodyPr/>
                    <a:lstStyle/>
                    <a:p>
                      <a:r>
                        <a:rPr lang="en-US" dirty="0">
                          <a:latin typeface="Arial" panose="020B0604020202020204" pitchFamily="34" charset="0"/>
                          <a:cs typeface="Arial" panose="020B0604020202020204" pitchFamily="34" charset="0"/>
                        </a:rPr>
                        <a:t>1024</a:t>
                      </a:r>
                      <a:endParaRPr lang="en-US" dirty="0"/>
                    </a:p>
                  </a:txBody>
                  <a:tcPr/>
                </a:tc>
                <a:extLst>
                  <a:ext uri="{0D108BD9-81ED-4DB2-BD59-A6C34878D82A}">
                    <a16:rowId xmlns:a16="http://schemas.microsoft.com/office/drawing/2014/main" val="2401080174"/>
                  </a:ext>
                </a:extLst>
              </a:tr>
              <a:tr h="323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429.mcf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1024</a:t>
                      </a:r>
                    </a:p>
                  </a:txBody>
                  <a:tcPr/>
                </a:tc>
                <a:tc>
                  <a:txBody>
                    <a:bodyPr/>
                    <a:lstStyle/>
                    <a:p>
                      <a:r>
                        <a:rPr lang="en-US" dirty="0">
                          <a:latin typeface="Arial" panose="020B0604020202020204" pitchFamily="34" charset="0"/>
                          <a:cs typeface="Arial" panose="020B0604020202020204" pitchFamily="34" charset="0"/>
                        </a:rPr>
                        <a:t>4096</a:t>
                      </a:r>
                      <a:endParaRPr lang="en-US" dirty="0"/>
                    </a:p>
                  </a:txBody>
                  <a:tcPr/>
                </a:tc>
                <a:tc>
                  <a:txBody>
                    <a:bodyPr/>
                    <a:lstStyle/>
                    <a:p>
                      <a:r>
                        <a:rPr lang="en-US" dirty="0">
                          <a:latin typeface="Arial" panose="020B0604020202020204" pitchFamily="34" charset="0"/>
                          <a:cs typeface="Arial" panose="020B0604020202020204" pitchFamily="34" charset="0"/>
                        </a:rPr>
                        <a:t>8192</a:t>
                      </a:r>
                      <a:endParaRPr lang="en-US" dirty="0"/>
                    </a:p>
                  </a:txBody>
                  <a:tcPr/>
                </a:tc>
                <a:extLst>
                  <a:ext uri="{0D108BD9-81ED-4DB2-BD59-A6C34878D82A}">
                    <a16:rowId xmlns:a16="http://schemas.microsoft.com/office/drawing/2014/main" val="3137716269"/>
                  </a:ext>
                </a:extLst>
              </a:tr>
              <a:tr h="323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456.hmmer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4096</a:t>
                      </a:r>
                    </a:p>
                  </a:txBody>
                  <a:tcPr/>
                </a:tc>
                <a:tc>
                  <a:txBody>
                    <a:bodyPr/>
                    <a:lstStyle/>
                    <a:p>
                      <a:r>
                        <a:rPr lang="en-US" dirty="0">
                          <a:latin typeface="Arial" panose="020B0604020202020204" pitchFamily="34" charset="0"/>
                          <a:cs typeface="Arial" panose="020B0604020202020204" pitchFamily="34" charset="0"/>
                        </a:rPr>
                        <a:t>8192</a:t>
                      </a:r>
                      <a:endParaRPr lang="en-US" dirty="0"/>
                    </a:p>
                  </a:txBody>
                  <a:tcPr/>
                </a:tc>
                <a:tc>
                  <a:txBody>
                    <a:bodyPr/>
                    <a:lstStyle/>
                    <a:p>
                      <a:r>
                        <a:rPr lang="en-US" dirty="0">
                          <a:latin typeface="Arial" panose="020B0604020202020204" pitchFamily="34" charset="0"/>
                          <a:cs typeface="Arial" panose="020B0604020202020204" pitchFamily="34" charset="0"/>
                        </a:rPr>
                        <a:t>8192</a:t>
                      </a:r>
                      <a:endParaRPr lang="en-US" dirty="0"/>
                    </a:p>
                  </a:txBody>
                  <a:tcPr/>
                </a:tc>
                <a:extLst>
                  <a:ext uri="{0D108BD9-81ED-4DB2-BD59-A6C34878D82A}">
                    <a16:rowId xmlns:a16="http://schemas.microsoft.com/office/drawing/2014/main" val="3674849539"/>
                  </a:ext>
                </a:extLst>
              </a:tr>
              <a:tr h="323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458.sjeng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8192</a:t>
                      </a:r>
                    </a:p>
                  </a:txBody>
                  <a:tcPr/>
                </a:tc>
                <a:tc>
                  <a:txBody>
                    <a:bodyPr/>
                    <a:lstStyle/>
                    <a:p>
                      <a:r>
                        <a:rPr lang="en-US" dirty="0">
                          <a:latin typeface="Arial" panose="020B0604020202020204" pitchFamily="34" charset="0"/>
                          <a:cs typeface="Arial" panose="020B0604020202020204" pitchFamily="34" charset="0"/>
                        </a:rPr>
                        <a:t>1024</a:t>
                      </a:r>
                      <a:endParaRPr lang="en-US" dirty="0"/>
                    </a:p>
                  </a:txBody>
                  <a:tcPr/>
                </a:tc>
                <a:tc>
                  <a:txBody>
                    <a:bodyPr/>
                    <a:lstStyle/>
                    <a:p>
                      <a:r>
                        <a:rPr lang="en-US" dirty="0">
                          <a:latin typeface="Arial" panose="020B0604020202020204" pitchFamily="34" charset="0"/>
                          <a:cs typeface="Arial" panose="020B0604020202020204" pitchFamily="34" charset="0"/>
                        </a:rPr>
                        <a:t>1024</a:t>
                      </a:r>
                      <a:endParaRPr lang="en-US" dirty="0"/>
                    </a:p>
                  </a:txBody>
                  <a:tcPr/>
                </a:tc>
                <a:extLst>
                  <a:ext uri="{0D108BD9-81ED-4DB2-BD59-A6C34878D82A}">
                    <a16:rowId xmlns:a16="http://schemas.microsoft.com/office/drawing/2014/main" val="2637711439"/>
                  </a:ext>
                </a:extLst>
              </a:tr>
              <a:tr h="323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470.lbm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2048</a:t>
                      </a:r>
                    </a:p>
                  </a:txBody>
                  <a:tcPr/>
                </a:tc>
                <a:tc>
                  <a:txBody>
                    <a:bodyPr/>
                    <a:lstStyle/>
                    <a:p>
                      <a:r>
                        <a:rPr lang="en-US" dirty="0">
                          <a:latin typeface="Arial" panose="020B0604020202020204" pitchFamily="34" charset="0"/>
                          <a:cs typeface="Arial" panose="020B0604020202020204" pitchFamily="34" charset="0"/>
                        </a:rPr>
                        <a:t>4096</a:t>
                      </a:r>
                      <a:endParaRPr lang="en-US" dirty="0"/>
                    </a:p>
                  </a:txBody>
                  <a:tcPr/>
                </a:tc>
                <a:tc>
                  <a:txBody>
                    <a:bodyPr/>
                    <a:lstStyle/>
                    <a:p>
                      <a:r>
                        <a:rPr lang="en-US" dirty="0">
                          <a:latin typeface="Arial" panose="020B0604020202020204" pitchFamily="34" charset="0"/>
                          <a:cs typeface="Arial" panose="020B0604020202020204" pitchFamily="34" charset="0"/>
                        </a:rPr>
                        <a:t>4096</a:t>
                      </a:r>
                      <a:endParaRPr lang="en-US" dirty="0"/>
                    </a:p>
                  </a:txBody>
                  <a:tcPr/>
                </a:tc>
                <a:extLst>
                  <a:ext uri="{0D108BD9-81ED-4DB2-BD59-A6C34878D82A}">
                    <a16:rowId xmlns:a16="http://schemas.microsoft.com/office/drawing/2014/main" val="3985603829"/>
                  </a:ext>
                </a:extLst>
              </a:tr>
            </a:tbl>
          </a:graphicData>
        </a:graphic>
      </p:graphicFrame>
      <p:graphicFrame>
        <p:nvGraphicFramePr>
          <p:cNvPr id="8" name="Table 7">
            <a:extLst>
              <a:ext uri="{FF2B5EF4-FFF2-40B4-BE49-F238E27FC236}">
                <a16:creationId xmlns:a16="http://schemas.microsoft.com/office/drawing/2014/main" id="{8A4D4ABC-759B-554C-8554-2189232917AD}"/>
              </a:ext>
            </a:extLst>
          </p:cNvPr>
          <p:cNvGraphicFramePr>
            <a:graphicFrameLocks noGrp="1"/>
          </p:cNvGraphicFramePr>
          <p:nvPr>
            <p:extLst>
              <p:ext uri="{D42A27DB-BD31-4B8C-83A1-F6EECF244321}">
                <p14:modId xmlns:p14="http://schemas.microsoft.com/office/powerpoint/2010/main" val="4138447704"/>
              </p:ext>
            </p:extLst>
          </p:nvPr>
        </p:nvGraphicFramePr>
        <p:xfrm>
          <a:off x="7131216" y="2847198"/>
          <a:ext cx="4270443" cy="2468880"/>
        </p:xfrm>
        <a:graphic>
          <a:graphicData uri="http://schemas.openxmlformats.org/drawingml/2006/table">
            <a:tbl>
              <a:tblPr firstRow="1" bandRow="1">
                <a:tableStyleId>{5C22544A-7EE6-4342-B048-85BDC9FD1C3A}</a:tableStyleId>
              </a:tblPr>
              <a:tblGrid>
                <a:gridCol w="1591638">
                  <a:extLst>
                    <a:ext uri="{9D8B030D-6E8A-4147-A177-3AD203B41FA5}">
                      <a16:colId xmlns:a16="http://schemas.microsoft.com/office/drawing/2014/main" val="1714029085"/>
                    </a:ext>
                  </a:extLst>
                </a:gridCol>
                <a:gridCol w="785611">
                  <a:extLst>
                    <a:ext uri="{9D8B030D-6E8A-4147-A177-3AD203B41FA5}">
                      <a16:colId xmlns:a16="http://schemas.microsoft.com/office/drawing/2014/main" val="1389385948"/>
                    </a:ext>
                  </a:extLst>
                </a:gridCol>
                <a:gridCol w="914400">
                  <a:extLst>
                    <a:ext uri="{9D8B030D-6E8A-4147-A177-3AD203B41FA5}">
                      <a16:colId xmlns:a16="http://schemas.microsoft.com/office/drawing/2014/main" val="992645953"/>
                    </a:ext>
                  </a:extLst>
                </a:gridCol>
                <a:gridCol w="978794">
                  <a:extLst>
                    <a:ext uri="{9D8B030D-6E8A-4147-A177-3AD203B41FA5}">
                      <a16:colId xmlns:a16="http://schemas.microsoft.com/office/drawing/2014/main" val="2016602632"/>
                    </a:ext>
                  </a:extLst>
                </a:gridCol>
              </a:tblGrid>
              <a:tr h="132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Benchmarks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Local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Global </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Choice</a:t>
                      </a:r>
                      <a:endParaRPr lang="en-US" dirty="0"/>
                    </a:p>
                  </a:txBody>
                  <a:tcPr/>
                </a:tc>
                <a:extLst>
                  <a:ext uri="{0D108BD9-81ED-4DB2-BD59-A6C34878D82A}">
                    <a16:rowId xmlns:a16="http://schemas.microsoft.com/office/drawing/2014/main" val="2372076336"/>
                  </a:ext>
                </a:extLst>
              </a:tr>
              <a:tr h="323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401.bzip2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2048</a:t>
                      </a:r>
                    </a:p>
                  </a:txBody>
                  <a:tcPr/>
                </a:tc>
                <a:tc>
                  <a:txBody>
                    <a:bodyPr/>
                    <a:lstStyle/>
                    <a:p>
                      <a:r>
                        <a:rPr lang="en-US" dirty="0">
                          <a:latin typeface="Arial" panose="020B0604020202020204" pitchFamily="34" charset="0"/>
                          <a:cs typeface="Arial" panose="020B0604020202020204" pitchFamily="34" charset="0"/>
                        </a:rPr>
                        <a:t>2048</a:t>
                      </a:r>
                      <a:endParaRPr lang="en-US" dirty="0"/>
                    </a:p>
                  </a:txBody>
                  <a:tcPr/>
                </a:tc>
                <a:tc>
                  <a:txBody>
                    <a:bodyPr/>
                    <a:lstStyle/>
                    <a:p>
                      <a:r>
                        <a:rPr lang="en-US" dirty="0">
                          <a:latin typeface="Arial" panose="020B0604020202020204" pitchFamily="34" charset="0"/>
                          <a:cs typeface="Arial" panose="020B0604020202020204" pitchFamily="34" charset="0"/>
                        </a:rPr>
                        <a:t>2048</a:t>
                      </a:r>
                      <a:endParaRPr lang="en-US" dirty="0"/>
                    </a:p>
                  </a:txBody>
                  <a:tcPr/>
                </a:tc>
                <a:extLst>
                  <a:ext uri="{0D108BD9-81ED-4DB2-BD59-A6C34878D82A}">
                    <a16:rowId xmlns:a16="http://schemas.microsoft.com/office/drawing/2014/main" val="2401080174"/>
                  </a:ext>
                </a:extLst>
              </a:tr>
              <a:tr h="323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429.mcf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2048</a:t>
                      </a:r>
                    </a:p>
                  </a:txBody>
                  <a:tcPr/>
                </a:tc>
                <a:tc>
                  <a:txBody>
                    <a:bodyPr/>
                    <a:lstStyle/>
                    <a:p>
                      <a:r>
                        <a:rPr lang="en-US" dirty="0">
                          <a:latin typeface="Arial" panose="020B0604020202020204" pitchFamily="34" charset="0"/>
                          <a:cs typeface="Arial" panose="020B0604020202020204" pitchFamily="34" charset="0"/>
                        </a:rPr>
                        <a:t>4096</a:t>
                      </a:r>
                      <a:endParaRPr lang="en-US" dirty="0"/>
                    </a:p>
                  </a:txBody>
                  <a:tcPr/>
                </a:tc>
                <a:tc>
                  <a:txBody>
                    <a:bodyPr/>
                    <a:lstStyle/>
                    <a:p>
                      <a:r>
                        <a:rPr lang="en-US" dirty="0">
                          <a:latin typeface="Arial" panose="020B0604020202020204" pitchFamily="34" charset="0"/>
                          <a:cs typeface="Arial" panose="020B0604020202020204" pitchFamily="34" charset="0"/>
                        </a:rPr>
                        <a:t>4096</a:t>
                      </a:r>
                      <a:endParaRPr lang="en-US" dirty="0"/>
                    </a:p>
                  </a:txBody>
                  <a:tcPr/>
                </a:tc>
                <a:extLst>
                  <a:ext uri="{0D108BD9-81ED-4DB2-BD59-A6C34878D82A}">
                    <a16:rowId xmlns:a16="http://schemas.microsoft.com/office/drawing/2014/main" val="3137716269"/>
                  </a:ext>
                </a:extLst>
              </a:tr>
              <a:tr h="323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456.hmmer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4096</a:t>
                      </a:r>
                    </a:p>
                  </a:txBody>
                  <a:tcPr/>
                </a:tc>
                <a:tc>
                  <a:txBody>
                    <a:bodyPr/>
                    <a:lstStyle/>
                    <a:p>
                      <a:r>
                        <a:rPr lang="en-US" dirty="0">
                          <a:latin typeface="Arial" panose="020B0604020202020204" pitchFamily="34" charset="0"/>
                          <a:cs typeface="Arial" panose="020B0604020202020204" pitchFamily="34" charset="0"/>
                        </a:rPr>
                        <a:t>8192</a:t>
                      </a:r>
                      <a:endParaRPr lang="en-US" dirty="0"/>
                    </a:p>
                  </a:txBody>
                  <a:tcPr/>
                </a:tc>
                <a:tc>
                  <a:txBody>
                    <a:bodyPr/>
                    <a:lstStyle/>
                    <a:p>
                      <a:r>
                        <a:rPr lang="en-US" dirty="0">
                          <a:latin typeface="Arial" panose="020B0604020202020204" pitchFamily="34" charset="0"/>
                          <a:cs typeface="Arial" panose="020B0604020202020204" pitchFamily="34" charset="0"/>
                        </a:rPr>
                        <a:t>8192</a:t>
                      </a:r>
                      <a:endParaRPr lang="en-US" dirty="0"/>
                    </a:p>
                  </a:txBody>
                  <a:tcPr/>
                </a:tc>
                <a:extLst>
                  <a:ext uri="{0D108BD9-81ED-4DB2-BD59-A6C34878D82A}">
                    <a16:rowId xmlns:a16="http://schemas.microsoft.com/office/drawing/2014/main" val="3674849539"/>
                  </a:ext>
                </a:extLst>
              </a:tr>
              <a:tr h="323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458.sjeng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1024</a:t>
                      </a:r>
                    </a:p>
                  </a:txBody>
                  <a:tcPr/>
                </a:tc>
                <a:tc>
                  <a:txBody>
                    <a:bodyPr/>
                    <a:lstStyle/>
                    <a:p>
                      <a:r>
                        <a:rPr lang="en-US" dirty="0">
                          <a:latin typeface="Arial" panose="020B0604020202020204" pitchFamily="34" charset="0"/>
                          <a:cs typeface="Arial" panose="020B0604020202020204" pitchFamily="34" charset="0"/>
                        </a:rPr>
                        <a:t>4096</a:t>
                      </a:r>
                      <a:endParaRPr lang="en-US" dirty="0"/>
                    </a:p>
                  </a:txBody>
                  <a:tcPr/>
                </a:tc>
                <a:tc>
                  <a:txBody>
                    <a:bodyPr/>
                    <a:lstStyle/>
                    <a:p>
                      <a:r>
                        <a:rPr lang="en-US" dirty="0">
                          <a:latin typeface="Arial" panose="020B0604020202020204" pitchFamily="34" charset="0"/>
                          <a:cs typeface="Arial" panose="020B0604020202020204" pitchFamily="34" charset="0"/>
                        </a:rPr>
                        <a:t>8192</a:t>
                      </a:r>
                      <a:endParaRPr lang="en-US" dirty="0"/>
                    </a:p>
                  </a:txBody>
                  <a:tcPr/>
                </a:tc>
                <a:extLst>
                  <a:ext uri="{0D108BD9-81ED-4DB2-BD59-A6C34878D82A}">
                    <a16:rowId xmlns:a16="http://schemas.microsoft.com/office/drawing/2014/main" val="2637711439"/>
                  </a:ext>
                </a:extLst>
              </a:tr>
              <a:tr h="323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470.lbm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2048</a:t>
                      </a:r>
                    </a:p>
                  </a:txBody>
                  <a:tcPr/>
                </a:tc>
                <a:tc>
                  <a:txBody>
                    <a:bodyPr/>
                    <a:lstStyle/>
                    <a:p>
                      <a:r>
                        <a:rPr lang="en-US" dirty="0">
                          <a:latin typeface="Arial" panose="020B0604020202020204" pitchFamily="34" charset="0"/>
                          <a:cs typeface="Arial" panose="020B0604020202020204" pitchFamily="34" charset="0"/>
                        </a:rPr>
                        <a:t>4096</a:t>
                      </a:r>
                      <a:endParaRPr lang="en-US" dirty="0"/>
                    </a:p>
                  </a:txBody>
                  <a:tcPr/>
                </a:tc>
                <a:tc>
                  <a:txBody>
                    <a:bodyPr/>
                    <a:lstStyle/>
                    <a:p>
                      <a:r>
                        <a:rPr lang="en-US" dirty="0">
                          <a:latin typeface="Arial" panose="020B0604020202020204" pitchFamily="34" charset="0"/>
                          <a:cs typeface="Arial" panose="020B0604020202020204" pitchFamily="34" charset="0"/>
                        </a:rPr>
                        <a:t>4096</a:t>
                      </a:r>
                      <a:endParaRPr lang="en-US" dirty="0"/>
                    </a:p>
                  </a:txBody>
                  <a:tcPr/>
                </a:tc>
                <a:extLst>
                  <a:ext uri="{0D108BD9-81ED-4DB2-BD59-A6C34878D82A}">
                    <a16:rowId xmlns:a16="http://schemas.microsoft.com/office/drawing/2014/main" val="3985603829"/>
                  </a:ext>
                </a:extLst>
              </a:tr>
            </a:tbl>
          </a:graphicData>
        </a:graphic>
      </p:graphicFrame>
      <p:sp>
        <p:nvSpPr>
          <p:cNvPr id="13" name="Slide Number Placeholder 5">
            <a:extLst>
              <a:ext uri="{FF2B5EF4-FFF2-40B4-BE49-F238E27FC236}">
                <a16:creationId xmlns:a16="http://schemas.microsoft.com/office/drawing/2014/main" id="{3D83FF87-1644-DB4B-A7C0-1080684DD6B6}"/>
              </a:ext>
            </a:extLst>
          </p:cNvPr>
          <p:cNvSpPr>
            <a:spLocks noGrp="1"/>
          </p:cNvSpPr>
          <p:nvPr>
            <p:ph type="sldNum" sz="quarter" idx="12"/>
          </p:nvPr>
        </p:nvSpPr>
        <p:spPr>
          <a:xfrm>
            <a:off x="10570044" y="5836885"/>
            <a:ext cx="1161826" cy="365125"/>
          </a:xfrm>
        </p:spPr>
        <p:txBody>
          <a:bodyPr/>
          <a:lstStyle/>
          <a:p>
            <a:r>
              <a:rPr lang="en-US" sz="1500" dirty="0">
                <a:solidFill>
                  <a:schemeClr val="bg1"/>
                </a:solidFill>
                <a:latin typeface="Arial" panose="020B0604020202020204" pitchFamily="34" charset="0"/>
                <a:cs typeface="Arial" panose="020B0604020202020204" pitchFamily="34" charset="0"/>
              </a:rPr>
              <a:t>42</a:t>
            </a:r>
          </a:p>
        </p:txBody>
      </p:sp>
      <p:sp>
        <p:nvSpPr>
          <p:cNvPr id="14" name="Footer Placeholder 6">
            <a:extLst>
              <a:ext uri="{FF2B5EF4-FFF2-40B4-BE49-F238E27FC236}">
                <a16:creationId xmlns:a16="http://schemas.microsoft.com/office/drawing/2014/main" id="{5C2B6F5E-A3CF-4344-95C0-759B7EFB286B}"/>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14689842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BD2F6C-1C98-9E4A-8D13-A4B1AE54AF0F}"/>
              </a:ext>
            </a:extLst>
          </p:cNvPr>
          <p:cNvSpPr>
            <a:spLocks noGrp="1"/>
          </p:cNvSpPr>
          <p:nvPr>
            <p:ph idx="1"/>
          </p:nvPr>
        </p:nvSpPr>
        <p:spPr>
          <a:xfrm>
            <a:off x="685799" y="865661"/>
            <a:ext cx="10396883" cy="3311189"/>
          </a:xfrm>
        </p:spPr>
        <p:txBody>
          <a:bodyPr/>
          <a:lstStyle/>
          <a:p>
            <a:r>
              <a:rPr lang="en-US" cap="none" dirty="0">
                <a:latin typeface="Arial" panose="020B0604020202020204" pitchFamily="34" charset="0"/>
                <a:cs typeface="Arial" panose="020B0604020202020204" pitchFamily="34" charset="0"/>
              </a:rPr>
              <a:t>When the local predictor size increases the </a:t>
            </a:r>
            <a:r>
              <a:rPr lang="en-US" b="1" cap="none" dirty="0">
                <a:latin typeface="Arial" panose="020B0604020202020204" pitchFamily="34" charset="0"/>
                <a:cs typeface="Arial" panose="020B0604020202020204" pitchFamily="34" charset="0"/>
              </a:rPr>
              <a:t>BranchMisPredPercent</a:t>
            </a:r>
            <a:r>
              <a:rPr lang="en-US" cap="none" dirty="0">
                <a:latin typeface="Arial" panose="020B0604020202020204" pitchFamily="34" charset="0"/>
                <a:cs typeface="Arial" panose="020B0604020202020204" pitchFamily="34" charset="0"/>
              </a:rPr>
              <a:t> decreases. This we realized by taking all the combinations when the size of local predictor is 1024 and finding the average value, then for 2048 and finding the average and so on, we plotted the graph.</a:t>
            </a:r>
          </a:p>
          <a:p>
            <a:r>
              <a:rPr lang="en-US" cap="none" dirty="0">
                <a:latin typeface="Arial" panose="020B0604020202020204" pitchFamily="34" charset="0"/>
                <a:cs typeface="Arial" panose="020B0604020202020204" pitchFamily="34" charset="0"/>
              </a:rPr>
              <a:t>The same results where found with global predictor and choice predictor.</a:t>
            </a:r>
            <a:endParaRPr lang="en-US" cap="none" dirty="0"/>
          </a:p>
        </p:txBody>
      </p:sp>
      <p:sp>
        <p:nvSpPr>
          <p:cNvPr id="3" name="Title 2">
            <a:extLst>
              <a:ext uri="{FF2B5EF4-FFF2-40B4-BE49-F238E27FC236}">
                <a16:creationId xmlns:a16="http://schemas.microsoft.com/office/drawing/2014/main" id="{AE601BF3-893A-224E-967E-3EBFA1666FE4}"/>
              </a:ext>
            </a:extLst>
          </p:cNvPr>
          <p:cNvSpPr>
            <a:spLocks noGrp="1"/>
          </p:cNvSpPr>
          <p:nvPr>
            <p:ph type="title"/>
          </p:nvPr>
        </p:nvSpPr>
        <p:spPr>
          <a:xfrm>
            <a:off x="685800" y="0"/>
            <a:ext cx="10396882" cy="1151965"/>
          </a:xfrm>
        </p:spPr>
        <p:txBody>
          <a:bodyPr>
            <a:normAutofit/>
          </a:bodyPr>
          <a:lstStyle/>
          <a:p>
            <a:pPr algn="ctr"/>
            <a:r>
              <a:rPr lang="en-US" sz="4400" b="1" u="sng" cap="none" dirty="0">
                <a:latin typeface="Arial" panose="020B0604020202020204" pitchFamily="34" charset="0"/>
                <a:cs typeface="Arial" panose="020B0604020202020204" pitchFamily="34" charset="0"/>
              </a:rPr>
              <a:t>Discussion</a:t>
            </a:r>
            <a:endParaRPr lang="en-US" sz="4400" dirty="0"/>
          </a:p>
        </p:txBody>
      </p:sp>
      <p:sp>
        <p:nvSpPr>
          <p:cNvPr id="6" name="Slide Number Placeholder 5">
            <a:extLst>
              <a:ext uri="{FF2B5EF4-FFF2-40B4-BE49-F238E27FC236}">
                <a16:creationId xmlns:a16="http://schemas.microsoft.com/office/drawing/2014/main" id="{35D2392B-3C9F-4747-9C9D-A1067E22CC18}"/>
              </a:ext>
            </a:extLst>
          </p:cNvPr>
          <p:cNvSpPr>
            <a:spLocks noGrp="1"/>
          </p:cNvSpPr>
          <p:nvPr>
            <p:ph type="sldNum" sz="quarter" idx="12"/>
          </p:nvPr>
        </p:nvSpPr>
        <p:spPr>
          <a:xfrm>
            <a:off x="10570044" y="5836885"/>
            <a:ext cx="1161826" cy="365125"/>
          </a:xfrm>
        </p:spPr>
        <p:txBody>
          <a:bodyPr/>
          <a:lstStyle/>
          <a:p>
            <a:r>
              <a:rPr lang="en-US" sz="1500" dirty="0">
                <a:solidFill>
                  <a:schemeClr val="bg1"/>
                </a:solidFill>
                <a:latin typeface="Arial" panose="020B0604020202020204" pitchFamily="34" charset="0"/>
                <a:cs typeface="Arial" panose="020B0604020202020204" pitchFamily="34" charset="0"/>
              </a:rPr>
              <a:t>43</a:t>
            </a:r>
          </a:p>
        </p:txBody>
      </p:sp>
      <p:sp>
        <p:nvSpPr>
          <p:cNvPr id="7" name="Footer Placeholder 6">
            <a:extLst>
              <a:ext uri="{FF2B5EF4-FFF2-40B4-BE49-F238E27FC236}">
                <a16:creationId xmlns:a16="http://schemas.microsoft.com/office/drawing/2014/main" id="{C9C9CB0F-A463-4948-8F92-5748FF73D0B3}"/>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22799481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280FA6-FAEA-3D4C-BB97-DA68D65D4DEB}"/>
              </a:ext>
            </a:extLst>
          </p:cNvPr>
          <p:cNvSpPr>
            <a:spLocks noGrp="1"/>
          </p:cNvSpPr>
          <p:nvPr>
            <p:ph idx="1"/>
          </p:nvPr>
        </p:nvSpPr>
        <p:spPr>
          <a:xfrm>
            <a:off x="297264" y="3986637"/>
            <a:ext cx="10892306" cy="795714"/>
          </a:xfrm>
        </p:spPr>
        <p:txBody>
          <a:bodyPr/>
          <a:lstStyle/>
          <a:p>
            <a:r>
              <a:rPr lang="en-US" cap="none" dirty="0">
                <a:latin typeface="Arial" panose="020B0604020202020204" pitchFamily="34" charset="0"/>
                <a:cs typeface="Arial" panose="020B0604020202020204" pitchFamily="34" charset="0"/>
              </a:rPr>
              <a:t>In all the 3 graphs we see the decrease in BranchMissPredPct as we increase the size.</a:t>
            </a:r>
          </a:p>
        </p:txBody>
      </p:sp>
      <p:sp>
        <p:nvSpPr>
          <p:cNvPr id="3" name="Title 2">
            <a:extLst>
              <a:ext uri="{FF2B5EF4-FFF2-40B4-BE49-F238E27FC236}">
                <a16:creationId xmlns:a16="http://schemas.microsoft.com/office/drawing/2014/main" id="{CC5BD173-E365-4040-8176-D8EC04198A88}"/>
              </a:ext>
            </a:extLst>
          </p:cNvPr>
          <p:cNvSpPr>
            <a:spLocks noGrp="1"/>
          </p:cNvSpPr>
          <p:nvPr>
            <p:ph type="title"/>
          </p:nvPr>
        </p:nvSpPr>
        <p:spPr>
          <a:xfrm>
            <a:off x="775953" y="0"/>
            <a:ext cx="10396882" cy="1151965"/>
          </a:xfrm>
        </p:spPr>
        <p:txBody>
          <a:bodyPr>
            <a:normAutofit/>
          </a:bodyPr>
          <a:lstStyle/>
          <a:p>
            <a:pPr algn="ctr"/>
            <a:r>
              <a:rPr lang="en-US" sz="4400" b="1" u="sng" cap="none" dirty="0">
                <a:latin typeface="Arial" panose="020B0604020202020204" pitchFamily="34" charset="0"/>
                <a:cs typeface="Arial" panose="020B0604020202020204" pitchFamily="34" charset="0"/>
              </a:rPr>
              <a:t>Analysis for BranchMissPredPct</a:t>
            </a:r>
            <a:endParaRPr lang="en-US" sz="4400" cap="none" dirty="0"/>
          </a:p>
        </p:txBody>
      </p:sp>
      <p:graphicFrame>
        <p:nvGraphicFramePr>
          <p:cNvPr id="5" name="Chart 4">
            <a:extLst>
              <a:ext uri="{FF2B5EF4-FFF2-40B4-BE49-F238E27FC236}">
                <a16:creationId xmlns:a16="http://schemas.microsoft.com/office/drawing/2014/main" id="{0906DD80-97B4-A447-B3B1-A765A8B88934}"/>
              </a:ext>
            </a:extLst>
          </p:cNvPr>
          <p:cNvGraphicFramePr>
            <a:graphicFrameLocks/>
          </p:cNvGraphicFramePr>
          <p:nvPr>
            <p:extLst>
              <p:ext uri="{D42A27DB-BD31-4B8C-83A1-F6EECF244321}">
                <p14:modId xmlns:p14="http://schemas.microsoft.com/office/powerpoint/2010/main" val="1061679294"/>
              </p:ext>
            </p:extLst>
          </p:nvPr>
        </p:nvGraphicFramePr>
        <p:xfrm>
          <a:off x="297264" y="1691830"/>
          <a:ext cx="3429001" cy="177482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CB440C2-FD46-7A4F-BA3E-7FD9E1299BAD}"/>
              </a:ext>
            </a:extLst>
          </p:cNvPr>
          <p:cNvSpPr txBox="1"/>
          <p:nvPr/>
        </p:nvSpPr>
        <p:spPr>
          <a:xfrm>
            <a:off x="282627" y="1237231"/>
            <a:ext cx="2855889" cy="369332"/>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Arial" panose="020B0604020202020204" pitchFamily="34" charset="0"/>
                <a:cs typeface="Arial" panose="020B0604020202020204" pitchFamily="34" charset="0"/>
              </a:rPr>
              <a:t>Local Predictor</a:t>
            </a:r>
          </a:p>
        </p:txBody>
      </p:sp>
      <p:graphicFrame>
        <p:nvGraphicFramePr>
          <p:cNvPr id="7" name="Chart 6">
            <a:extLst>
              <a:ext uri="{FF2B5EF4-FFF2-40B4-BE49-F238E27FC236}">
                <a16:creationId xmlns:a16="http://schemas.microsoft.com/office/drawing/2014/main" id="{5858B6EE-8849-8541-A464-93D8B5FF50C3}"/>
              </a:ext>
            </a:extLst>
          </p:cNvPr>
          <p:cNvGraphicFramePr/>
          <p:nvPr>
            <p:extLst>
              <p:ext uri="{D42A27DB-BD31-4B8C-83A1-F6EECF244321}">
                <p14:modId xmlns:p14="http://schemas.microsoft.com/office/powerpoint/2010/main" val="1502786829"/>
              </p:ext>
            </p:extLst>
          </p:nvPr>
        </p:nvGraphicFramePr>
        <p:xfrm>
          <a:off x="4183902" y="1690656"/>
          <a:ext cx="3444240" cy="177482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4D3B1657-B5E1-CE45-92B9-5DE167E88CDC}"/>
              </a:ext>
            </a:extLst>
          </p:cNvPr>
          <p:cNvSpPr txBox="1"/>
          <p:nvPr/>
        </p:nvSpPr>
        <p:spPr>
          <a:xfrm>
            <a:off x="4183902" y="1236644"/>
            <a:ext cx="2268570" cy="369332"/>
          </a:xfrm>
          <a:prstGeom prst="rect">
            <a:avLst/>
          </a:prstGeom>
          <a:noFill/>
        </p:spPr>
        <p:txBody>
          <a:bodyPr wrap="none" rtlCol="0">
            <a:spAutoFit/>
          </a:bodyPr>
          <a:lstStyle/>
          <a:p>
            <a:pPr marL="285750" indent="-285750">
              <a:buFont typeface="Arial" panose="020B0604020202020204" pitchFamily="34" charset="0"/>
              <a:buChar char="•"/>
            </a:pPr>
            <a:r>
              <a:rPr lang="en-US" b="1" u="sng" dirty="0">
                <a:latin typeface="Arial" panose="020B0604020202020204" pitchFamily="34" charset="0"/>
                <a:cs typeface="Arial" panose="020B0604020202020204" pitchFamily="34" charset="0"/>
              </a:rPr>
              <a:t>Global Predictor</a:t>
            </a:r>
          </a:p>
        </p:txBody>
      </p:sp>
      <p:graphicFrame>
        <p:nvGraphicFramePr>
          <p:cNvPr id="9" name="Chart 8">
            <a:extLst>
              <a:ext uri="{FF2B5EF4-FFF2-40B4-BE49-F238E27FC236}">
                <a16:creationId xmlns:a16="http://schemas.microsoft.com/office/drawing/2014/main" id="{CC6FD0B6-6820-4247-A822-D2E611B523E2}"/>
              </a:ext>
            </a:extLst>
          </p:cNvPr>
          <p:cNvGraphicFramePr/>
          <p:nvPr>
            <p:extLst>
              <p:ext uri="{D42A27DB-BD31-4B8C-83A1-F6EECF244321}">
                <p14:modId xmlns:p14="http://schemas.microsoft.com/office/powerpoint/2010/main" val="1173676062"/>
              </p:ext>
            </p:extLst>
          </p:nvPr>
        </p:nvGraphicFramePr>
        <p:xfrm>
          <a:off x="8085779" y="1690656"/>
          <a:ext cx="3392385" cy="1757290"/>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E8C54BA4-C4E4-7D4F-AF1D-D29BF6926AB8}"/>
              </a:ext>
            </a:extLst>
          </p:cNvPr>
          <p:cNvSpPr txBox="1"/>
          <p:nvPr/>
        </p:nvSpPr>
        <p:spPr>
          <a:xfrm>
            <a:off x="8085779" y="1236644"/>
            <a:ext cx="2319866" cy="369332"/>
          </a:xfrm>
          <a:prstGeom prst="rect">
            <a:avLst/>
          </a:prstGeom>
          <a:noFill/>
        </p:spPr>
        <p:txBody>
          <a:bodyPr wrap="none" rtlCol="0">
            <a:spAutoFit/>
          </a:bodyPr>
          <a:lstStyle/>
          <a:p>
            <a:pPr marL="285750" indent="-285750">
              <a:buFont typeface="Arial" panose="020B0604020202020204" pitchFamily="34" charset="0"/>
              <a:buChar char="•"/>
            </a:pPr>
            <a:r>
              <a:rPr lang="en-US" b="1" u="sng" dirty="0">
                <a:latin typeface="Arial" panose="020B0604020202020204" pitchFamily="34" charset="0"/>
                <a:cs typeface="Arial" panose="020B0604020202020204" pitchFamily="34" charset="0"/>
              </a:rPr>
              <a:t>Choice Predictor</a:t>
            </a:r>
          </a:p>
        </p:txBody>
      </p:sp>
      <p:sp>
        <p:nvSpPr>
          <p:cNvPr id="13" name="Slide Number Placeholder 5">
            <a:extLst>
              <a:ext uri="{FF2B5EF4-FFF2-40B4-BE49-F238E27FC236}">
                <a16:creationId xmlns:a16="http://schemas.microsoft.com/office/drawing/2014/main" id="{7EB1F00F-9688-A248-B3D4-0147BA3CCCFD}"/>
              </a:ext>
            </a:extLst>
          </p:cNvPr>
          <p:cNvSpPr>
            <a:spLocks noGrp="1"/>
          </p:cNvSpPr>
          <p:nvPr>
            <p:ph type="sldNum" sz="quarter" idx="12"/>
          </p:nvPr>
        </p:nvSpPr>
        <p:spPr>
          <a:xfrm>
            <a:off x="10570044" y="5836885"/>
            <a:ext cx="1161826" cy="365125"/>
          </a:xfrm>
        </p:spPr>
        <p:txBody>
          <a:bodyPr/>
          <a:lstStyle/>
          <a:p>
            <a:r>
              <a:rPr lang="en-US" sz="1500" dirty="0">
                <a:solidFill>
                  <a:schemeClr val="bg1"/>
                </a:solidFill>
                <a:latin typeface="Arial" panose="020B0604020202020204" pitchFamily="34" charset="0"/>
                <a:cs typeface="Arial" panose="020B0604020202020204" pitchFamily="34" charset="0"/>
              </a:rPr>
              <a:t>44</a:t>
            </a:r>
          </a:p>
        </p:txBody>
      </p:sp>
      <p:sp>
        <p:nvSpPr>
          <p:cNvPr id="14" name="Footer Placeholder 6">
            <a:extLst>
              <a:ext uri="{FF2B5EF4-FFF2-40B4-BE49-F238E27FC236}">
                <a16:creationId xmlns:a16="http://schemas.microsoft.com/office/drawing/2014/main" id="{8A6A84B3-BA46-5545-8249-0FD0C5CB45D2}"/>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13160138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B74E87-D91C-7E4C-87B9-71FD5BE693A1}"/>
              </a:ext>
            </a:extLst>
          </p:cNvPr>
          <p:cNvSpPr>
            <a:spLocks noGrp="1"/>
          </p:cNvSpPr>
          <p:nvPr>
            <p:ph idx="1"/>
          </p:nvPr>
        </p:nvSpPr>
        <p:spPr>
          <a:xfrm>
            <a:off x="685800" y="1921729"/>
            <a:ext cx="10396883" cy="3311189"/>
          </a:xfrm>
        </p:spPr>
        <p:txBody>
          <a:bodyPr>
            <a:noAutofit/>
          </a:bodyPr>
          <a:lstStyle/>
          <a:p>
            <a:r>
              <a:rPr lang="en-US" cap="none" dirty="0">
                <a:latin typeface="Arial" panose="020B0604020202020204" pitchFamily="34" charset="0"/>
                <a:cs typeface="Arial" panose="020B0604020202020204" pitchFamily="34" charset="0"/>
              </a:rPr>
              <a:t>We observed that, values of Branch miss predict percent are highly dependent on the size of Local, Global, Choice predictors in case of Tournament predictor. With increase in the size, values of Branch miss predict decreases. </a:t>
            </a:r>
          </a:p>
          <a:p>
            <a:r>
              <a:rPr lang="en-US" cap="none" dirty="0">
                <a:latin typeface="Arial" panose="020B0604020202020204" pitchFamily="34" charset="0"/>
                <a:cs typeface="Arial" panose="020B0604020202020204" pitchFamily="34" charset="0"/>
              </a:rPr>
              <a:t>We also observed that </a:t>
            </a:r>
            <a:r>
              <a:rPr lang="en-US" b="1" cap="none" dirty="0">
                <a:latin typeface="Arial" panose="020B0604020202020204" pitchFamily="34" charset="0"/>
                <a:cs typeface="Arial" panose="020B0604020202020204" pitchFamily="34" charset="0"/>
              </a:rPr>
              <a:t>BTB misses are not majorly dependent on the changes of the predictor sizes. Branch target buffer is only slightly affected by this change</a:t>
            </a:r>
            <a:r>
              <a:rPr lang="en-US" cap="none" dirty="0">
                <a:latin typeface="Arial" panose="020B0604020202020204" pitchFamily="34" charset="0"/>
                <a:cs typeface="Arial" panose="020B0604020202020204" pitchFamily="34" charset="0"/>
              </a:rPr>
              <a:t>. This says that as size of BTB increases, there are more chances of finding the target in the table, and get a hit. So, the miss rate decreases. </a:t>
            </a:r>
          </a:p>
          <a:p>
            <a:r>
              <a:rPr lang="en-US" b="1" cap="none" dirty="0">
                <a:latin typeface="Arial" panose="020B0604020202020204" pitchFamily="34" charset="0"/>
                <a:cs typeface="Arial" panose="020B0604020202020204" pitchFamily="34" charset="0"/>
              </a:rPr>
              <a:t>By comparing the values of the Branch miss predict percent for the three predictors it is observed that the tournament predictor has the lowest number of misses compared to the other two predictors</a:t>
            </a:r>
            <a:r>
              <a:rPr lang="en-US" cap="none" dirty="0">
                <a:latin typeface="Arial" panose="020B0604020202020204" pitchFamily="34" charset="0"/>
                <a:cs typeface="Arial" panose="020B0604020202020204" pitchFamily="34" charset="0"/>
              </a:rPr>
              <a:t>.  </a:t>
            </a:r>
          </a:p>
          <a:p>
            <a:endParaRPr lang="en-US" cap="none" dirty="0">
              <a:latin typeface="Arial" panose="020B0604020202020204" pitchFamily="34" charset="0"/>
              <a:cs typeface="Arial" panose="020B0604020202020204" pitchFamily="34" charset="0"/>
            </a:endParaRPr>
          </a:p>
          <a:p>
            <a:endParaRPr lang="en-US" cap="none" dirty="0"/>
          </a:p>
        </p:txBody>
      </p:sp>
      <p:sp>
        <p:nvSpPr>
          <p:cNvPr id="3" name="Title 2">
            <a:extLst>
              <a:ext uri="{FF2B5EF4-FFF2-40B4-BE49-F238E27FC236}">
                <a16:creationId xmlns:a16="http://schemas.microsoft.com/office/drawing/2014/main" id="{970F16F7-CC79-F04A-8CCB-643559A9AC7B}"/>
              </a:ext>
            </a:extLst>
          </p:cNvPr>
          <p:cNvSpPr>
            <a:spLocks noGrp="1"/>
          </p:cNvSpPr>
          <p:nvPr>
            <p:ph type="title"/>
          </p:nvPr>
        </p:nvSpPr>
        <p:spPr>
          <a:xfrm>
            <a:off x="685801" y="231820"/>
            <a:ext cx="10396882" cy="1151965"/>
          </a:xfrm>
        </p:spPr>
        <p:txBody>
          <a:bodyPr>
            <a:noAutofit/>
          </a:bodyPr>
          <a:lstStyle/>
          <a:p>
            <a:pPr algn="ctr"/>
            <a:r>
              <a:rPr lang="en-US" sz="4400" b="1" u="sng" cap="none" dirty="0">
                <a:latin typeface="Arial" panose="020B0604020202020204" pitchFamily="34" charset="0"/>
                <a:cs typeface="Arial" panose="020B0604020202020204" pitchFamily="34" charset="0"/>
              </a:rPr>
              <a:t>Results and Discussion</a:t>
            </a:r>
            <a:br>
              <a:rPr lang="en-US" sz="4400" b="1" u="sng" cap="none" dirty="0">
                <a:latin typeface="Arial" panose="020B0604020202020204" pitchFamily="34" charset="0"/>
                <a:cs typeface="Arial" panose="020B0604020202020204" pitchFamily="34" charset="0"/>
              </a:rPr>
            </a:br>
            <a:endParaRPr lang="en-US" sz="4400" cap="none" dirty="0"/>
          </a:p>
        </p:txBody>
      </p:sp>
      <p:sp>
        <p:nvSpPr>
          <p:cNvPr id="6" name="Slide Number Placeholder 5">
            <a:extLst>
              <a:ext uri="{FF2B5EF4-FFF2-40B4-BE49-F238E27FC236}">
                <a16:creationId xmlns:a16="http://schemas.microsoft.com/office/drawing/2014/main" id="{3D7409DF-1444-7449-8F36-9A86E5D74961}"/>
              </a:ext>
            </a:extLst>
          </p:cNvPr>
          <p:cNvSpPr>
            <a:spLocks noGrp="1"/>
          </p:cNvSpPr>
          <p:nvPr>
            <p:ph type="sldNum" sz="quarter" idx="12"/>
          </p:nvPr>
        </p:nvSpPr>
        <p:spPr>
          <a:xfrm>
            <a:off x="10570044" y="5836885"/>
            <a:ext cx="1161826" cy="365125"/>
          </a:xfrm>
        </p:spPr>
        <p:txBody>
          <a:bodyPr/>
          <a:lstStyle/>
          <a:p>
            <a:r>
              <a:rPr lang="en-US" sz="1500" dirty="0">
                <a:solidFill>
                  <a:schemeClr val="bg1"/>
                </a:solidFill>
                <a:latin typeface="Arial" panose="020B0604020202020204" pitchFamily="34" charset="0"/>
                <a:cs typeface="Arial" panose="020B0604020202020204" pitchFamily="34" charset="0"/>
              </a:rPr>
              <a:t>45</a:t>
            </a:r>
          </a:p>
        </p:txBody>
      </p:sp>
      <p:sp>
        <p:nvSpPr>
          <p:cNvPr id="7" name="Footer Placeholder 6">
            <a:extLst>
              <a:ext uri="{FF2B5EF4-FFF2-40B4-BE49-F238E27FC236}">
                <a16:creationId xmlns:a16="http://schemas.microsoft.com/office/drawing/2014/main" id="{7543012F-4B99-5D4D-9C26-1A99A1820D33}"/>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965600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9407-0DF1-1344-96FC-F4AA0A7F739F}"/>
              </a:ext>
            </a:extLst>
          </p:cNvPr>
          <p:cNvSpPr>
            <a:spLocks noGrp="1"/>
          </p:cNvSpPr>
          <p:nvPr>
            <p:ph type="title"/>
          </p:nvPr>
        </p:nvSpPr>
        <p:spPr>
          <a:xfrm>
            <a:off x="683626" y="0"/>
            <a:ext cx="10396882" cy="1151965"/>
          </a:xfrm>
        </p:spPr>
        <p:txBody>
          <a:bodyPr>
            <a:normAutofit/>
          </a:bodyPr>
          <a:lstStyle/>
          <a:p>
            <a:pPr algn="ctr"/>
            <a:r>
              <a:rPr lang="en-US" sz="4400" b="1" u="sng" cap="none" dirty="0">
                <a:latin typeface="Arial" panose="020B0604020202020204" pitchFamily="34" charset="0"/>
                <a:cs typeface="Arial" panose="020B0604020202020204" pitchFamily="34" charset="0"/>
              </a:rPr>
              <a:t>Types of different Branch Predictors</a:t>
            </a:r>
          </a:p>
        </p:txBody>
      </p:sp>
      <p:sp>
        <p:nvSpPr>
          <p:cNvPr id="3" name="Content Placeholder 2">
            <a:extLst>
              <a:ext uri="{FF2B5EF4-FFF2-40B4-BE49-F238E27FC236}">
                <a16:creationId xmlns:a16="http://schemas.microsoft.com/office/drawing/2014/main" id="{A32E329A-A477-904D-84DD-9E16BD0B861F}"/>
              </a:ext>
            </a:extLst>
          </p:cNvPr>
          <p:cNvSpPr>
            <a:spLocks noGrp="1"/>
          </p:cNvSpPr>
          <p:nvPr>
            <p:ph sz="quarter" idx="13"/>
          </p:nvPr>
        </p:nvSpPr>
        <p:spPr>
          <a:xfrm>
            <a:off x="685801" y="1267712"/>
            <a:ext cx="10394707" cy="3311189"/>
          </a:xfrm>
        </p:spPr>
        <p:txBody>
          <a:bodyPr>
            <a:noAutofit/>
          </a:bodyPr>
          <a:lstStyle/>
          <a:p>
            <a:r>
              <a:rPr lang="en-US" sz="1800" b="1" cap="none" dirty="0" err="1">
                <a:latin typeface="Arial" panose="020B0604020202020204" pitchFamily="34" charset="0"/>
                <a:cs typeface="Arial" panose="020B0604020202020204" pitchFamily="34" charset="0"/>
              </a:rPr>
              <a:t>Bi_mode</a:t>
            </a:r>
            <a:r>
              <a:rPr lang="en-US" sz="1800" b="1" cap="none" dirty="0">
                <a:latin typeface="Arial" panose="020B0604020202020204" pitchFamily="34" charset="0"/>
                <a:cs typeface="Arial" panose="020B0604020202020204" pitchFamily="34" charset="0"/>
              </a:rPr>
              <a:t> Predictor </a:t>
            </a:r>
            <a:r>
              <a:rPr lang="en-US" altLang="zh-CN" sz="1800" cap="none" dirty="0">
                <a:latin typeface="Arial" panose="020B0604020202020204" pitchFamily="34" charset="0"/>
                <a:cs typeface="Arial" panose="020B0604020202020204" pitchFamily="34" charset="0"/>
              </a:rPr>
              <a:t>A branch’s outcome can be correlated with other branch’s outcome. It </a:t>
            </a:r>
            <a:r>
              <a:rPr lang="en-US" sz="1800" cap="none" dirty="0">
                <a:latin typeface="Arial" panose="020B0604020202020204" pitchFamily="34" charset="0"/>
                <a:cs typeface="Arial" panose="020B0604020202020204" pitchFamily="34" charset="0"/>
              </a:rPr>
              <a:t>is a  a two-level branch predictor that has three separate history arrays: a taken array, a not-taken array, and a choice array. The taken/not-taken arrays are indexed by a hash of the PC and the global history. The choice array is indexed by the PC only. Because the taken/not-taken arrays use the same index, they must be the same size. </a:t>
            </a:r>
          </a:p>
          <a:p>
            <a:r>
              <a:rPr lang="en-US" sz="1800" cap="none" dirty="0">
                <a:latin typeface="Arial" panose="020B0604020202020204" pitchFamily="34" charset="0"/>
                <a:cs typeface="Arial" panose="020B0604020202020204" pitchFamily="34" charset="0"/>
              </a:rPr>
              <a:t>The bi-mode branch predictor aims to eliminate the destructive aliasing that occurs when two branches of opposite biases share the same global history pattern. By separating the predictors into taken/not-taken arrays, and using the branch's PC to choose between the two, destructive aliasing is reduced</a:t>
            </a:r>
          </a:p>
        </p:txBody>
      </p:sp>
      <p:sp>
        <p:nvSpPr>
          <p:cNvPr id="6" name="Footer Placeholder 6">
            <a:extLst>
              <a:ext uri="{FF2B5EF4-FFF2-40B4-BE49-F238E27FC236}">
                <a16:creationId xmlns:a16="http://schemas.microsoft.com/office/drawing/2014/main" id="{3EA4F2FC-5540-1645-A044-8C30AB79684B}"/>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
        <p:nvSpPr>
          <p:cNvPr id="7" name="Slide Number Placeholder 7">
            <a:extLst>
              <a:ext uri="{FF2B5EF4-FFF2-40B4-BE49-F238E27FC236}">
                <a16:creationId xmlns:a16="http://schemas.microsoft.com/office/drawing/2014/main" id="{44E27C5D-B1B5-6244-9AC4-BDDB7EF307AC}"/>
              </a:ext>
            </a:extLst>
          </p:cNvPr>
          <p:cNvSpPr>
            <a:spLocks noGrp="1"/>
          </p:cNvSpPr>
          <p:nvPr>
            <p:ph type="sldNum" sz="quarter" idx="12"/>
          </p:nvPr>
        </p:nvSpPr>
        <p:spPr>
          <a:xfrm>
            <a:off x="10704575" y="5770213"/>
            <a:ext cx="907186" cy="498470"/>
          </a:xfrm>
        </p:spPr>
        <p:txBody>
          <a:bodyPr/>
          <a:lstStyle/>
          <a:p>
            <a:fld id="{6D22F896-40B5-4ADD-8801-0D06FADFA095}" type="slidenum">
              <a:rPr lang="en-US" sz="1500" smtClean="0">
                <a:solidFill>
                  <a:schemeClr val="bg1"/>
                </a:solidFill>
                <a:latin typeface="Arial" panose="020B0604020202020204" pitchFamily="34" charset="0"/>
                <a:cs typeface="Arial" panose="020B0604020202020204" pitchFamily="34" charset="0"/>
              </a:rPr>
              <a:t>5</a:t>
            </a:fld>
            <a:endParaRPr lang="en-US" sz="15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43021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B74E87-D91C-7E4C-87B9-71FD5BE693A1}"/>
              </a:ext>
            </a:extLst>
          </p:cNvPr>
          <p:cNvSpPr>
            <a:spLocks noGrp="1"/>
          </p:cNvSpPr>
          <p:nvPr>
            <p:ph idx="1"/>
          </p:nvPr>
        </p:nvSpPr>
        <p:spPr>
          <a:xfrm>
            <a:off x="685800" y="1921729"/>
            <a:ext cx="10396883" cy="3311189"/>
          </a:xfrm>
        </p:spPr>
        <p:txBody>
          <a:bodyPr>
            <a:noAutofit/>
          </a:bodyPr>
          <a:lstStyle/>
          <a:p>
            <a:r>
              <a:rPr lang="en-US" cap="none" dirty="0">
                <a:latin typeface="Arial" panose="020B0604020202020204" pitchFamily="34" charset="0"/>
                <a:cs typeface="Arial" panose="020B0604020202020204" pitchFamily="34" charset="0"/>
              </a:rPr>
              <a:t>To understand the effect of the changes in branch predictor on the overall performance of the simulators, we calculated the CPI for each combination. Turns out, the CPI value for all remains the same. This is because we used the same cache configuration for all tests. </a:t>
            </a:r>
          </a:p>
          <a:p>
            <a:r>
              <a:rPr lang="en-US" cap="none" dirty="0">
                <a:latin typeface="Arial" panose="020B0604020202020204" pitchFamily="34" charset="0"/>
                <a:cs typeface="Arial" panose="020B0604020202020204" pitchFamily="34" charset="0"/>
              </a:rPr>
              <a:t>We wanted to explore the difference between </a:t>
            </a:r>
            <a:r>
              <a:rPr lang="en-US" b="1" cap="none" dirty="0">
                <a:latin typeface="Arial" panose="020B0604020202020204" pitchFamily="34" charset="0"/>
                <a:cs typeface="Arial" panose="020B0604020202020204" pitchFamily="34" charset="0"/>
              </a:rPr>
              <a:t>Branch predicted and Non - Branch predicted </a:t>
            </a:r>
            <a:r>
              <a:rPr lang="en-US" cap="none" dirty="0">
                <a:latin typeface="Arial" panose="020B0604020202020204" pitchFamily="34" charset="0"/>
                <a:cs typeface="Arial" panose="020B0604020202020204" pitchFamily="34" charset="0"/>
              </a:rPr>
              <a:t>systems. So, we compared the CPI values of benchmark 429.mcf with and without branch predictor, keeping the cache configurations consistent. </a:t>
            </a:r>
            <a:r>
              <a:rPr lang="en-US" b="1" cap="none" dirty="0">
                <a:latin typeface="Arial" panose="020B0604020202020204" pitchFamily="34" charset="0"/>
                <a:cs typeface="Arial" panose="020B0604020202020204" pitchFamily="34" charset="0"/>
              </a:rPr>
              <a:t>This goes to show that differing above branch predictor parameters has little to no effect on CPI</a:t>
            </a:r>
            <a:r>
              <a:rPr lang="en-US" cap="none" dirty="0">
                <a:latin typeface="Arial" panose="020B0604020202020204" pitchFamily="34" charset="0"/>
                <a:cs typeface="Arial" panose="020B0604020202020204" pitchFamily="34" charset="0"/>
              </a:rPr>
              <a:t>. </a:t>
            </a:r>
          </a:p>
          <a:p>
            <a:r>
              <a:rPr lang="en-US" cap="none" dirty="0">
                <a:latin typeface="Arial" panose="020B0604020202020204" pitchFamily="34" charset="0"/>
                <a:cs typeface="Arial" panose="020B0604020202020204" pitchFamily="34" charset="0"/>
              </a:rPr>
              <a:t>As our version of CPI calculation does not include parameters like miss predict rate, changes in CPI values were negligible. </a:t>
            </a:r>
          </a:p>
          <a:p>
            <a:endParaRPr lang="en-US" cap="none" dirty="0">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970F16F7-CC79-F04A-8CCB-643559A9AC7B}"/>
              </a:ext>
            </a:extLst>
          </p:cNvPr>
          <p:cNvSpPr>
            <a:spLocks noGrp="1"/>
          </p:cNvSpPr>
          <p:nvPr>
            <p:ph type="title"/>
          </p:nvPr>
        </p:nvSpPr>
        <p:spPr>
          <a:xfrm>
            <a:off x="685800" y="165797"/>
            <a:ext cx="10396882" cy="1151965"/>
          </a:xfrm>
        </p:spPr>
        <p:txBody>
          <a:bodyPr>
            <a:noAutofit/>
          </a:bodyPr>
          <a:lstStyle/>
          <a:p>
            <a:pPr algn="ctr"/>
            <a:r>
              <a:rPr lang="en-US" sz="4400" b="1" u="sng" cap="none" dirty="0">
                <a:latin typeface="Arial" panose="020B0604020202020204" pitchFamily="34" charset="0"/>
                <a:cs typeface="Arial" panose="020B0604020202020204" pitchFamily="34" charset="0"/>
              </a:rPr>
              <a:t>Results and Discussion</a:t>
            </a:r>
            <a:br>
              <a:rPr lang="en-US" sz="4400" b="1" u="sng" cap="none" dirty="0">
                <a:latin typeface="Arial" panose="020B0604020202020204" pitchFamily="34" charset="0"/>
                <a:cs typeface="Arial" panose="020B0604020202020204" pitchFamily="34" charset="0"/>
              </a:rPr>
            </a:br>
            <a:endParaRPr lang="en-US" sz="4400" cap="none" dirty="0"/>
          </a:p>
        </p:txBody>
      </p:sp>
      <p:sp>
        <p:nvSpPr>
          <p:cNvPr id="6" name="Slide Number Placeholder 5">
            <a:extLst>
              <a:ext uri="{FF2B5EF4-FFF2-40B4-BE49-F238E27FC236}">
                <a16:creationId xmlns:a16="http://schemas.microsoft.com/office/drawing/2014/main" id="{32A9F046-293D-6445-8F07-EEBBDA588073}"/>
              </a:ext>
            </a:extLst>
          </p:cNvPr>
          <p:cNvSpPr>
            <a:spLocks noGrp="1"/>
          </p:cNvSpPr>
          <p:nvPr>
            <p:ph type="sldNum" sz="quarter" idx="12"/>
          </p:nvPr>
        </p:nvSpPr>
        <p:spPr>
          <a:xfrm>
            <a:off x="10570044" y="5836885"/>
            <a:ext cx="1161826" cy="365125"/>
          </a:xfrm>
        </p:spPr>
        <p:txBody>
          <a:bodyPr/>
          <a:lstStyle/>
          <a:p>
            <a:r>
              <a:rPr lang="en-US" sz="1500" dirty="0">
                <a:solidFill>
                  <a:schemeClr val="bg1"/>
                </a:solidFill>
                <a:latin typeface="Arial" panose="020B0604020202020204" pitchFamily="34" charset="0"/>
                <a:cs typeface="Arial" panose="020B0604020202020204" pitchFamily="34" charset="0"/>
              </a:rPr>
              <a:t>46</a:t>
            </a:r>
          </a:p>
        </p:txBody>
      </p:sp>
      <p:sp>
        <p:nvSpPr>
          <p:cNvPr id="7" name="Footer Placeholder 6">
            <a:extLst>
              <a:ext uri="{FF2B5EF4-FFF2-40B4-BE49-F238E27FC236}">
                <a16:creationId xmlns:a16="http://schemas.microsoft.com/office/drawing/2014/main" id="{68382B56-7107-0148-8DAF-10C0B3F1BCFC}"/>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4353827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E455BF-A226-A84F-9AEE-2D8F837CA6D9}"/>
              </a:ext>
            </a:extLst>
          </p:cNvPr>
          <p:cNvSpPr>
            <a:spLocks noGrp="1"/>
          </p:cNvSpPr>
          <p:nvPr>
            <p:ph type="title"/>
          </p:nvPr>
        </p:nvSpPr>
        <p:spPr>
          <a:xfrm>
            <a:off x="557012" y="2334296"/>
            <a:ext cx="10396882" cy="1151965"/>
          </a:xfrm>
        </p:spPr>
        <p:txBody>
          <a:bodyPr>
            <a:normAutofit/>
          </a:bodyPr>
          <a:lstStyle/>
          <a:p>
            <a:pPr algn="ctr"/>
            <a:r>
              <a:rPr lang="en-US" sz="5000" b="1" dirty="0">
                <a:latin typeface="Arial" panose="020B0604020202020204" pitchFamily="34" charset="0"/>
                <a:cs typeface="Arial" panose="020B0604020202020204" pitchFamily="34" charset="0"/>
              </a:rPr>
              <a:t>THANK YOU</a:t>
            </a:r>
          </a:p>
        </p:txBody>
      </p:sp>
      <p:sp>
        <p:nvSpPr>
          <p:cNvPr id="6" name="Slide Number Placeholder 5">
            <a:extLst>
              <a:ext uri="{FF2B5EF4-FFF2-40B4-BE49-F238E27FC236}">
                <a16:creationId xmlns:a16="http://schemas.microsoft.com/office/drawing/2014/main" id="{EEF64A02-D83C-124C-86C9-D5943D5A6B5B}"/>
              </a:ext>
            </a:extLst>
          </p:cNvPr>
          <p:cNvSpPr>
            <a:spLocks noGrp="1"/>
          </p:cNvSpPr>
          <p:nvPr>
            <p:ph type="sldNum" sz="quarter" idx="12"/>
          </p:nvPr>
        </p:nvSpPr>
        <p:spPr>
          <a:xfrm>
            <a:off x="10570044" y="5836885"/>
            <a:ext cx="1161826" cy="365125"/>
          </a:xfrm>
        </p:spPr>
        <p:txBody>
          <a:bodyPr/>
          <a:lstStyle/>
          <a:p>
            <a:r>
              <a:rPr lang="en-US" sz="1500" dirty="0">
                <a:solidFill>
                  <a:schemeClr val="bg1"/>
                </a:solidFill>
                <a:latin typeface="Arial" panose="020B0604020202020204" pitchFamily="34" charset="0"/>
                <a:cs typeface="Arial" panose="020B0604020202020204" pitchFamily="34" charset="0"/>
              </a:rPr>
              <a:t>47</a:t>
            </a:r>
          </a:p>
        </p:txBody>
      </p:sp>
      <p:sp>
        <p:nvSpPr>
          <p:cNvPr id="7" name="Footer Placeholder 6">
            <a:extLst>
              <a:ext uri="{FF2B5EF4-FFF2-40B4-BE49-F238E27FC236}">
                <a16:creationId xmlns:a16="http://schemas.microsoft.com/office/drawing/2014/main" id="{0C20EA0A-E6FB-DF40-B610-42EBBBA73E95}"/>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2737265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42F2D-35AE-48C2-A006-DD02D58FD32B}"/>
              </a:ext>
            </a:extLst>
          </p:cNvPr>
          <p:cNvSpPr>
            <a:spLocks noGrp="1"/>
          </p:cNvSpPr>
          <p:nvPr>
            <p:ph type="title"/>
          </p:nvPr>
        </p:nvSpPr>
        <p:spPr>
          <a:xfrm>
            <a:off x="584945" y="265044"/>
            <a:ext cx="10396882" cy="1151965"/>
          </a:xfrm>
        </p:spPr>
        <p:txBody>
          <a:bodyPr/>
          <a:lstStyle/>
          <a:p>
            <a:pPr algn="ctr"/>
            <a:r>
              <a:rPr lang="en-US" b="1" u="sng" dirty="0">
                <a:latin typeface="Arial" panose="020B0604020202020204" pitchFamily="34" charset="0"/>
                <a:cs typeface="Arial" panose="020B0604020202020204" pitchFamily="34" charset="0"/>
              </a:rPr>
              <a:t>Project Definition</a:t>
            </a:r>
            <a:endParaRPr lang="en-US" dirty="0"/>
          </a:p>
        </p:txBody>
      </p:sp>
      <p:sp>
        <p:nvSpPr>
          <p:cNvPr id="3" name="Content Placeholder 2">
            <a:extLst>
              <a:ext uri="{FF2B5EF4-FFF2-40B4-BE49-F238E27FC236}">
                <a16:creationId xmlns:a16="http://schemas.microsoft.com/office/drawing/2014/main" id="{88A00752-7250-4368-BAAD-D5D73A0B39CB}"/>
              </a:ext>
            </a:extLst>
          </p:cNvPr>
          <p:cNvSpPr>
            <a:spLocks noGrp="1"/>
          </p:cNvSpPr>
          <p:nvPr>
            <p:ph sz="quarter" idx="13"/>
          </p:nvPr>
        </p:nvSpPr>
        <p:spPr>
          <a:xfrm>
            <a:off x="584945" y="978867"/>
            <a:ext cx="10394707" cy="3311189"/>
          </a:xfrm>
        </p:spPr>
        <p:txBody>
          <a:bodyPr>
            <a:normAutofit/>
          </a:bodyPr>
          <a:lstStyle/>
          <a:p>
            <a:r>
              <a:rPr lang="en-US" cap="none" dirty="0">
                <a:latin typeface="Arial" panose="020B0604020202020204" pitchFamily="34" charset="0"/>
                <a:cs typeface="Arial" panose="020B0604020202020204" pitchFamily="34" charset="0"/>
              </a:rPr>
              <a:t>To understand the effect of Branch Predictors on various parameters using different benchmarks. </a:t>
            </a:r>
          </a:p>
          <a:p>
            <a:r>
              <a:rPr lang="en-US" cap="none" dirty="0">
                <a:latin typeface="Arial" panose="020B0604020202020204" pitchFamily="34" charset="0"/>
                <a:cs typeface="Arial" panose="020B0604020202020204" pitchFamily="34" charset="0"/>
              </a:rPr>
              <a:t>We compared </a:t>
            </a:r>
            <a:r>
              <a:rPr lang="en-US" b="1" cap="none" dirty="0">
                <a:latin typeface="Arial" panose="020B0604020202020204" pitchFamily="34" charset="0"/>
                <a:cs typeface="Arial" panose="020B0604020202020204" pitchFamily="34" charset="0"/>
              </a:rPr>
              <a:t>Predictor type, Predictor size, Branch Target Buffer misses and Branch Miss Prediction Percent </a:t>
            </a:r>
            <a:r>
              <a:rPr lang="en-US" cap="none" dirty="0">
                <a:latin typeface="Arial" panose="020B0604020202020204" pitchFamily="34" charset="0"/>
                <a:cs typeface="Arial" panose="020B0604020202020204" pitchFamily="34" charset="0"/>
              </a:rPr>
              <a:t>on the simulation.      </a:t>
            </a:r>
            <a:endParaRPr lang="en-US" cap="none" dirty="0"/>
          </a:p>
        </p:txBody>
      </p:sp>
      <p:sp>
        <p:nvSpPr>
          <p:cNvPr id="6" name="Slide Number Placeholder 5">
            <a:extLst>
              <a:ext uri="{FF2B5EF4-FFF2-40B4-BE49-F238E27FC236}">
                <a16:creationId xmlns:a16="http://schemas.microsoft.com/office/drawing/2014/main" id="{9A861BA4-5C80-A744-81BB-49308362405A}"/>
              </a:ext>
            </a:extLst>
          </p:cNvPr>
          <p:cNvSpPr>
            <a:spLocks noGrp="1"/>
          </p:cNvSpPr>
          <p:nvPr>
            <p:ph type="sldNum" sz="quarter" idx="12"/>
          </p:nvPr>
        </p:nvSpPr>
        <p:spPr>
          <a:xfrm>
            <a:off x="10743211" y="5770213"/>
            <a:ext cx="907186" cy="498470"/>
          </a:xfrm>
        </p:spPr>
        <p:txBody>
          <a:bodyPr/>
          <a:lstStyle/>
          <a:p>
            <a:fld id="{6D22F896-40B5-4ADD-8801-0D06FADFA095}" type="slidenum">
              <a:rPr lang="en-US" sz="1500" smtClean="0">
                <a:solidFill>
                  <a:schemeClr val="bg1"/>
                </a:solidFill>
                <a:latin typeface="Arial" panose="020B0604020202020204" pitchFamily="34" charset="0"/>
                <a:cs typeface="Arial" panose="020B0604020202020204" pitchFamily="34" charset="0"/>
              </a:rPr>
              <a:t>6</a:t>
            </a:fld>
            <a:endParaRPr lang="en-US" sz="1500" dirty="0">
              <a:solidFill>
                <a:schemeClr val="bg1"/>
              </a:solidFill>
              <a:latin typeface="Arial" panose="020B0604020202020204" pitchFamily="34" charset="0"/>
              <a:cs typeface="Arial" panose="020B0604020202020204" pitchFamily="34" charset="0"/>
            </a:endParaRPr>
          </a:p>
        </p:txBody>
      </p:sp>
      <p:sp>
        <p:nvSpPr>
          <p:cNvPr id="7" name="Footer Placeholder 6">
            <a:extLst>
              <a:ext uri="{FF2B5EF4-FFF2-40B4-BE49-F238E27FC236}">
                <a16:creationId xmlns:a16="http://schemas.microsoft.com/office/drawing/2014/main" id="{A61EE1AB-C1F8-C748-93F4-BE2791DC774B}"/>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1193303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B5EF-69FA-D441-BA48-9706EED09871}"/>
              </a:ext>
            </a:extLst>
          </p:cNvPr>
          <p:cNvSpPr>
            <a:spLocks noGrp="1"/>
          </p:cNvSpPr>
          <p:nvPr>
            <p:ph type="title"/>
          </p:nvPr>
        </p:nvSpPr>
        <p:spPr>
          <a:xfrm>
            <a:off x="683625" y="6943"/>
            <a:ext cx="10396882" cy="1151965"/>
          </a:xfrm>
        </p:spPr>
        <p:txBody>
          <a:bodyPr/>
          <a:lstStyle/>
          <a:p>
            <a:pPr algn="ctr"/>
            <a:r>
              <a:rPr lang="en-US" b="1" u="sng" dirty="0">
                <a:latin typeface="Arial" panose="020B0604020202020204" pitchFamily="34" charset="0"/>
                <a:cs typeface="Arial" panose="020B0604020202020204" pitchFamily="34" charset="0"/>
              </a:rPr>
              <a:t>PART-1</a:t>
            </a:r>
            <a:endParaRPr lang="en-US" dirty="0"/>
          </a:p>
        </p:txBody>
      </p:sp>
      <p:sp>
        <p:nvSpPr>
          <p:cNvPr id="3" name="Content Placeholder 2">
            <a:extLst>
              <a:ext uri="{FF2B5EF4-FFF2-40B4-BE49-F238E27FC236}">
                <a16:creationId xmlns:a16="http://schemas.microsoft.com/office/drawing/2014/main" id="{46E027A1-280A-D246-A659-C5E06D2C4416}"/>
              </a:ext>
            </a:extLst>
          </p:cNvPr>
          <p:cNvSpPr>
            <a:spLocks noGrp="1"/>
          </p:cNvSpPr>
          <p:nvPr>
            <p:ph sz="quarter" idx="13"/>
          </p:nvPr>
        </p:nvSpPr>
        <p:spPr>
          <a:xfrm>
            <a:off x="685800" y="1586878"/>
            <a:ext cx="10394707" cy="3311189"/>
          </a:xfrm>
        </p:spPr>
        <p:txBody>
          <a:bodyPr>
            <a:normAutofit fontScale="92500" lnSpcReduction="20000"/>
          </a:bodyPr>
          <a:lstStyle/>
          <a:p>
            <a:r>
              <a:rPr lang="en-US" b="1" cap="none" dirty="0">
                <a:latin typeface="Arial" panose="020B0604020202020204" pitchFamily="34" charset="0"/>
                <a:cs typeface="Arial" panose="020B0604020202020204" pitchFamily="34" charset="0"/>
              </a:rPr>
              <a:t>Environment</a:t>
            </a:r>
            <a:r>
              <a:rPr lang="en-US" cap="none" dirty="0">
                <a:latin typeface="Arial" panose="020B0604020202020204" pitchFamily="34" charset="0"/>
                <a:cs typeface="Arial" panose="020B0604020202020204" pitchFamily="34" charset="0"/>
              </a:rPr>
              <a:t> : own environment(failed)</a:t>
            </a:r>
          </a:p>
          <a:p>
            <a:r>
              <a:rPr lang="en-US" b="1" cap="none" dirty="0">
                <a:latin typeface="Arial" panose="020B0604020202020204" pitchFamily="34" charset="0"/>
                <a:cs typeface="Arial" panose="020B0604020202020204" pitchFamily="34" charset="0"/>
              </a:rPr>
              <a:t>Installation steps followed</a:t>
            </a:r>
          </a:p>
          <a:p>
            <a:pPr marL="0" indent="0">
              <a:buNone/>
            </a:pPr>
            <a:r>
              <a:rPr lang="en-US" cap="none" dirty="0">
                <a:latin typeface="Arial" panose="020B0604020202020204" pitchFamily="34" charset="0"/>
                <a:cs typeface="Arial" panose="020B0604020202020204" pitchFamily="34" charset="0"/>
              </a:rPr>
              <a:t>        -&gt;Installed virtual machine </a:t>
            </a:r>
          </a:p>
          <a:p>
            <a:pPr marL="301943" lvl="1" indent="0">
              <a:buNone/>
            </a:pPr>
            <a:r>
              <a:rPr lang="en-US" cap="none" dirty="0">
                <a:latin typeface="Arial" panose="020B0604020202020204" pitchFamily="34" charset="0"/>
                <a:cs typeface="Arial" panose="020B0604020202020204" pitchFamily="34" charset="0"/>
              </a:rPr>
              <a:t>    -&gt;installed ubuntu in virtual machine</a:t>
            </a:r>
          </a:p>
          <a:p>
            <a:pPr marL="301943" lvl="1" indent="0">
              <a:buNone/>
            </a:pPr>
            <a:r>
              <a:rPr lang="en-US" cap="none" dirty="0">
                <a:latin typeface="Arial" panose="020B0604020202020204" pitchFamily="34" charset="0"/>
                <a:cs typeface="Arial" panose="020B0604020202020204" pitchFamily="34" charset="0"/>
              </a:rPr>
              <a:t>    -&gt;Installed gem5 dependable</a:t>
            </a:r>
          </a:p>
          <a:p>
            <a:pPr marL="301943" lvl="1" indent="0">
              <a:buNone/>
            </a:pPr>
            <a:r>
              <a:rPr lang="en-US" cap="none" dirty="0">
                <a:latin typeface="Arial" panose="020B0604020202020204" pitchFamily="34" charset="0"/>
                <a:cs typeface="Arial" panose="020B0604020202020204" pitchFamily="34" charset="0"/>
              </a:rPr>
              <a:t>    -&gt;Downloaded gem 5 and benchmarks</a:t>
            </a:r>
          </a:p>
          <a:p>
            <a:pPr marL="301943" lvl="1" indent="0">
              <a:buNone/>
            </a:pPr>
            <a:r>
              <a:rPr lang="en-US" cap="none" dirty="0">
                <a:latin typeface="Arial" panose="020B0604020202020204" pitchFamily="34" charset="0"/>
                <a:cs typeface="Arial" panose="020B0604020202020204" pitchFamily="34" charset="0"/>
              </a:rPr>
              <a:t>    -&gt;Compile gem5 using command : </a:t>
            </a:r>
            <a:r>
              <a:rPr lang="en-US" b="1" u="sng" cap="none" dirty="0" err="1">
                <a:latin typeface="Arial" panose="020B0604020202020204" pitchFamily="34" charset="0"/>
                <a:cs typeface="Arial" panose="020B0604020202020204" pitchFamily="34" charset="0"/>
              </a:rPr>
              <a:t>scons</a:t>
            </a:r>
            <a:r>
              <a:rPr lang="en-US" b="1" u="sng" cap="none" dirty="0">
                <a:latin typeface="Arial" panose="020B0604020202020204" pitchFamily="34" charset="0"/>
                <a:cs typeface="Arial" panose="020B0604020202020204" pitchFamily="34" charset="0"/>
              </a:rPr>
              <a:t> build/x86/gem5.opt</a:t>
            </a:r>
          </a:p>
          <a:p>
            <a:r>
              <a:rPr lang="en-US" b="1" cap="none" dirty="0">
                <a:latin typeface="Arial" panose="020B0604020202020204" pitchFamily="34" charset="0"/>
                <a:cs typeface="Arial" panose="020B0604020202020204" pitchFamily="34" charset="0"/>
              </a:rPr>
              <a:t>Challenge faced</a:t>
            </a:r>
          </a:p>
          <a:p>
            <a:pPr marL="301943" lvl="1" indent="0">
              <a:buNone/>
            </a:pPr>
            <a:r>
              <a:rPr lang="en-US" cap="none" dirty="0">
                <a:latin typeface="Arial" panose="020B0604020202020204" pitchFamily="34" charset="0"/>
                <a:cs typeface="Arial" panose="020B0604020202020204" pitchFamily="34" charset="0"/>
              </a:rPr>
              <a:t>    -&gt;The system was crashing while compiling the gem architecture.</a:t>
            </a:r>
          </a:p>
          <a:p>
            <a:endParaRPr lang="en-US" cap="none" dirty="0"/>
          </a:p>
        </p:txBody>
      </p:sp>
      <p:sp>
        <p:nvSpPr>
          <p:cNvPr id="5" name="Slide Number Placeholder 4">
            <a:extLst>
              <a:ext uri="{FF2B5EF4-FFF2-40B4-BE49-F238E27FC236}">
                <a16:creationId xmlns:a16="http://schemas.microsoft.com/office/drawing/2014/main" id="{93421B2D-43B3-D347-BEEE-97C277727E5E}"/>
              </a:ext>
            </a:extLst>
          </p:cNvPr>
          <p:cNvSpPr>
            <a:spLocks noGrp="1"/>
          </p:cNvSpPr>
          <p:nvPr>
            <p:ph type="sldNum" sz="quarter" idx="12"/>
          </p:nvPr>
        </p:nvSpPr>
        <p:spPr>
          <a:xfrm>
            <a:off x="10727112" y="5754006"/>
            <a:ext cx="907186" cy="498470"/>
          </a:xfrm>
        </p:spPr>
        <p:txBody>
          <a:bodyPr/>
          <a:lstStyle/>
          <a:p>
            <a:fld id="{6D22F896-40B5-4ADD-8801-0D06FADFA095}" type="slidenum">
              <a:rPr lang="en-US" sz="1500" smtClean="0">
                <a:solidFill>
                  <a:schemeClr val="bg1"/>
                </a:solidFill>
                <a:latin typeface="Arial" panose="020B0604020202020204" pitchFamily="34" charset="0"/>
                <a:cs typeface="Arial" panose="020B0604020202020204" pitchFamily="34" charset="0"/>
              </a:rPr>
              <a:t>7</a:t>
            </a:fld>
            <a:endParaRPr lang="en-US" sz="1500" dirty="0">
              <a:solidFill>
                <a:schemeClr val="bg1"/>
              </a:solidFill>
              <a:latin typeface="Arial" panose="020B0604020202020204" pitchFamily="34" charset="0"/>
              <a:cs typeface="Arial" panose="020B0604020202020204" pitchFamily="34" charset="0"/>
            </a:endParaRPr>
          </a:p>
        </p:txBody>
      </p:sp>
      <p:sp>
        <p:nvSpPr>
          <p:cNvPr id="7" name="Footer Placeholder 6">
            <a:extLst>
              <a:ext uri="{FF2B5EF4-FFF2-40B4-BE49-F238E27FC236}">
                <a16:creationId xmlns:a16="http://schemas.microsoft.com/office/drawing/2014/main" id="{5514A4D6-958B-454B-8DE0-A122FE8F3C5B}"/>
              </a:ext>
            </a:extLst>
          </p:cNvPr>
          <p:cNvSpPr txBox="1">
            <a:spLocks/>
          </p:cNvSpPr>
          <p:nvPr/>
        </p:nvSpPr>
        <p:spPr>
          <a:xfrm>
            <a:off x="0" y="5770213"/>
            <a:ext cx="5499719" cy="498470"/>
          </a:xfrm>
          <a:prstGeom prst="rect">
            <a:avLst/>
          </a:prstGeom>
        </p:spPr>
        <p:txBody>
          <a:bodyPr vert="horz" lIns="91440" tIns="45720" rIns="91440" bIns="45720" rtlCol="0" anchor="ctr"/>
          <a:lstStyle>
            <a:defPPr>
              <a:defRPr lang="en-US"/>
            </a:defPPr>
            <a:lvl1pPr marL="0" algn="l"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a:solidFill>
                  <a:schemeClr val="bg1"/>
                </a:solidFill>
                <a:latin typeface="Arial" panose="020B0604020202020204" pitchFamily="34" charset="0"/>
                <a:cs typeface="Arial" panose="020B0604020202020204" pitchFamily="34" charset="0"/>
              </a:rPr>
              <a:t>CE_PROJECT#1</a:t>
            </a:r>
            <a:endParaRPr lang="en-US" sz="15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5505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4BD5C-5F45-964F-9E3A-A88C969E3824}"/>
              </a:ext>
            </a:extLst>
          </p:cNvPr>
          <p:cNvSpPr>
            <a:spLocks noGrp="1"/>
          </p:cNvSpPr>
          <p:nvPr>
            <p:ph type="title"/>
          </p:nvPr>
        </p:nvSpPr>
        <p:spPr>
          <a:xfrm>
            <a:off x="681449" y="-91181"/>
            <a:ext cx="10396882" cy="1151965"/>
          </a:xfrm>
        </p:spPr>
        <p:txBody>
          <a:bodyPr/>
          <a:lstStyle/>
          <a:p>
            <a:pPr algn="ctr"/>
            <a:r>
              <a:rPr lang="en-US" b="1" u="sng" dirty="0">
                <a:latin typeface="Arial" panose="020B0604020202020204" pitchFamily="34" charset="0"/>
                <a:cs typeface="Arial" panose="020B0604020202020204" pitchFamily="34" charset="0"/>
              </a:rPr>
              <a:t>Using UTD Server</a:t>
            </a:r>
            <a:endParaRPr lang="en-US" dirty="0"/>
          </a:p>
        </p:txBody>
      </p:sp>
      <p:sp>
        <p:nvSpPr>
          <p:cNvPr id="3" name="Content Placeholder 2">
            <a:extLst>
              <a:ext uri="{FF2B5EF4-FFF2-40B4-BE49-F238E27FC236}">
                <a16:creationId xmlns:a16="http://schemas.microsoft.com/office/drawing/2014/main" id="{D0D45D63-DFE7-F942-B781-2C0726C2BD53}"/>
              </a:ext>
            </a:extLst>
          </p:cNvPr>
          <p:cNvSpPr>
            <a:spLocks noGrp="1"/>
          </p:cNvSpPr>
          <p:nvPr>
            <p:ph sz="quarter" idx="13"/>
          </p:nvPr>
        </p:nvSpPr>
        <p:spPr>
          <a:xfrm>
            <a:off x="418657" y="1060784"/>
            <a:ext cx="10922467" cy="4800610"/>
          </a:xfrm>
        </p:spPr>
        <p:txBody>
          <a:bodyPr>
            <a:normAutofit fontScale="70000" lnSpcReduction="20000"/>
          </a:bodyPr>
          <a:lstStyle/>
          <a:p>
            <a:r>
              <a:rPr lang="en-US" sz="2900" b="1" cap="none" dirty="0">
                <a:latin typeface="Arial" panose="020B0604020202020204" pitchFamily="34" charset="0"/>
                <a:cs typeface="Arial" panose="020B0604020202020204" pitchFamily="34" charset="0"/>
              </a:rPr>
              <a:t>Challenge faced </a:t>
            </a:r>
            <a:r>
              <a:rPr lang="en-US" sz="2900" cap="none" dirty="0">
                <a:latin typeface="Arial" panose="020B0604020202020204" pitchFamily="34" charset="0"/>
                <a:cs typeface="Arial" panose="020B0604020202020204" pitchFamily="34" charset="0"/>
              </a:rPr>
              <a:t>: 1. the compilation was failing due to memory unavailability.</a:t>
            </a:r>
          </a:p>
          <a:p>
            <a:pPr marL="0" indent="0">
              <a:buNone/>
            </a:pPr>
            <a:r>
              <a:rPr lang="en-US" sz="2900" cap="none" dirty="0">
                <a:latin typeface="Arial" panose="020B0604020202020204" pitchFamily="34" charset="0"/>
                <a:cs typeface="Arial" panose="020B0604020202020204" pitchFamily="34" charset="0"/>
              </a:rPr>
              <a:t>                                   2. </a:t>
            </a:r>
            <a:r>
              <a:rPr lang="en-US" altLang="zh-CN" sz="2900" cap="none" dirty="0" err="1">
                <a:latin typeface="Arial" panose="020B0604020202020204" pitchFamily="34" charset="0"/>
                <a:cs typeface="Arial" panose="020B0604020202020204" pitchFamily="34" charset="0"/>
              </a:rPr>
              <a:t>ImportError</a:t>
            </a:r>
            <a:r>
              <a:rPr lang="en-US" altLang="zh-CN" sz="2900" cap="none" dirty="0">
                <a:latin typeface="Arial" panose="020B0604020202020204" pitchFamily="34" charset="0"/>
                <a:cs typeface="Arial" panose="020B0604020202020204" pitchFamily="34" charset="0"/>
              </a:rPr>
              <a:t> occurred when tried to run “runGem5.sh” file.</a:t>
            </a:r>
            <a:endParaRPr lang="en-US" sz="2900" cap="none" dirty="0">
              <a:latin typeface="Arial" panose="020B0604020202020204" pitchFamily="34" charset="0"/>
              <a:cs typeface="Arial" panose="020B0604020202020204" pitchFamily="34" charset="0"/>
            </a:endParaRPr>
          </a:p>
          <a:p>
            <a:r>
              <a:rPr lang="en-US" sz="2900" b="1" cap="none" dirty="0">
                <a:latin typeface="Arial" panose="020B0604020202020204" pitchFamily="34" charset="0"/>
                <a:cs typeface="Arial" panose="020B0604020202020204" pitchFamily="34" charset="0"/>
              </a:rPr>
              <a:t>Solution</a:t>
            </a:r>
            <a:r>
              <a:rPr lang="en-US" sz="2900" cap="none" dirty="0">
                <a:latin typeface="Arial" panose="020B0604020202020204" pitchFamily="34" charset="0"/>
                <a:cs typeface="Arial" panose="020B0604020202020204" pitchFamily="34" charset="0"/>
              </a:rPr>
              <a:t> : 1. new path with space allocation was created to install gem5.</a:t>
            </a:r>
          </a:p>
          <a:p>
            <a:pPr marL="301943" lvl="1" indent="0">
              <a:buNone/>
            </a:pPr>
            <a:r>
              <a:rPr lang="en-US" sz="2900" cap="none" dirty="0">
                <a:latin typeface="Arial" panose="020B0604020202020204" pitchFamily="34" charset="0"/>
                <a:cs typeface="Arial" panose="020B0604020202020204" pitchFamily="34" charset="0"/>
              </a:rPr>
              <a:t>                  -&gt; Path : </a:t>
            </a:r>
            <a:r>
              <a:rPr lang="en-US" sz="2900" b="1" u="sng" cap="none" dirty="0">
                <a:latin typeface="Arial" panose="020B0604020202020204" pitchFamily="34" charset="0"/>
                <a:cs typeface="Arial" panose="020B0604020202020204" pitchFamily="34" charset="0"/>
              </a:rPr>
              <a:t>/</a:t>
            </a:r>
            <a:r>
              <a:rPr lang="en-US" sz="2900" b="1" u="sng" cap="none" dirty="0" err="1">
                <a:latin typeface="Arial" panose="020B0604020202020204" pitchFamily="34" charset="0"/>
                <a:cs typeface="Arial" panose="020B0604020202020204" pitchFamily="34" charset="0"/>
              </a:rPr>
              <a:t>proj</a:t>
            </a:r>
            <a:r>
              <a:rPr lang="en-US" sz="2900" b="1" u="sng" cap="none" dirty="0">
                <a:latin typeface="Arial" panose="020B0604020202020204" pitchFamily="34" charset="0"/>
                <a:cs typeface="Arial" panose="020B0604020202020204" pitchFamily="34" charset="0"/>
              </a:rPr>
              <a:t>/</a:t>
            </a:r>
            <a:r>
              <a:rPr lang="en-US" sz="2900" b="1" u="sng" cap="none" dirty="0" err="1">
                <a:latin typeface="Arial" panose="020B0604020202020204" pitchFamily="34" charset="0"/>
                <a:cs typeface="Arial" panose="020B0604020202020204" pitchFamily="34" charset="0"/>
              </a:rPr>
              <a:t>engclasses</a:t>
            </a:r>
            <a:r>
              <a:rPr lang="en-US" sz="2900" b="1" u="sng" cap="none" dirty="0">
                <a:latin typeface="Arial" panose="020B0604020202020204" pitchFamily="34" charset="0"/>
                <a:cs typeface="Arial" panose="020B0604020202020204" pitchFamily="34" charset="0"/>
              </a:rPr>
              <a:t>/ce6304/&lt;</a:t>
            </a:r>
            <a:r>
              <a:rPr lang="en-US" sz="2900" b="1" u="sng" cap="none" dirty="0" err="1">
                <a:latin typeface="Arial" panose="020B0604020202020204" pitchFamily="34" charset="0"/>
                <a:cs typeface="Arial" panose="020B0604020202020204" pitchFamily="34" charset="0"/>
              </a:rPr>
              <a:t>utdnet</a:t>
            </a:r>
            <a:r>
              <a:rPr lang="en-US" sz="2900" b="1" u="sng" cap="none" dirty="0">
                <a:latin typeface="Arial" panose="020B0604020202020204" pitchFamily="34" charset="0"/>
                <a:cs typeface="Arial" panose="020B0604020202020204" pitchFamily="34" charset="0"/>
              </a:rPr>
              <a:t> id&gt;</a:t>
            </a:r>
          </a:p>
          <a:p>
            <a:pPr marL="301943" lvl="1" indent="0">
              <a:buNone/>
            </a:pPr>
            <a:r>
              <a:rPr lang="en-US" sz="2900" cap="none" dirty="0">
                <a:latin typeface="Arial" panose="020B0604020202020204" pitchFamily="34" charset="0"/>
                <a:cs typeface="Arial" panose="020B0604020202020204" pitchFamily="34" charset="0"/>
              </a:rPr>
              <a:t>                  -&gt; Server: </a:t>
            </a:r>
            <a:r>
              <a:rPr lang="en-US" sz="2900" u="sng" cap="none" dirty="0">
                <a:latin typeface="Arial" panose="020B0604020202020204" pitchFamily="34" charset="0"/>
                <a:cs typeface="Arial" panose="020B0604020202020204" pitchFamily="34" charset="0"/>
              </a:rPr>
              <a:t>ce6304.utdallas.edu</a:t>
            </a:r>
          </a:p>
          <a:p>
            <a:pPr marL="0" lvl="1" indent="0">
              <a:spcBef>
                <a:spcPts val="1000"/>
              </a:spcBef>
              <a:buNone/>
            </a:pPr>
            <a:r>
              <a:rPr lang="en-US" sz="2900" cap="none" dirty="0">
                <a:latin typeface="Arial" panose="020B0604020202020204" pitchFamily="34" charset="0"/>
                <a:cs typeface="Arial" panose="020B0604020202020204" pitchFamily="34" charset="0"/>
              </a:rPr>
              <a:t>                   2. environmental variable for python do not set properly.</a:t>
            </a:r>
          </a:p>
          <a:p>
            <a:pPr marL="301943" lvl="1" indent="0">
              <a:buNone/>
            </a:pPr>
            <a:r>
              <a:rPr lang="en-US" sz="2900" cap="none" dirty="0">
                <a:latin typeface="Arial" panose="020B0604020202020204" pitchFamily="34" charset="0"/>
                <a:cs typeface="Arial" panose="020B0604020202020204" pitchFamily="34" charset="0"/>
              </a:rPr>
              <a:t>                  -&gt; Run following commands:</a:t>
            </a:r>
          </a:p>
          <a:p>
            <a:pPr marL="301943" lvl="1" indent="0">
              <a:buNone/>
            </a:pPr>
            <a:r>
              <a:rPr lang="en-US" sz="2900" cap="none" dirty="0">
                <a:latin typeface="Arial" panose="020B0604020202020204" pitchFamily="34" charset="0"/>
                <a:cs typeface="Arial" panose="020B0604020202020204" pitchFamily="34" charset="0"/>
              </a:rPr>
              <a:t>                       - </a:t>
            </a:r>
            <a:r>
              <a:rPr lang="en-US" sz="2900" b="1" cap="none" dirty="0">
                <a:latin typeface="Arial" panose="020B0604020202020204" pitchFamily="34" charset="0"/>
                <a:cs typeface="Arial" panose="020B0604020202020204" pitchFamily="34" charset="0"/>
              </a:rPr>
              <a:t>unset PYTHONPATH</a:t>
            </a:r>
          </a:p>
          <a:p>
            <a:pPr marL="301943" lvl="1" indent="0">
              <a:buNone/>
            </a:pPr>
            <a:r>
              <a:rPr lang="en-US" sz="2900" cap="none" dirty="0">
                <a:latin typeface="Arial" panose="020B0604020202020204" pitchFamily="34" charset="0"/>
                <a:cs typeface="Arial" panose="020B0604020202020204" pitchFamily="34" charset="0"/>
              </a:rPr>
              <a:t>                       - </a:t>
            </a:r>
            <a:r>
              <a:rPr lang="en-US" sz="2900" b="1" cap="none" dirty="0">
                <a:latin typeface="Arial" panose="020B0604020202020204" pitchFamily="34" charset="0"/>
                <a:cs typeface="Arial" panose="020B0604020202020204" pitchFamily="34" charset="0"/>
              </a:rPr>
              <a:t>unset PYTHONHOME</a:t>
            </a:r>
          </a:p>
          <a:p>
            <a:r>
              <a:rPr lang="en-US" sz="2900" b="1" cap="none" dirty="0">
                <a:latin typeface="Arial" panose="020B0604020202020204" pitchFamily="34" charset="0"/>
                <a:cs typeface="Arial" panose="020B0604020202020204" pitchFamily="34" charset="0"/>
              </a:rPr>
              <a:t>Advantage</a:t>
            </a:r>
          </a:p>
          <a:p>
            <a:pPr marL="301943" lvl="1" indent="0">
              <a:buNone/>
            </a:pPr>
            <a:r>
              <a:rPr lang="en-US" sz="2900" cap="none" dirty="0">
                <a:latin typeface="Arial" panose="020B0604020202020204" pitchFamily="34" charset="0"/>
                <a:cs typeface="Arial" panose="020B0604020202020204" pitchFamily="34" charset="0"/>
              </a:rPr>
              <a:t>-&gt;Dependencies were already installed. </a:t>
            </a:r>
          </a:p>
          <a:p>
            <a:pPr marL="301943" lvl="1" indent="0">
              <a:buNone/>
            </a:pPr>
            <a:r>
              <a:rPr lang="en-US" sz="2900" cap="none" dirty="0">
                <a:latin typeface="Arial" panose="020B0604020202020204" pitchFamily="34" charset="0"/>
                <a:cs typeface="Arial" panose="020B0604020202020204" pitchFamily="34" charset="0"/>
              </a:rPr>
              <a:t>-&gt;Able to run longer time compilation and execution.</a:t>
            </a:r>
          </a:p>
          <a:p>
            <a:endParaRPr lang="en-US" cap="none" dirty="0"/>
          </a:p>
        </p:txBody>
      </p:sp>
      <p:sp>
        <p:nvSpPr>
          <p:cNvPr id="5" name="Slide Number Placeholder 4">
            <a:extLst>
              <a:ext uri="{FF2B5EF4-FFF2-40B4-BE49-F238E27FC236}">
                <a16:creationId xmlns:a16="http://schemas.microsoft.com/office/drawing/2014/main" id="{CB4E5DBD-C827-0A44-A0AE-0D6D8979571C}"/>
              </a:ext>
            </a:extLst>
          </p:cNvPr>
          <p:cNvSpPr>
            <a:spLocks noGrp="1"/>
          </p:cNvSpPr>
          <p:nvPr>
            <p:ph type="sldNum" sz="quarter" idx="12"/>
          </p:nvPr>
        </p:nvSpPr>
        <p:spPr>
          <a:xfrm>
            <a:off x="10794726" y="5770213"/>
            <a:ext cx="847776" cy="498470"/>
          </a:xfrm>
        </p:spPr>
        <p:txBody>
          <a:bodyPr/>
          <a:lstStyle/>
          <a:p>
            <a:fld id="{6D22F896-40B5-4ADD-8801-0D06FADFA095}" type="slidenum">
              <a:rPr lang="en-US" sz="1500" smtClean="0">
                <a:solidFill>
                  <a:schemeClr val="bg1"/>
                </a:solidFill>
                <a:latin typeface="Arial" panose="020B0604020202020204" pitchFamily="34" charset="0"/>
                <a:cs typeface="Arial" panose="020B0604020202020204" pitchFamily="34" charset="0"/>
              </a:rPr>
              <a:t>8</a:t>
            </a:fld>
            <a:endParaRPr lang="en-US" sz="1500" dirty="0">
              <a:solidFill>
                <a:schemeClr val="bg1"/>
              </a:solidFill>
              <a:latin typeface="Arial" panose="020B0604020202020204" pitchFamily="34" charset="0"/>
              <a:cs typeface="Arial" panose="020B0604020202020204" pitchFamily="34" charset="0"/>
            </a:endParaRPr>
          </a:p>
        </p:txBody>
      </p:sp>
      <p:sp>
        <p:nvSpPr>
          <p:cNvPr id="6" name="Footer Placeholder 6">
            <a:extLst>
              <a:ext uri="{FF2B5EF4-FFF2-40B4-BE49-F238E27FC236}">
                <a16:creationId xmlns:a16="http://schemas.microsoft.com/office/drawing/2014/main" id="{1C04EBCC-4AD6-7645-8E75-753FCF1A3184}"/>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1367600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0A709-D36B-894D-AD6F-58CABBDAC463}"/>
              </a:ext>
            </a:extLst>
          </p:cNvPr>
          <p:cNvSpPr>
            <a:spLocks noGrp="1"/>
          </p:cNvSpPr>
          <p:nvPr>
            <p:ph type="title"/>
          </p:nvPr>
        </p:nvSpPr>
        <p:spPr>
          <a:xfrm>
            <a:off x="463379" y="0"/>
            <a:ext cx="10396882" cy="1151965"/>
          </a:xfrm>
        </p:spPr>
        <p:txBody>
          <a:bodyPr/>
          <a:lstStyle/>
          <a:p>
            <a:r>
              <a:rPr lang="en-US" b="1" u="sng" dirty="0">
                <a:latin typeface="Arial" panose="020B0604020202020204" pitchFamily="34" charset="0"/>
                <a:cs typeface="Arial" panose="020B0604020202020204" pitchFamily="34" charset="0"/>
              </a:rPr>
              <a:t>Steps followed for Gem5 </a:t>
            </a:r>
            <a:endParaRPr lang="en-US" dirty="0"/>
          </a:p>
        </p:txBody>
      </p:sp>
      <p:sp>
        <p:nvSpPr>
          <p:cNvPr id="3" name="Content Placeholder 2">
            <a:extLst>
              <a:ext uri="{FF2B5EF4-FFF2-40B4-BE49-F238E27FC236}">
                <a16:creationId xmlns:a16="http://schemas.microsoft.com/office/drawing/2014/main" id="{0EB2C6D8-1B9B-B248-A389-7E8CA721A951}"/>
              </a:ext>
            </a:extLst>
          </p:cNvPr>
          <p:cNvSpPr>
            <a:spLocks noGrp="1"/>
          </p:cNvSpPr>
          <p:nvPr>
            <p:ph sz="quarter" idx="13"/>
          </p:nvPr>
        </p:nvSpPr>
        <p:spPr>
          <a:xfrm>
            <a:off x="463379" y="1360650"/>
            <a:ext cx="10394707" cy="3311189"/>
          </a:xfrm>
        </p:spPr>
        <p:txBody>
          <a:bodyPr>
            <a:normAutofit fontScale="92500" lnSpcReduction="20000"/>
          </a:bodyPr>
          <a:lstStyle/>
          <a:p>
            <a:r>
              <a:rPr lang="en-US" cap="none" dirty="0">
                <a:latin typeface="Arial" panose="020B0604020202020204" pitchFamily="34" charset="0"/>
                <a:cs typeface="Arial" panose="020B0604020202020204" pitchFamily="34" charset="0"/>
              </a:rPr>
              <a:t>Open terminal window</a:t>
            </a:r>
          </a:p>
          <a:p>
            <a:r>
              <a:rPr lang="en-US" cap="none" dirty="0">
                <a:latin typeface="Arial" panose="020B0604020202020204" pitchFamily="34" charset="0"/>
                <a:cs typeface="Arial" panose="020B0604020202020204" pitchFamily="34" charset="0"/>
              </a:rPr>
              <a:t>Connect to the server with </a:t>
            </a:r>
            <a:r>
              <a:rPr lang="en-US" cap="none" dirty="0" err="1">
                <a:latin typeface="Arial" panose="020B0604020202020204" pitchFamily="34" charset="0"/>
                <a:cs typeface="Arial" panose="020B0604020202020204" pitchFamily="34" charset="0"/>
              </a:rPr>
              <a:t>ssh</a:t>
            </a:r>
            <a:r>
              <a:rPr lang="en-US" cap="none" dirty="0">
                <a:latin typeface="Arial" panose="020B0604020202020204" pitchFamily="34" charset="0"/>
                <a:cs typeface="Arial" panose="020B0604020202020204" pitchFamily="34" charset="0"/>
              </a:rPr>
              <a:t> </a:t>
            </a:r>
            <a:r>
              <a:rPr lang="en-US" u="sng" cap="none" dirty="0">
                <a:latin typeface="Arial" panose="020B0604020202020204" pitchFamily="34" charset="0"/>
                <a:cs typeface="Arial" panose="020B0604020202020204" pitchFamily="34" charset="0"/>
              </a:rPr>
              <a:t>&lt;</a:t>
            </a:r>
            <a:r>
              <a:rPr lang="en-US" u="sng" cap="none" dirty="0" err="1">
                <a:latin typeface="Arial" panose="020B0604020202020204" pitchFamily="34" charset="0"/>
                <a:cs typeface="Arial" panose="020B0604020202020204" pitchFamily="34" charset="0"/>
              </a:rPr>
              <a:t>net_id</a:t>
            </a:r>
            <a:r>
              <a:rPr lang="en-US" u="sng" cap="none" dirty="0">
                <a:latin typeface="Arial" panose="020B0604020202020204" pitchFamily="34" charset="0"/>
                <a:cs typeface="Arial" panose="020B0604020202020204" pitchFamily="34" charset="0"/>
              </a:rPr>
              <a:t>&gt;@ce6304.utdallas.edu</a:t>
            </a:r>
          </a:p>
          <a:p>
            <a:r>
              <a:rPr lang="en-US" cap="none" dirty="0">
                <a:latin typeface="Arial" panose="020B0604020202020204" pitchFamily="34" charset="0"/>
                <a:cs typeface="Arial" panose="020B0604020202020204" pitchFamily="34" charset="0"/>
              </a:rPr>
              <a:t>Download gem5 using command</a:t>
            </a:r>
          </a:p>
          <a:p>
            <a:pPr marL="301943" lvl="1" indent="0">
              <a:buNone/>
            </a:pPr>
            <a:r>
              <a:rPr lang="en-US" sz="2400" cap="none" dirty="0">
                <a:latin typeface="Arial" panose="020B0604020202020204" pitchFamily="34" charset="0"/>
                <a:cs typeface="Arial" panose="020B0604020202020204" pitchFamily="34" charset="0"/>
              </a:rPr>
              <a:t>-&gt;Git clone  </a:t>
            </a:r>
            <a:r>
              <a:rPr lang="en-US" sz="2400" cap="none" dirty="0">
                <a:latin typeface="Arial" panose="020B0604020202020204" pitchFamily="34" charset="0"/>
                <a:cs typeface="Arial" panose="020B0604020202020204" pitchFamily="34" charset="0"/>
                <a:hlinkClick r:id="rId2"/>
              </a:rPr>
              <a:t>https://gem5.googlesource.com/public/gem5</a:t>
            </a:r>
            <a:endParaRPr lang="en-US" sz="2400" cap="none" dirty="0">
              <a:latin typeface="Arial" panose="020B0604020202020204" pitchFamily="34" charset="0"/>
              <a:cs typeface="Arial" panose="020B0604020202020204" pitchFamily="34" charset="0"/>
            </a:endParaRPr>
          </a:p>
          <a:p>
            <a:r>
              <a:rPr lang="en-US" cap="none" dirty="0">
                <a:latin typeface="Arial" panose="020B0604020202020204" pitchFamily="34" charset="0"/>
                <a:cs typeface="Arial" panose="020B0604020202020204" pitchFamily="34" charset="0"/>
              </a:rPr>
              <a:t>Compiled gem5 in the gem5 folder using command</a:t>
            </a:r>
          </a:p>
          <a:p>
            <a:pPr marL="301943" lvl="1" indent="0">
              <a:buNone/>
            </a:pPr>
            <a:r>
              <a:rPr lang="en-US" sz="2400" cap="none" dirty="0">
                <a:latin typeface="Arial" panose="020B0604020202020204" pitchFamily="34" charset="0"/>
                <a:cs typeface="Arial" panose="020B0604020202020204" pitchFamily="34" charset="0"/>
              </a:rPr>
              <a:t>-&gt;</a:t>
            </a:r>
            <a:r>
              <a:rPr lang="en-US" sz="2400" u="sng" cap="none" dirty="0" err="1">
                <a:latin typeface="Arial" panose="020B0604020202020204" pitchFamily="34" charset="0"/>
                <a:cs typeface="Arial" panose="020B0604020202020204" pitchFamily="34" charset="0"/>
              </a:rPr>
              <a:t>scons</a:t>
            </a:r>
            <a:r>
              <a:rPr lang="en-US" sz="2400" u="sng" cap="none" dirty="0">
                <a:latin typeface="Arial" panose="020B0604020202020204" pitchFamily="34" charset="0"/>
                <a:cs typeface="Arial" panose="020B0604020202020204" pitchFamily="34" charset="0"/>
              </a:rPr>
              <a:t> build/X86/gem5.opt </a:t>
            </a:r>
            <a:r>
              <a:rPr lang="en-US" sz="2400" cap="none" dirty="0">
                <a:latin typeface="Arial" panose="020B0604020202020204" pitchFamily="34" charset="0"/>
                <a:cs typeface="Arial" panose="020B0604020202020204" pitchFamily="34" charset="0"/>
              </a:rPr>
              <a:t>(it takes around 2.5 hours to compile)</a:t>
            </a:r>
          </a:p>
          <a:p>
            <a:r>
              <a:rPr lang="en-US" cap="none" dirty="0">
                <a:latin typeface="Arial" panose="020B0604020202020204" pitchFamily="34" charset="0"/>
                <a:cs typeface="Arial" panose="020B0604020202020204" pitchFamily="34" charset="0"/>
              </a:rPr>
              <a:t>Download benchmark using command</a:t>
            </a:r>
          </a:p>
          <a:p>
            <a:pPr marL="301943" lvl="1" indent="0">
              <a:buNone/>
            </a:pPr>
            <a:r>
              <a:rPr lang="en-US" sz="2400" cap="none" dirty="0">
                <a:latin typeface="Arial" panose="020B0604020202020204" pitchFamily="34" charset="0"/>
                <a:cs typeface="Arial" panose="020B0604020202020204" pitchFamily="34" charset="0"/>
              </a:rPr>
              <a:t>-&gt;</a:t>
            </a:r>
            <a:r>
              <a:rPr lang="en-US" sz="2400" u="sng" cap="none" dirty="0">
                <a:latin typeface="Arial" panose="020B0604020202020204" pitchFamily="34" charset="0"/>
                <a:cs typeface="Arial" panose="020B0604020202020204" pitchFamily="34" charset="0"/>
              </a:rPr>
              <a:t>Git clone https://</a:t>
            </a:r>
            <a:r>
              <a:rPr lang="en-US" sz="2400" u="sng" cap="none" dirty="0" err="1">
                <a:latin typeface="Arial" panose="020B0604020202020204" pitchFamily="34" charset="0"/>
                <a:cs typeface="Arial" panose="020B0604020202020204" pitchFamily="34" charset="0"/>
              </a:rPr>
              <a:t>github.com</a:t>
            </a:r>
            <a:r>
              <a:rPr lang="en-US" sz="2400" u="sng" cap="none" dirty="0">
                <a:latin typeface="Arial" panose="020B0604020202020204" pitchFamily="34" charset="0"/>
                <a:cs typeface="Arial" panose="020B0604020202020204" pitchFamily="34" charset="0"/>
              </a:rPr>
              <a:t>/</a:t>
            </a:r>
            <a:r>
              <a:rPr lang="en-US" sz="2400" u="sng" cap="none" dirty="0" err="1">
                <a:latin typeface="Arial" panose="020B0604020202020204" pitchFamily="34" charset="0"/>
                <a:cs typeface="Arial" panose="020B0604020202020204" pitchFamily="34" charset="0"/>
              </a:rPr>
              <a:t>timberjack</a:t>
            </a:r>
            <a:r>
              <a:rPr lang="en-US" sz="2400" u="sng" cap="none" dirty="0">
                <a:latin typeface="Arial" panose="020B0604020202020204" pitchFamily="34" charset="0"/>
                <a:cs typeface="Arial" panose="020B0604020202020204" pitchFamily="34" charset="0"/>
              </a:rPr>
              <a:t>/project1_spec</a:t>
            </a:r>
          </a:p>
        </p:txBody>
      </p:sp>
      <p:sp>
        <p:nvSpPr>
          <p:cNvPr id="5" name="Slide Number Placeholder 4">
            <a:extLst>
              <a:ext uri="{FF2B5EF4-FFF2-40B4-BE49-F238E27FC236}">
                <a16:creationId xmlns:a16="http://schemas.microsoft.com/office/drawing/2014/main" id="{3C702C68-D0A7-B240-AD16-0E3D75B873F4}"/>
              </a:ext>
            </a:extLst>
          </p:cNvPr>
          <p:cNvSpPr>
            <a:spLocks noGrp="1"/>
          </p:cNvSpPr>
          <p:nvPr>
            <p:ph type="sldNum" sz="quarter" idx="12"/>
          </p:nvPr>
        </p:nvSpPr>
        <p:spPr>
          <a:xfrm>
            <a:off x="10742824" y="5770213"/>
            <a:ext cx="907186" cy="498470"/>
          </a:xfrm>
        </p:spPr>
        <p:txBody>
          <a:bodyPr/>
          <a:lstStyle/>
          <a:p>
            <a:fld id="{6D22F896-40B5-4ADD-8801-0D06FADFA095}" type="slidenum">
              <a:rPr lang="en-US" sz="1500" smtClean="0">
                <a:solidFill>
                  <a:schemeClr val="bg1"/>
                </a:solidFill>
                <a:latin typeface="Arial" panose="020B0604020202020204" pitchFamily="34" charset="0"/>
                <a:cs typeface="Arial" panose="020B0604020202020204" pitchFamily="34" charset="0"/>
              </a:rPr>
              <a:t>9</a:t>
            </a:fld>
            <a:endParaRPr lang="en-US" sz="1500" dirty="0">
              <a:solidFill>
                <a:schemeClr val="bg1"/>
              </a:solidFill>
              <a:latin typeface="Arial" panose="020B0604020202020204" pitchFamily="34" charset="0"/>
              <a:cs typeface="Arial" panose="020B0604020202020204" pitchFamily="34" charset="0"/>
            </a:endParaRPr>
          </a:p>
        </p:txBody>
      </p:sp>
      <p:sp>
        <p:nvSpPr>
          <p:cNvPr id="6" name="Footer Placeholder 6">
            <a:extLst>
              <a:ext uri="{FF2B5EF4-FFF2-40B4-BE49-F238E27FC236}">
                <a16:creationId xmlns:a16="http://schemas.microsoft.com/office/drawing/2014/main" id="{8E8105B2-92D9-9A42-9FFA-ED7DCE77D8C2}"/>
              </a:ext>
            </a:extLst>
          </p:cNvPr>
          <p:cNvSpPr>
            <a:spLocks noGrp="1"/>
          </p:cNvSpPr>
          <p:nvPr>
            <p:ph type="ftr" sz="quarter" idx="11"/>
          </p:nvPr>
        </p:nvSpPr>
        <p:spPr>
          <a:xfrm>
            <a:off x="0" y="5770213"/>
            <a:ext cx="5499719" cy="498470"/>
          </a:xfrm>
        </p:spPr>
        <p:txBody>
          <a:bodyPr/>
          <a:lstStyle/>
          <a:p>
            <a:r>
              <a:rPr lang="en-US" sz="1500" dirty="0">
                <a:solidFill>
                  <a:schemeClr val="bg1"/>
                </a:solidFill>
                <a:latin typeface="Arial" panose="020B0604020202020204" pitchFamily="34" charset="0"/>
                <a:cs typeface="Arial" panose="020B0604020202020204" pitchFamily="34" charset="0"/>
              </a:rPr>
              <a:t>CE_PROJECT#1</a:t>
            </a:r>
          </a:p>
        </p:txBody>
      </p:sp>
    </p:spTree>
    <p:extLst>
      <p:ext uri="{BB962C8B-B14F-4D97-AF65-F5344CB8AC3E}">
        <p14:creationId xmlns:p14="http://schemas.microsoft.com/office/powerpoint/2010/main" val="41190685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4803</TotalTime>
  <Words>2898</Words>
  <Application>Microsoft Macintosh PowerPoint</Application>
  <PresentationFormat>Widescreen</PresentationFormat>
  <Paragraphs>664</Paragraphs>
  <Slides>51</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宋体</vt:lpstr>
      <vt:lpstr>Arial</vt:lpstr>
      <vt:lpstr>Calibri</vt:lpstr>
      <vt:lpstr>Impact</vt:lpstr>
      <vt:lpstr>Main Event</vt:lpstr>
      <vt:lpstr>Branch prediction</vt:lpstr>
      <vt:lpstr>Objectives</vt:lpstr>
      <vt:lpstr>What is Branch Predictor?</vt:lpstr>
      <vt:lpstr>Types of different Branch Predictors</vt:lpstr>
      <vt:lpstr>Types of different Branch Predictors</vt:lpstr>
      <vt:lpstr>Project Definition</vt:lpstr>
      <vt:lpstr>PART-1</vt:lpstr>
      <vt:lpstr>Using UTD Server</vt:lpstr>
      <vt:lpstr>Steps followed for Gem5 </vt:lpstr>
      <vt:lpstr>PART 2  Adding Branch Predictor Support</vt:lpstr>
      <vt:lpstr>Steps Followed </vt:lpstr>
      <vt:lpstr>Running HELLO WORLD</vt:lpstr>
      <vt:lpstr>Result in config.ini file</vt:lpstr>
      <vt:lpstr>PART 3</vt:lpstr>
      <vt:lpstr>Steps Followed </vt:lpstr>
      <vt:lpstr> Here, we are adding branchmisspercent to stats file:  </vt:lpstr>
      <vt:lpstr>PowerPoint Presentation</vt:lpstr>
      <vt:lpstr>PowerPoint Presentation</vt:lpstr>
      <vt:lpstr>Here, we are adding BTBMisPct to stats file</vt:lpstr>
      <vt:lpstr>PowerPoint Presentation</vt:lpstr>
      <vt:lpstr>Tournament BP result  </vt:lpstr>
      <vt:lpstr>BiMode BP result</vt:lpstr>
      <vt:lpstr>Local BP result </vt:lpstr>
      <vt:lpstr>PART 4</vt:lpstr>
      <vt:lpstr>PowerPoint Presentation</vt:lpstr>
      <vt:lpstr>PowerPoint Presentation</vt:lpstr>
      <vt:lpstr> For BiMode Branch Predictor </vt:lpstr>
      <vt:lpstr>For BranchPredictor</vt:lpstr>
      <vt:lpstr>BTBMispct and BranchMispredPercent of Different Benchmarks</vt:lpstr>
      <vt:lpstr>BTBMispct and BranchMispredPercent of Different Benchmarks</vt:lpstr>
      <vt:lpstr>BTBMispct and BranchMispredPercent of Different Benchmarks</vt:lpstr>
      <vt:lpstr>Calculation of CPI of each Benchmarks</vt:lpstr>
      <vt:lpstr>Values for CPI calculation </vt:lpstr>
      <vt:lpstr>Values for CPI calculation </vt:lpstr>
      <vt:lpstr>Values for CPI calculation </vt:lpstr>
      <vt:lpstr>CPI for all Benchmarks</vt:lpstr>
      <vt:lpstr>CPI for all Benchmarks (Graphical Representation)</vt:lpstr>
      <vt:lpstr>Combinations for TournamentBP</vt:lpstr>
      <vt:lpstr>Discussion: Combination Space </vt:lpstr>
      <vt:lpstr>PowerPoint Presentation</vt:lpstr>
      <vt:lpstr>PowerPoint Presentation</vt:lpstr>
      <vt:lpstr>PowerPoint Presentation</vt:lpstr>
      <vt:lpstr>PowerPoint Presentation</vt:lpstr>
      <vt:lpstr>PowerPoint Presentation</vt:lpstr>
      <vt:lpstr>PowerPoint Presentation</vt:lpstr>
      <vt:lpstr>Optimal combinations for BTBMisPct and BranchMispredPercent</vt:lpstr>
      <vt:lpstr>Discussion</vt:lpstr>
      <vt:lpstr>Analysis for BranchMissPredPct</vt:lpstr>
      <vt:lpstr>Results and Discussion </vt:lpstr>
      <vt:lpstr>Results and Discussion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Branch prediction</dc:title>
  <dc:creator>Mann Nipesh Pandya</dc:creator>
  <cp:lastModifiedBy>Chourasia, Ayushi</cp:lastModifiedBy>
  <cp:revision>73</cp:revision>
  <dcterms:created xsi:type="dcterms:W3CDTF">2018-10-27T16:47:50Z</dcterms:created>
  <dcterms:modified xsi:type="dcterms:W3CDTF">2018-11-01T00:28:49Z</dcterms:modified>
</cp:coreProperties>
</file>