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C583-B066-B5B9-81AB-49B2322EE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402D-D6C1-8F22-45FE-F726E612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2786-2673-5FB1-F00E-4A2B84FA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968E-ADAF-350B-3A9B-9794BD36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BF5D-FC95-25F5-26C2-4C59A09D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90CD-99FC-4A89-2CDA-0E724207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36CE-E18D-1B87-602D-84E15406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EF84-A539-7B31-FC95-742ACD8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E3EC-D13A-4A81-AA5A-942DC842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D690-BE6F-9A7E-04C1-3A7B731B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1275-CD59-095C-06DD-AB6E8987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6BA1-28F4-2464-65FD-B95A087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0948-2BE8-9E0D-2F8D-D9537A1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AF0-2011-4E0B-DFFA-9D4B5A4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C3B9-363F-A1C1-CB59-3082DEB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DC69-EEF5-1552-BD6E-69FF902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0360-DDA8-6319-3816-BA469A9E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7F05-F250-CE28-9446-EA64015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528-E9C2-AB4A-F308-274E0B3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5D6C-0740-FB29-611F-866B2C6F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4A6-E3FC-5913-3CBA-13050CC5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9002-66C8-C256-FCBE-F2085710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7C7-B99C-1684-7E2B-2B57D78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FF80-B7A5-17A8-4831-7DBE3BC4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341B-685F-92AA-BD4B-FFDB5F0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3C3-F507-C436-ADCE-2B276A2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08FE-6F9E-0BBB-16CB-F0FD1431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6844-FA23-9DEA-9474-D4D37A2D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547BA-D56C-3AF4-B881-FC9A20E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0162-DF49-A188-613B-033A58A0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5DE3-B34F-9FB7-2620-8799988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01F-CC4C-5444-E07A-F219D9AD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D0B8-46C3-356E-0C44-E0A4D4CE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EE0B-D8EE-7683-6488-35925233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67CA-298A-80E4-4986-CE2B1429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2F30B-B53B-0A76-F982-547E1ABB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99A1-BCDF-8D98-53AC-0D7A5205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3F66-CF97-1ED2-C364-8646ABB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8AEF-E32F-C99A-94C3-87474E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A49-5A9B-9590-0AC0-7573485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2340-EC18-DBA0-8B8F-2AFA8E2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8AD0-0F7F-1C80-F21F-4469B33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5888-0B72-8FDD-3DC5-2F380E55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35D7-851D-0C0B-57C4-E636AE1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B065-65BB-0666-0ECB-051616A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BD8C-B215-019F-A1D7-72E79280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5FA4-8B88-9200-0B25-4E6B2DA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C4E4-09EC-6CCE-E73A-62F70732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3B3B-3729-DF54-6CCB-5BE7CCCC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0EFD-9D84-EE96-4632-BFD29E9E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2550-F29C-1D6C-D2B6-465FB076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3FCA-4C23-0CBE-F3E0-4B38FA8A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AD74-1226-1E11-66D9-4833142E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7709-E579-832A-5337-8D49F84DB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63686-D360-9A30-767F-7EDA5A07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B9B1-9C3E-3BB2-311E-001EAA9F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D01D-0711-C959-2874-175B8429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9C3B-DADF-1289-908F-AE88178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8191-2BFF-0921-A2D7-59A3D4D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AA5E-AFE8-F627-D8BF-778DA4C3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A9A-7FDD-1ED8-3266-C5371B6B6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D941-FB96-59BC-FBF3-96C5B71F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311D-CCD2-B651-C4C6-DD68FEF6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FE2E-2E9B-5973-D6CD-AC9FD229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36" y="2235200"/>
            <a:ext cx="9144000" cy="2387600"/>
          </a:xfrm>
        </p:spPr>
        <p:txBody>
          <a:bodyPr/>
          <a:lstStyle/>
          <a:p>
            <a:r>
              <a:rPr lang="en-US" dirty="0"/>
              <a:t>Ad-Hoc Bank Campaign Market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1C824-E3E2-FEF3-ED38-0323B7B6D7F4}"/>
              </a:ext>
            </a:extLst>
          </p:cNvPr>
          <p:cNvSpPr txBox="1"/>
          <p:nvPr/>
        </p:nvSpPr>
        <p:spPr>
          <a:xfrm>
            <a:off x="9228582" y="5976557"/>
            <a:ext cx="269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Week-11 EDA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45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294-2555-D920-3025-9536AB0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7138"/>
            <a:ext cx="10515600" cy="9921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Married people are more influenced and eager to subscribe.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Here, Unknown is less relevant. Hence, we can ignore 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230241-884F-4E3B-0571-595ED4A9B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1384596"/>
            <a:ext cx="10515600" cy="3652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4B925-F8BC-C047-AFD9-39CA7CEC55BC}"/>
              </a:ext>
            </a:extLst>
          </p:cNvPr>
          <p:cNvSpPr txBox="1"/>
          <p:nvPr/>
        </p:nvSpPr>
        <p:spPr>
          <a:xfrm>
            <a:off x="2741290" y="392408"/>
            <a:ext cx="616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Distribution based on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230309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945-D05C-D00E-A3E1-ACB89468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pPr algn="ctr"/>
            <a:r>
              <a:rPr lang="en-US" dirty="0"/>
              <a:t>Distribution based on the Job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E05E7-DD24-BF77-5927-F41EBC87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251"/>
            <a:ext cx="10515600" cy="2914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2D67D-459C-1C9C-6CEF-3C861FAB1456}"/>
              </a:ext>
            </a:extLst>
          </p:cNvPr>
          <p:cNvSpPr txBox="1"/>
          <p:nvPr/>
        </p:nvSpPr>
        <p:spPr>
          <a:xfrm>
            <a:off x="1985963" y="5443538"/>
            <a:ext cx="889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Administrator Job status people has more interests in taking the subscriptions.  </a:t>
            </a:r>
          </a:p>
        </p:txBody>
      </p:sp>
    </p:spTree>
    <p:extLst>
      <p:ext uri="{BB962C8B-B14F-4D97-AF65-F5344CB8AC3E}">
        <p14:creationId xmlns:p14="http://schemas.microsoft.com/office/powerpoint/2010/main" val="401337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BB0A-300D-1760-830D-C593E28D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outcome v/s This year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9C3A8-E41E-1EAB-EC17-7D09EF9E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09B-6781-E077-6EC7-557207E8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9DAE-3DC0-542F-F878-08A8CC0F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Older people are more interested in term deposit product compared to adults.</a:t>
            </a:r>
          </a:p>
          <a:p>
            <a:r>
              <a:rPr lang="en-US" sz="2000" dirty="0"/>
              <a:t>Adults' chances of enrolling into the subscription can be increased by contacting them more than once.</a:t>
            </a:r>
          </a:p>
          <a:p>
            <a:r>
              <a:rPr lang="en-US" sz="2000" dirty="0"/>
              <a:t>University students are likely to get involved in the campaign and show interested in the product.</a:t>
            </a:r>
          </a:p>
          <a:p>
            <a:r>
              <a:rPr lang="en-US" sz="2000" dirty="0"/>
              <a:t>Overall, The dataset can model using </a:t>
            </a:r>
          </a:p>
          <a:p>
            <a:pPr marL="0" indent="0">
              <a:buNone/>
            </a:pPr>
            <a:r>
              <a:rPr lang="en-US" sz="2000" dirty="0"/>
              <a:t>          &gt;  Logistic regression:  a simple linear classification model that is effective for binary</a:t>
            </a:r>
          </a:p>
          <a:p>
            <a:pPr marL="0" indent="0">
              <a:buNone/>
            </a:pPr>
            <a:r>
              <a:rPr lang="en-US" sz="2000" dirty="0"/>
              <a:t>          &gt;  Random forest: an ensemble learning method that combines multiple decision trees to improve accuracy and reduce overfitting</a:t>
            </a:r>
          </a:p>
          <a:p>
            <a:pPr marL="0" indent="0">
              <a:buNone/>
            </a:pPr>
            <a:r>
              <a:rPr lang="en-US" sz="2000" dirty="0"/>
              <a:t>          &gt;  XGB boosting:  a powerful boosting algorithm known for its speed and performance in classification tasks </a:t>
            </a:r>
          </a:p>
          <a:p>
            <a:pPr marL="0" indent="0">
              <a:buNone/>
            </a:pPr>
            <a:r>
              <a:rPr lang="en-US" sz="2000" dirty="0"/>
              <a:t>          &gt;  SVM : a versatile classification algorithm that finds a hyperplane to separate data into different classes, making it suitable for both linear and non-linear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9ED9-9432-6D40-5BCD-B9FFFBEB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DEC-C677-5D88-2E50-19BE3E4D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Objective</a:t>
            </a:r>
            <a:r>
              <a:rPr lang="en-US" sz="2400" b="0" i="0" dirty="0">
                <a:effectLst/>
              </a:rPr>
              <a:t>: ABC Bank wants to develop a predictive model to predict whether a customer will subscribe to their term deposit product based on their past interactions with the bank or other financial institutions.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Data</a:t>
            </a:r>
            <a:r>
              <a:rPr lang="en-US" sz="2400" b="0" i="0" dirty="0">
                <a:effectLst/>
              </a:rPr>
              <a:t>: ABC Bank has a dataset of information related to direct marketing campaigns conducted by a Portuguese banking institution. The outcome of each campaign was recorded as either a successful subscription ('yes') or a non-subscription ('no’).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Task</a:t>
            </a:r>
            <a:r>
              <a:rPr lang="en-US" sz="2400" b="0" i="0" dirty="0">
                <a:effectLst/>
              </a:rPr>
              <a:t>: To build a classification model that can accurately predict whether a client will subscribe to the term deposit product ('yes') or not ('no').</a:t>
            </a:r>
          </a:p>
        </p:txBody>
      </p:sp>
    </p:spTree>
    <p:extLst>
      <p:ext uri="{BB962C8B-B14F-4D97-AF65-F5344CB8AC3E}">
        <p14:creationId xmlns:p14="http://schemas.microsoft.com/office/powerpoint/2010/main" val="13942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D510-91FB-31ED-D37A-B953D276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FF89-315A-7851-3F61-5830999C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dataset contains 41,000 rows and 21 features. </a:t>
            </a:r>
          </a:p>
          <a:p>
            <a:r>
              <a:rPr lang="en-US" sz="2400" dirty="0"/>
              <a:t> The 'y' feature represents the target variable, indicating whether a customer subscribed to the term deposit product or not. </a:t>
            </a:r>
          </a:p>
          <a:p>
            <a:r>
              <a:rPr lang="en-US" sz="2400" dirty="0"/>
              <a:t>The distribution of the target variable is as follows: </a:t>
            </a:r>
          </a:p>
          <a:p>
            <a:pPr marL="0" indent="0">
              <a:buNone/>
            </a:pPr>
            <a:r>
              <a:rPr lang="en-US" sz="2400" dirty="0"/>
              <a:t>                    &gt; No: 36,548 customers did not subscribe to the term deposit product. </a:t>
            </a:r>
          </a:p>
          <a:p>
            <a:pPr marL="0" indent="0">
              <a:buNone/>
            </a:pPr>
            <a:r>
              <a:rPr lang="en-US" sz="2400" dirty="0"/>
              <a:t>                    &gt; Yes: 4,640 customers subscribed to the term deposit product. </a:t>
            </a:r>
          </a:p>
          <a:p>
            <a:pPr marL="0" indent="0">
              <a:buNone/>
            </a:pPr>
            <a:r>
              <a:rPr lang="en-US" sz="2400" dirty="0"/>
              <a:t>The data is highly imbalanced, with a ratio of approximately 1:8 for 'no' to 'yes' subscriptions. </a:t>
            </a:r>
          </a:p>
          <a:p>
            <a:pPr marL="0" indent="0">
              <a:buNone/>
            </a:pPr>
            <a:r>
              <a:rPr lang="en-US" sz="2400" b="1" dirty="0"/>
              <a:t>Feature Types</a:t>
            </a:r>
            <a:r>
              <a:rPr lang="en-US" sz="2400" dirty="0"/>
              <a:t>: The features are categorized as categorical and numerical. There are 10 categorical features and 10 numerical features apart from the response variable ‘y’.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3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10AA-0E73-E1C7-C77D-0B37FA70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E009-77A6-6D4F-C5B8-75D0246E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10 numerical features: </a:t>
            </a:r>
          </a:p>
          <a:p>
            <a:pPr marL="0" indent="0">
              <a:buNone/>
            </a:pPr>
            <a:r>
              <a:rPr lang="en-US" dirty="0"/>
              <a:t>            ● Three variables are discrete in nature, while the remaining seven are continuous. </a:t>
            </a:r>
          </a:p>
          <a:p>
            <a:pPr marL="0" indent="0">
              <a:buNone/>
            </a:pPr>
            <a:r>
              <a:rPr lang="en-US" dirty="0"/>
              <a:t>            ● One of the features, '</a:t>
            </a:r>
            <a:r>
              <a:rPr lang="en-US" dirty="0" err="1"/>
              <a:t>pdays</a:t>
            </a:r>
            <a:r>
              <a:rPr lang="en-US" dirty="0"/>
              <a:t>', has values ranging from 1 to 27 but also includes a value of 999, which appears to be an imputed value for missing data. </a:t>
            </a:r>
          </a:p>
          <a:p>
            <a:pPr marL="0" indent="0">
              <a:buNone/>
            </a:pPr>
            <a:r>
              <a:rPr lang="en-US" dirty="0"/>
              <a:t>The 999 value accounts for 96% of the data for this feature. The other two discrete variables seem to have valid values. </a:t>
            </a:r>
          </a:p>
          <a:p>
            <a:pPr marL="0" indent="0">
              <a:buNone/>
            </a:pPr>
            <a:r>
              <a:rPr lang="en-US" dirty="0"/>
              <a:t>            ●  Among the seven continuous variables </a:t>
            </a:r>
          </a:p>
          <a:p>
            <a:pPr marL="0" indent="0">
              <a:buNone/>
            </a:pPr>
            <a:r>
              <a:rPr lang="en-US" dirty="0"/>
              <a:t>            ● 'age' and 'duration' exhibit outliers</a:t>
            </a:r>
          </a:p>
        </p:txBody>
      </p:sp>
    </p:spTree>
    <p:extLst>
      <p:ext uri="{BB962C8B-B14F-4D97-AF65-F5344CB8AC3E}">
        <p14:creationId xmlns:p14="http://schemas.microsoft.com/office/powerpoint/2010/main" val="1448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7C8C-A1CF-AD69-B801-C36991BD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954C-2165-E501-F18C-8D809204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48"/>
            <a:ext cx="10515600" cy="51937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Drop the columns after analysis and performing few test and feature engineering the data </a:t>
            </a:r>
          </a:p>
          <a:p>
            <a:pPr marL="0" indent="0" algn="just">
              <a:buNone/>
            </a:pPr>
            <a:r>
              <a:rPr lang="en-US" sz="3200" i="0" dirty="0">
                <a:solidFill>
                  <a:srgbClr val="212121"/>
                </a:solidFill>
                <a:effectLst/>
              </a:rPr>
              <a:t> 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column Names : </a:t>
            </a:r>
            <a:r>
              <a:rPr lang="en-US" sz="3200" i="0" dirty="0" err="1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houseLoan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', '</a:t>
            </a:r>
            <a:r>
              <a:rPr lang="en-US" sz="3200" i="0" dirty="0" err="1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personalLoan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', '</a:t>
            </a:r>
            <a:r>
              <a:rPr lang="en-US" sz="3200" i="0" dirty="0" err="1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emp_var_rate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', 'euribor3m’. </a:t>
            </a:r>
          </a:p>
          <a:p>
            <a:pPr marL="0" indent="0" algn="just">
              <a:buNone/>
            </a:pPr>
            <a:endParaRPr lang="en-US" sz="3200" i="0" dirty="0">
              <a:solidFill>
                <a:srgbClr val="212121"/>
              </a:solidFill>
              <a:effectLst/>
            </a:endParaRPr>
          </a:p>
          <a:p>
            <a:pPr algn="just"/>
            <a:r>
              <a:rPr lang="en-US" sz="3200" dirty="0">
                <a:solidFill>
                  <a:srgbClr val="212121"/>
                </a:solidFill>
              </a:rPr>
              <a:t>The Age Feature is converted into the age bars  as 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212121"/>
                </a:solidFill>
                <a:effectLst/>
              </a:rPr>
              <a:t>       [</a:t>
            </a:r>
            <a:r>
              <a:rPr lang="en-US" sz="3200" dirty="0">
                <a:solidFill>
                  <a:srgbClr val="A31515"/>
                </a:solidFill>
                <a:effectLst/>
              </a:rPr>
              <a:t>'17-25'</a:t>
            </a:r>
            <a:r>
              <a:rPr lang="en-US" sz="320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dirty="0">
                <a:solidFill>
                  <a:srgbClr val="A31515"/>
                </a:solidFill>
                <a:effectLst/>
              </a:rPr>
              <a:t>'26-35'</a:t>
            </a:r>
            <a:r>
              <a:rPr lang="en-US" sz="320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dirty="0">
                <a:solidFill>
                  <a:srgbClr val="A31515"/>
                </a:solidFill>
                <a:effectLst/>
              </a:rPr>
              <a:t>'36-45'</a:t>
            </a:r>
            <a:r>
              <a:rPr lang="en-US" sz="3200" dirty="0">
                <a:solidFill>
                  <a:srgbClr val="000000"/>
                </a:solidFill>
                <a:effectLst/>
              </a:rPr>
              <a:t>,</a:t>
            </a:r>
            <a:r>
              <a:rPr lang="en-US" sz="3200" dirty="0">
                <a:solidFill>
                  <a:srgbClr val="A31515"/>
                </a:solidFill>
                <a:effectLst/>
              </a:rPr>
              <a:t>'46-60'</a:t>
            </a:r>
            <a:r>
              <a:rPr lang="en-US" sz="3200" dirty="0">
                <a:solidFill>
                  <a:srgbClr val="000000"/>
                </a:solidFill>
                <a:effectLst/>
              </a:rPr>
              <a:t>,</a:t>
            </a:r>
            <a:r>
              <a:rPr lang="en-US" sz="3200" dirty="0">
                <a:solidFill>
                  <a:srgbClr val="A31515"/>
                </a:solidFill>
                <a:effectLst/>
              </a:rPr>
              <a:t>'&gt;60’]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A31515"/>
                </a:solidFill>
              </a:rPr>
              <a:t>  Applied WOE and IV technique to form age groups.</a:t>
            </a:r>
          </a:p>
          <a:p>
            <a:pPr marL="0" indent="0" algn="just">
              <a:buNone/>
            </a:pPr>
            <a:endParaRPr lang="en-US" sz="3200" dirty="0">
              <a:solidFill>
                <a:srgbClr val="A31515"/>
              </a:solidFill>
              <a:effectLst/>
            </a:endParaRPr>
          </a:p>
          <a:p>
            <a:pPr algn="just"/>
            <a:r>
              <a:rPr lang="en-US" sz="3200" dirty="0"/>
              <a:t>Performed one-hot encoding on the categorical values and label encoded the target variable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8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1EDFA-F60A-52BE-AD4C-98A5BE44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560"/>
            <a:ext cx="10515600" cy="356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7FCE8-44F8-77CD-E8A2-964F5C05CD9B}"/>
              </a:ext>
            </a:extLst>
          </p:cNvPr>
          <p:cNvSpPr txBox="1"/>
          <p:nvPr/>
        </p:nvSpPr>
        <p:spPr>
          <a:xfrm>
            <a:off x="1619250" y="534073"/>
            <a:ext cx="9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Total number of times each people were contacted.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D8C1B-733E-D069-CB2C-27DAE5EBC65D}"/>
              </a:ext>
            </a:extLst>
          </p:cNvPr>
          <p:cNvSpPr txBox="1"/>
          <p:nvPr/>
        </p:nvSpPr>
        <p:spPr>
          <a:xfrm>
            <a:off x="1243013" y="5557838"/>
            <a:ext cx="92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Less chance of subscribing the data, if they are contacted once or not. </a:t>
            </a:r>
          </a:p>
        </p:txBody>
      </p:sp>
    </p:spTree>
    <p:extLst>
      <p:ext uri="{BB962C8B-B14F-4D97-AF65-F5344CB8AC3E}">
        <p14:creationId xmlns:p14="http://schemas.microsoft.com/office/powerpoint/2010/main" val="399180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B6E-10DB-A7DA-FA3F-D067BEEC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/>
              <a:t> Clients contacted in the previous campaign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17F0E-4B83-FC8D-2F1E-44FD91C0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79" y="1253331"/>
            <a:ext cx="100892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AE4C9-63EB-7089-4856-4075330262BC}"/>
              </a:ext>
            </a:extLst>
          </p:cNvPr>
          <p:cNvSpPr txBox="1"/>
          <p:nvPr/>
        </p:nvSpPr>
        <p:spPr>
          <a:xfrm>
            <a:off x="655422" y="5843586"/>
            <a:ext cx="106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: Client who were contacted in previous campaign and in the current campaign has more chance of </a:t>
            </a:r>
          </a:p>
          <a:p>
            <a:r>
              <a:rPr lang="en-US" dirty="0"/>
              <a:t>enrolling subscription.</a:t>
            </a:r>
          </a:p>
        </p:txBody>
      </p:sp>
    </p:spTree>
    <p:extLst>
      <p:ext uri="{BB962C8B-B14F-4D97-AF65-F5344CB8AC3E}">
        <p14:creationId xmlns:p14="http://schemas.microsoft.com/office/powerpoint/2010/main" val="138154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84A-FBC4-DB70-8EB1-49F18CF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campaign marketing different 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47C1E-F97E-BF4B-9522-CCF29529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7312"/>
            <a:ext cx="10515600" cy="432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97D80-C607-1B71-3704-B24F4314FB2D}"/>
              </a:ext>
            </a:extLst>
          </p:cNvPr>
          <p:cNvSpPr txBox="1"/>
          <p:nvPr/>
        </p:nvSpPr>
        <p:spPr>
          <a:xfrm>
            <a:off x="228600" y="6129338"/>
            <a:ext cx="119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 Elder people are more interested than adult in the adult  (To get overall view avoiding different age groups)</a:t>
            </a:r>
          </a:p>
        </p:txBody>
      </p:sp>
    </p:spTree>
    <p:extLst>
      <p:ext uri="{BB962C8B-B14F-4D97-AF65-F5344CB8AC3E}">
        <p14:creationId xmlns:p14="http://schemas.microsoft.com/office/powerpoint/2010/main" val="83363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6B38-68AD-C5CD-CB72-55AB90B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051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 Here, ‘yes’ is blue colored bar  and ‘no’ is orange colored bar.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 the plot, Educated people are more interested in the subscription compared to illiterate people.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EF3F-85BE-AF7D-3B93-1E6A1F3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8" y="681037"/>
            <a:ext cx="11337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737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Ad-Hoc Bank Campaign Market Analysis</vt:lpstr>
      <vt:lpstr>Problem Description</vt:lpstr>
      <vt:lpstr>Data Description</vt:lpstr>
      <vt:lpstr>Exploratory Data Analysis</vt:lpstr>
      <vt:lpstr>Preprocessing</vt:lpstr>
      <vt:lpstr>PowerPoint Presentation</vt:lpstr>
      <vt:lpstr> Clients contacted in the previous campaign</vt:lpstr>
      <vt:lpstr>Impact of campaign marketing different ages</vt:lpstr>
      <vt:lpstr>Observations:  Here, ‘yes’ is blue colored bar  and ‘no’ is orange colored bar. From the plot, Educated people are more interested in the subscription compared to illiterate people.</vt:lpstr>
      <vt:lpstr>Observations: Married people are more influenced and eager to subscribe. Here, Unknown is less relevant. Hence, we can ignore it.</vt:lpstr>
      <vt:lpstr>Distribution based on the Job status</vt:lpstr>
      <vt:lpstr>Previous outcome v/s This year outcomes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Campaign Market Analysis</dc:title>
  <dc:creator>Ayushi Malaviya</dc:creator>
  <cp:lastModifiedBy>Ayushi Malaviya</cp:lastModifiedBy>
  <cp:revision>4</cp:revision>
  <cp:lastPrinted>2023-09-21T00:43:00Z</cp:lastPrinted>
  <dcterms:created xsi:type="dcterms:W3CDTF">2023-09-20T22:18:08Z</dcterms:created>
  <dcterms:modified xsi:type="dcterms:W3CDTF">2023-09-21T23:58:26Z</dcterms:modified>
</cp:coreProperties>
</file>