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59"/>
  </p:normalViewPr>
  <p:slideViewPr>
    <p:cSldViewPr snapToGrid="0">
      <p:cViewPr varScale="1">
        <p:scale>
          <a:sx n="90" d="100"/>
          <a:sy n="90" d="100"/>
        </p:scale>
        <p:origin x="232" y="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7E771-5BCE-3542-1001-74A9C3AD32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4636A8-8AEE-EB37-62E8-84B3CB7012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B8EDA1-3229-2EC1-EF47-25B8D7C07A75}"/>
              </a:ext>
            </a:extLst>
          </p:cNvPr>
          <p:cNvSpPr>
            <a:spLocks noGrp="1"/>
          </p:cNvSpPr>
          <p:nvPr>
            <p:ph type="dt" sz="half" idx="10"/>
          </p:nvPr>
        </p:nvSpPr>
        <p:spPr/>
        <p:txBody>
          <a:bodyPr/>
          <a:lstStyle/>
          <a:p>
            <a:fld id="{CA5D4FEB-4AAB-DE49-ACDD-80C145FBF803}" type="datetimeFigureOut">
              <a:rPr lang="en-US" smtClean="0"/>
              <a:t>9/21/23</a:t>
            </a:fld>
            <a:endParaRPr lang="en-US"/>
          </a:p>
        </p:txBody>
      </p:sp>
      <p:sp>
        <p:nvSpPr>
          <p:cNvPr id="5" name="Footer Placeholder 4">
            <a:extLst>
              <a:ext uri="{FF2B5EF4-FFF2-40B4-BE49-F238E27FC236}">
                <a16:creationId xmlns:a16="http://schemas.microsoft.com/office/drawing/2014/main" id="{68000763-9D1E-F7B9-847C-4A5D86ACD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3E71B0-8C1F-2B4E-810D-7ACE4BA095B4}"/>
              </a:ext>
            </a:extLst>
          </p:cNvPr>
          <p:cNvSpPr>
            <a:spLocks noGrp="1"/>
          </p:cNvSpPr>
          <p:nvPr>
            <p:ph type="sldNum" sz="quarter" idx="12"/>
          </p:nvPr>
        </p:nvSpPr>
        <p:spPr/>
        <p:txBody>
          <a:bodyPr/>
          <a:lstStyle/>
          <a:p>
            <a:fld id="{4EE29746-9821-9149-8C5A-D1449BCA8B0B}" type="slidenum">
              <a:rPr lang="en-US" smtClean="0"/>
              <a:t>‹#›</a:t>
            </a:fld>
            <a:endParaRPr lang="en-US"/>
          </a:p>
        </p:txBody>
      </p:sp>
    </p:spTree>
    <p:extLst>
      <p:ext uri="{BB962C8B-B14F-4D97-AF65-F5344CB8AC3E}">
        <p14:creationId xmlns:p14="http://schemas.microsoft.com/office/powerpoint/2010/main" val="2627339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143C-5201-6B46-E416-16F7087D50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33A0B1-80CC-6348-069E-AF3F65179D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A4A8AF-813D-883D-2863-51BBB9D0E0D6}"/>
              </a:ext>
            </a:extLst>
          </p:cNvPr>
          <p:cNvSpPr>
            <a:spLocks noGrp="1"/>
          </p:cNvSpPr>
          <p:nvPr>
            <p:ph type="dt" sz="half" idx="10"/>
          </p:nvPr>
        </p:nvSpPr>
        <p:spPr/>
        <p:txBody>
          <a:bodyPr/>
          <a:lstStyle/>
          <a:p>
            <a:fld id="{CA5D4FEB-4AAB-DE49-ACDD-80C145FBF803}" type="datetimeFigureOut">
              <a:rPr lang="en-US" smtClean="0"/>
              <a:t>9/21/23</a:t>
            </a:fld>
            <a:endParaRPr lang="en-US"/>
          </a:p>
        </p:txBody>
      </p:sp>
      <p:sp>
        <p:nvSpPr>
          <p:cNvPr id="5" name="Footer Placeholder 4">
            <a:extLst>
              <a:ext uri="{FF2B5EF4-FFF2-40B4-BE49-F238E27FC236}">
                <a16:creationId xmlns:a16="http://schemas.microsoft.com/office/drawing/2014/main" id="{3346C199-61C7-036E-691B-01BBA15D9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F456D-2D31-0605-57D5-F6CA831053F6}"/>
              </a:ext>
            </a:extLst>
          </p:cNvPr>
          <p:cNvSpPr>
            <a:spLocks noGrp="1"/>
          </p:cNvSpPr>
          <p:nvPr>
            <p:ph type="sldNum" sz="quarter" idx="12"/>
          </p:nvPr>
        </p:nvSpPr>
        <p:spPr/>
        <p:txBody>
          <a:bodyPr/>
          <a:lstStyle/>
          <a:p>
            <a:fld id="{4EE29746-9821-9149-8C5A-D1449BCA8B0B}" type="slidenum">
              <a:rPr lang="en-US" smtClean="0"/>
              <a:t>‹#›</a:t>
            </a:fld>
            <a:endParaRPr lang="en-US"/>
          </a:p>
        </p:txBody>
      </p:sp>
    </p:spTree>
    <p:extLst>
      <p:ext uri="{BB962C8B-B14F-4D97-AF65-F5344CB8AC3E}">
        <p14:creationId xmlns:p14="http://schemas.microsoft.com/office/powerpoint/2010/main" val="60594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D5CB91-EE96-5D4E-9F9A-C42EC5C389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3DEB55-4347-7EB9-F7FC-46F87F12F0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8B02C0-52DA-ABFD-B584-79670E0F02A3}"/>
              </a:ext>
            </a:extLst>
          </p:cNvPr>
          <p:cNvSpPr>
            <a:spLocks noGrp="1"/>
          </p:cNvSpPr>
          <p:nvPr>
            <p:ph type="dt" sz="half" idx="10"/>
          </p:nvPr>
        </p:nvSpPr>
        <p:spPr/>
        <p:txBody>
          <a:bodyPr/>
          <a:lstStyle/>
          <a:p>
            <a:fld id="{CA5D4FEB-4AAB-DE49-ACDD-80C145FBF803}" type="datetimeFigureOut">
              <a:rPr lang="en-US" smtClean="0"/>
              <a:t>9/21/23</a:t>
            </a:fld>
            <a:endParaRPr lang="en-US"/>
          </a:p>
        </p:txBody>
      </p:sp>
      <p:sp>
        <p:nvSpPr>
          <p:cNvPr id="5" name="Footer Placeholder 4">
            <a:extLst>
              <a:ext uri="{FF2B5EF4-FFF2-40B4-BE49-F238E27FC236}">
                <a16:creationId xmlns:a16="http://schemas.microsoft.com/office/drawing/2014/main" id="{3B9647CE-5B2D-624A-0E07-5C0523F875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F26C2-139E-8365-624B-A374AB3D2F0F}"/>
              </a:ext>
            </a:extLst>
          </p:cNvPr>
          <p:cNvSpPr>
            <a:spLocks noGrp="1"/>
          </p:cNvSpPr>
          <p:nvPr>
            <p:ph type="sldNum" sz="quarter" idx="12"/>
          </p:nvPr>
        </p:nvSpPr>
        <p:spPr/>
        <p:txBody>
          <a:bodyPr/>
          <a:lstStyle/>
          <a:p>
            <a:fld id="{4EE29746-9821-9149-8C5A-D1449BCA8B0B}" type="slidenum">
              <a:rPr lang="en-US" smtClean="0"/>
              <a:t>‹#›</a:t>
            </a:fld>
            <a:endParaRPr lang="en-US"/>
          </a:p>
        </p:txBody>
      </p:sp>
    </p:spTree>
    <p:extLst>
      <p:ext uri="{BB962C8B-B14F-4D97-AF65-F5344CB8AC3E}">
        <p14:creationId xmlns:p14="http://schemas.microsoft.com/office/powerpoint/2010/main" val="3684810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DF71D-4B4A-6602-42C3-DED2E67435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71E881-4467-ADFC-193C-AB0BFC015E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8FD476-BE8D-ADFE-9D3D-714FD45AA832}"/>
              </a:ext>
            </a:extLst>
          </p:cNvPr>
          <p:cNvSpPr>
            <a:spLocks noGrp="1"/>
          </p:cNvSpPr>
          <p:nvPr>
            <p:ph type="dt" sz="half" idx="10"/>
          </p:nvPr>
        </p:nvSpPr>
        <p:spPr/>
        <p:txBody>
          <a:bodyPr/>
          <a:lstStyle/>
          <a:p>
            <a:fld id="{CA5D4FEB-4AAB-DE49-ACDD-80C145FBF803}" type="datetimeFigureOut">
              <a:rPr lang="en-US" smtClean="0"/>
              <a:t>9/21/23</a:t>
            </a:fld>
            <a:endParaRPr lang="en-US"/>
          </a:p>
        </p:txBody>
      </p:sp>
      <p:sp>
        <p:nvSpPr>
          <p:cNvPr id="5" name="Footer Placeholder 4">
            <a:extLst>
              <a:ext uri="{FF2B5EF4-FFF2-40B4-BE49-F238E27FC236}">
                <a16:creationId xmlns:a16="http://schemas.microsoft.com/office/drawing/2014/main" id="{1016784D-13DD-93F1-AE66-C0A6B60ACE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9B57D-5F2D-5CC5-8915-61F605226AF9}"/>
              </a:ext>
            </a:extLst>
          </p:cNvPr>
          <p:cNvSpPr>
            <a:spLocks noGrp="1"/>
          </p:cNvSpPr>
          <p:nvPr>
            <p:ph type="sldNum" sz="quarter" idx="12"/>
          </p:nvPr>
        </p:nvSpPr>
        <p:spPr/>
        <p:txBody>
          <a:bodyPr/>
          <a:lstStyle/>
          <a:p>
            <a:fld id="{4EE29746-9821-9149-8C5A-D1449BCA8B0B}" type="slidenum">
              <a:rPr lang="en-US" smtClean="0"/>
              <a:t>‹#›</a:t>
            </a:fld>
            <a:endParaRPr lang="en-US"/>
          </a:p>
        </p:txBody>
      </p:sp>
    </p:spTree>
    <p:extLst>
      <p:ext uri="{BB962C8B-B14F-4D97-AF65-F5344CB8AC3E}">
        <p14:creationId xmlns:p14="http://schemas.microsoft.com/office/powerpoint/2010/main" val="2975633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ED5F5-358F-A9B5-6B26-B58ED3A81F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424F5F-2898-E143-5E5D-C4E9210885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84032F-5DF6-9DDF-999C-16A909F56FA5}"/>
              </a:ext>
            </a:extLst>
          </p:cNvPr>
          <p:cNvSpPr>
            <a:spLocks noGrp="1"/>
          </p:cNvSpPr>
          <p:nvPr>
            <p:ph type="dt" sz="half" idx="10"/>
          </p:nvPr>
        </p:nvSpPr>
        <p:spPr/>
        <p:txBody>
          <a:bodyPr/>
          <a:lstStyle/>
          <a:p>
            <a:fld id="{CA5D4FEB-4AAB-DE49-ACDD-80C145FBF803}" type="datetimeFigureOut">
              <a:rPr lang="en-US" smtClean="0"/>
              <a:t>9/21/23</a:t>
            </a:fld>
            <a:endParaRPr lang="en-US"/>
          </a:p>
        </p:txBody>
      </p:sp>
      <p:sp>
        <p:nvSpPr>
          <p:cNvPr id="5" name="Footer Placeholder 4">
            <a:extLst>
              <a:ext uri="{FF2B5EF4-FFF2-40B4-BE49-F238E27FC236}">
                <a16:creationId xmlns:a16="http://schemas.microsoft.com/office/drawing/2014/main" id="{BD662C94-50A5-168E-DB73-88A7F0E188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C7913E-FA29-FD26-2D58-79C5F4E1B629}"/>
              </a:ext>
            </a:extLst>
          </p:cNvPr>
          <p:cNvSpPr>
            <a:spLocks noGrp="1"/>
          </p:cNvSpPr>
          <p:nvPr>
            <p:ph type="sldNum" sz="quarter" idx="12"/>
          </p:nvPr>
        </p:nvSpPr>
        <p:spPr/>
        <p:txBody>
          <a:bodyPr/>
          <a:lstStyle/>
          <a:p>
            <a:fld id="{4EE29746-9821-9149-8C5A-D1449BCA8B0B}" type="slidenum">
              <a:rPr lang="en-US" smtClean="0"/>
              <a:t>‹#›</a:t>
            </a:fld>
            <a:endParaRPr lang="en-US"/>
          </a:p>
        </p:txBody>
      </p:sp>
    </p:spTree>
    <p:extLst>
      <p:ext uri="{BB962C8B-B14F-4D97-AF65-F5344CB8AC3E}">
        <p14:creationId xmlns:p14="http://schemas.microsoft.com/office/powerpoint/2010/main" val="2153922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06A7-6E79-29F5-0840-90CC3C73C9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1A7B2-0BCE-C9FA-2377-37AA1BB576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88168C-6E07-C63C-0643-78B138B026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4B1048-74B6-A74D-1D30-2AE0B4EFC362}"/>
              </a:ext>
            </a:extLst>
          </p:cNvPr>
          <p:cNvSpPr>
            <a:spLocks noGrp="1"/>
          </p:cNvSpPr>
          <p:nvPr>
            <p:ph type="dt" sz="half" idx="10"/>
          </p:nvPr>
        </p:nvSpPr>
        <p:spPr/>
        <p:txBody>
          <a:bodyPr/>
          <a:lstStyle/>
          <a:p>
            <a:fld id="{CA5D4FEB-4AAB-DE49-ACDD-80C145FBF803}" type="datetimeFigureOut">
              <a:rPr lang="en-US" smtClean="0"/>
              <a:t>9/21/23</a:t>
            </a:fld>
            <a:endParaRPr lang="en-US"/>
          </a:p>
        </p:txBody>
      </p:sp>
      <p:sp>
        <p:nvSpPr>
          <p:cNvPr id="6" name="Footer Placeholder 5">
            <a:extLst>
              <a:ext uri="{FF2B5EF4-FFF2-40B4-BE49-F238E27FC236}">
                <a16:creationId xmlns:a16="http://schemas.microsoft.com/office/drawing/2014/main" id="{23504CC1-ADF4-39FB-112F-DCCF1AA71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0C1444-92E8-F3C7-8AC2-6B5FB7C6DCDB}"/>
              </a:ext>
            </a:extLst>
          </p:cNvPr>
          <p:cNvSpPr>
            <a:spLocks noGrp="1"/>
          </p:cNvSpPr>
          <p:nvPr>
            <p:ph type="sldNum" sz="quarter" idx="12"/>
          </p:nvPr>
        </p:nvSpPr>
        <p:spPr/>
        <p:txBody>
          <a:bodyPr/>
          <a:lstStyle/>
          <a:p>
            <a:fld id="{4EE29746-9821-9149-8C5A-D1449BCA8B0B}" type="slidenum">
              <a:rPr lang="en-US" smtClean="0"/>
              <a:t>‹#›</a:t>
            </a:fld>
            <a:endParaRPr lang="en-US"/>
          </a:p>
        </p:txBody>
      </p:sp>
    </p:spTree>
    <p:extLst>
      <p:ext uri="{BB962C8B-B14F-4D97-AF65-F5344CB8AC3E}">
        <p14:creationId xmlns:p14="http://schemas.microsoft.com/office/powerpoint/2010/main" val="2957112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31CA-887E-A30D-0923-CC22EAD59E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5C25A0-8B50-37D0-9191-5D8D3E360F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583E94-9DD1-565B-72F6-39F8B39DC9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44EC68-CC88-1A33-73DB-8FA0423A63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312992-F0F0-C890-8747-F7E6F51589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048572-4F13-789A-698E-71F47A6EB20D}"/>
              </a:ext>
            </a:extLst>
          </p:cNvPr>
          <p:cNvSpPr>
            <a:spLocks noGrp="1"/>
          </p:cNvSpPr>
          <p:nvPr>
            <p:ph type="dt" sz="half" idx="10"/>
          </p:nvPr>
        </p:nvSpPr>
        <p:spPr/>
        <p:txBody>
          <a:bodyPr/>
          <a:lstStyle/>
          <a:p>
            <a:fld id="{CA5D4FEB-4AAB-DE49-ACDD-80C145FBF803}" type="datetimeFigureOut">
              <a:rPr lang="en-US" smtClean="0"/>
              <a:t>9/21/23</a:t>
            </a:fld>
            <a:endParaRPr lang="en-US"/>
          </a:p>
        </p:txBody>
      </p:sp>
      <p:sp>
        <p:nvSpPr>
          <p:cNvPr id="8" name="Footer Placeholder 7">
            <a:extLst>
              <a:ext uri="{FF2B5EF4-FFF2-40B4-BE49-F238E27FC236}">
                <a16:creationId xmlns:a16="http://schemas.microsoft.com/office/drawing/2014/main" id="{46009A77-17BE-1CF5-E6DB-18667AFAB7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589EB7-DD1F-AA0E-E433-1C69E9F6B37A}"/>
              </a:ext>
            </a:extLst>
          </p:cNvPr>
          <p:cNvSpPr>
            <a:spLocks noGrp="1"/>
          </p:cNvSpPr>
          <p:nvPr>
            <p:ph type="sldNum" sz="quarter" idx="12"/>
          </p:nvPr>
        </p:nvSpPr>
        <p:spPr/>
        <p:txBody>
          <a:bodyPr/>
          <a:lstStyle/>
          <a:p>
            <a:fld id="{4EE29746-9821-9149-8C5A-D1449BCA8B0B}" type="slidenum">
              <a:rPr lang="en-US" smtClean="0"/>
              <a:t>‹#›</a:t>
            </a:fld>
            <a:endParaRPr lang="en-US"/>
          </a:p>
        </p:txBody>
      </p:sp>
    </p:spTree>
    <p:extLst>
      <p:ext uri="{BB962C8B-B14F-4D97-AF65-F5344CB8AC3E}">
        <p14:creationId xmlns:p14="http://schemas.microsoft.com/office/powerpoint/2010/main" val="1270759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55D5D-FE17-5662-D2C0-0B53550417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EAB0E6-35B3-6C1F-91CA-9742B8F71535}"/>
              </a:ext>
            </a:extLst>
          </p:cNvPr>
          <p:cNvSpPr>
            <a:spLocks noGrp="1"/>
          </p:cNvSpPr>
          <p:nvPr>
            <p:ph type="dt" sz="half" idx="10"/>
          </p:nvPr>
        </p:nvSpPr>
        <p:spPr/>
        <p:txBody>
          <a:bodyPr/>
          <a:lstStyle/>
          <a:p>
            <a:fld id="{CA5D4FEB-4AAB-DE49-ACDD-80C145FBF803}" type="datetimeFigureOut">
              <a:rPr lang="en-US" smtClean="0"/>
              <a:t>9/21/23</a:t>
            </a:fld>
            <a:endParaRPr lang="en-US"/>
          </a:p>
        </p:txBody>
      </p:sp>
      <p:sp>
        <p:nvSpPr>
          <p:cNvPr id="4" name="Footer Placeholder 3">
            <a:extLst>
              <a:ext uri="{FF2B5EF4-FFF2-40B4-BE49-F238E27FC236}">
                <a16:creationId xmlns:a16="http://schemas.microsoft.com/office/drawing/2014/main" id="{CA5D035A-EF53-7542-4ACB-F1B02B078B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59971A-79BE-64C4-17FC-D296CEFE1BCB}"/>
              </a:ext>
            </a:extLst>
          </p:cNvPr>
          <p:cNvSpPr>
            <a:spLocks noGrp="1"/>
          </p:cNvSpPr>
          <p:nvPr>
            <p:ph type="sldNum" sz="quarter" idx="12"/>
          </p:nvPr>
        </p:nvSpPr>
        <p:spPr/>
        <p:txBody>
          <a:bodyPr/>
          <a:lstStyle/>
          <a:p>
            <a:fld id="{4EE29746-9821-9149-8C5A-D1449BCA8B0B}" type="slidenum">
              <a:rPr lang="en-US" smtClean="0"/>
              <a:t>‹#›</a:t>
            </a:fld>
            <a:endParaRPr lang="en-US"/>
          </a:p>
        </p:txBody>
      </p:sp>
    </p:spTree>
    <p:extLst>
      <p:ext uri="{BB962C8B-B14F-4D97-AF65-F5344CB8AC3E}">
        <p14:creationId xmlns:p14="http://schemas.microsoft.com/office/powerpoint/2010/main" val="1701996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A800BD-52C2-B667-C313-E9242AC5B8D1}"/>
              </a:ext>
            </a:extLst>
          </p:cNvPr>
          <p:cNvSpPr>
            <a:spLocks noGrp="1"/>
          </p:cNvSpPr>
          <p:nvPr>
            <p:ph type="dt" sz="half" idx="10"/>
          </p:nvPr>
        </p:nvSpPr>
        <p:spPr/>
        <p:txBody>
          <a:bodyPr/>
          <a:lstStyle/>
          <a:p>
            <a:fld id="{CA5D4FEB-4AAB-DE49-ACDD-80C145FBF803}" type="datetimeFigureOut">
              <a:rPr lang="en-US" smtClean="0"/>
              <a:t>9/21/23</a:t>
            </a:fld>
            <a:endParaRPr lang="en-US"/>
          </a:p>
        </p:txBody>
      </p:sp>
      <p:sp>
        <p:nvSpPr>
          <p:cNvPr id="3" name="Footer Placeholder 2">
            <a:extLst>
              <a:ext uri="{FF2B5EF4-FFF2-40B4-BE49-F238E27FC236}">
                <a16:creationId xmlns:a16="http://schemas.microsoft.com/office/drawing/2014/main" id="{1AA6407E-3A88-373E-4464-714AC80BB5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2B95DD-6F6F-30FF-535F-465A010F1DE4}"/>
              </a:ext>
            </a:extLst>
          </p:cNvPr>
          <p:cNvSpPr>
            <a:spLocks noGrp="1"/>
          </p:cNvSpPr>
          <p:nvPr>
            <p:ph type="sldNum" sz="quarter" idx="12"/>
          </p:nvPr>
        </p:nvSpPr>
        <p:spPr/>
        <p:txBody>
          <a:bodyPr/>
          <a:lstStyle/>
          <a:p>
            <a:fld id="{4EE29746-9821-9149-8C5A-D1449BCA8B0B}" type="slidenum">
              <a:rPr lang="en-US" smtClean="0"/>
              <a:t>‹#›</a:t>
            </a:fld>
            <a:endParaRPr lang="en-US"/>
          </a:p>
        </p:txBody>
      </p:sp>
    </p:spTree>
    <p:extLst>
      <p:ext uri="{BB962C8B-B14F-4D97-AF65-F5344CB8AC3E}">
        <p14:creationId xmlns:p14="http://schemas.microsoft.com/office/powerpoint/2010/main" val="3411629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B8243-8925-C6FC-2B32-6C22FD24D5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5DA7B3-F38B-09F6-B38F-FDB095EA40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9AC3EE-0CDC-90F7-BA54-15EE322800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A10D8-1352-E885-0FDB-6512ECDB0F3D}"/>
              </a:ext>
            </a:extLst>
          </p:cNvPr>
          <p:cNvSpPr>
            <a:spLocks noGrp="1"/>
          </p:cNvSpPr>
          <p:nvPr>
            <p:ph type="dt" sz="half" idx="10"/>
          </p:nvPr>
        </p:nvSpPr>
        <p:spPr/>
        <p:txBody>
          <a:bodyPr/>
          <a:lstStyle/>
          <a:p>
            <a:fld id="{CA5D4FEB-4AAB-DE49-ACDD-80C145FBF803}" type="datetimeFigureOut">
              <a:rPr lang="en-US" smtClean="0"/>
              <a:t>9/21/23</a:t>
            </a:fld>
            <a:endParaRPr lang="en-US"/>
          </a:p>
        </p:txBody>
      </p:sp>
      <p:sp>
        <p:nvSpPr>
          <p:cNvPr id="6" name="Footer Placeholder 5">
            <a:extLst>
              <a:ext uri="{FF2B5EF4-FFF2-40B4-BE49-F238E27FC236}">
                <a16:creationId xmlns:a16="http://schemas.microsoft.com/office/drawing/2014/main" id="{AFC0BDA5-A300-A951-D749-EFE9C1A119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D8FFDF-D6D7-D153-6980-B5B3FE5E8B37}"/>
              </a:ext>
            </a:extLst>
          </p:cNvPr>
          <p:cNvSpPr>
            <a:spLocks noGrp="1"/>
          </p:cNvSpPr>
          <p:nvPr>
            <p:ph type="sldNum" sz="quarter" idx="12"/>
          </p:nvPr>
        </p:nvSpPr>
        <p:spPr/>
        <p:txBody>
          <a:bodyPr/>
          <a:lstStyle/>
          <a:p>
            <a:fld id="{4EE29746-9821-9149-8C5A-D1449BCA8B0B}" type="slidenum">
              <a:rPr lang="en-US" smtClean="0"/>
              <a:t>‹#›</a:t>
            </a:fld>
            <a:endParaRPr lang="en-US"/>
          </a:p>
        </p:txBody>
      </p:sp>
    </p:spTree>
    <p:extLst>
      <p:ext uri="{BB962C8B-B14F-4D97-AF65-F5344CB8AC3E}">
        <p14:creationId xmlns:p14="http://schemas.microsoft.com/office/powerpoint/2010/main" val="71777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83127-AF44-B745-1A2A-A7AB715B7B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C914A2-7EBD-2E58-A9AC-2A1181E90B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7D3256-C136-1A6A-1628-4A90BF68C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8A81EC-2872-0A60-EB08-76105BABF257}"/>
              </a:ext>
            </a:extLst>
          </p:cNvPr>
          <p:cNvSpPr>
            <a:spLocks noGrp="1"/>
          </p:cNvSpPr>
          <p:nvPr>
            <p:ph type="dt" sz="half" idx="10"/>
          </p:nvPr>
        </p:nvSpPr>
        <p:spPr/>
        <p:txBody>
          <a:bodyPr/>
          <a:lstStyle/>
          <a:p>
            <a:fld id="{CA5D4FEB-4AAB-DE49-ACDD-80C145FBF803}" type="datetimeFigureOut">
              <a:rPr lang="en-US" smtClean="0"/>
              <a:t>9/21/23</a:t>
            </a:fld>
            <a:endParaRPr lang="en-US"/>
          </a:p>
        </p:txBody>
      </p:sp>
      <p:sp>
        <p:nvSpPr>
          <p:cNvPr id="6" name="Footer Placeholder 5">
            <a:extLst>
              <a:ext uri="{FF2B5EF4-FFF2-40B4-BE49-F238E27FC236}">
                <a16:creationId xmlns:a16="http://schemas.microsoft.com/office/drawing/2014/main" id="{345D936F-A229-DF77-1845-392152AC5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F44B2C-10D5-F5A3-7F74-5EA4E6C5B278}"/>
              </a:ext>
            </a:extLst>
          </p:cNvPr>
          <p:cNvSpPr>
            <a:spLocks noGrp="1"/>
          </p:cNvSpPr>
          <p:nvPr>
            <p:ph type="sldNum" sz="quarter" idx="12"/>
          </p:nvPr>
        </p:nvSpPr>
        <p:spPr/>
        <p:txBody>
          <a:bodyPr/>
          <a:lstStyle/>
          <a:p>
            <a:fld id="{4EE29746-9821-9149-8C5A-D1449BCA8B0B}" type="slidenum">
              <a:rPr lang="en-US" smtClean="0"/>
              <a:t>‹#›</a:t>
            </a:fld>
            <a:endParaRPr lang="en-US"/>
          </a:p>
        </p:txBody>
      </p:sp>
    </p:spTree>
    <p:extLst>
      <p:ext uri="{BB962C8B-B14F-4D97-AF65-F5344CB8AC3E}">
        <p14:creationId xmlns:p14="http://schemas.microsoft.com/office/powerpoint/2010/main" val="994181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59A727-489E-91D4-F7EB-F14F995DFC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019560-A483-B859-5FF0-11BC260D08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C1A93C-7932-EFD0-AA24-2460700BB7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5D4FEB-4AAB-DE49-ACDD-80C145FBF803}" type="datetimeFigureOut">
              <a:rPr lang="en-US" smtClean="0"/>
              <a:t>9/21/23</a:t>
            </a:fld>
            <a:endParaRPr lang="en-US"/>
          </a:p>
        </p:txBody>
      </p:sp>
      <p:sp>
        <p:nvSpPr>
          <p:cNvPr id="5" name="Footer Placeholder 4">
            <a:extLst>
              <a:ext uri="{FF2B5EF4-FFF2-40B4-BE49-F238E27FC236}">
                <a16:creationId xmlns:a16="http://schemas.microsoft.com/office/drawing/2014/main" id="{E64BE373-DCCD-212E-0404-1DBB29C82A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E2ADCE-EB62-F109-1C11-6C36979FFC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E29746-9821-9149-8C5A-D1449BCA8B0B}" type="slidenum">
              <a:rPr lang="en-US" smtClean="0"/>
              <a:t>‹#›</a:t>
            </a:fld>
            <a:endParaRPr lang="en-US"/>
          </a:p>
        </p:txBody>
      </p:sp>
    </p:spTree>
    <p:extLst>
      <p:ext uri="{BB962C8B-B14F-4D97-AF65-F5344CB8AC3E}">
        <p14:creationId xmlns:p14="http://schemas.microsoft.com/office/powerpoint/2010/main" val="1838317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A0EC-BF93-962B-3384-2B1C5C498B96}"/>
              </a:ext>
            </a:extLst>
          </p:cNvPr>
          <p:cNvSpPr>
            <a:spLocks noGrp="1"/>
          </p:cNvSpPr>
          <p:nvPr>
            <p:ph type="ctrTitle"/>
          </p:nvPr>
        </p:nvSpPr>
        <p:spPr>
          <a:xfrm>
            <a:off x="1524000" y="2423859"/>
            <a:ext cx="9144000" cy="1005141"/>
          </a:xfrm>
        </p:spPr>
        <p:txBody>
          <a:bodyPr/>
          <a:lstStyle/>
          <a:p>
            <a:r>
              <a:rPr lang="en-US" dirty="0"/>
              <a:t>Final Presentation</a:t>
            </a:r>
          </a:p>
        </p:txBody>
      </p:sp>
      <p:sp>
        <p:nvSpPr>
          <p:cNvPr id="3" name="Subtitle 2">
            <a:extLst>
              <a:ext uri="{FF2B5EF4-FFF2-40B4-BE49-F238E27FC236}">
                <a16:creationId xmlns:a16="http://schemas.microsoft.com/office/drawing/2014/main" id="{4EDCCACE-7D4B-9D2A-0A5F-3A8B0B502E72}"/>
              </a:ext>
            </a:extLst>
          </p:cNvPr>
          <p:cNvSpPr>
            <a:spLocks noGrp="1"/>
          </p:cNvSpPr>
          <p:nvPr>
            <p:ph type="subTitle" idx="1"/>
          </p:nvPr>
        </p:nvSpPr>
        <p:spPr>
          <a:xfrm>
            <a:off x="1621536" y="4203193"/>
            <a:ext cx="9144000" cy="527304"/>
          </a:xfrm>
        </p:spPr>
        <p:txBody>
          <a:bodyPr/>
          <a:lstStyle/>
          <a:p>
            <a:r>
              <a:rPr lang="en-US" dirty="0"/>
              <a:t>Project Name: Bank Campaign Marketing</a:t>
            </a:r>
          </a:p>
          <a:p>
            <a:endParaRPr lang="en-US" dirty="0"/>
          </a:p>
        </p:txBody>
      </p:sp>
    </p:spTree>
    <p:extLst>
      <p:ext uri="{BB962C8B-B14F-4D97-AF65-F5344CB8AC3E}">
        <p14:creationId xmlns:p14="http://schemas.microsoft.com/office/powerpoint/2010/main" val="2987569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6D420-36C7-5DA8-27EB-8458A1F4CDCE}"/>
              </a:ext>
            </a:extLst>
          </p:cNvPr>
          <p:cNvSpPr>
            <a:spLocks noGrp="1"/>
          </p:cNvSpPr>
          <p:nvPr>
            <p:ph type="title"/>
          </p:nvPr>
        </p:nvSpPr>
        <p:spPr/>
        <p:txBody>
          <a:bodyPr/>
          <a:lstStyle/>
          <a:p>
            <a:pPr algn="ctr"/>
            <a:r>
              <a:rPr lang="en-US" dirty="0"/>
              <a:t>Preprocessing</a:t>
            </a:r>
          </a:p>
        </p:txBody>
      </p:sp>
      <p:sp>
        <p:nvSpPr>
          <p:cNvPr id="3" name="Content Placeholder 2">
            <a:extLst>
              <a:ext uri="{FF2B5EF4-FFF2-40B4-BE49-F238E27FC236}">
                <a16:creationId xmlns:a16="http://schemas.microsoft.com/office/drawing/2014/main" id="{967E87FA-1A15-98D6-92AA-84571B6A6366}"/>
              </a:ext>
            </a:extLst>
          </p:cNvPr>
          <p:cNvSpPr>
            <a:spLocks noGrp="1"/>
          </p:cNvSpPr>
          <p:nvPr>
            <p:ph idx="1"/>
          </p:nvPr>
        </p:nvSpPr>
        <p:spPr/>
        <p:txBody>
          <a:bodyPr/>
          <a:lstStyle/>
          <a:p>
            <a:pPr marL="514350" indent="-514350">
              <a:buAutoNum type="arabicPeriod"/>
            </a:pPr>
            <a:r>
              <a:rPr lang="en-US" dirty="0"/>
              <a:t>Label encode : Encode the target values</a:t>
            </a:r>
          </a:p>
          <a:p>
            <a:pPr marL="514350" indent="-514350">
              <a:buAutoNum type="arabicPeriod"/>
            </a:pPr>
            <a:r>
              <a:rPr lang="en-US" dirty="0"/>
              <a:t>One-hot encode: encoded the categorical values.</a:t>
            </a:r>
          </a:p>
          <a:p>
            <a:pPr marL="514350" indent="-514350">
              <a:buAutoNum type="arabicPeriod"/>
            </a:pPr>
            <a:r>
              <a:rPr lang="en-US" dirty="0"/>
              <a:t>Total Number of Features : The features which were used while implementing a model were 16 features.</a:t>
            </a:r>
          </a:p>
          <a:p>
            <a:pPr marL="514350" indent="-514350">
              <a:buAutoNum type="arabicPeriod"/>
            </a:pPr>
            <a:r>
              <a:rPr lang="en-US" dirty="0"/>
              <a:t>The target value is highly imbalanced with ratio of 9:1.</a:t>
            </a:r>
          </a:p>
          <a:p>
            <a:pPr marL="514350" indent="-514350">
              <a:buAutoNum type="arabicPeriod"/>
            </a:pPr>
            <a:r>
              <a:rPr lang="en-US" dirty="0"/>
              <a:t>To avoid bias in the model due to imbalance data following techniques were applied:</a:t>
            </a:r>
          </a:p>
          <a:p>
            <a:pPr marL="0" indent="0">
              <a:buNone/>
            </a:pPr>
            <a:r>
              <a:rPr lang="en-US" dirty="0"/>
              <a:t>              &gt;   Assigning weights to minority class</a:t>
            </a:r>
          </a:p>
          <a:p>
            <a:pPr marL="0" indent="0">
              <a:buNone/>
            </a:pPr>
            <a:r>
              <a:rPr lang="en-US" dirty="0"/>
              <a:t>              &gt;   Applying cross- validation and stratified </a:t>
            </a:r>
            <a:r>
              <a:rPr lang="en-US" dirty="0" err="1"/>
              <a:t>kfold</a:t>
            </a:r>
            <a:r>
              <a:rPr lang="en-US" dirty="0"/>
              <a:t> technique</a:t>
            </a:r>
          </a:p>
        </p:txBody>
      </p:sp>
    </p:spTree>
    <p:extLst>
      <p:ext uri="{BB962C8B-B14F-4D97-AF65-F5344CB8AC3E}">
        <p14:creationId xmlns:p14="http://schemas.microsoft.com/office/powerpoint/2010/main" val="321508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FB19-03F7-6754-6E8D-6CDD9F34DFA7}"/>
              </a:ext>
            </a:extLst>
          </p:cNvPr>
          <p:cNvSpPr>
            <a:spLocks noGrp="1"/>
          </p:cNvSpPr>
          <p:nvPr>
            <p:ph type="title"/>
          </p:nvPr>
        </p:nvSpPr>
        <p:spPr/>
        <p:txBody>
          <a:bodyPr/>
          <a:lstStyle/>
          <a:p>
            <a:pPr algn="ctr"/>
            <a:r>
              <a:rPr lang="en-US" dirty="0"/>
              <a:t>Feature Engineering</a:t>
            </a:r>
          </a:p>
        </p:txBody>
      </p:sp>
      <p:sp>
        <p:nvSpPr>
          <p:cNvPr id="3" name="Content Placeholder 2">
            <a:extLst>
              <a:ext uri="{FF2B5EF4-FFF2-40B4-BE49-F238E27FC236}">
                <a16:creationId xmlns:a16="http://schemas.microsoft.com/office/drawing/2014/main" id="{DD856A13-2A12-5AE0-04CB-FC403FED0FDC}"/>
              </a:ext>
            </a:extLst>
          </p:cNvPr>
          <p:cNvSpPr>
            <a:spLocks noGrp="1"/>
          </p:cNvSpPr>
          <p:nvPr>
            <p:ph idx="1"/>
          </p:nvPr>
        </p:nvSpPr>
        <p:spPr>
          <a:xfrm>
            <a:off x="838200" y="1690688"/>
            <a:ext cx="10515600" cy="4351338"/>
          </a:xfrm>
        </p:spPr>
        <p:txBody>
          <a:bodyPr>
            <a:normAutofit/>
          </a:bodyPr>
          <a:lstStyle/>
          <a:p>
            <a:r>
              <a:rPr lang="en-US" dirty="0"/>
              <a:t>There were 4 data features which were irrelevant and creating more bias due to a few skewed data or few unscaled data points.</a:t>
            </a:r>
          </a:p>
          <a:p>
            <a:pPr marL="0" indent="0">
              <a:buNone/>
            </a:pPr>
            <a:r>
              <a:rPr lang="en-US" dirty="0"/>
              <a:t>              &gt;   Employment variation rate (</a:t>
            </a:r>
            <a:r>
              <a:rPr lang="en-US" dirty="0" err="1"/>
              <a:t>emp_var_rate</a:t>
            </a:r>
            <a:r>
              <a:rPr lang="en-US" dirty="0"/>
              <a:t>)</a:t>
            </a:r>
          </a:p>
          <a:p>
            <a:pPr marL="0" indent="0">
              <a:buNone/>
            </a:pPr>
            <a:r>
              <a:rPr lang="en-US" dirty="0"/>
              <a:t>              &gt;   Constant price index (</a:t>
            </a:r>
            <a:r>
              <a:rPr lang="en-US" dirty="0" err="1"/>
              <a:t>cons_price_idx</a:t>
            </a:r>
            <a:r>
              <a:rPr lang="en-US" dirty="0"/>
              <a:t>)</a:t>
            </a:r>
          </a:p>
          <a:p>
            <a:pPr marL="0" indent="0">
              <a:buNone/>
            </a:pPr>
            <a:r>
              <a:rPr lang="en-US" dirty="0"/>
              <a:t>              &gt;   euribor3m </a:t>
            </a:r>
          </a:p>
          <a:p>
            <a:pPr marL="0" indent="0">
              <a:buNone/>
            </a:pPr>
            <a:r>
              <a:rPr lang="en-US" dirty="0"/>
              <a:t>              &gt;   Constant confidence index (</a:t>
            </a:r>
            <a:r>
              <a:rPr lang="en-US" dirty="0" err="1"/>
              <a:t>con_confi_idx</a:t>
            </a:r>
            <a:r>
              <a:rPr lang="en-US" dirty="0"/>
              <a:t>)</a:t>
            </a:r>
          </a:p>
          <a:p>
            <a:pPr marL="0" indent="0">
              <a:buNone/>
            </a:pPr>
            <a:r>
              <a:rPr lang="en-US" dirty="0"/>
              <a:t>  </a:t>
            </a:r>
          </a:p>
          <a:p>
            <a:pPr marL="0" indent="0">
              <a:buNone/>
            </a:pPr>
            <a:r>
              <a:rPr lang="en-US" dirty="0"/>
              <a:t> </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30A0CDE5-F93A-9A29-05D9-16E7FCF37ADC}"/>
              </a:ext>
            </a:extLst>
          </p:cNvPr>
          <p:cNvPicPr>
            <a:picLocks noChangeAspect="1"/>
          </p:cNvPicPr>
          <p:nvPr/>
        </p:nvPicPr>
        <p:blipFill>
          <a:blip r:embed="rId2"/>
          <a:stretch>
            <a:fillRect/>
          </a:stretch>
        </p:blipFill>
        <p:spPr>
          <a:xfrm>
            <a:off x="700088" y="4876727"/>
            <a:ext cx="10858500" cy="1616148"/>
          </a:xfrm>
          <a:prstGeom prst="rect">
            <a:avLst/>
          </a:prstGeom>
        </p:spPr>
      </p:pic>
    </p:spTree>
    <p:extLst>
      <p:ext uri="{BB962C8B-B14F-4D97-AF65-F5344CB8AC3E}">
        <p14:creationId xmlns:p14="http://schemas.microsoft.com/office/powerpoint/2010/main" val="3294374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C4D5-9DCA-6130-0259-F779577DCA96}"/>
              </a:ext>
            </a:extLst>
          </p:cNvPr>
          <p:cNvSpPr>
            <a:spLocks noGrp="1"/>
          </p:cNvSpPr>
          <p:nvPr>
            <p:ph type="title"/>
          </p:nvPr>
        </p:nvSpPr>
        <p:spPr/>
        <p:txBody>
          <a:bodyPr/>
          <a:lstStyle/>
          <a:p>
            <a:pPr algn="ctr"/>
            <a:r>
              <a:rPr lang="en-US" dirty="0"/>
              <a:t>Model Evaluation Matrix</a:t>
            </a:r>
          </a:p>
        </p:txBody>
      </p:sp>
      <p:sp>
        <p:nvSpPr>
          <p:cNvPr id="3" name="Content Placeholder 2">
            <a:extLst>
              <a:ext uri="{FF2B5EF4-FFF2-40B4-BE49-F238E27FC236}">
                <a16:creationId xmlns:a16="http://schemas.microsoft.com/office/drawing/2014/main" id="{0D71DA0A-9A48-D0F4-3788-B84F1FD4A587}"/>
              </a:ext>
            </a:extLst>
          </p:cNvPr>
          <p:cNvSpPr>
            <a:spLocks noGrp="1"/>
          </p:cNvSpPr>
          <p:nvPr>
            <p:ph idx="1"/>
          </p:nvPr>
        </p:nvSpPr>
        <p:spPr/>
        <p:txBody>
          <a:bodyPr/>
          <a:lstStyle/>
          <a:p>
            <a:pPr marL="0" indent="0">
              <a:buNone/>
            </a:pPr>
            <a:r>
              <a:rPr lang="en-US" dirty="0"/>
              <a:t>Business Goal: To increase number of people subscribing the deposit scheme product. </a:t>
            </a:r>
          </a:p>
          <a:p>
            <a:pPr marL="0" indent="0">
              <a:buNone/>
            </a:pPr>
            <a:endParaRPr lang="en-US" dirty="0"/>
          </a:p>
          <a:p>
            <a:pPr marL="0" indent="0">
              <a:buNone/>
            </a:pPr>
            <a:r>
              <a:rPr lang="en-US" dirty="0"/>
              <a:t>Technical :  The goal is to improve false positive values to decrease the chances of loosing the vital subscriber.</a:t>
            </a:r>
          </a:p>
          <a:p>
            <a:pPr marL="0" indent="0">
              <a:buNone/>
            </a:pPr>
            <a:endParaRPr lang="en-US" dirty="0"/>
          </a:p>
          <a:p>
            <a:pPr marL="0" indent="0">
              <a:buNone/>
            </a:pPr>
            <a:r>
              <a:rPr lang="en-US" dirty="0"/>
              <a:t>It can be fulfilled by improving recall score and also accuracy must be stable which can help us maintain the prediction quality.</a:t>
            </a:r>
          </a:p>
        </p:txBody>
      </p:sp>
    </p:spTree>
    <p:extLst>
      <p:ext uri="{BB962C8B-B14F-4D97-AF65-F5344CB8AC3E}">
        <p14:creationId xmlns:p14="http://schemas.microsoft.com/office/powerpoint/2010/main" val="3534503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97E-9125-1156-8A92-ED2400713E08}"/>
              </a:ext>
            </a:extLst>
          </p:cNvPr>
          <p:cNvSpPr>
            <a:spLocks noGrp="1"/>
          </p:cNvSpPr>
          <p:nvPr>
            <p:ph type="title"/>
          </p:nvPr>
        </p:nvSpPr>
        <p:spPr/>
        <p:txBody>
          <a:bodyPr/>
          <a:lstStyle/>
          <a:p>
            <a:r>
              <a:rPr lang="en-US" dirty="0"/>
              <a:t>Mode 1: Linear Model</a:t>
            </a:r>
          </a:p>
        </p:txBody>
      </p:sp>
      <p:sp>
        <p:nvSpPr>
          <p:cNvPr id="3" name="Content Placeholder 2">
            <a:extLst>
              <a:ext uri="{FF2B5EF4-FFF2-40B4-BE49-F238E27FC236}">
                <a16:creationId xmlns:a16="http://schemas.microsoft.com/office/drawing/2014/main" id="{73E8A9C8-BB32-5CB6-EC80-F1A14AFC2053}"/>
              </a:ext>
            </a:extLst>
          </p:cNvPr>
          <p:cNvSpPr>
            <a:spLocks noGrp="1"/>
          </p:cNvSpPr>
          <p:nvPr>
            <p:ph idx="1"/>
          </p:nvPr>
        </p:nvSpPr>
        <p:spPr/>
        <p:txBody>
          <a:bodyPr>
            <a:normAutofit fontScale="92500" lnSpcReduction="20000"/>
          </a:bodyPr>
          <a:lstStyle/>
          <a:p>
            <a:pPr marL="0" indent="0">
              <a:buNone/>
            </a:pPr>
            <a:r>
              <a:rPr lang="en-US" dirty="0"/>
              <a:t>Logistic Regress is one of the simple and effective linear model. </a:t>
            </a:r>
          </a:p>
          <a:p>
            <a:pPr marL="0" indent="0">
              <a:buNone/>
            </a:pPr>
            <a:r>
              <a:rPr lang="en-US" dirty="0"/>
              <a:t>   </a:t>
            </a:r>
            <a:r>
              <a:rPr lang="en-US" dirty="0" err="1"/>
              <a:t>i</a:t>
            </a:r>
            <a:r>
              <a:rPr lang="en-US" dirty="0"/>
              <a:t>) Type 1:  Assign weights to the target class: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                     Accuracy : 89%       and            recall: 70%</a:t>
            </a:r>
          </a:p>
          <a:p>
            <a:pPr marL="0" indent="0">
              <a:buNone/>
            </a:pPr>
            <a:endParaRPr lang="en-US" dirty="0"/>
          </a:p>
        </p:txBody>
      </p:sp>
      <p:pic>
        <p:nvPicPr>
          <p:cNvPr id="6" name="Picture 5">
            <a:extLst>
              <a:ext uri="{FF2B5EF4-FFF2-40B4-BE49-F238E27FC236}">
                <a16:creationId xmlns:a16="http://schemas.microsoft.com/office/drawing/2014/main" id="{BEF411A3-2552-2D0E-B261-66CC15FD653D}"/>
              </a:ext>
            </a:extLst>
          </p:cNvPr>
          <p:cNvPicPr>
            <a:picLocks noChangeAspect="1"/>
          </p:cNvPicPr>
          <p:nvPr/>
        </p:nvPicPr>
        <p:blipFill>
          <a:blip r:embed="rId2"/>
          <a:stretch>
            <a:fillRect/>
          </a:stretch>
        </p:blipFill>
        <p:spPr>
          <a:xfrm>
            <a:off x="2420938" y="2769394"/>
            <a:ext cx="5549900" cy="2463800"/>
          </a:xfrm>
          <a:prstGeom prst="rect">
            <a:avLst/>
          </a:prstGeom>
        </p:spPr>
      </p:pic>
    </p:spTree>
    <p:extLst>
      <p:ext uri="{BB962C8B-B14F-4D97-AF65-F5344CB8AC3E}">
        <p14:creationId xmlns:p14="http://schemas.microsoft.com/office/powerpoint/2010/main" val="3998084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EC4F6F-ABA7-A625-AC3B-7578537C4D82}"/>
              </a:ext>
            </a:extLst>
          </p:cNvPr>
          <p:cNvSpPr>
            <a:spLocks noGrp="1"/>
          </p:cNvSpPr>
          <p:nvPr>
            <p:ph idx="1"/>
          </p:nvPr>
        </p:nvSpPr>
        <p:spPr>
          <a:xfrm>
            <a:off x="371475" y="271464"/>
            <a:ext cx="10982325" cy="5905500"/>
          </a:xfrm>
        </p:spPr>
        <p:txBody>
          <a:bodyPr>
            <a:normAutofit fontScale="85000" lnSpcReduction="20000"/>
          </a:bodyPr>
          <a:lstStyle/>
          <a:p>
            <a:pPr marL="0" indent="0">
              <a:buNone/>
            </a:pPr>
            <a:r>
              <a:rPr lang="en-US" dirty="0"/>
              <a:t>       </a:t>
            </a:r>
          </a:p>
          <a:p>
            <a:pPr marL="0" indent="0" algn="just">
              <a:buNone/>
            </a:pPr>
            <a:r>
              <a:rPr lang="en-US" dirty="0"/>
              <a:t>         &gt; Type 2 :  No weights assigned</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r>
              <a:rPr lang="en-US" b="1" dirty="0"/>
              <a:t>                   Accuracy : 85%               and                recall: 82%</a:t>
            </a:r>
          </a:p>
          <a:p>
            <a:pPr marL="0" indent="0" algn="just">
              <a:buNone/>
            </a:pPr>
            <a:r>
              <a:rPr lang="en-US" dirty="0"/>
              <a:t>Low Accuracy and High recall (comparing accuracy and recall with the above model)</a:t>
            </a:r>
          </a:p>
          <a:p>
            <a:pPr marL="0" indent="0" algn="just">
              <a:buNone/>
            </a:pPr>
            <a:r>
              <a:rPr lang="en-US" dirty="0"/>
              <a:t>Helps in predicting more false positive values which reduces the chances of losing even a vital subscriber.</a:t>
            </a:r>
          </a:p>
          <a:p>
            <a:pPr marL="0" indent="0">
              <a:buNone/>
            </a:pPr>
            <a:endParaRPr lang="en-US" dirty="0"/>
          </a:p>
        </p:txBody>
      </p:sp>
      <p:pic>
        <p:nvPicPr>
          <p:cNvPr id="5" name="Picture 4">
            <a:extLst>
              <a:ext uri="{FF2B5EF4-FFF2-40B4-BE49-F238E27FC236}">
                <a16:creationId xmlns:a16="http://schemas.microsoft.com/office/drawing/2014/main" id="{0C6448C5-D5E3-CD80-AB67-4D0F657DAD05}"/>
              </a:ext>
            </a:extLst>
          </p:cNvPr>
          <p:cNvPicPr>
            <a:picLocks noChangeAspect="1"/>
          </p:cNvPicPr>
          <p:nvPr/>
        </p:nvPicPr>
        <p:blipFill>
          <a:blip r:embed="rId2"/>
          <a:stretch>
            <a:fillRect/>
          </a:stretch>
        </p:blipFill>
        <p:spPr>
          <a:xfrm>
            <a:off x="1888300" y="1608138"/>
            <a:ext cx="5549900" cy="2463800"/>
          </a:xfrm>
          <a:prstGeom prst="rect">
            <a:avLst/>
          </a:prstGeom>
        </p:spPr>
      </p:pic>
    </p:spTree>
    <p:extLst>
      <p:ext uri="{BB962C8B-B14F-4D97-AF65-F5344CB8AC3E}">
        <p14:creationId xmlns:p14="http://schemas.microsoft.com/office/powerpoint/2010/main" val="562233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1E0AD-FA01-609A-2F89-08FC30C3F206}"/>
              </a:ext>
            </a:extLst>
          </p:cNvPr>
          <p:cNvSpPr>
            <a:spLocks noGrp="1"/>
          </p:cNvSpPr>
          <p:nvPr>
            <p:ph type="title"/>
          </p:nvPr>
        </p:nvSpPr>
        <p:spPr>
          <a:xfrm>
            <a:off x="838200" y="365125"/>
            <a:ext cx="10515600" cy="677863"/>
          </a:xfrm>
        </p:spPr>
        <p:txBody>
          <a:bodyPr>
            <a:normAutofit fontScale="90000"/>
          </a:bodyPr>
          <a:lstStyle/>
          <a:p>
            <a:r>
              <a:rPr lang="en-US" dirty="0"/>
              <a:t>Model 2: Ensemble Method </a:t>
            </a:r>
          </a:p>
        </p:txBody>
      </p:sp>
      <p:sp>
        <p:nvSpPr>
          <p:cNvPr id="3" name="Content Placeholder 2">
            <a:extLst>
              <a:ext uri="{FF2B5EF4-FFF2-40B4-BE49-F238E27FC236}">
                <a16:creationId xmlns:a16="http://schemas.microsoft.com/office/drawing/2014/main" id="{77258BBE-B12D-97B1-C2BD-EFA5E957AA3C}"/>
              </a:ext>
            </a:extLst>
          </p:cNvPr>
          <p:cNvSpPr>
            <a:spLocks noGrp="1"/>
          </p:cNvSpPr>
          <p:nvPr>
            <p:ph idx="1"/>
          </p:nvPr>
        </p:nvSpPr>
        <p:spPr>
          <a:xfrm>
            <a:off x="838200" y="1171575"/>
            <a:ext cx="10515600" cy="5429250"/>
          </a:xfrm>
        </p:spPr>
        <p:txBody>
          <a:bodyPr>
            <a:normAutofit fontScale="92500" lnSpcReduction="10000"/>
          </a:bodyPr>
          <a:lstStyle/>
          <a:p>
            <a:pPr marL="0" indent="0">
              <a:buNone/>
            </a:pPr>
            <a:r>
              <a:rPr lang="en-US" dirty="0"/>
              <a:t>Random Forest: </a:t>
            </a:r>
          </a:p>
          <a:p>
            <a:pPr marL="0" indent="0">
              <a:buNone/>
            </a:pPr>
            <a:r>
              <a:rPr lang="en-US" dirty="0"/>
              <a:t>        </a:t>
            </a:r>
            <a:r>
              <a:rPr lang="en-US" sz="2000" dirty="0"/>
              <a:t>&gt; Type 1 :  Applied Cross validation and balanced class weights:</a:t>
            </a:r>
          </a:p>
          <a:p>
            <a:pPr marL="0" indent="0">
              <a:buNone/>
            </a:pPr>
            <a:endParaRPr lang="en-US" sz="2000" dirty="0"/>
          </a:p>
          <a:p>
            <a:pPr marL="0" indent="0">
              <a:buNone/>
            </a:pPr>
            <a:endParaRPr lang="en-US" sz="2000" dirty="0"/>
          </a:p>
          <a:p>
            <a:pPr marL="0" indent="0">
              <a:buNone/>
            </a:pPr>
            <a:r>
              <a:rPr lang="en-US" sz="2000" dirty="0"/>
              <a:t>            </a:t>
            </a:r>
          </a:p>
          <a:p>
            <a:pPr marL="0" indent="0">
              <a:buNone/>
            </a:pPr>
            <a:r>
              <a:rPr lang="en-US" sz="2000" b="1" dirty="0"/>
              <a:t>                     Accuracy = 90%       and       recall =  42.9%</a:t>
            </a:r>
          </a:p>
          <a:p>
            <a:pPr marL="0" indent="0">
              <a:buNone/>
            </a:pPr>
            <a:r>
              <a:rPr lang="en-US" sz="2000" dirty="0"/>
              <a:t>          &gt; Type 2 :  Applied Cross validation and assigned varied class weights:</a:t>
            </a:r>
          </a:p>
          <a:p>
            <a:pPr marL="0" indent="0">
              <a:buNone/>
            </a:pPr>
            <a:endParaRPr lang="en-US" sz="2000" b="1" dirty="0"/>
          </a:p>
          <a:p>
            <a:pPr marL="0" indent="0">
              <a:buNone/>
            </a:pPr>
            <a:endParaRPr lang="en-US" sz="2000" b="1" dirty="0"/>
          </a:p>
          <a:p>
            <a:pPr marL="0" indent="0">
              <a:buNone/>
            </a:pPr>
            <a:endParaRPr lang="en-US" sz="2000" b="1" dirty="0"/>
          </a:p>
          <a:p>
            <a:pPr marL="0" indent="0">
              <a:buNone/>
            </a:pPr>
            <a:r>
              <a:rPr lang="en-US" sz="2000" b="1" dirty="0"/>
              <a:t>                     Accuracy = 91%       and         recall = 46%</a:t>
            </a:r>
          </a:p>
          <a:p>
            <a:pPr marL="0" indent="0">
              <a:buNone/>
            </a:pPr>
            <a:r>
              <a:rPr lang="en-US" sz="2000" b="1" dirty="0"/>
              <a:t>Observation: </a:t>
            </a:r>
          </a:p>
          <a:p>
            <a:pPr marL="0" indent="0">
              <a:buNone/>
            </a:pPr>
            <a:r>
              <a:rPr lang="en-US" sz="2000" dirty="0"/>
              <a:t>Performs poorly compared to Linear model though the accuracy is higher compared to linear model</a:t>
            </a:r>
          </a:p>
          <a:p>
            <a:pPr marL="0" indent="0">
              <a:buNone/>
            </a:pPr>
            <a:r>
              <a:rPr lang="en-US" sz="2000" dirty="0"/>
              <a:t>As, Recall values are slightly increasing for Type 2 with comparison of Type 1  but it has been worst while comparing with linear model</a:t>
            </a:r>
          </a:p>
          <a:p>
            <a:pPr marL="0" indent="0">
              <a:buNone/>
            </a:pPr>
            <a:endParaRPr lang="en-US" sz="2000" b="1" dirty="0"/>
          </a:p>
        </p:txBody>
      </p:sp>
      <p:pic>
        <p:nvPicPr>
          <p:cNvPr id="4" name="Picture 3">
            <a:extLst>
              <a:ext uri="{FF2B5EF4-FFF2-40B4-BE49-F238E27FC236}">
                <a16:creationId xmlns:a16="http://schemas.microsoft.com/office/drawing/2014/main" id="{8BFF5FD4-6BC9-4444-28D5-6520A4B8DFE4}"/>
              </a:ext>
            </a:extLst>
          </p:cNvPr>
          <p:cNvPicPr>
            <a:picLocks noChangeAspect="1"/>
          </p:cNvPicPr>
          <p:nvPr/>
        </p:nvPicPr>
        <p:blipFill>
          <a:blip r:embed="rId2"/>
          <a:stretch>
            <a:fillRect/>
          </a:stretch>
        </p:blipFill>
        <p:spPr>
          <a:xfrm>
            <a:off x="2209800" y="1961526"/>
            <a:ext cx="7772400" cy="987335"/>
          </a:xfrm>
          <a:prstGeom prst="rect">
            <a:avLst/>
          </a:prstGeom>
        </p:spPr>
      </p:pic>
      <p:pic>
        <p:nvPicPr>
          <p:cNvPr id="6" name="Picture 5">
            <a:extLst>
              <a:ext uri="{FF2B5EF4-FFF2-40B4-BE49-F238E27FC236}">
                <a16:creationId xmlns:a16="http://schemas.microsoft.com/office/drawing/2014/main" id="{181BEABE-7811-1962-E6E8-358E9A060DD6}"/>
              </a:ext>
            </a:extLst>
          </p:cNvPr>
          <p:cNvPicPr>
            <a:picLocks noChangeAspect="1"/>
          </p:cNvPicPr>
          <p:nvPr/>
        </p:nvPicPr>
        <p:blipFill>
          <a:blip r:embed="rId3"/>
          <a:stretch>
            <a:fillRect/>
          </a:stretch>
        </p:blipFill>
        <p:spPr>
          <a:xfrm>
            <a:off x="2209800" y="3909139"/>
            <a:ext cx="7772400" cy="849568"/>
          </a:xfrm>
          <a:prstGeom prst="rect">
            <a:avLst/>
          </a:prstGeom>
        </p:spPr>
      </p:pic>
    </p:spTree>
    <p:extLst>
      <p:ext uri="{BB962C8B-B14F-4D97-AF65-F5344CB8AC3E}">
        <p14:creationId xmlns:p14="http://schemas.microsoft.com/office/powerpoint/2010/main" val="1805438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C3AC-108B-D8D2-07AD-F71CF4D78238}"/>
              </a:ext>
            </a:extLst>
          </p:cNvPr>
          <p:cNvSpPr>
            <a:spLocks noGrp="1"/>
          </p:cNvSpPr>
          <p:nvPr>
            <p:ph type="title"/>
          </p:nvPr>
        </p:nvSpPr>
        <p:spPr/>
        <p:txBody>
          <a:bodyPr/>
          <a:lstStyle/>
          <a:p>
            <a:r>
              <a:rPr lang="en-US" dirty="0"/>
              <a:t>Model 3:  Boosting Method</a:t>
            </a:r>
          </a:p>
        </p:txBody>
      </p:sp>
      <p:sp>
        <p:nvSpPr>
          <p:cNvPr id="3" name="Content Placeholder 2">
            <a:extLst>
              <a:ext uri="{FF2B5EF4-FFF2-40B4-BE49-F238E27FC236}">
                <a16:creationId xmlns:a16="http://schemas.microsoft.com/office/drawing/2014/main" id="{7611D542-CF04-87AA-A209-30B52A81D60B}"/>
              </a:ext>
            </a:extLst>
          </p:cNvPr>
          <p:cNvSpPr>
            <a:spLocks noGrp="1"/>
          </p:cNvSpPr>
          <p:nvPr>
            <p:ph idx="1"/>
          </p:nvPr>
        </p:nvSpPr>
        <p:spPr/>
        <p:txBody>
          <a:bodyPr>
            <a:normAutofit fontScale="92500" lnSpcReduction="20000"/>
          </a:bodyPr>
          <a:lstStyle/>
          <a:p>
            <a:pPr marL="0" indent="0">
              <a:buNone/>
            </a:pPr>
            <a:r>
              <a:rPr lang="en-US" dirty="0"/>
              <a:t>Light Gradient Boosting:</a:t>
            </a:r>
          </a:p>
          <a:p>
            <a:pPr marL="0" indent="0">
              <a:buNone/>
            </a:pPr>
            <a:r>
              <a:rPr lang="en-US" dirty="0"/>
              <a:t>         &gt; Applied Stratified Fold and under sampling the class to balance class:</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The Linear Model and Light Gradient model are more reliant and predictive for analyzing people behavior on whether they will subscribe for the product or not?</a:t>
            </a:r>
          </a:p>
          <a:p>
            <a:pPr marL="0" indent="0">
              <a:buNone/>
            </a:pPr>
            <a:r>
              <a:rPr lang="en-US" dirty="0"/>
              <a:t>However, LGB is more efficient and effective in recommending the behavior of people as the accuracy and Recall has been high and significant.</a:t>
            </a:r>
          </a:p>
          <a:p>
            <a:pPr marL="0" indent="0">
              <a:buNone/>
            </a:pPr>
            <a:endParaRPr lang="en-US" dirty="0"/>
          </a:p>
        </p:txBody>
      </p:sp>
      <p:pic>
        <p:nvPicPr>
          <p:cNvPr id="4" name="Picture 3">
            <a:extLst>
              <a:ext uri="{FF2B5EF4-FFF2-40B4-BE49-F238E27FC236}">
                <a16:creationId xmlns:a16="http://schemas.microsoft.com/office/drawing/2014/main" id="{83473880-7FB3-94D7-A80D-1931FD3557F8}"/>
              </a:ext>
            </a:extLst>
          </p:cNvPr>
          <p:cNvPicPr>
            <a:picLocks noChangeAspect="1"/>
          </p:cNvPicPr>
          <p:nvPr/>
        </p:nvPicPr>
        <p:blipFill>
          <a:blip r:embed="rId2"/>
          <a:stretch>
            <a:fillRect/>
          </a:stretch>
        </p:blipFill>
        <p:spPr>
          <a:xfrm>
            <a:off x="2209799" y="3229769"/>
            <a:ext cx="8391525" cy="771525"/>
          </a:xfrm>
          <a:prstGeom prst="rect">
            <a:avLst/>
          </a:prstGeom>
        </p:spPr>
      </p:pic>
    </p:spTree>
    <p:extLst>
      <p:ext uri="{BB962C8B-B14F-4D97-AF65-F5344CB8AC3E}">
        <p14:creationId xmlns:p14="http://schemas.microsoft.com/office/powerpoint/2010/main" val="88671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A1C81-9D1A-FCFA-7E4F-AF0490E438A4}"/>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7DFD4F46-304D-34CD-E4F5-B19BD86BA62E}"/>
              </a:ext>
            </a:extLst>
          </p:cNvPr>
          <p:cNvSpPr>
            <a:spLocks noGrp="1"/>
          </p:cNvSpPr>
          <p:nvPr>
            <p:ph idx="1"/>
          </p:nvPr>
        </p:nvSpPr>
        <p:spPr>
          <a:xfrm>
            <a:off x="838200" y="1825625"/>
            <a:ext cx="10515600" cy="3746500"/>
          </a:xfrm>
        </p:spPr>
        <p:txBody>
          <a:bodyPr>
            <a:normAutofit fontScale="85000" lnSpcReduction="10000"/>
          </a:bodyPr>
          <a:lstStyle/>
          <a:p>
            <a:r>
              <a:rPr lang="en-US" dirty="0"/>
              <a:t>The Ensemble Technique has varied accuracy with different </a:t>
            </a:r>
            <a:r>
              <a:rPr lang="en-US" dirty="0" err="1"/>
              <a:t>tehniques</a:t>
            </a:r>
            <a:r>
              <a:rPr lang="en-US" dirty="0"/>
              <a:t> applied on the predicting the target variable, but recall remain the constant.</a:t>
            </a:r>
          </a:p>
          <a:p>
            <a:endParaRPr lang="en-US" dirty="0"/>
          </a:p>
          <a:p>
            <a:r>
              <a:rPr lang="en-US" dirty="0"/>
              <a:t>The Linear Model improved with different techniques and helped the model to predict falser positive to increase the chance of campaigning for more reliable subscriber, but accuracy was being very low.</a:t>
            </a:r>
          </a:p>
          <a:p>
            <a:endParaRPr lang="en-US" dirty="0"/>
          </a:p>
          <a:p>
            <a:r>
              <a:rPr lang="en-US" dirty="0"/>
              <a:t>However, Boosting technique had overall high accuracy and high recall which had made more varied to the business goal and can predict the </a:t>
            </a:r>
          </a:p>
          <a:p>
            <a:pPr marL="0" indent="0">
              <a:buNone/>
            </a:pPr>
            <a:r>
              <a:rPr lang="en-US" b="1" dirty="0"/>
              <a:t>Total number of must be contact = True Positive + False Positive </a:t>
            </a:r>
          </a:p>
        </p:txBody>
      </p:sp>
    </p:spTree>
    <p:extLst>
      <p:ext uri="{BB962C8B-B14F-4D97-AF65-F5344CB8AC3E}">
        <p14:creationId xmlns:p14="http://schemas.microsoft.com/office/powerpoint/2010/main" val="1501508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570</Words>
  <Application>Microsoft Macintosh PowerPoint</Application>
  <PresentationFormat>Widescreen</PresentationFormat>
  <Paragraphs>80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Final Presentation</vt:lpstr>
      <vt:lpstr>Preprocessing</vt:lpstr>
      <vt:lpstr>Feature Engineering</vt:lpstr>
      <vt:lpstr>Model Evaluation Matrix</vt:lpstr>
      <vt:lpstr>Mode 1: Linear Model</vt:lpstr>
      <vt:lpstr>PowerPoint Presentation</vt:lpstr>
      <vt:lpstr>Model 2: Ensemble Method </vt:lpstr>
      <vt:lpstr>Model 3:  Boosting Method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dc:title>
  <dc:creator>Ayushi Malaviya</dc:creator>
  <cp:lastModifiedBy>Ayushi Malaviya</cp:lastModifiedBy>
  <cp:revision>1</cp:revision>
  <dcterms:created xsi:type="dcterms:W3CDTF">2023-09-21T12:20:15Z</dcterms:created>
  <dcterms:modified xsi:type="dcterms:W3CDTF">2023-09-21T13:11:20Z</dcterms:modified>
</cp:coreProperties>
</file>