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0"/>
  </p:normalViewPr>
  <p:slideViewPr>
    <p:cSldViewPr snapToGrid="0">
      <p:cViewPr varScale="1">
        <p:scale>
          <a:sx n="90" d="100"/>
          <a:sy n="90" d="100"/>
        </p:scale>
        <p:origin x="232"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BF44FB-3EFC-4C00-99A6-434A69B5ADB7}" type="doc">
      <dgm:prSet loTypeId="urn:microsoft.com/office/officeart/2018/5/layout/IconCircleLabelList" loCatId="icon" qsTypeId="urn:microsoft.com/office/officeart/2005/8/quickstyle/simple4" qsCatId="simple" csTypeId="urn:microsoft.com/office/officeart/2005/8/colors/colorful1" csCatId="colorful" phldr="1"/>
      <dgm:spPr/>
      <dgm:t>
        <a:bodyPr/>
        <a:lstStyle/>
        <a:p>
          <a:endParaRPr lang="en-US"/>
        </a:p>
      </dgm:t>
    </dgm:pt>
    <dgm:pt modelId="{3FB4E716-CDFB-4B4E-A55B-48829F942480}">
      <dgm:prSet custT="1"/>
      <dgm:spPr/>
      <dgm:t>
        <a:bodyPr/>
        <a:lstStyle/>
        <a:p>
          <a:pPr>
            <a:lnSpc>
              <a:spcPct val="100000"/>
            </a:lnSpc>
            <a:defRPr cap="all"/>
          </a:pPr>
          <a:r>
            <a:rPr lang="en-US" sz="2000" dirty="0">
              <a:latin typeface="Calibri" panose="020F0502020204030204" pitchFamily="34" charset="0"/>
              <a:cs typeface="Calibri" panose="020F0502020204030204" pitchFamily="34" charset="0"/>
            </a:rPr>
            <a:t>Features: 16 features including 6 derived features.</a:t>
          </a:r>
        </a:p>
      </dgm:t>
    </dgm:pt>
    <dgm:pt modelId="{0FB70049-2B07-4AA5-AB94-AC7180B0001D}" type="parTrans" cxnId="{0C5CAC2F-9D09-4378-B5C0-529E7EC3A82D}">
      <dgm:prSet/>
      <dgm:spPr/>
      <dgm:t>
        <a:bodyPr/>
        <a:lstStyle/>
        <a:p>
          <a:endParaRPr lang="en-US"/>
        </a:p>
      </dgm:t>
    </dgm:pt>
    <dgm:pt modelId="{DF0A5C9B-8769-4DE1-8DC5-F11F7BE5F7AB}" type="sibTrans" cxnId="{0C5CAC2F-9D09-4378-B5C0-529E7EC3A82D}">
      <dgm:prSet/>
      <dgm:spPr/>
      <dgm:t>
        <a:bodyPr/>
        <a:lstStyle/>
        <a:p>
          <a:pPr>
            <a:lnSpc>
              <a:spcPct val="100000"/>
            </a:lnSpc>
          </a:pPr>
          <a:endParaRPr lang="en-US"/>
        </a:p>
      </dgm:t>
    </dgm:pt>
    <dgm:pt modelId="{C59230A4-6147-4122-9AC1-E0502563FF48}">
      <dgm:prSet custT="1"/>
      <dgm:spPr/>
      <dgm:t>
        <a:bodyPr/>
        <a:lstStyle/>
        <a:p>
          <a:pPr>
            <a:lnSpc>
              <a:spcPct val="100000"/>
            </a:lnSpc>
            <a:defRPr cap="all"/>
          </a:pPr>
          <a:r>
            <a:rPr lang="en-US" sz="2000">
              <a:latin typeface="Calibri" panose="020F0502020204030204" pitchFamily="34" charset="0"/>
              <a:cs typeface="Calibri" panose="020F0502020204030204" pitchFamily="34" charset="0"/>
            </a:rPr>
            <a:t>24 Features( including 9 derived features)</a:t>
          </a:r>
        </a:p>
      </dgm:t>
    </dgm:pt>
    <dgm:pt modelId="{77F64A80-36D8-4C71-9484-8158106268A9}" type="parTrans" cxnId="{8AF7C055-436A-4465-AEBC-8BE4FB106881}">
      <dgm:prSet/>
      <dgm:spPr/>
      <dgm:t>
        <a:bodyPr/>
        <a:lstStyle/>
        <a:p>
          <a:endParaRPr lang="en-US"/>
        </a:p>
      </dgm:t>
    </dgm:pt>
    <dgm:pt modelId="{527C1A84-260F-4D86-BBE8-7A387FEB74AA}" type="sibTrans" cxnId="{8AF7C055-436A-4465-AEBC-8BE4FB106881}">
      <dgm:prSet/>
      <dgm:spPr/>
      <dgm:t>
        <a:bodyPr/>
        <a:lstStyle/>
        <a:p>
          <a:pPr>
            <a:lnSpc>
              <a:spcPct val="100000"/>
            </a:lnSpc>
          </a:pPr>
          <a:endParaRPr lang="en-US"/>
        </a:p>
      </dgm:t>
    </dgm:pt>
    <dgm:pt modelId="{0AEBD6CA-8186-4A68-BCA1-BDAEA38678A7}">
      <dgm:prSet custT="1"/>
      <dgm:spPr/>
      <dgm:t>
        <a:bodyPr/>
        <a:lstStyle/>
        <a:p>
          <a:pPr>
            <a:lnSpc>
              <a:spcPct val="100000"/>
            </a:lnSpc>
            <a:defRPr cap="all"/>
          </a:pPr>
          <a:r>
            <a:rPr lang="en-US" sz="2000">
              <a:latin typeface="Calibri" panose="020F0502020204030204" pitchFamily="34" charset="0"/>
              <a:cs typeface="Calibri" panose="020F0502020204030204" pitchFamily="34" charset="0"/>
            </a:rPr>
            <a:t>Timeframe of the data: 2016-01-31 to 2018-12-31</a:t>
          </a:r>
        </a:p>
      </dgm:t>
    </dgm:pt>
    <dgm:pt modelId="{9734F4B5-74AD-4059-92E0-B972590AFF61}" type="parTrans" cxnId="{F8FA4FF0-BCD8-4D24-A71C-ECB5E4C2B0A4}">
      <dgm:prSet/>
      <dgm:spPr/>
      <dgm:t>
        <a:bodyPr/>
        <a:lstStyle/>
        <a:p>
          <a:endParaRPr lang="en-US"/>
        </a:p>
      </dgm:t>
    </dgm:pt>
    <dgm:pt modelId="{EA2B3A16-6A10-4B88-9DE7-1A260B73ECD1}" type="sibTrans" cxnId="{F8FA4FF0-BCD8-4D24-A71C-ECB5E4C2B0A4}">
      <dgm:prSet/>
      <dgm:spPr/>
      <dgm:t>
        <a:bodyPr/>
        <a:lstStyle/>
        <a:p>
          <a:pPr>
            <a:lnSpc>
              <a:spcPct val="100000"/>
            </a:lnSpc>
          </a:pPr>
          <a:endParaRPr lang="en-US"/>
        </a:p>
      </dgm:t>
    </dgm:pt>
    <dgm:pt modelId="{5D1817FE-6113-4E17-AC6B-E15273912B02}">
      <dgm:prSet custT="1"/>
      <dgm:spPr/>
      <dgm:t>
        <a:bodyPr/>
        <a:lstStyle/>
        <a:p>
          <a:pPr>
            <a:lnSpc>
              <a:spcPct val="100000"/>
            </a:lnSpc>
            <a:defRPr cap="all"/>
          </a:pPr>
          <a:r>
            <a:rPr lang="en-US" sz="2000" dirty="0">
              <a:latin typeface="Calibri" panose="020F0502020204030204" pitchFamily="34" charset="0"/>
              <a:cs typeface="Calibri" panose="020F0502020204030204" pitchFamily="34" charset="0"/>
            </a:rPr>
            <a:t>Total data points :359392</a:t>
          </a:r>
        </a:p>
      </dgm:t>
    </dgm:pt>
    <dgm:pt modelId="{FF36E471-7681-4065-94BF-6B2C410A2BF4}" type="parTrans" cxnId="{0248579C-C3D0-4312-BA98-C3C501F33041}">
      <dgm:prSet/>
      <dgm:spPr/>
      <dgm:t>
        <a:bodyPr/>
        <a:lstStyle/>
        <a:p>
          <a:endParaRPr lang="en-US"/>
        </a:p>
      </dgm:t>
    </dgm:pt>
    <dgm:pt modelId="{55DC1DE0-C466-4E03-B882-F1A70B6AF9F5}" type="sibTrans" cxnId="{0248579C-C3D0-4312-BA98-C3C501F33041}">
      <dgm:prSet/>
      <dgm:spPr/>
      <dgm:t>
        <a:bodyPr/>
        <a:lstStyle/>
        <a:p>
          <a:endParaRPr lang="en-US"/>
        </a:p>
      </dgm:t>
    </dgm:pt>
    <dgm:pt modelId="{5C65C2A6-031E-4312-8258-8D30D78033B0}" type="pres">
      <dgm:prSet presAssocID="{46BF44FB-3EFC-4C00-99A6-434A69B5ADB7}" presName="root" presStyleCnt="0">
        <dgm:presLayoutVars>
          <dgm:dir/>
          <dgm:resizeHandles val="exact"/>
        </dgm:presLayoutVars>
      </dgm:prSet>
      <dgm:spPr/>
    </dgm:pt>
    <dgm:pt modelId="{1314211C-56DE-4DCA-A977-EA20CCD839AB}" type="pres">
      <dgm:prSet presAssocID="{3FB4E716-CDFB-4B4E-A55B-48829F942480}" presName="compNode" presStyleCnt="0"/>
      <dgm:spPr/>
    </dgm:pt>
    <dgm:pt modelId="{C12BEA34-391E-47E1-AAEB-CD4E5C72C8C8}" type="pres">
      <dgm:prSet presAssocID="{3FB4E716-CDFB-4B4E-A55B-48829F942480}" presName="iconBgRect" presStyleLbl="bgShp" presStyleIdx="0" presStyleCnt="4"/>
      <dgm:spPr/>
    </dgm:pt>
    <dgm:pt modelId="{6B2B2650-F35C-407F-9FE6-6ABCEFFEDEC9}" type="pres">
      <dgm:prSet presAssocID="{3FB4E716-CDFB-4B4E-A55B-48829F94248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mart Phone"/>
        </a:ext>
      </dgm:extLst>
    </dgm:pt>
    <dgm:pt modelId="{0ECB4DDC-C5EF-42B4-947C-4F04516236FB}" type="pres">
      <dgm:prSet presAssocID="{3FB4E716-CDFB-4B4E-A55B-48829F942480}" presName="spaceRect" presStyleCnt="0"/>
      <dgm:spPr/>
    </dgm:pt>
    <dgm:pt modelId="{6BE34FE2-F0DC-4ED6-9F34-BF2156F24F06}" type="pres">
      <dgm:prSet presAssocID="{3FB4E716-CDFB-4B4E-A55B-48829F942480}" presName="textRect" presStyleLbl="revTx" presStyleIdx="0" presStyleCnt="4">
        <dgm:presLayoutVars>
          <dgm:chMax val="1"/>
          <dgm:chPref val="1"/>
        </dgm:presLayoutVars>
      </dgm:prSet>
      <dgm:spPr/>
    </dgm:pt>
    <dgm:pt modelId="{1A715F4A-A8A5-4973-BB24-BEF9847A8DAC}" type="pres">
      <dgm:prSet presAssocID="{DF0A5C9B-8769-4DE1-8DC5-F11F7BE5F7AB}" presName="sibTrans" presStyleCnt="0"/>
      <dgm:spPr/>
    </dgm:pt>
    <dgm:pt modelId="{AB854ADF-6AE6-4429-94AC-05B352E565FB}" type="pres">
      <dgm:prSet presAssocID="{C59230A4-6147-4122-9AC1-E0502563FF48}" presName="compNode" presStyleCnt="0"/>
      <dgm:spPr/>
    </dgm:pt>
    <dgm:pt modelId="{6D5A00CF-136B-450E-B3EE-AC7CFFCFDD99}" type="pres">
      <dgm:prSet presAssocID="{C59230A4-6147-4122-9AC1-E0502563FF48}" presName="iconBgRect" presStyleLbl="bgShp" presStyleIdx="1" presStyleCnt="4"/>
      <dgm:spPr/>
    </dgm:pt>
    <dgm:pt modelId="{8847483C-3D5E-4A6C-928A-1577AB926325}" type="pres">
      <dgm:prSet presAssocID="{C59230A4-6147-4122-9AC1-E0502563FF4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ell"/>
        </a:ext>
      </dgm:extLst>
    </dgm:pt>
    <dgm:pt modelId="{429B75D0-2ACB-4FA4-B72D-644B52FAE2B0}" type="pres">
      <dgm:prSet presAssocID="{C59230A4-6147-4122-9AC1-E0502563FF48}" presName="spaceRect" presStyleCnt="0"/>
      <dgm:spPr/>
    </dgm:pt>
    <dgm:pt modelId="{0F841C63-00E6-432B-B9C7-3708E4AA2B47}" type="pres">
      <dgm:prSet presAssocID="{C59230A4-6147-4122-9AC1-E0502563FF48}" presName="textRect" presStyleLbl="revTx" presStyleIdx="1" presStyleCnt="4">
        <dgm:presLayoutVars>
          <dgm:chMax val="1"/>
          <dgm:chPref val="1"/>
        </dgm:presLayoutVars>
      </dgm:prSet>
      <dgm:spPr/>
    </dgm:pt>
    <dgm:pt modelId="{5327A108-F9DD-4E99-B206-F0A4C846A0F5}" type="pres">
      <dgm:prSet presAssocID="{527C1A84-260F-4D86-BBE8-7A387FEB74AA}" presName="sibTrans" presStyleCnt="0"/>
      <dgm:spPr/>
    </dgm:pt>
    <dgm:pt modelId="{5D66FD09-B664-4F28-A336-E93D96111CF6}" type="pres">
      <dgm:prSet presAssocID="{0AEBD6CA-8186-4A68-BCA1-BDAEA38678A7}" presName="compNode" presStyleCnt="0"/>
      <dgm:spPr/>
    </dgm:pt>
    <dgm:pt modelId="{99D763A8-5D18-4E93-812F-B7B358B8F3A5}" type="pres">
      <dgm:prSet presAssocID="{0AEBD6CA-8186-4A68-BCA1-BDAEA38678A7}" presName="iconBgRect" presStyleLbl="bgShp" presStyleIdx="2" presStyleCnt="4"/>
      <dgm:spPr/>
    </dgm:pt>
    <dgm:pt modelId="{A3390552-28E6-4572-9140-8DF33658F4D7}" type="pres">
      <dgm:prSet presAssocID="{0AEBD6CA-8186-4A68-BCA1-BDAEA38678A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64F8650F-CD26-4D6E-9817-B6E53E1D330A}" type="pres">
      <dgm:prSet presAssocID="{0AEBD6CA-8186-4A68-BCA1-BDAEA38678A7}" presName="spaceRect" presStyleCnt="0"/>
      <dgm:spPr/>
    </dgm:pt>
    <dgm:pt modelId="{E53F8E3E-D740-445F-8012-38FF6066044B}" type="pres">
      <dgm:prSet presAssocID="{0AEBD6CA-8186-4A68-BCA1-BDAEA38678A7}" presName="textRect" presStyleLbl="revTx" presStyleIdx="2" presStyleCnt="4">
        <dgm:presLayoutVars>
          <dgm:chMax val="1"/>
          <dgm:chPref val="1"/>
        </dgm:presLayoutVars>
      </dgm:prSet>
      <dgm:spPr/>
    </dgm:pt>
    <dgm:pt modelId="{0D2FAE62-B187-4C3A-90F0-8BFA8BC47C41}" type="pres">
      <dgm:prSet presAssocID="{EA2B3A16-6A10-4B88-9DE7-1A260B73ECD1}" presName="sibTrans" presStyleCnt="0"/>
      <dgm:spPr/>
    </dgm:pt>
    <dgm:pt modelId="{E932B853-65E5-4140-BA25-B0918559553C}" type="pres">
      <dgm:prSet presAssocID="{5D1817FE-6113-4E17-AC6B-E15273912B02}" presName="compNode" presStyleCnt="0"/>
      <dgm:spPr/>
    </dgm:pt>
    <dgm:pt modelId="{FF8E2DD1-E8E1-4A30-8650-4DC84B852072}" type="pres">
      <dgm:prSet presAssocID="{5D1817FE-6113-4E17-AC6B-E15273912B02}" presName="iconBgRect" presStyleLbl="bgShp" presStyleIdx="3" presStyleCnt="4"/>
      <dgm:spPr/>
    </dgm:pt>
    <dgm:pt modelId="{E16E6A8D-6BFE-4A98-882F-C4CE6C9EAC8F}" type="pres">
      <dgm:prSet presAssocID="{5D1817FE-6113-4E17-AC6B-E15273912B0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ie chart"/>
        </a:ext>
      </dgm:extLst>
    </dgm:pt>
    <dgm:pt modelId="{32E70C15-4A6C-4E5E-8883-CE8349A5E870}" type="pres">
      <dgm:prSet presAssocID="{5D1817FE-6113-4E17-AC6B-E15273912B02}" presName="spaceRect" presStyleCnt="0"/>
      <dgm:spPr/>
    </dgm:pt>
    <dgm:pt modelId="{DE68E4CD-2865-4C2F-A5AD-E3FD9C8490EF}" type="pres">
      <dgm:prSet presAssocID="{5D1817FE-6113-4E17-AC6B-E15273912B02}" presName="textRect" presStyleLbl="revTx" presStyleIdx="3" presStyleCnt="4">
        <dgm:presLayoutVars>
          <dgm:chMax val="1"/>
          <dgm:chPref val="1"/>
        </dgm:presLayoutVars>
      </dgm:prSet>
      <dgm:spPr/>
    </dgm:pt>
  </dgm:ptLst>
  <dgm:cxnLst>
    <dgm:cxn modelId="{30D55F1D-8C80-6C4F-8A2E-97A0E7B6789C}" type="presOf" srcId="{5D1817FE-6113-4E17-AC6B-E15273912B02}" destId="{DE68E4CD-2865-4C2F-A5AD-E3FD9C8490EF}" srcOrd="0" destOrd="0" presId="urn:microsoft.com/office/officeart/2018/5/layout/IconCircleLabelList"/>
    <dgm:cxn modelId="{239DD41E-E50B-044D-A811-FBAB0D820E29}" type="presOf" srcId="{46BF44FB-3EFC-4C00-99A6-434A69B5ADB7}" destId="{5C65C2A6-031E-4312-8258-8D30D78033B0}" srcOrd="0" destOrd="0" presId="urn:microsoft.com/office/officeart/2018/5/layout/IconCircleLabelList"/>
    <dgm:cxn modelId="{0C5CAC2F-9D09-4378-B5C0-529E7EC3A82D}" srcId="{46BF44FB-3EFC-4C00-99A6-434A69B5ADB7}" destId="{3FB4E716-CDFB-4B4E-A55B-48829F942480}" srcOrd="0" destOrd="0" parTransId="{0FB70049-2B07-4AA5-AB94-AC7180B0001D}" sibTransId="{DF0A5C9B-8769-4DE1-8DC5-F11F7BE5F7AB}"/>
    <dgm:cxn modelId="{8AF7C055-436A-4465-AEBC-8BE4FB106881}" srcId="{46BF44FB-3EFC-4C00-99A6-434A69B5ADB7}" destId="{C59230A4-6147-4122-9AC1-E0502563FF48}" srcOrd="1" destOrd="0" parTransId="{77F64A80-36D8-4C71-9484-8158106268A9}" sibTransId="{527C1A84-260F-4D86-BBE8-7A387FEB74AA}"/>
    <dgm:cxn modelId="{F775F364-3E5D-3C4D-BD94-8E604791B856}" type="presOf" srcId="{3FB4E716-CDFB-4B4E-A55B-48829F942480}" destId="{6BE34FE2-F0DC-4ED6-9F34-BF2156F24F06}" srcOrd="0" destOrd="0" presId="urn:microsoft.com/office/officeart/2018/5/layout/IconCircleLabelList"/>
    <dgm:cxn modelId="{10243276-8941-544A-BFB6-BFFE459BB330}" type="presOf" srcId="{C59230A4-6147-4122-9AC1-E0502563FF48}" destId="{0F841C63-00E6-432B-B9C7-3708E4AA2B47}" srcOrd="0" destOrd="0" presId="urn:microsoft.com/office/officeart/2018/5/layout/IconCircleLabelList"/>
    <dgm:cxn modelId="{0248579C-C3D0-4312-BA98-C3C501F33041}" srcId="{46BF44FB-3EFC-4C00-99A6-434A69B5ADB7}" destId="{5D1817FE-6113-4E17-AC6B-E15273912B02}" srcOrd="3" destOrd="0" parTransId="{FF36E471-7681-4065-94BF-6B2C410A2BF4}" sibTransId="{55DC1DE0-C466-4E03-B882-F1A70B6AF9F5}"/>
    <dgm:cxn modelId="{3749FCB2-EB4F-CD42-B48A-A05B569D416A}" type="presOf" srcId="{0AEBD6CA-8186-4A68-BCA1-BDAEA38678A7}" destId="{E53F8E3E-D740-445F-8012-38FF6066044B}" srcOrd="0" destOrd="0" presId="urn:microsoft.com/office/officeart/2018/5/layout/IconCircleLabelList"/>
    <dgm:cxn modelId="{F8FA4FF0-BCD8-4D24-A71C-ECB5E4C2B0A4}" srcId="{46BF44FB-3EFC-4C00-99A6-434A69B5ADB7}" destId="{0AEBD6CA-8186-4A68-BCA1-BDAEA38678A7}" srcOrd="2" destOrd="0" parTransId="{9734F4B5-74AD-4059-92E0-B972590AFF61}" sibTransId="{EA2B3A16-6A10-4B88-9DE7-1A260B73ECD1}"/>
    <dgm:cxn modelId="{1BB372D1-AB90-C34B-8284-DF1E6C7B2B54}" type="presParOf" srcId="{5C65C2A6-031E-4312-8258-8D30D78033B0}" destId="{1314211C-56DE-4DCA-A977-EA20CCD839AB}" srcOrd="0" destOrd="0" presId="urn:microsoft.com/office/officeart/2018/5/layout/IconCircleLabelList"/>
    <dgm:cxn modelId="{75F2F4F3-3141-F848-8C26-545DBD9084B0}" type="presParOf" srcId="{1314211C-56DE-4DCA-A977-EA20CCD839AB}" destId="{C12BEA34-391E-47E1-AAEB-CD4E5C72C8C8}" srcOrd="0" destOrd="0" presId="urn:microsoft.com/office/officeart/2018/5/layout/IconCircleLabelList"/>
    <dgm:cxn modelId="{814C0BF4-358A-8B4F-95CC-BDF3152F35F5}" type="presParOf" srcId="{1314211C-56DE-4DCA-A977-EA20CCD839AB}" destId="{6B2B2650-F35C-407F-9FE6-6ABCEFFEDEC9}" srcOrd="1" destOrd="0" presId="urn:microsoft.com/office/officeart/2018/5/layout/IconCircleLabelList"/>
    <dgm:cxn modelId="{80201A97-3CAA-0B4D-B23D-5AF54024ADC2}" type="presParOf" srcId="{1314211C-56DE-4DCA-A977-EA20CCD839AB}" destId="{0ECB4DDC-C5EF-42B4-947C-4F04516236FB}" srcOrd="2" destOrd="0" presId="urn:microsoft.com/office/officeart/2018/5/layout/IconCircleLabelList"/>
    <dgm:cxn modelId="{452A24B4-4763-4444-9EB4-26748C3F5D72}" type="presParOf" srcId="{1314211C-56DE-4DCA-A977-EA20CCD839AB}" destId="{6BE34FE2-F0DC-4ED6-9F34-BF2156F24F06}" srcOrd="3" destOrd="0" presId="urn:microsoft.com/office/officeart/2018/5/layout/IconCircleLabelList"/>
    <dgm:cxn modelId="{CC674124-A158-194F-AE73-672C4206747E}" type="presParOf" srcId="{5C65C2A6-031E-4312-8258-8D30D78033B0}" destId="{1A715F4A-A8A5-4973-BB24-BEF9847A8DAC}" srcOrd="1" destOrd="0" presId="urn:microsoft.com/office/officeart/2018/5/layout/IconCircleLabelList"/>
    <dgm:cxn modelId="{6014DEDE-D33B-5A45-89C2-0C4EF7263703}" type="presParOf" srcId="{5C65C2A6-031E-4312-8258-8D30D78033B0}" destId="{AB854ADF-6AE6-4429-94AC-05B352E565FB}" srcOrd="2" destOrd="0" presId="urn:microsoft.com/office/officeart/2018/5/layout/IconCircleLabelList"/>
    <dgm:cxn modelId="{AD09D55E-A306-814A-816D-46D55A341EEA}" type="presParOf" srcId="{AB854ADF-6AE6-4429-94AC-05B352E565FB}" destId="{6D5A00CF-136B-450E-B3EE-AC7CFFCFDD99}" srcOrd="0" destOrd="0" presId="urn:microsoft.com/office/officeart/2018/5/layout/IconCircleLabelList"/>
    <dgm:cxn modelId="{A7FD2857-BF73-B34C-A957-DC1F3E659B81}" type="presParOf" srcId="{AB854ADF-6AE6-4429-94AC-05B352E565FB}" destId="{8847483C-3D5E-4A6C-928A-1577AB926325}" srcOrd="1" destOrd="0" presId="urn:microsoft.com/office/officeart/2018/5/layout/IconCircleLabelList"/>
    <dgm:cxn modelId="{41A377FB-6D39-3D46-A8DD-F58BE4DF2DDA}" type="presParOf" srcId="{AB854ADF-6AE6-4429-94AC-05B352E565FB}" destId="{429B75D0-2ACB-4FA4-B72D-644B52FAE2B0}" srcOrd="2" destOrd="0" presId="urn:microsoft.com/office/officeart/2018/5/layout/IconCircleLabelList"/>
    <dgm:cxn modelId="{DA1DC231-C850-A249-BA2E-9394FB02876E}" type="presParOf" srcId="{AB854ADF-6AE6-4429-94AC-05B352E565FB}" destId="{0F841C63-00E6-432B-B9C7-3708E4AA2B47}" srcOrd="3" destOrd="0" presId="urn:microsoft.com/office/officeart/2018/5/layout/IconCircleLabelList"/>
    <dgm:cxn modelId="{DD143669-6400-8A40-A44B-4AB0B8139056}" type="presParOf" srcId="{5C65C2A6-031E-4312-8258-8D30D78033B0}" destId="{5327A108-F9DD-4E99-B206-F0A4C846A0F5}" srcOrd="3" destOrd="0" presId="urn:microsoft.com/office/officeart/2018/5/layout/IconCircleLabelList"/>
    <dgm:cxn modelId="{8CDEF52C-74AA-0D46-BAF9-DE28A96B0EFC}" type="presParOf" srcId="{5C65C2A6-031E-4312-8258-8D30D78033B0}" destId="{5D66FD09-B664-4F28-A336-E93D96111CF6}" srcOrd="4" destOrd="0" presId="urn:microsoft.com/office/officeart/2018/5/layout/IconCircleLabelList"/>
    <dgm:cxn modelId="{F53FDFD7-B80D-3541-968E-90725ABD745C}" type="presParOf" srcId="{5D66FD09-B664-4F28-A336-E93D96111CF6}" destId="{99D763A8-5D18-4E93-812F-B7B358B8F3A5}" srcOrd="0" destOrd="0" presId="urn:microsoft.com/office/officeart/2018/5/layout/IconCircleLabelList"/>
    <dgm:cxn modelId="{916F2FC9-B13E-7D42-85C1-37B17B88D35C}" type="presParOf" srcId="{5D66FD09-B664-4F28-A336-E93D96111CF6}" destId="{A3390552-28E6-4572-9140-8DF33658F4D7}" srcOrd="1" destOrd="0" presId="urn:microsoft.com/office/officeart/2018/5/layout/IconCircleLabelList"/>
    <dgm:cxn modelId="{5D2463B8-6E43-5A4B-8291-2A06D8611F15}" type="presParOf" srcId="{5D66FD09-B664-4F28-A336-E93D96111CF6}" destId="{64F8650F-CD26-4D6E-9817-B6E53E1D330A}" srcOrd="2" destOrd="0" presId="urn:microsoft.com/office/officeart/2018/5/layout/IconCircleLabelList"/>
    <dgm:cxn modelId="{00FAB926-CDA8-9249-8E4E-2D39C805E184}" type="presParOf" srcId="{5D66FD09-B664-4F28-A336-E93D96111CF6}" destId="{E53F8E3E-D740-445F-8012-38FF6066044B}" srcOrd="3" destOrd="0" presId="urn:microsoft.com/office/officeart/2018/5/layout/IconCircleLabelList"/>
    <dgm:cxn modelId="{ED1CBE3E-87AE-EC4F-B49E-DED7957D73FC}" type="presParOf" srcId="{5C65C2A6-031E-4312-8258-8D30D78033B0}" destId="{0D2FAE62-B187-4C3A-90F0-8BFA8BC47C41}" srcOrd="5" destOrd="0" presId="urn:microsoft.com/office/officeart/2018/5/layout/IconCircleLabelList"/>
    <dgm:cxn modelId="{D135E878-3059-6140-9797-F588F5EF9B50}" type="presParOf" srcId="{5C65C2A6-031E-4312-8258-8D30D78033B0}" destId="{E932B853-65E5-4140-BA25-B0918559553C}" srcOrd="6" destOrd="0" presId="urn:microsoft.com/office/officeart/2018/5/layout/IconCircleLabelList"/>
    <dgm:cxn modelId="{5C2494C7-E85F-1A49-A994-075F5336A7A0}" type="presParOf" srcId="{E932B853-65E5-4140-BA25-B0918559553C}" destId="{FF8E2DD1-E8E1-4A30-8650-4DC84B852072}" srcOrd="0" destOrd="0" presId="urn:microsoft.com/office/officeart/2018/5/layout/IconCircleLabelList"/>
    <dgm:cxn modelId="{80950E5C-0802-C849-825B-EB9DEFB700F4}" type="presParOf" srcId="{E932B853-65E5-4140-BA25-B0918559553C}" destId="{E16E6A8D-6BFE-4A98-882F-C4CE6C9EAC8F}" srcOrd="1" destOrd="0" presId="urn:microsoft.com/office/officeart/2018/5/layout/IconCircleLabelList"/>
    <dgm:cxn modelId="{1C01B565-8656-4942-ACAF-D7B5B0F4402A}" type="presParOf" srcId="{E932B853-65E5-4140-BA25-B0918559553C}" destId="{32E70C15-4A6C-4E5E-8883-CE8349A5E870}" srcOrd="2" destOrd="0" presId="urn:microsoft.com/office/officeart/2018/5/layout/IconCircleLabelList"/>
    <dgm:cxn modelId="{63DCD284-ACE2-9746-847D-66CD85A8CB22}" type="presParOf" srcId="{E932B853-65E5-4140-BA25-B0918559553C}" destId="{DE68E4CD-2865-4C2F-A5AD-E3FD9C8490E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CD58D7-DE51-4487-8841-DEAD8E252A6C}"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76D45D64-881A-4222-88F9-3DDDAB3AB75C}">
      <dgm:prSet/>
      <dgm:spPr/>
      <dgm:t>
        <a:bodyPr/>
        <a:lstStyle/>
        <a:p>
          <a:r>
            <a:rPr lang="en-US"/>
            <a:t>Based on few Hypotheses and Exploratory Analysis it can be observed that Yellow Cab market valuation and growth is more than Pink Cab market valuations and Growth.</a:t>
          </a:r>
        </a:p>
      </dgm:t>
    </dgm:pt>
    <dgm:pt modelId="{AB3665B8-5E87-4BC7-8742-CD3C1C5D3009}" type="parTrans" cxnId="{54D7245B-85F7-4317-A9DF-A7078F7FBE09}">
      <dgm:prSet/>
      <dgm:spPr/>
      <dgm:t>
        <a:bodyPr/>
        <a:lstStyle/>
        <a:p>
          <a:endParaRPr lang="en-US"/>
        </a:p>
      </dgm:t>
    </dgm:pt>
    <dgm:pt modelId="{9EEF6BDB-7E3A-4337-BB19-96FD48DA6574}" type="sibTrans" cxnId="{54D7245B-85F7-4317-A9DF-A7078F7FBE09}">
      <dgm:prSet/>
      <dgm:spPr/>
      <dgm:t>
        <a:bodyPr/>
        <a:lstStyle/>
        <a:p>
          <a:endParaRPr lang="en-US"/>
        </a:p>
      </dgm:t>
    </dgm:pt>
    <dgm:pt modelId="{991EBD27-A273-46B8-83C1-5D454736AC1E}">
      <dgm:prSet/>
      <dgm:spPr/>
      <dgm:t>
        <a:bodyPr/>
        <a:lstStyle/>
        <a:p>
          <a:r>
            <a:rPr lang="en-US"/>
            <a:t>In contrast, It is hard to comment because of Analysis and Hypotheses. Hence, In upcoming week, Forecasting model will be casted by forecasting 2019 situation and valuations</a:t>
          </a:r>
        </a:p>
      </dgm:t>
    </dgm:pt>
    <dgm:pt modelId="{4B592072-ABEB-4760-BE97-C37300667199}" type="parTrans" cxnId="{BB641247-8231-45EA-B56D-DD4C4175D8AF}">
      <dgm:prSet/>
      <dgm:spPr/>
      <dgm:t>
        <a:bodyPr/>
        <a:lstStyle/>
        <a:p>
          <a:endParaRPr lang="en-US"/>
        </a:p>
      </dgm:t>
    </dgm:pt>
    <dgm:pt modelId="{3917E395-CCDC-4296-9CB2-3FF1FD568855}" type="sibTrans" cxnId="{BB641247-8231-45EA-B56D-DD4C4175D8AF}">
      <dgm:prSet/>
      <dgm:spPr/>
      <dgm:t>
        <a:bodyPr/>
        <a:lstStyle/>
        <a:p>
          <a:endParaRPr lang="en-US"/>
        </a:p>
      </dgm:t>
    </dgm:pt>
    <dgm:pt modelId="{F1661C28-4463-45B5-824A-1CFCE060F8AE}">
      <dgm:prSet/>
      <dgm:spPr/>
      <dgm:t>
        <a:bodyPr/>
        <a:lstStyle/>
        <a:p>
          <a:r>
            <a:rPr lang="en-US"/>
            <a:t>Overall, Hypotheses is more likely to inclined on the Yellow market growth. By current exploration, I would like to recommend the company to invest in it as most of the hypotheses were successful.</a:t>
          </a:r>
        </a:p>
      </dgm:t>
    </dgm:pt>
    <dgm:pt modelId="{960BA919-FE2F-4F54-B2A9-476B0120517B}" type="parTrans" cxnId="{984EE8CD-D927-42F2-BF12-FE428FA18238}">
      <dgm:prSet/>
      <dgm:spPr/>
      <dgm:t>
        <a:bodyPr/>
        <a:lstStyle/>
        <a:p>
          <a:endParaRPr lang="en-US"/>
        </a:p>
      </dgm:t>
    </dgm:pt>
    <dgm:pt modelId="{7FE51D49-2C6A-43C7-866D-5040D2C59D48}" type="sibTrans" cxnId="{984EE8CD-D927-42F2-BF12-FE428FA18238}">
      <dgm:prSet/>
      <dgm:spPr/>
      <dgm:t>
        <a:bodyPr/>
        <a:lstStyle/>
        <a:p>
          <a:endParaRPr lang="en-US"/>
        </a:p>
      </dgm:t>
    </dgm:pt>
    <dgm:pt modelId="{4FFD7544-91C6-1D47-8A5B-223359DED0E7}" type="pres">
      <dgm:prSet presAssocID="{4ECD58D7-DE51-4487-8841-DEAD8E252A6C}" presName="hierChild1" presStyleCnt="0">
        <dgm:presLayoutVars>
          <dgm:chPref val="1"/>
          <dgm:dir/>
          <dgm:animOne val="branch"/>
          <dgm:animLvl val="lvl"/>
          <dgm:resizeHandles/>
        </dgm:presLayoutVars>
      </dgm:prSet>
      <dgm:spPr/>
    </dgm:pt>
    <dgm:pt modelId="{AEE5E088-DD35-EC46-966A-42502C025AC6}" type="pres">
      <dgm:prSet presAssocID="{76D45D64-881A-4222-88F9-3DDDAB3AB75C}" presName="hierRoot1" presStyleCnt="0"/>
      <dgm:spPr/>
    </dgm:pt>
    <dgm:pt modelId="{9F58CF29-621D-7B48-B4FC-00B4F9D00569}" type="pres">
      <dgm:prSet presAssocID="{76D45D64-881A-4222-88F9-3DDDAB3AB75C}" presName="composite" presStyleCnt="0"/>
      <dgm:spPr/>
    </dgm:pt>
    <dgm:pt modelId="{946EF267-EBC2-5140-95D3-C4EFC85FCBE1}" type="pres">
      <dgm:prSet presAssocID="{76D45D64-881A-4222-88F9-3DDDAB3AB75C}" presName="background" presStyleLbl="node0" presStyleIdx="0" presStyleCnt="3"/>
      <dgm:spPr/>
    </dgm:pt>
    <dgm:pt modelId="{29C3A6BC-7D73-4C49-9118-5559000228FB}" type="pres">
      <dgm:prSet presAssocID="{76D45D64-881A-4222-88F9-3DDDAB3AB75C}" presName="text" presStyleLbl="fgAcc0" presStyleIdx="0" presStyleCnt="3">
        <dgm:presLayoutVars>
          <dgm:chPref val="3"/>
        </dgm:presLayoutVars>
      </dgm:prSet>
      <dgm:spPr/>
    </dgm:pt>
    <dgm:pt modelId="{F24DC85E-EB42-F141-BA26-5FA017326FBB}" type="pres">
      <dgm:prSet presAssocID="{76D45D64-881A-4222-88F9-3DDDAB3AB75C}" presName="hierChild2" presStyleCnt="0"/>
      <dgm:spPr/>
    </dgm:pt>
    <dgm:pt modelId="{BD352BCE-CE3C-3E45-89D8-E3C5BD075A96}" type="pres">
      <dgm:prSet presAssocID="{991EBD27-A273-46B8-83C1-5D454736AC1E}" presName="hierRoot1" presStyleCnt="0"/>
      <dgm:spPr/>
    </dgm:pt>
    <dgm:pt modelId="{50CBFE56-1AD0-8640-A471-FB447B19E219}" type="pres">
      <dgm:prSet presAssocID="{991EBD27-A273-46B8-83C1-5D454736AC1E}" presName="composite" presStyleCnt="0"/>
      <dgm:spPr/>
    </dgm:pt>
    <dgm:pt modelId="{DDC0F01D-3DD6-8A4E-A3E1-D5D4118301CA}" type="pres">
      <dgm:prSet presAssocID="{991EBD27-A273-46B8-83C1-5D454736AC1E}" presName="background" presStyleLbl="node0" presStyleIdx="1" presStyleCnt="3"/>
      <dgm:spPr/>
    </dgm:pt>
    <dgm:pt modelId="{04667871-1102-4249-98E8-AC0A6DDA5614}" type="pres">
      <dgm:prSet presAssocID="{991EBD27-A273-46B8-83C1-5D454736AC1E}" presName="text" presStyleLbl="fgAcc0" presStyleIdx="1" presStyleCnt="3">
        <dgm:presLayoutVars>
          <dgm:chPref val="3"/>
        </dgm:presLayoutVars>
      </dgm:prSet>
      <dgm:spPr/>
    </dgm:pt>
    <dgm:pt modelId="{6548B941-001B-C445-BB76-8FFFEA3F0BEB}" type="pres">
      <dgm:prSet presAssocID="{991EBD27-A273-46B8-83C1-5D454736AC1E}" presName="hierChild2" presStyleCnt="0"/>
      <dgm:spPr/>
    </dgm:pt>
    <dgm:pt modelId="{E4415F94-7E8C-2A4F-A327-206A4A8B80BA}" type="pres">
      <dgm:prSet presAssocID="{F1661C28-4463-45B5-824A-1CFCE060F8AE}" presName="hierRoot1" presStyleCnt="0"/>
      <dgm:spPr/>
    </dgm:pt>
    <dgm:pt modelId="{90CA7CCD-484C-7949-9306-0B5FBFAA685F}" type="pres">
      <dgm:prSet presAssocID="{F1661C28-4463-45B5-824A-1CFCE060F8AE}" presName="composite" presStyleCnt="0"/>
      <dgm:spPr/>
    </dgm:pt>
    <dgm:pt modelId="{212346F7-0315-FB40-AE2D-E0F03DE0D9B7}" type="pres">
      <dgm:prSet presAssocID="{F1661C28-4463-45B5-824A-1CFCE060F8AE}" presName="background" presStyleLbl="node0" presStyleIdx="2" presStyleCnt="3"/>
      <dgm:spPr/>
    </dgm:pt>
    <dgm:pt modelId="{3D57A5F8-7C61-174B-A660-D11CB523901B}" type="pres">
      <dgm:prSet presAssocID="{F1661C28-4463-45B5-824A-1CFCE060F8AE}" presName="text" presStyleLbl="fgAcc0" presStyleIdx="2" presStyleCnt="3">
        <dgm:presLayoutVars>
          <dgm:chPref val="3"/>
        </dgm:presLayoutVars>
      </dgm:prSet>
      <dgm:spPr/>
    </dgm:pt>
    <dgm:pt modelId="{DD507B8C-4378-0646-9285-6305A2C6AA9D}" type="pres">
      <dgm:prSet presAssocID="{F1661C28-4463-45B5-824A-1CFCE060F8AE}" presName="hierChild2" presStyleCnt="0"/>
      <dgm:spPr/>
    </dgm:pt>
  </dgm:ptLst>
  <dgm:cxnLst>
    <dgm:cxn modelId="{1C630C01-9181-A74E-8195-26FDF77D80AB}" type="presOf" srcId="{991EBD27-A273-46B8-83C1-5D454736AC1E}" destId="{04667871-1102-4249-98E8-AC0A6DDA5614}" srcOrd="0" destOrd="0" presId="urn:microsoft.com/office/officeart/2005/8/layout/hierarchy1"/>
    <dgm:cxn modelId="{E2ACAC32-10F2-A843-991E-B1BC9CC88BA2}" type="presOf" srcId="{F1661C28-4463-45B5-824A-1CFCE060F8AE}" destId="{3D57A5F8-7C61-174B-A660-D11CB523901B}" srcOrd="0" destOrd="0" presId="urn:microsoft.com/office/officeart/2005/8/layout/hierarchy1"/>
    <dgm:cxn modelId="{BB641247-8231-45EA-B56D-DD4C4175D8AF}" srcId="{4ECD58D7-DE51-4487-8841-DEAD8E252A6C}" destId="{991EBD27-A273-46B8-83C1-5D454736AC1E}" srcOrd="1" destOrd="0" parTransId="{4B592072-ABEB-4760-BE97-C37300667199}" sibTransId="{3917E395-CCDC-4296-9CB2-3FF1FD568855}"/>
    <dgm:cxn modelId="{54D7245B-85F7-4317-A9DF-A7078F7FBE09}" srcId="{4ECD58D7-DE51-4487-8841-DEAD8E252A6C}" destId="{76D45D64-881A-4222-88F9-3DDDAB3AB75C}" srcOrd="0" destOrd="0" parTransId="{AB3665B8-5E87-4BC7-8742-CD3C1C5D3009}" sibTransId="{9EEF6BDB-7E3A-4337-BB19-96FD48DA6574}"/>
    <dgm:cxn modelId="{4A61BF9B-4CDF-4A4D-96E8-1BF5FCE2821E}" type="presOf" srcId="{4ECD58D7-DE51-4487-8841-DEAD8E252A6C}" destId="{4FFD7544-91C6-1D47-8A5B-223359DED0E7}" srcOrd="0" destOrd="0" presId="urn:microsoft.com/office/officeart/2005/8/layout/hierarchy1"/>
    <dgm:cxn modelId="{74F3CA9E-3C50-3444-A891-C00F8FC806AE}" type="presOf" srcId="{76D45D64-881A-4222-88F9-3DDDAB3AB75C}" destId="{29C3A6BC-7D73-4C49-9118-5559000228FB}" srcOrd="0" destOrd="0" presId="urn:microsoft.com/office/officeart/2005/8/layout/hierarchy1"/>
    <dgm:cxn modelId="{984EE8CD-D927-42F2-BF12-FE428FA18238}" srcId="{4ECD58D7-DE51-4487-8841-DEAD8E252A6C}" destId="{F1661C28-4463-45B5-824A-1CFCE060F8AE}" srcOrd="2" destOrd="0" parTransId="{960BA919-FE2F-4F54-B2A9-476B0120517B}" sibTransId="{7FE51D49-2C6A-43C7-866D-5040D2C59D48}"/>
    <dgm:cxn modelId="{F074BFFD-7477-4B4A-B228-B45FE99A9DD2}" type="presParOf" srcId="{4FFD7544-91C6-1D47-8A5B-223359DED0E7}" destId="{AEE5E088-DD35-EC46-966A-42502C025AC6}" srcOrd="0" destOrd="0" presId="urn:microsoft.com/office/officeart/2005/8/layout/hierarchy1"/>
    <dgm:cxn modelId="{FCD6D89C-11B6-6F42-8B4B-B7F33F591DAD}" type="presParOf" srcId="{AEE5E088-DD35-EC46-966A-42502C025AC6}" destId="{9F58CF29-621D-7B48-B4FC-00B4F9D00569}" srcOrd="0" destOrd="0" presId="urn:microsoft.com/office/officeart/2005/8/layout/hierarchy1"/>
    <dgm:cxn modelId="{4A1038C4-4684-5744-BD57-6B636F6E04BA}" type="presParOf" srcId="{9F58CF29-621D-7B48-B4FC-00B4F9D00569}" destId="{946EF267-EBC2-5140-95D3-C4EFC85FCBE1}" srcOrd="0" destOrd="0" presId="urn:microsoft.com/office/officeart/2005/8/layout/hierarchy1"/>
    <dgm:cxn modelId="{DF36E3D2-6C14-C347-800A-4824312900BA}" type="presParOf" srcId="{9F58CF29-621D-7B48-B4FC-00B4F9D00569}" destId="{29C3A6BC-7D73-4C49-9118-5559000228FB}" srcOrd="1" destOrd="0" presId="urn:microsoft.com/office/officeart/2005/8/layout/hierarchy1"/>
    <dgm:cxn modelId="{DD94A4D2-07CC-6340-A4A7-8BA398C478FF}" type="presParOf" srcId="{AEE5E088-DD35-EC46-966A-42502C025AC6}" destId="{F24DC85E-EB42-F141-BA26-5FA017326FBB}" srcOrd="1" destOrd="0" presId="urn:microsoft.com/office/officeart/2005/8/layout/hierarchy1"/>
    <dgm:cxn modelId="{46EB698A-76B8-944B-B1E5-8528F9D2F4B1}" type="presParOf" srcId="{4FFD7544-91C6-1D47-8A5B-223359DED0E7}" destId="{BD352BCE-CE3C-3E45-89D8-E3C5BD075A96}" srcOrd="1" destOrd="0" presId="urn:microsoft.com/office/officeart/2005/8/layout/hierarchy1"/>
    <dgm:cxn modelId="{45029B58-36EB-3043-B78D-20936CDC0974}" type="presParOf" srcId="{BD352BCE-CE3C-3E45-89D8-E3C5BD075A96}" destId="{50CBFE56-1AD0-8640-A471-FB447B19E219}" srcOrd="0" destOrd="0" presId="urn:microsoft.com/office/officeart/2005/8/layout/hierarchy1"/>
    <dgm:cxn modelId="{DBDBCAFC-976F-314A-9071-C54D8502B7B8}" type="presParOf" srcId="{50CBFE56-1AD0-8640-A471-FB447B19E219}" destId="{DDC0F01D-3DD6-8A4E-A3E1-D5D4118301CA}" srcOrd="0" destOrd="0" presId="urn:microsoft.com/office/officeart/2005/8/layout/hierarchy1"/>
    <dgm:cxn modelId="{A16771F9-1724-0D4B-956B-B73072C41930}" type="presParOf" srcId="{50CBFE56-1AD0-8640-A471-FB447B19E219}" destId="{04667871-1102-4249-98E8-AC0A6DDA5614}" srcOrd="1" destOrd="0" presId="urn:microsoft.com/office/officeart/2005/8/layout/hierarchy1"/>
    <dgm:cxn modelId="{17D00DB0-7CE2-9040-B21A-26E6AB6867E9}" type="presParOf" srcId="{BD352BCE-CE3C-3E45-89D8-E3C5BD075A96}" destId="{6548B941-001B-C445-BB76-8FFFEA3F0BEB}" srcOrd="1" destOrd="0" presId="urn:microsoft.com/office/officeart/2005/8/layout/hierarchy1"/>
    <dgm:cxn modelId="{26E1CD55-EC10-9F41-8B4A-C636E74F1835}" type="presParOf" srcId="{4FFD7544-91C6-1D47-8A5B-223359DED0E7}" destId="{E4415F94-7E8C-2A4F-A327-206A4A8B80BA}" srcOrd="2" destOrd="0" presId="urn:microsoft.com/office/officeart/2005/8/layout/hierarchy1"/>
    <dgm:cxn modelId="{78A65432-EB16-4B47-A3A0-0DCBCF2784B5}" type="presParOf" srcId="{E4415F94-7E8C-2A4F-A327-206A4A8B80BA}" destId="{90CA7CCD-484C-7949-9306-0B5FBFAA685F}" srcOrd="0" destOrd="0" presId="urn:microsoft.com/office/officeart/2005/8/layout/hierarchy1"/>
    <dgm:cxn modelId="{4E1E84F5-9B16-4A4A-BB83-487DF1EFAB9C}" type="presParOf" srcId="{90CA7CCD-484C-7949-9306-0B5FBFAA685F}" destId="{212346F7-0315-FB40-AE2D-E0F03DE0D9B7}" srcOrd="0" destOrd="0" presId="urn:microsoft.com/office/officeart/2005/8/layout/hierarchy1"/>
    <dgm:cxn modelId="{5F72279B-3E40-D546-9F4F-49F2283DC394}" type="presParOf" srcId="{90CA7CCD-484C-7949-9306-0B5FBFAA685F}" destId="{3D57A5F8-7C61-174B-A660-D11CB523901B}" srcOrd="1" destOrd="0" presId="urn:microsoft.com/office/officeart/2005/8/layout/hierarchy1"/>
    <dgm:cxn modelId="{796657BE-BA0D-0843-92DA-EAD290F6739D}" type="presParOf" srcId="{E4415F94-7E8C-2A4F-A327-206A4A8B80BA}" destId="{DD507B8C-4378-0646-9285-6305A2C6AA9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BEA34-391E-47E1-AAEB-CD4E5C72C8C8}">
      <dsp:nvSpPr>
        <dsp:cNvPr id="0" name=""/>
        <dsp:cNvSpPr/>
      </dsp:nvSpPr>
      <dsp:spPr>
        <a:xfrm>
          <a:off x="304386" y="1057585"/>
          <a:ext cx="944666" cy="944666"/>
        </a:xfrm>
        <a:prstGeom prst="ellipse">
          <a:avLst/>
        </a:prstGeom>
        <a:solidFill>
          <a:schemeClr val="accent2">
            <a:tint val="40000"/>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6B2B2650-F35C-407F-9FE6-6ABCEFFEDEC9}">
      <dsp:nvSpPr>
        <dsp:cNvPr id="0" name=""/>
        <dsp:cNvSpPr/>
      </dsp:nvSpPr>
      <dsp:spPr>
        <a:xfrm>
          <a:off x="505708" y="1258907"/>
          <a:ext cx="542021" cy="5420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6BE34FE2-F0DC-4ED6-9F34-BF2156F24F06}">
      <dsp:nvSpPr>
        <dsp:cNvPr id="0" name=""/>
        <dsp:cNvSpPr/>
      </dsp:nvSpPr>
      <dsp:spPr>
        <a:xfrm>
          <a:off x="2403" y="2296491"/>
          <a:ext cx="1548632" cy="1355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latin typeface="Calibri" panose="020F0502020204030204" pitchFamily="34" charset="0"/>
              <a:cs typeface="Calibri" panose="020F0502020204030204" pitchFamily="34" charset="0"/>
            </a:rPr>
            <a:t>Features: 16 features including 6 derived features.</a:t>
          </a:r>
        </a:p>
      </dsp:txBody>
      <dsp:txXfrm>
        <a:off x="2403" y="2296491"/>
        <a:ext cx="1548632" cy="1355053"/>
      </dsp:txXfrm>
    </dsp:sp>
    <dsp:sp modelId="{6D5A00CF-136B-450E-B3EE-AC7CFFCFDD99}">
      <dsp:nvSpPr>
        <dsp:cNvPr id="0" name=""/>
        <dsp:cNvSpPr/>
      </dsp:nvSpPr>
      <dsp:spPr>
        <a:xfrm>
          <a:off x="2124030" y="1057585"/>
          <a:ext cx="944666" cy="944666"/>
        </a:xfrm>
        <a:prstGeom prst="ellipse">
          <a:avLst/>
        </a:prstGeom>
        <a:solidFill>
          <a:schemeClr val="accent2">
            <a:tint val="40000"/>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8847483C-3D5E-4A6C-928A-1577AB926325}">
      <dsp:nvSpPr>
        <dsp:cNvPr id="0" name=""/>
        <dsp:cNvSpPr/>
      </dsp:nvSpPr>
      <dsp:spPr>
        <a:xfrm>
          <a:off x="2325352" y="1258907"/>
          <a:ext cx="542021" cy="5420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0F841C63-00E6-432B-B9C7-3708E4AA2B47}">
      <dsp:nvSpPr>
        <dsp:cNvPr id="0" name=""/>
        <dsp:cNvSpPr/>
      </dsp:nvSpPr>
      <dsp:spPr>
        <a:xfrm>
          <a:off x="1822046" y="2296491"/>
          <a:ext cx="1548632" cy="1355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latin typeface="Calibri" panose="020F0502020204030204" pitchFamily="34" charset="0"/>
              <a:cs typeface="Calibri" panose="020F0502020204030204" pitchFamily="34" charset="0"/>
            </a:rPr>
            <a:t>24 Features( including 9 derived features)</a:t>
          </a:r>
        </a:p>
      </dsp:txBody>
      <dsp:txXfrm>
        <a:off x="1822046" y="2296491"/>
        <a:ext cx="1548632" cy="1355053"/>
      </dsp:txXfrm>
    </dsp:sp>
    <dsp:sp modelId="{99D763A8-5D18-4E93-812F-B7B358B8F3A5}">
      <dsp:nvSpPr>
        <dsp:cNvPr id="0" name=""/>
        <dsp:cNvSpPr/>
      </dsp:nvSpPr>
      <dsp:spPr>
        <a:xfrm>
          <a:off x="3943673" y="1057585"/>
          <a:ext cx="944666" cy="944666"/>
        </a:xfrm>
        <a:prstGeom prst="ellipse">
          <a:avLst/>
        </a:prstGeom>
        <a:solidFill>
          <a:schemeClr val="accent2">
            <a:tint val="40000"/>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A3390552-28E6-4572-9140-8DF33658F4D7}">
      <dsp:nvSpPr>
        <dsp:cNvPr id="0" name=""/>
        <dsp:cNvSpPr/>
      </dsp:nvSpPr>
      <dsp:spPr>
        <a:xfrm>
          <a:off x="4144996" y="1258907"/>
          <a:ext cx="542021" cy="5420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E53F8E3E-D740-445F-8012-38FF6066044B}">
      <dsp:nvSpPr>
        <dsp:cNvPr id="0" name=""/>
        <dsp:cNvSpPr/>
      </dsp:nvSpPr>
      <dsp:spPr>
        <a:xfrm>
          <a:off x="3641690" y="2296491"/>
          <a:ext cx="1548632" cy="1355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latin typeface="Calibri" panose="020F0502020204030204" pitchFamily="34" charset="0"/>
              <a:cs typeface="Calibri" panose="020F0502020204030204" pitchFamily="34" charset="0"/>
            </a:rPr>
            <a:t>Timeframe of the data: 2016-01-31 to 2018-12-31</a:t>
          </a:r>
        </a:p>
      </dsp:txBody>
      <dsp:txXfrm>
        <a:off x="3641690" y="2296491"/>
        <a:ext cx="1548632" cy="1355053"/>
      </dsp:txXfrm>
    </dsp:sp>
    <dsp:sp modelId="{FF8E2DD1-E8E1-4A30-8650-4DC84B852072}">
      <dsp:nvSpPr>
        <dsp:cNvPr id="0" name=""/>
        <dsp:cNvSpPr/>
      </dsp:nvSpPr>
      <dsp:spPr>
        <a:xfrm>
          <a:off x="5763317" y="1057585"/>
          <a:ext cx="944666" cy="944666"/>
        </a:xfrm>
        <a:prstGeom prst="ellipse">
          <a:avLst/>
        </a:prstGeom>
        <a:solidFill>
          <a:schemeClr val="accent2">
            <a:tint val="40000"/>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E16E6A8D-6BFE-4A98-882F-C4CE6C9EAC8F}">
      <dsp:nvSpPr>
        <dsp:cNvPr id="0" name=""/>
        <dsp:cNvSpPr/>
      </dsp:nvSpPr>
      <dsp:spPr>
        <a:xfrm>
          <a:off x="5964639" y="1258907"/>
          <a:ext cx="542021" cy="5420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DE68E4CD-2865-4C2F-A5AD-E3FD9C8490EF}">
      <dsp:nvSpPr>
        <dsp:cNvPr id="0" name=""/>
        <dsp:cNvSpPr/>
      </dsp:nvSpPr>
      <dsp:spPr>
        <a:xfrm>
          <a:off x="5461333" y="2296491"/>
          <a:ext cx="1548632" cy="1355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latin typeface="Calibri" panose="020F0502020204030204" pitchFamily="34" charset="0"/>
              <a:cs typeface="Calibri" panose="020F0502020204030204" pitchFamily="34" charset="0"/>
            </a:rPr>
            <a:t>Total data points :359392</a:t>
          </a:r>
        </a:p>
      </dsp:txBody>
      <dsp:txXfrm>
        <a:off x="5461333" y="2296491"/>
        <a:ext cx="1548632" cy="13550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6EF267-EBC2-5140-95D3-C4EFC85FCBE1}">
      <dsp:nvSpPr>
        <dsp:cNvPr id="0" name=""/>
        <dsp:cNvSpPr/>
      </dsp:nvSpPr>
      <dsp:spPr>
        <a:xfrm>
          <a:off x="0" y="668612"/>
          <a:ext cx="3102079" cy="196982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C3A6BC-7D73-4C49-9118-5559000228FB}">
      <dsp:nvSpPr>
        <dsp:cNvPr id="0" name=""/>
        <dsp:cNvSpPr/>
      </dsp:nvSpPr>
      <dsp:spPr>
        <a:xfrm>
          <a:off x="344675" y="996053"/>
          <a:ext cx="3102079" cy="196982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Based on few Hypotheses and Exploratory Analysis it can be observed that Yellow Cab market valuation and growth is more than Pink Cab market valuations and Growth.</a:t>
          </a:r>
        </a:p>
      </dsp:txBody>
      <dsp:txXfrm>
        <a:off x="402369" y="1053747"/>
        <a:ext cx="2986691" cy="1854432"/>
      </dsp:txXfrm>
    </dsp:sp>
    <dsp:sp modelId="{DDC0F01D-3DD6-8A4E-A3E1-D5D4118301CA}">
      <dsp:nvSpPr>
        <dsp:cNvPr id="0" name=""/>
        <dsp:cNvSpPr/>
      </dsp:nvSpPr>
      <dsp:spPr>
        <a:xfrm>
          <a:off x="3791430" y="668612"/>
          <a:ext cx="3102079" cy="196982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667871-1102-4249-98E8-AC0A6DDA5614}">
      <dsp:nvSpPr>
        <dsp:cNvPr id="0" name=""/>
        <dsp:cNvSpPr/>
      </dsp:nvSpPr>
      <dsp:spPr>
        <a:xfrm>
          <a:off x="4136105" y="996053"/>
          <a:ext cx="3102079" cy="196982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In contrast, It is hard to comment because of Analysis and Hypotheses. Hence, In upcoming week, Forecasting model will be casted by forecasting 2019 situation and valuations</a:t>
          </a:r>
        </a:p>
      </dsp:txBody>
      <dsp:txXfrm>
        <a:off x="4193799" y="1053747"/>
        <a:ext cx="2986691" cy="1854432"/>
      </dsp:txXfrm>
    </dsp:sp>
    <dsp:sp modelId="{212346F7-0315-FB40-AE2D-E0F03DE0D9B7}">
      <dsp:nvSpPr>
        <dsp:cNvPr id="0" name=""/>
        <dsp:cNvSpPr/>
      </dsp:nvSpPr>
      <dsp:spPr>
        <a:xfrm>
          <a:off x="7582860" y="668612"/>
          <a:ext cx="3102079" cy="196982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57A5F8-7C61-174B-A660-D11CB523901B}">
      <dsp:nvSpPr>
        <dsp:cNvPr id="0" name=""/>
        <dsp:cNvSpPr/>
      </dsp:nvSpPr>
      <dsp:spPr>
        <a:xfrm>
          <a:off x="7927535" y="996053"/>
          <a:ext cx="3102079" cy="196982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Overall, Hypotheses is more likely to inclined on the Yellow market growth. By current exploration, I would like to recommend the company to invest in it as most of the hypotheses were successful.</a:t>
          </a:r>
        </a:p>
      </dsp:txBody>
      <dsp:txXfrm>
        <a:off x="7985229" y="1053747"/>
        <a:ext cx="2986691" cy="1854432"/>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5/14/23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96234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33725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5/14/23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02831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5/14/23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7237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5/14/23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20726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705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5/14/23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1664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5/14/23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24982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5/14/23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96935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5/14/23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3453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5/14/23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19224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5/14/23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39168376"/>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22" r:id="rId6"/>
    <p:sldLayoutId id="2147483717" r:id="rId7"/>
    <p:sldLayoutId id="2147483718" r:id="rId8"/>
    <p:sldLayoutId id="2147483719" r:id="rId9"/>
    <p:sldLayoutId id="2147483721" r:id="rId10"/>
    <p:sldLayoutId id="2147483720"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22" name="Rectangle 21">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C7BC2F6-0033-8B9A-FDEB-78104395EFE8}"/>
              </a:ext>
            </a:extLst>
          </p:cNvPr>
          <p:cNvSpPr>
            <a:spLocks noGrp="1"/>
          </p:cNvSpPr>
          <p:nvPr>
            <p:ph type="ctrTitle"/>
          </p:nvPr>
        </p:nvSpPr>
        <p:spPr>
          <a:xfrm>
            <a:off x="581192" y="1009398"/>
            <a:ext cx="6823988" cy="3453419"/>
          </a:xfrm>
        </p:spPr>
        <p:txBody>
          <a:bodyPr anchor="b">
            <a:normAutofit/>
          </a:bodyPr>
          <a:lstStyle/>
          <a:p>
            <a:r>
              <a:rPr lang="en-US" sz="6000">
                <a:solidFill>
                  <a:schemeClr val="tx1"/>
                </a:solidFill>
                <a:latin typeface="Calibri" panose="020F0502020204030204" pitchFamily="34" charset="0"/>
                <a:cs typeface="Calibri" panose="020F0502020204030204" pitchFamily="34" charset="0"/>
              </a:rPr>
              <a:t>G2M Case Study</a:t>
            </a:r>
          </a:p>
        </p:txBody>
      </p:sp>
      <p:sp>
        <p:nvSpPr>
          <p:cNvPr id="3" name="Subtitle 2">
            <a:extLst>
              <a:ext uri="{FF2B5EF4-FFF2-40B4-BE49-F238E27FC236}">
                <a16:creationId xmlns:a16="http://schemas.microsoft.com/office/drawing/2014/main" id="{27305833-95AF-B5C9-A205-A5CF8FF0CDDB}"/>
              </a:ext>
            </a:extLst>
          </p:cNvPr>
          <p:cNvSpPr>
            <a:spLocks noGrp="1"/>
          </p:cNvSpPr>
          <p:nvPr>
            <p:ph type="subTitle" idx="1"/>
          </p:nvPr>
        </p:nvSpPr>
        <p:spPr>
          <a:xfrm>
            <a:off x="581191" y="4572000"/>
            <a:ext cx="6823988" cy="1023580"/>
          </a:xfrm>
        </p:spPr>
        <p:txBody>
          <a:bodyPr anchor="t">
            <a:normAutofit/>
          </a:bodyPr>
          <a:lstStyle/>
          <a:p>
            <a:pPr>
              <a:lnSpc>
                <a:spcPct val="110000"/>
              </a:lnSpc>
            </a:pPr>
            <a:r>
              <a:rPr lang="en-US" sz="1500">
                <a:solidFill>
                  <a:schemeClr val="tx1">
                    <a:alpha val="60000"/>
                  </a:schemeClr>
                </a:solidFill>
                <a:latin typeface="Calibri" panose="020F0502020204030204" pitchFamily="34" charset="0"/>
                <a:cs typeface="Calibri" panose="020F0502020204030204" pitchFamily="34" charset="0"/>
              </a:rPr>
              <a:t>Virtual Internship</a:t>
            </a:r>
            <a:br>
              <a:rPr lang="en-US" sz="1500">
                <a:solidFill>
                  <a:schemeClr val="tx1">
                    <a:alpha val="60000"/>
                  </a:schemeClr>
                </a:solidFill>
                <a:latin typeface="Calibri" panose="020F0502020204030204" pitchFamily="34" charset="0"/>
                <a:cs typeface="Calibri" panose="020F0502020204030204" pitchFamily="34" charset="0"/>
              </a:rPr>
            </a:br>
            <a:r>
              <a:rPr lang="en-US" sz="1500">
                <a:solidFill>
                  <a:schemeClr val="tx1">
                    <a:alpha val="60000"/>
                  </a:schemeClr>
                </a:solidFill>
                <a:latin typeface="Calibri" panose="020F0502020204030204" pitchFamily="34" charset="0"/>
                <a:cs typeface="Calibri" panose="020F0502020204030204" pitchFamily="34" charset="0"/>
              </a:rPr>
              <a:t>20-Jan-2021</a:t>
            </a:r>
          </a:p>
          <a:p>
            <a:pPr>
              <a:lnSpc>
                <a:spcPct val="110000"/>
              </a:lnSpc>
            </a:pPr>
            <a:r>
              <a:rPr lang="en-US" sz="1500">
                <a:solidFill>
                  <a:schemeClr val="tx1">
                    <a:alpha val="60000"/>
                  </a:schemeClr>
                </a:solidFill>
                <a:latin typeface="Calibri" panose="020F0502020204030204" pitchFamily="34" charset="0"/>
                <a:cs typeface="Calibri" panose="020F0502020204030204" pitchFamily="34" charset="0"/>
              </a:rPr>
              <a:t>Ayushi Malaviya</a:t>
            </a:r>
            <a:endParaRPr lang="en-US" sz="1500">
              <a:solidFill>
                <a:schemeClr val="tx1">
                  <a:alpha val="60000"/>
                </a:schemeClr>
              </a:solidFill>
            </a:endParaRPr>
          </a:p>
        </p:txBody>
      </p:sp>
      <p:sp>
        <p:nvSpPr>
          <p:cNvPr id="24" name="Rectangle 23">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Wavy 3D art">
            <a:extLst>
              <a:ext uri="{FF2B5EF4-FFF2-40B4-BE49-F238E27FC236}">
                <a16:creationId xmlns:a16="http://schemas.microsoft.com/office/drawing/2014/main" id="{38C4A478-D95B-BC62-9CC1-74DA5ECE4E0D}"/>
              </a:ext>
            </a:extLst>
          </p:cNvPr>
          <p:cNvPicPr>
            <a:picLocks noChangeAspect="1"/>
          </p:cNvPicPr>
          <p:nvPr/>
        </p:nvPicPr>
        <p:blipFill rotWithShape="1">
          <a:blip r:embed="rId2"/>
          <a:srcRect l="32600" r="21616" b="2"/>
          <a:stretch/>
        </p:blipFill>
        <p:spPr>
          <a:xfrm>
            <a:off x="8140428" y="10"/>
            <a:ext cx="4051572" cy="6857990"/>
          </a:xfrm>
          <a:prstGeom prst="rect">
            <a:avLst/>
          </a:prstGeom>
        </p:spPr>
      </p:pic>
    </p:spTree>
    <p:extLst>
      <p:ext uri="{BB962C8B-B14F-4D97-AF65-F5344CB8AC3E}">
        <p14:creationId xmlns:p14="http://schemas.microsoft.com/office/powerpoint/2010/main" val="335827897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20C97E5C-C165-417B-BBDE-6701E226B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5D0E1C6-221C-4835-B0D4-24184F6B6E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1A0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98F2782-0AD1-4AB6-BBB8-3BA1BB416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22EBE1D6-40C7-5EFD-3A11-AF85AC2329FA}"/>
              </a:ext>
            </a:extLst>
          </p:cNvPr>
          <p:cNvPicPr>
            <a:picLocks noGrp="1" noChangeAspect="1"/>
          </p:cNvPicPr>
          <p:nvPr>
            <p:ph idx="1"/>
          </p:nvPr>
        </p:nvPicPr>
        <p:blipFill rotWithShape="1">
          <a:blip r:embed="rId2"/>
          <a:srcRect l="25484" r="27059" b="-1"/>
          <a:stretch/>
        </p:blipFill>
        <p:spPr>
          <a:xfrm>
            <a:off x="3910717" y="1123527"/>
            <a:ext cx="4370560" cy="4604800"/>
          </a:xfrm>
          <a:prstGeom prst="rect">
            <a:avLst/>
          </a:prstGeom>
        </p:spPr>
      </p:pic>
    </p:spTree>
    <p:extLst>
      <p:ext uri="{BB962C8B-B14F-4D97-AF65-F5344CB8AC3E}">
        <p14:creationId xmlns:p14="http://schemas.microsoft.com/office/powerpoint/2010/main" val="179533278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307E802C-4568-43AB-9F37-2A48E02B3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4982CB4-D2D9-BF3B-375D-C8D959C6B51A}"/>
              </a:ext>
            </a:extLst>
          </p:cNvPr>
          <p:cNvPicPr>
            <a:picLocks noChangeAspect="1"/>
          </p:cNvPicPr>
          <p:nvPr/>
        </p:nvPicPr>
        <p:blipFill>
          <a:blip r:embed="rId2"/>
          <a:stretch>
            <a:fillRect/>
          </a:stretch>
        </p:blipFill>
        <p:spPr>
          <a:xfrm>
            <a:off x="62494" y="91901"/>
            <a:ext cx="4577003" cy="4036358"/>
          </a:xfrm>
          <a:prstGeom prst="rect">
            <a:avLst/>
          </a:prstGeom>
        </p:spPr>
      </p:pic>
      <p:pic>
        <p:nvPicPr>
          <p:cNvPr id="6" name="Picture 5">
            <a:extLst>
              <a:ext uri="{FF2B5EF4-FFF2-40B4-BE49-F238E27FC236}">
                <a16:creationId xmlns:a16="http://schemas.microsoft.com/office/drawing/2014/main" id="{0A9D9BEC-BBCD-ECAA-5FFC-08B330C18A85}"/>
              </a:ext>
            </a:extLst>
          </p:cNvPr>
          <p:cNvPicPr>
            <a:picLocks noChangeAspect="1"/>
          </p:cNvPicPr>
          <p:nvPr/>
        </p:nvPicPr>
        <p:blipFill>
          <a:blip r:embed="rId3"/>
          <a:stretch>
            <a:fillRect/>
          </a:stretch>
        </p:blipFill>
        <p:spPr>
          <a:xfrm>
            <a:off x="5002233" y="946937"/>
            <a:ext cx="6546300" cy="2602154"/>
          </a:xfrm>
          <a:prstGeom prst="rect">
            <a:avLst/>
          </a:prstGeom>
        </p:spPr>
      </p:pic>
      <p:pic>
        <p:nvPicPr>
          <p:cNvPr id="5" name="Picture 4">
            <a:extLst>
              <a:ext uri="{FF2B5EF4-FFF2-40B4-BE49-F238E27FC236}">
                <a16:creationId xmlns:a16="http://schemas.microsoft.com/office/drawing/2014/main" id="{00CC424B-3C6F-D650-6739-1E6F657209A2}"/>
              </a:ext>
            </a:extLst>
          </p:cNvPr>
          <p:cNvPicPr>
            <a:picLocks noChangeAspect="1"/>
          </p:cNvPicPr>
          <p:nvPr/>
        </p:nvPicPr>
        <p:blipFill>
          <a:blip r:embed="rId4"/>
          <a:stretch>
            <a:fillRect/>
          </a:stretch>
        </p:blipFill>
        <p:spPr>
          <a:xfrm>
            <a:off x="-3049" y="4311404"/>
            <a:ext cx="4591359" cy="2454696"/>
          </a:xfrm>
          <a:prstGeom prst="rect">
            <a:avLst/>
          </a:prstGeom>
        </p:spPr>
      </p:pic>
      <p:sp>
        <p:nvSpPr>
          <p:cNvPr id="20" name="Rectangle 12">
            <a:extLst>
              <a:ext uri="{FF2B5EF4-FFF2-40B4-BE49-F238E27FC236}">
                <a16:creationId xmlns:a16="http://schemas.microsoft.com/office/drawing/2014/main" id="{BFFCF698-CE31-43F1-AC88-064CB81A65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498" y="4267831"/>
            <a:ext cx="7552502" cy="2590169"/>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21" name="Rectangle 14">
            <a:extLst>
              <a:ext uri="{FF2B5EF4-FFF2-40B4-BE49-F238E27FC236}">
                <a16:creationId xmlns:a16="http://schemas.microsoft.com/office/drawing/2014/main" id="{30289482-ACA3-49AE-9A29-CF97A76DF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20158"/>
            <a:ext cx="1218895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3B9AB74-D35A-E7AB-690A-6C944C7CEC87}"/>
              </a:ext>
            </a:extLst>
          </p:cNvPr>
          <p:cNvSpPr>
            <a:spLocks noGrp="1"/>
          </p:cNvSpPr>
          <p:nvPr>
            <p:ph type="title"/>
          </p:nvPr>
        </p:nvSpPr>
        <p:spPr>
          <a:xfrm>
            <a:off x="4810836" y="4311403"/>
            <a:ext cx="7286676" cy="731446"/>
          </a:xfrm>
        </p:spPr>
        <p:txBody>
          <a:bodyPr>
            <a:noAutofit/>
          </a:bodyPr>
          <a:lstStyle/>
          <a:p>
            <a:r>
              <a:rPr lang="en-US" sz="2800" b="1" dirty="0">
                <a:solidFill>
                  <a:srgbClr val="FFFFFF"/>
                </a:solidFill>
                <a:latin typeface="Calibri" panose="020F0502020204030204" pitchFamily="34" charset="0"/>
                <a:cs typeface="Calibri" panose="020F0502020204030204" pitchFamily="34" charset="0"/>
              </a:rPr>
              <a:t>Total Rides per year By user for each Cab </a:t>
            </a:r>
          </a:p>
        </p:txBody>
      </p:sp>
      <p:sp>
        <p:nvSpPr>
          <p:cNvPr id="22" name="Rectangle 16">
            <a:extLst>
              <a:ext uri="{FF2B5EF4-FFF2-40B4-BE49-F238E27FC236}">
                <a16:creationId xmlns:a16="http://schemas.microsoft.com/office/drawing/2014/main" id="{0F399B11-F777-4211-ADD0-979A91BCD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1359" y="-460"/>
            <a:ext cx="91440" cy="685800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FAD56A-CCBF-2149-EBF0-486B4B18EBC3}"/>
              </a:ext>
            </a:extLst>
          </p:cNvPr>
          <p:cNvSpPr>
            <a:spLocks noGrp="1"/>
          </p:cNvSpPr>
          <p:nvPr>
            <p:ph idx="1"/>
          </p:nvPr>
        </p:nvSpPr>
        <p:spPr>
          <a:xfrm>
            <a:off x="4810836" y="5247563"/>
            <a:ext cx="6799972" cy="1011725"/>
          </a:xfrm>
        </p:spPr>
        <p:txBody>
          <a:bodyPr>
            <a:normAutofit/>
          </a:bodyPr>
          <a:lstStyle/>
          <a:p>
            <a:r>
              <a:rPr lang="en-US" dirty="0">
                <a:solidFill>
                  <a:srgbClr val="FFFFFF"/>
                </a:solidFill>
              </a:rPr>
              <a:t>Here, Number of users are highly liking and enjoying  yellow cab ride. However, The ride for Pink cab is also </a:t>
            </a:r>
            <a:r>
              <a:rPr lang="en-US" dirty="0" err="1">
                <a:solidFill>
                  <a:srgbClr val="FFFFFF"/>
                </a:solidFill>
              </a:rPr>
              <a:t>perfered</a:t>
            </a:r>
            <a:r>
              <a:rPr lang="en-US" dirty="0">
                <a:solidFill>
                  <a:srgbClr val="FFFFFF"/>
                </a:solidFill>
              </a:rPr>
              <a:t> by the user at the initial point.</a:t>
            </a:r>
          </a:p>
        </p:txBody>
      </p:sp>
    </p:spTree>
    <p:extLst>
      <p:ext uri="{BB962C8B-B14F-4D97-AF65-F5344CB8AC3E}">
        <p14:creationId xmlns:p14="http://schemas.microsoft.com/office/powerpoint/2010/main" val="391223760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36">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39" name="Rectangle 38">
            <a:extLst>
              <a:ext uri="{FF2B5EF4-FFF2-40B4-BE49-F238E27FC236}">
                <a16:creationId xmlns:a16="http://schemas.microsoft.com/office/drawing/2014/main" id="{963FC0CD-F19B-4D9C-9C47-EB7E9D16E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BF2D11-F0D4-EA9D-9EE3-C2689A237334}"/>
              </a:ext>
            </a:extLst>
          </p:cNvPr>
          <p:cNvSpPr>
            <a:spLocks noGrp="1"/>
          </p:cNvSpPr>
          <p:nvPr>
            <p:ph type="title"/>
          </p:nvPr>
        </p:nvSpPr>
        <p:spPr>
          <a:xfrm>
            <a:off x="751917" y="708295"/>
            <a:ext cx="10993549" cy="571865"/>
          </a:xfrm>
        </p:spPr>
        <p:txBody>
          <a:bodyPr vert="horz" lIns="91440" tIns="45720" rIns="91440" bIns="45720" rtlCol="0" anchor="b">
            <a:normAutofit/>
          </a:bodyPr>
          <a:lstStyle/>
          <a:p>
            <a:pPr algn="ctr"/>
            <a:r>
              <a:rPr lang="en-US" sz="3200" b="1" dirty="0">
                <a:latin typeface="Calibri" panose="020F0502020204030204" pitchFamily="34" charset="0"/>
                <a:cs typeface="Calibri" panose="020F0502020204030204" pitchFamily="34" charset="0"/>
              </a:rPr>
              <a:t>Customer Retention</a:t>
            </a:r>
          </a:p>
        </p:txBody>
      </p:sp>
      <p:sp>
        <p:nvSpPr>
          <p:cNvPr id="41" name="Rectangle 40">
            <a:extLst>
              <a:ext uri="{FF2B5EF4-FFF2-40B4-BE49-F238E27FC236}">
                <a16:creationId xmlns:a16="http://schemas.microsoft.com/office/drawing/2014/main" id="{2E70159E-5269-4C18-AA0B-D50513DB3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42">
            <a:extLst>
              <a:ext uri="{FF2B5EF4-FFF2-40B4-BE49-F238E27FC236}">
                <a16:creationId xmlns:a16="http://schemas.microsoft.com/office/drawing/2014/main" id="{BBBE9C8C-98B2-41C2-B47B-9A396CBA2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44">
            <a:extLst>
              <a:ext uri="{FF2B5EF4-FFF2-40B4-BE49-F238E27FC236}">
                <a16:creationId xmlns:a16="http://schemas.microsoft.com/office/drawing/2014/main" id="{B2ECCA3D-5ECA-4A8B-B9D7-CE6DEB72B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3">
            <a:extLst>
              <a:ext uri="{FF2B5EF4-FFF2-40B4-BE49-F238E27FC236}">
                <a16:creationId xmlns:a16="http://schemas.microsoft.com/office/drawing/2014/main" id="{D4B8BFAA-E64B-E7D1-4E0B-B7AF68313248}"/>
              </a:ext>
            </a:extLst>
          </p:cNvPr>
          <p:cNvPicPr>
            <a:picLocks noGrp="1" noChangeAspect="1"/>
          </p:cNvPicPr>
          <p:nvPr>
            <p:ph idx="1"/>
          </p:nvPr>
        </p:nvPicPr>
        <p:blipFill>
          <a:blip r:embed="rId2"/>
          <a:stretch>
            <a:fillRect/>
          </a:stretch>
        </p:blipFill>
        <p:spPr>
          <a:xfrm>
            <a:off x="635258" y="1461639"/>
            <a:ext cx="10916463" cy="3493268"/>
          </a:xfrm>
          <a:prstGeom prst="rect">
            <a:avLst/>
          </a:prstGeom>
        </p:spPr>
      </p:pic>
      <p:sp>
        <p:nvSpPr>
          <p:cNvPr id="6" name="TextBox 5">
            <a:extLst>
              <a:ext uri="{FF2B5EF4-FFF2-40B4-BE49-F238E27FC236}">
                <a16:creationId xmlns:a16="http://schemas.microsoft.com/office/drawing/2014/main" id="{4EC703BC-19AC-7594-4544-2ABC6CEFC3F3}"/>
              </a:ext>
            </a:extLst>
          </p:cNvPr>
          <p:cNvSpPr txBox="1"/>
          <p:nvPr/>
        </p:nvSpPr>
        <p:spPr>
          <a:xfrm>
            <a:off x="1300164" y="5136386"/>
            <a:ext cx="10072686" cy="830997"/>
          </a:xfrm>
          <a:prstGeom prst="rect">
            <a:avLst/>
          </a:prstGeom>
          <a:noFill/>
        </p:spPr>
        <p:txBody>
          <a:bodyPr wrap="square" rtlCol="0">
            <a:spAutoFit/>
          </a:bodyPr>
          <a:lstStyle/>
          <a:p>
            <a:pPr algn="just"/>
            <a:r>
              <a:rPr lang="en-US" sz="1600" dirty="0">
                <a:latin typeface="Calibri" panose="020F0502020204030204" pitchFamily="34" charset="0"/>
                <a:cs typeface="Calibri" panose="020F0502020204030204" pitchFamily="34" charset="0"/>
              </a:rPr>
              <a:t>Customer Retention are the regular customer of the company. By the above graphs,  We can observe that customer of Yellow Cab Company  is having great number of user who are riding more than 20 times in compared to Pink Cab Company</a:t>
            </a:r>
          </a:p>
        </p:txBody>
      </p:sp>
    </p:spTree>
    <p:extLst>
      <p:ext uri="{BB962C8B-B14F-4D97-AF65-F5344CB8AC3E}">
        <p14:creationId xmlns:p14="http://schemas.microsoft.com/office/powerpoint/2010/main" val="4198881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45068E-FD79-C172-55F8-46A15F6F4349}"/>
              </a:ext>
            </a:extLst>
          </p:cNvPr>
          <p:cNvSpPr>
            <a:spLocks noGrp="1"/>
          </p:cNvSpPr>
          <p:nvPr>
            <p:ph type="title"/>
          </p:nvPr>
        </p:nvSpPr>
        <p:spPr/>
        <p:txBody>
          <a:bodyPr>
            <a:normAutofit/>
          </a:bodyPr>
          <a:lstStyle/>
          <a:p>
            <a:pPr algn="ctr"/>
            <a:r>
              <a:rPr lang="en-US" sz="5400" dirty="0">
                <a:latin typeface="Calibri" panose="020F0502020204030204" pitchFamily="34" charset="0"/>
                <a:cs typeface="Calibri" panose="020F0502020204030204" pitchFamily="34" charset="0"/>
              </a:rPr>
              <a:t>Conclusions</a:t>
            </a:r>
          </a:p>
        </p:txBody>
      </p:sp>
      <p:graphicFrame>
        <p:nvGraphicFramePr>
          <p:cNvPr id="7" name="Content Placeholder 2">
            <a:extLst>
              <a:ext uri="{FF2B5EF4-FFF2-40B4-BE49-F238E27FC236}">
                <a16:creationId xmlns:a16="http://schemas.microsoft.com/office/drawing/2014/main" id="{C8A1C61A-1A92-6D39-29D3-9D217B40D55A}"/>
              </a:ext>
            </a:extLst>
          </p:cNvPr>
          <p:cNvGraphicFramePr>
            <a:graphicFrameLocks noGrp="1"/>
          </p:cNvGraphicFramePr>
          <p:nvPr>
            <p:ph idx="1"/>
          </p:nvPr>
        </p:nvGraphicFramePr>
        <p:xfrm>
          <a:off x="581192" y="2340864"/>
          <a:ext cx="11029615" cy="3634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845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6C8FA2B-4A01-1941-9A1D-9E098C27AFBD}"/>
              </a:ext>
            </a:extLst>
          </p:cNvPr>
          <p:cNvSpPr>
            <a:spLocks noGrp="1"/>
          </p:cNvSpPr>
          <p:nvPr>
            <p:ph idx="1"/>
          </p:nvPr>
        </p:nvSpPr>
        <p:spPr>
          <a:xfrm>
            <a:off x="1100138" y="1124998"/>
            <a:ext cx="9103421" cy="4608003"/>
          </a:xfrm>
        </p:spPr>
        <p:txBody>
          <a:bodyPr>
            <a:normAutofit/>
          </a:bodyPr>
          <a:lstStyle/>
          <a:p>
            <a:pPr marL="0" indent="0" algn="ctr">
              <a:buNone/>
            </a:pPr>
            <a:r>
              <a:rPr lang="en-US" sz="8800" b="1" dirty="0">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121747297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D2AF00E-D433-4047-863F-BCB69CEC3C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588" y="601200"/>
            <a:ext cx="7498616"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D9AE301-DB4E-D38E-BCD3-9DC2B7BD58FB}"/>
              </a:ext>
            </a:extLst>
          </p:cNvPr>
          <p:cNvSpPr>
            <a:spLocks noGrp="1"/>
          </p:cNvSpPr>
          <p:nvPr>
            <p:ph type="title"/>
          </p:nvPr>
        </p:nvSpPr>
        <p:spPr>
          <a:xfrm>
            <a:off x="446534" y="938022"/>
            <a:ext cx="7595613" cy="1188720"/>
          </a:xfrm>
        </p:spPr>
        <p:txBody>
          <a:bodyPr>
            <a:normAutofit/>
          </a:bodyPr>
          <a:lstStyle/>
          <a:p>
            <a:pPr algn="ctr"/>
            <a:r>
              <a:rPr lang="en-US" sz="2800" b="1" dirty="0">
                <a:solidFill>
                  <a:srgbClr val="FFFFFF"/>
                </a:solidFill>
                <a:latin typeface="Calibri" panose="020F0502020204030204" pitchFamily="34" charset="0"/>
                <a:cs typeface="Calibri" panose="020F0502020204030204" pitchFamily="34" charset="0"/>
              </a:rPr>
              <a:t>Cab Industry - Case Study</a:t>
            </a:r>
            <a:br>
              <a:rPr lang="en-US" sz="2800" b="1" dirty="0">
                <a:solidFill>
                  <a:srgbClr val="FFFFFF"/>
                </a:solidFill>
                <a:latin typeface="Calibri" panose="020F0502020204030204" pitchFamily="34" charset="0"/>
                <a:cs typeface="Calibri" panose="020F0502020204030204" pitchFamily="34" charset="0"/>
              </a:rPr>
            </a:br>
            <a:r>
              <a:rPr lang="en-US" sz="2000" b="1" dirty="0">
                <a:solidFill>
                  <a:srgbClr val="FFFFFF"/>
                </a:solidFill>
                <a:latin typeface="Calibri" panose="020F0502020204030204" pitchFamily="34" charset="0"/>
                <a:cs typeface="Calibri" panose="020F0502020204030204" pitchFamily="34" charset="0"/>
              </a:rPr>
              <a:t> (Investment Purpose)</a:t>
            </a:r>
          </a:p>
        </p:txBody>
      </p:sp>
      <p:sp>
        <p:nvSpPr>
          <p:cNvPr id="40" name="Rectangle 39">
            <a:extLst>
              <a:ext uri="{FF2B5EF4-FFF2-40B4-BE49-F238E27FC236}">
                <a16:creationId xmlns:a16="http://schemas.microsoft.com/office/drawing/2014/main" id="{0997DBEA-6DFC-457A-9850-E53505354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79446CF5-953A-4916-BFF4-F5558E5C2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477B945C-B433-4DFF-9A67-A5C9257E47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45232F0-6378-39A8-3BD9-34334AA1C1E1}"/>
              </a:ext>
            </a:extLst>
          </p:cNvPr>
          <p:cNvSpPr>
            <a:spLocks noGrp="1"/>
          </p:cNvSpPr>
          <p:nvPr>
            <p:ph idx="1"/>
          </p:nvPr>
        </p:nvSpPr>
        <p:spPr>
          <a:xfrm>
            <a:off x="807559" y="2340864"/>
            <a:ext cx="6690843" cy="3793237"/>
          </a:xfrm>
        </p:spPr>
        <p:txBody>
          <a:bodyPr>
            <a:normAutofit/>
          </a:bodyPr>
          <a:lstStyle/>
          <a:p>
            <a:pPr marL="0" indent="0">
              <a:lnSpc>
                <a:spcPct val="110000"/>
              </a:lnSpc>
              <a:buNone/>
            </a:pPr>
            <a:r>
              <a:rPr lang="en-US" dirty="0">
                <a:solidFill>
                  <a:srgbClr val="FFFFFF"/>
                </a:solidFill>
                <a:latin typeface="Calibri" panose="020F0502020204030204" pitchFamily="34" charset="0"/>
                <a:cs typeface="Calibri" panose="020F0502020204030204" pitchFamily="34" charset="0"/>
              </a:rPr>
              <a:t>XYZ is a private equity firm in US. Due to remarkable growth in the Cab Industry in last few years and multiple key players in the market, it is planning for an investment in Cab industry.</a:t>
            </a:r>
          </a:p>
          <a:p>
            <a:pPr>
              <a:lnSpc>
                <a:spcPct val="110000"/>
              </a:lnSpc>
            </a:pPr>
            <a:endParaRPr lang="en-US" dirty="0">
              <a:solidFill>
                <a:srgbClr val="FFFFFF"/>
              </a:solidFill>
            </a:endParaRPr>
          </a:p>
          <a:p>
            <a:pPr marL="0" indent="0">
              <a:lnSpc>
                <a:spcPct val="110000"/>
              </a:lnSpc>
              <a:buNone/>
            </a:pPr>
            <a:r>
              <a:rPr lang="en-US" b="0" i="0" dirty="0">
                <a:solidFill>
                  <a:srgbClr val="FFFFFF"/>
                </a:solidFill>
                <a:effectLst/>
                <a:latin typeface="Calibri" panose="020F0502020204030204" pitchFamily="34" charset="0"/>
                <a:cs typeface="Calibri" panose="020F0502020204030204" pitchFamily="34" charset="0"/>
              </a:rPr>
              <a:t>The goal is to offer practical recommendations to aid XYZ company in selecting the most suitable firm to invest in.</a:t>
            </a:r>
          </a:p>
          <a:p>
            <a:pPr marL="0" indent="0">
              <a:lnSpc>
                <a:spcPct val="110000"/>
              </a:lnSpc>
              <a:buNone/>
            </a:pPr>
            <a:endParaRPr lang="en-US" b="0" i="0" dirty="0">
              <a:solidFill>
                <a:srgbClr val="FFFFFF"/>
              </a:solidFill>
              <a:effectLst/>
              <a:latin typeface="Calibri" panose="020F0502020204030204" pitchFamily="34" charset="0"/>
              <a:cs typeface="Calibri" panose="020F0502020204030204" pitchFamily="34" charset="0"/>
            </a:endParaRPr>
          </a:p>
          <a:p>
            <a:pPr marL="0" indent="0">
              <a:lnSpc>
                <a:spcPct val="110000"/>
              </a:lnSpc>
              <a:spcBef>
                <a:spcPts val="0"/>
              </a:spcBef>
              <a:spcAft>
                <a:spcPts val="0"/>
              </a:spcAft>
              <a:buNone/>
            </a:pPr>
            <a:r>
              <a:rPr lang="en-US" dirty="0">
                <a:solidFill>
                  <a:srgbClr val="FFFFFF"/>
                </a:solidFill>
                <a:latin typeface="Calibri" panose="020F0502020204030204" pitchFamily="34" charset="0"/>
                <a:cs typeface="Calibri" panose="020F0502020204030204" pitchFamily="34" charset="0"/>
              </a:rPr>
              <a:t>The analysis has been divided into four parts:</a:t>
            </a:r>
          </a:p>
          <a:p>
            <a:pPr>
              <a:lnSpc>
                <a:spcPct val="110000"/>
              </a:lnSpc>
              <a:spcBef>
                <a:spcPts val="0"/>
              </a:spcBef>
              <a:spcAft>
                <a:spcPts val="0"/>
              </a:spcAft>
            </a:pPr>
            <a:r>
              <a:rPr lang="en-US" dirty="0">
                <a:solidFill>
                  <a:srgbClr val="FFFFFF"/>
                </a:solidFill>
                <a:latin typeface="Calibri" panose="020F0502020204030204" pitchFamily="34" charset="0"/>
                <a:cs typeface="Calibri" panose="020F0502020204030204" pitchFamily="34" charset="0"/>
              </a:rPr>
              <a:t>Data Exploratory Analysis</a:t>
            </a:r>
          </a:p>
          <a:p>
            <a:pPr>
              <a:lnSpc>
                <a:spcPct val="110000"/>
              </a:lnSpc>
              <a:spcBef>
                <a:spcPts val="0"/>
              </a:spcBef>
              <a:spcAft>
                <a:spcPts val="0"/>
              </a:spcAft>
            </a:pPr>
            <a:r>
              <a:rPr lang="en-US" dirty="0">
                <a:solidFill>
                  <a:srgbClr val="FFFFFF"/>
                </a:solidFill>
                <a:latin typeface="Calibri" panose="020F0502020204030204" pitchFamily="34" charset="0"/>
                <a:cs typeface="Calibri" panose="020F0502020204030204" pitchFamily="34" charset="0"/>
              </a:rPr>
              <a:t>Finding the most profitable Cab company</a:t>
            </a:r>
          </a:p>
          <a:p>
            <a:pPr>
              <a:lnSpc>
                <a:spcPct val="110000"/>
              </a:lnSpc>
              <a:spcBef>
                <a:spcPts val="0"/>
              </a:spcBef>
              <a:spcAft>
                <a:spcPts val="0"/>
              </a:spcAft>
            </a:pPr>
            <a:r>
              <a:rPr lang="en-US" dirty="0">
                <a:solidFill>
                  <a:srgbClr val="FFFFFF"/>
                </a:solidFill>
                <a:latin typeface="Calibri" panose="020F0502020204030204" pitchFamily="34" charset="0"/>
                <a:cs typeface="Calibri" panose="020F0502020204030204" pitchFamily="34" charset="0"/>
              </a:rPr>
              <a:t>Recommendations for investment</a:t>
            </a:r>
          </a:p>
        </p:txBody>
      </p:sp>
      <p:pic>
        <p:nvPicPr>
          <p:cNvPr id="20" name="Graphic 19" descr="Taxi">
            <a:extLst>
              <a:ext uri="{FF2B5EF4-FFF2-40B4-BE49-F238E27FC236}">
                <a16:creationId xmlns:a16="http://schemas.microsoft.com/office/drawing/2014/main" id="{63FF35F9-B378-69E8-4AB2-38C13C2094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76761" y="2049354"/>
            <a:ext cx="3053422" cy="3053422"/>
          </a:xfrm>
          <a:prstGeom prst="rect">
            <a:avLst/>
          </a:prstGeom>
        </p:spPr>
      </p:pic>
    </p:spTree>
    <p:extLst>
      <p:ext uri="{BB962C8B-B14F-4D97-AF65-F5344CB8AC3E}">
        <p14:creationId xmlns:p14="http://schemas.microsoft.com/office/powerpoint/2010/main" val="25101395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6" name="TextBox 3">
            <a:extLst>
              <a:ext uri="{FF2B5EF4-FFF2-40B4-BE49-F238E27FC236}">
                <a16:creationId xmlns:a16="http://schemas.microsoft.com/office/drawing/2014/main" id="{70515FAC-0675-A5B8-152D-38A47251697F}"/>
              </a:ext>
            </a:extLst>
          </p:cNvPr>
          <p:cNvGraphicFramePr/>
          <p:nvPr>
            <p:extLst>
              <p:ext uri="{D42A27DB-BD31-4B8C-83A1-F6EECF244321}">
                <p14:modId xmlns:p14="http://schemas.microsoft.com/office/powerpoint/2010/main" val="3794512470"/>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080BED18-C52A-0E7D-BD42-DE4AB4FE56C5}"/>
              </a:ext>
            </a:extLst>
          </p:cNvPr>
          <p:cNvSpPr txBox="1"/>
          <p:nvPr/>
        </p:nvSpPr>
        <p:spPr>
          <a:xfrm>
            <a:off x="-134658" y="775007"/>
            <a:ext cx="4598437" cy="461665"/>
          </a:xfrm>
          <a:prstGeom prst="rect">
            <a:avLst/>
          </a:prstGeom>
          <a:noFill/>
        </p:spPr>
        <p:txBody>
          <a:bodyPr wrap="square" rtlCol="0">
            <a:spAutoFit/>
          </a:bodyPr>
          <a:lstStyle/>
          <a:p>
            <a:pPr algn="ctr"/>
            <a:r>
              <a:rPr lang="en-US" sz="2400" b="1" kern="1200" cap="all" dirty="0">
                <a:solidFill>
                  <a:schemeClr val="bg1">
                    <a:lumMod val="85000"/>
                    <a:lumOff val="15000"/>
                  </a:schemeClr>
                </a:solidFill>
                <a:latin typeface="Calibri" panose="020F0502020204030204" pitchFamily="34" charset="0"/>
                <a:ea typeface="+mj-ea"/>
                <a:cs typeface="Calibri" panose="020F0502020204030204" pitchFamily="34" charset="0"/>
              </a:rPr>
              <a:t>Data Exploratory Analysis</a:t>
            </a:r>
            <a:endParaRPr lang="en-US" sz="2400" b="1"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6DEF9C84-6E40-CABA-8913-FED68FCF0A97}"/>
              </a:ext>
            </a:extLst>
          </p:cNvPr>
          <p:cNvSpPr txBox="1"/>
          <p:nvPr/>
        </p:nvSpPr>
        <p:spPr>
          <a:xfrm>
            <a:off x="312715" y="1779192"/>
            <a:ext cx="3799477" cy="3754874"/>
          </a:xfrm>
          <a:prstGeom prst="rect">
            <a:avLst/>
          </a:prstGeom>
          <a:noFill/>
        </p:spPr>
        <p:txBody>
          <a:bodyPr wrap="square" rtlCol="0">
            <a:spAutoFit/>
          </a:bodyPr>
          <a:lstStyle/>
          <a:p>
            <a:r>
              <a:rPr lang="en-US" sz="1400" dirty="0">
                <a:solidFill>
                  <a:schemeClr val="bg1">
                    <a:lumMod val="85000"/>
                    <a:lumOff val="15000"/>
                  </a:schemeClr>
                </a:solidFill>
                <a:latin typeface="Calibri" panose="020F0502020204030204" pitchFamily="34" charset="0"/>
                <a:cs typeface="Calibri" panose="020F0502020204030204" pitchFamily="34" charset="0"/>
              </a:rPr>
              <a:t>Assumptions: </a:t>
            </a:r>
          </a:p>
          <a:p>
            <a:pPr>
              <a:buClr>
                <a:schemeClr val="bg1"/>
              </a:buClr>
            </a:pPr>
            <a:br>
              <a:rPr lang="en-US" sz="1400" dirty="0">
                <a:solidFill>
                  <a:schemeClr val="bg1">
                    <a:lumMod val="85000"/>
                    <a:lumOff val="15000"/>
                  </a:schemeClr>
                </a:solidFill>
                <a:latin typeface="Calibri" panose="020F0502020204030204" pitchFamily="34" charset="0"/>
                <a:cs typeface="Calibri" panose="020F0502020204030204" pitchFamily="34" charset="0"/>
              </a:rPr>
            </a:br>
            <a:r>
              <a:rPr lang="en-US" sz="1400" dirty="0">
                <a:solidFill>
                  <a:schemeClr val="bg1">
                    <a:lumMod val="85000"/>
                    <a:lumOff val="15000"/>
                  </a:schemeClr>
                </a:solidFill>
                <a:effectLst/>
                <a:latin typeface="Calibri" panose="020F0502020204030204" pitchFamily="34" charset="0"/>
                <a:cs typeface="Calibri" panose="020F0502020204030204" pitchFamily="34" charset="0"/>
              </a:rPr>
              <a:t>The calculation of ride profits is based on keeping other factors constant and using only the </a:t>
            </a:r>
            <a:r>
              <a:rPr lang="en-US" sz="1400" dirty="0" err="1">
                <a:solidFill>
                  <a:schemeClr val="bg1">
                    <a:lumMod val="85000"/>
                    <a:lumOff val="15000"/>
                  </a:schemeClr>
                </a:solidFill>
                <a:effectLst/>
                <a:latin typeface="Calibri" panose="020F0502020204030204" pitchFamily="34" charset="0"/>
                <a:cs typeface="Calibri" panose="020F0502020204030204" pitchFamily="34" charset="0"/>
              </a:rPr>
              <a:t>Price_Charged</a:t>
            </a:r>
            <a:r>
              <a:rPr lang="en-US" sz="1400" dirty="0">
                <a:solidFill>
                  <a:schemeClr val="bg1">
                    <a:lumMod val="85000"/>
                    <a:lumOff val="15000"/>
                  </a:schemeClr>
                </a:solidFill>
                <a:effectLst/>
                <a:latin typeface="Calibri" panose="020F0502020204030204" pitchFamily="34" charset="0"/>
                <a:cs typeface="Calibri" panose="020F0502020204030204" pitchFamily="34" charset="0"/>
              </a:rPr>
              <a:t> and </a:t>
            </a:r>
            <a:r>
              <a:rPr lang="en-US" sz="1400" dirty="0" err="1">
                <a:solidFill>
                  <a:schemeClr val="bg1">
                    <a:lumMod val="85000"/>
                    <a:lumOff val="15000"/>
                  </a:schemeClr>
                </a:solidFill>
                <a:effectLst/>
                <a:latin typeface="Calibri" panose="020F0502020204030204" pitchFamily="34" charset="0"/>
                <a:cs typeface="Calibri" panose="020F0502020204030204" pitchFamily="34" charset="0"/>
              </a:rPr>
              <a:t>Cost_of_Trip</a:t>
            </a:r>
            <a:r>
              <a:rPr lang="en-US" sz="1400" dirty="0">
                <a:solidFill>
                  <a:schemeClr val="bg1">
                    <a:lumMod val="85000"/>
                    <a:lumOff val="15000"/>
                  </a:schemeClr>
                </a:solidFill>
                <a:effectLst/>
                <a:latin typeface="Calibri" panose="020F0502020204030204" pitchFamily="34" charset="0"/>
                <a:cs typeface="Calibri" panose="020F0502020204030204" pitchFamily="34" charset="0"/>
              </a:rPr>
              <a:t> features to determine profitability.</a:t>
            </a:r>
            <a:br>
              <a:rPr lang="en-US" sz="1400" dirty="0">
                <a:solidFill>
                  <a:schemeClr val="bg1">
                    <a:lumMod val="85000"/>
                    <a:lumOff val="15000"/>
                  </a:schemeClr>
                </a:solidFill>
                <a:effectLst/>
                <a:latin typeface="Calibri" panose="020F0502020204030204" pitchFamily="34" charset="0"/>
                <a:cs typeface="Calibri" panose="020F0502020204030204" pitchFamily="34" charset="0"/>
              </a:rPr>
            </a:br>
            <a:br>
              <a:rPr lang="en-US" sz="1400" dirty="0">
                <a:solidFill>
                  <a:schemeClr val="bg1">
                    <a:lumMod val="85000"/>
                    <a:lumOff val="15000"/>
                  </a:schemeClr>
                </a:solidFill>
                <a:effectLst/>
                <a:latin typeface="Calibri" panose="020F0502020204030204" pitchFamily="34" charset="0"/>
                <a:cs typeface="Calibri" panose="020F0502020204030204" pitchFamily="34" charset="0"/>
              </a:rPr>
            </a:br>
            <a:r>
              <a:rPr lang="en-US" sz="1400" dirty="0">
                <a:solidFill>
                  <a:schemeClr val="bg1">
                    <a:lumMod val="85000"/>
                    <a:lumOff val="15000"/>
                  </a:schemeClr>
                </a:solidFill>
                <a:effectLst/>
                <a:latin typeface="Calibri" panose="020F0502020204030204" pitchFamily="34" charset="0"/>
                <a:cs typeface="Calibri" panose="020F0502020204030204" pitchFamily="34" charset="0"/>
              </a:rPr>
              <a:t>In the city dataset, the Users feature is treated as the number of cab users in the city. We have made an assumption that this number includes users of other cab companies, including Yellow and Pink cabs.</a:t>
            </a:r>
            <a:br>
              <a:rPr lang="en-US" sz="1400" dirty="0">
                <a:solidFill>
                  <a:schemeClr val="bg1">
                    <a:lumMod val="85000"/>
                    <a:lumOff val="15000"/>
                  </a:schemeClr>
                </a:solidFill>
                <a:effectLst/>
                <a:latin typeface="Calibri" panose="020F0502020204030204" pitchFamily="34" charset="0"/>
                <a:cs typeface="Calibri" panose="020F0502020204030204" pitchFamily="34" charset="0"/>
              </a:rPr>
            </a:br>
            <a:br>
              <a:rPr lang="en-US" sz="1400" dirty="0">
                <a:solidFill>
                  <a:schemeClr val="bg1">
                    <a:lumMod val="85000"/>
                    <a:lumOff val="15000"/>
                  </a:schemeClr>
                </a:solidFill>
                <a:effectLst/>
                <a:latin typeface="Calibri" panose="020F0502020204030204" pitchFamily="34" charset="0"/>
                <a:cs typeface="Calibri" panose="020F0502020204030204" pitchFamily="34" charset="0"/>
              </a:rPr>
            </a:br>
            <a:r>
              <a:rPr lang="en-US" sz="1400" dirty="0">
                <a:solidFill>
                  <a:schemeClr val="bg1">
                    <a:lumMod val="85000"/>
                    <a:lumOff val="15000"/>
                  </a:schemeClr>
                </a:solidFill>
                <a:latin typeface="Calibri" panose="020F0502020204030204" pitchFamily="34" charset="0"/>
                <a:cs typeface="Calibri" panose="020F0502020204030204" pitchFamily="34" charset="0"/>
              </a:rPr>
              <a:t>In the holiday dataset, the holidays are considered excluding long week breaks to avoid complexity of the model.</a:t>
            </a:r>
            <a:br>
              <a:rPr lang="en-US" sz="1400" dirty="0">
                <a:solidFill>
                  <a:schemeClr val="bg1">
                    <a:lumMod val="85000"/>
                    <a:lumOff val="15000"/>
                  </a:schemeClr>
                </a:solidFill>
                <a:effectLst/>
                <a:latin typeface="Calibri" panose="020F0502020204030204" pitchFamily="34" charset="0"/>
                <a:cs typeface="Calibri" panose="020F0502020204030204" pitchFamily="34" charset="0"/>
              </a:rPr>
            </a:b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480326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C85D881-AC8A-1DDF-947E-06B20AAF2786}"/>
              </a:ext>
            </a:extLst>
          </p:cNvPr>
          <p:cNvSpPr>
            <a:spLocks noGrp="1"/>
          </p:cNvSpPr>
          <p:nvPr>
            <p:ph type="title"/>
          </p:nvPr>
        </p:nvSpPr>
        <p:spPr>
          <a:xfrm>
            <a:off x="672280" y="944752"/>
            <a:ext cx="3259016" cy="726886"/>
          </a:xfrm>
        </p:spPr>
        <p:txBody>
          <a:bodyPr>
            <a:normAutofit/>
          </a:bodyPr>
          <a:lstStyle/>
          <a:p>
            <a:r>
              <a:rPr lang="en-US" sz="2000" b="1" dirty="0">
                <a:solidFill>
                  <a:srgbClr val="FFFFFF"/>
                </a:solidFill>
                <a:latin typeface="Calibri" panose="020F0502020204030204" pitchFamily="34" charset="0"/>
                <a:cs typeface="Calibri" panose="020F0502020204030204" pitchFamily="34" charset="0"/>
              </a:rPr>
              <a:t>Each Cab Company Users on the holidays </a:t>
            </a:r>
          </a:p>
        </p:txBody>
      </p:sp>
      <p:sp>
        <p:nvSpPr>
          <p:cNvPr id="13" name="Rectangle 12">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7" name="Rectangle 16">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925158B-00EA-250A-539D-BEA75B60C417}"/>
              </a:ext>
            </a:extLst>
          </p:cNvPr>
          <p:cNvSpPr>
            <a:spLocks noGrp="1"/>
          </p:cNvSpPr>
          <p:nvPr>
            <p:ph idx="1"/>
          </p:nvPr>
        </p:nvSpPr>
        <p:spPr>
          <a:xfrm>
            <a:off x="446534" y="1934713"/>
            <a:ext cx="3570317" cy="4192777"/>
          </a:xfrm>
        </p:spPr>
        <p:txBody>
          <a:bodyPr anchor="t">
            <a:noAutofit/>
          </a:bodyPr>
          <a:lstStyle/>
          <a:p>
            <a:pPr algn="just"/>
            <a:r>
              <a:rPr lang="en-US" b="1" dirty="0">
                <a:solidFill>
                  <a:srgbClr val="FFFFFF"/>
                </a:solidFill>
                <a:latin typeface="Calibri" panose="020F0502020204030204" pitchFamily="34" charset="0"/>
                <a:cs typeface="Calibri" panose="020F0502020204030204" pitchFamily="34" charset="0"/>
              </a:rPr>
              <a:t>Observation</a:t>
            </a:r>
            <a:r>
              <a:rPr lang="en-US" dirty="0">
                <a:solidFill>
                  <a:srgbClr val="FFFFFF"/>
                </a:solidFill>
                <a:latin typeface="Calibri" panose="020F0502020204030204" pitchFamily="34" charset="0"/>
                <a:cs typeface="Calibri" panose="020F0502020204030204" pitchFamily="34" charset="0"/>
              </a:rPr>
              <a:t> 1: Yellow Cab Company has more active users on holidays than Pink Cab Company. This is likely because Yellow Cab Company has a larger fleet of cabs and is able to accommodate more riders. </a:t>
            </a:r>
          </a:p>
          <a:p>
            <a:pPr algn="just"/>
            <a:r>
              <a:rPr lang="en-US" b="1" dirty="0">
                <a:solidFill>
                  <a:srgbClr val="FFFFFF"/>
                </a:solidFill>
                <a:latin typeface="Calibri" panose="020F0502020204030204" pitchFamily="34" charset="0"/>
                <a:cs typeface="Calibri" panose="020F0502020204030204" pitchFamily="34" charset="0"/>
              </a:rPr>
              <a:t>Observation 2</a:t>
            </a:r>
            <a:r>
              <a:rPr lang="en-US" dirty="0">
                <a:solidFill>
                  <a:srgbClr val="FFFFFF"/>
                </a:solidFill>
                <a:latin typeface="Calibri" panose="020F0502020204030204" pitchFamily="34" charset="0"/>
                <a:cs typeface="Calibri" panose="020F0502020204030204" pitchFamily="34" charset="0"/>
              </a:rPr>
              <a:t>: Christmas and Veteran's Day have the highest demand for cabs. This is likely because these holidays are celebrated by a large number of people and many people travel during these holidays. </a:t>
            </a:r>
          </a:p>
        </p:txBody>
      </p:sp>
      <p:pic>
        <p:nvPicPr>
          <p:cNvPr id="4" name="Picture 3">
            <a:extLst>
              <a:ext uri="{FF2B5EF4-FFF2-40B4-BE49-F238E27FC236}">
                <a16:creationId xmlns:a16="http://schemas.microsoft.com/office/drawing/2014/main" id="{31219FA9-64A4-1762-2CC1-4CE8C3D5C023}"/>
              </a:ext>
            </a:extLst>
          </p:cNvPr>
          <p:cNvPicPr>
            <a:picLocks noChangeAspect="1"/>
          </p:cNvPicPr>
          <p:nvPr/>
        </p:nvPicPr>
        <p:blipFill rotWithShape="1">
          <a:blip r:embed="rId2"/>
          <a:srcRect b="1400"/>
          <a:stretch/>
        </p:blipFill>
        <p:spPr>
          <a:xfrm>
            <a:off x="4241830" y="601200"/>
            <a:ext cx="7503636" cy="5789365"/>
          </a:xfrm>
          <a:prstGeom prst="rect">
            <a:avLst/>
          </a:prstGeom>
        </p:spPr>
      </p:pic>
    </p:spTree>
    <p:extLst>
      <p:ext uri="{BB962C8B-B14F-4D97-AF65-F5344CB8AC3E}">
        <p14:creationId xmlns:p14="http://schemas.microsoft.com/office/powerpoint/2010/main" val="262205538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3" name="Rectangle 162">
            <a:extLst>
              <a:ext uri="{FF2B5EF4-FFF2-40B4-BE49-F238E27FC236}">
                <a16:creationId xmlns:a16="http://schemas.microsoft.com/office/drawing/2014/main" id="{118310A3-1517-431E-A8FC-5E6F018BC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E3E553-BD2B-2FBF-F795-7ED2054185B8}"/>
              </a:ext>
            </a:extLst>
          </p:cNvPr>
          <p:cNvSpPr>
            <a:spLocks noGrp="1"/>
          </p:cNvSpPr>
          <p:nvPr>
            <p:ph type="title"/>
          </p:nvPr>
        </p:nvSpPr>
        <p:spPr>
          <a:xfrm>
            <a:off x="581192" y="702156"/>
            <a:ext cx="3475915" cy="1234594"/>
          </a:xfrm>
        </p:spPr>
        <p:txBody>
          <a:bodyPr vert="horz" lIns="91440" tIns="45720" rIns="91440" bIns="45720" rtlCol="0">
            <a:noAutofit/>
          </a:bodyPr>
          <a:lstStyle/>
          <a:p>
            <a:r>
              <a:rPr lang="en-US" sz="2800" b="1" i="0" dirty="0">
                <a:solidFill>
                  <a:schemeClr val="tx2"/>
                </a:solidFill>
                <a:effectLst/>
                <a:latin typeface="Calibri" panose="020F0502020204030204" pitchFamily="34" charset="0"/>
                <a:cs typeface="Calibri" panose="020F0502020204030204" pitchFamily="34" charset="0"/>
              </a:rPr>
              <a:t>Average Profit by Company Based on Weekdays</a:t>
            </a:r>
            <a:endParaRPr lang="en-US" sz="2800" b="1" dirty="0">
              <a:solidFill>
                <a:schemeClr val="tx2"/>
              </a:solidFill>
              <a:latin typeface="Calibri" panose="020F0502020204030204" pitchFamily="34" charset="0"/>
              <a:cs typeface="Calibri" panose="020F0502020204030204" pitchFamily="34" charset="0"/>
            </a:endParaRPr>
          </a:p>
        </p:txBody>
      </p:sp>
      <p:sp>
        <p:nvSpPr>
          <p:cNvPr id="165" name="Rectangle 164">
            <a:extLst>
              <a:ext uri="{FF2B5EF4-FFF2-40B4-BE49-F238E27FC236}">
                <a16:creationId xmlns:a16="http://schemas.microsoft.com/office/drawing/2014/main" id="{7F23E396-BE04-4D91-89A5-24877C3E9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7" name="Rectangle 166">
            <a:extLst>
              <a:ext uri="{FF2B5EF4-FFF2-40B4-BE49-F238E27FC236}">
                <a16:creationId xmlns:a16="http://schemas.microsoft.com/office/drawing/2014/main" id="{3250CC05-D6B0-42F7-9792-8677B5394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9" name="Rectangle 168">
            <a:extLst>
              <a:ext uri="{FF2B5EF4-FFF2-40B4-BE49-F238E27FC236}">
                <a16:creationId xmlns:a16="http://schemas.microsoft.com/office/drawing/2014/main" id="{B0704962-EC61-43A0-B8F5-F0E73686A3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 name="Content Placeholder 93">
            <a:extLst>
              <a:ext uri="{FF2B5EF4-FFF2-40B4-BE49-F238E27FC236}">
                <a16:creationId xmlns:a16="http://schemas.microsoft.com/office/drawing/2014/main" id="{848B1554-6EF6-952E-E1FF-A5C3291C858D}"/>
              </a:ext>
            </a:extLst>
          </p:cNvPr>
          <p:cNvSpPr>
            <a:spLocks noGrp="1"/>
          </p:cNvSpPr>
          <p:nvPr>
            <p:ph idx="1"/>
          </p:nvPr>
        </p:nvSpPr>
        <p:spPr>
          <a:xfrm>
            <a:off x="581192" y="2180496"/>
            <a:ext cx="3475915" cy="3678303"/>
          </a:xfrm>
        </p:spPr>
        <p:txBody>
          <a:bodyPr>
            <a:normAutofit/>
          </a:bodyPr>
          <a:lstStyle/>
          <a:p>
            <a:pPr algn="just">
              <a:lnSpc>
                <a:spcPct val="110000"/>
              </a:lnSpc>
              <a:buClr>
                <a:srgbClr val="FD5125"/>
              </a:buClr>
              <a:buFont typeface="+mj-lt"/>
              <a:buAutoNum type="arabicPeriod"/>
            </a:pPr>
            <a:r>
              <a:rPr lang="en-US" sz="1400" dirty="0">
                <a:latin typeface="Calibri" panose="020F0502020204030204" pitchFamily="34" charset="0"/>
                <a:cs typeface="Calibri" panose="020F0502020204030204" pitchFamily="34" charset="0"/>
              </a:rPr>
              <a:t>Observation 1: </a:t>
            </a:r>
            <a:r>
              <a:rPr lang="en-US" sz="1400" b="0" i="0" dirty="0">
                <a:effectLst/>
                <a:latin typeface="Calibri" panose="020F0502020204030204" pitchFamily="34" charset="0"/>
                <a:cs typeface="Calibri" panose="020F0502020204030204" pitchFamily="34" charset="0"/>
              </a:rPr>
              <a:t>Yellow Cab has a price premium over Pink Cab by 27%, with Sunday being the most expensive day for both companies.</a:t>
            </a:r>
          </a:p>
          <a:p>
            <a:pPr algn="just">
              <a:lnSpc>
                <a:spcPct val="110000"/>
              </a:lnSpc>
              <a:buClr>
                <a:srgbClr val="FD5125"/>
              </a:buClr>
              <a:buFont typeface="+mj-lt"/>
              <a:buAutoNum type="arabicPeriod"/>
            </a:pPr>
            <a:r>
              <a:rPr lang="en-US" sz="1400" dirty="0">
                <a:latin typeface="Calibri" panose="020F0502020204030204" pitchFamily="34" charset="0"/>
                <a:cs typeface="Calibri" panose="020F0502020204030204" pitchFamily="34" charset="0"/>
              </a:rPr>
              <a:t>Observation 2: </a:t>
            </a:r>
            <a:r>
              <a:rPr lang="en-US" sz="1400" b="0" i="0" dirty="0">
                <a:effectLst/>
                <a:latin typeface="Calibri" panose="020F0502020204030204" pitchFamily="34" charset="0"/>
                <a:cs typeface="Calibri" panose="020F0502020204030204" pitchFamily="34" charset="0"/>
              </a:rPr>
              <a:t>Yellow Cab has consistently higher demand compared to Pink Cab with a difference of around 1 to 10 USD on most days.</a:t>
            </a:r>
          </a:p>
          <a:p>
            <a:pPr algn="just">
              <a:lnSpc>
                <a:spcPct val="110000"/>
              </a:lnSpc>
              <a:buClr>
                <a:srgbClr val="FD5125"/>
              </a:buClr>
              <a:buFont typeface="+mj-lt"/>
              <a:buAutoNum type="arabicPeriod"/>
            </a:pPr>
            <a:r>
              <a:rPr lang="en-US" sz="1400" dirty="0">
                <a:latin typeface="Calibri" panose="020F0502020204030204" pitchFamily="34" charset="0"/>
                <a:cs typeface="Calibri" panose="020F0502020204030204" pitchFamily="34" charset="0"/>
              </a:rPr>
              <a:t>Observation 3:  </a:t>
            </a:r>
            <a:r>
              <a:rPr lang="en-US" sz="1400" b="0" i="0" dirty="0">
                <a:effectLst/>
                <a:latin typeface="Calibri" panose="020F0502020204030204" pitchFamily="34" charset="0"/>
                <a:cs typeface="Calibri" panose="020F0502020204030204" pitchFamily="34" charset="0"/>
              </a:rPr>
              <a:t>Pink Cab experiences inconsistency in demand across different days.</a:t>
            </a:r>
            <a:r>
              <a:rPr lang="en-US" sz="1400" dirty="0">
                <a:latin typeface="Calibri" panose="020F0502020204030204" pitchFamily="34" charset="0"/>
                <a:cs typeface="Calibri" panose="020F0502020204030204" pitchFamily="34" charset="0"/>
              </a:rPr>
              <a:t>.</a:t>
            </a:r>
          </a:p>
          <a:p>
            <a:pPr algn="just">
              <a:lnSpc>
                <a:spcPct val="110000"/>
              </a:lnSpc>
              <a:buClr>
                <a:srgbClr val="FD5125"/>
              </a:buClr>
              <a:buFont typeface="+mj-lt"/>
              <a:buAutoNum type="arabicPeriod"/>
            </a:pPr>
            <a:r>
              <a:rPr lang="en-US" sz="1400" dirty="0">
                <a:latin typeface="Calibri" panose="020F0502020204030204" pitchFamily="34" charset="0"/>
                <a:cs typeface="Calibri" panose="020F0502020204030204" pitchFamily="34" charset="0"/>
              </a:rPr>
              <a:t>Lastly, Overall profit percentage per day is clearly observed for yellow Cab</a:t>
            </a:r>
          </a:p>
        </p:txBody>
      </p:sp>
      <p:sp>
        <p:nvSpPr>
          <p:cNvPr id="171" name="Rectangle 170">
            <a:extLst>
              <a:ext uri="{FF2B5EF4-FFF2-40B4-BE49-F238E27FC236}">
                <a16:creationId xmlns:a16="http://schemas.microsoft.com/office/drawing/2014/main" id="{90DBC3A1-652F-4058-94C8-0F512D442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26" y="628650"/>
            <a:ext cx="7503518" cy="3528456"/>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B29F5AE-DCE6-F430-30EE-20FFBDB985D3}"/>
              </a:ext>
            </a:extLst>
          </p:cNvPr>
          <p:cNvPicPr>
            <a:picLocks noChangeAspect="1"/>
          </p:cNvPicPr>
          <p:nvPr/>
        </p:nvPicPr>
        <p:blipFill>
          <a:blip r:embed="rId2"/>
          <a:stretch>
            <a:fillRect/>
          </a:stretch>
        </p:blipFill>
        <p:spPr>
          <a:xfrm>
            <a:off x="4419047" y="1043668"/>
            <a:ext cx="7165430" cy="2704948"/>
          </a:xfrm>
          <a:prstGeom prst="rect">
            <a:avLst/>
          </a:prstGeom>
        </p:spPr>
      </p:pic>
      <p:sp>
        <p:nvSpPr>
          <p:cNvPr id="173" name="Rectangle 172">
            <a:extLst>
              <a:ext uri="{FF2B5EF4-FFF2-40B4-BE49-F238E27FC236}">
                <a16:creationId xmlns:a16="http://schemas.microsoft.com/office/drawing/2014/main" id="{5A205CC8-8A08-4581-B9ED-683CF3A044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26" y="4233559"/>
            <a:ext cx="3703324" cy="2140389"/>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A2C0A52-AEA5-C445-940A-42A63D0FA7FB}"/>
              </a:ext>
            </a:extLst>
          </p:cNvPr>
          <p:cNvPicPr>
            <a:picLocks noChangeAspect="1"/>
          </p:cNvPicPr>
          <p:nvPr/>
        </p:nvPicPr>
        <p:blipFill>
          <a:blip r:embed="rId3"/>
          <a:stretch>
            <a:fillRect/>
          </a:stretch>
        </p:blipFill>
        <p:spPr>
          <a:xfrm>
            <a:off x="5143636" y="4401459"/>
            <a:ext cx="1895997" cy="1811621"/>
          </a:xfrm>
          <a:prstGeom prst="rect">
            <a:avLst/>
          </a:prstGeom>
        </p:spPr>
      </p:pic>
      <p:sp>
        <p:nvSpPr>
          <p:cNvPr id="175" name="Rectangle 174">
            <a:extLst>
              <a:ext uri="{FF2B5EF4-FFF2-40B4-BE49-F238E27FC236}">
                <a16:creationId xmlns:a16="http://schemas.microsoft.com/office/drawing/2014/main" id="{0D090A5C-3625-4701-8C21-52969B3A7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233559"/>
            <a:ext cx="3703197" cy="2140389"/>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3650C6B-F07F-BFFA-7F8C-8A12D930D431}"/>
              </a:ext>
            </a:extLst>
          </p:cNvPr>
          <p:cNvPicPr>
            <a:picLocks noChangeAspect="1"/>
          </p:cNvPicPr>
          <p:nvPr/>
        </p:nvPicPr>
        <p:blipFill>
          <a:blip r:embed="rId4"/>
          <a:stretch>
            <a:fillRect/>
          </a:stretch>
        </p:blipFill>
        <p:spPr>
          <a:xfrm>
            <a:off x="8953723" y="4401459"/>
            <a:ext cx="1895997" cy="1811621"/>
          </a:xfrm>
          <a:prstGeom prst="rect">
            <a:avLst/>
          </a:prstGeom>
        </p:spPr>
      </p:pic>
    </p:spTree>
    <p:extLst>
      <p:ext uri="{BB962C8B-B14F-4D97-AF65-F5344CB8AC3E}">
        <p14:creationId xmlns:p14="http://schemas.microsoft.com/office/powerpoint/2010/main" val="3167018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1">
            <a:extLst>
              <a:ext uri="{FF2B5EF4-FFF2-40B4-BE49-F238E27FC236}">
                <a16:creationId xmlns:a16="http://schemas.microsoft.com/office/drawing/2014/main" id="{118310A3-1517-431E-A8FC-5E6F018BC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BBE0CE-2E71-9EB5-BF90-E01E67F69977}"/>
              </a:ext>
            </a:extLst>
          </p:cNvPr>
          <p:cNvSpPr>
            <a:spLocks noGrp="1"/>
          </p:cNvSpPr>
          <p:nvPr>
            <p:ph type="title"/>
          </p:nvPr>
        </p:nvSpPr>
        <p:spPr>
          <a:xfrm>
            <a:off x="581192" y="702156"/>
            <a:ext cx="3475915" cy="1234594"/>
          </a:xfrm>
        </p:spPr>
        <p:txBody>
          <a:bodyPr vert="horz" lIns="91440" tIns="45720" rIns="91440" bIns="45720" rtlCol="0" anchor="b">
            <a:noAutofit/>
          </a:bodyPr>
          <a:lstStyle/>
          <a:p>
            <a:r>
              <a:rPr lang="en-US" sz="2800" b="1" i="0" kern="1200" cap="all" dirty="0">
                <a:solidFill>
                  <a:schemeClr val="tx2"/>
                </a:solidFill>
                <a:effectLst/>
                <a:latin typeface="Calibri" panose="020F0502020204030204" pitchFamily="34" charset="0"/>
                <a:cs typeface="Calibri" panose="020F0502020204030204" pitchFamily="34" charset="0"/>
              </a:rPr>
              <a:t>Average Profit by Company Based on Months</a:t>
            </a:r>
            <a:endParaRPr lang="en-US" sz="2800" b="1" kern="1200" cap="all" dirty="0">
              <a:solidFill>
                <a:schemeClr val="tx2"/>
              </a:solidFill>
              <a:latin typeface="Calibri" panose="020F0502020204030204" pitchFamily="34" charset="0"/>
              <a:cs typeface="Calibri" panose="020F0502020204030204" pitchFamily="34" charset="0"/>
            </a:endParaRPr>
          </a:p>
        </p:txBody>
      </p:sp>
      <p:sp>
        <p:nvSpPr>
          <p:cNvPr id="27" name="Rectangle 13">
            <a:extLst>
              <a:ext uri="{FF2B5EF4-FFF2-40B4-BE49-F238E27FC236}">
                <a16:creationId xmlns:a16="http://schemas.microsoft.com/office/drawing/2014/main" id="{7F23E396-BE04-4D91-89A5-24877C3E9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15">
            <a:extLst>
              <a:ext uri="{FF2B5EF4-FFF2-40B4-BE49-F238E27FC236}">
                <a16:creationId xmlns:a16="http://schemas.microsoft.com/office/drawing/2014/main" id="{3250CC05-D6B0-42F7-9792-8677B5394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17">
            <a:extLst>
              <a:ext uri="{FF2B5EF4-FFF2-40B4-BE49-F238E27FC236}">
                <a16:creationId xmlns:a16="http://schemas.microsoft.com/office/drawing/2014/main" id="{B0704962-EC61-43A0-B8F5-F0E73686A3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Content Placeholder 93">
            <a:extLst>
              <a:ext uri="{FF2B5EF4-FFF2-40B4-BE49-F238E27FC236}">
                <a16:creationId xmlns:a16="http://schemas.microsoft.com/office/drawing/2014/main" id="{B9EDB8D1-0CEC-43E9-64E9-CCBFC484AE16}"/>
              </a:ext>
            </a:extLst>
          </p:cNvPr>
          <p:cNvSpPr txBox="1">
            <a:spLocks/>
          </p:cNvSpPr>
          <p:nvPr/>
        </p:nvSpPr>
        <p:spPr>
          <a:xfrm>
            <a:off x="297306" y="2392878"/>
            <a:ext cx="3475915" cy="3678303"/>
          </a:xfrm>
          <a:prstGeom prst="rect">
            <a:avLst/>
          </a:prstGeom>
        </p:spPr>
        <p:txBody>
          <a:bodyPr vert="horz" lIns="91440" tIns="45720" rIns="91440" bIns="45720" rtlCol="0" anchor="ctr">
            <a:normAutofit lnSpcReduction="10000"/>
          </a:bodyPr>
          <a:lst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110000"/>
              </a:lnSpc>
            </a:pPr>
            <a:r>
              <a:rPr lang="en-US" sz="1400" dirty="0"/>
              <a:t>Observation 1: Yellow Cab has a price premium over Pink Cab by 45%, with February being the most expensive month for both companies.</a:t>
            </a:r>
          </a:p>
          <a:p>
            <a:pPr>
              <a:lnSpc>
                <a:spcPct val="110000"/>
              </a:lnSpc>
            </a:pPr>
            <a:r>
              <a:rPr lang="en-US" sz="1400" dirty="0"/>
              <a:t>Observation 2:. Yellow Cab has consistently higher demand compared to Pink Cab with a difference of around 10 to 50 USD on most days .</a:t>
            </a:r>
          </a:p>
          <a:p>
            <a:pPr>
              <a:lnSpc>
                <a:spcPct val="110000"/>
              </a:lnSpc>
            </a:pPr>
            <a:r>
              <a:rPr lang="en-US" sz="1400" dirty="0"/>
              <a:t>Observation 3:  Pink Cab experiences inconsistency in demand across different month.</a:t>
            </a:r>
          </a:p>
          <a:p>
            <a:pPr>
              <a:lnSpc>
                <a:spcPct val="110000"/>
              </a:lnSpc>
            </a:pPr>
            <a:r>
              <a:rPr lang="en-US" sz="1400" dirty="0"/>
              <a:t>Lastly, Overall profit percentage per month is clearly observed for yellow Cab  excluding few of the months which is negligible.</a:t>
            </a:r>
          </a:p>
        </p:txBody>
      </p:sp>
      <p:sp>
        <p:nvSpPr>
          <p:cNvPr id="30" name="Rectangle 19">
            <a:extLst>
              <a:ext uri="{FF2B5EF4-FFF2-40B4-BE49-F238E27FC236}">
                <a16:creationId xmlns:a16="http://schemas.microsoft.com/office/drawing/2014/main" id="{90DBC3A1-652F-4058-94C8-0F512D442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26" y="628650"/>
            <a:ext cx="7503518" cy="3528456"/>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1">
            <a:extLst>
              <a:ext uri="{FF2B5EF4-FFF2-40B4-BE49-F238E27FC236}">
                <a16:creationId xmlns:a16="http://schemas.microsoft.com/office/drawing/2014/main" id="{5A205CC8-8A08-4581-B9ED-683CF3A044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26" y="4233559"/>
            <a:ext cx="3703324" cy="2140389"/>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7D375F6-CCA3-3C6F-67F7-549298139EF4}"/>
              </a:ext>
            </a:extLst>
          </p:cNvPr>
          <p:cNvPicPr>
            <a:picLocks noChangeAspect="1"/>
          </p:cNvPicPr>
          <p:nvPr/>
        </p:nvPicPr>
        <p:blipFill>
          <a:blip r:embed="rId2"/>
          <a:stretch>
            <a:fillRect/>
          </a:stretch>
        </p:blipFill>
        <p:spPr>
          <a:xfrm>
            <a:off x="5169269" y="4401459"/>
            <a:ext cx="1844731" cy="1811621"/>
          </a:xfrm>
          <a:prstGeom prst="rect">
            <a:avLst/>
          </a:prstGeom>
        </p:spPr>
      </p:pic>
      <p:sp>
        <p:nvSpPr>
          <p:cNvPr id="32" name="Rectangle 23">
            <a:extLst>
              <a:ext uri="{FF2B5EF4-FFF2-40B4-BE49-F238E27FC236}">
                <a16:creationId xmlns:a16="http://schemas.microsoft.com/office/drawing/2014/main" id="{0D090A5C-3625-4701-8C21-52969B3A7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233559"/>
            <a:ext cx="3703197" cy="2140389"/>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9DDDD28-4C91-5C09-FB8B-5E384F140484}"/>
              </a:ext>
            </a:extLst>
          </p:cNvPr>
          <p:cNvPicPr>
            <a:picLocks noChangeAspect="1"/>
          </p:cNvPicPr>
          <p:nvPr/>
        </p:nvPicPr>
        <p:blipFill>
          <a:blip r:embed="rId3"/>
          <a:stretch>
            <a:fillRect/>
          </a:stretch>
        </p:blipFill>
        <p:spPr>
          <a:xfrm>
            <a:off x="8979356" y="4401459"/>
            <a:ext cx="1844731" cy="1811621"/>
          </a:xfrm>
          <a:prstGeom prst="rect">
            <a:avLst/>
          </a:prstGeom>
        </p:spPr>
      </p:pic>
      <p:pic>
        <p:nvPicPr>
          <p:cNvPr id="10" name="Picture 9">
            <a:extLst>
              <a:ext uri="{FF2B5EF4-FFF2-40B4-BE49-F238E27FC236}">
                <a16:creationId xmlns:a16="http://schemas.microsoft.com/office/drawing/2014/main" id="{1BC0C685-A38E-8DE3-61A6-E18E34DFAC61}"/>
              </a:ext>
            </a:extLst>
          </p:cNvPr>
          <p:cNvPicPr>
            <a:picLocks noChangeAspect="1"/>
          </p:cNvPicPr>
          <p:nvPr/>
        </p:nvPicPr>
        <p:blipFill>
          <a:blip r:embed="rId4"/>
          <a:stretch>
            <a:fillRect/>
          </a:stretch>
        </p:blipFill>
        <p:spPr>
          <a:xfrm>
            <a:off x="4525712" y="1005840"/>
            <a:ext cx="6261100" cy="2387600"/>
          </a:xfrm>
          <a:prstGeom prst="rect">
            <a:avLst/>
          </a:prstGeom>
        </p:spPr>
      </p:pic>
    </p:spTree>
    <p:extLst>
      <p:ext uri="{BB962C8B-B14F-4D97-AF65-F5344CB8AC3E}">
        <p14:creationId xmlns:p14="http://schemas.microsoft.com/office/powerpoint/2010/main" val="3052857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18310A3-1517-431E-A8FC-5E6F018BC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AAEABC1B-F1AB-383E-47BF-48073F5BE5B2}"/>
              </a:ext>
            </a:extLst>
          </p:cNvPr>
          <p:cNvSpPr>
            <a:spLocks noGrp="1"/>
          </p:cNvSpPr>
          <p:nvPr>
            <p:ph type="title"/>
          </p:nvPr>
        </p:nvSpPr>
        <p:spPr>
          <a:xfrm>
            <a:off x="581192" y="702156"/>
            <a:ext cx="3475915" cy="1234594"/>
          </a:xfrm>
        </p:spPr>
        <p:txBody>
          <a:bodyPr vert="horz" lIns="91440" tIns="45720" rIns="91440" bIns="45720" rtlCol="0" anchor="b">
            <a:noAutofit/>
          </a:bodyPr>
          <a:lstStyle/>
          <a:p>
            <a:r>
              <a:rPr lang="en-US" sz="2800" b="1" i="0" kern="1200" cap="all" dirty="0">
                <a:solidFill>
                  <a:schemeClr val="tx2"/>
                </a:solidFill>
                <a:effectLst/>
                <a:latin typeface="Calibri" panose="020F0502020204030204" pitchFamily="34" charset="0"/>
                <a:cs typeface="Calibri" panose="020F0502020204030204" pitchFamily="34" charset="0"/>
              </a:rPr>
              <a:t>Average Profit by Company Based on Year</a:t>
            </a:r>
            <a:endParaRPr lang="en-US" sz="2800" b="1" kern="1200" cap="all" dirty="0">
              <a:solidFill>
                <a:schemeClr val="tx2"/>
              </a:solidFill>
              <a:latin typeface="Calibri" panose="020F0502020204030204" pitchFamily="34" charset="0"/>
              <a:cs typeface="Calibri" panose="020F0502020204030204" pitchFamily="34" charset="0"/>
            </a:endParaRPr>
          </a:p>
        </p:txBody>
      </p:sp>
      <p:sp>
        <p:nvSpPr>
          <p:cNvPr id="18" name="Rectangle 17">
            <a:extLst>
              <a:ext uri="{FF2B5EF4-FFF2-40B4-BE49-F238E27FC236}">
                <a16:creationId xmlns:a16="http://schemas.microsoft.com/office/drawing/2014/main" id="{7F23E396-BE04-4D91-89A5-24877C3E9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3250CC05-D6B0-42F7-9792-8677B5394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B0704962-EC61-43A0-B8F5-F0E73686A3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Content Placeholder 93">
            <a:extLst>
              <a:ext uri="{FF2B5EF4-FFF2-40B4-BE49-F238E27FC236}">
                <a16:creationId xmlns:a16="http://schemas.microsoft.com/office/drawing/2014/main" id="{EC7C5534-1FBC-1562-BD29-18322D69EEA5}"/>
              </a:ext>
            </a:extLst>
          </p:cNvPr>
          <p:cNvSpPr txBox="1">
            <a:spLocks/>
          </p:cNvSpPr>
          <p:nvPr/>
        </p:nvSpPr>
        <p:spPr>
          <a:xfrm>
            <a:off x="581192" y="2180496"/>
            <a:ext cx="3475915" cy="3975348"/>
          </a:xfrm>
          <a:prstGeom prst="rect">
            <a:avLst/>
          </a:prstGeom>
        </p:spPr>
        <p:txBody>
          <a:bodyPr vert="horz" lIns="91440" tIns="45720" rIns="91440" bIns="45720" rtlCol="0" anchor="ctr">
            <a:noAutofit/>
          </a:bodyPr>
          <a:lst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lnSpc>
                <a:spcPct val="110000"/>
              </a:lnSpc>
            </a:pPr>
            <a:r>
              <a:rPr lang="en-US" sz="1400" dirty="0">
                <a:latin typeface="Calibri" panose="020F0502020204030204" pitchFamily="34" charset="0"/>
                <a:cs typeface="Calibri" panose="020F0502020204030204" pitchFamily="34" charset="0"/>
              </a:rPr>
              <a:t>Observation 1: Yellow Cab has a price premium over Pink Cab by 35%, with February being the most expensive year for both companies.</a:t>
            </a:r>
          </a:p>
          <a:p>
            <a:pPr algn="just">
              <a:lnSpc>
                <a:spcPct val="110000"/>
              </a:lnSpc>
            </a:pPr>
            <a:r>
              <a:rPr lang="en-US" sz="1400" dirty="0">
                <a:latin typeface="Calibri" panose="020F0502020204030204" pitchFamily="34" charset="0"/>
                <a:cs typeface="Calibri" panose="020F0502020204030204" pitchFamily="34" charset="0"/>
              </a:rPr>
              <a:t>Observation 2:. Yellow Cab has consistently higher demand compared to Pink Cab higher difference from Pink Cab</a:t>
            </a:r>
          </a:p>
          <a:p>
            <a:pPr algn="just">
              <a:lnSpc>
                <a:spcPct val="110000"/>
              </a:lnSpc>
            </a:pPr>
            <a:r>
              <a:rPr lang="en-US" sz="1400" dirty="0">
                <a:latin typeface="Calibri" panose="020F0502020204030204" pitchFamily="34" charset="0"/>
                <a:cs typeface="Calibri" panose="020F0502020204030204" pitchFamily="34" charset="0"/>
              </a:rPr>
              <a:t>Observation 3:  Pink Cab experiences inconsistency  in user retention and experiences per year.</a:t>
            </a:r>
          </a:p>
          <a:p>
            <a:pPr algn="just">
              <a:lnSpc>
                <a:spcPct val="110000"/>
              </a:lnSpc>
            </a:pPr>
            <a:r>
              <a:rPr lang="en-US" sz="1400" dirty="0">
                <a:latin typeface="Calibri" panose="020F0502020204030204" pitchFamily="34" charset="0"/>
                <a:cs typeface="Calibri" panose="020F0502020204030204" pitchFamily="34" charset="0"/>
              </a:rPr>
              <a:t>Lastly, Overall profit percentage per year is observed for yellow and Pink to be </a:t>
            </a:r>
            <a:r>
              <a:rPr lang="en-US" sz="1400" dirty="0" err="1">
                <a:latin typeface="Calibri" panose="020F0502020204030204" pitchFamily="34" charset="0"/>
                <a:cs typeface="Calibri" panose="020F0502020204030204" pitchFamily="34" charset="0"/>
              </a:rPr>
              <a:t>maginal</a:t>
            </a:r>
            <a:r>
              <a:rPr lang="en-US" sz="1400" dirty="0">
                <a:latin typeface="Calibri" panose="020F0502020204030204" pitchFamily="34" charset="0"/>
                <a:cs typeface="Calibri" panose="020F0502020204030204" pitchFamily="34" charset="0"/>
              </a:rPr>
              <a:t>.</a:t>
            </a:r>
          </a:p>
        </p:txBody>
      </p:sp>
      <p:sp>
        <p:nvSpPr>
          <p:cNvPr id="24" name="Rectangle 23">
            <a:extLst>
              <a:ext uri="{FF2B5EF4-FFF2-40B4-BE49-F238E27FC236}">
                <a16:creationId xmlns:a16="http://schemas.microsoft.com/office/drawing/2014/main" id="{90DBC3A1-652F-4058-94C8-0F512D442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26" y="628650"/>
            <a:ext cx="7503518" cy="3528456"/>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72D3356-6C36-B509-7D2C-27CF7EEC3327}"/>
              </a:ext>
            </a:extLst>
          </p:cNvPr>
          <p:cNvPicPr>
            <a:picLocks noChangeAspect="1"/>
          </p:cNvPicPr>
          <p:nvPr/>
        </p:nvPicPr>
        <p:blipFill>
          <a:blip r:embed="rId2"/>
          <a:stretch>
            <a:fillRect/>
          </a:stretch>
        </p:blipFill>
        <p:spPr>
          <a:xfrm>
            <a:off x="5944952" y="796973"/>
            <a:ext cx="4113619" cy="3198338"/>
          </a:xfrm>
          <a:prstGeom prst="rect">
            <a:avLst/>
          </a:prstGeom>
        </p:spPr>
      </p:pic>
      <p:sp>
        <p:nvSpPr>
          <p:cNvPr id="26" name="Rectangle 25">
            <a:extLst>
              <a:ext uri="{FF2B5EF4-FFF2-40B4-BE49-F238E27FC236}">
                <a16:creationId xmlns:a16="http://schemas.microsoft.com/office/drawing/2014/main" id="{5A205CC8-8A08-4581-B9ED-683CF3A044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26" y="4233559"/>
            <a:ext cx="3703324" cy="2140389"/>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301E183F-30F0-F352-96F3-1D5D4DCDEF3F}"/>
              </a:ext>
            </a:extLst>
          </p:cNvPr>
          <p:cNvPicPr>
            <a:picLocks noChangeAspect="1"/>
          </p:cNvPicPr>
          <p:nvPr/>
        </p:nvPicPr>
        <p:blipFill>
          <a:blip r:embed="rId3"/>
          <a:stretch>
            <a:fillRect/>
          </a:stretch>
        </p:blipFill>
        <p:spPr>
          <a:xfrm>
            <a:off x="5193290" y="4401459"/>
            <a:ext cx="1796690" cy="1811621"/>
          </a:xfrm>
          <a:prstGeom prst="rect">
            <a:avLst/>
          </a:prstGeom>
        </p:spPr>
      </p:pic>
      <p:sp>
        <p:nvSpPr>
          <p:cNvPr id="28" name="Rectangle 27">
            <a:extLst>
              <a:ext uri="{FF2B5EF4-FFF2-40B4-BE49-F238E27FC236}">
                <a16:creationId xmlns:a16="http://schemas.microsoft.com/office/drawing/2014/main" id="{0D090A5C-3625-4701-8C21-52969B3A7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233559"/>
            <a:ext cx="3703197" cy="2140389"/>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16F04F5-02CF-DAF7-08B2-410DC984B938}"/>
              </a:ext>
            </a:extLst>
          </p:cNvPr>
          <p:cNvPicPr>
            <a:picLocks noChangeAspect="1"/>
          </p:cNvPicPr>
          <p:nvPr/>
        </p:nvPicPr>
        <p:blipFill>
          <a:blip r:embed="rId4"/>
          <a:stretch>
            <a:fillRect/>
          </a:stretch>
        </p:blipFill>
        <p:spPr>
          <a:xfrm>
            <a:off x="9003377" y="4401459"/>
            <a:ext cx="1796690" cy="1811621"/>
          </a:xfrm>
          <a:prstGeom prst="rect">
            <a:avLst/>
          </a:prstGeom>
        </p:spPr>
      </p:pic>
    </p:spTree>
    <p:extLst>
      <p:ext uri="{BB962C8B-B14F-4D97-AF65-F5344CB8AC3E}">
        <p14:creationId xmlns:p14="http://schemas.microsoft.com/office/powerpoint/2010/main" val="3104168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EC1B9D39-F97F-C961-DA22-C00161485DEC}"/>
              </a:ext>
            </a:extLst>
          </p:cNvPr>
          <p:cNvPicPr>
            <a:picLocks noChangeAspect="1"/>
          </p:cNvPicPr>
          <p:nvPr/>
        </p:nvPicPr>
        <p:blipFill>
          <a:blip r:embed="rId2"/>
          <a:stretch>
            <a:fillRect/>
          </a:stretch>
        </p:blipFill>
        <p:spPr>
          <a:xfrm>
            <a:off x="720636" y="1557738"/>
            <a:ext cx="5476375" cy="3942989"/>
          </a:xfrm>
          <a:prstGeom prst="rect">
            <a:avLst/>
          </a:prstGeom>
        </p:spPr>
      </p:pic>
      <p:sp>
        <p:nvSpPr>
          <p:cNvPr id="13" name="Rectangle 12">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24CAF44-25C2-BEA8-01DE-9E9F516E2C9E}"/>
              </a:ext>
            </a:extLst>
          </p:cNvPr>
          <p:cNvSpPr>
            <a:spLocks noGrp="1"/>
          </p:cNvSpPr>
          <p:nvPr>
            <p:ph type="title"/>
          </p:nvPr>
        </p:nvSpPr>
        <p:spPr>
          <a:xfrm>
            <a:off x="6917647" y="723899"/>
            <a:ext cx="4597758" cy="833839"/>
          </a:xfrm>
        </p:spPr>
        <p:txBody>
          <a:bodyPr>
            <a:noAutofit/>
          </a:bodyPr>
          <a:lstStyle/>
          <a:p>
            <a:r>
              <a:rPr lang="en-US" sz="2400" b="1" i="0" kern="1200" cap="all" dirty="0">
                <a:solidFill>
                  <a:srgbClr val="FFFFFF"/>
                </a:solidFill>
                <a:effectLst/>
                <a:latin typeface="Calibri" panose="020F0502020204030204" pitchFamily="34" charset="0"/>
                <a:cs typeface="Calibri" panose="020F0502020204030204" pitchFamily="34" charset="0"/>
              </a:rPr>
              <a:t>Average Profit by Company Based on City AREA</a:t>
            </a:r>
            <a:endParaRPr lang="en-US" sz="2400" b="1" dirty="0">
              <a:solidFill>
                <a:srgbClr val="FFFFFF"/>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BB8F6CB-EC52-E40C-5D49-CE0593CCE4CF}"/>
              </a:ext>
            </a:extLst>
          </p:cNvPr>
          <p:cNvSpPr>
            <a:spLocks noGrp="1"/>
          </p:cNvSpPr>
          <p:nvPr>
            <p:ph idx="1"/>
          </p:nvPr>
        </p:nvSpPr>
        <p:spPr>
          <a:xfrm>
            <a:off x="6873606" y="2077533"/>
            <a:ext cx="4597758" cy="3793237"/>
          </a:xfrm>
        </p:spPr>
        <p:txBody>
          <a:bodyPr>
            <a:normAutofit/>
          </a:bodyPr>
          <a:lstStyle/>
          <a:p>
            <a:r>
              <a:rPr lang="en-US" dirty="0">
                <a:solidFill>
                  <a:srgbClr val="FFFFFF"/>
                </a:solidFill>
              </a:rPr>
              <a:t>Observation 1: Yellow cab is highly profitable in each of city which means the growth of the company is optimistic.</a:t>
            </a:r>
          </a:p>
          <a:p>
            <a:r>
              <a:rPr lang="en-US" dirty="0">
                <a:solidFill>
                  <a:srgbClr val="FFFFFF"/>
                </a:solidFill>
              </a:rPr>
              <a:t>Observation 2: The lowest profit of Yellow cab is the median of the Pink Cab. </a:t>
            </a:r>
          </a:p>
          <a:p>
            <a:r>
              <a:rPr lang="en-US" dirty="0">
                <a:solidFill>
                  <a:srgbClr val="FFFFFF"/>
                </a:solidFill>
              </a:rPr>
              <a:t>Observation 3: Metro polytan cities have high demand of cab and trust Yellow Cab industry.</a:t>
            </a:r>
          </a:p>
        </p:txBody>
      </p:sp>
    </p:spTree>
    <p:extLst>
      <p:ext uri="{BB962C8B-B14F-4D97-AF65-F5344CB8AC3E}">
        <p14:creationId xmlns:p14="http://schemas.microsoft.com/office/powerpoint/2010/main" val="102136646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6E81CBA-4647-BF0E-D80E-1188C7CBAC6E}"/>
              </a:ext>
            </a:extLst>
          </p:cNvPr>
          <p:cNvSpPr txBox="1"/>
          <p:nvPr/>
        </p:nvSpPr>
        <p:spPr>
          <a:xfrm>
            <a:off x="413196" y="468540"/>
            <a:ext cx="9305757" cy="540857"/>
          </a:xfrm>
          <a:prstGeom prst="rect">
            <a:avLst/>
          </a:prstGeom>
        </p:spPr>
        <p:txBody>
          <a:bodyPr vert="horz" lIns="91440" tIns="45720" rIns="91440" bIns="45720" rtlCol="0" anchor="b">
            <a:noAutofit/>
          </a:bodyPr>
          <a:lstStyle/>
          <a:p>
            <a:pPr defTabSz="457200">
              <a:spcBef>
                <a:spcPct val="0"/>
              </a:spcBef>
              <a:spcAft>
                <a:spcPts val="600"/>
              </a:spcAft>
            </a:pPr>
            <a:r>
              <a:rPr lang="en-US" sz="3200" b="1" kern="1200" cap="all" dirty="0">
                <a:solidFill>
                  <a:schemeClr val="tx2"/>
                </a:solidFill>
                <a:latin typeface="Calibri" panose="020F0502020204030204" pitchFamily="34" charset="0"/>
                <a:ea typeface="+mj-ea"/>
                <a:cs typeface="Calibri" panose="020F0502020204030204" pitchFamily="34" charset="0"/>
              </a:rPr>
              <a:t>Profit per city per KM for each CAB company</a:t>
            </a:r>
          </a:p>
        </p:txBody>
      </p:sp>
      <p:sp>
        <p:nvSpPr>
          <p:cNvPr id="44" name="Rectangle 43">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id="{88670970-28B2-C99C-E45D-9C184ABEF54C}"/>
              </a:ext>
            </a:extLst>
          </p:cNvPr>
          <p:cNvSpPr txBox="1"/>
          <p:nvPr/>
        </p:nvSpPr>
        <p:spPr>
          <a:xfrm>
            <a:off x="581194" y="1896533"/>
            <a:ext cx="3919369" cy="3962266"/>
          </a:xfrm>
          <a:prstGeom prst="rect">
            <a:avLst/>
          </a:prstGeom>
        </p:spPr>
        <p:txBody>
          <a:bodyPr vert="horz" lIns="91440" tIns="45720" rIns="91440" bIns="45720" rtlCol="0" anchor="ctr">
            <a:normAutofit/>
          </a:bodyPr>
          <a:lstStyle/>
          <a:p>
            <a:pPr algn="just" defTabSz="457200">
              <a:spcBef>
                <a:spcPct val="20000"/>
              </a:spcBef>
              <a:spcAft>
                <a:spcPts val="600"/>
              </a:spcAft>
              <a:buClr>
                <a:schemeClr val="accent1"/>
              </a:buClr>
              <a:buSzPct val="92000"/>
              <a:buFont typeface="Wingdings 2" panose="05020102010507070707" pitchFamily="18" charset="2"/>
              <a:buChar char=""/>
            </a:pPr>
            <a:r>
              <a:rPr lang="en-US" dirty="0">
                <a:solidFill>
                  <a:schemeClr val="tx2"/>
                </a:solidFill>
                <a:latin typeface="Calibri" panose="020F0502020204030204" pitchFamily="34" charset="0"/>
                <a:cs typeface="Calibri" panose="020F0502020204030204" pitchFamily="34" charset="0"/>
              </a:rPr>
              <a:t>Profit per km is made by yellow Cab in various city for different ranges.</a:t>
            </a:r>
          </a:p>
          <a:p>
            <a:pPr algn="just" defTabSz="457200">
              <a:spcBef>
                <a:spcPct val="20000"/>
              </a:spcBef>
              <a:spcAft>
                <a:spcPts val="600"/>
              </a:spcAft>
              <a:buClr>
                <a:schemeClr val="accent1"/>
              </a:buClr>
              <a:buSzPct val="92000"/>
              <a:buFont typeface="Wingdings 2" panose="05020102010507070707" pitchFamily="18" charset="2"/>
              <a:buChar char=""/>
            </a:pPr>
            <a:r>
              <a:rPr lang="en-US" dirty="0">
                <a:solidFill>
                  <a:schemeClr val="tx2"/>
                </a:solidFill>
                <a:latin typeface="Calibri" panose="020F0502020204030204" pitchFamily="34" charset="0"/>
                <a:cs typeface="Calibri" panose="020F0502020204030204" pitchFamily="34" charset="0"/>
              </a:rPr>
              <a:t>Yellow cab is having margin of profit in between the range of(0.69 to 6.32) with mean of around 2.79 and median of 2.6.</a:t>
            </a:r>
          </a:p>
          <a:p>
            <a:pPr algn="just" defTabSz="457200">
              <a:spcBef>
                <a:spcPct val="20000"/>
              </a:spcBef>
              <a:spcAft>
                <a:spcPts val="600"/>
              </a:spcAft>
              <a:buClr>
                <a:schemeClr val="accent1"/>
              </a:buClr>
              <a:buSzPct val="92000"/>
              <a:buFont typeface="Wingdings 2" panose="05020102010507070707" pitchFamily="18" charset="2"/>
              <a:buChar char=""/>
            </a:pPr>
            <a:endParaRPr lang="en-US" dirty="0">
              <a:solidFill>
                <a:schemeClr val="tx2"/>
              </a:solidFill>
              <a:latin typeface="Calibri" panose="020F0502020204030204" pitchFamily="34" charset="0"/>
              <a:cs typeface="Calibri" panose="020F0502020204030204" pitchFamily="34" charset="0"/>
            </a:endParaRPr>
          </a:p>
          <a:p>
            <a:pPr algn="just" defTabSz="457200">
              <a:spcBef>
                <a:spcPct val="20000"/>
              </a:spcBef>
              <a:spcAft>
                <a:spcPts val="600"/>
              </a:spcAft>
              <a:buClr>
                <a:schemeClr val="accent1"/>
              </a:buClr>
              <a:buSzPct val="92000"/>
              <a:buFont typeface="Wingdings 2" panose="05020102010507070707" pitchFamily="18" charset="2"/>
              <a:buChar char=""/>
            </a:pPr>
            <a:r>
              <a:rPr lang="en-US" dirty="0">
                <a:solidFill>
                  <a:schemeClr val="tx2"/>
                </a:solidFill>
                <a:latin typeface="Calibri" panose="020F0502020204030204" pitchFamily="34" charset="0"/>
                <a:cs typeface="Calibri" panose="020F0502020204030204" pitchFamily="34" charset="0"/>
              </a:rPr>
              <a:t>However, Pink cab is having margin of profit in between the range of(0.48 to 4.36) with mean of around 1.04 and median of 1.67.</a:t>
            </a:r>
          </a:p>
          <a:p>
            <a:pPr defTabSz="457200">
              <a:spcBef>
                <a:spcPct val="20000"/>
              </a:spcBef>
              <a:spcAft>
                <a:spcPts val="600"/>
              </a:spcAft>
              <a:buClr>
                <a:schemeClr val="accent1"/>
              </a:buClr>
              <a:buSzPct val="92000"/>
              <a:buFont typeface="Wingdings 2" panose="05020102010507070707" pitchFamily="18" charset="2"/>
              <a:buChar char=""/>
            </a:pPr>
            <a:endParaRPr lang="en-US" dirty="0">
              <a:solidFill>
                <a:schemeClr val="tx2"/>
              </a:solidFill>
            </a:endParaRPr>
          </a:p>
        </p:txBody>
      </p:sp>
      <p:pic>
        <p:nvPicPr>
          <p:cNvPr id="5" name="Picture 4">
            <a:extLst>
              <a:ext uri="{FF2B5EF4-FFF2-40B4-BE49-F238E27FC236}">
                <a16:creationId xmlns:a16="http://schemas.microsoft.com/office/drawing/2014/main" id="{9BFCAD1A-6D02-957E-86C4-A22DE73D2664}"/>
              </a:ext>
            </a:extLst>
          </p:cNvPr>
          <p:cNvPicPr>
            <a:picLocks noChangeAspect="1"/>
          </p:cNvPicPr>
          <p:nvPr/>
        </p:nvPicPr>
        <p:blipFill rotWithShape="1">
          <a:blip r:embed="rId2"/>
          <a:srcRect r="-2" b="4536"/>
          <a:stretch/>
        </p:blipFill>
        <p:spPr>
          <a:xfrm>
            <a:off x="5815013" y="1197199"/>
            <a:ext cx="6176963" cy="2736499"/>
          </a:xfrm>
          <a:prstGeom prst="rect">
            <a:avLst/>
          </a:prstGeom>
        </p:spPr>
      </p:pic>
      <p:pic>
        <p:nvPicPr>
          <p:cNvPr id="4" name="Content Placeholder 3">
            <a:extLst>
              <a:ext uri="{FF2B5EF4-FFF2-40B4-BE49-F238E27FC236}">
                <a16:creationId xmlns:a16="http://schemas.microsoft.com/office/drawing/2014/main" id="{29E6D435-CBDB-9C9C-DA83-D927303E2807}"/>
              </a:ext>
            </a:extLst>
          </p:cNvPr>
          <p:cNvPicPr>
            <a:picLocks noChangeAspect="1"/>
          </p:cNvPicPr>
          <p:nvPr/>
        </p:nvPicPr>
        <p:blipFill rotWithShape="1">
          <a:blip r:embed="rId3"/>
          <a:srcRect l="2132" r="1013" b="3"/>
          <a:stretch/>
        </p:blipFill>
        <p:spPr>
          <a:xfrm>
            <a:off x="6010445" y="3933698"/>
            <a:ext cx="5981531" cy="2837459"/>
          </a:xfrm>
          <a:prstGeom prst="rect">
            <a:avLst/>
          </a:prstGeom>
        </p:spPr>
      </p:pic>
    </p:spTree>
    <p:extLst>
      <p:ext uri="{BB962C8B-B14F-4D97-AF65-F5344CB8AC3E}">
        <p14:creationId xmlns:p14="http://schemas.microsoft.com/office/powerpoint/2010/main" val="1538158876"/>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226</TotalTime>
  <Words>905</Words>
  <Application>Microsoft Macintosh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 Nova Light</vt:lpstr>
      <vt:lpstr>Calibri</vt:lpstr>
      <vt:lpstr>Gill Sans MT</vt:lpstr>
      <vt:lpstr>Wingdings 2</vt:lpstr>
      <vt:lpstr>DividendVTI</vt:lpstr>
      <vt:lpstr>G2M Case Study</vt:lpstr>
      <vt:lpstr>Cab Industry - Case Study  (Investment Purpose)</vt:lpstr>
      <vt:lpstr>PowerPoint Presentation</vt:lpstr>
      <vt:lpstr>Each Cab Company Users on the holidays </vt:lpstr>
      <vt:lpstr>Average Profit by Company Based on Weekdays</vt:lpstr>
      <vt:lpstr>Average Profit by Company Based on Months</vt:lpstr>
      <vt:lpstr>Average Profit by Company Based on Year</vt:lpstr>
      <vt:lpstr>Average Profit by Company Based on City AREA</vt:lpstr>
      <vt:lpstr>PowerPoint Presentation</vt:lpstr>
      <vt:lpstr>PowerPoint Presentation</vt:lpstr>
      <vt:lpstr>Total Rides per year By user for each Cab </vt:lpstr>
      <vt:lpstr>Customer Retention</vt:lpstr>
      <vt:lpstr>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G2M Case Study</dc:title>
  <dc:creator>Ayushi Dharmeshbhai Malaviya</dc:creator>
  <cp:lastModifiedBy>Ayushi Dharmeshbhai Malaviya</cp:lastModifiedBy>
  <cp:revision>1</cp:revision>
  <dcterms:created xsi:type="dcterms:W3CDTF">2023-05-14T22:31:24Z</dcterms:created>
  <dcterms:modified xsi:type="dcterms:W3CDTF">2023-05-15T02:18:00Z</dcterms:modified>
</cp:coreProperties>
</file>