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0"/>
  </p:notesMasterIdLst>
  <p:sldIdLst>
    <p:sldId id="278" r:id="rId2"/>
    <p:sldId id="279" r:id="rId3"/>
    <p:sldId id="280" r:id="rId4"/>
    <p:sldId id="294" r:id="rId5"/>
    <p:sldId id="281" r:id="rId6"/>
    <p:sldId id="283" r:id="rId7"/>
    <p:sldId id="284" r:id="rId8"/>
    <p:sldId id="293" r:id="rId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63" d="100"/>
          <a:sy n="63" d="100"/>
        </p:scale>
        <p:origin x="804" y="5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GAME</a:t>
            </a:r>
            <a:br>
              <a:rPr lang="en-US" dirty="0"/>
            </a:br>
            <a:r>
              <a:rPr lang="en-US" dirty="0"/>
              <a:t>ANALYSIS</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Ayushi Sharma</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INDEX</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Correlation</a:t>
            </a:r>
          </a:p>
          <a:p>
            <a:r>
              <a:rPr lang="en-US" dirty="0"/>
              <a:t>​Outliers in Wage Column</a:t>
            </a:r>
          </a:p>
          <a:p>
            <a:r>
              <a:rPr lang="en-US" dirty="0"/>
              <a:t>Distribution of Potential Column</a:t>
            </a:r>
          </a:p>
          <a:p>
            <a:r>
              <a:rPr lang="en-US" dirty="0"/>
              <a:t>Central Limit Theorem</a:t>
            </a:r>
          </a:p>
          <a:p>
            <a:endParaRPr lang="en-US" dirty="0"/>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934720"/>
            <a:ext cx="6766560" cy="772160"/>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214880"/>
            <a:ext cx="6766560" cy="3708400"/>
          </a:xfrm>
        </p:spPr>
        <p:txBody>
          <a:bodyPr/>
          <a:lstStyle/>
          <a:p>
            <a:r>
              <a:rPr lang="en-IN" sz="1800" dirty="0">
                <a:latin typeface="Calibri" panose="020F0502020204030204" pitchFamily="34" charset="0"/>
                <a:ea typeface="Calibri" panose="020F0502020204030204" pitchFamily="34" charset="0"/>
                <a:cs typeface="Times New Roman" panose="02020603050405020304" pitchFamily="18" charset="0"/>
              </a:rPr>
              <a:t>The dataset</a:t>
            </a:r>
            <a:r>
              <a:rPr lang="en-IN" sz="1800" dirty="0">
                <a:effectLst/>
                <a:latin typeface="Calibri" panose="020F0502020204030204" pitchFamily="34" charset="0"/>
                <a:ea typeface="Calibri" panose="020F0502020204030204" pitchFamily="34" charset="0"/>
                <a:cs typeface="Times New Roman" panose="02020603050405020304" pitchFamily="18" charset="0"/>
              </a:rPr>
              <a:t> appears to be related to player information in a football (soccer) context.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It contains detailed information about football players, including their personal details, playing attributes, and other relevant information. Such datasets are commonly used for football analytics, player comparisons, and various other analyses in the context of football.</a:t>
            </a:r>
          </a:p>
          <a:p>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latin typeface="Calibri" panose="020F0502020204030204" pitchFamily="34" charset="0"/>
                <a:ea typeface="Calibri" panose="020F0502020204030204" pitchFamily="34" charset="0"/>
                <a:cs typeface="Times New Roman" panose="02020603050405020304" pitchFamily="18" charset="0"/>
              </a:rPr>
              <a:t>Duplicates: There are no duplicate rows found in the dataset. But some duplicate columns are found as follows: CB,RCM,RB,RCB,RW,CM,ST,RAM,CF,RWB,CDM,RF,RS,CAM,RDM,RM. Did not drop these columns as each column is a different attribute.</a:t>
            </a:r>
          </a:p>
          <a:p>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8" y="457200"/>
            <a:ext cx="3200400" cy="182880"/>
          </a:xfrm>
        </p:spPr>
        <p:txBody>
          <a:bodyPr/>
          <a:lstStyle/>
          <a:p>
            <a:r>
              <a:rPr lang="en-US" dirty="0"/>
              <a:t>Game Analysis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619AB-76DA-CC84-CA2E-52FC40EE87F2}"/>
              </a:ext>
            </a:extLst>
          </p:cNvPr>
          <p:cNvSpPr>
            <a:spLocks noGrp="1"/>
          </p:cNvSpPr>
          <p:nvPr>
            <p:ph type="title"/>
          </p:nvPr>
        </p:nvSpPr>
        <p:spPr>
          <a:xfrm>
            <a:off x="5963920" y="91440"/>
            <a:ext cx="5027168" cy="812800"/>
          </a:xfrm>
        </p:spPr>
        <p:txBody>
          <a:bodyPr/>
          <a:lstStyle/>
          <a:p>
            <a:r>
              <a:rPr lang="en-US" dirty="0"/>
              <a:t>CORRELATION</a:t>
            </a:r>
            <a:endParaRPr lang="en-IN" dirty="0"/>
          </a:p>
        </p:txBody>
      </p:sp>
      <p:sp>
        <p:nvSpPr>
          <p:cNvPr id="4" name="Footer Placeholder 3">
            <a:extLst>
              <a:ext uri="{FF2B5EF4-FFF2-40B4-BE49-F238E27FC236}">
                <a16:creationId xmlns:a16="http://schemas.microsoft.com/office/drawing/2014/main" id="{C868ACC8-2189-CADA-A204-F4C9571B609C}"/>
              </a:ext>
            </a:extLst>
          </p:cNvPr>
          <p:cNvSpPr>
            <a:spLocks noGrp="1"/>
          </p:cNvSpPr>
          <p:nvPr>
            <p:ph type="ftr" sz="quarter" idx="11"/>
          </p:nvPr>
        </p:nvSpPr>
        <p:spPr>
          <a:xfrm>
            <a:off x="4224528" y="203200"/>
            <a:ext cx="3200400" cy="254000"/>
          </a:xfrm>
        </p:spPr>
        <p:txBody>
          <a:bodyPr/>
          <a:lstStyle/>
          <a:p>
            <a:r>
              <a:rPr lang="en-US" dirty="0"/>
              <a:t>Game Analysis</a:t>
            </a:r>
          </a:p>
        </p:txBody>
      </p:sp>
      <p:sp>
        <p:nvSpPr>
          <p:cNvPr id="5" name="Slide Number Placeholder 4">
            <a:extLst>
              <a:ext uri="{FF2B5EF4-FFF2-40B4-BE49-F238E27FC236}">
                <a16:creationId xmlns:a16="http://schemas.microsoft.com/office/drawing/2014/main" id="{5D82E79A-DD13-10D4-4B0A-81824FC0CDDF}"/>
              </a:ext>
            </a:extLst>
          </p:cNvPr>
          <p:cNvSpPr>
            <a:spLocks noGrp="1"/>
          </p:cNvSpPr>
          <p:nvPr>
            <p:ph type="sldNum" sz="quarter" idx="12"/>
          </p:nvPr>
        </p:nvSpPr>
        <p:spPr/>
        <p:txBody>
          <a:bodyPr/>
          <a:lstStyle/>
          <a:p>
            <a:fld id="{48F63A3B-78C7-47BE-AE5E-E10140E04643}" type="slidenum">
              <a:rPr lang="en-US" smtClean="0"/>
              <a:t>4</a:t>
            </a:fld>
            <a:endParaRPr lang="en-US" dirty="0"/>
          </a:p>
        </p:txBody>
      </p:sp>
      <p:pic>
        <p:nvPicPr>
          <p:cNvPr id="3074" name="Picture 2">
            <a:extLst>
              <a:ext uri="{FF2B5EF4-FFF2-40B4-BE49-F238E27FC236}">
                <a16:creationId xmlns:a16="http://schemas.microsoft.com/office/drawing/2014/main" id="{9029CCC6-E955-4858-1A14-5F8C5CF5D6C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13760" y="1016000"/>
            <a:ext cx="8519160" cy="575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815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8432800" y="386080"/>
            <a:ext cx="2611120" cy="853440"/>
          </a:xfrm>
        </p:spPr>
        <p:txBody>
          <a:bodyPr/>
          <a:lstStyle/>
          <a:p>
            <a:pPr algn="just"/>
            <a:r>
              <a:rPr lang="en-US" sz="3600" dirty="0">
                <a:latin typeface="Arial Black" panose="020B0604020202020204" pitchFamily="34" charset="0"/>
                <a:cs typeface="Arial Black" panose="020B0604020202020204" pitchFamily="34" charset="0"/>
              </a:rPr>
              <a:t>WAGE</a:t>
            </a:r>
            <a:br>
              <a:rPr lang="en-US" sz="3600" dirty="0">
                <a:latin typeface="Arial Black" panose="020B0604020202020204" pitchFamily="34" charset="0"/>
                <a:cs typeface="Arial Black" panose="020B0604020202020204" pitchFamily="34" charset="0"/>
              </a:rPr>
            </a:br>
            <a:r>
              <a:rPr lang="en-US" sz="3600" dirty="0">
                <a:latin typeface="Arial Black" panose="020B0604020202020204" pitchFamily="34" charset="0"/>
                <a:cs typeface="Arial Black" panose="020B0604020202020204" pitchFamily="34" charset="0"/>
              </a:rPr>
              <a:t>COLUMN</a:t>
            </a:r>
            <a:endParaRPr lang="en-US" sz="36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43840" y="1574800"/>
            <a:ext cx="7010400" cy="1854200"/>
          </a:xfrm>
        </p:spPr>
        <p:txBody>
          <a:bodyPr/>
          <a:lstStyle/>
          <a:p>
            <a:pPr algn="ctr"/>
            <a:r>
              <a:rPr lang="en-US" b="0" i="0" dirty="0">
                <a:solidFill>
                  <a:srgbClr val="000000"/>
                </a:solidFill>
                <a:effectLst/>
                <a:latin typeface="Helvetica Neue"/>
              </a:rPr>
              <a:t>There seem to be outliers in the "Wage" column, as indicated </a:t>
            </a:r>
            <a:r>
              <a:rPr lang="en-US" dirty="0">
                <a:solidFill>
                  <a:srgbClr val="000000"/>
                </a:solidFill>
                <a:latin typeface="Helvetica Neue"/>
              </a:rPr>
              <a:t>in the scatterplot , the point are scattered upwards towards right indicating </a:t>
            </a:r>
            <a:r>
              <a:rPr lang="en-US" b="0" i="0" dirty="0">
                <a:solidFill>
                  <a:srgbClr val="000000"/>
                </a:solidFill>
                <a:effectLst/>
                <a:latin typeface="Helvetica Neue"/>
              </a:rPr>
              <a:t>some players having higher wages compared to the majority.</a:t>
            </a:r>
            <a:endParaRPr lang="en-US" sz="2400" dirty="0">
              <a:solidFill>
                <a:schemeClr val="accent6"/>
              </a:solidFill>
              <a:latin typeface="Sabon Next LT" panose="02000500000000000000" pitchFamily="2" charset="0"/>
              <a:cs typeface="Sabon Next LT" panose="02000500000000000000" pitchFamily="2" charset="0"/>
            </a:endParaRPr>
          </a:p>
        </p:txBody>
      </p:sp>
      <p:pic>
        <p:nvPicPr>
          <p:cNvPr id="2050" name="Picture 2">
            <a:extLst>
              <a:ext uri="{FF2B5EF4-FFF2-40B4-BE49-F238E27FC236}">
                <a16:creationId xmlns:a16="http://schemas.microsoft.com/office/drawing/2014/main" id="{59AC217C-33A5-5786-6E0D-41CC9FBBA2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6568" y="3500279"/>
            <a:ext cx="5365432" cy="3240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853440"/>
            <a:ext cx="10671048" cy="589280"/>
          </a:xfrm>
        </p:spPr>
        <p:txBody>
          <a:bodyPr/>
          <a:lstStyle/>
          <a:p>
            <a:r>
              <a:rPr lang="en-US" sz="3200" dirty="0">
                <a:latin typeface="Arial Black" panose="020B0604020202020204" pitchFamily="34" charset="0"/>
                <a:cs typeface="Arial Black" panose="020B0604020202020204" pitchFamily="34" charset="0"/>
              </a:rPr>
              <a:t>Distribution Of potential column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Game Analysis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4098" name="Picture 2">
            <a:extLst>
              <a:ext uri="{FF2B5EF4-FFF2-40B4-BE49-F238E27FC236}">
                <a16:creationId xmlns:a16="http://schemas.microsoft.com/office/drawing/2014/main" id="{879D9534-5E25-10ED-FD55-7AE7EA4DBF93}"/>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875270" y="1879600"/>
            <a:ext cx="4057650" cy="412496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258378C-CD2F-888D-62C4-44E95787FEFF}"/>
              </a:ext>
            </a:extLst>
          </p:cNvPr>
          <p:cNvSpPr txBox="1"/>
          <p:nvPr/>
        </p:nvSpPr>
        <p:spPr>
          <a:xfrm>
            <a:off x="1066800" y="2489200"/>
            <a:ext cx="5842000" cy="3416320"/>
          </a:xfrm>
          <a:prstGeom prst="rect">
            <a:avLst/>
          </a:prstGeom>
          <a:noFill/>
        </p:spPr>
        <p:txBody>
          <a:bodyPr wrap="square" rtlCol="0">
            <a:spAutoFit/>
          </a:bodyPr>
          <a:lstStyle/>
          <a:p>
            <a:r>
              <a:rPr lang="en-US" b="0" i="0" dirty="0">
                <a:solidFill>
                  <a:srgbClr val="000000"/>
                </a:solidFill>
                <a:effectLst/>
                <a:latin typeface="Helvetica Neue"/>
              </a:rPr>
              <a:t>The mean and median are relatively close, which suggests that the data may be roughly symmetrically distributed. The standard deviation (6.14) indicates that the potential values are spread out from the mean, but the spread is not extremely large. The minimum and maximum values (48 and 95) give us the range of potential values.</a:t>
            </a:r>
          </a:p>
          <a:p>
            <a:endParaRPr lang="en-US" dirty="0">
              <a:solidFill>
                <a:srgbClr val="000000"/>
              </a:solidFill>
              <a:latin typeface="Helvetica Neue"/>
            </a:endParaRPr>
          </a:p>
          <a:p>
            <a:pPr algn="l"/>
            <a:r>
              <a:rPr lang="en-US" dirty="0">
                <a:solidFill>
                  <a:srgbClr val="000000"/>
                </a:solidFill>
                <a:latin typeface="Helvetica Neue"/>
              </a:rPr>
              <a:t>The following graph shows</a:t>
            </a:r>
            <a:r>
              <a:rPr lang="en-US" b="0" i="0" dirty="0">
                <a:solidFill>
                  <a:srgbClr val="000000"/>
                </a:solidFill>
                <a:effectLst/>
                <a:latin typeface="Helvetica Neue"/>
              </a:rPr>
              <a:t> a normal distribution. The normal distribution is symmetric, so it has no skew (the mean is equal to the median).</a:t>
            </a:r>
          </a:p>
          <a:p>
            <a:endParaRPr lang="en-IN" dirty="0"/>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853440"/>
            <a:ext cx="10671048" cy="670560"/>
          </a:xfrm>
        </p:spPr>
        <p:txBody>
          <a:bodyPr/>
          <a:lstStyle/>
          <a:p>
            <a:r>
              <a:rPr lang="en-US" sz="4400" b="1" dirty="0">
                <a:solidFill>
                  <a:schemeClr val="accent6"/>
                </a:solidFill>
                <a:latin typeface="Arial Black" panose="020B0604020202020204" pitchFamily="34" charset="0"/>
                <a:cs typeface="Arial Black" panose="020B0604020202020204" pitchFamily="34" charset="0"/>
              </a:rPr>
              <a:t>Central limit theorem</a:t>
            </a: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Game Analysis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4" name="Content Placeholder 3">
            <a:extLst>
              <a:ext uri="{FF2B5EF4-FFF2-40B4-BE49-F238E27FC236}">
                <a16:creationId xmlns:a16="http://schemas.microsoft.com/office/drawing/2014/main" id="{5B416AAB-88B3-8A66-98DE-F42CA84B4B97}"/>
              </a:ext>
            </a:extLst>
          </p:cNvPr>
          <p:cNvSpPr>
            <a:spLocks noGrp="1"/>
          </p:cNvSpPr>
          <p:nvPr>
            <p:ph sz="half" idx="1"/>
          </p:nvPr>
        </p:nvSpPr>
        <p:spPr>
          <a:xfrm>
            <a:off x="758952" y="2458720"/>
            <a:ext cx="5672328" cy="2977896"/>
          </a:xfrm>
        </p:spPr>
        <p:txBody>
          <a:bodyPr/>
          <a:lstStyle/>
          <a:p>
            <a:pPr marL="0" indent="0">
              <a:buNone/>
            </a:pPr>
            <a:r>
              <a:rPr lang="en-US" dirty="0"/>
              <a:t>Central limit theorem is applied on Potential Column. The Central Limit Theorem (CLT) states that as the sample size increases, the distribution of sample means will tend to follow a normal distribution, regardless of the shape of the original population distribution, as long as the sample size is large enough. The results show that the population mean and the sample mean are very close to each other. Similarly, the population standard deviation and the sample standard deviation are also relatively close. This aligns with the Central Limit Theorem's prediction.</a:t>
            </a:r>
            <a:endParaRPr lang="en-IN" dirty="0"/>
          </a:p>
        </p:txBody>
      </p:sp>
      <p:pic>
        <p:nvPicPr>
          <p:cNvPr id="5122" name="Picture 2">
            <a:extLst>
              <a:ext uri="{FF2B5EF4-FFF2-40B4-BE49-F238E27FC236}">
                <a16:creationId xmlns:a16="http://schemas.microsoft.com/office/drawing/2014/main" id="{0CF12198-3612-5413-D6A5-A300128E9B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3570" y="1931035"/>
            <a:ext cx="4959350" cy="4469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Ayushi Sharma</a:t>
            </a:r>
          </a:p>
          <a:p>
            <a:r>
              <a:rPr lang="en-US" dirty="0"/>
              <a:t>ayushisharma761@gmail.com</a:t>
            </a:r>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{AA348F82-E716-41BE-81BA-9539F10F5C1D}tf78438558_win32</Template>
  <TotalTime>41</TotalTime>
  <Words>408</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Calibri</vt:lpstr>
      <vt:lpstr>Helvetica Neue</vt:lpstr>
      <vt:lpstr>Sabon Next LT</vt:lpstr>
      <vt:lpstr>Office Theme</vt:lpstr>
      <vt:lpstr>GAME ANALYSIS </vt:lpstr>
      <vt:lpstr>INDEX</vt:lpstr>
      <vt:lpstr>Introduction</vt:lpstr>
      <vt:lpstr>CORRELATION</vt:lpstr>
      <vt:lpstr>WAGE COLUMN</vt:lpstr>
      <vt:lpstr>Distribution Of potential column</vt:lpstr>
      <vt:lpstr>Central limit theorem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ANALYSIS </dc:title>
  <dc:subject/>
  <dc:creator>ayushi sharma</dc:creator>
  <cp:lastModifiedBy>ayushi sharma</cp:lastModifiedBy>
  <cp:revision>1</cp:revision>
  <dcterms:created xsi:type="dcterms:W3CDTF">2023-07-25T12:25:52Z</dcterms:created>
  <dcterms:modified xsi:type="dcterms:W3CDTF">2023-07-25T13:07:23Z</dcterms:modified>
</cp:coreProperties>
</file>