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5" r:id="rId2"/>
    <p:sldId id="286" r:id="rId3"/>
    <p:sldId id="276" r:id="rId4"/>
    <p:sldId id="270" r:id="rId5"/>
    <p:sldId id="277" r:id="rId6"/>
    <p:sldId id="278" r:id="rId7"/>
    <p:sldId id="279" r:id="rId8"/>
    <p:sldId id="288" r:id="rId9"/>
    <p:sldId id="281" r:id="rId10"/>
    <p:sldId id="282" r:id="rId11"/>
    <p:sldId id="283" r:id="rId12"/>
    <p:sldId id="284" r:id="rId13"/>
    <p:sldId id="27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277" autoAdjust="0"/>
    <p:restoredTop sz="94660"/>
  </p:normalViewPr>
  <p:slideViewPr>
    <p:cSldViewPr>
      <p:cViewPr varScale="1">
        <p:scale>
          <a:sx n="81" d="100"/>
          <a:sy n="81" d="100"/>
        </p:scale>
        <p:origin x="2011" y="53"/>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jain" userId="4adfc9e8975517f4" providerId="LiveId" clId="{D5A165D7-7E6B-4C18-B9E3-86A4E1EBF369}"/>
    <pc:docChg chg="undo custSel modSld">
      <pc:chgData name="Ayush jain" userId="4adfc9e8975517f4" providerId="LiveId" clId="{D5A165D7-7E6B-4C18-B9E3-86A4E1EBF369}" dt="2022-01-04T17:55:04.774" v="125" actId="1035"/>
      <pc:docMkLst>
        <pc:docMk/>
      </pc:docMkLst>
      <pc:sldChg chg="modSp mod">
        <pc:chgData name="Ayush jain" userId="4adfc9e8975517f4" providerId="LiveId" clId="{D5A165D7-7E6B-4C18-B9E3-86A4E1EBF369}" dt="2022-01-04T17:55:04.774" v="125" actId="1035"/>
        <pc:sldMkLst>
          <pc:docMk/>
          <pc:sldMk cId="1809597272" sldId="276"/>
        </pc:sldMkLst>
        <pc:spChg chg="mod">
          <ac:chgData name="Ayush jain" userId="4adfc9e8975517f4" providerId="LiveId" clId="{D5A165D7-7E6B-4C18-B9E3-86A4E1EBF369}" dt="2022-01-04T17:55:04.774" v="125" actId="1035"/>
          <ac:spMkLst>
            <pc:docMk/>
            <pc:sldMk cId="1809597272" sldId="276"/>
            <ac:spMk id="5" creationId="{00000000-0000-0000-0000-000000000000}"/>
          </ac:spMkLst>
        </pc:spChg>
      </pc:sldChg>
      <pc:sldChg chg="modSp mod">
        <pc:chgData name="Ayush jain" userId="4adfc9e8975517f4" providerId="LiveId" clId="{D5A165D7-7E6B-4C18-B9E3-86A4E1EBF369}" dt="2022-01-04T17:54:32.509" v="90" actId="20577"/>
        <pc:sldMkLst>
          <pc:docMk/>
          <pc:sldMk cId="3644287393" sldId="285"/>
        </pc:sldMkLst>
        <pc:spChg chg="mod">
          <ac:chgData name="Ayush jain" userId="4adfc9e8975517f4" providerId="LiveId" clId="{D5A165D7-7E6B-4C18-B9E3-86A4E1EBF369}" dt="2022-01-04T17:54:32.509" v="90" actId="20577"/>
          <ac:spMkLst>
            <pc:docMk/>
            <pc:sldMk cId="3644287393" sldId="285"/>
            <ac:spMk id="2" creationId="{00000000-0000-0000-0000-000000000000}"/>
          </ac:spMkLst>
        </pc:spChg>
        <pc:spChg chg="mod">
          <ac:chgData name="Ayush jain" userId="4adfc9e8975517f4" providerId="LiveId" clId="{D5A165D7-7E6B-4C18-B9E3-86A4E1EBF369}" dt="2022-01-04T17:54:07.979" v="80" actId="20577"/>
          <ac:spMkLst>
            <pc:docMk/>
            <pc:sldMk cId="3644287393" sldId="285"/>
            <ac:spMk id="6" creationId="{00000000-0000-0000-0000-000000000000}"/>
          </ac:spMkLst>
        </pc:spChg>
        <pc:spChg chg="mod">
          <ac:chgData name="Ayush jain" userId="4adfc9e8975517f4" providerId="LiveId" clId="{D5A165D7-7E6B-4C18-B9E3-86A4E1EBF369}" dt="2022-01-04T17:53:53.026" v="61" actId="20577"/>
          <ac:spMkLst>
            <pc:docMk/>
            <pc:sldMk cId="3644287393" sldId="285"/>
            <ac:spMk id="9" creationId="{00000000-0000-0000-0000-000000000000}"/>
          </ac:spMkLst>
        </pc:spChg>
        <pc:spChg chg="mod">
          <ac:chgData name="Ayush jain" userId="4adfc9e8975517f4" providerId="LiveId" clId="{D5A165D7-7E6B-4C18-B9E3-86A4E1EBF369}" dt="2022-01-04T17:53:35.811" v="25" actId="20577"/>
          <ac:spMkLst>
            <pc:docMk/>
            <pc:sldMk cId="3644287393" sldId="285"/>
            <ac:spMk id="10" creationId="{00000000-0000-0000-0000-000000000000}"/>
          </ac:spMkLst>
        </pc:spChg>
      </pc:sldChg>
      <pc:sldChg chg="modSp mod">
        <pc:chgData name="Ayush jain" userId="4adfc9e8975517f4" providerId="LiveId" clId="{D5A165D7-7E6B-4C18-B9E3-86A4E1EBF369}" dt="2022-01-04T17:54:53.470" v="119" actId="20577"/>
        <pc:sldMkLst>
          <pc:docMk/>
          <pc:sldMk cId="1134713695" sldId="286"/>
        </pc:sldMkLst>
        <pc:graphicFrameChg chg="modGraphic">
          <ac:chgData name="Ayush jain" userId="4adfc9e8975517f4" providerId="LiveId" clId="{D5A165D7-7E6B-4C18-B9E3-86A4E1EBF369}" dt="2022-01-04T17:54:53.470" v="119" actId="20577"/>
          <ac:graphicFrameMkLst>
            <pc:docMk/>
            <pc:sldMk cId="1134713695" sldId="286"/>
            <ac:graphicFrameMk id="6"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D895D-D788-4B08-93B3-B78EFB535739}" type="datetimeFigureOut">
              <a:rPr lang="en-IN" smtClean="0"/>
              <a:t>04-01-2022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32714-8A85-4045-9756-8E58AB7B761B}" type="slidenum">
              <a:rPr lang="en-IN" smtClean="0"/>
              <a:t>‹#›</a:t>
            </a:fld>
            <a:endParaRPr lang="en-IN" dirty="0"/>
          </a:p>
        </p:txBody>
      </p:sp>
    </p:spTree>
    <p:extLst>
      <p:ext uri="{BB962C8B-B14F-4D97-AF65-F5344CB8AC3E}">
        <p14:creationId xmlns:p14="http://schemas.microsoft.com/office/powerpoint/2010/main" val="95613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2</a:t>
            </a:fld>
            <a:endParaRPr lang="en-US" dirty="0"/>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92472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11</a:t>
            </a:fld>
            <a:endParaRPr lang="en-US" dirty="0"/>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12</a:t>
            </a:fld>
            <a:endParaRPr lang="en-US" dirty="0"/>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3</a:t>
            </a:fld>
            <a:endParaRPr lang="en-US" dirty="0"/>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4</a:t>
            </a:fld>
            <a:endParaRPr lang="en-US" dirty="0"/>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5</a:t>
            </a:fld>
            <a:endParaRPr lang="en-US" dirty="0"/>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6</a:t>
            </a:fld>
            <a:endParaRPr lang="en-US" dirty="0"/>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7</a:t>
            </a:fld>
            <a:endParaRPr lang="en-US" dirty="0"/>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8</a:t>
            </a:fld>
            <a:endParaRPr lang="en-US" dirty="0"/>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89731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9</a:t>
            </a:fld>
            <a:endParaRPr lang="en-US" dirty="0"/>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10</a:t>
            </a:fld>
            <a:endParaRPr lang="en-US" dirty="0"/>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dirty="0"/>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dirty="0"/>
          </a:p>
        </p:txBody>
      </p:sp>
    </p:spTree>
    <p:extLst>
      <p:ext uri="{BB962C8B-B14F-4D97-AF65-F5344CB8AC3E}">
        <p14:creationId xmlns:p14="http://schemas.microsoft.com/office/powerpoint/2010/main" val="265508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dirty="0"/>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dirty="0"/>
          </a:p>
        </p:txBody>
      </p:sp>
    </p:spTree>
    <p:extLst>
      <p:ext uri="{BB962C8B-B14F-4D97-AF65-F5344CB8AC3E}">
        <p14:creationId xmlns:p14="http://schemas.microsoft.com/office/powerpoint/2010/main" val="370767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dirty="0"/>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dirty="0"/>
          </a:p>
        </p:txBody>
      </p:sp>
    </p:spTree>
    <p:extLst>
      <p:ext uri="{BB962C8B-B14F-4D97-AF65-F5344CB8AC3E}">
        <p14:creationId xmlns:p14="http://schemas.microsoft.com/office/powerpoint/2010/main" val="105308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56" y="0"/>
            <a:ext cx="9147855" cy="548680"/>
          </a:xfrm>
        </p:spPr>
        <p:txBody>
          <a:bodyPr>
            <a:normAutofit/>
          </a:bodyPr>
          <a:lstStyle>
            <a:lvl1pPr algn="l">
              <a:defRPr sz="2800" b="1"/>
            </a:lvl1pPr>
          </a:lstStyle>
          <a:p>
            <a:r>
              <a:rPr lang="en-US"/>
              <a:t>Click to edit Master title style</a:t>
            </a:r>
            <a:endParaRPr lang="en-IN"/>
          </a:p>
        </p:txBody>
      </p:sp>
      <p:sp>
        <p:nvSpPr>
          <p:cNvPr id="3" name="Content Placeholder 2"/>
          <p:cNvSpPr>
            <a:spLocks noGrp="1"/>
          </p:cNvSpPr>
          <p:nvPr>
            <p:ph idx="1"/>
          </p:nvPr>
        </p:nvSpPr>
        <p:spPr>
          <a:xfrm>
            <a:off x="0" y="764704"/>
            <a:ext cx="9144000" cy="540060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a:xfrm>
            <a:off x="0" y="6492064"/>
            <a:ext cx="395064" cy="365125"/>
          </a:xfrm>
        </p:spPr>
        <p:txBody>
          <a:bodyPr/>
          <a:lstStyle>
            <a:lvl1pPr algn="ctr">
              <a:defRPr/>
            </a:lvl1pPr>
          </a:lstStyle>
          <a:p>
            <a:fld id="{08FC1071-F2DF-4CA9-AA63-FF97A16BD739}" type="slidenum">
              <a:rPr lang="en-IN" smtClean="0"/>
              <a:pPr/>
              <a:t>‹#›</a:t>
            </a:fld>
            <a:endParaRPr lang="en-IN" dirty="0"/>
          </a:p>
        </p:txBody>
      </p:sp>
    </p:spTree>
    <p:extLst>
      <p:ext uri="{BB962C8B-B14F-4D97-AF65-F5344CB8AC3E}">
        <p14:creationId xmlns:p14="http://schemas.microsoft.com/office/powerpoint/2010/main" val="132153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dirty="0"/>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dirty="0"/>
          </a:p>
        </p:txBody>
      </p:sp>
    </p:spTree>
    <p:extLst>
      <p:ext uri="{BB962C8B-B14F-4D97-AF65-F5344CB8AC3E}">
        <p14:creationId xmlns:p14="http://schemas.microsoft.com/office/powerpoint/2010/main" val="205539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dirty="0"/>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dirty="0"/>
          </a:p>
        </p:txBody>
      </p:sp>
    </p:spTree>
    <p:extLst>
      <p:ext uri="{BB962C8B-B14F-4D97-AF65-F5344CB8AC3E}">
        <p14:creationId xmlns:p14="http://schemas.microsoft.com/office/powerpoint/2010/main" val="109571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IN"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dirty="0"/>
          </a:p>
        </p:txBody>
      </p:sp>
      <p:sp>
        <p:nvSpPr>
          <p:cNvPr id="9" name="Slide Number Placeholder 8"/>
          <p:cNvSpPr>
            <a:spLocks noGrp="1"/>
          </p:cNvSpPr>
          <p:nvPr>
            <p:ph type="sldNum" sz="quarter" idx="12"/>
          </p:nvPr>
        </p:nvSpPr>
        <p:spPr/>
        <p:txBody>
          <a:bodyPr/>
          <a:lstStyle/>
          <a:p>
            <a:fld id="{08FC1071-F2DF-4CA9-AA63-FF97A16BD739}" type="slidenum">
              <a:rPr lang="en-IN" smtClean="0"/>
              <a:t>‹#›</a:t>
            </a:fld>
            <a:endParaRPr lang="en-IN" dirty="0"/>
          </a:p>
        </p:txBody>
      </p:sp>
    </p:spTree>
    <p:extLst>
      <p:ext uri="{BB962C8B-B14F-4D97-AF65-F5344CB8AC3E}">
        <p14:creationId xmlns:p14="http://schemas.microsoft.com/office/powerpoint/2010/main" val="154691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dirty="0"/>
          </a:p>
        </p:txBody>
      </p:sp>
      <p:sp>
        <p:nvSpPr>
          <p:cNvPr id="5" name="Slide Number Placeholder 4"/>
          <p:cNvSpPr>
            <a:spLocks noGrp="1"/>
          </p:cNvSpPr>
          <p:nvPr>
            <p:ph type="sldNum" sz="quarter" idx="12"/>
          </p:nvPr>
        </p:nvSpPr>
        <p:spPr/>
        <p:txBody>
          <a:bodyPr/>
          <a:lstStyle/>
          <a:p>
            <a:fld id="{08FC1071-F2DF-4CA9-AA63-FF97A16BD739}" type="slidenum">
              <a:rPr lang="en-IN" smtClean="0"/>
              <a:t>‹#›</a:t>
            </a:fld>
            <a:endParaRPr lang="en-IN" dirty="0"/>
          </a:p>
        </p:txBody>
      </p:sp>
    </p:spTree>
    <p:extLst>
      <p:ext uri="{BB962C8B-B14F-4D97-AF65-F5344CB8AC3E}">
        <p14:creationId xmlns:p14="http://schemas.microsoft.com/office/powerpoint/2010/main" val="161577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dirty="0"/>
          </a:p>
        </p:txBody>
      </p:sp>
      <p:sp>
        <p:nvSpPr>
          <p:cNvPr id="4" name="Slide Number Placeholder 3"/>
          <p:cNvSpPr>
            <a:spLocks noGrp="1"/>
          </p:cNvSpPr>
          <p:nvPr>
            <p:ph type="sldNum" sz="quarter" idx="12"/>
          </p:nvPr>
        </p:nvSpPr>
        <p:spPr/>
        <p:txBody>
          <a:bodyPr/>
          <a:lstStyle/>
          <a:p>
            <a:fld id="{08FC1071-F2DF-4CA9-AA63-FF97A16BD739}" type="slidenum">
              <a:rPr lang="en-IN" smtClean="0"/>
              <a:t>‹#›</a:t>
            </a:fld>
            <a:endParaRPr lang="en-IN" dirty="0"/>
          </a:p>
        </p:txBody>
      </p:sp>
    </p:spTree>
    <p:extLst>
      <p:ext uri="{BB962C8B-B14F-4D97-AF65-F5344CB8AC3E}">
        <p14:creationId xmlns:p14="http://schemas.microsoft.com/office/powerpoint/2010/main" val="420485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dirty="0"/>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dirty="0"/>
          </a:p>
        </p:txBody>
      </p:sp>
    </p:spTree>
    <p:extLst>
      <p:ext uri="{BB962C8B-B14F-4D97-AF65-F5344CB8AC3E}">
        <p14:creationId xmlns:p14="http://schemas.microsoft.com/office/powerpoint/2010/main" val="196185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dirty="0"/>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dirty="0"/>
          </a:p>
        </p:txBody>
      </p:sp>
    </p:spTree>
    <p:extLst>
      <p:ext uri="{BB962C8B-B14F-4D97-AF65-F5344CB8AC3E}">
        <p14:creationId xmlns:p14="http://schemas.microsoft.com/office/powerpoint/2010/main" val="302927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676" y="8721"/>
            <a:ext cx="9163676" cy="490066"/>
          </a:xfrm>
          <a:prstGeom prst="rect">
            <a:avLst/>
          </a:prstGeom>
        </p:spPr>
        <p:txBody>
          <a:bodyPr vert="horz" lIns="91440" tIns="45720" rIns="91440" bIns="45720" rtlCol="0" anchor="ctr">
            <a:normAutofit/>
          </a:bodyPr>
          <a:lstStyle/>
          <a:p>
            <a:pPr lvl="0" algn="l"/>
            <a:r>
              <a:rPr lang="en-US"/>
              <a:t>Click to edit Master title style</a:t>
            </a:r>
            <a:endParaRPr lang="en-IN"/>
          </a:p>
        </p:txBody>
      </p:sp>
      <p:sp>
        <p:nvSpPr>
          <p:cNvPr id="3" name="Text Placeholder 2"/>
          <p:cNvSpPr>
            <a:spLocks noGrp="1"/>
          </p:cNvSpPr>
          <p:nvPr>
            <p:ph type="body" idx="1"/>
          </p:nvPr>
        </p:nvSpPr>
        <p:spPr>
          <a:xfrm>
            <a:off x="0" y="620688"/>
            <a:ext cx="9144000" cy="568863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4"/>
          </p:nvPr>
        </p:nvSpPr>
        <p:spPr>
          <a:xfrm>
            <a:off x="0" y="6492875"/>
            <a:ext cx="4670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8FC1071-F2DF-4CA9-AA63-FF97A16BD739}" type="slidenum">
              <a:rPr lang="en-IN" smtClean="0"/>
              <a:pPr/>
              <a:t>‹#›</a:t>
            </a:fld>
            <a:endParaRPr lang="en-IN" dirty="0"/>
          </a:p>
        </p:txBody>
      </p:sp>
    </p:spTree>
    <p:extLst>
      <p:ext uri="{BB962C8B-B14F-4D97-AF65-F5344CB8AC3E}">
        <p14:creationId xmlns:p14="http://schemas.microsoft.com/office/powerpoint/2010/main" val="3888646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lang="en-IN" sz="2800" b="1" kern="120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oftwaretestinghelp.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stackoverflow.com/" TargetMode="External"/><Relationship Id="rId4" Type="http://schemas.openxmlformats.org/officeDocument/2006/relationships/hyperlink" Target="https://discuss.appium.i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449"/>
            <a:ext cx="9144000" cy="1080120"/>
          </a:xfrm>
        </p:spPr>
        <p:txBody>
          <a:bodyPr>
            <a:normAutofit fontScale="90000"/>
          </a:bodyPr>
          <a:lstStyle/>
          <a:p>
            <a:pPr fontAlgn="base">
              <a:spcAft>
                <a:spcPct val="0"/>
              </a:spcAft>
            </a:pPr>
            <a:r>
              <a:rPr lang="en-US" sz="2700" dirty="0">
                <a:ea typeface="Droid Sans Fallback"/>
                <a:cs typeface="Times New Roman" pitchFamily="18" charset="0"/>
              </a:rPr>
              <a:t>SALARY PREDICTION OF AN EMPLOYEE</a:t>
            </a:r>
            <a:br>
              <a:rPr lang="en-US" sz="2000" dirty="0">
                <a:ea typeface="Droid Sans Fallback"/>
                <a:cs typeface="Times New Roman" pitchFamily="18" charset="0"/>
              </a:rPr>
            </a:br>
            <a:r>
              <a:rPr lang="en-US" sz="2400" dirty="0">
                <a:ea typeface="Droid Sans Fallback"/>
                <a:cs typeface="Times New Roman" pitchFamily="18" charset="0"/>
              </a:rPr>
              <a:t>Project Synopsis Presentation </a:t>
            </a:r>
            <a:br>
              <a:rPr lang="en-US" sz="2400" dirty="0">
                <a:ea typeface="Droid Sans Fallback"/>
                <a:cs typeface="Times New Roman" pitchFamily="18" charset="0"/>
              </a:rPr>
            </a:br>
            <a:r>
              <a:rPr lang="en-US" sz="2000" dirty="0">
                <a:solidFill>
                  <a:srgbClr val="0033CC"/>
                </a:solidFill>
                <a:latin typeface="Calibri" pitchFamily="34" charset="0"/>
                <a:ea typeface="Droid Sans Fallback"/>
                <a:cs typeface="Times New Roman" pitchFamily="18" charset="0"/>
              </a:rPr>
              <a:t>Date: 05/01/2022</a:t>
            </a:r>
            <a:endParaRPr lang="en-IN" sz="2000" dirty="0"/>
          </a:p>
        </p:txBody>
      </p:sp>
      <p:sp>
        <p:nvSpPr>
          <p:cNvPr id="5" name="Rectangle 4"/>
          <p:cNvSpPr/>
          <p:nvPr/>
        </p:nvSpPr>
        <p:spPr>
          <a:xfrm>
            <a:off x="2323783" y="1585264"/>
            <a:ext cx="4968552" cy="14401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Rectangle 2"/>
          <p:cNvSpPr/>
          <p:nvPr/>
        </p:nvSpPr>
        <p:spPr>
          <a:xfrm>
            <a:off x="861224" y="6122424"/>
            <a:ext cx="7848872" cy="646331"/>
          </a:xfrm>
          <a:prstGeom prst="rect">
            <a:avLst/>
          </a:prstGeom>
        </p:spPr>
        <p:txBody>
          <a:bodyPr wrap="square">
            <a:spAutoFit/>
          </a:bodyPr>
          <a:lstStyle/>
          <a:p>
            <a:pPr lvl="0" algn="ctr" eaLnBrk="0" fontAlgn="base" hangingPunct="0">
              <a:spcBef>
                <a:spcPct val="0"/>
              </a:spcBef>
              <a:spcAft>
                <a:spcPct val="0"/>
              </a:spcAft>
            </a:pPr>
            <a:r>
              <a:rPr lang="en-US" b="1" dirty="0">
                <a:latin typeface="Calibri" pitchFamily="34" charset="0"/>
                <a:ea typeface="Droid Sans Fallback"/>
                <a:cs typeface="Calibri" pitchFamily="34" charset="0"/>
              </a:rPr>
              <a:t>FACULTY OF ENGINEERING &amp; COMPUTING SCIENCES</a:t>
            </a:r>
            <a:endParaRPr lang="en-US" sz="700" dirty="0">
              <a:latin typeface="Arial" pitchFamily="34" charset="0"/>
              <a:cs typeface="Arial" pitchFamily="34" charset="0"/>
            </a:endParaRPr>
          </a:p>
          <a:p>
            <a:pPr lvl="0" algn="ctr" eaLnBrk="0" fontAlgn="base" hangingPunct="0">
              <a:spcBef>
                <a:spcPct val="0"/>
              </a:spcBef>
              <a:spcAft>
                <a:spcPct val="0"/>
              </a:spcAft>
            </a:pPr>
            <a:r>
              <a:rPr lang="en-US" b="1" dirty="0">
                <a:latin typeface="Calibri" pitchFamily="34" charset="0"/>
                <a:ea typeface="Droid Sans Fallback"/>
                <a:cs typeface="Calibri" pitchFamily="34" charset="0"/>
              </a:rPr>
              <a:t>TEERTHANKER MAHAVEER UNIVERSITY, MORADABAD</a:t>
            </a:r>
            <a:endParaRPr lang="en-US" b="1" dirty="0">
              <a:latin typeface="Arial" pitchFamily="34" charset="0"/>
              <a:ea typeface="Droid Sans Fallback"/>
              <a:cs typeface="Calibri" pitchFamily="34" charset="0"/>
            </a:endParaRPr>
          </a:p>
        </p:txBody>
      </p:sp>
      <p:pic>
        <p:nvPicPr>
          <p:cNvPr id="7"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1301" y="4854798"/>
            <a:ext cx="1204101" cy="10857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81301" y="3181144"/>
            <a:ext cx="4572000" cy="923330"/>
          </a:xfrm>
          <a:prstGeom prst="rect">
            <a:avLst/>
          </a:prstGeom>
        </p:spPr>
        <p:txBody>
          <a:bodyPr>
            <a:spAutoFit/>
          </a:bodyPr>
          <a:lstStyle/>
          <a:p>
            <a:pPr lvl="0" algn="ctr" eaLnBrk="0" fontAlgn="base" hangingPunct="0">
              <a:spcBef>
                <a:spcPct val="0"/>
              </a:spcBef>
              <a:spcAft>
                <a:spcPct val="0"/>
              </a:spcAft>
            </a:pPr>
            <a:r>
              <a:rPr lang="en-US" b="1" dirty="0">
                <a:solidFill>
                  <a:srgbClr val="0033CC"/>
                </a:solidFill>
                <a:latin typeface="Calibri" pitchFamily="34" charset="0"/>
                <a:ea typeface="Droid Sans Fallback"/>
                <a:cs typeface="Times New Roman" pitchFamily="18" charset="0"/>
              </a:rPr>
              <a:t>Presenter Name:</a:t>
            </a:r>
          </a:p>
          <a:p>
            <a:pPr lvl="0" algn="ctr" eaLnBrk="0" fontAlgn="base" hangingPunct="0">
              <a:spcBef>
                <a:spcPct val="0"/>
              </a:spcBef>
              <a:spcAft>
                <a:spcPct val="0"/>
              </a:spcAft>
            </a:pPr>
            <a:r>
              <a:rPr lang="en-US" dirty="0">
                <a:solidFill>
                  <a:srgbClr val="0033CC"/>
                </a:solidFill>
                <a:latin typeface="Calibri" pitchFamily="34" charset="0"/>
                <a:ea typeface="Droid Sans Fallback"/>
                <a:cs typeface="Times New Roman" pitchFamily="18" charset="0"/>
              </a:rPr>
              <a:t>Ayush Jain (TCA1901063)</a:t>
            </a:r>
            <a:endParaRPr lang="en-US" dirty="0">
              <a:solidFill>
                <a:srgbClr val="0033CC"/>
              </a:solidFill>
              <a:latin typeface="Arial" pitchFamily="34" charset="0"/>
              <a:cs typeface="Arial" pitchFamily="34" charset="0"/>
            </a:endParaRPr>
          </a:p>
          <a:p>
            <a:pPr lvl="0" algn="ctr" eaLnBrk="0" fontAlgn="base" hangingPunct="0">
              <a:spcBef>
                <a:spcPct val="0"/>
              </a:spcBef>
              <a:spcAft>
                <a:spcPct val="0"/>
              </a:spcAft>
            </a:pPr>
            <a:endParaRPr lang="en-US" dirty="0">
              <a:solidFill>
                <a:srgbClr val="0033CC"/>
              </a:solidFill>
              <a:latin typeface="Arial" pitchFamily="34" charset="0"/>
              <a:cs typeface="Arial" pitchFamily="34" charset="0"/>
            </a:endParaRPr>
          </a:p>
        </p:txBody>
      </p:sp>
      <p:sp>
        <p:nvSpPr>
          <p:cNvPr id="9" name="Rectangle 8"/>
          <p:cNvSpPr/>
          <p:nvPr/>
        </p:nvSpPr>
        <p:spPr>
          <a:xfrm>
            <a:off x="183733" y="3198719"/>
            <a:ext cx="3740195" cy="646331"/>
          </a:xfrm>
          <a:prstGeom prst="rect">
            <a:avLst/>
          </a:prstGeom>
        </p:spPr>
        <p:txBody>
          <a:bodyPr wrap="square">
            <a:spAutoFit/>
          </a:bodyPr>
          <a:lstStyle/>
          <a:p>
            <a:pPr lvl="0" algn="ctr" eaLnBrk="0" fontAlgn="base" hangingPunct="0">
              <a:spcBef>
                <a:spcPct val="0"/>
              </a:spcBef>
              <a:spcAft>
                <a:spcPct val="0"/>
              </a:spcAft>
            </a:pPr>
            <a:r>
              <a:rPr lang="en-US" b="1" dirty="0">
                <a:solidFill>
                  <a:srgbClr val="0033CC"/>
                </a:solidFill>
                <a:latin typeface="Calibri" pitchFamily="34" charset="0"/>
                <a:ea typeface="Droid Sans Fallback"/>
                <a:cs typeface="Times New Roman" pitchFamily="18" charset="0"/>
              </a:rPr>
              <a:t>Project Guide:</a:t>
            </a:r>
          </a:p>
          <a:p>
            <a:pPr lvl="0" algn="ctr" eaLnBrk="0" fontAlgn="base" hangingPunct="0">
              <a:spcBef>
                <a:spcPct val="0"/>
              </a:spcBef>
              <a:spcAft>
                <a:spcPct val="0"/>
              </a:spcAft>
            </a:pPr>
            <a:r>
              <a:rPr lang="en-US" dirty="0" err="1">
                <a:solidFill>
                  <a:srgbClr val="0033CC"/>
                </a:solidFill>
                <a:latin typeface="Calibri" pitchFamily="34" charset="0"/>
                <a:cs typeface="Times New Roman" pitchFamily="18" charset="0"/>
              </a:rPr>
              <a:t>Mrs.Rohaila</a:t>
            </a:r>
            <a:r>
              <a:rPr lang="en-US" dirty="0">
                <a:solidFill>
                  <a:srgbClr val="0033CC"/>
                </a:solidFill>
                <a:latin typeface="Calibri" pitchFamily="34" charset="0"/>
                <a:cs typeface="Times New Roman" pitchFamily="18" charset="0"/>
              </a:rPr>
              <a:t> </a:t>
            </a:r>
            <a:r>
              <a:rPr lang="en-US" dirty="0" err="1">
                <a:solidFill>
                  <a:srgbClr val="0033CC"/>
                </a:solidFill>
                <a:latin typeface="Calibri" pitchFamily="34" charset="0"/>
                <a:cs typeface="Times New Roman" pitchFamily="18" charset="0"/>
              </a:rPr>
              <a:t>Naaz</a:t>
            </a:r>
            <a:endParaRPr lang="en-US" dirty="0">
              <a:solidFill>
                <a:srgbClr val="0033CC"/>
              </a:solidFill>
              <a:latin typeface="Arial" pitchFamily="34" charset="0"/>
              <a:cs typeface="Arial" pitchFamily="34" charset="0"/>
            </a:endParaRPr>
          </a:p>
        </p:txBody>
      </p:sp>
      <p:sp>
        <p:nvSpPr>
          <p:cNvPr id="10" name="Rectangle 9"/>
          <p:cNvSpPr/>
          <p:nvPr/>
        </p:nvSpPr>
        <p:spPr>
          <a:xfrm>
            <a:off x="611559" y="1863247"/>
            <a:ext cx="8041741" cy="707886"/>
          </a:xfrm>
          <a:prstGeom prst="rect">
            <a:avLst/>
          </a:prstGeom>
        </p:spPr>
        <p:txBody>
          <a:bodyPr wrap="square">
            <a:spAutoFit/>
          </a:bodyPr>
          <a:lstStyle/>
          <a:p>
            <a:pPr lvl="0" algn="ctr" eaLnBrk="0" fontAlgn="base" hangingPunct="0">
              <a:spcBef>
                <a:spcPct val="0"/>
              </a:spcBef>
              <a:spcAft>
                <a:spcPct val="0"/>
              </a:spcAft>
            </a:pPr>
            <a:r>
              <a:rPr lang="en-US" sz="2000" b="1" dirty="0">
                <a:latin typeface="Calibri" pitchFamily="34" charset="0"/>
                <a:ea typeface="Droid Sans Fallback"/>
                <a:cs typeface="Times New Roman" pitchFamily="18" charset="0"/>
              </a:rPr>
              <a:t>Industrial Training</a:t>
            </a:r>
            <a:endParaRPr lang="en-US" sz="2000" b="1" dirty="0">
              <a:latin typeface="Arial" pitchFamily="34" charset="0"/>
              <a:cs typeface="Arial" pitchFamily="34" charset="0"/>
            </a:endParaRPr>
          </a:p>
          <a:p>
            <a:pPr lvl="0" algn="ctr" eaLnBrk="0" fontAlgn="base" hangingPunct="0">
              <a:spcBef>
                <a:spcPct val="0"/>
              </a:spcBef>
              <a:spcAft>
                <a:spcPct val="0"/>
              </a:spcAft>
            </a:pPr>
            <a:r>
              <a:rPr lang="en-US" sz="2000" b="1" dirty="0">
                <a:latin typeface="Calibri" pitchFamily="34" charset="0"/>
                <a:ea typeface="Droid Sans Fallback"/>
                <a:cs typeface="Times New Roman" pitchFamily="18" charset="0"/>
              </a:rPr>
              <a:t>Degree : </a:t>
            </a:r>
            <a:r>
              <a:rPr lang="en-US" sz="2000" b="1" dirty="0">
                <a:solidFill>
                  <a:srgbClr val="FF0000"/>
                </a:solidFill>
                <a:latin typeface="Calibri" pitchFamily="34" charset="0"/>
                <a:ea typeface="Droid Sans Fallback"/>
                <a:cs typeface="Times New Roman" pitchFamily="18" charset="0"/>
              </a:rPr>
              <a:t>BCA</a:t>
            </a:r>
            <a:endParaRPr lang="en-US" sz="20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64428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10</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Use Case Diagram</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10</a:t>
            </a:fld>
            <a:endParaRPr lang="en-IN" dirty="0">
              <a:solidFill>
                <a:schemeClr val="bg1"/>
              </a:solidFill>
            </a:endParaRPr>
          </a:p>
        </p:txBody>
      </p:sp>
      <p:sp>
        <p:nvSpPr>
          <p:cNvPr id="10" name="TextBox 9"/>
          <p:cNvSpPr txBox="1"/>
          <p:nvPr/>
        </p:nvSpPr>
        <p:spPr>
          <a:xfrm>
            <a:off x="1547664" y="6298600"/>
            <a:ext cx="6989542" cy="338554"/>
          </a:xfrm>
          <a:prstGeom prst="rect">
            <a:avLst/>
          </a:prstGeom>
          <a:noFill/>
        </p:spPr>
        <p:txBody>
          <a:bodyPr wrap="none" rtlCol="0">
            <a:spAutoFit/>
          </a:bodyPr>
          <a:lstStyle/>
          <a:p>
            <a:r>
              <a:rPr lang="en-IN" sz="1600" b="1" i="1" dirty="0">
                <a:solidFill>
                  <a:srgbClr val="FFFF00"/>
                </a:solidFill>
              </a:rPr>
              <a:t>Guidelines: This slide is optional. May add more slide, if the details are available</a:t>
            </a: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pic>
        <p:nvPicPr>
          <p:cNvPr id="6" name="Picture 5">
            <a:extLst>
              <a:ext uri="{FF2B5EF4-FFF2-40B4-BE49-F238E27FC236}">
                <a16:creationId xmlns:a16="http://schemas.microsoft.com/office/drawing/2014/main" id="{FAF837D5-B28F-44C8-A487-6E72B084076D}"/>
              </a:ext>
            </a:extLst>
          </p:cNvPr>
          <p:cNvPicPr>
            <a:picLocks noChangeAspect="1"/>
          </p:cNvPicPr>
          <p:nvPr/>
        </p:nvPicPr>
        <p:blipFill rotWithShape="1">
          <a:blip r:embed="rId4">
            <a:extLst>
              <a:ext uri="{28A0092B-C50C-407E-A947-70E740481C1C}">
                <a14:useLocalDpi xmlns:a14="http://schemas.microsoft.com/office/drawing/2010/main" val="0"/>
              </a:ext>
            </a:extLst>
          </a:blip>
          <a:srcRect l="10626" t="37395" r="39762" b="17784"/>
          <a:stretch/>
        </p:blipFill>
        <p:spPr>
          <a:xfrm>
            <a:off x="233535" y="1143265"/>
            <a:ext cx="8753009" cy="4445975"/>
          </a:xfrm>
          <a:prstGeom prst="rect">
            <a:avLst/>
          </a:prstGeom>
        </p:spPr>
      </p:pic>
    </p:spTree>
    <p:extLst>
      <p:ext uri="{BB962C8B-B14F-4D97-AF65-F5344CB8AC3E}">
        <p14:creationId xmlns:p14="http://schemas.microsoft.com/office/powerpoint/2010/main" val="2737135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t>
            </a:r>
          </a:p>
        </p:txBody>
      </p:sp>
      <p:sp>
        <p:nvSpPr>
          <p:cNvPr id="5" name="Content Placeholder 4"/>
          <p:cNvSpPr>
            <a:spLocks noGrp="1"/>
          </p:cNvSpPr>
          <p:nvPr>
            <p:ph idx="1"/>
          </p:nvPr>
        </p:nvSpPr>
        <p:spPr>
          <a:xfrm>
            <a:off x="0" y="914400"/>
            <a:ext cx="9144000" cy="5250904"/>
          </a:xfrm>
        </p:spPr>
        <p:txBody>
          <a:bodyPr>
            <a:normAutofit/>
          </a:bodyPr>
          <a:lstStyle/>
          <a:p>
            <a:pPr marL="0" marR="0">
              <a:spcBef>
                <a:spcPts val="1200"/>
              </a:spcBef>
              <a:spcAft>
                <a:spcPts val="1200"/>
              </a:spcAft>
            </a:pPr>
            <a:r>
              <a:rPr lang="en-IN" sz="1800" dirty="0">
                <a:solidFill>
                  <a:srgbClr val="202124"/>
                </a:solidFill>
                <a:effectLst/>
                <a:latin typeface="Calibri" panose="020F0502020204030204" pitchFamily="34" charset="0"/>
                <a:ea typeface="Times New Roman" panose="02020603050405020304" pitchFamily="18" charset="0"/>
              </a:rPr>
              <a:t>Relatively simple to implement.</a:t>
            </a:r>
            <a:endParaRPr lang="en-IN" sz="1800" dirty="0">
              <a:effectLst/>
              <a:latin typeface="Times New Roman" panose="02020603050405020304" pitchFamily="18" charset="0"/>
              <a:ea typeface="Times New Roman" panose="02020603050405020304" pitchFamily="18" charset="0"/>
            </a:endParaRPr>
          </a:p>
          <a:p>
            <a:pPr marL="0" marR="0">
              <a:spcBef>
                <a:spcPts val="1200"/>
              </a:spcBef>
              <a:spcAft>
                <a:spcPts val="1200"/>
              </a:spcAft>
            </a:pPr>
            <a:r>
              <a:rPr lang="en-IN" sz="1800" dirty="0">
                <a:solidFill>
                  <a:srgbClr val="202124"/>
                </a:solidFill>
                <a:effectLst/>
                <a:latin typeface="Calibri" panose="020F0502020204030204" pitchFamily="34" charset="0"/>
                <a:ea typeface="Times New Roman" panose="02020603050405020304" pitchFamily="18" charset="0"/>
              </a:rPr>
              <a:t>Scales to large data sets.</a:t>
            </a:r>
            <a:endParaRPr lang="en-IN" sz="1800" dirty="0">
              <a:effectLst/>
              <a:latin typeface="Times New Roman" panose="02020603050405020304" pitchFamily="18" charset="0"/>
              <a:ea typeface="Times New Roman" panose="02020603050405020304" pitchFamily="18" charset="0"/>
            </a:endParaRPr>
          </a:p>
          <a:p>
            <a:pPr marL="0" marR="0">
              <a:spcBef>
                <a:spcPts val="1200"/>
              </a:spcBef>
              <a:spcAft>
                <a:spcPts val="1200"/>
              </a:spcAft>
            </a:pPr>
            <a:r>
              <a:rPr lang="en-IN" sz="1800" dirty="0">
                <a:solidFill>
                  <a:srgbClr val="202124"/>
                </a:solidFill>
                <a:effectLst/>
                <a:latin typeface="Calibri" panose="020F0502020204030204" pitchFamily="34" charset="0"/>
                <a:ea typeface="Times New Roman" panose="02020603050405020304" pitchFamily="18" charset="0"/>
              </a:rPr>
              <a:t>Guarantees convergence.</a:t>
            </a:r>
            <a:endParaRPr lang="en-IN" sz="1800" dirty="0">
              <a:effectLst/>
              <a:latin typeface="Times New Roman" panose="02020603050405020304" pitchFamily="18" charset="0"/>
              <a:ea typeface="Times New Roman" panose="02020603050405020304" pitchFamily="18" charset="0"/>
            </a:endParaRPr>
          </a:p>
          <a:p>
            <a:pPr marL="0" marR="0">
              <a:spcBef>
                <a:spcPts val="1200"/>
              </a:spcBef>
              <a:spcAft>
                <a:spcPts val="1200"/>
              </a:spcAft>
            </a:pPr>
            <a:r>
              <a:rPr lang="en-IN" sz="1800" dirty="0">
                <a:solidFill>
                  <a:srgbClr val="202124"/>
                </a:solidFill>
                <a:effectLst/>
                <a:latin typeface="Calibri" panose="020F0502020204030204" pitchFamily="34" charset="0"/>
                <a:ea typeface="Times New Roman" panose="02020603050405020304" pitchFamily="18" charset="0"/>
              </a:rPr>
              <a:t>Can warm-start the positions of centroids.</a:t>
            </a:r>
            <a:endParaRPr lang="en-IN" sz="1800" dirty="0">
              <a:effectLst/>
              <a:latin typeface="Times New Roman" panose="02020603050405020304" pitchFamily="18" charset="0"/>
              <a:ea typeface="Times New Roman" panose="02020603050405020304" pitchFamily="18" charset="0"/>
            </a:endParaRPr>
          </a:p>
          <a:p>
            <a:pPr marL="0" marR="0">
              <a:spcBef>
                <a:spcPts val="1200"/>
              </a:spcBef>
              <a:spcAft>
                <a:spcPts val="1200"/>
              </a:spcAft>
            </a:pPr>
            <a:r>
              <a:rPr lang="en-IN" sz="1800" dirty="0">
                <a:solidFill>
                  <a:srgbClr val="202124"/>
                </a:solidFill>
                <a:effectLst/>
                <a:latin typeface="Calibri" panose="020F0502020204030204" pitchFamily="34" charset="0"/>
                <a:ea typeface="Times New Roman" panose="02020603050405020304" pitchFamily="18" charset="0"/>
              </a:rPr>
              <a:t>Easily adapts to new examples.</a:t>
            </a:r>
            <a:endParaRPr lang="en-IN" sz="1800" dirty="0">
              <a:effectLst/>
              <a:latin typeface="Times New Roman" panose="02020603050405020304" pitchFamily="18" charset="0"/>
              <a:ea typeface="Times New Roman" panose="02020603050405020304" pitchFamily="18" charset="0"/>
            </a:endParaRPr>
          </a:p>
          <a:p>
            <a:pPr marL="0" marR="0">
              <a:spcBef>
                <a:spcPts val="1200"/>
              </a:spcBef>
              <a:spcAft>
                <a:spcPts val="1200"/>
              </a:spcAft>
            </a:pPr>
            <a:r>
              <a:rPr lang="en-IN" sz="1800" dirty="0">
                <a:solidFill>
                  <a:srgbClr val="202124"/>
                </a:solidFill>
                <a:effectLst/>
                <a:latin typeface="Calibri" panose="020F0502020204030204" pitchFamily="34" charset="0"/>
                <a:ea typeface="Times New Roman" panose="02020603050405020304" pitchFamily="18" charset="0"/>
              </a:rPr>
              <a:t>Generalizes to clusters of different shapes and sizes, such as elliptical clusters</a:t>
            </a:r>
            <a:r>
              <a:rPr lang="en-IN" sz="1800" b="1" dirty="0">
                <a:solidFill>
                  <a:srgbClr val="202124"/>
                </a:solidFill>
                <a:effectLst/>
                <a:latin typeface="Roboto" panose="02000000000000000000" pitchFamily="2"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11</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Advantage of The Project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11</a:t>
            </a:fld>
            <a:endParaRPr lang="en-IN" dirty="0">
              <a:solidFill>
                <a:schemeClr val="bg1"/>
              </a:solidFill>
            </a:endParaRPr>
          </a:p>
        </p:txBody>
      </p:sp>
      <p:sp>
        <p:nvSpPr>
          <p:cNvPr id="10" name="TextBox 9"/>
          <p:cNvSpPr txBox="1"/>
          <p:nvPr/>
        </p:nvSpPr>
        <p:spPr>
          <a:xfrm>
            <a:off x="683568" y="6262010"/>
            <a:ext cx="8318559" cy="338554"/>
          </a:xfrm>
          <a:prstGeom prst="rect">
            <a:avLst/>
          </a:prstGeom>
          <a:noFill/>
        </p:spPr>
        <p:txBody>
          <a:bodyPr wrap="none" rtlCol="0">
            <a:spAutoFit/>
          </a:bodyPr>
          <a:lstStyle/>
          <a:p>
            <a:r>
              <a:rPr lang="en-IN" sz="1600" b="1" i="1" dirty="0">
                <a:solidFill>
                  <a:srgbClr val="FFFF00"/>
                </a:solidFill>
              </a:rPr>
              <a:t>Guidelines: </a:t>
            </a:r>
            <a:r>
              <a:rPr lang="en-US" sz="1600" b="1" i="1" dirty="0">
                <a:solidFill>
                  <a:srgbClr val="FFFF00"/>
                </a:solidFill>
              </a:rPr>
              <a:t> Mention advantage from this project, the audience/ users who will get benefitted</a:t>
            </a:r>
            <a:endParaRPr lang="en-IN" sz="1600" b="1" i="1" dirty="0">
              <a:solidFill>
                <a:srgbClr val="FFFF00"/>
              </a:solidFill>
            </a:endParaRPr>
          </a:p>
        </p:txBody>
      </p:sp>
      <p:sp>
        <p:nvSpPr>
          <p:cNvPr id="12" name="TextBox 11"/>
          <p:cNvSpPr txBox="1"/>
          <p:nvPr/>
        </p:nvSpPr>
        <p:spPr>
          <a:xfrm>
            <a:off x="7275276" y="6569440"/>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val="2585641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sp>
        <p:nvSpPr>
          <p:cNvPr id="5" name="Content Placeholder 4"/>
          <p:cNvSpPr>
            <a:spLocks noGrp="1"/>
          </p:cNvSpPr>
          <p:nvPr>
            <p:ph idx="1"/>
          </p:nvPr>
        </p:nvSpPr>
        <p:spPr>
          <a:xfrm>
            <a:off x="0" y="914400"/>
            <a:ext cx="9144000" cy="5250904"/>
          </a:xfrm>
        </p:spPr>
        <p:txBody>
          <a:bodyPr>
            <a:normAutofit/>
          </a:bodyPr>
          <a:lstStyle/>
          <a:p>
            <a:pPr marL="342900" marR="0" lvl="0" indent="-342900">
              <a:lnSpc>
                <a:spcPct val="107000"/>
              </a:lnSpc>
              <a:spcBef>
                <a:spcPts val="0"/>
              </a:spcBef>
              <a:spcAft>
                <a:spcPts val="0"/>
              </a:spcAft>
              <a:buFont typeface="+mj-lt"/>
              <a:buAutoNum type="arabicPeriod"/>
            </a:pPr>
            <a:r>
              <a:rPr lang="en-IN" sz="1800" dirty="0">
                <a:solidFill>
                  <a:srgbClr val="000000"/>
                </a:solidFill>
                <a:effectLst/>
                <a:latin typeface="Calibri" panose="020F0502020204030204" pitchFamily="34" charset="0"/>
                <a:ea typeface="Calibri" panose="020F0502020204030204" pitchFamily="34" charset="0"/>
              </a:rPr>
              <a:t>Book:- Introduction to machine learning </a:t>
            </a:r>
          </a:p>
          <a:p>
            <a:pPr marL="342900" marR="0" lvl="0" indent="-342900">
              <a:lnSpc>
                <a:spcPct val="107000"/>
              </a:lnSpc>
              <a:spcBef>
                <a:spcPts val="0"/>
              </a:spcBef>
              <a:spcAft>
                <a:spcPts val="0"/>
              </a:spcAft>
              <a:buFont typeface="+mj-lt"/>
              <a:buAutoNum type="arabicPeriod"/>
            </a:pPr>
            <a:r>
              <a:rPr lang="en-IN" sz="1800" dirty="0">
                <a:solidFill>
                  <a:srgbClr val="000000"/>
                </a:solidFill>
                <a:effectLst/>
                <a:latin typeface="Calibri" panose="020F0502020204030204" pitchFamily="34" charset="0"/>
                <a:ea typeface="Calibri" panose="020F0502020204030204" pitchFamily="34" charset="0"/>
              </a:rPr>
              <a:t>Course:- Machine Learning Master Course </a:t>
            </a:r>
          </a:p>
          <a:p>
            <a:pPr marL="342900" marR="0" lvl="0" indent="-342900">
              <a:lnSpc>
                <a:spcPct val="107000"/>
              </a:lnSpc>
              <a:spcBef>
                <a:spcPts val="0"/>
              </a:spcBef>
              <a:spcAft>
                <a:spcPts val="0"/>
              </a:spcAft>
              <a:buFont typeface="+mj-lt"/>
              <a:buAutoNum type="arabicPeriod"/>
            </a:pPr>
            <a:r>
              <a:rPr lang="en-IN" sz="1800" dirty="0">
                <a:solidFill>
                  <a:srgbClr val="000000"/>
                </a:solidFill>
                <a:latin typeface="Calibri" panose="020F0502020204030204" pitchFamily="34" charset="0"/>
                <a:ea typeface="Calibri" panose="020F0502020204030204" pitchFamily="34" charset="0"/>
              </a:rPr>
              <a:t>Intern Shala:- Introduction to Machine Learning using Python </a:t>
            </a:r>
            <a:endParaRPr lang="en-IN" sz="1800" dirty="0">
              <a:solidFill>
                <a:srgbClr val="000000"/>
              </a:solidFill>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0"/>
              </a:spcAft>
              <a:buFont typeface="+mj-lt"/>
              <a:buAutoNum type="arabicPeriod"/>
            </a:pPr>
            <a:r>
              <a:rPr lang="en-IN" sz="1800" u="sng" dirty="0">
                <a:solidFill>
                  <a:srgbClr val="000000"/>
                </a:solidFill>
                <a:effectLst/>
                <a:latin typeface="Calibri" panose="020F0502020204030204" pitchFamily="34" charset="0"/>
                <a:ea typeface="Calibri" panose="020F0502020204030204" pitchFamily="34" charset="0"/>
                <a:hlinkClick r:id="rId3"/>
              </a:rPr>
              <a:t>https://www.softwaretestinghelp.com/</a:t>
            </a:r>
            <a:endParaRPr lang="en-IN" sz="1800" dirty="0">
              <a:solidFill>
                <a:srgbClr val="000000"/>
              </a:solidFill>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mj-lt"/>
              <a:buAutoNum type="arabicPeriod"/>
            </a:pPr>
            <a:r>
              <a:rPr lang="en-IN" sz="1800" u="sng" dirty="0">
                <a:solidFill>
                  <a:srgbClr val="000000"/>
                </a:solidFill>
                <a:effectLst/>
                <a:latin typeface="Calibri" panose="020F0502020204030204" pitchFamily="34" charset="0"/>
                <a:ea typeface="Calibri" panose="020F0502020204030204" pitchFamily="34" charset="0"/>
                <a:hlinkClick r:id="rId4"/>
              </a:rPr>
              <a:t>https://discuss.appium.io/</a:t>
            </a:r>
            <a:endParaRPr lang="en-IN" sz="1800" u="sng" dirty="0">
              <a:solidFill>
                <a:srgbClr val="000000"/>
              </a:solidFill>
              <a:effectLst/>
              <a:latin typeface="Calibri" panose="020F0502020204030204" pitchFamily="34" charset="0"/>
              <a:ea typeface="Calibri" panose="020F0502020204030204" pitchFamily="34" charset="0"/>
            </a:endParaRPr>
          </a:p>
          <a:p>
            <a:pPr>
              <a:lnSpc>
                <a:spcPct val="107000"/>
              </a:lnSpc>
              <a:spcBef>
                <a:spcPts val="0"/>
              </a:spcBef>
              <a:spcAft>
                <a:spcPts val="800"/>
              </a:spcAft>
              <a:buFont typeface="+mj-lt"/>
              <a:buAutoNum type="arabicPeriod"/>
            </a:pPr>
            <a:r>
              <a:rPr lang="en-IN" sz="1800" u="sng" dirty="0">
                <a:solidFill>
                  <a:srgbClr val="000000"/>
                </a:solidFill>
                <a:effectLst/>
                <a:latin typeface="Calibri" panose="020F0502020204030204" pitchFamily="34" charset="0"/>
                <a:ea typeface="Calibri" panose="020F0502020204030204" pitchFamily="34" charset="0"/>
                <a:hlinkClick r:id="rId5"/>
              </a:rPr>
              <a:t>https://stackoverflow.com/</a:t>
            </a:r>
            <a:endParaRPr lang="en-IN" sz="1800" u="sng" dirty="0">
              <a:solidFill>
                <a:srgbClr val="000000"/>
              </a:solidFill>
              <a:effectLst/>
              <a:latin typeface="Calibri" panose="020F0502020204030204" pitchFamily="34" charset="0"/>
              <a:ea typeface="Calibri" panose="020F0502020204030204" pitchFamily="34" charset="0"/>
            </a:endParaRPr>
          </a:p>
          <a:p>
            <a:pPr>
              <a:lnSpc>
                <a:spcPct val="107000"/>
              </a:lnSpc>
              <a:spcBef>
                <a:spcPts val="0"/>
              </a:spcBef>
              <a:spcAft>
                <a:spcPts val="800"/>
              </a:spcAft>
              <a:buFont typeface="+mj-lt"/>
              <a:buAutoNum type="arabicPeriod"/>
            </a:pPr>
            <a:endParaRPr lang="en-IN" sz="1800" dirty="0"/>
          </a:p>
          <a:p>
            <a:pPr marL="342900" marR="0" lvl="0" indent="-342900">
              <a:lnSpc>
                <a:spcPct val="107000"/>
              </a:lnSpc>
              <a:spcBef>
                <a:spcPts val="0"/>
              </a:spcBef>
              <a:spcAft>
                <a:spcPts val="800"/>
              </a:spcAft>
              <a:buFont typeface="+mj-lt"/>
              <a:buAutoNum type="arabicPeriod"/>
            </a:pPr>
            <a:endParaRPr lang="en-IN" sz="1800" dirty="0">
              <a:solidFill>
                <a:srgbClr val="000000"/>
              </a:solidFill>
              <a:effectLst/>
              <a:latin typeface="Calibri" panose="020F0502020204030204" pitchFamily="34" charset="0"/>
              <a:ea typeface="Calibri" panose="020F0502020204030204" pitchFamily="34" charset="0"/>
            </a:endParaRPr>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12</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References, if any</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12</a:t>
            </a:fld>
            <a:endParaRPr lang="en-IN" dirty="0">
              <a:solidFill>
                <a:schemeClr val="bg1"/>
              </a:solidFill>
            </a:endParaRP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val="2585641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4000" dirty="0"/>
              <a:t>THANK YOU</a:t>
            </a:r>
            <a:br>
              <a:rPr lang="en-IN" sz="4000" dirty="0"/>
            </a:br>
            <a:br>
              <a:rPr lang="en-IN" sz="4000" dirty="0"/>
            </a:br>
            <a:br>
              <a:rPr lang="en-IN" sz="4000" dirty="0"/>
            </a:br>
            <a:endParaRPr lang="en-IN" sz="4000" dirty="0"/>
          </a:p>
        </p:txBody>
      </p:sp>
    </p:spTree>
    <p:extLst>
      <p:ext uri="{BB962C8B-B14F-4D97-AF65-F5344CB8AC3E}">
        <p14:creationId xmlns:p14="http://schemas.microsoft.com/office/powerpoint/2010/main" val="404071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2</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Team Details</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2</a:t>
            </a:fld>
            <a:endParaRPr lang="en-IN" dirty="0">
              <a:solidFill>
                <a:schemeClr val="bg1"/>
              </a:solidFill>
            </a:endParaRPr>
          </a:p>
        </p:txBody>
      </p:sp>
      <p:sp>
        <p:nvSpPr>
          <p:cNvPr id="4" name="TextBox 3"/>
          <p:cNvSpPr txBox="1"/>
          <p:nvPr/>
        </p:nvSpPr>
        <p:spPr>
          <a:xfrm>
            <a:off x="1547664" y="6298600"/>
            <a:ext cx="4915385" cy="338554"/>
          </a:xfrm>
          <a:prstGeom prst="rect">
            <a:avLst/>
          </a:prstGeom>
          <a:noFill/>
        </p:spPr>
        <p:txBody>
          <a:bodyPr wrap="none" rtlCol="0">
            <a:spAutoFit/>
          </a:bodyPr>
          <a:lstStyle/>
          <a:p>
            <a:r>
              <a:rPr lang="en-IN" sz="1600" b="1" i="1" dirty="0">
                <a:solidFill>
                  <a:srgbClr val="FFFF00"/>
                </a:solidFill>
              </a:rPr>
              <a:t>Guidelines: Mention Team Names &amp; their role in project</a:t>
            </a: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graphicFrame>
        <p:nvGraphicFramePr>
          <p:cNvPr id="6" name="Table 5"/>
          <p:cNvGraphicFramePr>
            <a:graphicFrameLocks noGrp="1"/>
          </p:cNvGraphicFramePr>
          <p:nvPr>
            <p:extLst>
              <p:ext uri="{D42A27DB-BD31-4B8C-83A1-F6EECF244321}">
                <p14:modId xmlns:p14="http://schemas.microsoft.com/office/powerpoint/2010/main" val="2883417002"/>
              </p:ext>
            </p:extLst>
          </p:nvPr>
        </p:nvGraphicFramePr>
        <p:xfrm>
          <a:off x="386882" y="1372628"/>
          <a:ext cx="8361582" cy="940395"/>
        </p:xfrm>
        <a:graphic>
          <a:graphicData uri="http://schemas.openxmlformats.org/drawingml/2006/table">
            <a:tbl>
              <a:tblPr firstRow="1" firstCol="1" bandRow="1">
                <a:tableStyleId>{E8B1032C-EA38-4F05-BA0D-38AFFFC7BED3}</a:tableStyleId>
              </a:tblPr>
              <a:tblGrid>
                <a:gridCol w="5877119">
                  <a:extLst>
                    <a:ext uri="{9D8B030D-6E8A-4147-A177-3AD203B41FA5}">
                      <a16:colId xmlns:a16="http://schemas.microsoft.com/office/drawing/2014/main" val="3341467042"/>
                    </a:ext>
                  </a:extLst>
                </a:gridCol>
                <a:gridCol w="2484463">
                  <a:extLst>
                    <a:ext uri="{9D8B030D-6E8A-4147-A177-3AD203B41FA5}">
                      <a16:colId xmlns:a16="http://schemas.microsoft.com/office/drawing/2014/main" val="4186870229"/>
                    </a:ext>
                  </a:extLst>
                </a:gridCol>
              </a:tblGrid>
              <a:tr h="512982">
                <a:tc>
                  <a:txBody>
                    <a:bodyPr/>
                    <a:lstStyle/>
                    <a:p>
                      <a:pPr algn="ctr">
                        <a:lnSpc>
                          <a:spcPct val="106000"/>
                        </a:lnSpc>
                        <a:spcAft>
                          <a:spcPts val="0"/>
                        </a:spcAft>
                      </a:pPr>
                      <a:r>
                        <a:rPr lang="en-US" sz="2000" dirty="0">
                          <a:effectLst/>
                        </a:rPr>
                        <a:t>Student Name</a:t>
                      </a:r>
                      <a:endParaRPr lang="en-IN" sz="1800" dirty="0">
                        <a:effectLst/>
                        <a:latin typeface="Calibri" panose="020F0502020204030204" pitchFamily="34" charset="0"/>
                        <a:ea typeface="Droid Sans Fallback"/>
                      </a:endParaRPr>
                    </a:p>
                  </a:txBody>
                  <a:tcPr marL="68580" marR="68580" marT="0" marB="0"/>
                </a:tc>
                <a:tc>
                  <a:txBody>
                    <a:bodyPr/>
                    <a:lstStyle/>
                    <a:p>
                      <a:pPr algn="ctr">
                        <a:lnSpc>
                          <a:spcPct val="106000"/>
                        </a:lnSpc>
                        <a:spcAft>
                          <a:spcPts val="0"/>
                        </a:spcAft>
                      </a:pPr>
                      <a:r>
                        <a:rPr lang="en-US" sz="2000" dirty="0">
                          <a:effectLst/>
                        </a:rPr>
                        <a:t>Role</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1876531479"/>
                  </a:ext>
                </a:extLst>
              </a:tr>
              <a:tr h="427413">
                <a:tc>
                  <a:txBody>
                    <a:bodyPr/>
                    <a:lstStyle/>
                    <a:p>
                      <a:pPr>
                        <a:lnSpc>
                          <a:spcPct val="106000"/>
                        </a:lnSpc>
                        <a:spcAft>
                          <a:spcPts val="800"/>
                        </a:spcAft>
                      </a:pPr>
                      <a:r>
                        <a:rPr lang="en-US" sz="1800" dirty="0">
                          <a:effectLst/>
                        </a:rPr>
                        <a:t> AYUSH JAIN</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latin typeface="Calibri" panose="020F0502020204030204" pitchFamily="34" charset="0"/>
                          <a:ea typeface="Droid Sans Fallback"/>
                        </a:rPr>
                        <a:t>Working on Datasets</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3895163912"/>
                  </a:ext>
                </a:extLst>
              </a:tr>
            </a:tbl>
          </a:graphicData>
        </a:graphic>
      </p:graphicFrame>
    </p:spTree>
    <p:extLst>
      <p:ext uri="{BB962C8B-B14F-4D97-AF65-F5344CB8AC3E}">
        <p14:creationId xmlns:p14="http://schemas.microsoft.com/office/powerpoint/2010/main" val="113471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sp>
        <p:nvSpPr>
          <p:cNvPr id="5" name="Content Placeholder 4"/>
          <p:cNvSpPr>
            <a:spLocks noGrp="1"/>
          </p:cNvSpPr>
          <p:nvPr>
            <p:ph idx="1"/>
          </p:nvPr>
        </p:nvSpPr>
        <p:spPr>
          <a:xfrm>
            <a:off x="0" y="908720"/>
            <a:ext cx="9144000" cy="5250904"/>
          </a:xfrm>
        </p:spPr>
        <p:txBody>
          <a:bodyPr>
            <a:normAutofit/>
          </a:bodyPr>
          <a:lstStyle/>
          <a:p>
            <a:r>
              <a:rPr lang="en-US" sz="2000" b="1" dirty="0">
                <a:effectLst/>
                <a:latin typeface="+mj-lt"/>
                <a:ea typeface="Droid Sans Fallback"/>
              </a:rPr>
              <a:t>Machine learning</a:t>
            </a:r>
            <a:r>
              <a:rPr lang="en-US" sz="2000" dirty="0">
                <a:effectLst/>
                <a:latin typeface="+mj-lt"/>
                <a:ea typeface="Droid Sans Fallback"/>
              </a:rPr>
              <a:t> is the subset of artificial intelligence, using machine  learning we build algorithm or models which can predict future output and results based on past experience and trained dataset. By different output and training dataset our algorithm improves their learning with time. The project problem statement is to find or predict the salary for the employees. This model will help normal peoples to predict their salaries according to their experience .</a:t>
            </a:r>
            <a:endParaRPr lang="en-IN" sz="2000" kern="0" dirty="0">
              <a:solidFill>
                <a:srgbClr val="000000"/>
              </a:solidFill>
              <a:effectLst/>
              <a:latin typeface="+mj-lt"/>
              <a:ea typeface="Times New Roman" panose="02020603050405020304" pitchFamily="18" charset="0"/>
            </a:endParaRPr>
          </a:p>
          <a:p>
            <a:endParaRPr lang="en-IN" sz="2000" kern="0" dirty="0">
              <a:solidFill>
                <a:srgbClr val="000000"/>
              </a:solidFill>
              <a:effectLst/>
              <a:ea typeface="Times New Roman" panose="02020603050405020304" pitchFamily="18" charset="0"/>
            </a:endParaRPr>
          </a:p>
          <a:p>
            <a:pPr marL="342900" marR="304800" lvl="0" indent="-342900">
              <a:lnSpc>
                <a:spcPts val="1500"/>
              </a:lnSpc>
              <a:spcBef>
                <a:spcPts val="0"/>
              </a:spcBef>
              <a:spcAft>
                <a:spcPts val="0"/>
              </a:spcAft>
              <a:buSzPts val="1000"/>
              <a:buFont typeface="Symbol" panose="05050102010706020507" pitchFamily="18" charset="2"/>
              <a:buChar char=""/>
              <a:tabLst>
                <a:tab pos="457200" algn="l"/>
              </a:tabLst>
            </a:pPr>
            <a:r>
              <a:rPr lang="en-IN" sz="2000" b="1" u="sng" dirty="0">
                <a:solidFill>
                  <a:srgbClr val="000000"/>
                </a:solidFill>
                <a:effectLst/>
                <a:latin typeface="+mj-lt"/>
                <a:ea typeface="Times New Roman" panose="02020603050405020304" pitchFamily="18" charset="0"/>
              </a:rPr>
              <a:t>Salary Prediction:-</a:t>
            </a:r>
          </a:p>
          <a:p>
            <a:pPr marL="342900" marR="304800" lvl="0" indent="-342900">
              <a:lnSpc>
                <a:spcPts val="1500"/>
              </a:lnSpc>
              <a:spcBef>
                <a:spcPts val="0"/>
              </a:spcBef>
              <a:spcAft>
                <a:spcPts val="0"/>
              </a:spcAft>
              <a:buSzPts val="1000"/>
              <a:buFont typeface="Symbol" panose="05050102010706020507" pitchFamily="18" charset="2"/>
              <a:buChar char=""/>
              <a:tabLst>
                <a:tab pos="457200" algn="l"/>
              </a:tabLst>
            </a:pPr>
            <a:endParaRPr lang="en-IN" sz="2000" dirty="0">
              <a:solidFill>
                <a:srgbClr val="000000"/>
              </a:solidFill>
              <a:effectLst/>
              <a:latin typeface="+mj-lt"/>
              <a:ea typeface="Calibri" panose="020F0502020204030204" pitchFamily="34" charset="0"/>
            </a:endParaRPr>
          </a:p>
          <a:p>
            <a:pPr marL="342900" marR="304800" lvl="0" indent="-342900" defTabSz="731520">
              <a:spcBef>
                <a:spcPts val="0"/>
              </a:spcBef>
              <a:spcAft>
                <a:spcPts val="0"/>
              </a:spcAft>
              <a:buSzPts val="1000"/>
              <a:buFont typeface="Symbol" panose="05050102010706020507" pitchFamily="18" charset="2"/>
              <a:buChar char=""/>
              <a:tabLst>
                <a:tab pos="457200" algn="l"/>
              </a:tabLst>
            </a:pPr>
            <a:r>
              <a:rPr lang="en-US" sz="2000" dirty="0">
                <a:effectLst/>
                <a:latin typeface="+mj-lt"/>
                <a:ea typeface="Droid Sans Fallback"/>
              </a:rPr>
              <a:t>The objective of this project to learn implementation of any machine learning model and understand the workflow of any model. This  project  is small contribution toward the community.</a:t>
            </a:r>
            <a:endParaRPr lang="en-IN" sz="2000" dirty="0">
              <a:solidFill>
                <a:srgbClr val="000000"/>
              </a:solidFill>
              <a:effectLst/>
              <a:latin typeface="+mj-lt"/>
              <a:ea typeface="Times New Roman" panose="02020603050405020304" pitchFamily="18" charset="0"/>
            </a:endParaRPr>
          </a:p>
          <a:p>
            <a:pPr marL="342900" marR="304800" lvl="0" indent="-342900" defTabSz="731520">
              <a:spcBef>
                <a:spcPts val="0"/>
              </a:spcBef>
              <a:spcAft>
                <a:spcPts val="0"/>
              </a:spcAft>
              <a:buSzPts val="1000"/>
              <a:buFont typeface="Symbol" panose="05050102010706020507" pitchFamily="18" charset="2"/>
              <a:buChar char=""/>
              <a:tabLst>
                <a:tab pos="457200" algn="l"/>
              </a:tabLst>
            </a:pPr>
            <a:endParaRPr lang="en-IN" sz="2000" dirty="0">
              <a:solidFill>
                <a:srgbClr val="000000"/>
              </a:solidFill>
              <a:effectLst/>
              <a:latin typeface="+mj-lt"/>
              <a:ea typeface="Calibri" panose="020F0502020204030204" pitchFamily="34" charset="0"/>
            </a:endParaRPr>
          </a:p>
          <a:p>
            <a:pPr marL="342900" marR="304800" lvl="0" indent="-342900" defTabSz="731520">
              <a:spcBef>
                <a:spcPts val="0"/>
              </a:spcBef>
              <a:spcAft>
                <a:spcPts val="0"/>
              </a:spcAft>
              <a:buSzPts val="1000"/>
              <a:buFont typeface="Symbol" panose="05050102010706020507" pitchFamily="18" charset="2"/>
              <a:buChar char=""/>
              <a:tabLst>
                <a:tab pos="457200" algn="l"/>
              </a:tabLst>
            </a:pPr>
            <a:r>
              <a:rPr lang="en-US" sz="2000" dirty="0">
                <a:effectLst/>
                <a:latin typeface="+mj-lt"/>
                <a:ea typeface="Droid Sans Fallback"/>
              </a:rPr>
              <a:t>With the help of this project, user can predict the salary by just giving required inputs. The model will not predict output until all required inputs are filled. Filling wrong data or NAN data leads to error or wrong output.</a:t>
            </a:r>
            <a:endParaRPr lang="en-IN" sz="2000" dirty="0">
              <a:solidFill>
                <a:srgbClr val="000000"/>
              </a:solidFill>
              <a:effectLst/>
              <a:latin typeface="+mj-lt"/>
              <a:ea typeface="Times New Roman" panose="02020603050405020304" pitchFamily="18" charset="0"/>
            </a:endParaRPr>
          </a:p>
          <a:p>
            <a:pPr marL="342900" marR="304800" lvl="0" indent="-342900">
              <a:lnSpc>
                <a:spcPts val="1500"/>
              </a:lnSpc>
              <a:spcBef>
                <a:spcPts val="0"/>
              </a:spcBef>
              <a:spcAft>
                <a:spcPts val="0"/>
              </a:spcAft>
              <a:buSzPts val="1000"/>
              <a:buFont typeface="Symbol" panose="05050102010706020507" pitchFamily="18" charset="2"/>
              <a:buChar char=""/>
              <a:tabLst>
                <a:tab pos="457200" algn="l"/>
              </a:tabLst>
            </a:pPr>
            <a:endParaRPr lang="en-IN" sz="2000" dirty="0">
              <a:solidFill>
                <a:srgbClr val="000000"/>
              </a:solidFill>
              <a:effectLst/>
              <a:ea typeface="Calibri" panose="020F0502020204030204" pitchFamily="34" charset="0"/>
            </a:endParaRPr>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3</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Project Brief</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3</a:t>
            </a:fld>
            <a:endParaRPr lang="en-IN" dirty="0">
              <a:solidFill>
                <a:schemeClr val="bg1"/>
              </a:solidFill>
            </a:endParaRPr>
          </a:p>
        </p:txBody>
      </p:sp>
      <p:sp>
        <p:nvSpPr>
          <p:cNvPr id="4" name="TextBox 3"/>
          <p:cNvSpPr txBox="1"/>
          <p:nvPr/>
        </p:nvSpPr>
        <p:spPr>
          <a:xfrm>
            <a:off x="1547664" y="6298600"/>
            <a:ext cx="6188489" cy="338554"/>
          </a:xfrm>
          <a:prstGeom prst="rect">
            <a:avLst/>
          </a:prstGeom>
          <a:noFill/>
        </p:spPr>
        <p:txBody>
          <a:bodyPr wrap="none" rtlCol="0">
            <a:spAutoFit/>
          </a:bodyPr>
          <a:lstStyle/>
          <a:p>
            <a:r>
              <a:rPr lang="en-IN" sz="1600" b="1" i="1" dirty="0">
                <a:solidFill>
                  <a:srgbClr val="FFFF00"/>
                </a:solidFill>
              </a:rPr>
              <a:t>Guidelines: Mention brief about the project and it’s functions/ modules</a:t>
            </a: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val="180959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sp>
        <p:nvSpPr>
          <p:cNvPr id="5" name="Content Placeholder 4"/>
          <p:cNvSpPr>
            <a:spLocks noGrp="1"/>
          </p:cNvSpPr>
          <p:nvPr>
            <p:ph idx="1"/>
          </p:nvPr>
        </p:nvSpPr>
        <p:spPr>
          <a:xfrm>
            <a:off x="0" y="914400"/>
            <a:ext cx="9144000" cy="5250904"/>
          </a:xfrm>
        </p:spPr>
        <p:txBody>
          <a:bodyPr>
            <a:normAutofit/>
          </a:bodyPr>
          <a:lstStyle/>
          <a:p>
            <a:pPr marL="0" marR="0">
              <a:lnSpc>
                <a:spcPct val="107000"/>
              </a:lnSpc>
              <a:spcBef>
                <a:spcPts val="0"/>
              </a:spcBef>
              <a:spcAft>
                <a:spcPts val="800"/>
              </a:spcAft>
            </a:pPr>
            <a:r>
              <a:rPr lang="en-US" sz="1800" b="1" dirty="0">
                <a:effectLst/>
                <a:latin typeface="+mj-lt"/>
                <a:ea typeface="Arial" panose="020B0604020202020204" pitchFamily="34" charset="0"/>
              </a:rPr>
              <a:t>Data preparation and pre-processing</a:t>
            </a:r>
            <a:r>
              <a:rPr lang="en-US" sz="1800" dirty="0">
                <a:effectLst/>
                <a:latin typeface="+mj-lt"/>
                <a:ea typeface="Arial" panose="020B0604020202020204" pitchFamily="34" charset="0"/>
              </a:rPr>
              <a:t> : In this module we fetch dataset and pre-process dataset by cleaning and removing the unrequired data.</a:t>
            </a:r>
          </a:p>
          <a:p>
            <a:pPr marL="0" marR="0">
              <a:lnSpc>
                <a:spcPct val="107000"/>
              </a:lnSpc>
              <a:spcBef>
                <a:spcPts val="0"/>
              </a:spcBef>
              <a:spcAft>
                <a:spcPts val="800"/>
              </a:spcAft>
            </a:pPr>
            <a:r>
              <a:rPr lang="en-US" sz="1800" b="1" dirty="0">
                <a:effectLst/>
                <a:latin typeface="+mj-lt"/>
                <a:ea typeface="Arial" panose="020B0604020202020204" pitchFamily="34" charset="0"/>
              </a:rPr>
              <a:t>Data splitting : </a:t>
            </a:r>
            <a:r>
              <a:rPr lang="en-US" sz="1800" dirty="0">
                <a:effectLst/>
                <a:latin typeface="+mj-lt"/>
                <a:ea typeface="Arial" panose="020B0604020202020204" pitchFamily="34" charset="0"/>
              </a:rPr>
              <a:t>In this module we split our dataset into 2 part ,one will train dataset which will use to train our model and second one is test dataset which will use score or test our model.</a:t>
            </a:r>
            <a:endParaRPr lang="en-IN" sz="1800" dirty="0">
              <a:solidFill>
                <a:srgbClr val="000000"/>
              </a:solidFill>
              <a:effectLst/>
              <a:latin typeface="+mj-lt"/>
              <a:ea typeface="Times New Roman" panose="02020603050405020304" pitchFamily="18" charset="0"/>
            </a:endParaRPr>
          </a:p>
          <a:p>
            <a:pPr marL="0" marR="0">
              <a:lnSpc>
                <a:spcPct val="107000"/>
              </a:lnSpc>
              <a:spcBef>
                <a:spcPts val="0"/>
              </a:spcBef>
              <a:spcAft>
                <a:spcPts val="800"/>
              </a:spcAft>
            </a:pPr>
            <a:r>
              <a:rPr lang="en-IN" sz="1800" b="1" dirty="0">
                <a:solidFill>
                  <a:srgbClr val="000000"/>
                </a:solidFill>
                <a:effectLst/>
                <a:latin typeface="+mj-lt"/>
                <a:ea typeface="Calibri" panose="020F0502020204030204" pitchFamily="34" charset="0"/>
              </a:rPr>
              <a:t>Matplotlib </a:t>
            </a:r>
            <a:r>
              <a:rPr lang="en-IN" sz="1800" dirty="0">
                <a:solidFill>
                  <a:srgbClr val="000000"/>
                </a:solidFill>
                <a:effectLst/>
                <a:latin typeface="+mj-lt"/>
                <a:ea typeface="Calibri" panose="020F0502020204030204" pitchFamily="34" charset="0"/>
              </a:rPr>
              <a:t>:</a:t>
            </a:r>
            <a:r>
              <a:rPr lang="en-IN" sz="1800" dirty="0">
                <a:solidFill>
                  <a:srgbClr val="333333"/>
                </a:solidFill>
                <a:effectLst/>
                <a:latin typeface="+mj-lt"/>
                <a:ea typeface="Calibri" panose="020F0502020204030204" pitchFamily="34" charset="0"/>
              </a:rPr>
              <a:t> Human minds are more adaptive for the visual representation of data rather than textual data. We can easily understand things when they are visualized. It is better to represent the data through the graph where we can analyse the data more efficiently and make the specific decision according to data analysis. Before learning the matplotlib, we need to understand data visualization and why data visualization is important.</a:t>
            </a:r>
            <a:endParaRPr lang="en-IN" sz="1800" dirty="0">
              <a:solidFill>
                <a:srgbClr val="000000"/>
              </a:solidFill>
              <a:effectLst/>
              <a:latin typeface="+mj-lt"/>
              <a:ea typeface="Calibri" panose="020F0502020204030204" pitchFamily="34" charset="0"/>
            </a:endParaRPr>
          </a:p>
          <a:p>
            <a:pPr marL="0" marR="0" algn="just"/>
            <a:r>
              <a:rPr lang="en-IN" sz="1800" dirty="0">
                <a:solidFill>
                  <a:srgbClr val="333333"/>
                </a:solidFill>
                <a:effectLst/>
                <a:latin typeface="+mj-lt"/>
                <a:ea typeface="Times New Roman" panose="02020603050405020304" pitchFamily="18" charset="0"/>
              </a:rPr>
              <a:t> </a:t>
            </a:r>
            <a:r>
              <a:rPr lang="en-IN" sz="1800" b="1" dirty="0">
                <a:solidFill>
                  <a:srgbClr val="333333"/>
                </a:solidFill>
                <a:effectLst/>
                <a:latin typeface="+mj-lt"/>
                <a:ea typeface="Times New Roman" panose="02020603050405020304" pitchFamily="18" charset="0"/>
              </a:rPr>
              <a:t>Data Visualisation</a:t>
            </a:r>
            <a:r>
              <a:rPr lang="en-IN" sz="1800" dirty="0">
                <a:solidFill>
                  <a:srgbClr val="333333"/>
                </a:solidFill>
                <a:effectLst/>
                <a:latin typeface="+mj-lt"/>
                <a:ea typeface="Times New Roman" panose="02020603050405020304" pitchFamily="18" charset="0"/>
              </a:rPr>
              <a:t> : Graphics provides an excellent approach for exploring the data, which is essential for presenting results. Data visualization is a new term. It expresses the idea that involves more than just representing data in the graphical form (instead of using textual form).</a:t>
            </a:r>
            <a:endParaRPr lang="en-IN" sz="1800" dirty="0">
              <a:effectLst/>
              <a:latin typeface="+mj-lt"/>
              <a:ea typeface="Times New Roman" panose="02020603050405020304" pitchFamily="18" charset="0"/>
            </a:endParaRPr>
          </a:p>
          <a:p>
            <a:r>
              <a:rPr lang="en-IN" sz="1800" b="1" dirty="0">
                <a:solidFill>
                  <a:srgbClr val="000000"/>
                </a:solidFill>
                <a:effectLst/>
                <a:latin typeface="+mj-lt"/>
                <a:ea typeface="Calibri" panose="020F0502020204030204" pitchFamily="34" charset="0"/>
                <a:cs typeface="Calibri" panose="020F0502020204030204" pitchFamily="34" charset="0"/>
              </a:rPr>
              <a:t>NumPy</a:t>
            </a:r>
            <a:r>
              <a:rPr lang="en-IN" sz="1800" dirty="0">
                <a:solidFill>
                  <a:srgbClr val="000000"/>
                </a:solidFill>
                <a:effectLst/>
                <a:latin typeface="+mj-lt"/>
                <a:ea typeface="Calibri" panose="020F0502020204030204" pitchFamily="34" charset="0"/>
                <a:cs typeface="Calibri" panose="020F0502020204030204" pitchFamily="34" charset="0"/>
              </a:rPr>
              <a:t> : </a:t>
            </a:r>
            <a:r>
              <a:rPr lang="en-IN" sz="1800" dirty="0">
                <a:solidFill>
                  <a:srgbClr val="333333"/>
                </a:solidFill>
                <a:effectLst/>
                <a:latin typeface="+mj-lt"/>
                <a:ea typeface="Calibri" panose="020F0502020204030204" pitchFamily="34" charset="0"/>
              </a:rPr>
              <a:t> NumPy stands for numeric python which is a python package for the computation and processing of the multidimensional and single dimensional array elements.</a:t>
            </a:r>
            <a:endParaRPr lang="en-IN" sz="1800" dirty="0">
              <a:solidFill>
                <a:srgbClr val="000000"/>
              </a:solidFill>
              <a:effectLst/>
              <a:latin typeface="+mj-lt"/>
              <a:ea typeface="Calibri" panose="020F0502020204030204" pitchFamily="34" charset="0"/>
            </a:endParaRPr>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4</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Methodologies/ Technologies/ Tools to be used</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4</a:t>
            </a:fld>
            <a:endParaRPr lang="en-IN" dirty="0">
              <a:solidFill>
                <a:schemeClr val="bg1"/>
              </a:solidFill>
            </a:endParaRP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val="2843790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8D0FDB53-0BA9-4116-AE2F-775A487B895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9525" t="31031" r="27951" b="17145"/>
          <a:stretch/>
        </p:blipFill>
        <p:spPr>
          <a:xfrm>
            <a:off x="1187624" y="1268760"/>
            <a:ext cx="6610097" cy="4529141"/>
          </a:xfrm>
        </p:spPr>
      </p:pic>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5</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a:solidFill>
                  <a:schemeClr val="bg1"/>
                </a:solidFill>
                <a:latin typeface="Calibri" pitchFamily="34" charset="0"/>
                <a:ea typeface="ＭＳ Ｐゴシック" pitchFamily="-28" charset="-128"/>
              </a:rPr>
              <a:t>Context Diagram (Overall Project)</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5</a:t>
            </a:fld>
            <a:endParaRPr lang="en-IN" dirty="0">
              <a:solidFill>
                <a:schemeClr val="bg1"/>
              </a:solidFill>
            </a:endParaRP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val="3429915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8CEE5A90-B5FF-4A79-A4AB-8DED52D1670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3871" y="1319726"/>
            <a:ext cx="8172400" cy="4218547"/>
          </a:xfrm>
        </p:spPr>
      </p:pic>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6</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a:solidFill>
                  <a:schemeClr val="bg1"/>
                </a:solidFill>
                <a:latin typeface="Calibri" pitchFamily="34" charset="0"/>
                <a:ea typeface="ＭＳ Ｐゴシック" pitchFamily="-28" charset="-128"/>
              </a:rPr>
              <a:t>Entity Relationship Diagram (ERD)</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6</a:t>
            </a:fld>
            <a:endParaRPr lang="en-IN" dirty="0">
              <a:solidFill>
                <a:schemeClr val="bg1"/>
              </a:solidFill>
            </a:endParaRP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val="342991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050A2933-0DF9-441E-AF56-A16A18AF422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6375" t="26080" r="27162" b="61966"/>
          <a:stretch/>
        </p:blipFill>
        <p:spPr>
          <a:xfrm>
            <a:off x="262263" y="2805871"/>
            <a:ext cx="8615616" cy="1246258"/>
          </a:xfrm>
        </p:spPr>
      </p:pic>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7</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Data Flow Diagram (DFD)</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7</a:t>
            </a:fld>
            <a:endParaRPr lang="en-IN" dirty="0">
              <a:solidFill>
                <a:schemeClr val="bg1"/>
              </a:solidFill>
            </a:endParaRPr>
          </a:p>
        </p:txBody>
      </p:sp>
      <p:sp>
        <p:nvSpPr>
          <p:cNvPr id="10" name="TextBox 9"/>
          <p:cNvSpPr txBox="1"/>
          <p:nvPr/>
        </p:nvSpPr>
        <p:spPr>
          <a:xfrm>
            <a:off x="1547664" y="6298600"/>
            <a:ext cx="4969758" cy="338554"/>
          </a:xfrm>
          <a:prstGeom prst="rect">
            <a:avLst/>
          </a:prstGeom>
          <a:noFill/>
        </p:spPr>
        <p:txBody>
          <a:bodyPr wrap="none" rtlCol="0">
            <a:spAutoFit/>
          </a:bodyPr>
          <a:lstStyle/>
          <a:p>
            <a:r>
              <a:rPr lang="en-IN" sz="1600" b="1" i="1" dirty="0">
                <a:solidFill>
                  <a:srgbClr val="FFFF00"/>
                </a:solidFill>
              </a:rPr>
              <a:t>Guidelines: Add more slides, if required to show all DFDs</a:t>
            </a: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
        <p:nvSpPr>
          <p:cNvPr id="7" name="TextBox 6">
            <a:extLst>
              <a:ext uri="{FF2B5EF4-FFF2-40B4-BE49-F238E27FC236}">
                <a16:creationId xmlns:a16="http://schemas.microsoft.com/office/drawing/2014/main" id="{2079B2ED-5294-483F-A615-8E8109020BCB}"/>
              </a:ext>
            </a:extLst>
          </p:cNvPr>
          <p:cNvSpPr txBox="1"/>
          <p:nvPr/>
        </p:nvSpPr>
        <p:spPr>
          <a:xfrm>
            <a:off x="2445835" y="1545434"/>
            <a:ext cx="4248472" cy="461665"/>
          </a:xfrm>
          <a:prstGeom prst="rect">
            <a:avLst/>
          </a:prstGeom>
          <a:noFill/>
        </p:spPr>
        <p:txBody>
          <a:bodyPr wrap="square" rtlCol="0">
            <a:spAutoFit/>
          </a:bodyPr>
          <a:lstStyle/>
          <a:p>
            <a:pPr algn="ctr"/>
            <a:r>
              <a:rPr lang="en-US" sz="2400" b="1" u="wavyHeavy" dirty="0">
                <a:latin typeface="+mj-lt"/>
              </a:rPr>
              <a:t>DFD 0</a:t>
            </a:r>
          </a:p>
        </p:txBody>
      </p:sp>
    </p:spTree>
    <p:extLst>
      <p:ext uri="{BB962C8B-B14F-4D97-AF65-F5344CB8AC3E}">
        <p14:creationId xmlns:p14="http://schemas.microsoft.com/office/powerpoint/2010/main" val="342991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8</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Data Flow Diagram (DFD)</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8</a:t>
            </a:fld>
            <a:endParaRPr lang="en-IN" dirty="0">
              <a:solidFill>
                <a:schemeClr val="bg1"/>
              </a:solidFill>
            </a:endParaRPr>
          </a:p>
        </p:txBody>
      </p:sp>
      <p:sp>
        <p:nvSpPr>
          <p:cNvPr id="10" name="TextBox 9"/>
          <p:cNvSpPr txBox="1"/>
          <p:nvPr/>
        </p:nvSpPr>
        <p:spPr>
          <a:xfrm>
            <a:off x="1547664" y="6298600"/>
            <a:ext cx="4969758" cy="338554"/>
          </a:xfrm>
          <a:prstGeom prst="rect">
            <a:avLst/>
          </a:prstGeom>
          <a:noFill/>
        </p:spPr>
        <p:txBody>
          <a:bodyPr wrap="none" rtlCol="0">
            <a:spAutoFit/>
          </a:bodyPr>
          <a:lstStyle/>
          <a:p>
            <a:r>
              <a:rPr lang="en-IN" sz="1600" b="1" i="1" dirty="0">
                <a:solidFill>
                  <a:srgbClr val="FFFF00"/>
                </a:solidFill>
              </a:rPr>
              <a:t>Guidelines: Add more slides, if required to show all DFDs</a:t>
            </a: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pic>
        <p:nvPicPr>
          <p:cNvPr id="15" name="Content Placeholder 5">
            <a:extLst>
              <a:ext uri="{FF2B5EF4-FFF2-40B4-BE49-F238E27FC236}">
                <a16:creationId xmlns:a16="http://schemas.microsoft.com/office/drawing/2014/main" id="{C85DD7EF-485D-49D7-BF69-07042F72BE21}"/>
              </a:ext>
            </a:extLst>
          </p:cNvPr>
          <p:cNvPicPr>
            <a:picLocks noChangeAspect="1"/>
          </p:cNvPicPr>
          <p:nvPr/>
        </p:nvPicPr>
        <p:blipFill rotWithShape="1">
          <a:blip r:embed="rId4">
            <a:extLst>
              <a:ext uri="{28A0092B-C50C-407E-A947-70E740481C1C}">
                <a14:useLocalDpi xmlns:a14="http://schemas.microsoft.com/office/drawing/2010/main" val="0"/>
              </a:ext>
            </a:extLst>
          </a:blip>
          <a:srcRect l="27258" t="48946" r="27855" b="11542"/>
          <a:stretch/>
        </p:blipFill>
        <p:spPr>
          <a:xfrm>
            <a:off x="358683" y="1320606"/>
            <a:ext cx="8422775" cy="4168471"/>
          </a:xfrm>
          <a:prstGeom prst="rect">
            <a:avLst/>
          </a:prstGeom>
        </p:spPr>
      </p:pic>
      <p:sp>
        <p:nvSpPr>
          <p:cNvPr id="7" name="TextBox 6">
            <a:extLst>
              <a:ext uri="{FF2B5EF4-FFF2-40B4-BE49-F238E27FC236}">
                <a16:creationId xmlns:a16="http://schemas.microsoft.com/office/drawing/2014/main" id="{7034574C-D4EF-4949-8CD6-B767B2A37095}"/>
              </a:ext>
            </a:extLst>
          </p:cNvPr>
          <p:cNvSpPr txBox="1"/>
          <p:nvPr/>
        </p:nvSpPr>
        <p:spPr>
          <a:xfrm>
            <a:off x="3813986" y="3078186"/>
            <a:ext cx="151216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DFD 1</a:t>
            </a:r>
          </a:p>
        </p:txBody>
      </p:sp>
    </p:spTree>
    <p:extLst>
      <p:ext uri="{BB962C8B-B14F-4D97-AF65-F5344CB8AC3E}">
        <p14:creationId xmlns:p14="http://schemas.microsoft.com/office/powerpoint/2010/main" val="524717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9</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Flow Chart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9</a:t>
            </a:fld>
            <a:endParaRPr lang="en-IN" dirty="0">
              <a:solidFill>
                <a:schemeClr val="bg1"/>
              </a:solidFill>
            </a:endParaRPr>
          </a:p>
        </p:txBody>
      </p:sp>
      <p:sp>
        <p:nvSpPr>
          <p:cNvPr id="10" name="TextBox 9"/>
          <p:cNvSpPr txBox="1"/>
          <p:nvPr/>
        </p:nvSpPr>
        <p:spPr>
          <a:xfrm>
            <a:off x="1547664" y="6298600"/>
            <a:ext cx="2889702" cy="338554"/>
          </a:xfrm>
          <a:prstGeom prst="rect">
            <a:avLst/>
          </a:prstGeom>
          <a:noFill/>
        </p:spPr>
        <p:txBody>
          <a:bodyPr wrap="none" rtlCol="0">
            <a:spAutoFit/>
          </a:bodyPr>
          <a:lstStyle/>
          <a:p>
            <a:r>
              <a:rPr lang="en-IN" sz="1600" b="1" i="1" dirty="0">
                <a:solidFill>
                  <a:srgbClr val="FFFF00"/>
                </a:solidFill>
              </a:rPr>
              <a:t>Guidelines: This slide is optional</a:t>
            </a: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pic>
        <p:nvPicPr>
          <p:cNvPr id="6" name="Picture 5">
            <a:extLst>
              <a:ext uri="{FF2B5EF4-FFF2-40B4-BE49-F238E27FC236}">
                <a16:creationId xmlns:a16="http://schemas.microsoft.com/office/drawing/2014/main" id="{0913811B-7F86-43C0-8FA5-2AABD0F5C2C4}"/>
              </a:ext>
            </a:extLst>
          </p:cNvPr>
          <p:cNvPicPr>
            <a:picLocks noChangeAspect="1"/>
          </p:cNvPicPr>
          <p:nvPr/>
        </p:nvPicPr>
        <p:blipFill rotWithShape="1">
          <a:blip r:embed="rId4">
            <a:extLst>
              <a:ext uri="{28A0092B-C50C-407E-A947-70E740481C1C}">
                <a14:useLocalDpi xmlns:a14="http://schemas.microsoft.com/office/drawing/2010/main" val="0"/>
              </a:ext>
            </a:extLst>
          </a:blip>
          <a:srcRect l="63388" t="26188" r="4321" b="9381"/>
          <a:stretch/>
        </p:blipFill>
        <p:spPr>
          <a:xfrm>
            <a:off x="2169114" y="988743"/>
            <a:ext cx="4536504" cy="5089011"/>
          </a:xfrm>
          <a:prstGeom prst="rect">
            <a:avLst/>
          </a:prstGeom>
        </p:spPr>
      </p:pic>
    </p:spTree>
    <p:extLst>
      <p:ext uri="{BB962C8B-B14F-4D97-AF65-F5344CB8AC3E}">
        <p14:creationId xmlns:p14="http://schemas.microsoft.com/office/powerpoint/2010/main" val="2560928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2750</TotalTime>
  <Words>734</Words>
  <Application>Microsoft Office PowerPoint</Application>
  <PresentationFormat>On-screen Show (4:3)</PresentationFormat>
  <Paragraphs>103</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Symbol</vt:lpstr>
      <vt:lpstr>Times New Roman</vt:lpstr>
      <vt:lpstr>Office Theme</vt:lpstr>
      <vt:lpstr>SALARY PREDICTION OF AN EMPLOYEE Project Synopsis Presentation  Date: 05/01/2022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Jain</dc:creator>
  <cp:lastModifiedBy>Ayush jain</cp:lastModifiedBy>
  <cp:revision>114</cp:revision>
  <dcterms:created xsi:type="dcterms:W3CDTF">2016-07-30T14:16:51Z</dcterms:created>
  <dcterms:modified xsi:type="dcterms:W3CDTF">2022-01-04T17:55:23Z</dcterms:modified>
</cp:coreProperties>
</file>