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75" d="100"/>
          <a:sy n="75" d="100"/>
        </p:scale>
        <p:origin x="1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ja Koonapra" userId="0efad411d3df265a" providerId="LiveId" clId="{3F8A1FDE-33D6-447A-B98C-1C47CD7F687C}"/>
    <pc:docChg chg="undo custSel modSld">
      <pc:chgData name="Krishnaja Koonapra" userId="0efad411d3df265a" providerId="LiveId" clId="{3F8A1FDE-33D6-447A-B98C-1C47CD7F687C}" dt="2024-02-21T21:53:57.367" v="1376" actId="123"/>
      <pc:docMkLst>
        <pc:docMk/>
      </pc:docMkLst>
      <pc:sldChg chg="modSp mod">
        <pc:chgData name="Krishnaja Koonapra" userId="0efad411d3df265a" providerId="LiveId" clId="{3F8A1FDE-33D6-447A-B98C-1C47CD7F687C}" dt="2024-02-21T19:14:00.039" v="0" actId="255"/>
        <pc:sldMkLst>
          <pc:docMk/>
          <pc:sldMk cId="109857222" sldId="256"/>
        </pc:sldMkLst>
        <pc:spChg chg="mod">
          <ac:chgData name="Krishnaja Koonapra" userId="0efad411d3df265a" providerId="LiveId" clId="{3F8A1FDE-33D6-447A-B98C-1C47CD7F687C}" dt="2024-02-21T19:14:00.039" v="0" actId="255"/>
          <ac:spMkLst>
            <pc:docMk/>
            <pc:sldMk cId="109857222" sldId="256"/>
            <ac:spMk id="11" creationId="{00CC22B5-8500-2C45-91DE-A596A6DF1C3B}"/>
          </ac:spMkLst>
        </pc:spChg>
      </pc:sldChg>
      <pc:sldChg chg="modSp mod">
        <pc:chgData name="Krishnaja Koonapra" userId="0efad411d3df265a" providerId="LiveId" clId="{3F8A1FDE-33D6-447A-B98C-1C47CD7F687C}" dt="2024-02-21T21:10:11.351" v="135" actId="123"/>
        <pc:sldMkLst>
          <pc:docMk/>
          <pc:sldMk cId="308186015" sldId="271"/>
        </pc:sldMkLst>
        <pc:spChg chg="mod">
          <ac:chgData name="Krishnaja Koonapra" userId="0efad411d3df265a" providerId="LiveId" clId="{3F8A1FDE-33D6-447A-B98C-1C47CD7F687C}" dt="2024-02-21T21:10:11.351" v="135" actId="123"/>
          <ac:spMkLst>
            <pc:docMk/>
            <pc:sldMk cId="308186015" sldId="271"/>
            <ac:spMk id="8" creationId="{E3EB0D51-888A-9B3E-136F-8C311CB82FEA}"/>
          </ac:spMkLst>
        </pc:spChg>
      </pc:sldChg>
      <pc:sldChg chg="modSp mod">
        <pc:chgData name="Krishnaja Koonapra" userId="0efad411d3df265a" providerId="LiveId" clId="{3F8A1FDE-33D6-447A-B98C-1C47CD7F687C}" dt="2024-02-21T21:19:49.523" v="408" actId="123"/>
        <pc:sldMkLst>
          <pc:docMk/>
          <pc:sldMk cId="4229595001" sldId="272"/>
        </pc:sldMkLst>
        <pc:spChg chg="mod">
          <ac:chgData name="Krishnaja Koonapra" userId="0efad411d3df265a" providerId="LiveId" clId="{3F8A1FDE-33D6-447A-B98C-1C47CD7F687C}" dt="2024-02-21T21:19:49.523" v="408" actId="123"/>
          <ac:spMkLst>
            <pc:docMk/>
            <pc:sldMk cId="4229595001" sldId="272"/>
            <ac:spMk id="4" creationId="{2233F01E-DD93-DBAD-E457-D81B6DF28515}"/>
          </ac:spMkLst>
        </pc:spChg>
      </pc:sldChg>
      <pc:sldChg chg="modSp mod">
        <pc:chgData name="Krishnaja Koonapra" userId="0efad411d3df265a" providerId="LiveId" clId="{3F8A1FDE-33D6-447A-B98C-1C47CD7F687C}" dt="2024-02-21T21:28:47.558" v="554" actId="123"/>
        <pc:sldMkLst>
          <pc:docMk/>
          <pc:sldMk cId="1554384455" sldId="273"/>
        </pc:sldMkLst>
        <pc:spChg chg="mod">
          <ac:chgData name="Krishnaja Koonapra" userId="0efad411d3df265a" providerId="LiveId" clId="{3F8A1FDE-33D6-447A-B98C-1C47CD7F687C}" dt="2024-02-21T21:28:47.558" v="554" actId="123"/>
          <ac:spMkLst>
            <pc:docMk/>
            <pc:sldMk cId="1554384455" sldId="273"/>
            <ac:spMk id="4" creationId="{E9FBE9BC-5046-D074-0D87-DDF8323B165C}"/>
          </ac:spMkLst>
        </pc:spChg>
      </pc:sldChg>
      <pc:sldChg chg="modSp mod">
        <pc:chgData name="Krishnaja Koonapra" userId="0efad411d3df265a" providerId="LiveId" clId="{3F8A1FDE-33D6-447A-B98C-1C47CD7F687C}" dt="2024-02-21T21:53:57.367" v="1376" actId="123"/>
        <pc:sldMkLst>
          <pc:docMk/>
          <pc:sldMk cId="3806503435" sldId="275"/>
        </pc:sldMkLst>
        <pc:spChg chg="mod">
          <ac:chgData name="Krishnaja Koonapra" userId="0efad411d3df265a" providerId="LiveId" clId="{3F8A1FDE-33D6-447A-B98C-1C47CD7F687C}" dt="2024-02-21T21:53:57.367" v="1376" actId="123"/>
          <ac:spMkLst>
            <pc:docMk/>
            <pc:sldMk cId="3806503435" sldId="275"/>
            <ac:spMk id="6" creationId="{E123B020-DB82-0531-38AE-0C94913052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anvas.instructure.com/courses/8558277/modules/items/100977801"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092881"/>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GB" sz="4000" b="1" i="0" u="sng" dirty="0">
                <a:solidFill>
                  <a:schemeClr val="accent2">
                    <a:lumMod val="60000"/>
                    <a:lumOff val="40000"/>
                  </a:schemeClr>
                </a:solidFill>
                <a:effectLst/>
                <a:latin typeface="+mj-lt"/>
                <a:hlinkClick r:id="rId3" tooltip="G2M insight for Cab Investment firm ( Must for all Specialization) ">
                  <a:extLst>
                    <a:ext uri="{A12FA001-AC4F-418D-AE19-62706E023703}">
                      <ahyp:hlinkClr xmlns:ahyp="http://schemas.microsoft.com/office/drawing/2018/hyperlinkcolor" val="tx"/>
                    </a:ext>
                  </a:extLst>
                </a:hlinkClick>
              </a:rPr>
              <a:t>G2M insight for Cab Investment firm</a:t>
            </a:r>
            <a:endParaRPr lang="en-GB" sz="4000" b="1" i="0" u="sng" dirty="0">
              <a:solidFill>
                <a:schemeClr val="accent2">
                  <a:lumMod val="60000"/>
                  <a:lumOff val="40000"/>
                </a:schemeClr>
              </a:solidFill>
              <a:effectLst/>
              <a:latin typeface="+mj-lt"/>
            </a:endParaRPr>
          </a:p>
          <a:p>
            <a:r>
              <a:rPr lang="en-GB" sz="2000" b="1" dirty="0">
                <a:solidFill>
                  <a:schemeClr val="accent2">
                    <a:lumMod val="60000"/>
                    <a:lumOff val="40000"/>
                  </a:schemeClr>
                </a:solidFill>
                <a:latin typeface="+mj-lt"/>
              </a:rPr>
              <a:t>21/02/2024</a:t>
            </a:r>
            <a:endParaRPr lang="en-US" sz="2000" dirty="0">
              <a:solidFill>
                <a:schemeClr val="accent2">
                  <a:lumMod val="60000"/>
                  <a:lumOff val="40000"/>
                </a:schemeClr>
              </a:solidFill>
              <a:latin typeface="+mj-l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662E9-284F-03E0-DA07-3578C4CA275C}"/>
              </a:ext>
            </a:extLst>
          </p:cNvPr>
          <p:cNvSpPr>
            <a:spLocks noGrp="1"/>
          </p:cNvSpPr>
          <p:nvPr>
            <p:ph type="title"/>
          </p:nvPr>
        </p:nvSpPr>
        <p:spPr>
          <a:xfrm>
            <a:off x="838200" y="365125"/>
            <a:ext cx="10515600" cy="539115"/>
          </a:xfrm>
          <a:solidFill>
            <a:schemeClr val="accent5">
              <a:lumMod val="75000"/>
              <a:alpha val="35000"/>
            </a:schemeClr>
          </a:solidFill>
        </p:spPr>
        <p:txBody>
          <a:bodyPr>
            <a:normAutofit fontScale="90000"/>
          </a:bodyPr>
          <a:lstStyle/>
          <a:p>
            <a:pPr algn="ctr"/>
            <a:r>
              <a:rPr lang="en-GB" sz="4000" b="1" u="sng" dirty="0">
                <a:latin typeface="+mn-lt"/>
              </a:rPr>
              <a:t>Summary – G2M strategy for cab investment</a:t>
            </a:r>
          </a:p>
        </p:txBody>
      </p:sp>
      <p:sp>
        <p:nvSpPr>
          <p:cNvPr id="3" name="Content Placeholder 2">
            <a:extLst>
              <a:ext uri="{FF2B5EF4-FFF2-40B4-BE49-F238E27FC236}">
                <a16:creationId xmlns:a16="http://schemas.microsoft.com/office/drawing/2014/main" id="{08FFD94E-47A1-9092-372E-FA409B9BC2E7}"/>
              </a:ext>
            </a:extLst>
          </p:cNvPr>
          <p:cNvSpPr>
            <a:spLocks noGrp="1"/>
          </p:cNvSpPr>
          <p:nvPr>
            <p:ph idx="1"/>
          </p:nvPr>
        </p:nvSpPr>
        <p:spPr>
          <a:xfrm>
            <a:off x="838200" y="1066800"/>
            <a:ext cx="10886440" cy="5567680"/>
          </a:xfrm>
        </p:spPr>
        <p:txBody>
          <a:bodyPr>
            <a:normAutofit fontScale="70000" lnSpcReduction="20000"/>
          </a:bodyPr>
          <a:lstStyle/>
          <a:p>
            <a:pPr marL="0" indent="0">
              <a:buNone/>
            </a:pPr>
            <a:endParaRPr lang="en-US" sz="2400" dirty="0"/>
          </a:p>
          <a:p>
            <a:pPr marL="0" indent="0">
              <a:buNone/>
            </a:pPr>
            <a:r>
              <a:rPr lang="en-US" sz="2400" dirty="0"/>
              <a:t>Here are the steps involved in the G2M method:</a:t>
            </a:r>
          </a:p>
          <a:p>
            <a:endParaRPr lang="en-US" sz="2400" dirty="0"/>
          </a:p>
          <a:p>
            <a:pPr marL="0" indent="0">
              <a:buNone/>
            </a:pPr>
            <a:r>
              <a:rPr lang="en-US" sz="2400" dirty="0"/>
              <a:t>1. Data Understanding &amp; Preparation:</a:t>
            </a:r>
          </a:p>
          <a:p>
            <a:pPr marL="182563" indent="0">
              <a:buNone/>
            </a:pPr>
            <a:r>
              <a:rPr lang="en-US" sz="2400" dirty="0"/>
              <a:t>Gather and organize relevant data about the cab sector, considering factors such as market size, customer demographics, and competitor analysis. Ensure the data is accurate and comprehensive.</a:t>
            </a:r>
          </a:p>
          <a:p>
            <a:endParaRPr lang="en-US" sz="2400" dirty="0"/>
          </a:p>
          <a:p>
            <a:pPr marL="0" indent="0">
              <a:buNone/>
            </a:pPr>
            <a:r>
              <a:rPr lang="en-US" sz="2400" dirty="0"/>
              <a:t>2. Exploratory Data Analysis (EDA):</a:t>
            </a:r>
          </a:p>
          <a:p>
            <a:pPr marL="182563" indent="0">
              <a:buNone/>
            </a:pPr>
            <a:r>
              <a:rPr lang="en-US" sz="2400" dirty="0"/>
              <a:t>Conduct an in-depth exploratory data analysis to uncover patterns, trends, and insights within the dataset. Identify key variables that may impact market dynamics, and assess any correlations or dependencies.</a:t>
            </a:r>
          </a:p>
          <a:p>
            <a:endParaRPr lang="en-US" sz="2400" dirty="0"/>
          </a:p>
          <a:p>
            <a:pPr marL="0" indent="0">
              <a:buNone/>
            </a:pPr>
            <a:r>
              <a:rPr lang="en-US" sz="2400" dirty="0"/>
              <a:t>3. Profit &amp; Demand Analysis:</a:t>
            </a:r>
          </a:p>
          <a:p>
            <a:pPr marL="182563" indent="0">
              <a:buNone/>
            </a:pPr>
            <a:r>
              <a:rPr lang="en-US" sz="2400" dirty="0"/>
              <a:t>Analyze the profitability and demand trends in the cab sector. Examine factors influencing profit margins, such as pricing strategies and cost structures. Understand the demand patterns, considering factors like seasonal variations or economic conditions.</a:t>
            </a:r>
          </a:p>
          <a:p>
            <a:endParaRPr lang="en-US" sz="2400" dirty="0"/>
          </a:p>
          <a:p>
            <a:pPr marL="0" indent="0">
              <a:buNone/>
            </a:pPr>
            <a:r>
              <a:rPr lang="en-US" sz="2400" dirty="0"/>
              <a:t>4. Recommendations:</a:t>
            </a:r>
          </a:p>
          <a:p>
            <a:pPr marL="182563" indent="0">
              <a:buNone/>
            </a:pPr>
            <a:r>
              <a:rPr lang="en-US" sz="2400" dirty="0"/>
              <a:t> Based on the insights gained from data analysis, formulate recommendations for the investment strategy. Consider aspects like potential market             niches, customer preferences, and opportunities for innovation. Evaluate how short-term strategies align with long-term sustainability.</a:t>
            </a:r>
            <a:endParaRPr lang="en-GB" sz="2000" dirty="0"/>
          </a:p>
        </p:txBody>
      </p:sp>
    </p:spTree>
    <p:extLst>
      <p:ext uri="{BB962C8B-B14F-4D97-AF65-F5344CB8AC3E}">
        <p14:creationId xmlns:p14="http://schemas.microsoft.com/office/powerpoint/2010/main" val="231140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7194-1AD2-DF6C-CA93-904AB23A3DD2}"/>
              </a:ext>
            </a:extLst>
          </p:cNvPr>
          <p:cNvSpPr>
            <a:spLocks noGrp="1"/>
          </p:cNvSpPr>
          <p:nvPr>
            <p:ph type="title"/>
          </p:nvPr>
        </p:nvSpPr>
        <p:spPr>
          <a:xfrm>
            <a:off x="838200" y="365125"/>
            <a:ext cx="10515600" cy="488315"/>
          </a:xfrm>
          <a:solidFill>
            <a:schemeClr val="accent5">
              <a:lumMod val="75000"/>
              <a:alpha val="35000"/>
            </a:schemeClr>
          </a:solidFill>
        </p:spPr>
        <p:txBody>
          <a:bodyPr>
            <a:normAutofit fontScale="90000"/>
          </a:bodyPr>
          <a:lstStyle/>
          <a:p>
            <a:pPr algn="ctr"/>
            <a:r>
              <a:rPr lang="en-GB" sz="4000" b="1" u="sng" dirty="0">
                <a:latin typeface="+mn-lt"/>
              </a:rPr>
              <a:t>Data Understanding &amp; Preparation</a:t>
            </a:r>
          </a:p>
        </p:txBody>
      </p:sp>
      <p:sp>
        <p:nvSpPr>
          <p:cNvPr id="3" name="Content Placeholder 2">
            <a:extLst>
              <a:ext uri="{FF2B5EF4-FFF2-40B4-BE49-F238E27FC236}">
                <a16:creationId xmlns:a16="http://schemas.microsoft.com/office/drawing/2014/main" id="{4029580E-B909-A3DD-7D2F-520751FCC6A8}"/>
              </a:ext>
            </a:extLst>
          </p:cNvPr>
          <p:cNvSpPr>
            <a:spLocks noGrp="1"/>
          </p:cNvSpPr>
          <p:nvPr>
            <p:ph idx="1"/>
          </p:nvPr>
        </p:nvSpPr>
        <p:spPr/>
        <p:txBody>
          <a:bodyPr>
            <a:normAutofit/>
          </a:bodyPr>
          <a:lstStyle/>
          <a:p>
            <a:r>
              <a:rPr lang="en-GB" sz="2400" dirty="0"/>
              <a:t>Time period of dataset - </a:t>
            </a:r>
            <a:r>
              <a:rPr lang="en-GB" sz="2400" i="0" dirty="0">
                <a:solidFill>
                  <a:srgbClr val="2D3B45"/>
                </a:solidFill>
                <a:effectLst/>
              </a:rPr>
              <a:t>31/01/2016</a:t>
            </a:r>
            <a:r>
              <a:rPr lang="en-GB" sz="2400" b="1" i="0" dirty="0">
                <a:solidFill>
                  <a:srgbClr val="2D3B45"/>
                </a:solidFill>
                <a:effectLst/>
              </a:rPr>
              <a:t> </a:t>
            </a:r>
            <a:r>
              <a:rPr lang="en-GB" sz="2400" b="0" i="0" dirty="0">
                <a:solidFill>
                  <a:srgbClr val="2D3B45"/>
                </a:solidFill>
                <a:effectLst/>
              </a:rPr>
              <a:t>to</a:t>
            </a:r>
            <a:r>
              <a:rPr lang="en-GB" sz="2400" b="1" i="0" dirty="0">
                <a:solidFill>
                  <a:srgbClr val="2D3B45"/>
                </a:solidFill>
                <a:effectLst/>
              </a:rPr>
              <a:t> </a:t>
            </a:r>
            <a:r>
              <a:rPr lang="en-GB" sz="2400" i="0" dirty="0">
                <a:solidFill>
                  <a:srgbClr val="2D3B45"/>
                </a:solidFill>
                <a:effectLst/>
              </a:rPr>
              <a:t>31/12/2018</a:t>
            </a:r>
          </a:p>
          <a:p>
            <a:r>
              <a:rPr lang="en-GB" sz="2400" dirty="0">
                <a:solidFill>
                  <a:srgbClr val="2D3B45"/>
                </a:solidFill>
              </a:rPr>
              <a:t>Final dataset retrieved by merging of 4 interconnected datasets.</a:t>
            </a:r>
            <a:endParaRPr lang="en-GB" sz="2400" i="0" dirty="0">
              <a:solidFill>
                <a:srgbClr val="2D3B45"/>
              </a:solidFill>
              <a:effectLst/>
            </a:endParaRPr>
          </a:p>
          <a:p>
            <a:r>
              <a:rPr lang="en-GB" sz="2400" dirty="0">
                <a:solidFill>
                  <a:srgbClr val="2D3B45"/>
                </a:solidFill>
              </a:rPr>
              <a:t>Final dataset includes 35k rows and 14 features</a:t>
            </a:r>
          </a:p>
          <a:p>
            <a:pPr marL="0" indent="0">
              <a:buNone/>
            </a:pPr>
            <a:endParaRPr lang="en-GB" sz="2400" dirty="0">
              <a:solidFill>
                <a:srgbClr val="2D3B45"/>
              </a:solidFill>
            </a:endParaRPr>
          </a:p>
          <a:p>
            <a:r>
              <a:rPr lang="en-GB" sz="2400" u="sng" dirty="0">
                <a:solidFill>
                  <a:srgbClr val="2D3B45"/>
                </a:solidFill>
              </a:rPr>
              <a:t>Data pre-processing steps undertaken:</a:t>
            </a:r>
          </a:p>
          <a:p>
            <a:pPr lvl="1"/>
            <a:r>
              <a:rPr lang="en-GB" sz="2000" dirty="0">
                <a:solidFill>
                  <a:srgbClr val="2D3B45"/>
                </a:solidFill>
              </a:rPr>
              <a:t>Merged the interconnected datasets to get the final raw dataset.</a:t>
            </a:r>
          </a:p>
          <a:p>
            <a:pPr lvl="1"/>
            <a:r>
              <a:rPr lang="en-GB" sz="2000" dirty="0">
                <a:solidFill>
                  <a:srgbClr val="2D3B45"/>
                </a:solidFill>
              </a:rPr>
              <a:t>Checked for null and duplicate values</a:t>
            </a:r>
          </a:p>
          <a:p>
            <a:pPr lvl="1"/>
            <a:r>
              <a:rPr lang="en-GB" sz="2000" dirty="0">
                <a:solidFill>
                  <a:srgbClr val="2D3B45"/>
                </a:solidFill>
              </a:rPr>
              <a:t>Year is extracted from date column for easiness.</a:t>
            </a:r>
          </a:p>
          <a:p>
            <a:pPr lvl="1"/>
            <a:r>
              <a:rPr lang="en-GB" sz="2000" dirty="0">
                <a:solidFill>
                  <a:srgbClr val="2D3B45"/>
                </a:solidFill>
              </a:rPr>
              <a:t>All the object data type is made to category type.</a:t>
            </a:r>
          </a:p>
        </p:txBody>
      </p:sp>
    </p:spTree>
    <p:extLst>
      <p:ext uri="{BB962C8B-B14F-4D97-AF65-F5344CB8AC3E}">
        <p14:creationId xmlns:p14="http://schemas.microsoft.com/office/powerpoint/2010/main" val="139215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5493-51A4-1A05-F382-5657AEB5EA44}"/>
              </a:ext>
            </a:extLst>
          </p:cNvPr>
          <p:cNvSpPr>
            <a:spLocks noGrp="1"/>
          </p:cNvSpPr>
          <p:nvPr>
            <p:ph type="title"/>
          </p:nvPr>
        </p:nvSpPr>
        <p:spPr>
          <a:xfrm>
            <a:off x="838200" y="365125"/>
            <a:ext cx="10515600" cy="457835"/>
          </a:xfrm>
          <a:solidFill>
            <a:schemeClr val="accent5">
              <a:lumMod val="75000"/>
              <a:alpha val="32000"/>
            </a:schemeClr>
          </a:solidFill>
        </p:spPr>
        <p:txBody>
          <a:bodyPr>
            <a:normAutofit fontScale="90000"/>
          </a:bodyPr>
          <a:lstStyle/>
          <a:p>
            <a:pPr algn="ctr"/>
            <a:r>
              <a:rPr lang="en-GB" sz="4000" b="1" u="sng" dirty="0">
                <a:latin typeface="+mn-lt"/>
              </a:rPr>
              <a:t>Company and Payment mode Analysis</a:t>
            </a:r>
          </a:p>
        </p:txBody>
      </p:sp>
      <p:sp>
        <p:nvSpPr>
          <p:cNvPr id="8" name="Content Placeholder 7">
            <a:extLst>
              <a:ext uri="{FF2B5EF4-FFF2-40B4-BE49-F238E27FC236}">
                <a16:creationId xmlns:a16="http://schemas.microsoft.com/office/drawing/2014/main" id="{E3EB0D51-888A-9B3E-136F-8C311CB82FEA}"/>
              </a:ext>
            </a:extLst>
          </p:cNvPr>
          <p:cNvSpPr>
            <a:spLocks noGrp="1"/>
          </p:cNvSpPr>
          <p:nvPr>
            <p:ph sz="half" idx="2"/>
          </p:nvPr>
        </p:nvSpPr>
        <p:spPr>
          <a:xfrm>
            <a:off x="523240" y="1111341"/>
            <a:ext cx="6263640" cy="4730660"/>
          </a:xfrm>
        </p:spPr>
        <p:txBody>
          <a:bodyPr>
            <a:normAutofit/>
          </a:bodyPr>
          <a:lstStyle/>
          <a:p>
            <a:pPr algn="just"/>
            <a:r>
              <a:rPr lang="en-US" sz="2000" dirty="0"/>
              <a:t>Customer preferences may be reflected in the choice between card and cash transactions.</a:t>
            </a:r>
          </a:p>
          <a:p>
            <a:pPr algn="just"/>
            <a:endParaRPr lang="en-US" sz="2000" dirty="0"/>
          </a:p>
          <a:p>
            <a:pPr algn="just"/>
            <a:r>
              <a:rPr lang="en-US" sz="2000" dirty="0"/>
              <a:t>The higher rate of card transactions for the yellow cab suggests a technological advancement in their payment methods.</a:t>
            </a:r>
          </a:p>
          <a:p>
            <a:pPr algn="just"/>
            <a:endParaRPr lang="en-US" sz="2000" dirty="0"/>
          </a:p>
          <a:p>
            <a:pPr algn="just"/>
            <a:r>
              <a:rPr lang="en-US" sz="2000" dirty="0"/>
              <a:t>This indicates that the yellow cab caters to a diverse range of customers with differing payment preferences.</a:t>
            </a:r>
          </a:p>
          <a:p>
            <a:pPr algn="just"/>
            <a:endParaRPr lang="en-US" sz="2000" dirty="0"/>
          </a:p>
          <a:p>
            <a:pPr algn="just"/>
            <a:r>
              <a:rPr lang="en-US" sz="2000" dirty="0"/>
              <a:t>It is possible that Yellow cab has invested in efficient systems enabling smooth processing for both card and cash transactions.</a:t>
            </a:r>
            <a:endParaRPr lang="en-GB" sz="2000" dirty="0"/>
          </a:p>
        </p:txBody>
      </p:sp>
      <p:pic>
        <p:nvPicPr>
          <p:cNvPr id="15" name="Content Placeholder 14" descr="A graph of a bar chart&#10;&#10;Description automatically generated with medium confidence">
            <a:extLst>
              <a:ext uri="{FF2B5EF4-FFF2-40B4-BE49-F238E27FC236}">
                <a16:creationId xmlns:a16="http://schemas.microsoft.com/office/drawing/2014/main" id="{A086D036-5BB0-1AE1-04AA-A80CCC59ED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08800" y="3163661"/>
            <a:ext cx="5181600" cy="3483745"/>
          </a:xfrm>
        </p:spPr>
      </p:pic>
    </p:spTree>
    <p:extLst>
      <p:ext uri="{BB962C8B-B14F-4D97-AF65-F5344CB8AC3E}">
        <p14:creationId xmlns:p14="http://schemas.microsoft.com/office/powerpoint/2010/main" val="30818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1D36B-6D6E-098F-77CD-87B59C10D869}"/>
              </a:ext>
            </a:extLst>
          </p:cNvPr>
          <p:cNvSpPr>
            <a:spLocks noGrp="1"/>
          </p:cNvSpPr>
          <p:nvPr>
            <p:ph type="title"/>
          </p:nvPr>
        </p:nvSpPr>
        <p:spPr>
          <a:xfrm>
            <a:off x="838200" y="365125"/>
            <a:ext cx="10515600" cy="532511"/>
          </a:xfrm>
          <a:solidFill>
            <a:schemeClr val="accent5">
              <a:lumMod val="75000"/>
              <a:alpha val="40000"/>
            </a:schemeClr>
          </a:solidFill>
        </p:spPr>
        <p:txBody>
          <a:bodyPr>
            <a:normAutofit fontScale="90000"/>
          </a:bodyPr>
          <a:lstStyle/>
          <a:p>
            <a:pPr algn="ctr"/>
            <a:r>
              <a:rPr lang="en-GB" sz="4000" b="1" u="sng" dirty="0">
                <a:latin typeface="+mn-lt"/>
              </a:rPr>
              <a:t>Company and Gender Analysis</a:t>
            </a:r>
          </a:p>
        </p:txBody>
      </p:sp>
      <p:pic>
        <p:nvPicPr>
          <p:cNvPr id="6" name="Content Placeholder 5" descr="A graph of different colored bars&#10;&#10;Description automatically generated">
            <a:extLst>
              <a:ext uri="{FF2B5EF4-FFF2-40B4-BE49-F238E27FC236}">
                <a16:creationId xmlns:a16="http://schemas.microsoft.com/office/drawing/2014/main" id="{042FFE6F-9BC2-AE4E-DE87-DD8E19DBAC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903720" y="2941320"/>
            <a:ext cx="5181600" cy="3343275"/>
          </a:xfrm>
        </p:spPr>
      </p:pic>
      <p:sp>
        <p:nvSpPr>
          <p:cNvPr id="4" name="Content Placeholder 3">
            <a:extLst>
              <a:ext uri="{FF2B5EF4-FFF2-40B4-BE49-F238E27FC236}">
                <a16:creationId xmlns:a16="http://schemas.microsoft.com/office/drawing/2014/main" id="{2233F01E-DD93-DBAD-E457-D81B6DF28515}"/>
              </a:ext>
            </a:extLst>
          </p:cNvPr>
          <p:cNvSpPr>
            <a:spLocks noGrp="1"/>
          </p:cNvSpPr>
          <p:nvPr>
            <p:ph sz="half" idx="2"/>
          </p:nvPr>
        </p:nvSpPr>
        <p:spPr>
          <a:xfrm>
            <a:off x="792480" y="1315783"/>
            <a:ext cx="6040120" cy="4536378"/>
          </a:xfrm>
        </p:spPr>
        <p:txBody>
          <a:bodyPr>
            <a:normAutofit/>
          </a:bodyPr>
          <a:lstStyle/>
          <a:p>
            <a:pPr algn="just"/>
            <a:r>
              <a:rPr lang="en-US" sz="2000" dirty="0"/>
              <a:t>The graph illustrates that the customer base for the yellow cab exceeds that of the pink cab.</a:t>
            </a:r>
          </a:p>
          <a:p>
            <a:pPr algn="just"/>
            <a:endParaRPr lang="en-US" sz="2000" dirty="0"/>
          </a:p>
          <a:p>
            <a:pPr algn="just"/>
            <a:r>
              <a:rPr lang="en-US" sz="2000" dirty="0"/>
              <a:t>Establishing a brand that is inclusive and resonates with a diverse audience has the potential to boost market appeal.</a:t>
            </a:r>
          </a:p>
          <a:p>
            <a:pPr algn="just"/>
            <a:endParaRPr lang="en-US" sz="2000" dirty="0"/>
          </a:p>
          <a:p>
            <a:pPr algn="just"/>
            <a:r>
              <a:rPr lang="en-US" sz="2000" dirty="0"/>
              <a:t>The increased number of male consumers may be attributed to the larger male population base.</a:t>
            </a:r>
          </a:p>
          <a:p>
            <a:pPr algn="just"/>
            <a:endParaRPr lang="en-US" sz="2000" dirty="0"/>
          </a:p>
          <a:p>
            <a:pPr algn="just"/>
            <a:r>
              <a:rPr lang="en-US" sz="2000" dirty="0"/>
              <a:t>The marketing and branding strategies employed by both companies might inadvertently focus or connect more with male consumers.</a:t>
            </a:r>
            <a:endParaRPr lang="en-GB" sz="2000" dirty="0"/>
          </a:p>
        </p:txBody>
      </p:sp>
    </p:spTree>
    <p:extLst>
      <p:ext uri="{BB962C8B-B14F-4D97-AF65-F5344CB8AC3E}">
        <p14:creationId xmlns:p14="http://schemas.microsoft.com/office/powerpoint/2010/main" val="422959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6D02-4FAB-73BF-C6F5-A23966FBB64E}"/>
              </a:ext>
            </a:extLst>
          </p:cNvPr>
          <p:cNvSpPr>
            <a:spLocks noGrp="1"/>
          </p:cNvSpPr>
          <p:nvPr>
            <p:ph type="title"/>
          </p:nvPr>
        </p:nvSpPr>
        <p:spPr>
          <a:xfrm>
            <a:off x="838200" y="365125"/>
            <a:ext cx="10515600" cy="711835"/>
          </a:xfrm>
          <a:solidFill>
            <a:schemeClr val="accent5">
              <a:lumMod val="75000"/>
              <a:alpha val="24000"/>
            </a:schemeClr>
          </a:solidFill>
        </p:spPr>
        <p:txBody>
          <a:bodyPr>
            <a:normAutofit/>
          </a:bodyPr>
          <a:lstStyle/>
          <a:p>
            <a:pPr algn="ctr"/>
            <a:r>
              <a:rPr lang="en-GB" sz="4000" b="1" u="sng" dirty="0">
                <a:latin typeface="+mn-lt"/>
              </a:rPr>
              <a:t>Yearly Cab Users Analysis</a:t>
            </a:r>
          </a:p>
        </p:txBody>
      </p:sp>
      <p:pic>
        <p:nvPicPr>
          <p:cNvPr id="6" name="Content Placeholder 5" descr="A graph of different colored bars&#10;&#10;Description automatically generated">
            <a:extLst>
              <a:ext uri="{FF2B5EF4-FFF2-40B4-BE49-F238E27FC236}">
                <a16:creationId xmlns:a16="http://schemas.microsoft.com/office/drawing/2014/main" id="{BEB4EFA3-BD4B-1686-156F-8FDC348C10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87640" y="2574608"/>
            <a:ext cx="4109720" cy="3257805"/>
          </a:xfrm>
        </p:spPr>
      </p:pic>
      <p:sp>
        <p:nvSpPr>
          <p:cNvPr id="4" name="Content Placeholder 3">
            <a:extLst>
              <a:ext uri="{FF2B5EF4-FFF2-40B4-BE49-F238E27FC236}">
                <a16:creationId xmlns:a16="http://schemas.microsoft.com/office/drawing/2014/main" id="{E9FBE9BC-5046-D074-0D87-DDF8323B165C}"/>
              </a:ext>
            </a:extLst>
          </p:cNvPr>
          <p:cNvSpPr>
            <a:spLocks noGrp="1"/>
          </p:cNvSpPr>
          <p:nvPr>
            <p:ph sz="half" idx="2"/>
          </p:nvPr>
        </p:nvSpPr>
        <p:spPr>
          <a:xfrm>
            <a:off x="914400" y="1398905"/>
            <a:ext cx="6553200" cy="3173096"/>
          </a:xfrm>
        </p:spPr>
        <p:txBody>
          <a:bodyPr>
            <a:normAutofit lnSpcReduction="10000"/>
          </a:bodyPr>
          <a:lstStyle/>
          <a:p>
            <a:pPr algn="just"/>
            <a:r>
              <a:rPr lang="en-US" sz="2000" dirty="0"/>
              <a:t>The rise in cab utilization between 2016 and 2017 indicates a prospective expansion in the market.</a:t>
            </a:r>
          </a:p>
          <a:p>
            <a:pPr algn="just"/>
            <a:endParaRPr lang="en-US" sz="2000" dirty="0"/>
          </a:p>
          <a:p>
            <a:pPr algn="just"/>
            <a:r>
              <a:rPr lang="en-US" sz="2000" dirty="0"/>
              <a:t>According to the graph, the customer base of the yellow cab is at least three times larger than that of the pink cab.</a:t>
            </a:r>
          </a:p>
          <a:p>
            <a:pPr algn="just"/>
            <a:endParaRPr lang="en-US" sz="2000" dirty="0"/>
          </a:p>
          <a:p>
            <a:pPr algn="just"/>
            <a:r>
              <a:rPr lang="en-US" sz="2000" dirty="0"/>
              <a:t>The heightened usage in 2017 could be linked to enhanced customer satisfaction and loyalty, possibly stemming from improved service quality or more positive user experiences.</a:t>
            </a:r>
            <a:endParaRPr lang="en-GB" sz="2000" dirty="0"/>
          </a:p>
        </p:txBody>
      </p:sp>
    </p:spTree>
    <p:extLst>
      <p:ext uri="{BB962C8B-B14F-4D97-AF65-F5344CB8AC3E}">
        <p14:creationId xmlns:p14="http://schemas.microsoft.com/office/powerpoint/2010/main" val="1554384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2C3A4-1300-A766-D3F2-76DBBD3F96BF}"/>
              </a:ext>
            </a:extLst>
          </p:cNvPr>
          <p:cNvSpPr>
            <a:spLocks noGrp="1"/>
          </p:cNvSpPr>
          <p:nvPr>
            <p:ph type="title"/>
          </p:nvPr>
        </p:nvSpPr>
        <p:spPr>
          <a:xfrm>
            <a:off x="838200" y="365125"/>
            <a:ext cx="10515600" cy="600075"/>
          </a:xfrm>
          <a:solidFill>
            <a:schemeClr val="accent5">
              <a:lumMod val="75000"/>
              <a:alpha val="19000"/>
            </a:schemeClr>
          </a:solidFill>
        </p:spPr>
        <p:txBody>
          <a:bodyPr>
            <a:normAutofit fontScale="90000"/>
          </a:bodyPr>
          <a:lstStyle/>
          <a:p>
            <a:pPr algn="ctr"/>
            <a:r>
              <a:rPr lang="en-GB" sz="4000" b="1" u="sng" dirty="0">
                <a:latin typeface="+mn-lt"/>
              </a:rPr>
              <a:t>Profit Analysis</a:t>
            </a:r>
          </a:p>
        </p:txBody>
      </p:sp>
      <p:pic>
        <p:nvPicPr>
          <p:cNvPr id="8" name="Content Placeholder 7" descr="A graph of a number of bars&#10;&#10;Description automatically generated with medium confidence">
            <a:extLst>
              <a:ext uri="{FF2B5EF4-FFF2-40B4-BE49-F238E27FC236}">
                <a16:creationId xmlns:a16="http://schemas.microsoft.com/office/drawing/2014/main" id="{44E6DB00-2426-6914-A271-E7AA0057F3A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97560" y="1816474"/>
            <a:ext cx="5181600" cy="2902698"/>
          </a:xfrm>
        </p:spPr>
      </p:pic>
      <p:pic>
        <p:nvPicPr>
          <p:cNvPr id="12" name="Content Placeholder 11" descr="A graph of a graph&#10;&#10;Description automatically generated">
            <a:extLst>
              <a:ext uri="{FF2B5EF4-FFF2-40B4-BE49-F238E27FC236}">
                <a16:creationId xmlns:a16="http://schemas.microsoft.com/office/drawing/2014/main" id="{F508DEBC-7B12-B6B2-6FCA-0A3CF7972A0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0" y="1816474"/>
            <a:ext cx="5181600" cy="2875032"/>
          </a:xfrm>
        </p:spPr>
      </p:pic>
    </p:spTree>
    <p:extLst>
      <p:ext uri="{BB962C8B-B14F-4D97-AF65-F5344CB8AC3E}">
        <p14:creationId xmlns:p14="http://schemas.microsoft.com/office/powerpoint/2010/main" val="292315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F0DBE3-FCC7-1CAE-8099-BEE4439A6C37}"/>
              </a:ext>
            </a:extLst>
          </p:cNvPr>
          <p:cNvSpPr>
            <a:spLocks noGrp="1"/>
          </p:cNvSpPr>
          <p:nvPr>
            <p:ph type="title"/>
          </p:nvPr>
        </p:nvSpPr>
        <p:spPr>
          <a:xfrm>
            <a:off x="838200" y="365125"/>
            <a:ext cx="10515600" cy="488315"/>
          </a:xfrm>
          <a:solidFill>
            <a:schemeClr val="accent5">
              <a:lumMod val="75000"/>
              <a:alpha val="28000"/>
            </a:schemeClr>
          </a:solidFill>
        </p:spPr>
        <p:txBody>
          <a:bodyPr>
            <a:normAutofit fontScale="90000"/>
          </a:bodyPr>
          <a:lstStyle/>
          <a:p>
            <a:pPr algn="ctr"/>
            <a:r>
              <a:rPr lang="en-GB" sz="4000" b="1" u="sng" dirty="0">
                <a:latin typeface="+mn-lt"/>
              </a:rPr>
              <a:t>Recommendation</a:t>
            </a:r>
          </a:p>
        </p:txBody>
      </p:sp>
      <p:sp>
        <p:nvSpPr>
          <p:cNvPr id="6" name="Content Placeholder 5">
            <a:extLst>
              <a:ext uri="{FF2B5EF4-FFF2-40B4-BE49-F238E27FC236}">
                <a16:creationId xmlns:a16="http://schemas.microsoft.com/office/drawing/2014/main" id="{E123B020-DB82-0531-38AE-0C949130528C}"/>
              </a:ext>
            </a:extLst>
          </p:cNvPr>
          <p:cNvSpPr>
            <a:spLocks noGrp="1"/>
          </p:cNvSpPr>
          <p:nvPr>
            <p:ph idx="1"/>
          </p:nvPr>
        </p:nvSpPr>
        <p:spPr>
          <a:xfrm>
            <a:off x="838200" y="1094105"/>
            <a:ext cx="10515600" cy="4351338"/>
          </a:xfrm>
        </p:spPr>
        <p:txBody>
          <a:bodyPr>
            <a:normAutofit fontScale="85000" lnSpcReduction="10000"/>
          </a:bodyPr>
          <a:lstStyle/>
          <a:p>
            <a:pPr algn="just"/>
            <a:r>
              <a:rPr lang="en-US" sz="2400" dirty="0"/>
              <a:t>The customer reach of the yellow cab is nearly three times greater than that of the pink cab.</a:t>
            </a:r>
          </a:p>
          <a:p>
            <a:pPr algn="just"/>
            <a:endParaRPr lang="en-US" sz="2400" dirty="0"/>
          </a:p>
          <a:p>
            <a:pPr algn="just"/>
            <a:r>
              <a:rPr lang="en-US" sz="2400" dirty="0"/>
              <a:t>Yellow Cab is favored by customers due to its diverse payment options, including advanced methods, attracting a broad clientele.</a:t>
            </a:r>
          </a:p>
          <a:p>
            <a:pPr algn="just"/>
            <a:endParaRPr lang="en-US" sz="2400" dirty="0"/>
          </a:p>
          <a:p>
            <a:pPr algn="just"/>
            <a:r>
              <a:rPr lang="en-US" sz="2400" dirty="0"/>
              <a:t>Yellow Cab demonstrates a higher customer base across both genders, particularly among males, indicating its inclusive appeal.</a:t>
            </a:r>
          </a:p>
          <a:p>
            <a:pPr algn="just"/>
            <a:endParaRPr lang="en-US" sz="2400" dirty="0"/>
          </a:p>
          <a:p>
            <a:pPr algn="just"/>
            <a:r>
              <a:rPr lang="en-US" sz="2400" dirty="0"/>
              <a:t>Comparing profit analyses, the average profit for Yellow Cab is three times greater than that of its counterparts.</a:t>
            </a:r>
          </a:p>
          <a:p>
            <a:pPr algn="just"/>
            <a:endParaRPr lang="en-US" sz="2400" dirty="0"/>
          </a:p>
          <a:p>
            <a:pPr algn="just"/>
            <a:r>
              <a:rPr lang="en-US" sz="2400" dirty="0"/>
              <a:t>Based on the aforementioned analysis and insights, our recommendation for investment leans towards the yellow cab.</a:t>
            </a:r>
            <a:endParaRPr lang="en-GB" sz="2400" dirty="0"/>
          </a:p>
        </p:txBody>
      </p:sp>
    </p:spTree>
    <p:extLst>
      <p:ext uri="{BB962C8B-B14F-4D97-AF65-F5344CB8AC3E}">
        <p14:creationId xmlns:p14="http://schemas.microsoft.com/office/powerpoint/2010/main" val="3806503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259</TotalTime>
  <Words>620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   Agenda</vt:lpstr>
      <vt:lpstr>Summary – G2M strategy for cab investment</vt:lpstr>
      <vt:lpstr>Data Understanding &amp; Preparation</vt:lpstr>
      <vt:lpstr>Company and Payment mode Analysis</vt:lpstr>
      <vt:lpstr>Company and Gender Analysis</vt:lpstr>
      <vt:lpstr>Yearly Cab Users Analysis</vt:lpstr>
      <vt:lpstr>Profit Analysis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Krishnaja Koonapra</dc:creator>
  <cp:lastModifiedBy>aayush jha</cp:lastModifiedBy>
  <cp:revision>2</cp:revision>
  <dcterms:created xsi:type="dcterms:W3CDTF">2024-02-21T17:48:08Z</dcterms:created>
  <dcterms:modified xsi:type="dcterms:W3CDTF">2024-02-26T23:09:53Z</dcterms:modified>
</cp:coreProperties>
</file>