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7"/>
  </p:notesMasterIdLst>
  <p:sldIdLst>
    <p:sldId id="292" r:id="rId6"/>
    <p:sldId id="1282" r:id="rId7"/>
    <p:sldId id="1290" r:id="rId8"/>
    <p:sldId id="1291" r:id="rId9"/>
    <p:sldId id="1292" r:id="rId10"/>
    <p:sldId id="1293" r:id="rId11"/>
    <p:sldId id="1294" r:id="rId12"/>
    <p:sldId id="1296" r:id="rId13"/>
    <p:sldId id="1297" r:id="rId14"/>
    <p:sldId id="1295" r:id="rId15"/>
    <p:sldId id="125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84B79-7360-5AB9-DD75-8A808655C326}" v="3" dt="2024-03-18T09:31:49.711"/>
    <p1510:client id="{99C44797-0E56-F5AF-678D-7848B61E9AF5}" v="8" dt="2024-03-19T08:12:55.126"/>
    <p1510:client id="{A00404A6-CA5D-529F-E841-B3080AD8BC10}" v="1" dt="2024-03-18T13:45:15.5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10-03-2025</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10-03-2025</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10-03-2025</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10-03-2025</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10-03-2025</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10-03-2025</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10-03-2025</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10-03-2025</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10-03-2025</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10-03-2025</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10-03-2025</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1" y="0"/>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0" y="39384"/>
            <a:ext cx="3980728" cy="3046988"/>
          </a:xfrm>
          <a:prstGeom prst="rect">
            <a:avLst/>
          </a:prstGeom>
          <a:noFill/>
        </p:spPr>
        <p:txBody>
          <a:bodyPr wrap="square" rtlCol="0">
            <a:spAutoFit/>
          </a:bodyPr>
          <a:lstStyle/>
          <a:p>
            <a:pPr algn="l"/>
            <a:r>
              <a:rPr lang="en-US" sz="2400" b="1" i="0" dirty="0">
                <a:solidFill>
                  <a:srgbClr val="18113C"/>
                </a:solidFill>
                <a:effectLst/>
                <a:latin typeface="Poppins" panose="00000500000000000000" pitchFamily="2" charset="0"/>
              </a:rPr>
              <a:t>AICTE- Internship on AI: Transformative Learning with </a:t>
            </a:r>
            <a:r>
              <a:rPr lang="en-US" sz="2400" b="1" i="0" dirty="0" err="1">
                <a:solidFill>
                  <a:srgbClr val="18113C"/>
                </a:solidFill>
                <a:effectLst/>
                <a:latin typeface="Poppins" panose="00000500000000000000" pitchFamily="2" charset="0"/>
              </a:rPr>
              <a:t>TechSaksham</a:t>
            </a:r>
            <a:r>
              <a:rPr lang="en-US" sz="2400" b="1" i="0" dirty="0">
                <a:solidFill>
                  <a:srgbClr val="18113C"/>
                </a:solidFill>
                <a:effectLst/>
                <a:latin typeface="Poppins" panose="00000500000000000000" pitchFamily="2" charset="0"/>
              </a:rPr>
              <a:t> – A joint CSR initiative of Microsoft &amp; SAP, focusing on AI Technologies. </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167172" y="3093883"/>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7889" y="4344143"/>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190633" y="3139828"/>
            <a:ext cx="1644951" cy="461665"/>
          </a:xfrm>
          <a:prstGeom prst="rect">
            <a:avLst/>
          </a:prstGeom>
          <a:noFill/>
        </p:spPr>
        <p:txBody>
          <a:bodyPr wrap="square" rtlCol="0" anchor="ctr">
            <a:spAutoFit/>
          </a:bodyPr>
          <a:lstStyle/>
          <a:p>
            <a:endParaRPr lang="en-US" sz="1200" dirty="0">
              <a:solidFill>
                <a:srgbClr val="161D23"/>
              </a:solidFill>
            </a:endParaRPr>
          </a:p>
          <a:p>
            <a:r>
              <a:rPr lang="en-US" sz="1200" dirty="0">
                <a:solidFill>
                  <a:srgbClr val="161D23"/>
                </a:solidFill>
              </a:rPr>
              <a:t>Ayush K Shetty </a:t>
            </a:r>
          </a:p>
        </p:txBody>
      </p:sp>
      <p:sp>
        <p:nvSpPr>
          <p:cNvPr id="26" name="TextBox 25">
            <a:extLst>
              <a:ext uri="{FF2B5EF4-FFF2-40B4-BE49-F238E27FC236}">
                <a16:creationId xmlns:a16="http://schemas.microsoft.com/office/drawing/2014/main" id="{1B3A60C8-4356-D37F-0DDF-A39B87F184C1}"/>
              </a:ext>
            </a:extLst>
          </p:cNvPr>
          <p:cNvSpPr txBox="1"/>
          <p:nvPr/>
        </p:nvSpPr>
        <p:spPr>
          <a:xfrm>
            <a:off x="131046" y="3624560"/>
            <a:ext cx="2552002" cy="461665"/>
          </a:xfrm>
          <a:prstGeom prst="rect">
            <a:avLst/>
          </a:prstGeom>
          <a:noFill/>
        </p:spPr>
        <p:txBody>
          <a:bodyPr wrap="square" rtlCol="0" anchor="ctr">
            <a:spAutoFit/>
          </a:bodyPr>
          <a:lstStyle/>
          <a:p>
            <a:r>
              <a:rPr lang="en-US" sz="1200" b="1" dirty="0">
                <a:solidFill>
                  <a:srgbClr val="161D23"/>
                </a:solidFill>
              </a:rPr>
              <a:t>AICTE Internship Student Registration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131046" y="4036106"/>
            <a:ext cx="2467053" cy="276999"/>
          </a:xfrm>
          <a:prstGeom prst="rect">
            <a:avLst/>
          </a:prstGeom>
          <a:noFill/>
        </p:spPr>
        <p:txBody>
          <a:bodyPr wrap="square" rtlCol="0" anchor="ctr">
            <a:spAutoFit/>
          </a:bodyPr>
          <a:lstStyle/>
          <a:p>
            <a:r>
              <a:rPr lang="en-US" sz="1200" dirty="0">
                <a:solidFill>
                  <a:srgbClr val="161D23"/>
                </a:solidFill>
              </a:rPr>
              <a:t>STU66462c769e5971715874934</a:t>
            </a:r>
          </a:p>
        </p:txBody>
      </p:sp>
      <p:sp>
        <p:nvSpPr>
          <p:cNvPr id="28" name="TextBox 27">
            <a:extLst>
              <a:ext uri="{FF2B5EF4-FFF2-40B4-BE49-F238E27FC236}">
                <a16:creationId xmlns:a16="http://schemas.microsoft.com/office/drawing/2014/main" id="{84E78094-5E7B-659F-FF09-871190F3DD5A}"/>
              </a:ext>
            </a:extLst>
          </p:cNvPr>
          <p:cNvSpPr txBox="1"/>
          <p:nvPr/>
        </p:nvSpPr>
        <p:spPr>
          <a:xfrm>
            <a:off x="5468585" y="4532890"/>
            <a:ext cx="3006671" cy="461665"/>
          </a:xfrm>
          <a:prstGeom prst="rect">
            <a:avLst/>
          </a:prstGeom>
          <a:noFill/>
        </p:spPr>
        <p:txBody>
          <a:bodyPr wrap="square" rtlCol="0" anchor="ctr">
            <a:spAutoFit/>
          </a:bodyPr>
          <a:lstStyle/>
          <a:p>
            <a:r>
              <a:rPr lang="en-US" sz="1200" dirty="0">
                <a:solidFill>
                  <a:srgbClr val="161D23"/>
                </a:solidFill>
              </a:rPr>
              <a:t>Faculty of Engineering and Technology, Jain (Deemed – to – be University)</a:t>
            </a:r>
          </a:p>
        </p:txBody>
      </p:sp>
      <p:sp>
        <p:nvSpPr>
          <p:cNvPr id="3" name="TextBox 2">
            <a:extLst>
              <a:ext uri="{FF2B5EF4-FFF2-40B4-BE49-F238E27FC236}">
                <a16:creationId xmlns:a16="http://schemas.microsoft.com/office/drawing/2014/main" id="{BDCCF8EE-606F-8C88-3298-5691CA1956B1}"/>
              </a:ext>
            </a:extLst>
          </p:cNvPr>
          <p:cNvSpPr txBox="1"/>
          <p:nvPr/>
        </p:nvSpPr>
        <p:spPr>
          <a:xfrm>
            <a:off x="167172" y="4337863"/>
            <a:ext cx="2552002" cy="276999"/>
          </a:xfrm>
          <a:prstGeom prst="rect">
            <a:avLst/>
          </a:prstGeom>
          <a:noFill/>
        </p:spPr>
        <p:txBody>
          <a:bodyPr wrap="square" rtlCol="0" anchor="ctr">
            <a:spAutoFit/>
          </a:bodyPr>
          <a:lstStyle/>
          <a:p>
            <a:r>
              <a:rPr lang="en-IN" sz="1200" b="1" i="0" dirty="0">
                <a:solidFill>
                  <a:schemeClr val="tx1"/>
                </a:solidFill>
                <a:effectLst/>
                <a:latin typeface="Arial" panose="020B0604020202020204" pitchFamily="34" charset="0"/>
                <a:cs typeface="Arial" panose="020B0604020202020204" pitchFamily="34" charset="0"/>
              </a:rPr>
              <a:t>AICTE Internship ID </a:t>
            </a:r>
            <a:endParaRPr lang="en-US" sz="1050" b="1" dirty="0">
              <a:solidFill>
                <a:schemeClr val="tx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F8C10CF-0A5F-125B-C046-4598397C495D}"/>
              </a:ext>
            </a:extLst>
          </p:cNvPr>
          <p:cNvSpPr txBox="1"/>
          <p:nvPr/>
        </p:nvSpPr>
        <p:spPr>
          <a:xfrm>
            <a:off x="160200" y="4638756"/>
            <a:ext cx="3154499" cy="276999"/>
          </a:xfrm>
          <a:prstGeom prst="rect">
            <a:avLst/>
          </a:prstGeom>
          <a:noFill/>
        </p:spPr>
        <p:txBody>
          <a:bodyPr wrap="square" rtlCol="0" anchor="ctr">
            <a:spAutoFit/>
          </a:bodyPr>
          <a:lstStyle/>
          <a:p>
            <a:r>
              <a:rPr lang="en-US" sz="1200" dirty="0">
                <a:solidFill>
                  <a:srgbClr val="161D23"/>
                </a:solidFill>
              </a:rPr>
              <a:t>INTERNSHIP_1736316743677e1747e0671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085126" y="1080799"/>
            <a:ext cx="2502372" cy="407518"/>
          </a:xfrm>
          <a:prstGeom prst="rect">
            <a:avLst/>
          </a:prstGeom>
          <a:noFill/>
        </p:spPr>
        <p:txBody>
          <a:bodyPr wrap="square" rtlCol="0">
            <a:spAutoFit/>
          </a:bodyPr>
          <a:lstStyle/>
          <a:p>
            <a:pPr marL="173736" indent="-173736">
              <a:spcAft>
                <a:spcPts val="800"/>
              </a:spcAft>
              <a:buFont typeface="Arial" panose="020B0604020202020204" pitchFamily="34" charset="0"/>
              <a:buChar char="•"/>
            </a:pPr>
            <a:endParaRPr lang="en-US" sz="1600" dirty="0"/>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4798082" y="1398625"/>
            <a:ext cx="4104015" cy="2893338"/>
          </a:xfrm>
          <a:prstGeom prst="rect">
            <a:avLst/>
          </a:prstGeom>
        </p:spPr>
      </p:pic>
      <p:sp>
        <p:nvSpPr>
          <p:cNvPr id="6" name="Rectangle 2">
            <a:extLst>
              <a:ext uri="{FF2B5EF4-FFF2-40B4-BE49-F238E27FC236}">
                <a16:creationId xmlns:a16="http://schemas.microsoft.com/office/drawing/2014/main" id="{9D0F1CCA-023D-ADD8-8B61-02C6051E37AC}"/>
              </a:ext>
            </a:extLst>
          </p:cNvPr>
          <p:cNvSpPr>
            <a:spLocks noChangeArrowheads="1"/>
          </p:cNvSpPr>
          <p:nvPr/>
        </p:nvSpPr>
        <p:spPr bwMode="auto">
          <a:xfrm>
            <a:off x="192918" y="1183300"/>
            <a:ext cx="4330097"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The AI-based Resume Screening and Candidate Ranking System automates resume evaluation using </a:t>
            </a:r>
            <a:r>
              <a:rPr kumimoji="0" lang="en-US" altLang="en-US" b="1" i="0" u="none" strike="noStrike" cap="none" normalizeH="0" baseline="0" dirty="0">
                <a:ln>
                  <a:noFill/>
                </a:ln>
                <a:solidFill>
                  <a:schemeClr val="tx1"/>
                </a:solidFill>
                <a:effectLst/>
                <a:latin typeface="Arial" panose="020B0604020202020204" pitchFamily="34" charset="0"/>
              </a:rPr>
              <a:t>NLP and machine learning</a:t>
            </a:r>
            <a:r>
              <a:rPr kumimoji="0" lang="en-US" altLang="en-US" b="0" i="0" u="none" strike="noStrike" cap="none" normalizeH="0" baseline="0" dirty="0">
                <a:ln>
                  <a:noFill/>
                </a:ln>
                <a:solidFill>
                  <a:schemeClr val="tx1"/>
                </a:solidFill>
                <a:effectLst/>
                <a:latin typeface="Arial" panose="020B0604020202020204" pitchFamily="34" charset="0"/>
              </a:rPr>
              <a:t> techniques to extract skills, education, and experience, matching them with job requirements. It assigns objective scores to candidates, helping recruiters prioritize applicants efficiently. The user-friendly interface simplifies uploading resumes, viewing rankings, and analyzing results, reducing manual effort and minimizing biases. The scalable design allows for future enhancements like </a:t>
            </a:r>
            <a:r>
              <a:rPr kumimoji="0" lang="en-US" altLang="en-US" b="1" i="0" u="none" strike="noStrike" cap="none" normalizeH="0" baseline="0" dirty="0">
                <a:ln>
                  <a:noFill/>
                </a:ln>
                <a:solidFill>
                  <a:schemeClr val="tx1"/>
                </a:solidFill>
                <a:effectLst/>
                <a:latin typeface="Arial" panose="020B0604020202020204" pitchFamily="34" charset="0"/>
              </a:rPr>
              <a:t>real-time feedback</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multilingual support</a:t>
            </a:r>
            <a:r>
              <a:rPr kumimoji="0" lang="en-US" altLang="en-US" b="0" i="0" u="none" strike="noStrike" cap="none" normalizeH="0" baseline="0" dirty="0">
                <a:ln>
                  <a:noFill/>
                </a:ln>
                <a:solidFill>
                  <a:schemeClr val="tx1"/>
                </a:solidFill>
                <a:effectLst/>
                <a:latin typeface="Arial" panose="020B0604020202020204" pitchFamily="34" charset="0"/>
              </a:rPr>
              <a:t>, and </a:t>
            </a:r>
            <a:r>
              <a:rPr kumimoji="0" lang="en-US" altLang="en-US" b="1" i="0" u="none" strike="noStrike" cap="none" normalizeH="0" baseline="0" dirty="0">
                <a:ln>
                  <a:noFill/>
                </a:ln>
                <a:solidFill>
                  <a:schemeClr val="tx1"/>
                </a:solidFill>
                <a:effectLst/>
                <a:latin typeface="Arial" panose="020B0604020202020204" pitchFamily="34" charset="0"/>
              </a:rPr>
              <a:t>integration with ATS systems</a:t>
            </a:r>
            <a:r>
              <a:rPr kumimoji="0" lang="en-US" altLang="en-US" b="0" i="0" u="none" strike="noStrike" cap="none" normalizeH="0" baseline="0" dirty="0">
                <a:ln>
                  <a:noFill/>
                </a:ln>
                <a:solidFill>
                  <a:schemeClr val="tx1"/>
                </a:solidFill>
                <a:effectLst/>
                <a:latin typeface="Arial" panose="020B0604020202020204" pitchFamily="34" charset="0"/>
              </a:rPr>
              <a:t>. In conclusion, the system offers a robust, unbiased solution that significantly improves the efficiency and fairness of the recruitment process.</a:t>
            </a:r>
          </a:p>
        </p:txBody>
      </p:sp>
    </p:spTree>
    <p:extLst>
      <p:ext uri="{BB962C8B-B14F-4D97-AF65-F5344CB8AC3E}">
        <p14:creationId xmlns:p14="http://schemas.microsoft.com/office/powerpoint/2010/main" val="2046321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534555"/>
              <a:ext cx="5323429" cy="508473"/>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US" sz="1600" b="1" dirty="0">
                  <a:latin typeface="+mj-lt"/>
                </a:rPr>
                <a:t>AI-powered Resume Screening and Ranking System</a:t>
              </a: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735884" y="1338243"/>
            <a:ext cx="7719937" cy="3323608"/>
            <a:chOff x="712031" y="1234880"/>
            <a:chExt cx="7719937" cy="3323608"/>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lgn="just"/>
                <a:r>
                  <a:rPr lang="en-US" dirty="0">
                    <a:solidFill>
                      <a:schemeClr val="tx1"/>
                    </a:solidFill>
                  </a:rPr>
                  <a:t>The AI Resume Screening System is a web app that helps recruiters quickly and fairly screen resumes based on job descriptions.</a:t>
                </a:r>
                <a:endParaRPr lang="en-US" sz="1400" dirty="0">
                  <a:solidFill>
                    <a:schemeClr val="tx1"/>
                  </a:solidFill>
                  <a:latin typeface="+mj-lt"/>
                  <a:cs typeface="Times New Roman" panose="02020603050405020304" pitchFamily="18" charset="0"/>
                </a:endParaRP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dirty="0">
                    <a:solidFill>
                      <a:schemeClr val="tx1"/>
                    </a:solidFill>
                  </a:rPr>
                  <a:t>It reads PDF resumes, analyzes them using NLP techniques, and scores them for relevance using TF-IDF and Cosine Similarity. The app is built with Python and </a:t>
                </a:r>
                <a:r>
                  <a:rPr lang="en-US" dirty="0" err="1">
                    <a:solidFill>
                      <a:schemeClr val="tx1"/>
                    </a:solidFill>
                  </a:rPr>
                  <a:t>Streamlit</a:t>
                </a:r>
                <a:r>
                  <a:rPr lang="en-US" dirty="0">
                    <a:solidFill>
                      <a:schemeClr val="tx1"/>
                    </a:solidFill>
                  </a:rPr>
                  <a:t>.</a:t>
                </a:r>
                <a:endParaRPr lang="en-US" sz="1400" dirty="0">
                  <a:solidFill>
                    <a:schemeClr val="tx1"/>
                  </a:solidFill>
                  <a:latin typeface="+mj-lt"/>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dirty="0">
                    <a:solidFill>
                      <a:schemeClr val="tx1"/>
                    </a:solidFill>
                  </a:rPr>
                  <a:t>The system ranks candidates accurately, showing a list and charts to help recruiters choose the best fits.</a:t>
                </a:r>
                <a:endParaRPr lang="en-US" sz="1400" dirty="0">
                  <a:solidFill>
                    <a:schemeClr val="tx1"/>
                  </a:solidFill>
                  <a:latin typeface="+mj-lt"/>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sp>
        <p:nvSpPr>
          <p:cNvPr id="11" name="Rectangle 7">
            <a:extLst>
              <a:ext uri="{FF2B5EF4-FFF2-40B4-BE49-F238E27FC236}">
                <a16:creationId xmlns:a16="http://schemas.microsoft.com/office/drawing/2014/main" id="{2A35FC0E-B99F-BEE7-B4EC-BA0BACF2BAEA}"/>
              </a:ext>
            </a:extLst>
          </p:cNvPr>
          <p:cNvSpPr>
            <a:spLocks noChangeArrowheads="1"/>
          </p:cNvSpPr>
          <p:nvPr/>
        </p:nvSpPr>
        <p:spPr bwMode="auto">
          <a:xfrm>
            <a:off x="1396284" y="3880646"/>
            <a:ext cx="670268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It can be upgraded to support more file types and advanced text analysis methods.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42495" y="1284891"/>
            <a:ext cx="5058525" cy="3046988"/>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sz="1600" dirty="0"/>
              <a:t>The traditional manual resume screening process is time-consuming, inefficient, and often influenced by human bias, making it challenging for recruiters to handle large volumes of applications effectively. Identifying the most suitable candidates based on job requirements demands significant effort and time. This project aims to address these challenges by developing an AI-based system that automates resume screening and candidate ranking using Natural Language Processing (NLP) techniques, ensuring a faster, unbiased, and more accurate recruitment process.</a:t>
            </a:r>
            <a:endParaRPr lang="en-IN" sz="9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400110"/>
          </a:xfrm>
          <a:prstGeom prst="rect">
            <a:avLst/>
          </a:prstGeom>
          <a:noFill/>
        </p:spPr>
        <p:txBody>
          <a:bodyPr wrap="square">
            <a:spAutoFit/>
          </a:bodyPr>
          <a:lstStyle/>
          <a:p>
            <a:r>
              <a:rPr lang="en-IN" sz="2000" b="1" dirty="0">
                <a:solidFill>
                  <a:srgbClr val="213163"/>
                </a:solidFill>
              </a:rPr>
              <a:t>Problem Statement</a:t>
            </a:r>
            <a:endParaRPr lang="en-IN" sz="20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400110"/>
          </a:xfrm>
          <a:prstGeom prst="rect">
            <a:avLst/>
          </a:prstGeom>
          <a:noFill/>
        </p:spPr>
        <p:txBody>
          <a:bodyPr wrap="square">
            <a:spAutoFit/>
          </a:bodyPr>
          <a:lstStyle/>
          <a:p>
            <a:r>
              <a:rPr lang="en-IN" sz="2000" b="1" dirty="0">
                <a:solidFill>
                  <a:srgbClr val="213163"/>
                </a:solidFill>
              </a:rPr>
              <a:t>Project Overview</a:t>
            </a:r>
            <a:endParaRPr lang="en-IN" sz="2000" dirty="0">
              <a:solidFill>
                <a:srgbClr val="213163"/>
              </a:solidFill>
            </a:endParaRP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5419077" y="1360299"/>
            <a:ext cx="3453703" cy="2747189"/>
          </a:xfrm>
          <a:prstGeom prst="rect">
            <a:avLst/>
          </a:prstGeom>
        </p:spPr>
      </p:pic>
      <p:sp>
        <p:nvSpPr>
          <p:cNvPr id="6" name="Rectangle 2">
            <a:extLst>
              <a:ext uri="{FF2B5EF4-FFF2-40B4-BE49-F238E27FC236}">
                <a16:creationId xmlns:a16="http://schemas.microsoft.com/office/drawing/2014/main" id="{A82D0826-AA4C-749D-9800-ECF33A394177}"/>
              </a:ext>
            </a:extLst>
          </p:cNvPr>
          <p:cNvSpPr>
            <a:spLocks noChangeArrowheads="1"/>
          </p:cNvSpPr>
          <p:nvPr/>
        </p:nvSpPr>
        <p:spPr bwMode="auto">
          <a:xfrm>
            <a:off x="143932" y="1210399"/>
            <a:ext cx="5056717"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Purpose:</a:t>
            </a:r>
            <a:r>
              <a:rPr kumimoji="0" lang="en-US" altLang="en-US" sz="2400" b="0" i="0" u="none" strike="noStrike" cap="none" normalizeH="0" baseline="0" dirty="0">
                <a:ln>
                  <a:noFill/>
                </a:ln>
                <a:solidFill>
                  <a:schemeClr val="tx1"/>
                </a:solidFill>
                <a:effectLst/>
                <a:latin typeface="Arial" panose="020B0604020202020204" pitchFamily="34" charset="0"/>
              </a:rPr>
              <a:t> Develop an AI-based system to automate resume screening and ranking based on job descriptions.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Key Features:</a:t>
            </a:r>
            <a:r>
              <a:rPr kumimoji="0" lang="en-US" altLang="en-US" sz="2400" b="0" i="0" u="none" strike="noStrike" cap="none" normalizeH="0" baseline="0" dirty="0">
                <a:ln>
                  <a:noFill/>
                </a:ln>
                <a:solidFill>
                  <a:schemeClr val="tx1"/>
                </a:solidFill>
                <a:effectLst/>
                <a:latin typeface="Arial" panose="020B0604020202020204" pitchFamily="34" charset="0"/>
              </a:rPr>
              <a:t> Extracts, analyzes, and ranks resumes efficiently.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Impact:</a:t>
            </a:r>
            <a:r>
              <a:rPr kumimoji="0" lang="en-US" altLang="en-US" sz="2400" b="0" i="0" u="none" strike="noStrike" cap="none" normalizeH="0" baseline="0" dirty="0">
                <a:ln>
                  <a:noFill/>
                </a:ln>
                <a:solidFill>
                  <a:schemeClr val="tx1"/>
                </a:solidFill>
                <a:effectLst/>
                <a:latin typeface="Arial" panose="020B0604020202020204" pitchFamily="34" charset="0"/>
              </a:rPr>
              <a:t> Reduces manual effort, bias, and speeds up recruitment. </a:t>
            </a:r>
          </a:p>
        </p:txBody>
      </p:sp>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400110"/>
          </a:xfrm>
          <a:prstGeom prst="rect">
            <a:avLst/>
          </a:prstGeom>
          <a:noFill/>
        </p:spPr>
        <p:txBody>
          <a:bodyPr wrap="square">
            <a:spAutoFit/>
          </a:bodyPr>
          <a:lstStyle/>
          <a:p>
            <a:r>
              <a:rPr lang="en-IN" sz="2000" b="1" dirty="0">
                <a:solidFill>
                  <a:srgbClr val="213163"/>
                </a:solidFill>
              </a:rPr>
              <a:t>Proposed Solution</a:t>
            </a:r>
            <a:endParaRPr lang="en-IN" sz="2000" dirty="0">
              <a:solidFill>
                <a:srgbClr val="213163"/>
              </a:solidFill>
            </a:endParaRPr>
          </a:p>
        </p:txBody>
      </p:sp>
      <p:sp>
        <p:nvSpPr>
          <p:cNvPr id="4" name="Rectangle 1">
            <a:extLst>
              <a:ext uri="{FF2B5EF4-FFF2-40B4-BE49-F238E27FC236}">
                <a16:creationId xmlns:a16="http://schemas.microsoft.com/office/drawing/2014/main" id="{92916C34-1BF0-2564-DBF3-4EDDB0330DDA}"/>
              </a:ext>
            </a:extLst>
          </p:cNvPr>
          <p:cNvSpPr>
            <a:spLocks noChangeArrowheads="1"/>
          </p:cNvSpPr>
          <p:nvPr/>
        </p:nvSpPr>
        <p:spPr bwMode="auto">
          <a:xfrm>
            <a:off x="104623" y="1175420"/>
            <a:ext cx="893475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AI Integration:</a:t>
            </a:r>
            <a:r>
              <a:rPr kumimoji="0" lang="en-US" altLang="en-US" sz="2400" b="0" i="0" u="none" strike="noStrike" cap="none" normalizeH="0" baseline="0" dirty="0">
                <a:ln>
                  <a:noFill/>
                </a:ln>
                <a:solidFill>
                  <a:schemeClr val="tx1"/>
                </a:solidFill>
                <a:effectLst/>
                <a:latin typeface="Arial" panose="020B0604020202020204" pitchFamily="34" charset="0"/>
              </a:rPr>
              <a:t> Leverage NLP techniques like TF-IDF and Cosine Similarity for resume analysis.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Automated Screening:</a:t>
            </a:r>
            <a:r>
              <a:rPr kumimoji="0" lang="en-US" altLang="en-US" sz="2400" b="0" i="0" u="none" strike="noStrike" cap="none" normalizeH="0" baseline="0" dirty="0">
                <a:ln>
                  <a:noFill/>
                </a:ln>
                <a:solidFill>
                  <a:schemeClr val="tx1"/>
                </a:solidFill>
                <a:effectLst/>
                <a:latin typeface="Arial" panose="020B0604020202020204" pitchFamily="34" charset="0"/>
              </a:rPr>
              <a:t> Extract and rank resumes based on relevance to job descriptions.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2400" b="0" i="0" u="none" strike="noStrike" cap="none" normalizeH="0" baseline="0" dirty="0">
                <a:ln>
                  <a:noFill/>
                </a:ln>
                <a:solidFill>
                  <a:schemeClr val="tx1"/>
                </a:solidFill>
                <a:effectLst/>
                <a:latin typeface="Arial" panose="020B0604020202020204" pitchFamily="34" charset="0"/>
              </a:rPr>
              <a:t> Use </a:t>
            </a:r>
            <a:r>
              <a:rPr kumimoji="0" lang="en-US" altLang="en-US" sz="2400" b="0" i="0" u="none" strike="noStrike" cap="none" normalizeH="0" baseline="0" dirty="0" err="1">
                <a:ln>
                  <a:noFill/>
                </a:ln>
                <a:solidFill>
                  <a:schemeClr val="tx1"/>
                </a:solidFill>
                <a:effectLst/>
                <a:latin typeface="Arial" panose="020B0604020202020204" pitchFamily="34" charset="0"/>
              </a:rPr>
              <a:t>Streamlit</a:t>
            </a:r>
            <a:r>
              <a:rPr kumimoji="0" lang="en-US" altLang="en-US" sz="2400" b="0" i="0" u="none" strike="noStrike" cap="none" normalizeH="0" baseline="0" dirty="0">
                <a:ln>
                  <a:noFill/>
                </a:ln>
                <a:solidFill>
                  <a:schemeClr val="tx1"/>
                </a:solidFill>
                <a:effectLst/>
                <a:latin typeface="Arial" panose="020B0604020202020204" pitchFamily="34" charset="0"/>
              </a:rPr>
              <a:t> for an intuitive and accessible recruiter dashboard.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Efficient Decision-Making:</a:t>
            </a:r>
            <a:r>
              <a:rPr kumimoji="0" lang="en-US" altLang="en-US" sz="2400" b="0" i="0" u="none" strike="noStrike" cap="none" normalizeH="0" baseline="0" dirty="0">
                <a:ln>
                  <a:noFill/>
                </a:ln>
                <a:solidFill>
                  <a:schemeClr val="tx1"/>
                </a:solidFill>
                <a:effectLst/>
                <a:latin typeface="Arial" panose="020B0604020202020204" pitchFamily="34" charset="0"/>
              </a:rPr>
              <a:t> Provide visual insights and ranked lists for quick candidate selection </a:t>
            </a:r>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461665"/>
          </a:xfrm>
          <a:prstGeom prst="rect">
            <a:avLst/>
          </a:prstGeom>
          <a:noFill/>
        </p:spPr>
        <p:txBody>
          <a:bodyPr wrap="square">
            <a:spAutoFit/>
          </a:bodyPr>
          <a:lstStyle/>
          <a:p>
            <a:r>
              <a:rPr lang="en-IN" sz="2400" b="1" dirty="0">
                <a:solidFill>
                  <a:srgbClr val="213163"/>
                </a:solidFill>
              </a:rPr>
              <a:t>Technology used</a:t>
            </a:r>
            <a:endParaRPr lang="en-IN" sz="2400" dirty="0">
              <a:solidFill>
                <a:srgbClr val="213163"/>
              </a:solidFill>
            </a:endParaRPr>
          </a:p>
        </p:txBody>
      </p:sp>
      <p:sp>
        <p:nvSpPr>
          <p:cNvPr id="4" name="Rectangle 1">
            <a:extLst>
              <a:ext uri="{FF2B5EF4-FFF2-40B4-BE49-F238E27FC236}">
                <a16:creationId xmlns:a16="http://schemas.microsoft.com/office/drawing/2014/main" id="{145C8667-C2DA-EE09-7714-D72C32D36A6D}"/>
              </a:ext>
            </a:extLst>
          </p:cNvPr>
          <p:cNvSpPr>
            <a:spLocks noChangeArrowheads="1"/>
          </p:cNvSpPr>
          <p:nvPr/>
        </p:nvSpPr>
        <p:spPr bwMode="auto">
          <a:xfrm>
            <a:off x="143933" y="1343699"/>
            <a:ext cx="8482804"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Natural Language Processing (NLP):</a:t>
            </a:r>
            <a:r>
              <a:rPr kumimoji="0" lang="en-US" altLang="en-US" sz="2400" b="0" i="0" u="none" strike="noStrike" cap="none" normalizeH="0" baseline="0" dirty="0">
                <a:ln>
                  <a:noFill/>
                </a:ln>
                <a:solidFill>
                  <a:schemeClr val="tx1"/>
                </a:solidFill>
                <a:effectLst/>
                <a:latin typeface="Arial" panose="020B0604020202020204" pitchFamily="34" charset="0"/>
              </a:rPr>
              <a:t> Utilized TF-IDF and Cosine Similarity for resume analysis.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Python:</a:t>
            </a:r>
            <a:r>
              <a:rPr kumimoji="0" lang="en-US" altLang="en-US" sz="2400" b="0" i="0" u="none" strike="noStrike" cap="none" normalizeH="0" baseline="0" dirty="0">
                <a:ln>
                  <a:noFill/>
                </a:ln>
                <a:solidFill>
                  <a:schemeClr val="tx1"/>
                </a:solidFill>
                <a:effectLst/>
                <a:latin typeface="Arial" panose="020B0604020202020204" pitchFamily="34" charset="0"/>
              </a:rPr>
              <a:t> Core programming language for backend logic and data processing.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Arial" panose="020B0604020202020204" pitchFamily="34" charset="0"/>
              </a:rPr>
              <a:t>Streamlit</a:t>
            </a:r>
            <a:r>
              <a:rPr kumimoji="0" lang="en-US" altLang="en-US" sz="2400" b="1" i="0" u="none" strike="noStrike" cap="none" normalizeH="0" baseline="0" dirty="0">
                <a:ln>
                  <a:noFill/>
                </a:ln>
                <a:solidFill>
                  <a:schemeClr val="tx1"/>
                </a:solidFill>
                <a:effectLst/>
                <a:latin typeface="Arial" panose="020B0604020202020204" pitchFamily="34" charset="0"/>
              </a:rPr>
              <a:t>:</a:t>
            </a:r>
            <a:r>
              <a:rPr kumimoji="0" lang="en-US" altLang="en-US" sz="2400" b="0" i="0" u="none" strike="noStrike" cap="none" normalizeH="0" baseline="0" dirty="0">
                <a:ln>
                  <a:noFill/>
                </a:ln>
                <a:solidFill>
                  <a:schemeClr val="tx1"/>
                </a:solidFill>
                <a:effectLst/>
                <a:latin typeface="Arial" panose="020B0604020202020204" pitchFamily="34" charset="0"/>
              </a:rPr>
              <a:t> Built an interactive and user-friendly web interface.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 Visualization:</a:t>
            </a:r>
            <a:r>
              <a:rPr kumimoji="0" lang="en-US" altLang="en-US" sz="2400" b="0" i="0" u="none" strike="noStrike" cap="none" normalizeH="0" baseline="0" dirty="0">
                <a:ln>
                  <a:noFill/>
                </a:ln>
                <a:solidFill>
                  <a:schemeClr val="tx1"/>
                </a:solidFill>
                <a:effectLst/>
                <a:latin typeface="Arial" panose="020B0604020202020204" pitchFamily="34" charset="0"/>
              </a:rPr>
              <a:t> Employed Matplotlib and Seaborn for displaying ranking results. </a:t>
            </a:r>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t>
            </a:r>
          </a:p>
        </p:txBody>
      </p:sp>
      <p:sp>
        <p:nvSpPr>
          <p:cNvPr id="6" name="Rectangle 5">
            <a:extLst>
              <a:ext uri="{FF2B5EF4-FFF2-40B4-BE49-F238E27FC236}">
                <a16:creationId xmlns:a16="http://schemas.microsoft.com/office/drawing/2014/main" id="{7FA9338F-AACC-33B6-0BE4-39F9AFBABE18}"/>
              </a:ext>
            </a:extLst>
          </p:cNvPr>
          <p:cNvSpPr/>
          <p:nvPr/>
        </p:nvSpPr>
        <p:spPr>
          <a:xfrm>
            <a:off x="65314" y="1243419"/>
            <a:ext cx="8972551"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4AE633D7-3F20-C119-D645-B40E6FD5EB26}"/>
              </a:ext>
            </a:extLst>
          </p:cNvPr>
          <p:cNvSpPr txBox="1"/>
          <p:nvPr/>
        </p:nvSpPr>
        <p:spPr>
          <a:xfrm>
            <a:off x="106135" y="1309339"/>
            <a:ext cx="8931730" cy="954107"/>
          </a:xfrm>
          <a:prstGeom prst="rect">
            <a:avLst/>
          </a:prstGeom>
          <a:noFill/>
        </p:spPr>
        <p:txBody>
          <a:bodyPr wrap="square">
            <a:spAutoFit/>
          </a:bodyPr>
          <a:lstStyle/>
          <a:p>
            <a:r>
              <a:rPr lang="en-US" dirty="0"/>
              <a:t>The AI Resume Screening System uses </a:t>
            </a:r>
            <a:r>
              <a:rPr lang="en-US" b="1" dirty="0"/>
              <a:t>TF-IDF</a:t>
            </a:r>
            <a:r>
              <a:rPr lang="en-US" dirty="0"/>
              <a:t> to transform resume and job description text into numerical vectors and </a:t>
            </a:r>
            <a:r>
              <a:rPr lang="en-US" b="1" dirty="0"/>
              <a:t>Cosine Similarity</a:t>
            </a:r>
            <a:r>
              <a:rPr lang="en-US" dirty="0"/>
              <a:t> to measure relevance. Text is extracted from PDF resumes using </a:t>
            </a:r>
            <a:r>
              <a:rPr lang="en-US" b="1" dirty="0"/>
              <a:t>PyPDF2</a:t>
            </a:r>
            <a:r>
              <a:rPr lang="en-US" dirty="0"/>
              <a:t> and preprocessed with tokenization and normalization. The model was built in </a:t>
            </a:r>
            <a:r>
              <a:rPr lang="en-US" b="1" dirty="0"/>
              <a:t>Python</a:t>
            </a:r>
            <a:r>
              <a:rPr lang="en-US" dirty="0"/>
              <a:t> with </a:t>
            </a:r>
            <a:r>
              <a:rPr lang="en-US" b="1" dirty="0"/>
              <a:t>Scikit-Learn</a:t>
            </a:r>
            <a:r>
              <a:rPr lang="en-US" dirty="0"/>
              <a:t> for NLP tasks and </a:t>
            </a:r>
            <a:r>
              <a:rPr lang="en-US" b="1" dirty="0" err="1"/>
              <a:t>Streamlit</a:t>
            </a:r>
            <a:r>
              <a:rPr lang="en-US" dirty="0"/>
              <a:t> for the web interface.</a:t>
            </a:r>
          </a:p>
        </p:txBody>
      </p:sp>
      <p:pic>
        <p:nvPicPr>
          <p:cNvPr id="2" name="Picture 1">
            <a:extLst>
              <a:ext uri="{FF2B5EF4-FFF2-40B4-BE49-F238E27FC236}">
                <a16:creationId xmlns:a16="http://schemas.microsoft.com/office/drawing/2014/main" id="{1060867B-F693-E5A6-4B77-41F6DEE7EE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124" y="2571750"/>
            <a:ext cx="2844165" cy="1600200"/>
          </a:xfrm>
          <a:prstGeom prst="rect">
            <a:avLst/>
          </a:prstGeom>
        </p:spPr>
      </p:pic>
      <p:pic>
        <p:nvPicPr>
          <p:cNvPr id="4" name="Picture 3">
            <a:extLst>
              <a:ext uri="{FF2B5EF4-FFF2-40B4-BE49-F238E27FC236}">
                <a16:creationId xmlns:a16="http://schemas.microsoft.com/office/drawing/2014/main" id="{B549467A-A8D6-C924-085E-79F189531C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06577" y="2571750"/>
            <a:ext cx="2794000" cy="1571625"/>
          </a:xfrm>
          <a:prstGeom prst="rect">
            <a:avLst/>
          </a:prstGeom>
        </p:spPr>
      </p:pic>
    </p:spTree>
    <p:extLst>
      <p:ext uri="{BB962C8B-B14F-4D97-AF65-F5344CB8AC3E}">
        <p14:creationId xmlns:p14="http://schemas.microsoft.com/office/powerpoint/2010/main" val="310476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Result</a:t>
            </a:r>
          </a:p>
        </p:txBody>
      </p:sp>
      <p:sp>
        <p:nvSpPr>
          <p:cNvPr id="6" name="Rectangle 5">
            <a:extLst>
              <a:ext uri="{FF2B5EF4-FFF2-40B4-BE49-F238E27FC236}">
                <a16:creationId xmlns:a16="http://schemas.microsoft.com/office/drawing/2014/main" id="{1EB6817C-45F9-AD85-58BC-71A72E68826B}"/>
              </a:ext>
            </a:extLst>
          </p:cNvPr>
          <p:cNvSpPr/>
          <p:nvPr/>
        </p:nvSpPr>
        <p:spPr>
          <a:xfrm>
            <a:off x="143932" y="1243419"/>
            <a:ext cx="9000067"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CCE30614-6C0A-4EC7-233D-B950D0E6B8F3}"/>
              </a:ext>
            </a:extLst>
          </p:cNvPr>
          <p:cNvSpPr txBox="1"/>
          <p:nvPr/>
        </p:nvSpPr>
        <p:spPr>
          <a:xfrm>
            <a:off x="143933" y="1260351"/>
            <a:ext cx="9000066" cy="738664"/>
          </a:xfrm>
          <a:prstGeom prst="rect">
            <a:avLst/>
          </a:prstGeom>
          <a:noFill/>
        </p:spPr>
        <p:txBody>
          <a:bodyPr wrap="square">
            <a:spAutoFit/>
          </a:bodyPr>
          <a:lstStyle/>
          <a:p>
            <a:r>
              <a:rPr lang="en-US" dirty="0"/>
              <a:t>The system efficiently ranked resumes based on relevance scores, presenting results through clear bar charts and ranked lists using </a:t>
            </a:r>
            <a:r>
              <a:rPr lang="en-US" b="1" dirty="0"/>
              <a:t>Matplotlib</a:t>
            </a:r>
            <a:r>
              <a:rPr lang="en-US" dirty="0"/>
              <a:t> and </a:t>
            </a:r>
            <a:r>
              <a:rPr lang="en-US" b="1" dirty="0"/>
              <a:t>Seaborn</a:t>
            </a:r>
            <a:r>
              <a:rPr lang="en-US" dirty="0"/>
              <a:t>. This automated approach minimized manual screening time, enhanced accuracy, and provided unbiased candidate selection insights.</a:t>
            </a:r>
          </a:p>
        </p:txBody>
      </p:sp>
      <p:pic>
        <p:nvPicPr>
          <p:cNvPr id="3" name="Picture 2">
            <a:extLst>
              <a:ext uri="{FF2B5EF4-FFF2-40B4-BE49-F238E27FC236}">
                <a16:creationId xmlns:a16="http://schemas.microsoft.com/office/drawing/2014/main" id="{A0D4D259-1386-40D5-88B9-EE53CAC136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6980" y="2311853"/>
            <a:ext cx="3030575" cy="1704975"/>
          </a:xfrm>
          <a:prstGeom prst="rect">
            <a:avLst/>
          </a:prstGeom>
        </p:spPr>
      </p:pic>
      <p:pic>
        <p:nvPicPr>
          <p:cNvPr id="5" name="Picture 4">
            <a:extLst>
              <a:ext uri="{FF2B5EF4-FFF2-40B4-BE49-F238E27FC236}">
                <a16:creationId xmlns:a16="http://schemas.microsoft.com/office/drawing/2014/main" id="{9F71942B-7809-0CCB-4170-7EE11A96DF3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30489" y="2292434"/>
            <a:ext cx="3030575" cy="1704103"/>
          </a:xfrm>
          <a:prstGeom prst="rect">
            <a:avLst/>
          </a:prstGeom>
        </p:spPr>
      </p:pic>
    </p:spTree>
    <p:extLst>
      <p:ext uri="{BB962C8B-B14F-4D97-AF65-F5344CB8AC3E}">
        <p14:creationId xmlns:p14="http://schemas.microsoft.com/office/powerpoint/2010/main" val="6778301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2985</TotalTime>
  <Words>638</Words>
  <Application>Microsoft Office PowerPoint</Application>
  <PresentationFormat>On-screen Show (16:9)</PresentationFormat>
  <Paragraphs>48</Paragraphs>
  <Slides>11</Slides>
  <Notes>11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Arial</vt:lpstr>
      <vt:lpstr>Poppins</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dc:creator>
  <cp:lastModifiedBy>Ayush K Shetty</cp:lastModifiedBy>
  <cp:revision>55</cp:revision>
  <dcterms:modified xsi:type="dcterms:W3CDTF">2025-03-10T19:16:49Z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