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64973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forasm.com/curso-de-osint-para-principian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53958"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Ayush Kant</a:t>
            </a:r>
          </a:p>
          <a:p>
            <a:r>
              <a:rPr lang="en-US" sz="2000" b="1" dirty="0">
                <a:solidFill>
                  <a:schemeClr val="accent1">
                    <a:lumMod val="75000"/>
                  </a:schemeClr>
                </a:solidFill>
                <a:latin typeface="Arial"/>
                <a:cs typeface="Arial"/>
              </a:rPr>
              <a:t>College Name: IIITDM Kurnool</a:t>
            </a:r>
          </a:p>
          <a:p>
            <a:r>
              <a:rPr lang="en-US" sz="2000" b="1" dirty="0">
                <a:solidFill>
                  <a:schemeClr val="accent1">
                    <a:lumMod val="75000"/>
                  </a:schemeClr>
                </a:solidFill>
                <a:latin typeface="Arial"/>
                <a:cs typeface="Arial"/>
              </a:rPr>
              <a:t>Department: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0D130-BC4B-D5B5-CDD5-63AB36FF7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AE34A-2C58-E570-A4B1-BD75C4A56A83}"/>
              </a:ext>
            </a:extLst>
          </p:cNvPr>
          <p:cNvSpPr>
            <a:spLocks noGrp="1"/>
          </p:cNvSpPr>
          <p:nvPr>
            <p:ph type="title"/>
          </p:nvPr>
        </p:nvSpPr>
        <p:spPr/>
        <p:txBody>
          <a:bodyPr/>
          <a:lstStyle/>
          <a:p>
            <a:r>
              <a:rPr lang="en-IN" dirty="0">
                <a:solidFill>
                  <a:schemeClr val="accent1"/>
                </a:solidFill>
              </a:rPr>
              <a:t>Results</a:t>
            </a:r>
          </a:p>
        </p:txBody>
      </p:sp>
      <p:sp>
        <p:nvSpPr>
          <p:cNvPr id="3" name="TextBox 2">
            <a:extLst>
              <a:ext uri="{FF2B5EF4-FFF2-40B4-BE49-F238E27FC236}">
                <a16:creationId xmlns:a16="http://schemas.microsoft.com/office/drawing/2014/main" id="{C82795A4-F0CC-F602-70A8-B643A1F250D5}"/>
              </a:ext>
            </a:extLst>
          </p:cNvPr>
          <p:cNvSpPr txBox="1"/>
          <p:nvPr/>
        </p:nvSpPr>
        <p:spPr>
          <a:xfrm>
            <a:off x="581192" y="1300899"/>
            <a:ext cx="1838965" cy="369332"/>
          </a:xfrm>
          <a:prstGeom prst="rect">
            <a:avLst/>
          </a:prstGeom>
          <a:noFill/>
        </p:spPr>
        <p:txBody>
          <a:bodyPr wrap="none" rtlCol="0">
            <a:spAutoFit/>
          </a:bodyPr>
          <a:lstStyle/>
          <a:p>
            <a:r>
              <a:rPr lang="en-IN" dirty="0"/>
              <a:t>Input And Output</a:t>
            </a:r>
          </a:p>
        </p:txBody>
      </p:sp>
      <p:pic>
        <p:nvPicPr>
          <p:cNvPr id="8" name="Picture 7">
            <a:extLst>
              <a:ext uri="{FF2B5EF4-FFF2-40B4-BE49-F238E27FC236}">
                <a16:creationId xmlns:a16="http://schemas.microsoft.com/office/drawing/2014/main" id="{7DAC1722-D1D2-B392-741A-9F21D8FC134D}"/>
              </a:ext>
            </a:extLst>
          </p:cNvPr>
          <p:cNvPicPr>
            <a:picLocks noChangeAspect="1"/>
          </p:cNvPicPr>
          <p:nvPr/>
        </p:nvPicPr>
        <p:blipFill>
          <a:blip r:embed="rId2"/>
          <a:stretch>
            <a:fillRect/>
          </a:stretch>
        </p:blipFill>
        <p:spPr>
          <a:xfrm>
            <a:off x="2768829" y="1461955"/>
            <a:ext cx="6654342" cy="5143879"/>
          </a:xfrm>
          <a:prstGeom prst="rect">
            <a:avLst/>
          </a:prstGeom>
        </p:spPr>
      </p:pic>
    </p:spTree>
    <p:extLst>
      <p:ext uri="{BB962C8B-B14F-4D97-AF65-F5344CB8AC3E}">
        <p14:creationId xmlns:p14="http://schemas.microsoft.com/office/powerpoint/2010/main" val="10243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8" name="TextBox 7">
            <a:extLst>
              <a:ext uri="{FF2B5EF4-FFF2-40B4-BE49-F238E27FC236}">
                <a16:creationId xmlns:a16="http://schemas.microsoft.com/office/drawing/2014/main" id="{C35767A9-7F0A-D73C-B844-4DCBEB587A20}"/>
              </a:ext>
            </a:extLst>
          </p:cNvPr>
          <p:cNvSpPr txBox="1"/>
          <p:nvPr/>
        </p:nvSpPr>
        <p:spPr>
          <a:xfrm>
            <a:off x="249956" y="1584960"/>
            <a:ext cx="11692088" cy="4401205"/>
          </a:xfrm>
          <a:prstGeom prst="rect">
            <a:avLst/>
          </a:prstGeom>
          <a:noFill/>
        </p:spPr>
        <p:txBody>
          <a:bodyPr wrap="square" rtlCol="0">
            <a:spAutoFit/>
          </a:bodyPr>
          <a:lstStyle/>
          <a:p>
            <a:r>
              <a:rPr lang="en-GB" sz="2000" dirty="0"/>
              <a:t>The </a:t>
            </a:r>
            <a:r>
              <a:rPr lang="en-GB" sz="2000" b="1" dirty="0"/>
              <a:t>"Secure Data Hiding in Images Using Steganography"</a:t>
            </a:r>
            <a:r>
              <a:rPr lang="en-GB" sz="2000" dirty="0"/>
              <a:t> project successfully demonstrates the application of </a:t>
            </a:r>
          </a:p>
          <a:p>
            <a:r>
              <a:rPr lang="en-GB" sz="2000" dirty="0"/>
              <a:t>steganography for securely hiding confidential messages within images. By leveraging advanced encryption</a:t>
            </a:r>
          </a:p>
          <a:p>
            <a:r>
              <a:rPr lang="en-GB" sz="2000" dirty="0"/>
              <a:t> techniques, such as AES, and implementing a user-friendly graphical interface, I have provided an effective</a:t>
            </a:r>
          </a:p>
          <a:p>
            <a:r>
              <a:rPr lang="en-GB" sz="2000" dirty="0"/>
              <a:t> solution for secure data transmission that maintains the integrity of the cover image.</a:t>
            </a:r>
          </a:p>
          <a:p>
            <a:endParaRPr lang="en-GB" sz="2000" dirty="0"/>
          </a:p>
          <a:p>
            <a:r>
              <a:rPr lang="en-GB" sz="2000" dirty="0"/>
              <a:t>My key achievements include the implementation of robust encryption and decryption processes, and the </a:t>
            </a:r>
          </a:p>
          <a:p>
            <a:r>
              <a:rPr lang="en-GB" sz="2000" dirty="0"/>
              <a:t>development of an interactive and responsive GUI using </a:t>
            </a:r>
            <a:r>
              <a:rPr lang="en-GB" sz="2000" dirty="0" err="1"/>
              <a:t>tkinter</a:t>
            </a:r>
            <a:r>
              <a:rPr lang="en-GB" sz="2000" dirty="0"/>
              <a:t> . These features make the encryption and </a:t>
            </a:r>
          </a:p>
          <a:p>
            <a:r>
              <a:rPr lang="en-GB" sz="2000" dirty="0"/>
              <a:t>decryption processes accessible to non-technical users, enhancing the overall usability of the application.</a:t>
            </a:r>
          </a:p>
          <a:p>
            <a:endParaRPr lang="en-GB" sz="2000" dirty="0"/>
          </a:p>
          <a:p>
            <a:r>
              <a:rPr lang="en-GB" sz="2000" dirty="0"/>
              <a:t>Looking ahead, there is significant potential for integrating more advanced encryption methods like AES-256, </a:t>
            </a:r>
          </a:p>
          <a:p>
            <a:r>
              <a:rPr lang="en-GB" sz="2000" dirty="0"/>
              <a:t>AES-512, and RSA. Additionally, expanding the capability to use various file types as cover files and hidden data </a:t>
            </a:r>
          </a:p>
          <a:p>
            <a:r>
              <a:rPr lang="en-GB" sz="2000" dirty="0"/>
              <a:t>will further enhance the versatility and applicability of this solution. This project lays a strong foundation for</a:t>
            </a:r>
          </a:p>
          <a:p>
            <a:r>
              <a:rPr lang="en-GB" sz="2000" dirty="0"/>
              <a:t> future enhancements, ensuring its relevance and effectiveness in addressing evolving data security needs.</a:t>
            </a:r>
          </a:p>
          <a:p>
            <a:endParaRPr lang="en-GB"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https://github.com/Ayushk500/Steganography.git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56802F74-516B-387C-294E-3F8CE6B179A0}"/>
              </a:ext>
            </a:extLst>
          </p:cNvPr>
          <p:cNvSpPr txBox="1"/>
          <p:nvPr/>
        </p:nvSpPr>
        <p:spPr>
          <a:xfrm>
            <a:off x="697584" y="1725105"/>
            <a:ext cx="10862269" cy="4524315"/>
          </a:xfrm>
          <a:prstGeom prst="rect">
            <a:avLst/>
          </a:prstGeom>
          <a:noFill/>
        </p:spPr>
        <p:txBody>
          <a:bodyPr wrap="none" rtlCol="0">
            <a:spAutoFit/>
          </a:bodyPr>
          <a:lstStyle/>
          <a:p>
            <a:r>
              <a:rPr lang="en-GB" b="1" dirty="0"/>
              <a:t>Advanced Encryption Methods:</a:t>
            </a:r>
            <a:endParaRPr lang="en-GB" dirty="0"/>
          </a:p>
          <a:p>
            <a:pPr>
              <a:buFont typeface="Arial" panose="020B0604020202020204" pitchFamily="34" charset="0"/>
              <a:buChar char="•"/>
            </a:pPr>
            <a:r>
              <a:rPr lang="en-GB" dirty="0"/>
              <a:t>Integrating more robust and advanced encryption methods like AES-256, AES-512, and RSA to enhance security.</a:t>
            </a:r>
          </a:p>
          <a:p>
            <a:endParaRPr lang="en-IN" dirty="0"/>
          </a:p>
          <a:p>
            <a:r>
              <a:rPr lang="en-GB" b="1" dirty="0"/>
              <a:t>Multiple Cover File Types:</a:t>
            </a:r>
            <a:endParaRPr lang="en-GB" dirty="0"/>
          </a:p>
          <a:p>
            <a:pPr>
              <a:buFont typeface="Arial" panose="020B0604020202020204" pitchFamily="34" charset="0"/>
              <a:buChar char="•"/>
            </a:pPr>
            <a:r>
              <a:rPr lang="en-GB" dirty="0"/>
              <a:t>Enabling the selection of various types of cover files, such as music, video, PDF, and more, instead of just images.</a:t>
            </a:r>
          </a:p>
          <a:p>
            <a:r>
              <a:rPr lang="en-GB" dirty="0"/>
              <a:t>   This allows for greater flexibility and applicability in different scenarios.</a:t>
            </a:r>
          </a:p>
          <a:p>
            <a:pPr>
              <a:buFont typeface="Arial" panose="020B0604020202020204" pitchFamily="34" charset="0"/>
              <a:buChar char="•"/>
            </a:pPr>
            <a:endParaRPr lang="en-GB" dirty="0"/>
          </a:p>
          <a:p>
            <a:r>
              <a:rPr lang="en-GB" b="1" dirty="0"/>
              <a:t>Hiding Different File Formats:</a:t>
            </a:r>
            <a:endParaRPr lang="en-GB" dirty="0"/>
          </a:p>
          <a:p>
            <a:pPr>
              <a:buFont typeface="Arial" panose="020B0604020202020204" pitchFamily="34" charset="0"/>
              <a:buChar char="•"/>
            </a:pPr>
            <a:r>
              <a:rPr lang="en-GB" dirty="0"/>
              <a:t>Expanding the capability to hide various file formats, including videos, audio files, and documents, facilitating</a:t>
            </a:r>
          </a:p>
          <a:p>
            <a:r>
              <a:rPr lang="en-GB" dirty="0"/>
              <a:t>  safe sharing of diverse types of data between parties.</a:t>
            </a:r>
          </a:p>
          <a:p>
            <a:pPr>
              <a:buFont typeface="Arial" panose="020B0604020202020204" pitchFamily="34" charset="0"/>
              <a:buChar char="•"/>
            </a:pPr>
            <a:endParaRPr lang="en-GB" dirty="0"/>
          </a:p>
          <a:p>
            <a:r>
              <a:rPr lang="en-GB" b="1" dirty="0"/>
              <a:t>Cross-Platform Compatibility:</a:t>
            </a:r>
            <a:endParaRPr lang="en-GB" dirty="0"/>
          </a:p>
          <a:p>
            <a:pPr>
              <a:buFont typeface="Arial" panose="020B0604020202020204" pitchFamily="34" charset="0"/>
              <a:buChar char="•"/>
            </a:pPr>
            <a:r>
              <a:rPr lang="en-GB" dirty="0"/>
              <a:t>Enhancing the software to be compatible across different operating systems and devices, including macOS, Linux,</a:t>
            </a:r>
          </a:p>
          <a:p>
            <a:pPr>
              <a:buFont typeface="Arial" panose="020B0604020202020204" pitchFamily="34" charset="0"/>
              <a:buChar char="•"/>
            </a:pPr>
            <a:r>
              <a:rPr lang="en-GB" dirty="0"/>
              <a:t> and mobile platforms, ensuring wider accessibility and usability.</a:t>
            </a:r>
          </a:p>
          <a:p>
            <a:pPr>
              <a:buFont typeface="Arial" panose="020B0604020202020204" pitchFamily="34" charset="0"/>
              <a:buChar char="•"/>
            </a:pPr>
            <a:endParaRPr lang="en-GB" dirty="0"/>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94704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endParaRPr lang="en-GB" sz="2400" dirty="0">
              <a:solidFill>
                <a:srgbClr val="0F0F0F"/>
              </a:solidFill>
              <a:ea typeface="+mn-lt"/>
              <a:cs typeface="+mn-lt"/>
            </a:endParaRPr>
          </a:p>
          <a:p>
            <a:pPr marL="0" indent="0">
              <a:buNone/>
            </a:pPr>
            <a:r>
              <a:rPr lang="en-GB" sz="2400" dirty="0">
                <a:solidFill>
                  <a:srgbClr val="0F0F0F"/>
                </a:solidFill>
                <a:ea typeface="+mn-lt"/>
                <a:cs typeface="+mn-lt"/>
              </a:rPr>
              <a:t>In an age where data security is paramount, traditional encryption methods are often easily detectable and can raise suspicion. There is a growing need for innovative ways to hide confidential messages within seemingly innocuous cover images, ensuring that sensitive information remains secure while the integrity of the cover image is maintained. Moreover, making these encryption and decryption processes accessible to non-technical users through a simple, user-friendly interface is crucial. This project addresses these challenges by implementing a steganography-based solution that seamlessly integrates advanced encryption techniques with a responsive and interactive GUI.</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3" name="TextBox 2">
            <a:extLst>
              <a:ext uri="{FF2B5EF4-FFF2-40B4-BE49-F238E27FC236}">
                <a16:creationId xmlns:a16="http://schemas.microsoft.com/office/drawing/2014/main" id="{E520EE96-84AD-9ACC-45B5-77B564FF7728}"/>
              </a:ext>
            </a:extLst>
          </p:cNvPr>
          <p:cNvSpPr txBox="1"/>
          <p:nvPr/>
        </p:nvSpPr>
        <p:spPr>
          <a:xfrm>
            <a:off x="772998" y="1564849"/>
            <a:ext cx="7500195" cy="4893647"/>
          </a:xfrm>
          <a:prstGeom prst="rect">
            <a:avLst/>
          </a:prstGeom>
          <a:noFill/>
        </p:spPr>
        <p:txBody>
          <a:bodyPr wrap="none" rtlCol="0">
            <a:spAutoFit/>
          </a:bodyPr>
          <a:lstStyle/>
          <a:p>
            <a:r>
              <a:rPr lang="en-IN" sz="2400" b="1" dirty="0"/>
              <a:t>Libraries:</a:t>
            </a:r>
            <a:r>
              <a:rPr lang="en-IN" sz="2400" dirty="0"/>
              <a:t>   </a:t>
            </a:r>
          </a:p>
          <a:p>
            <a:r>
              <a:rPr lang="en-IN" sz="2400" dirty="0"/>
              <a:t>PIL (Pillow),  OS,  </a:t>
            </a:r>
            <a:r>
              <a:rPr lang="en-IN" sz="2400" dirty="0" err="1"/>
              <a:t>Hashlib</a:t>
            </a:r>
            <a:r>
              <a:rPr lang="en-IN" sz="2400" dirty="0"/>
              <a:t>,  </a:t>
            </a:r>
            <a:r>
              <a:rPr lang="en-IN" sz="2400" dirty="0" err="1"/>
              <a:t>Tkinter</a:t>
            </a:r>
            <a:r>
              <a:rPr lang="en-IN" sz="2400" dirty="0"/>
              <a:t>,  </a:t>
            </a:r>
            <a:r>
              <a:rPr lang="en-IN" sz="2400" dirty="0" err="1"/>
              <a:t>Filedialog</a:t>
            </a:r>
            <a:r>
              <a:rPr lang="en-IN" sz="2400" dirty="0"/>
              <a:t>,  </a:t>
            </a:r>
            <a:r>
              <a:rPr lang="en-IN" sz="2400" dirty="0" err="1"/>
              <a:t>Messagebox</a:t>
            </a:r>
            <a:endParaRPr lang="en-IN" sz="2400" dirty="0"/>
          </a:p>
          <a:p>
            <a:endParaRPr lang="en-IN" sz="2400" dirty="0"/>
          </a:p>
          <a:p>
            <a:r>
              <a:rPr lang="en-IN" sz="2400" b="1" dirty="0"/>
              <a:t>Language:</a:t>
            </a:r>
          </a:p>
          <a:p>
            <a:r>
              <a:rPr lang="en-IN" sz="2400" dirty="0"/>
              <a:t>  Python 3</a:t>
            </a:r>
          </a:p>
          <a:p>
            <a:endParaRPr lang="en-IN" sz="2400" dirty="0"/>
          </a:p>
          <a:p>
            <a:r>
              <a:rPr lang="en-GB" sz="2400" b="1" dirty="0"/>
              <a:t>System Requirements:</a:t>
            </a:r>
          </a:p>
          <a:p>
            <a:pPr>
              <a:buFont typeface="Arial" panose="020B0604020202020204" pitchFamily="34" charset="0"/>
              <a:buChar char="•"/>
            </a:pPr>
            <a:r>
              <a:rPr lang="en-GB" sz="2400" b="1" dirty="0"/>
              <a:t>Operating System:</a:t>
            </a:r>
            <a:r>
              <a:rPr lang="en-GB" sz="2400" dirty="0"/>
              <a:t> Windows 11 Home</a:t>
            </a:r>
          </a:p>
          <a:p>
            <a:pPr>
              <a:buFont typeface="Arial" panose="020B0604020202020204" pitchFamily="34" charset="0"/>
              <a:buChar char="•"/>
            </a:pPr>
            <a:r>
              <a:rPr lang="en-GB" sz="2400" b="1" dirty="0"/>
              <a:t>Processor:</a:t>
            </a:r>
            <a:r>
              <a:rPr lang="en-GB" sz="2400" dirty="0"/>
              <a:t> AMD </a:t>
            </a:r>
            <a:r>
              <a:rPr lang="en-GB" sz="2400" dirty="0" err="1"/>
              <a:t>Ryzen</a:t>
            </a:r>
            <a:r>
              <a:rPr lang="en-GB" sz="2400" dirty="0"/>
              <a:t> 5500U</a:t>
            </a:r>
          </a:p>
          <a:p>
            <a:pPr>
              <a:buFont typeface="Arial" panose="020B0604020202020204" pitchFamily="34" charset="0"/>
              <a:buChar char="•"/>
            </a:pPr>
            <a:r>
              <a:rPr lang="en-GB" sz="2400" b="1" dirty="0"/>
              <a:t>RAM:</a:t>
            </a:r>
            <a:r>
              <a:rPr lang="en-GB" sz="2400" dirty="0"/>
              <a:t> 16 GB</a:t>
            </a:r>
          </a:p>
          <a:p>
            <a:pPr>
              <a:buFont typeface="Arial" panose="020B0604020202020204" pitchFamily="34" charset="0"/>
              <a:buChar char="•"/>
            </a:pPr>
            <a:r>
              <a:rPr lang="en-IN" sz="2400" b="1" dirty="0"/>
              <a:t>Software:</a:t>
            </a:r>
            <a:r>
              <a:rPr lang="en-IN" sz="2400" dirty="0"/>
              <a:t> Visual Studio Code, </a:t>
            </a:r>
            <a:r>
              <a:rPr lang="en-IN" sz="2400" dirty="0" err="1"/>
              <a:t>OpenStego</a:t>
            </a:r>
            <a:endParaRPr lang="en-GB" sz="2400" dirty="0"/>
          </a:p>
          <a:p>
            <a:endParaRPr lang="en-IN" sz="2400" dirty="0"/>
          </a:p>
          <a:p>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5388ED20-A26F-4C9D-D25C-426DC4A2C037}"/>
              </a:ext>
            </a:extLst>
          </p:cNvPr>
          <p:cNvSpPr txBox="1"/>
          <p:nvPr/>
        </p:nvSpPr>
        <p:spPr>
          <a:xfrm>
            <a:off x="772998" y="1593130"/>
            <a:ext cx="10586301" cy="5078313"/>
          </a:xfrm>
          <a:prstGeom prst="rect">
            <a:avLst/>
          </a:prstGeom>
          <a:noFill/>
        </p:spPr>
        <p:txBody>
          <a:bodyPr wrap="square" rtlCol="0">
            <a:spAutoFit/>
          </a:bodyPr>
          <a:lstStyle/>
          <a:p>
            <a:r>
              <a:rPr lang="en-GB" b="1" dirty="0"/>
              <a:t>Interactive and Responsive:</a:t>
            </a:r>
            <a:endParaRPr lang="en-GB" dirty="0"/>
          </a:p>
          <a:p>
            <a:pPr>
              <a:buFont typeface="Arial" panose="020B0604020202020204" pitchFamily="34" charset="0"/>
              <a:buChar char="•"/>
            </a:pPr>
            <a:r>
              <a:rPr lang="en-GB" dirty="0"/>
              <a:t>The GUI is designed to be user-friendly, making it easy for users to navigate through the encryption and decryption processes.</a:t>
            </a:r>
          </a:p>
          <a:p>
            <a:pPr>
              <a:buFont typeface="Arial" panose="020B0604020202020204" pitchFamily="34" charset="0"/>
              <a:buChar char="•"/>
            </a:pPr>
            <a:r>
              <a:rPr lang="en-GB" dirty="0"/>
              <a:t>Interactive elements ensure a smooth and intuitive experience.</a:t>
            </a:r>
          </a:p>
          <a:p>
            <a:pPr marL="285750" indent="-285750">
              <a:buFont typeface="Arial" panose="020B0604020202020204" pitchFamily="34" charset="0"/>
              <a:buChar char="•"/>
            </a:pPr>
            <a:endParaRPr lang="en-IN" dirty="0"/>
          </a:p>
          <a:p>
            <a:r>
              <a:rPr lang="en-GB" b="1" dirty="0"/>
              <a:t>Advanced Encryption Standard (AES 128 Bit):</a:t>
            </a:r>
            <a:endParaRPr lang="en-GB" dirty="0"/>
          </a:p>
          <a:p>
            <a:pPr>
              <a:buFont typeface="Arial" panose="020B0604020202020204" pitchFamily="34" charset="0"/>
              <a:buChar char="•"/>
            </a:pPr>
            <a:r>
              <a:rPr lang="en-GB" dirty="0"/>
              <a:t>The project employs AES (128 Bit) encryption for an additional layer of security.</a:t>
            </a:r>
          </a:p>
          <a:p>
            <a:pPr>
              <a:buFont typeface="Arial" panose="020B0604020202020204" pitchFamily="34" charset="0"/>
              <a:buChar char="•"/>
            </a:pPr>
            <a:r>
              <a:rPr lang="en-GB" dirty="0"/>
              <a:t>The secret message is encrypted using a passcode before being embedded in the image.</a:t>
            </a:r>
          </a:p>
          <a:p>
            <a:pPr marL="285750" indent="-285750">
              <a:buFont typeface="Arial" panose="020B0604020202020204" pitchFamily="34" charset="0"/>
              <a:buChar char="•"/>
            </a:pPr>
            <a:endParaRPr lang="en-IN" dirty="0"/>
          </a:p>
          <a:p>
            <a:r>
              <a:rPr lang="en-GB" b="1" dirty="0"/>
              <a:t>User-Friendly:</a:t>
            </a:r>
            <a:endParaRPr lang="en-GB" dirty="0"/>
          </a:p>
          <a:p>
            <a:pPr>
              <a:buFont typeface="Arial" panose="020B0604020202020204" pitchFamily="34" charset="0"/>
              <a:buChar char="•"/>
            </a:pPr>
            <a:r>
              <a:rPr lang="en-GB" dirty="0"/>
              <a:t>The application features a visually appealing and vibrant interface.</a:t>
            </a:r>
          </a:p>
          <a:p>
            <a:pPr>
              <a:buFont typeface="Arial" panose="020B0604020202020204" pitchFamily="34" charset="0"/>
              <a:buChar char="•"/>
            </a:pPr>
            <a:r>
              <a:rPr lang="en-GB" dirty="0"/>
              <a:t>Clear prompts and error messages guide users through the process.</a:t>
            </a:r>
          </a:p>
          <a:p>
            <a:pPr marL="285750" indent="-285750">
              <a:buFont typeface="Arial" panose="020B0604020202020204" pitchFamily="34" charset="0"/>
              <a:buChar char="•"/>
            </a:pPr>
            <a:endParaRPr lang="en-IN" dirty="0"/>
          </a:p>
          <a:p>
            <a:r>
              <a:rPr lang="en-GB" b="1" dirty="0"/>
              <a:t>Double Protection:</a:t>
            </a:r>
            <a:endParaRPr lang="en-GB" dirty="0"/>
          </a:p>
          <a:p>
            <a:pPr>
              <a:buFont typeface="Arial" panose="020B0604020202020204" pitchFamily="34" charset="0"/>
              <a:buChar char="•"/>
            </a:pPr>
            <a:r>
              <a:rPr lang="en-GB" dirty="0"/>
              <a:t>The secret message is first encrypted using a passcode and then hidden in the image, ensuring double protection.</a:t>
            </a:r>
          </a:p>
          <a:p>
            <a:pPr>
              <a:buFont typeface="Arial" panose="020B0604020202020204" pitchFamily="34" charset="0"/>
              <a:buChar char="•"/>
            </a:pPr>
            <a:r>
              <a:rPr lang="en-GB" dirty="0"/>
              <a:t>This two-step security measure makes unauthorized access extremely difficult.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b="1"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IN" sz="2000" dirty="0"/>
              <a:t>Some Potential End Users are :</a:t>
            </a:r>
          </a:p>
          <a:p>
            <a:pPr lvl="1">
              <a:buFont typeface="Arial" panose="020B0604020202020204" pitchFamily="34" charset="0"/>
              <a:buChar char="•"/>
            </a:pPr>
            <a:r>
              <a:rPr lang="en-IN" sz="2000" dirty="0"/>
              <a:t>Journalists and Whistleblowers</a:t>
            </a:r>
          </a:p>
          <a:p>
            <a:pPr lvl="1">
              <a:buFont typeface="Arial" panose="020B0604020202020204" pitchFamily="34" charset="0"/>
              <a:buChar char="•"/>
            </a:pPr>
            <a:r>
              <a:rPr lang="en-IN" sz="2000" dirty="0"/>
              <a:t>Cybersecurity Experts</a:t>
            </a:r>
          </a:p>
          <a:p>
            <a:pPr lvl="1">
              <a:buFont typeface="Arial" panose="020B0604020202020204" pitchFamily="34" charset="0"/>
              <a:buChar char="•"/>
            </a:pPr>
            <a:r>
              <a:rPr lang="en-IN" sz="2000" dirty="0"/>
              <a:t>Government and Military Personnel</a:t>
            </a:r>
          </a:p>
          <a:p>
            <a:pPr lvl="1">
              <a:buFont typeface="Arial" panose="020B0604020202020204" pitchFamily="34" charset="0"/>
              <a:buChar char="•"/>
            </a:pPr>
            <a:r>
              <a:rPr lang="en-IN" sz="2000" dirty="0"/>
              <a:t>Academics and Researchers</a:t>
            </a:r>
          </a:p>
          <a:p>
            <a:pPr lvl="1">
              <a:buFont typeface="Arial" panose="020B0604020202020204" pitchFamily="34" charset="0"/>
              <a:buChar char="•"/>
            </a:pPr>
            <a:r>
              <a:rPr lang="en-IN" sz="2000" dirty="0"/>
              <a:t>Personal Use</a:t>
            </a:r>
          </a:p>
          <a:p>
            <a:pPr lvl="1">
              <a:buFont typeface="Arial" panose="020B0604020202020204" pitchFamily="34" charset="0"/>
              <a:buChar char="•"/>
            </a:pPr>
            <a:r>
              <a:rPr lang="en-IN" sz="2000" dirty="0"/>
              <a:t>Banks and Financial sectors</a:t>
            </a:r>
          </a:p>
          <a:p>
            <a:pPr lvl="1">
              <a:buFont typeface="Arial" panose="020B0604020202020204" pitchFamily="34" charset="0"/>
              <a:buChar char="•"/>
            </a:pPr>
            <a:r>
              <a:rPr lang="en-IN" sz="2000" dirty="0"/>
              <a:t>Privacy Enthusiasts</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0DA13F6-A21D-A1C1-D1BF-8D5327093683}"/>
              </a:ext>
            </a:extLst>
          </p:cNvPr>
          <p:cNvPicPr>
            <a:picLocks noChangeAspect="1"/>
          </p:cNvPicPr>
          <p:nvPr/>
        </p:nvPicPr>
        <p:blipFill>
          <a:blip r:embed="rId2"/>
          <a:stretch>
            <a:fillRect/>
          </a:stretch>
        </p:blipFill>
        <p:spPr>
          <a:xfrm>
            <a:off x="1742539" y="1682266"/>
            <a:ext cx="7711126" cy="4882370"/>
          </a:xfrm>
          <a:prstGeom prst="rect">
            <a:avLst/>
          </a:prstGeom>
        </p:spPr>
      </p:pic>
      <p:sp>
        <p:nvSpPr>
          <p:cNvPr id="6" name="TextBox 5">
            <a:extLst>
              <a:ext uri="{FF2B5EF4-FFF2-40B4-BE49-F238E27FC236}">
                <a16:creationId xmlns:a16="http://schemas.microsoft.com/office/drawing/2014/main" id="{542E89C9-7593-55E8-671F-0A496227191A}"/>
              </a:ext>
            </a:extLst>
          </p:cNvPr>
          <p:cNvSpPr txBox="1"/>
          <p:nvPr/>
        </p:nvSpPr>
        <p:spPr>
          <a:xfrm>
            <a:off x="581192" y="1312934"/>
            <a:ext cx="1731693" cy="369332"/>
          </a:xfrm>
          <a:prstGeom prst="rect">
            <a:avLst/>
          </a:prstGeom>
          <a:noFill/>
        </p:spPr>
        <p:txBody>
          <a:bodyPr wrap="none" rtlCol="0">
            <a:spAutoFit/>
          </a:bodyPr>
          <a:lstStyle/>
          <a:p>
            <a:r>
              <a:rPr lang="en-IN" dirty="0"/>
              <a:t>Encryption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66A94-0B7F-72EE-EE8F-DD1BE202E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042A8-9D58-32E3-822F-E9E54A77A2E2}"/>
              </a:ext>
            </a:extLst>
          </p:cNvPr>
          <p:cNvSpPr>
            <a:spLocks noGrp="1"/>
          </p:cNvSpPr>
          <p:nvPr>
            <p:ph type="title"/>
          </p:nvPr>
        </p:nvSpPr>
        <p:spPr/>
        <p:txBody>
          <a:bodyPr/>
          <a:lstStyle/>
          <a:p>
            <a:r>
              <a:rPr lang="en-IN" dirty="0">
                <a:solidFill>
                  <a:schemeClr val="accent1"/>
                </a:solidFill>
              </a:rPr>
              <a:t>Results</a:t>
            </a:r>
          </a:p>
        </p:txBody>
      </p:sp>
      <p:sp>
        <p:nvSpPr>
          <p:cNvPr id="3" name="TextBox 2">
            <a:extLst>
              <a:ext uri="{FF2B5EF4-FFF2-40B4-BE49-F238E27FC236}">
                <a16:creationId xmlns:a16="http://schemas.microsoft.com/office/drawing/2014/main" id="{D90FA5F6-5A37-15A8-1096-6EA760570659}"/>
              </a:ext>
            </a:extLst>
          </p:cNvPr>
          <p:cNvSpPr txBox="1"/>
          <p:nvPr/>
        </p:nvSpPr>
        <p:spPr>
          <a:xfrm>
            <a:off x="581192" y="1300899"/>
            <a:ext cx="1755737" cy="369332"/>
          </a:xfrm>
          <a:prstGeom prst="rect">
            <a:avLst/>
          </a:prstGeom>
          <a:noFill/>
        </p:spPr>
        <p:txBody>
          <a:bodyPr wrap="none" rtlCol="0">
            <a:spAutoFit/>
          </a:bodyPr>
          <a:lstStyle/>
          <a:p>
            <a:r>
              <a:rPr lang="en-IN" dirty="0"/>
              <a:t>Decryption Code</a:t>
            </a:r>
          </a:p>
        </p:txBody>
      </p:sp>
      <p:pic>
        <p:nvPicPr>
          <p:cNvPr id="6" name="Picture 5">
            <a:extLst>
              <a:ext uri="{FF2B5EF4-FFF2-40B4-BE49-F238E27FC236}">
                <a16:creationId xmlns:a16="http://schemas.microsoft.com/office/drawing/2014/main" id="{31F00152-5C61-D675-A66C-6A072BC421B6}"/>
              </a:ext>
            </a:extLst>
          </p:cNvPr>
          <p:cNvPicPr>
            <a:picLocks noChangeAspect="1"/>
          </p:cNvPicPr>
          <p:nvPr/>
        </p:nvPicPr>
        <p:blipFill>
          <a:blip r:embed="rId2"/>
          <a:stretch>
            <a:fillRect/>
          </a:stretch>
        </p:blipFill>
        <p:spPr>
          <a:xfrm>
            <a:off x="1765164" y="1738678"/>
            <a:ext cx="8001005" cy="4839275"/>
          </a:xfrm>
          <a:prstGeom prst="rect">
            <a:avLst/>
          </a:prstGeom>
        </p:spPr>
      </p:pic>
    </p:spTree>
    <p:extLst>
      <p:ext uri="{BB962C8B-B14F-4D97-AF65-F5344CB8AC3E}">
        <p14:creationId xmlns:p14="http://schemas.microsoft.com/office/powerpoint/2010/main" val="135555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D3125-EB55-F911-2EA3-E77716C69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FD0E7-9939-87F5-2860-0785F6304FEC}"/>
              </a:ext>
            </a:extLst>
          </p:cNvPr>
          <p:cNvSpPr>
            <a:spLocks noGrp="1"/>
          </p:cNvSpPr>
          <p:nvPr>
            <p:ph type="title"/>
          </p:nvPr>
        </p:nvSpPr>
        <p:spPr/>
        <p:txBody>
          <a:bodyPr/>
          <a:lstStyle/>
          <a:p>
            <a:r>
              <a:rPr lang="en-IN" dirty="0">
                <a:solidFill>
                  <a:schemeClr val="accent1"/>
                </a:solidFill>
              </a:rPr>
              <a:t>Results</a:t>
            </a:r>
          </a:p>
        </p:txBody>
      </p:sp>
      <p:sp>
        <p:nvSpPr>
          <p:cNvPr id="3" name="TextBox 2">
            <a:extLst>
              <a:ext uri="{FF2B5EF4-FFF2-40B4-BE49-F238E27FC236}">
                <a16:creationId xmlns:a16="http://schemas.microsoft.com/office/drawing/2014/main" id="{B4911EF2-81D6-2B3C-E4A2-95AB24699DF9}"/>
              </a:ext>
            </a:extLst>
          </p:cNvPr>
          <p:cNvSpPr txBox="1"/>
          <p:nvPr/>
        </p:nvSpPr>
        <p:spPr>
          <a:xfrm>
            <a:off x="581192" y="1300899"/>
            <a:ext cx="1071127" cy="369332"/>
          </a:xfrm>
          <a:prstGeom prst="rect">
            <a:avLst/>
          </a:prstGeom>
          <a:noFill/>
        </p:spPr>
        <p:txBody>
          <a:bodyPr wrap="none" rtlCol="0">
            <a:spAutoFit/>
          </a:bodyPr>
          <a:lstStyle/>
          <a:p>
            <a:r>
              <a:rPr lang="en-IN" dirty="0"/>
              <a:t>GUI Code</a:t>
            </a:r>
          </a:p>
        </p:txBody>
      </p:sp>
      <p:pic>
        <p:nvPicPr>
          <p:cNvPr id="6" name="Picture 5">
            <a:extLst>
              <a:ext uri="{FF2B5EF4-FFF2-40B4-BE49-F238E27FC236}">
                <a16:creationId xmlns:a16="http://schemas.microsoft.com/office/drawing/2014/main" id="{A3C94F3E-FF90-98CD-2315-C21CC09D01C5}"/>
              </a:ext>
            </a:extLst>
          </p:cNvPr>
          <p:cNvPicPr>
            <a:picLocks noChangeAspect="1"/>
          </p:cNvPicPr>
          <p:nvPr/>
        </p:nvPicPr>
        <p:blipFill>
          <a:blip r:embed="rId2"/>
          <a:stretch>
            <a:fillRect/>
          </a:stretch>
        </p:blipFill>
        <p:spPr>
          <a:xfrm>
            <a:off x="1751250" y="1623096"/>
            <a:ext cx="8128041" cy="5046269"/>
          </a:xfrm>
          <a:prstGeom prst="rect">
            <a:avLst/>
          </a:prstGeom>
        </p:spPr>
      </p:pic>
    </p:spTree>
    <p:extLst>
      <p:ext uri="{BB962C8B-B14F-4D97-AF65-F5344CB8AC3E}">
        <p14:creationId xmlns:p14="http://schemas.microsoft.com/office/powerpoint/2010/main" val="6670149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15471</TotalTime>
  <Words>698</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Kant</cp:lastModifiedBy>
  <cp:revision>40</cp:revision>
  <dcterms:created xsi:type="dcterms:W3CDTF">2021-05-26T16:50:10Z</dcterms:created>
  <dcterms:modified xsi:type="dcterms:W3CDTF">2025-02-25T19:11:10Z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