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57" r:id="rId6"/>
    <p:sldId id="258" r:id="rId7"/>
    <p:sldId id="259" r:id="rId8"/>
    <p:sldId id="260" r:id="rId9"/>
    <p:sldId id="261"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10"/>
  </p:normalViewPr>
  <p:slideViewPr>
    <p:cSldViewPr snapToGrid="0" snapToObjects="1">
      <p:cViewPr varScale="1">
        <p:scale>
          <a:sx n="107" d="100"/>
          <a:sy n="107"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9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LK" dirty="0"/>
          </a:p>
        </p:txBody>
      </p:sp>
      <p:sp>
        <p:nvSpPr>
          <p:cNvPr id="5" name="Text 1"/>
          <p:cNvSpPr/>
          <p:nvPr/>
        </p:nvSpPr>
        <p:spPr>
          <a:xfrm>
            <a:off x="833199" y="2579013"/>
            <a:ext cx="74776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rPr>
              <a:t>Ayushka Weerasinghe</a:t>
            </a:r>
            <a:endParaRPr lang="en-US" sz="4374" dirty="0"/>
          </a:p>
        </p:txBody>
      </p:sp>
      <p:sp>
        <p:nvSpPr>
          <p:cNvPr id="6" name="Text 2"/>
          <p:cNvSpPr/>
          <p:nvPr/>
        </p:nvSpPr>
        <p:spPr>
          <a:xfrm>
            <a:off x="665559" y="4667786"/>
            <a:ext cx="7477601" cy="2861786"/>
          </a:xfrm>
          <a:prstGeom prst="rect">
            <a:avLst/>
          </a:prstGeom>
          <a:noFill/>
          <a:ln/>
        </p:spPr>
        <p:txBody>
          <a:bodyPr wrap="square" rtlCol="0" anchor="t"/>
          <a:lstStyle/>
          <a:p>
            <a:pPr marL="0" indent="0" algn="just">
              <a:buNone/>
            </a:pPr>
            <a:r>
              <a:rPr lang="en-US" sz="2800" dirty="0"/>
              <a:t>I’m an IT professional with 5 years of experience in </a:t>
            </a:r>
            <a:r>
              <a:rPr lang="en-US" sz="2800" dirty="0" err="1"/>
              <a:t>MadMobile</a:t>
            </a:r>
            <a:r>
              <a:rPr lang="en-US" sz="2800" dirty="0"/>
              <a:t>.</a:t>
            </a:r>
          </a:p>
        </p:txBody>
      </p:sp>
      <p:pic>
        <p:nvPicPr>
          <p:cNvPr id="8" name="Picture 7" descr="A person taking a selfie&#10;&#10;Description automatically generated">
            <a:extLst>
              <a:ext uri="{FF2B5EF4-FFF2-40B4-BE49-F238E27FC236}">
                <a16:creationId xmlns:a16="http://schemas.microsoft.com/office/drawing/2014/main" id="{181DBAC9-C623-3EEC-8402-82A5A134931F}"/>
              </a:ext>
            </a:extLst>
          </p:cNvPr>
          <p:cNvPicPr>
            <a:picLocks noChangeAspect="1"/>
          </p:cNvPicPr>
          <p:nvPr/>
        </p:nvPicPr>
        <p:blipFill>
          <a:blip r:embed="rId4"/>
          <a:stretch>
            <a:fillRect/>
          </a:stretch>
        </p:blipFill>
        <p:spPr>
          <a:xfrm>
            <a:off x="9589169" y="0"/>
            <a:ext cx="5041232"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LK"/>
          </a:p>
        </p:txBody>
      </p:sp>
      <p:sp>
        <p:nvSpPr>
          <p:cNvPr id="5" name="Text 1"/>
          <p:cNvSpPr/>
          <p:nvPr/>
        </p:nvSpPr>
        <p:spPr>
          <a:xfrm>
            <a:off x="2646759" y="910113"/>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About Me</a:t>
            </a:r>
            <a:endParaRPr lang="en-US" sz="4374" dirty="0"/>
          </a:p>
        </p:txBody>
      </p:sp>
      <p:sp>
        <p:nvSpPr>
          <p:cNvPr id="6" name="Shape 2"/>
          <p:cNvSpPr/>
          <p:nvPr/>
        </p:nvSpPr>
        <p:spPr>
          <a:xfrm>
            <a:off x="724138" y="1782126"/>
            <a:ext cx="7477601" cy="1295400"/>
          </a:xfrm>
          <a:prstGeom prst="roundRect">
            <a:avLst>
              <a:gd name="adj" fmla="val 7719"/>
            </a:avLst>
          </a:prstGeom>
          <a:solidFill>
            <a:srgbClr val="F7EDD4"/>
          </a:solidFill>
          <a:ln w="7620">
            <a:solidFill>
              <a:srgbClr val="DDD3BA"/>
            </a:solidFill>
            <a:prstDash val="solid"/>
          </a:ln>
        </p:spPr>
        <p:txBody>
          <a:bodyPr/>
          <a:lstStyle/>
          <a:p>
            <a:endParaRPr lang="en-LK"/>
          </a:p>
        </p:txBody>
      </p:sp>
      <p:sp>
        <p:nvSpPr>
          <p:cNvPr id="7" name="Text 3"/>
          <p:cNvSpPr/>
          <p:nvPr/>
        </p:nvSpPr>
        <p:spPr>
          <a:xfrm>
            <a:off x="953929" y="2011917"/>
            <a:ext cx="2777490" cy="347186"/>
          </a:xfrm>
          <a:prstGeom prst="rect">
            <a:avLst/>
          </a:prstGeom>
          <a:noFill/>
          <a:ln/>
        </p:spPr>
        <p:txBody>
          <a:bodyPr wrap="none" rtlCol="0" anchor="t"/>
          <a:lstStyle/>
          <a:p>
            <a:pPr marL="0" indent="0">
              <a:lnSpc>
                <a:spcPts val="2734"/>
              </a:lnSpc>
              <a:buNone/>
            </a:pPr>
            <a:r>
              <a:rPr lang="en-US" sz="2800" dirty="0">
                <a:solidFill>
                  <a:srgbClr val="454240"/>
                </a:solidFill>
                <a:latin typeface="Libre Baskerville" pitchFamily="34" charset="0"/>
                <a:ea typeface="Libre Baskerville" pitchFamily="34" charset="-122"/>
                <a:cs typeface="Libre Baskerville" pitchFamily="34" charset="-120"/>
              </a:rPr>
              <a:t>Hobbies</a:t>
            </a:r>
            <a:endParaRPr lang="en-US" sz="2800" dirty="0"/>
          </a:p>
        </p:txBody>
      </p:sp>
      <p:sp>
        <p:nvSpPr>
          <p:cNvPr id="8" name="Text 4"/>
          <p:cNvSpPr/>
          <p:nvPr/>
        </p:nvSpPr>
        <p:spPr>
          <a:xfrm>
            <a:off x="953929" y="2492334"/>
            <a:ext cx="7018020" cy="355402"/>
          </a:xfrm>
          <a:prstGeom prst="rect">
            <a:avLst/>
          </a:prstGeom>
          <a:noFill/>
          <a:ln/>
        </p:spPr>
        <p:txBody>
          <a:bodyPr wrap="none" rtlCol="0" anchor="t"/>
          <a:lstStyle/>
          <a:p>
            <a:pPr marL="0" indent="0">
              <a:lnSpc>
                <a:spcPts val="2799"/>
              </a:lnSpc>
              <a:buNone/>
            </a:pPr>
            <a:r>
              <a:rPr lang="en-US" sz="2000" dirty="0">
                <a:solidFill>
                  <a:srgbClr val="454240"/>
                </a:solidFill>
                <a:latin typeface="DM Sans" pitchFamily="34" charset="0"/>
                <a:ea typeface="DM Sans" pitchFamily="34" charset="-122"/>
                <a:cs typeface="DM Sans" pitchFamily="34" charset="-120"/>
              </a:rPr>
              <a:t>photography, and gaming</a:t>
            </a:r>
            <a:endParaRPr lang="en-US" sz="2000" dirty="0"/>
          </a:p>
        </p:txBody>
      </p:sp>
      <p:sp>
        <p:nvSpPr>
          <p:cNvPr id="9" name="Shape 5"/>
          <p:cNvSpPr/>
          <p:nvPr/>
        </p:nvSpPr>
        <p:spPr>
          <a:xfrm>
            <a:off x="724138" y="3414950"/>
            <a:ext cx="7477601" cy="1295400"/>
          </a:xfrm>
          <a:prstGeom prst="roundRect">
            <a:avLst>
              <a:gd name="adj" fmla="val 7719"/>
            </a:avLst>
          </a:prstGeom>
          <a:solidFill>
            <a:srgbClr val="F7EDD4"/>
          </a:solidFill>
          <a:ln w="7620">
            <a:solidFill>
              <a:srgbClr val="DDD3BA"/>
            </a:solidFill>
            <a:prstDash val="solid"/>
          </a:ln>
        </p:spPr>
        <p:txBody>
          <a:bodyPr/>
          <a:lstStyle/>
          <a:p>
            <a:endParaRPr lang="en-LK"/>
          </a:p>
        </p:txBody>
      </p:sp>
      <p:sp>
        <p:nvSpPr>
          <p:cNvPr id="10" name="Text 6"/>
          <p:cNvSpPr/>
          <p:nvPr/>
        </p:nvSpPr>
        <p:spPr>
          <a:xfrm>
            <a:off x="953929" y="3644740"/>
            <a:ext cx="2777490" cy="347186"/>
          </a:xfrm>
          <a:prstGeom prst="rect">
            <a:avLst/>
          </a:prstGeom>
          <a:noFill/>
          <a:ln/>
        </p:spPr>
        <p:txBody>
          <a:bodyPr wrap="none" rtlCol="0" anchor="t"/>
          <a:lstStyle/>
          <a:p>
            <a:pPr marL="0" indent="0">
              <a:lnSpc>
                <a:spcPts val="2734"/>
              </a:lnSpc>
              <a:buNone/>
            </a:pPr>
            <a:r>
              <a:rPr lang="en-US" sz="2800" dirty="0">
                <a:solidFill>
                  <a:srgbClr val="454240"/>
                </a:solidFill>
                <a:latin typeface="Libre Baskerville" pitchFamily="34" charset="0"/>
                <a:ea typeface="Libre Baskerville" pitchFamily="34" charset="-122"/>
                <a:cs typeface="Libre Baskerville" pitchFamily="34" charset="-120"/>
              </a:rPr>
              <a:t>Personal Traits</a:t>
            </a:r>
            <a:endParaRPr lang="en-US" sz="2800" dirty="0"/>
          </a:p>
        </p:txBody>
      </p:sp>
      <p:sp>
        <p:nvSpPr>
          <p:cNvPr id="11" name="Text 7"/>
          <p:cNvSpPr/>
          <p:nvPr/>
        </p:nvSpPr>
        <p:spPr>
          <a:xfrm>
            <a:off x="953929" y="4125158"/>
            <a:ext cx="7018020" cy="355402"/>
          </a:xfrm>
          <a:prstGeom prst="rect">
            <a:avLst/>
          </a:prstGeom>
          <a:noFill/>
          <a:ln/>
        </p:spPr>
        <p:txBody>
          <a:bodyPr wrap="none" rtlCol="0" anchor="t"/>
          <a:lstStyle/>
          <a:p>
            <a:pPr marL="0" indent="0">
              <a:lnSpc>
                <a:spcPts val="2799"/>
              </a:lnSpc>
              <a:buNone/>
            </a:pPr>
            <a:r>
              <a:rPr lang="en-US" sz="2000" dirty="0">
                <a:solidFill>
                  <a:srgbClr val="454240"/>
                </a:solidFill>
                <a:latin typeface="DM Sans" pitchFamily="34" charset="0"/>
                <a:ea typeface="DM Sans" pitchFamily="34" charset="-122"/>
                <a:cs typeface="DM Sans" pitchFamily="34" charset="-120"/>
              </a:rPr>
              <a:t>Curious, and detail-oriented</a:t>
            </a:r>
            <a:endParaRPr lang="en-US" sz="2000" dirty="0"/>
          </a:p>
        </p:txBody>
      </p:sp>
      <p:sp>
        <p:nvSpPr>
          <p:cNvPr id="12" name="Shape 8"/>
          <p:cNvSpPr/>
          <p:nvPr/>
        </p:nvSpPr>
        <p:spPr>
          <a:xfrm>
            <a:off x="724138" y="5047774"/>
            <a:ext cx="7477601" cy="1295400"/>
          </a:xfrm>
          <a:prstGeom prst="roundRect">
            <a:avLst>
              <a:gd name="adj" fmla="val 7719"/>
            </a:avLst>
          </a:prstGeom>
          <a:solidFill>
            <a:srgbClr val="F7EDD4"/>
          </a:solidFill>
          <a:ln w="7620">
            <a:solidFill>
              <a:srgbClr val="DDD3BA"/>
            </a:solidFill>
            <a:prstDash val="solid"/>
          </a:ln>
        </p:spPr>
        <p:txBody>
          <a:bodyPr/>
          <a:lstStyle/>
          <a:p>
            <a:endParaRPr lang="en-LK"/>
          </a:p>
        </p:txBody>
      </p:sp>
      <p:sp>
        <p:nvSpPr>
          <p:cNvPr id="13" name="Text 9"/>
          <p:cNvSpPr/>
          <p:nvPr/>
        </p:nvSpPr>
        <p:spPr>
          <a:xfrm>
            <a:off x="953929" y="5277565"/>
            <a:ext cx="2777490" cy="347186"/>
          </a:xfrm>
          <a:prstGeom prst="rect">
            <a:avLst/>
          </a:prstGeom>
          <a:noFill/>
          <a:ln/>
        </p:spPr>
        <p:txBody>
          <a:bodyPr wrap="none" rtlCol="0" anchor="t"/>
          <a:lstStyle/>
          <a:p>
            <a:pPr marL="0" indent="0">
              <a:lnSpc>
                <a:spcPts val="2734"/>
              </a:lnSpc>
              <a:buNone/>
            </a:pPr>
            <a:r>
              <a:rPr lang="en-US" sz="2800" dirty="0">
                <a:solidFill>
                  <a:srgbClr val="454240"/>
                </a:solidFill>
                <a:latin typeface="Libre Baskerville" pitchFamily="34" charset="0"/>
                <a:ea typeface="Libre Baskerville" pitchFamily="34" charset="-122"/>
                <a:cs typeface="Libre Baskerville" pitchFamily="34" charset="-120"/>
              </a:rPr>
              <a:t>Core Values</a:t>
            </a:r>
            <a:endParaRPr lang="en-US" sz="2800" dirty="0"/>
          </a:p>
        </p:txBody>
      </p:sp>
      <p:sp>
        <p:nvSpPr>
          <p:cNvPr id="14" name="Text 10"/>
          <p:cNvSpPr/>
          <p:nvPr/>
        </p:nvSpPr>
        <p:spPr>
          <a:xfrm>
            <a:off x="953929" y="5757982"/>
            <a:ext cx="7018020" cy="355402"/>
          </a:xfrm>
          <a:prstGeom prst="rect">
            <a:avLst/>
          </a:prstGeom>
          <a:noFill/>
          <a:ln/>
        </p:spPr>
        <p:txBody>
          <a:bodyPr wrap="none" rtlCol="0" anchor="t"/>
          <a:lstStyle/>
          <a:p>
            <a:pPr>
              <a:lnSpc>
                <a:spcPts val="2799"/>
              </a:lnSpc>
            </a:pPr>
            <a:r>
              <a:rPr lang="en-US" sz="2000" dirty="0">
                <a:solidFill>
                  <a:srgbClr val="454240"/>
                </a:solidFill>
                <a:latin typeface="DM Sans" pitchFamily="34" charset="0"/>
                <a:ea typeface="DM Sans" pitchFamily="34" charset="-122"/>
                <a:cs typeface="DM Sans" pitchFamily="34" charset="-120"/>
              </a:rPr>
              <a:t>Optimism and Adventures</a:t>
            </a:r>
          </a:p>
          <a:p>
            <a:pPr>
              <a:lnSpc>
                <a:spcPts val="2799"/>
              </a:lnSpc>
            </a:pPr>
            <a:endParaRPr lang="en-US" sz="2000" dirty="0">
              <a:solidFill>
                <a:srgbClr val="454240"/>
              </a:solidFill>
              <a:latin typeface="DM Sans" pitchFamily="34" charset="0"/>
              <a:ea typeface="DM Sans" pitchFamily="34" charset="-122"/>
              <a:cs typeface="DM Sans" pitchFamily="34" charset="-120"/>
            </a:endParaRPr>
          </a:p>
          <a:p>
            <a:pPr>
              <a:lnSpc>
                <a:spcPts val="2799"/>
              </a:lnSpc>
            </a:pPr>
            <a:endParaRPr lang="en-US" sz="2000" dirty="0"/>
          </a:p>
        </p:txBody>
      </p:sp>
      <p:pic>
        <p:nvPicPr>
          <p:cNvPr id="20" name="Picture 19" descr="A person sitting at a desk with a computer and a computer&#10;&#10;Description automatically generated">
            <a:extLst>
              <a:ext uri="{FF2B5EF4-FFF2-40B4-BE49-F238E27FC236}">
                <a16:creationId xmlns:a16="http://schemas.microsoft.com/office/drawing/2014/main" id="{3CBCCB46-5898-4C16-E786-6BB02CE8C80D}"/>
              </a:ext>
            </a:extLst>
          </p:cNvPr>
          <p:cNvPicPr>
            <a:picLocks noChangeAspect="1"/>
          </p:cNvPicPr>
          <p:nvPr/>
        </p:nvPicPr>
        <p:blipFill>
          <a:blip r:embed="rId4"/>
          <a:stretch>
            <a:fillRect/>
          </a:stretch>
        </p:blipFill>
        <p:spPr>
          <a:xfrm>
            <a:off x="8544401" y="0"/>
            <a:ext cx="60960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5003" y="0"/>
            <a:ext cx="14630400" cy="8229600"/>
          </a:xfrm>
          <a:prstGeom prst="rect">
            <a:avLst/>
          </a:prstGeom>
          <a:solidFill>
            <a:srgbClr val="FFFDFA"/>
          </a:solidFill>
          <a:ln/>
        </p:spPr>
        <p:txBody>
          <a:bodyPr/>
          <a:lstStyle/>
          <a:p>
            <a:endParaRPr lang="en-LK"/>
          </a:p>
        </p:txBody>
      </p:sp>
      <p:sp>
        <p:nvSpPr>
          <p:cNvPr id="4" name="Text 1"/>
          <p:cNvSpPr/>
          <p:nvPr/>
        </p:nvSpPr>
        <p:spPr>
          <a:xfrm>
            <a:off x="6066963" y="849018"/>
            <a:ext cx="6647378"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My Superhero: Batman</a:t>
            </a:r>
            <a:endParaRPr lang="en-US" sz="4374" dirty="0"/>
          </a:p>
        </p:txBody>
      </p:sp>
      <p:sp>
        <p:nvSpPr>
          <p:cNvPr id="5" name="Text 2"/>
          <p:cNvSpPr/>
          <p:nvPr/>
        </p:nvSpPr>
        <p:spPr>
          <a:xfrm>
            <a:off x="5764744" y="2141494"/>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Why Batman?</a:t>
            </a:r>
            <a:endParaRPr lang="en-US" sz="2187" dirty="0"/>
          </a:p>
        </p:txBody>
      </p:sp>
      <p:sp>
        <p:nvSpPr>
          <p:cNvPr id="6" name="Text 3"/>
          <p:cNvSpPr/>
          <p:nvPr/>
        </p:nvSpPr>
        <p:spPr>
          <a:xfrm>
            <a:off x="5737026" y="2754086"/>
            <a:ext cx="3566814" cy="1876088"/>
          </a:xfrm>
          <a:prstGeom prst="rect">
            <a:avLst/>
          </a:prstGeom>
          <a:noFill/>
          <a:ln/>
        </p:spPr>
        <p:txBody>
          <a:bodyPr wrap="square" rtlCol="0" anchor="t"/>
          <a:lstStyle/>
          <a:p>
            <a:pPr marL="0" indent="0">
              <a:lnSpc>
                <a:spcPts val="2799"/>
              </a:lnSpc>
              <a:buNone/>
            </a:pPr>
            <a:r>
              <a:rPr lang="en-US" sz="2000" dirty="0">
                <a:solidFill>
                  <a:srgbClr val="454240"/>
                </a:solidFill>
                <a:latin typeface="DM Sans" pitchFamily="34" charset="0"/>
                <a:ea typeface="DM Sans" pitchFamily="34" charset="-122"/>
                <a:cs typeface="DM Sans" pitchFamily="34" charset="-120"/>
              </a:rPr>
              <a:t>His combination of intellect, technology, and determination inspires me.</a:t>
            </a:r>
            <a:endParaRPr lang="en-US" sz="2000" dirty="0"/>
          </a:p>
        </p:txBody>
      </p:sp>
      <p:sp>
        <p:nvSpPr>
          <p:cNvPr id="7" name="Text 4"/>
          <p:cNvSpPr/>
          <p:nvPr/>
        </p:nvSpPr>
        <p:spPr>
          <a:xfrm>
            <a:off x="9875015" y="2284404"/>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Parallels to Tech</a:t>
            </a:r>
            <a:endParaRPr lang="en-US" sz="2187" dirty="0"/>
          </a:p>
        </p:txBody>
      </p:sp>
      <p:sp>
        <p:nvSpPr>
          <p:cNvPr id="8" name="Text 5"/>
          <p:cNvSpPr/>
          <p:nvPr/>
        </p:nvSpPr>
        <p:spPr>
          <a:xfrm>
            <a:off x="9875015" y="2754086"/>
            <a:ext cx="3566814" cy="1876088"/>
          </a:xfrm>
          <a:prstGeom prst="rect">
            <a:avLst/>
          </a:prstGeom>
          <a:noFill/>
          <a:ln/>
        </p:spPr>
        <p:txBody>
          <a:bodyPr wrap="square" rtlCol="0" anchor="t"/>
          <a:lstStyle/>
          <a:p>
            <a:pPr marL="0" indent="0">
              <a:lnSpc>
                <a:spcPts val="2799"/>
              </a:lnSpc>
              <a:buNone/>
            </a:pPr>
            <a:r>
              <a:rPr lang="en-US" sz="2000" dirty="0">
                <a:solidFill>
                  <a:srgbClr val="454240"/>
                </a:solidFill>
                <a:latin typeface="DM Sans" pitchFamily="34" charset="0"/>
                <a:ea typeface="DM Sans" pitchFamily="34" charset="-122"/>
                <a:cs typeface="DM Sans" pitchFamily="34" charset="-120"/>
              </a:rPr>
              <a:t>Like Batman, I'm driven to use my expertise &amp; skills to solve problems</a:t>
            </a:r>
            <a:endParaRPr lang="en-US" sz="2000" dirty="0"/>
          </a:p>
        </p:txBody>
      </p:sp>
      <p:sp>
        <p:nvSpPr>
          <p:cNvPr id="9" name="Text 6"/>
          <p:cNvSpPr/>
          <p:nvPr/>
        </p:nvSpPr>
        <p:spPr>
          <a:xfrm>
            <a:off x="8239610" y="4977736"/>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Defining Moment</a:t>
            </a:r>
            <a:endParaRPr lang="en-US" sz="2187" dirty="0"/>
          </a:p>
        </p:txBody>
      </p:sp>
      <p:sp>
        <p:nvSpPr>
          <p:cNvPr id="10" name="Text 7"/>
          <p:cNvSpPr/>
          <p:nvPr/>
        </p:nvSpPr>
        <p:spPr>
          <a:xfrm>
            <a:off x="8107413" y="5711055"/>
            <a:ext cx="3566814" cy="1407067"/>
          </a:xfrm>
          <a:prstGeom prst="rect">
            <a:avLst/>
          </a:prstGeom>
          <a:noFill/>
          <a:ln/>
        </p:spPr>
        <p:txBody>
          <a:bodyPr wrap="square" rtlCol="0" anchor="t"/>
          <a:lstStyle/>
          <a:p>
            <a:pPr marL="0" indent="0">
              <a:lnSpc>
                <a:spcPts val="2799"/>
              </a:lnSpc>
              <a:buNone/>
            </a:pPr>
            <a:r>
              <a:rPr lang="en-US" sz="2000" dirty="0">
                <a:solidFill>
                  <a:srgbClr val="454240"/>
                </a:solidFill>
                <a:latin typeface="DM Sans" pitchFamily="34" charset="0"/>
                <a:ea typeface="DM Sans" pitchFamily="34" charset="-122"/>
                <a:cs typeface="DM Sans" pitchFamily="34" charset="-120"/>
              </a:rPr>
              <a:t>Batman's origin story of helping people motivates me.</a:t>
            </a:r>
            <a:endParaRPr lang="en-US" sz="2000" dirty="0"/>
          </a:p>
        </p:txBody>
      </p:sp>
      <p:pic>
        <p:nvPicPr>
          <p:cNvPr id="1026" name="Picture 2" descr="How to Get Cast in a 'Batman' Production | Backstage">
            <a:extLst>
              <a:ext uri="{FF2B5EF4-FFF2-40B4-BE49-F238E27FC236}">
                <a16:creationId xmlns:a16="http://schemas.microsoft.com/office/drawing/2014/main" id="{E4F4F9C1-32F0-E1D7-EAA6-4274DC40EC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406" r="28008"/>
          <a:stretch/>
        </p:blipFill>
        <p:spPr bwMode="auto">
          <a:xfrm>
            <a:off x="-103779" y="0"/>
            <a:ext cx="5430341"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1534735" y="1655326"/>
            <a:ext cx="12842259"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MadMobile and the Restaurant Industry</a:t>
            </a:r>
            <a:endParaRPr lang="en-US" sz="4374" dirty="0"/>
          </a:p>
        </p:txBody>
      </p:sp>
      <p:sp>
        <p:nvSpPr>
          <p:cNvPr id="5" name="Shape 2"/>
          <p:cNvSpPr/>
          <p:nvPr/>
        </p:nvSpPr>
        <p:spPr>
          <a:xfrm>
            <a:off x="943664" y="2830405"/>
            <a:ext cx="499943" cy="499943"/>
          </a:xfrm>
          <a:prstGeom prst="roundRect">
            <a:avLst>
              <a:gd name="adj" fmla="val 20000"/>
            </a:avLst>
          </a:prstGeom>
          <a:solidFill>
            <a:srgbClr val="F7EDD4"/>
          </a:solidFill>
          <a:ln w="7620">
            <a:solidFill>
              <a:srgbClr val="DDD3BA"/>
            </a:solidFill>
            <a:prstDash val="solid"/>
          </a:ln>
        </p:spPr>
        <p:txBody>
          <a:bodyPr/>
          <a:lstStyle/>
          <a:p>
            <a:endParaRPr lang="en-LK"/>
          </a:p>
        </p:txBody>
      </p:sp>
      <p:sp>
        <p:nvSpPr>
          <p:cNvPr id="6" name="Text 3"/>
          <p:cNvSpPr/>
          <p:nvPr/>
        </p:nvSpPr>
        <p:spPr>
          <a:xfrm>
            <a:off x="1132620" y="2835830"/>
            <a:ext cx="148709"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8" name="Text 5"/>
          <p:cNvSpPr/>
          <p:nvPr/>
        </p:nvSpPr>
        <p:spPr>
          <a:xfrm>
            <a:off x="1645265" y="4009076"/>
            <a:ext cx="11162824" cy="856792"/>
          </a:xfrm>
          <a:prstGeom prst="rect">
            <a:avLst/>
          </a:prstGeom>
          <a:noFill/>
          <a:ln/>
        </p:spPr>
        <p:txBody>
          <a:bodyPr wrap="square" rtlCol="0" anchor="t"/>
          <a:lstStyle/>
          <a:p>
            <a:pPr marL="0" indent="0">
              <a:lnSpc>
                <a:spcPts val="2799"/>
              </a:lnSpc>
              <a:buNone/>
            </a:pPr>
            <a:r>
              <a:rPr lang="en-US" sz="2000" dirty="0">
                <a:solidFill>
                  <a:srgbClr val="454240"/>
                </a:solidFill>
                <a:latin typeface="DM Sans" pitchFamily="34" charset="0"/>
                <a:ea typeface="DM Sans" pitchFamily="34" charset="-122"/>
                <a:cs typeface="DM Sans" pitchFamily="34" charset="-120"/>
              </a:rPr>
              <a:t>MadMobile's innovative solutions empower restaurants to adapt mobile and mobile transactions </a:t>
            </a:r>
            <a:endParaRPr lang="en-US" sz="2000" dirty="0"/>
          </a:p>
        </p:txBody>
      </p:sp>
      <p:sp>
        <p:nvSpPr>
          <p:cNvPr id="9" name="Shape 6"/>
          <p:cNvSpPr/>
          <p:nvPr/>
        </p:nvSpPr>
        <p:spPr>
          <a:xfrm>
            <a:off x="941635" y="4078360"/>
            <a:ext cx="499943" cy="499943"/>
          </a:xfrm>
          <a:prstGeom prst="roundRect">
            <a:avLst>
              <a:gd name="adj" fmla="val 20000"/>
            </a:avLst>
          </a:prstGeom>
          <a:solidFill>
            <a:srgbClr val="F7EDD4"/>
          </a:solidFill>
          <a:ln w="7620">
            <a:solidFill>
              <a:srgbClr val="DDD3BA"/>
            </a:solidFill>
            <a:prstDash val="solid"/>
          </a:ln>
        </p:spPr>
        <p:txBody>
          <a:bodyPr/>
          <a:lstStyle/>
          <a:p>
            <a:endParaRPr lang="en-LK"/>
          </a:p>
        </p:txBody>
      </p:sp>
      <p:sp>
        <p:nvSpPr>
          <p:cNvPr id="10" name="Text 7"/>
          <p:cNvSpPr/>
          <p:nvPr/>
        </p:nvSpPr>
        <p:spPr>
          <a:xfrm>
            <a:off x="1088916" y="4120032"/>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2" name="Text 9"/>
          <p:cNvSpPr/>
          <p:nvPr/>
        </p:nvSpPr>
        <p:spPr>
          <a:xfrm>
            <a:off x="1491496" y="2684731"/>
            <a:ext cx="11470362" cy="1229678"/>
          </a:xfrm>
          <a:prstGeom prst="rect">
            <a:avLst/>
          </a:prstGeom>
          <a:noFill/>
          <a:ln/>
        </p:spPr>
        <p:txBody>
          <a:bodyPr wrap="square" rtlCol="0" anchor="t"/>
          <a:lstStyle/>
          <a:p>
            <a:pPr marL="0" indent="0">
              <a:lnSpc>
                <a:spcPts val="2799"/>
              </a:lnSpc>
              <a:buNone/>
            </a:pPr>
            <a:r>
              <a:rPr lang="en-GB" sz="2000" dirty="0">
                <a:solidFill>
                  <a:srgbClr val="454240"/>
                </a:solidFill>
                <a:latin typeface="DM Sans" pitchFamily="34" charset="0"/>
                <a:ea typeface="DM Sans" pitchFamily="34" charset="-122"/>
                <a:cs typeface="DM Sans" pitchFamily="34" charset="-120"/>
              </a:rPr>
              <a:t>Mad Mobile elevates the experience of both your retail and restaurant guests with award-winning technology and hardware</a:t>
            </a:r>
            <a:endParaRPr lang="en-US" sz="2000" dirty="0"/>
          </a:p>
        </p:txBody>
      </p:sp>
      <p:sp>
        <p:nvSpPr>
          <p:cNvPr id="17" name="Shape 14"/>
          <p:cNvSpPr/>
          <p:nvPr/>
        </p:nvSpPr>
        <p:spPr>
          <a:xfrm>
            <a:off x="943664" y="5430169"/>
            <a:ext cx="499943" cy="499943"/>
          </a:xfrm>
          <a:prstGeom prst="roundRect">
            <a:avLst>
              <a:gd name="adj" fmla="val 20000"/>
            </a:avLst>
          </a:prstGeom>
          <a:solidFill>
            <a:srgbClr val="F7EDD4"/>
          </a:solidFill>
          <a:ln w="7620">
            <a:solidFill>
              <a:srgbClr val="DDD3BA"/>
            </a:solidFill>
            <a:prstDash val="solid"/>
          </a:ln>
        </p:spPr>
        <p:txBody>
          <a:bodyPr/>
          <a:lstStyle/>
          <a:p>
            <a:endParaRPr lang="en-LK"/>
          </a:p>
        </p:txBody>
      </p:sp>
      <p:sp>
        <p:nvSpPr>
          <p:cNvPr id="18" name="Text 15"/>
          <p:cNvSpPr/>
          <p:nvPr/>
        </p:nvSpPr>
        <p:spPr>
          <a:xfrm>
            <a:off x="1096064" y="5471840"/>
            <a:ext cx="195024"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rPr>
              <a:t>3</a:t>
            </a:r>
            <a:endParaRPr lang="en-US" sz="2624" dirty="0"/>
          </a:p>
        </p:txBody>
      </p:sp>
      <p:sp>
        <p:nvSpPr>
          <p:cNvPr id="20" name="Text 17"/>
          <p:cNvSpPr/>
          <p:nvPr/>
        </p:nvSpPr>
        <p:spPr>
          <a:xfrm>
            <a:off x="1720219" y="5405584"/>
            <a:ext cx="11389605" cy="856792"/>
          </a:xfrm>
          <a:prstGeom prst="rect">
            <a:avLst/>
          </a:prstGeom>
          <a:noFill/>
          <a:ln/>
        </p:spPr>
        <p:txBody>
          <a:bodyPr wrap="square" rtlCol="0" anchor="t"/>
          <a:lstStyle/>
          <a:p>
            <a:pPr marL="0" indent="0">
              <a:lnSpc>
                <a:spcPts val="2799"/>
              </a:lnSpc>
              <a:buNone/>
            </a:pPr>
            <a:r>
              <a:rPr lang="en-GB" sz="2000" dirty="0">
                <a:solidFill>
                  <a:srgbClr val="454240"/>
                </a:solidFill>
                <a:latin typeface="DM Sans" pitchFamily="34" charset="0"/>
                <a:ea typeface="DM Sans" pitchFamily="34" charset="-122"/>
                <a:cs typeface="DM Sans" pitchFamily="34" charset="-120"/>
              </a:rPr>
              <a:t>equip businesses with the latest connected technologies so that they can provide superior service to their guests and keep up with the ever-evolving demands of the hospitality industry.</a:t>
            </a:r>
            <a:endParaRPr lang="en-US" sz="2000" dirty="0"/>
          </a:p>
        </p:txBody>
      </p:sp>
      <p:pic>
        <p:nvPicPr>
          <p:cNvPr id="3074" name="Picture 2" descr="Mad Mobile LK ...">
            <a:extLst>
              <a:ext uri="{FF2B5EF4-FFF2-40B4-BE49-F238E27FC236}">
                <a16:creationId xmlns:a16="http://schemas.microsoft.com/office/drawing/2014/main" id="{9702E24F-286C-EA57-A8C1-12B82905D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420" y="258762"/>
            <a:ext cx="5715000" cy="142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LK" dirty="0"/>
          </a:p>
        </p:txBody>
      </p:sp>
      <p:sp>
        <p:nvSpPr>
          <p:cNvPr id="4" name="Text 1"/>
          <p:cNvSpPr/>
          <p:nvPr/>
        </p:nvSpPr>
        <p:spPr>
          <a:xfrm>
            <a:off x="2037992" y="1354336"/>
            <a:ext cx="9849207"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Why am I excited for this Role</a:t>
            </a:r>
            <a:endParaRPr lang="en-US" sz="4374" dirty="0"/>
          </a:p>
        </p:txBody>
      </p:sp>
      <p:sp>
        <p:nvSpPr>
          <p:cNvPr id="5" name="Shape 2"/>
          <p:cNvSpPr/>
          <p:nvPr/>
        </p:nvSpPr>
        <p:spPr>
          <a:xfrm>
            <a:off x="2037993" y="4684157"/>
            <a:ext cx="10554414" cy="44410"/>
          </a:xfrm>
          <a:prstGeom prst="roundRect">
            <a:avLst>
              <a:gd name="adj" fmla="val 225151"/>
            </a:avLst>
          </a:prstGeom>
          <a:solidFill>
            <a:srgbClr val="DDD3BA"/>
          </a:solidFill>
          <a:ln/>
        </p:spPr>
        <p:txBody>
          <a:bodyPr/>
          <a:lstStyle/>
          <a:p>
            <a:endParaRPr lang="en-LK"/>
          </a:p>
        </p:txBody>
      </p:sp>
      <p:sp>
        <p:nvSpPr>
          <p:cNvPr id="6" name="Shape 3"/>
          <p:cNvSpPr/>
          <p:nvPr/>
        </p:nvSpPr>
        <p:spPr>
          <a:xfrm>
            <a:off x="4598849" y="3906560"/>
            <a:ext cx="44410" cy="777597"/>
          </a:xfrm>
          <a:prstGeom prst="roundRect">
            <a:avLst>
              <a:gd name="adj" fmla="val 225151"/>
            </a:avLst>
          </a:prstGeom>
          <a:solidFill>
            <a:srgbClr val="DDD3BA"/>
          </a:solidFill>
          <a:ln/>
        </p:spPr>
        <p:txBody>
          <a:bodyPr/>
          <a:lstStyle/>
          <a:p>
            <a:endParaRPr lang="en-LK"/>
          </a:p>
        </p:txBody>
      </p:sp>
      <p:sp>
        <p:nvSpPr>
          <p:cNvPr id="7" name="Shape 4"/>
          <p:cNvSpPr/>
          <p:nvPr/>
        </p:nvSpPr>
        <p:spPr>
          <a:xfrm>
            <a:off x="4371142" y="4434245"/>
            <a:ext cx="499943" cy="499943"/>
          </a:xfrm>
          <a:prstGeom prst="roundRect">
            <a:avLst>
              <a:gd name="adj" fmla="val 20000"/>
            </a:avLst>
          </a:prstGeom>
          <a:solidFill>
            <a:srgbClr val="F7EDD4"/>
          </a:solidFill>
          <a:ln w="7620">
            <a:solidFill>
              <a:srgbClr val="DDD3BA"/>
            </a:solidFill>
            <a:prstDash val="solid"/>
          </a:ln>
        </p:spPr>
        <p:txBody>
          <a:bodyPr/>
          <a:lstStyle/>
          <a:p>
            <a:endParaRPr lang="en-LK"/>
          </a:p>
        </p:txBody>
      </p:sp>
      <p:sp>
        <p:nvSpPr>
          <p:cNvPr id="8" name="Text 5"/>
          <p:cNvSpPr/>
          <p:nvPr/>
        </p:nvSpPr>
        <p:spPr>
          <a:xfrm>
            <a:off x="4546759" y="4475917"/>
            <a:ext cx="148709"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6"/>
          <p:cNvSpPr/>
          <p:nvPr/>
        </p:nvSpPr>
        <p:spPr>
          <a:xfrm>
            <a:off x="3232309" y="2493050"/>
            <a:ext cx="2777490" cy="347186"/>
          </a:xfrm>
          <a:prstGeom prst="rect">
            <a:avLst/>
          </a:prstGeom>
          <a:noFill/>
          <a:ln/>
        </p:spPr>
        <p:txBody>
          <a:bodyPr wrap="none" rtlCol="0" anchor="t"/>
          <a:lstStyle/>
          <a:p>
            <a:pPr marL="0" indent="0" algn="ctr">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Valuable Expertise</a:t>
            </a:r>
            <a:endParaRPr lang="en-US" sz="2187" dirty="0"/>
          </a:p>
        </p:txBody>
      </p:sp>
      <p:sp>
        <p:nvSpPr>
          <p:cNvPr id="10" name="Text 7"/>
          <p:cNvSpPr/>
          <p:nvPr/>
        </p:nvSpPr>
        <p:spPr>
          <a:xfrm>
            <a:off x="1109609" y="2973467"/>
            <a:ext cx="6308342" cy="1141333"/>
          </a:xfrm>
          <a:prstGeom prst="rect">
            <a:avLst/>
          </a:prstGeom>
          <a:noFill/>
          <a:ln/>
        </p:spPr>
        <p:txBody>
          <a:bodyPr wrap="square" rtlCol="0" anchor="t"/>
          <a:lstStyle/>
          <a:p>
            <a:pPr marL="0" indent="0" algn="ctr">
              <a:lnSpc>
                <a:spcPts val="2799"/>
              </a:lnSpc>
              <a:buNone/>
            </a:pPr>
            <a:r>
              <a:rPr lang="en-US" sz="1750" dirty="0">
                <a:solidFill>
                  <a:srgbClr val="454240"/>
                </a:solidFill>
                <a:latin typeface="DM Sans" pitchFamily="34" charset="0"/>
                <a:ea typeface="DM Sans" pitchFamily="34" charset="-122"/>
                <a:cs typeface="DM Sans" pitchFamily="34" charset="-120"/>
              </a:rPr>
              <a:t>Exceptional knowledge of customer pain points and understanding of the case creation process by all supporting  teams (L1/L2)</a:t>
            </a:r>
            <a:endParaRPr lang="en-US" sz="1750" dirty="0"/>
          </a:p>
        </p:txBody>
      </p:sp>
      <p:sp>
        <p:nvSpPr>
          <p:cNvPr id="11" name="Shape 8"/>
          <p:cNvSpPr/>
          <p:nvPr/>
        </p:nvSpPr>
        <p:spPr>
          <a:xfrm>
            <a:off x="7292995" y="4684157"/>
            <a:ext cx="44410" cy="777597"/>
          </a:xfrm>
          <a:prstGeom prst="roundRect">
            <a:avLst>
              <a:gd name="adj" fmla="val 225151"/>
            </a:avLst>
          </a:prstGeom>
          <a:solidFill>
            <a:srgbClr val="DDD3BA"/>
          </a:solidFill>
          <a:ln/>
        </p:spPr>
        <p:txBody>
          <a:bodyPr/>
          <a:lstStyle/>
          <a:p>
            <a:endParaRPr lang="en-LK"/>
          </a:p>
        </p:txBody>
      </p:sp>
      <p:sp>
        <p:nvSpPr>
          <p:cNvPr id="12" name="Shape 9"/>
          <p:cNvSpPr/>
          <p:nvPr/>
        </p:nvSpPr>
        <p:spPr>
          <a:xfrm>
            <a:off x="7065288" y="4434245"/>
            <a:ext cx="499943" cy="499943"/>
          </a:xfrm>
          <a:prstGeom prst="roundRect">
            <a:avLst>
              <a:gd name="adj" fmla="val 20000"/>
            </a:avLst>
          </a:prstGeom>
          <a:solidFill>
            <a:srgbClr val="F7EDD4"/>
          </a:solidFill>
          <a:ln w="7620">
            <a:solidFill>
              <a:srgbClr val="DDD3BA"/>
            </a:solidFill>
            <a:prstDash val="solid"/>
          </a:ln>
        </p:spPr>
        <p:txBody>
          <a:bodyPr/>
          <a:lstStyle/>
          <a:p>
            <a:endParaRPr lang="en-LK"/>
          </a:p>
        </p:txBody>
      </p:sp>
      <p:sp>
        <p:nvSpPr>
          <p:cNvPr id="13" name="Text 10"/>
          <p:cNvSpPr/>
          <p:nvPr/>
        </p:nvSpPr>
        <p:spPr>
          <a:xfrm>
            <a:off x="7212568" y="4475917"/>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4" name="Text 11"/>
          <p:cNvSpPr/>
          <p:nvPr/>
        </p:nvSpPr>
        <p:spPr>
          <a:xfrm>
            <a:off x="5828943" y="5684044"/>
            <a:ext cx="2972395" cy="347186"/>
          </a:xfrm>
          <a:prstGeom prst="rect">
            <a:avLst/>
          </a:prstGeom>
          <a:noFill/>
          <a:ln/>
        </p:spPr>
        <p:txBody>
          <a:bodyPr wrap="none" rtlCol="0" anchor="t"/>
          <a:lstStyle/>
          <a:p>
            <a:pPr marL="0" indent="0" algn="ctr">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Growth Opportunity</a:t>
            </a:r>
            <a:endParaRPr lang="en-US" sz="2187" dirty="0"/>
          </a:p>
        </p:txBody>
      </p:sp>
      <p:sp>
        <p:nvSpPr>
          <p:cNvPr id="15" name="Text 12"/>
          <p:cNvSpPr/>
          <p:nvPr/>
        </p:nvSpPr>
        <p:spPr>
          <a:xfrm>
            <a:off x="4954310" y="6164461"/>
            <a:ext cx="4721781" cy="710803"/>
          </a:xfrm>
          <a:prstGeom prst="rect">
            <a:avLst/>
          </a:prstGeom>
          <a:noFill/>
          <a:ln/>
        </p:spPr>
        <p:txBody>
          <a:bodyPr wrap="square" rtlCol="0" anchor="t"/>
          <a:lstStyle/>
          <a:p>
            <a:pPr marL="0" indent="0" algn="ctr">
              <a:lnSpc>
                <a:spcPts val="2799"/>
              </a:lnSpc>
              <a:buNone/>
            </a:pPr>
            <a:r>
              <a:rPr lang="en-US" sz="1750" dirty="0">
                <a:solidFill>
                  <a:srgbClr val="454240"/>
                </a:solidFill>
                <a:latin typeface="DM Sans" pitchFamily="34" charset="0"/>
                <a:ea typeface="DM Sans" pitchFamily="34" charset="-122"/>
                <a:cs typeface="DM Sans" pitchFamily="34" charset="-120"/>
              </a:rPr>
              <a:t>Preaching what I learned from my software engineering degree.</a:t>
            </a:r>
            <a:endParaRPr lang="en-US" sz="1750" dirty="0"/>
          </a:p>
        </p:txBody>
      </p:sp>
      <p:sp>
        <p:nvSpPr>
          <p:cNvPr id="16" name="Shape 13"/>
          <p:cNvSpPr/>
          <p:nvPr/>
        </p:nvSpPr>
        <p:spPr>
          <a:xfrm>
            <a:off x="9987141" y="3906560"/>
            <a:ext cx="44410" cy="777597"/>
          </a:xfrm>
          <a:prstGeom prst="roundRect">
            <a:avLst>
              <a:gd name="adj" fmla="val 225151"/>
            </a:avLst>
          </a:prstGeom>
          <a:solidFill>
            <a:srgbClr val="DDD3BA"/>
          </a:solidFill>
          <a:ln/>
        </p:spPr>
        <p:txBody>
          <a:bodyPr/>
          <a:lstStyle/>
          <a:p>
            <a:endParaRPr lang="en-LK"/>
          </a:p>
        </p:txBody>
      </p:sp>
      <p:sp>
        <p:nvSpPr>
          <p:cNvPr id="17" name="Shape 14"/>
          <p:cNvSpPr/>
          <p:nvPr/>
        </p:nvSpPr>
        <p:spPr>
          <a:xfrm>
            <a:off x="9759434" y="4434245"/>
            <a:ext cx="499943" cy="499943"/>
          </a:xfrm>
          <a:prstGeom prst="roundRect">
            <a:avLst>
              <a:gd name="adj" fmla="val 20000"/>
            </a:avLst>
          </a:prstGeom>
          <a:solidFill>
            <a:srgbClr val="F7EDD4"/>
          </a:solidFill>
          <a:ln w="7620">
            <a:solidFill>
              <a:srgbClr val="DDD3BA"/>
            </a:solidFill>
            <a:prstDash val="solid"/>
          </a:ln>
        </p:spPr>
        <p:txBody>
          <a:bodyPr/>
          <a:lstStyle/>
          <a:p>
            <a:endParaRPr lang="en-LK"/>
          </a:p>
        </p:txBody>
      </p:sp>
      <p:sp>
        <p:nvSpPr>
          <p:cNvPr id="18" name="Text 15"/>
          <p:cNvSpPr/>
          <p:nvPr/>
        </p:nvSpPr>
        <p:spPr>
          <a:xfrm>
            <a:off x="9906714" y="4475917"/>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9" name="Text 16"/>
          <p:cNvSpPr/>
          <p:nvPr/>
        </p:nvSpPr>
        <p:spPr>
          <a:xfrm>
            <a:off x="8475940" y="2493050"/>
            <a:ext cx="3066693" cy="347186"/>
          </a:xfrm>
          <a:prstGeom prst="rect">
            <a:avLst/>
          </a:prstGeom>
          <a:noFill/>
          <a:ln/>
        </p:spPr>
        <p:txBody>
          <a:bodyPr wrap="none" rtlCol="0" anchor="t"/>
          <a:lstStyle/>
          <a:p>
            <a:pPr marL="0" indent="0" algn="ctr">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Contributions</a:t>
            </a:r>
            <a:endParaRPr lang="en-US" sz="2187" dirty="0"/>
          </a:p>
        </p:txBody>
      </p:sp>
      <p:sp>
        <p:nvSpPr>
          <p:cNvPr id="20" name="Text 17"/>
          <p:cNvSpPr/>
          <p:nvPr/>
        </p:nvSpPr>
        <p:spPr>
          <a:xfrm>
            <a:off x="7615297" y="2902863"/>
            <a:ext cx="4721781" cy="710803"/>
          </a:xfrm>
          <a:prstGeom prst="rect">
            <a:avLst/>
          </a:prstGeom>
          <a:noFill/>
          <a:ln/>
        </p:spPr>
        <p:txBody>
          <a:bodyPr wrap="square" rtlCol="0" anchor="t"/>
          <a:lstStyle/>
          <a:p>
            <a:pPr marL="0" indent="0" algn="ctr">
              <a:lnSpc>
                <a:spcPts val="2799"/>
              </a:lnSpc>
              <a:buNone/>
            </a:pPr>
            <a:r>
              <a:rPr lang="en-US" sz="1750" dirty="0">
                <a:solidFill>
                  <a:srgbClr val="454240"/>
                </a:solidFill>
                <a:latin typeface="DM Sans" pitchFamily="34" charset="0"/>
                <a:ea typeface="DM Sans" pitchFamily="34" charset="-122"/>
                <a:cs typeface="DM Sans" pitchFamily="34" charset="-120"/>
              </a:rPr>
              <a:t>Process improvement ideas bridging L1 and L2 work process.  </a:t>
            </a:r>
            <a:endParaRPr lang="en-US" sz="1750" dirty="0"/>
          </a:p>
        </p:txBody>
      </p:sp>
      <p:pic>
        <p:nvPicPr>
          <p:cNvPr id="4098" name="Picture 2" descr="People with teamwork icon design ...">
            <a:extLst>
              <a:ext uri="{FF2B5EF4-FFF2-40B4-BE49-F238E27FC236}">
                <a16:creationId xmlns:a16="http://schemas.microsoft.com/office/drawing/2014/main" id="{4C4236E3-9EB0-6C3A-3266-96F4901BC7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323" b="15715"/>
          <a:stretch/>
        </p:blipFill>
        <p:spPr bwMode="auto">
          <a:xfrm>
            <a:off x="9903798" y="4902028"/>
            <a:ext cx="4286679" cy="33275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LK"/>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302901"/>
            <a:ext cx="8097045" cy="1777009"/>
          </a:xfrm>
          <a:prstGeom prst="rect">
            <a:avLst/>
          </a:prstGeom>
          <a:noFill/>
          <a:ln/>
        </p:spPr>
        <p:txBody>
          <a:bodyPr wrap="square" rtlCol="0" anchor="t"/>
          <a:lstStyle/>
          <a:p>
            <a:pPr marL="0" indent="0">
              <a:lnSpc>
                <a:spcPts val="7545"/>
              </a:lnSpc>
              <a:buNone/>
            </a:pPr>
            <a:r>
              <a:rPr lang="en-US" sz="6036" dirty="0">
                <a:solidFill>
                  <a:srgbClr val="5C4E3D"/>
                </a:solidFill>
                <a:latin typeface="Libre Baskerville" pitchFamily="34" charset="0"/>
                <a:ea typeface="Libre Baskerville" pitchFamily="34" charset="-122"/>
                <a:cs typeface="Libre Baskerville" pitchFamily="34" charset="-120"/>
              </a:rPr>
              <a:t>DevOps and SRE</a:t>
            </a:r>
            <a:endParaRPr lang="en-US" sz="6036" dirty="0"/>
          </a:p>
        </p:txBody>
      </p:sp>
      <p:sp>
        <p:nvSpPr>
          <p:cNvPr id="6" name="Text 2"/>
          <p:cNvSpPr/>
          <p:nvPr/>
        </p:nvSpPr>
        <p:spPr>
          <a:xfrm>
            <a:off x="627716" y="3226296"/>
            <a:ext cx="8228608" cy="3020392"/>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 DevOps and Site Reliability Engineering (SRE) are complementary practices that work together to enhance software delivery. DevOps focuses on collaboration, automation, and continuous improvement, while SRE emphasizes reliability, scalability, and performance of production systems.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LK"/>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934760"/>
            <a:ext cx="7377232"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Complementary Practices</a:t>
            </a:r>
            <a:endParaRPr lang="en-US" sz="4374" dirty="0"/>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DevOps</a:t>
            </a:r>
            <a:endParaRPr lang="en-US" sz="2187" dirty="0"/>
          </a:p>
        </p:txBody>
      </p:sp>
      <p:sp>
        <p:nvSpPr>
          <p:cNvPr id="8" name="Text 3"/>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Streamlines software delivery through collaboration, automation, and continuous improvement.</a:t>
            </a:r>
            <a:endParaRPr lang="en-US" sz="1750" dirty="0"/>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SRE</a:t>
            </a:r>
            <a:endParaRPr lang="en-US" sz="2187" dirty="0"/>
          </a:p>
        </p:txBody>
      </p:sp>
      <p:sp>
        <p:nvSpPr>
          <p:cNvPr id="11" name="Text 5"/>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Ensures reliability, scalability, and performance of production systems using software engineering principles.</a:t>
            </a:r>
            <a:endParaRPr lang="en-US" sz="1750" dirty="0"/>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Synergy</a:t>
            </a:r>
            <a:endParaRPr lang="en-US" sz="2187" dirty="0"/>
          </a:p>
        </p:txBody>
      </p:sp>
      <p:sp>
        <p:nvSpPr>
          <p:cNvPr id="14" name="Text 7"/>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DevOps and SRE work together to deliver high-quality, reliable software more efficiently.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D178E28BC072479FC74DCA9B7387DF" ma:contentTypeVersion="17" ma:contentTypeDescription="Create a new document." ma:contentTypeScope="" ma:versionID="c00a69859d3ff7cf8fa68daac12a47aa">
  <xsd:schema xmlns:xsd="http://www.w3.org/2001/XMLSchema" xmlns:xs="http://www.w3.org/2001/XMLSchema" xmlns:p="http://schemas.microsoft.com/office/2006/metadata/properties" xmlns:ns3="814cbdd5-1c38-4e51-a3d2-4544d11fdff7" xmlns:ns4="2c738097-880e-45ff-9525-8325265de630" targetNamespace="http://schemas.microsoft.com/office/2006/metadata/properties" ma:root="true" ma:fieldsID="78ce810e3df53bd245bc3a2ca22c13e1" ns3:_="" ns4:_="">
    <xsd:import namespace="814cbdd5-1c38-4e51-a3d2-4544d11fdff7"/>
    <xsd:import namespace="2c738097-880e-45ff-9525-8325265de63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4cbdd5-1c38-4e51-a3d2-4544d11fdf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c738097-880e-45ff-9525-8325265de6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4cbdd5-1c38-4e51-a3d2-4544d11fdff7" xsi:nil="true"/>
  </documentManagement>
</p:properties>
</file>

<file path=customXml/itemProps1.xml><?xml version="1.0" encoding="utf-8"?>
<ds:datastoreItem xmlns:ds="http://schemas.openxmlformats.org/officeDocument/2006/customXml" ds:itemID="{C13B31C7-484C-472E-A751-B6D7A84D8197}">
  <ds:schemaRefs>
    <ds:schemaRef ds:uri="http://schemas.microsoft.com/sharepoint/v3/contenttype/forms"/>
  </ds:schemaRefs>
</ds:datastoreItem>
</file>

<file path=customXml/itemProps2.xml><?xml version="1.0" encoding="utf-8"?>
<ds:datastoreItem xmlns:ds="http://schemas.openxmlformats.org/officeDocument/2006/customXml" ds:itemID="{25D0DB69-81B7-40AD-9BC2-0B936181EB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4cbdd5-1c38-4e51-a3d2-4544d11fdff7"/>
    <ds:schemaRef ds:uri="2c738097-880e-45ff-9525-8325265de6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9C8EB1-AC92-4EB3-8EDB-DA79D0AE2EBE}">
  <ds:schemaRefs>
    <ds:schemaRef ds:uri="http://purl.org/dc/terms/"/>
    <ds:schemaRef ds:uri="http://schemas.microsoft.com/office/2006/documentManagement/types"/>
    <ds:schemaRef ds:uri="http://purl.org/dc/dcmitype/"/>
    <ds:schemaRef ds:uri="814cbdd5-1c38-4e51-a3d2-4544d11fdff7"/>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2c738097-880e-45ff-9525-8325265de63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106</TotalTime>
  <Words>301</Words>
  <Application>Microsoft Macintosh PowerPoint</Application>
  <PresentationFormat>Custom</PresentationFormat>
  <Paragraphs>49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Weerasinghe D.J.A.H it21062742</cp:lastModifiedBy>
  <cp:revision>5</cp:revision>
  <dcterms:created xsi:type="dcterms:W3CDTF">2024-05-09T12:00:14Z</dcterms:created>
  <dcterms:modified xsi:type="dcterms:W3CDTF">2024-05-19T16:50:03Z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0x01010015D178E28BC072479FC74DCA9B7387DF</vt:lpwstr>
  </property>
</Properties>
</file>