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snapToGrid="0">
      <p:cViewPr varScale="1">
        <p:scale>
          <a:sx n="82" d="100"/>
          <a:sy n="82" d="100"/>
        </p:scale>
        <p:origin x="73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5A93D0-2A0C-440C-99A8-4451284861EF}" type="datetimeFigureOut">
              <a:rPr lang="en-IN" smtClean="0"/>
              <a:t>13-11-2021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F530150-2BC1-4729-8556-5F042F44F66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502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A93D0-2A0C-440C-99A8-4451284861EF}"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30150-2BC1-4729-8556-5F042F44F66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960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A93D0-2A0C-440C-99A8-4451284861EF}"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30150-2BC1-4729-8556-5F042F44F66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410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A93D0-2A0C-440C-99A8-4451284861EF}"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30150-2BC1-4729-8556-5F042F44F66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806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A93D0-2A0C-440C-99A8-4451284861EF}"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30150-2BC1-4729-8556-5F042F44F66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7544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5A93D0-2A0C-440C-99A8-4451284861EF}"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530150-2BC1-4729-8556-5F042F44F66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033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5A93D0-2A0C-440C-99A8-4451284861EF}" type="datetimeFigureOut">
              <a:rPr lang="en-IN" smtClean="0"/>
              <a:t>13-11-2021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530150-2BC1-4729-8556-5F042F44F66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4929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5A93D0-2A0C-440C-99A8-4451284861EF}" type="datetimeFigureOut">
              <a:rPr lang="en-IN" smtClean="0"/>
              <a:t>13-11-2021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530150-2BC1-4729-8556-5F042F44F66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674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A93D0-2A0C-440C-99A8-4451284861EF}" type="datetimeFigureOut">
              <a:rPr lang="en-IN" smtClean="0"/>
              <a:t>13-11-2021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39832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A93D0-2A0C-440C-99A8-4451284861EF}"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530150-2BC1-4729-8556-5F042F44F66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34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C5A93D0-2A0C-440C-99A8-4451284861EF}" type="datetimeFigureOut">
              <a:rPr lang="en-IN" smtClean="0"/>
              <a:t>13-11-2021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F530150-2BC1-4729-8556-5F042F44F66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8697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C5A93D0-2A0C-440C-99A8-4451284861EF}" type="datetimeFigureOut">
              <a:rPr lang="en-IN" smtClean="0"/>
              <a:t>13-11-2021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F530150-2BC1-4729-8556-5F042F44F66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183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brijbhushannanda1979/bigmart-sales-data"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store-sales5.herokuapp.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DB90-8F10-49F2-A959-D190AF60FC93}"/>
              </a:ext>
            </a:extLst>
          </p:cNvPr>
          <p:cNvSpPr>
            <a:spLocks noGrp="1"/>
          </p:cNvSpPr>
          <p:nvPr>
            <p:ph type="ctrTitle"/>
          </p:nvPr>
        </p:nvSpPr>
        <p:spPr>
          <a:xfrm>
            <a:off x="1785257" y="1438139"/>
            <a:ext cx="9144000" cy="886836"/>
          </a:xfrm>
        </p:spPr>
        <p:txBody>
          <a:bodyPr>
            <a:normAutofit fontScale="90000"/>
          </a:bodyPr>
          <a:lstStyle/>
          <a:p>
            <a:r>
              <a:rPr lang="en-IN" b="1" dirty="0">
                <a:solidFill>
                  <a:schemeClr val="accent2"/>
                </a:solidFill>
                <a:latin typeface="Arial Narrow" panose="020B0606020202030204" pitchFamily="34" charset="0"/>
              </a:rPr>
              <a:t>Store Sales Prediction</a:t>
            </a:r>
          </a:p>
        </p:txBody>
      </p:sp>
      <p:graphicFrame>
        <p:nvGraphicFramePr>
          <p:cNvPr id="5" name="Table 4">
            <a:extLst>
              <a:ext uri="{FF2B5EF4-FFF2-40B4-BE49-F238E27FC236}">
                <a16:creationId xmlns:a16="http://schemas.microsoft.com/office/drawing/2014/main" id="{51CDB5EF-42A1-41DB-84B7-C6F16BA94144}"/>
              </a:ext>
            </a:extLst>
          </p:cNvPr>
          <p:cNvGraphicFramePr>
            <a:graphicFrameLocks noGrp="1"/>
          </p:cNvGraphicFramePr>
          <p:nvPr>
            <p:extLst>
              <p:ext uri="{D42A27DB-BD31-4B8C-83A1-F6EECF244321}">
                <p14:modId xmlns:p14="http://schemas.microsoft.com/office/powerpoint/2010/main" val="931654139"/>
              </p:ext>
            </p:extLst>
          </p:nvPr>
        </p:nvGraphicFramePr>
        <p:xfrm>
          <a:off x="2839427" y="3656613"/>
          <a:ext cx="6326909" cy="2407060"/>
        </p:xfrm>
        <a:graphic>
          <a:graphicData uri="http://schemas.openxmlformats.org/drawingml/2006/table">
            <a:tbl>
              <a:tblPr firstRow="1" firstCol="1" lastRow="1" lastCol="1" bandRow="1" bandCol="1">
                <a:tableStyleId>{5C22544A-7EE6-4342-B048-85BDC9FD1C3A}</a:tableStyleId>
              </a:tblPr>
              <a:tblGrid>
                <a:gridCol w="2311240">
                  <a:extLst>
                    <a:ext uri="{9D8B030D-6E8A-4147-A177-3AD203B41FA5}">
                      <a16:colId xmlns:a16="http://schemas.microsoft.com/office/drawing/2014/main" val="2925718460"/>
                    </a:ext>
                  </a:extLst>
                </a:gridCol>
                <a:gridCol w="4015669">
                  <a:extLst>
                    <a:ext uri="{9D8B030D-6E8A-4147-A177-3AD203B41FA5}">
                      <a16:colId xmlns:a16="http://schemas.microsoft.com/office/drawing/2014/main" val="528402813"/>
                    </a:ext>
                  </a:extLst>
                </a:gridCol>
              </a:tblGrid>
              <a:tr h="848770">
                <a:tc>
                  <a:txBody>
                    <a:bodyPr/>
                    <a:lstStyle/>
                    <a:p>
                      <a:pPr marR="61595" lvl="1" algn="just">
                        <a:lnSpc>
                          <a:spcPct val="150000"/>
                        </a:lnSpc>
                        <a:spcBef>
                          <a:spcPts val="5"/>
                        </a:spcBef>
                        <a:spcAft>
                          <a:spcPts val="0"/>
                        </a:spcAft>
                      </a:pPr>
                      <a:r>
                        <a:rPr lang="en-US" sz="1800" dirty="0">
                          <a:solidFill>
                            <a:srgbClr val="C00000"/>
                          </a:solidFill>
                          <a:effectLst/>
                        </a:rPr>
                        <a:t>Written</a:t>
                      </a:r>
                      <a:r>
                        <a:rPr lang="en-US" sz="1800" spc="-10" dirty="0">
                          <a:solidFill>
                            <a:srgbClr val="C00000"/>
                          </a:solidFill>
                          <a:effectLst/>
                        </a:rPr>
                        <a:t> </a:t>
                      </a:r>
                      <a:r>
                        <a:rPr lang="en-US" sz="1800" dirty="0">
                          <a:solidFill>
                            <a:srgbClr val="C00000"/>
                          </a:solidFill>
                          <a:effectLst/>
                        </a:rPr>
                        <a:t>By</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0" algn="ctr">
                        <a:lnSpc>
                          <a:spcPct val="150000"/>
                        </a:lnSpc>
                        <a:spcBef>
                          <a:spcPts val="5"/>
                        </a:spcBef>
                        <a:spcAft>
                          <a:spcPts val="0"/>
                        </a:spcAft>
                      </a:pPr>
                      <a:r>
                        <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rPr>
                        <a:t>Jayesh Sehgal, Ayush Kashyap</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3132774"/>
                  </a:ext>
                </a:extLst>
              </a:tr>
              <a:tr h="401286">
                <a:tc>
                  <a:txBody>
                    <a:bodyPr/>
                    <a:lstStyle/>
                    <a:p>
                      <a:pPr marR="62230" lvl="1" algn="just">
                        <a:lnSpc>
                          <a:spcPct val="150000"/>
                        </a:lnSpc>
                        <a:spcBef>
                          <a:spcPts val="5"/>
                        </a:spcBef>
                        <a:spcAft>
                          <a:spcPts val="0"/>
                        </a:spcAft>
                      </a:pPr>
                      <a:r>
                        <a:rPr lang="en-US" sz="1800" dirty="0">
                          <a:solidFill>
                            <a:srgbClr val="C00000"/>
                          </a:solidFill>
                          <a:effectLst/>
                        </a:rPr>
                        <a:t>Document</a:t>
                      </a:r>
                      <a:r>
                        <a:rPr lang="en-US" sz="1800" spc="-20" dirty="0">
                          <a:solidFill>
                            <a:srgbClr val="C00000"/>
                          </a:solidFill>
                          <a:effectLst/>
                        </a:rPr>
                        <a:t> </a:t>
                      </a:r>
                      <a:r>
                        <a:rPr lang="en-US" sz="1800" dirty="0">
                          <a:solidFill>
                            <a:srgbClr val="C00000"/>
                          </a:solidFill>
                          <a:effectLst/>
                        </a:rPr>
                        <a:t>Version</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14400" lvl="1" algn="just">
                        <a:lnSpc>
                          <a:spcPct val="150000"/>
                        </a:lnSpc>
                        <a:spcBef>
                          <a:spcPts val="5"/>
                        </a:spcBef>
                        <a:spcAft>
                          <a:spcPts val="0"/>
                        </a:spcAft>
                      </a:pPr>
                      <a:r>
                        <a:rPr lang="en-US" sz="1800" dirty="0">
                          <a:solidFill>
                            <a:schemeClr val="accent1">
                              <a:lumMod val="50000"/>
                            </a:schemeClr>
                          </a:solidFill>
                          <a:effectLst/>
                        </a:rPr>
                        <a:t>1.0</a:t>
                      </a:r>
                      <a:endPar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5827938"/>
                  </a:ext>
                </a:extLst>
              </a:tr>
              <a:tr h="401286">
                <a:tc>
                  <a:txBody>
                    <a:bodyPr/>
                    <a:lstStyle/>
                    <a:p>
                      <a:pPr marR="60960" lvl="1" algn="just">
                        <a:lnSpc>
                          <a:spcPct val="150000"/>
                        </a:lnSpc>
                        <a:spcBef>
                          <a:spcPts val="5"/>
                        </a:spcBef>
                        <a:spcAft>
                          <a:spcPts val="0"/>
                        </a:spcAft>
                      </a:pPr>
                      <a:r>
                        <a:rPr lang="en-US" sz="1800" dirty="0" err="1">
                          <a:solidFill>
                            <a:srgbClr val="C00000"/>
                          </a:solidFill>
                          <a:effectLst/>
                        </a:rPr>
                        <a:t>LastRevised</a:t>
                      </a:r>
                      <a:r>
                        <a:rPr lang="en-US" sz="1800" spc="-10" dirty="0">
                          <a:solidFill>
                            <a:srgbClr val="C00000"/>
                          </a:solidFill>
                          <a:effectLst/>
                        </a:rPr>
                        <a:t> </a:t>
                      </a:r>
                      <a:r>
                        <a:rPr lang="en-US" sz="1800" dirty="0">
                          <a:solidFill>
                            <a:srgbClr val="C00000"/>
                          </a:solidFill>
                          <a:effectLst/>
                        </a:rPr>
                        <a:t>Date</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14400" lvl="1" algn="just">
                        <a:lnSpc>
                          <a:spcPct val="150000"/>
                        </a:lnSpc>
                        <a:spcBef>
                          <a:spcPts val="5"/>
                        </a:spcBef>
                        <a:spcAft>
                          <a:spcPts val="0"/>
                        </a:spcAft>
                      </a:pPr>
                      <a:r>
                        <a:rPr lang="en-US" sz="1800" dirty="0">
                          <a:solidFill>
                            <a:schemeClr val="accent1">
                              <a:lumMod val="50000"/>
                            </a:schemeClr>
                          </a:solidFill>
                          <a:effectLst/>
                        </a:rPr>
                        <a:t>11-Oct-2021</a:t>
                      </a:r>
                      <a:endPar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2119184"/>
                  </a:ext>
                </a:extLst>
              </a:tr>
            </a:tbl>
          </a:graphicData>
        </a:graphic>
      </p:graphicFrame>
    </p:spTree>
    <p:extLst>
      <p:ext uri="{BB962C8B-B14F-4D97-AF65-F5344CB8AC3E}">
        <p14:creationId xmlns:p14="http://schemas.microsoft.com/office/powerpoint/2010/main" val="2186940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BF7B02A-6C88-461F-A56D-8F48112A1B4B}"/>
              </a:ext>
            </a:extLst>
          </p:cNvPr>
          <p:cNvSpPr>
            <a:spLocks noChangeArrowheads="1"/>
          </p:cNvSpPr>
          <p:nvPr/>
        </p:nvSpPr>
        <p:spPr bwMode="auto">
          <a:xfrm>
            <a:off x="317068" y="419892"/>
            <a:ext cx="85091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data set consists of various data types from integer to float to object as shown in Fig.</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27133810-BFE0-4E73-9749-4E6A07A3421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5471CF72-667D-4150-B2D2-288BD82E0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611" y="1207380"/>
            <a:ext cx="5997278" cy="4224803"/>
          </a:xfrm>
          <a:prstGeom prst="rect">
            <a:avLst/>
          </a:prstGeom>
        </p:spPr>
      </p:pic>
    </p:spTree>
    <p:extLst>
      <p:ext uri="{BB962C8B-B14F-4D97-AF65-F5344CB8AC3E}">
        <p14:creationId xmlns:p14="http://schemas.microsoft.com/office/powerpoint/2010/main" val="22759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6C9B3F-5550-4E32-81CE-1891CF2B8379}"/>
              </a:ext>
            </a:extLst>
          </p:cNvPr>
          <p:cNvSpPr txBox="1"/>
          <p:nvPr/>
        </p:nvSpPr>
        <p:spPr>
          <a:xfrm>
            <a:off x="258619" y="198643"/>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Observations</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59AAA4-6CBF-4CE0-9D8F-4C5376BC0D2B}"/>
              </a:ext>
            </a:extLst>
          </p:cNvPr>
          <p:cNvSpPr txBox="1"/>
          <p:nvPr/>
        </p:nvSpPr>
        <p:spPr>
          <a:xfrm>
            <a:off x="389247" y="776454"/>
            <a:ext cx="11628581" cy="390684"/>
          </a:xfrm>
          <a:prstGeom prst="rect">
            <a:avLst/>
          </a:prstGeom>
          <a:noFill/>
        </p:spPr>
        <p:txBody>
          <a:bodyPr wrap="square">
            <a:spAutoFit/>
          </a:bodyPr>
          <a:lstStyle/>
          <a:p>
            <a:pPr algn="just">
              <a:lnSpc>
                <a:spcPct val="115000"/>
              </a:lnSpc>
              <a:spcBef>
                <a:spcPts val="5"/>
              </a:spcBef>
            </a:pPr>
            <a:r>
              <a:rPr lang="en-IN" sz="1800" dirty="0">
                <a:effectLst/>
                <a:latin typeface="Times New Roman" panose="02020603050405020304" pitchFamily="18" charset="0"/>
                <a:ea typeface="Times New Roman" panose="02020603050405020304" pitchFamily="18" charset="0"/>
              </a:rPr>
              <a:t>Boxplot -  To check for the outliers</a:t>
            </a:r>
          </a:p>
        </p:txBody>
      </p:sp>
      <p:pic>
        <p:nvPicPr>
          <p:cNvPr id="4" name="Picture 3">
            <a:extLst>
              <a:ext uri="{FF2B5EF4-FFF2-40B4-BE49-F238E27FC236}">
                <a16:creationId xmlns:a16="http://schemas.microsoft.com/office/drawing/2014/main" id="{75A6E943-BCD9-4B61-BAB4-806654E1E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438" y="1692805"/>
            <a:ext cx="5327468" cy="3851615"/>
          </a:xfrm>
          <a:prstGeom prst="rect">
            <a:avLst/>
          </a:prstGeom>
        </p:spPr>
      </p:pic>
    </p:spTree>
    <p:extLst>
      <p:ext uri="{BB962C8B-B14F-4D97-AF65-F5344CB8AC3E}">
        <p14:creationId xmlns:p14="http://schemas.microsoft.com/office/powerpoint/2010/main" val="142387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134B87-7F1A-46D7-9BFA-9E3C3C136CB1}"/>
              </a:ext>
            </a:extLst>
          </p:cNvPr>
          <p:cNvSpPr txBox="1"/>
          <p:nvPr/>
        </p:nvSpPr>
        <p:spPr>
          <a:xfrm>
            <a:off x="493682" y="495235"/>
            <a:ext cx="11338099" cy="385362"/>
          </a:xfrm>
          <a:prstGeom prst="rect">
            <a:avLst/>
          </a:prstGeom>
          <a:noFill/>
        </p:spPr>
        <p:txBody>
          <a:bodyPr wrap="square">
            <a:spAutoFit/>
          </a:bodyPr>
          <a:lstStyle/>
          <a:p>
            <a:pPr algn="just">
              <a:lnSpc>
                <a:spcPct val="115000"/>
              </a:lnSpc>
            </a:pPr>
            <a:r>
              <a:rPr lang="en-IN" dirty="0">
                <a:latin typeface="Times New Roman" panose="02020603050405020304" pitchFamily="18" charset="0"/>
                <a:ea typeface="Times New Roman" panose="02020603050405020304" pitchFamily="18" charset="0"/>
              </a:rPr>
              <a:t>Count plot and to check how the dataset is spread for the Sales of the outlet</a:t>
            </a:r>
            <a:endParaRPr lang="en-IN"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1B5D24C6-1534-4A03-AE42-0203D4DBA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692" y="2276670"/>
            <a:ext cx="5260877" cy="2836506"/>
          </a:xfrm>
          <a:prstGeom prst="rect">
            <a:avLst/>
          </a:prstGeom>
        </p:spPr>
      </p:pic>
      <p:pic>
        <p:nvPicPr>
          <p:cNvPr id="7" name="Picture 6">
            <a:extLst>
              <a:ext uri="{FF2B5EF4-FFF2-40B4-BE49-F238E27FC236}">
                <a16:creationId xmlns:a16="http://schemas.microsoft.com/office/drawing/2014/main" id="{7A201858-E28D-406C-9FC1-2E125A7E81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556" y="2132113"/>
            <a:ext cx="4157565" cy="2981063"/>
          </a:xfrm>
          <a:prstGeom prst="rect">
            <a:avLst/>
          </a:prstGeom>
        </p:spPr>
      </p:pic>
    </p:spTree>
    <p:extLst>
      <p:ext uri="{BB962C8B-B14F-4D97-AF65-F5344CB8AC3E}">
        <p14:creationId xmlns:p14="http://schemas.microsoft.com/office/powerpoint/2010/main" val="333838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8F1801-9060-41DB-AAD9-0C37C89DE96A}"/>
              </a:ext>
            </a:extLst>
          </p:cNvPr>
          <p:cNvSpPr txBox="1"/>
          <p:nvPr/>
        </p:nvSpPr>
        <p:spPr>
          <a:xfrm>
            <a:off x="498762" y="315231"/>
            <a:ext cx="11185237" cy="1027782"/>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rPr>
              <a:t>The place where an item is placed in a store, referred to as Item visibility, definitely affects the sales. However, the plot chart show that the flow is in opposite side. One of the reasons might be that daily used products don’t need high visibility. However, there is an issue that some products have zero visibility, which is quite impossible. </a:t>
            </a:r>
            <a:endParaRPr lang="en-IN" sz="1800" dirty="0">
              <a:effectLst/>
              <a:latin typeface="Times New Roman" panose="02020603050405020304" pitchFamily="18" charset="0"/>
              <a:ea typeface="Times New Roman" panose="02020603050405020304" pitchFamily="18" charset="0"/>
            </a:endParaRPr>
          </a:p>
        </p:txBody>
      </p:sp>
      <p:pic>
        <p:nvPicPr>
          <p:cNvPr id="4" name="image11.jpeg">
            <a:extLst>
              <a:ext uri="{FF2B5EF4-FFF2-40B4-BE49-F238E27FC236}">
                <a16:creationId xmlns:a16="http://schemas.microsoft.com/office/drawing/2014/main" id="{1596DBFB-2515-4DE5-A63E-48A45349A0F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34537" y="1761346"/>
            <a:ext cx="10716953" cy="4251527"/>
          </a:xfrm>
          <a:prstGeom prst="rect">
            <a:avLst/>
          </a:prstGeom>
        </p:spPr>
      </p:pic>
    </p:spTree>
    <p:extLst>
      <p:ext uri="{BB962C8B-B14F-4D97-AF65-F5344CB8AC3E}">
        <p14:creationId xmlns:p14="http://schemas.microsoft.com/office/powerpoint/2010/main" val="3301055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D64DE-EA6D-449F-ACC4-C6A3F74554F0}"/>
              </a:ext>
            </a:extLst>
          </p:cNvPr>
          <p:cNvSpPr txBox="1"/>
          <p:nvPr/>
        </p:nvSpPr>
        <p:spPr>
          <a:xfrm>
            <a:off x="729672" y="475734"/>
            <a:ext cx="2246991"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Correlation</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7759978-1576-4734-8756-755E8C503CE2}"/>
              </a:ext>
            </a:extLst>
          </p:cNvPr>
          <p:cNvSpPr txBox="1"/>
          <p:nvPr/>
        </p:nvSpPr>
        <p:spPr>
          <a:xfrm>
            <a:off x="-64655" y="3921404"/>
            <a:ext cx="11286835" cy="1754326"/>
          </a:xfrm>
          <a:prstGeom prst="rect">
            <a:avLst/>
          </a:prstGeom>
          <a:noFill/>
        </p:spPr>
        <p:txBody>
          <a:bodyPr wrap="square">
            <a:spAutoFit/>
          </a:bodyPr>
          <a:lstStyle/>
          <a:p>
            <a:pPr marL="742950" lvl="1" indent="-285750" algn="just">
              <a:spcBef>
                <a:spcPts val="5"/>
              </a:spcBef>
              <a:spcAft>
                <a:spcPts val="0"/>
              </a:spcAft>
              <a:buSzPts val="1200"/>
              <a:buFont typeface="Wingdings" panose="05000000000000000000" pitchFamily="2" charset="2"/>
              <a:buChar char=""/>
              <a:tabLst>
                <a:tab pos="978535" algn="l"/>
              </a:tabLst>
            </a:pPr>
            <a:r>
              <a:rPr lang="en-US" sz="1800" b="0" dirty="0">
                <a:effectLst/>
                <a:latin typeface="Calibri" panose="020F0502020204030204" pitchFamily="34" charset="0"/>
                <a:ea typeface="Times New Roman" panose="02020603050405020304" pitchFamily="18" charset="0"/>
              </a:rPr>
              <a:t>Item visibility is having nearly zero correlation with our dependent variable Item_Outlet_Sales and grocery store outlet type. This means that the sales are not affected by visibility of item which is a contradiction to the general assumption of “more visibility thus, more</a:t>
            </a:r>
            <a:r>
              <a:rPr lang="en-US" sz="1800" b="0" spc="-15" dirty="0">
                <a:effectLst/>
                <a:latin typeface="Calibri" panose="020F0502020204030204" pitchFamily="34" charset="0"/>
                <a:ea typeface="Times New Roman" panose="02020603050405020304" pitchFamily="18" charset="0"/>
              </a:rPr>
              <a:t> </a:t>
            </a:r>
            <a:r>
              <a:rPr lang="en-US" sz="1800" b="0" dirty="0">
                <a:effectLst/>
                <a:latin typeface="Calibri" panose="020F0502020204030204" pitchFamily="34" charset="0"/>
                <a:ea typeface="Times New Roman" panose="02020603050405020304" pitchFamily="18" charset="0"/>
              </a:rPr>
              <a:t>sales”.</a:t>
            </a:r>
            <a:endParaRPr lang="en-IN" sz="1800" b="1" dirty="0">
              <a:effectLst/>
              <a:latin typeface="Times New Roman" panose="02020603050405020304" pitchFamily="18" charset="0"/>
              <a:ea typeface="Times New Roman" panose="02020603050405020304" pitchFamily="18" charset="0"/>
            </a:endParaRPr>
          </a:p>
          <a:p>
            <a:pPr marL="742950" lvl="1" indent="-285750" algn="just">
              <a:buSzPts val="1200"/>
              <a:buFont typeface="Wingdings" panose="05000000000000000000" pitchFamily="2" charset="2"/>
              <a:buChar char=""/>
              <a:tabLst>
                <a:tab pos="940435" algn="l"/>
              </a:tabLst>
            </a:pPr>
            <a:r>
              <a:rPr lang="en-US" sz="1800" dirty="0">
                <a:effectLst/>
                <a:latin typeface="Calibri" panose="020F0502020204030204" pitchFamily="34" charset="0"/>
                <a:ea typeface="Times New Roman" panose="02020603050405020304" pitchFamily="18" charset="0"/>
              </a:rPr>
              <a:t>Item_MRP (maximum retail price) is positively correlated with sales at an outlet, which indicates that the price quoted by an outlet plays an important factor in</a:t>
            </a:r>
            <a:r>
              <a:rPr lang="en-US" sz="1800" spc="-3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sales.</a:t>
            </a:r>
            <a:endParaRPr lang="en-IN" sz="1600" dirty="0">
              <a:effectLst/>
              <a:latin typeface="Times New Roman" panose="02020603050405020304" pitchFamily="18" charset="0"/>
              <a:ea typeface="Times New Roman" panose="02020603050405020304" pitchFamily="18" charset="0"/>
            </a:endParaRPr>
          </a:p>
          <a:p>
            <a:pPr marL="742950" lvl="1" indent="-285750" algn="just">
              <a:spcBef>
                <a:spcPts val="5"/>
              </a:spcBef>
              <a:buSzPts val="1200"/>
              <a:buFont typeface="Wingdings" panose="05000000000000000000" pitchFamily="2" charset="2"/>
              <a:buChar char=""/>
              <a:tabLst>
                <a:tab pos="940435" algn="l"/>
              </a:tabLst>
            </a:pPr>
            <a:r>
              <a:rPr lang="en-US" sz="1800" dirty="0">
                <a:effectLst/>
                <a:latin typeface="Calibri" panose="020F0502020204030204" pitchFamily="34" charset="0"/>
                <a:ea typeface="Times New Roman" panose="02020603050405020304" pitchFamily="18" charset="0"/>
              </a:rPr>
              <a:t>Variation in MRP quoted by various outlets depends on their individual</a:t>
            </a:r>
            <a:r>
              <a:rPr lang="en-US" sz="1800" spc="-1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sales.</a:t>
            </a:r>
            <a:endParaRPr lang="en-IN" sz="16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0FF2059C-3DD8-445B-A264-FEE2A8430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3148" y="0"/>
            <a:ext cx="5203350" cy="3792272"/>
          </a:xfrm>
          <a:prstGeom prst="rect">
            <a:avLst/>
          </a:prstGeom>
        </p:spPr>
      </p:pic>
    </p:spTree>
    <p:extLst>
      <p:ext uri="{BB962C8B-B14F-4D97-AF65-F5344CB8AC3E}">
        <p14:creationId xmlns:p14="http://schemas.microsoft.com/office/powerpoint/2010/main" val="949903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1863B0-A11F-42B4-9BE0-3C44A753EAB3}"/>
              </a:ext>
            </a:extLst>
          </p:cNvPr>
          <p:cNvSpPr txBox="1"/>
          <p:nvPr/>
        </p:nvSpPr>
        <p:spPr>
          <a:xfrm>
            <a:off x="489037" y="211613"/>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Metrics for Data</a:t>
            </a:r>
            <a:r>
              <a:rPr lang="en-US" sz="2400" b="1" u="sng" spc="-15"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Modelling</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F11F986-8FE2-4073-8337-79B84F3A30CA}"/>
              </a:ext>
            </a:extLst>
          </p:cNvPr>
          <p:cNvSpPr txBox="1"/>
          <p:nvPr/>
        </p:nvSpPr>
        <p:spPr>
          <a:xfrm>
            <a:off x="332509" y="838900"/>
            <a:ext cx="11379199" cy="5807487"/>
          </a:xfrm>
          <a:prstGeom prst="rect">
            <a:avLst/>
          </a:prstGeom>
          <a:noFill/>
        </p:spPr>
        <p:txBody>
          <a:bodyPr wrap="square">
            <a:spAutoFit/>
          </a:bodyPr>
          <a:lstStyle/>
          <a:p>
            <a:pPr marL="285750" lvl="0" indent="-285750" algn="just">
              <a:lnSpc>
                <a:spcPct val="115000"/>
              </a:lnSpc>
              <a:buSzPts val="1200"/>
              <a:buFont typeface="Wingdings" panose="05000000000000000000" pitchFamily="2" charset="2"/>
              <a:buChar char="Ø"/>
              <a:tabLst>
                <a:tab pos="90170" algn="l"/>
              </a:tabLst>
            </a:pPr>
            <a:r>
              <a:rPr lang="en-US" dirty="0">
                <a:effectLst/>
                <a:latin typeface="Calibri" panose="020F0502020204030204" pitchFamily="34" charset="0"/>
                <a:ea typeface="Times New Roman" panose="02020603050405020304" pitchFamily="18" charset="0"/>
              </a:rPr>
              <a:t>The coefficient of determination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(R-squared) is a statistic that measures the goodness of a model’s fit i.e., how well the real data points are approximated by the predictions of regression. Higher values of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suggest higher model accomplishments in terms of prediction along with accuracy, and the value 1 of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is indicative of regression predictions perfectly fitting the real data points. For further better results, the use of adjusted </a:t>
            </a:r>
            <a:r>
              <a:rPr lang="en-US" spc="10" dirty="0">
                <a:effectLst/>
                <a:latin typeface="Calibri" panose="020F0502020204030204" pitchFamily="34" charset="0"/>
                <a:ea typeface="Times New Roman" panose="02020603050405020304" pitchFamily="18" charset="0"/>
              </a:rPr>
              <a:t>R</a:t>
            </a:r>
            <a:r>
              <a:rPr lang="en-US" spc="10" baseline="30000" dirty="0">
                <a:effectLst/>
                <a:latin typeface="Calibri" panose="020F0502020204030204" pitchFamily="34" charset="0"/>
                <a:ea typeface="Times New Roman" panose="02020603050405020304" pitchFamily="18" charset="0"/>
              </a:rPr>
              <a:t>2</a:t>
            </a:r>
            <a:r>
              <a:rPr lang="en-US" spc="1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measures works wonders. Taking logarithmic values of the target column in the dataset proves to be significant in the prediction process. So, it can be said that on taking adjustments of columns used in prediction, better results can be deduced. One way of incorporating adjustment could also have included taking square root of the column. It also provides better visualization of the dataset and target variable as the square root of target variable is inclined to be a normal</a:t>
            </a:r>
            <a:r>
              <a:rPr lang="en-US" spc="-2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distribution.</a:t>
            </a:r>
          </a:p>
          <a:p>
            <a:pPr marL="285750" indent="-285750" algn="just">
              <a:lnSpc>
                <a:spcPct val="115000"/>
              </a:lnSpc>
              <a:buSzPts val="1200"/>
              <a:buFont typeface="Wingdings" panose="05000000000000000000" pitchFamily="2" charset="2"/>
              <a:buChar char="Ø"/>
              <a:tabLst>
                <a:tab pos="90170" algn="l"/>
              </a:tabLst>
            </a:pPr>
            <a:r>
              <a:rPr lang="en-US" dirty="0">
                <a:effectLst/>
                <a:latin typeface="Calibri" panose="020F0502020204030204" pitchFamily="34" charset="0"/>
                <a:ea typeface="Times New Roman" panose="02020603050405020304" pitchFamily="18" charset="0"/>
              </a:rPr>
              <a:t>The error measurement is an important metric in the estimation period. Root mean squared error (RMSE) and Mean Absolute Error (MAE) are generally used for continuous variable’s accuracy measurement. It can be said that the average model prediction error can be expressed in units </a:t>
            </a:r>
            <a:r>
              <a:rPr lang="en-US" sz="1800" dirty="0">
                <a:effectLst/>
                <a:latin typeface="Calibri" panose="020F0502020204030204" pitchFamily="34" charset="0"/>
                <a:ea typeface="Times New Roman" panose="02020603050405020304" pitchFamily="18" charset="0"/>
              </a:rPr>
              <a:t>of the variable of interest by using both MAE and RMSE. MAE is the average over the test sample of the absolute differences between prediction and actual observation where all individual differences have equal weight. The square root of the average of squared differences between prediction and actual observation can be termed as RMSE. RMSE is an absolute measure</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fit,</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whereas</a:t>
            </a:r>
            <a:r>
              <a:rPr lang="en-US" sz="1800" spc="8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a:t>
            </a:r>
            <a:r>
              <a:rPr lang="en-US" sz="1800" baseline="30000" dirty="0">
                <a:effectLst/>
                <a:latin typeface="Calibri" panose="020F0502020204030204" pitchFamily="34" charset="0"/>
                <a:ea typeface="Times New Roman" panose="02020603050405020304" pitchFamily="18" charset="0"/>
              </a:rPr>
              <a:t>2</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is</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relative</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measure</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fit.</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RMSE</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helps</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in</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measuring</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variable’s average error and it is also a quadratic scoring rule. Low RMSE values obtained for linear or multiple regression corresponds to better model fitting.</a:t>
            </a:r>
            <a:endParaRPr lang="en-IN" sz="1800" dirty="0">
              <a:effectLst/>
              <a:latin typeface="Times New Roman" panose="02020603050405020304" pitchFamily="18" charset="0"/>
              <a:ea typeface="Times New Roman" panose="02020603050405020304" pitchFamily="18" charset="0"/>
            </a:endParaRPr>
          </a:p>
          <a:p>
            <a:pPr marL="285750" lvl="0" indent="-285750" algn="just">
              <a:lnSpc>
                <a:spcPct val="115000"/>
              </a:lnSpc>
              <a:buSzPts val="1200"/>
              <a:buFont typeface="Wingdings" panose="05000000000000000000" pitchFamily="2" charset="2"/>
              <a:buChar char="Ø"/>
              <a:tabLst>
                <a:tab pos="90170" algn="l"/>
              </a:tabLst>
            </a:pPr>
            <a:endParaRPr lang="en-IN" dirty="0"/>
          </a:p>
        </p:txBody>
      </p:sp>
    </p:spTree>
    <p:extLst>
      <p:ext uri="{BB962C8B-B14F-4D97-AF65-F5344CB8AC3E}">
        <p14:creationId xmlns:p14="http://schemas.microsoft.com/office/powerpoint/2010/main" val="1373007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8E411-A067-4326-A0A2-B85D4E059C5B}"/>
              </a:ext>
            </a:extLst>
          </p:cNvPr>
          <p:cNvSpPr txBox="1"/>
          <p:nvPr/>
        </p:nvSpPr>
        <p:spPr>
          <a:xfrm>
            <a:off x="120073" y="705021"/>
            <a:ext cx="11591636" cy="2599173"/>
          </a:xfrm>
          <a:prstGeom prst="rect">
            <a:avLst/>
          </a:prstGeom>
          <a:noFill/>
        </p:spPr>
        <p:txBody>
          <a:bodyPr wrap="square">
            <a:spAutoFit/>
          </a:bodyPr>
          <a:lstStyle/>
          <a:p>
            <a:pPr marL="180340" algn="just">
              <a:lnSpc>
                <a:spcPct val="115000"/>
              </a:lnSpc>
              <a:spcBef>
                <a:spcPts val="1005"/>
              </a:spcBef>
              <a:spcAft>
                <a:spcPts val="0"/>
              </a:spcAft>
              <a:tabLst>
                <a:tab pos="180340" algn="l"/>
              </a:tabLst>
            </a:pPr>
            <a:r>
              <a:rPr lang="en-US" sz="1800" dirty="0">
                <a:effectLst/>
                <a:latin typeface="Calibri" panose="020F0502020204030204" pitchFamily="34" charset="0"/>
                <a:ea typeface="Times New Roman" panose="02020603050405020304" pitchFamily="18" charset="0"/>
              </a:rPr>
              <a:t>With respect to the results obtained in this work, it can be said that there is no big difference between our train and test sample since the metric RMSE ratio is calculated to be equal to the ratio between train and test sample. The results related to how accurately responses are predicted by our model can be inferred from RMSE as it is a good measure along with measuring precision and other required capabilities. A considerable improvement could be made by further data exploration incorporated with outlier detection and high leverage points. Another approach, which is conceptually easier, is to combine several sub-models which are low dimensional and easily verifiable by domain experts, i.e., ensemble learning can be exploited.</a:t>
            </a:r>
            <a:endParaRPr lang="en-IN" sz="1800" dirty="0">
              <a:effectLst/>
              <a:latin typeface="Times New Roman" panose="02020603050405020304" pitchFamily="18" charset="0"/>
              <a:ea typeface="Times New Roman" panose="02020603050405020304" pitchFamily="18" charset="0"/>
            </a:endParaRPr>
          </a:p>
          <a:p>
            <a:pPr marL="365760" indent="-365760">
              <a:spcBef>
                <a:spcPts val="5"/>
              </a:spcBef>
              <a:spcAft>
                <a:spcPts val="0"/>
              </a:spcAft>
              <a:tabLst>
                <a:tab pos="978535" algn="l"/>
              </a:tabLst>
            </a:pPr>
            <a:r>
              <a:rPr lang="en-US" sz="1800" b="1" dirty="0">
                <a:effectLst/>
                <a:latin typeface="Calibri" panose="020F0502020204030204" pitchFamily="34"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875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22EDD5-07C5-49BF-8386-460DAD8B4F80}"/>
              </a:ext>
            </a:extLst>
          </p:cNvPr>
          <p:cNvSpPr txBox="1"/>
          <p:nvPr/>
        </p:nvSpPr>
        <p:spPr>
          <a:xfrm>
            <a:off x="406400" y="337188"/>
            <a:ext cx="6096000" cy="461665"/>
          </a:xfrm>
          <a:prstGeom prst="rect">
            <a:avLst/>
          </a:prstGeom>
          <a:noFill/>
        </p:spPr>
        <p:txBody>
          <a:bodyPr wrap="square">
            <a:spAutoFit/>
          </a:bodyPr>
          <a:lstStyle/>
          <a:p>
            <a:pPr marL="365760" indent="-365760">
              <a:spcBef>
                <a:spcPts val="5"/>
              </a:spcBef>
              <a:spcAft>
                <a:spcPts val="0"/>
              </a:spcAft>
              <a:tabLst>
                <a:tab pos="978535" algn="l"/>
              </a:tabLst>
            </a:pP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Prediction results</a:t>
            </a:r>
            <a:endParaRPr lang="en-IN" sz="24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7AF224A-B484-40A2-8A77-0A3421CBB3D1}"/>
              </a:ext>
            </a:extLst>
          </p:cNvPr>
          <p:cNvSpPr txBox="1"/>
          <p:nvPr/>
        </p:nvSpPr>
        <p:spPr>
          <a:xfrm>
            <a:off x="406400" y="2035869"/>
            <a:ext cx="11360727" cy="923330"/>
          </a:xfrm>
          <a:prstGeom prst="rect">
            <a:avLst/>
          </a:prstGeom>
          <a:noFill/>
        </p:spPr>
        <p:txBody>
          <a:bodyPr wrap="square">
            <a:spAutoFit/>
          </a:bodyPr>
          <a:lstStyle/>
          <a:p>
            <a:pPr marL="342900" lvl="0" indent="-342900">
              <a:spcBef>
                <a:spcPts val="5"/>
              </a:spcBef>
              <a:spcAft>
                <a:spcPts val="0"/>
              </a:spcAft>
              <a:buSzPts val="1200"/>
              <a:buFont typeface="Wingdings" panose="05000000000000000000" pitchFamily="2" charset="2"/>
              <a:buChar char=""/>
              <a:tabLst>
                <a:tab pos="978535" algn="l"/>
              </a:tabLst>
            </a:pPr>
            <a:r>
              <a:rPr lang="en-US" sz="1800" b="0" dirty="0">
                <a:effectLst/>
                <a:latin typeface="Calibri" panose="020F0502020204030204" pitchFamily="34" charset="0"/>
                <a:ea typeface="Times New Roman" panose="02020603050405020304" pitchFamily="18" charset="0"/>
              </a:rPr>
              <a:t>Adjusted R-squared and R-squared values for Linear Regression Model are higher than other models.</a:t>
            </a:r>
          </a:p>
          <a:p>
            <a:pPr marL="342900" lvl="0" indent="-342900">
              <a:spcBef>
                <a:spcPts val="5"/>
              </a:spcBef>
              <a:spcAft>
                <a:spcPts val="0"/>
              </a:spcAft>
              <a:buSzPts val="1200"/>
              <a:buFont typeface="Wingdings" panose="05000000000000000000" pitchFamily="2" charset="2"/>
              <a:buChar char=""/>
              <a:tabLst>
                <a:tab pos="978535" algn="l"/>
              </a:tabLst>
            </a:pPr>
            <a:r>
              <a:rPr lang="en-US" sz="1800" b="0" dirty="0">
                <a:effectLst/>
                <a:latin typeface="Calibri" panose="020F0502020204030204" pitchFamily="34" charset="0"/>
                <a:ea typeface="Times New Roman" panose="02020603050405020304" pitchFamily="18" charset="0"/>
              </a:rPr>
              <a:t>Also its RMSE value is low as compared to other model with highest CV score. Therefore, the Linear Regression model fits better and exhibits accuracy</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3319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81A92A-A8DB-48E4-ABE8-A54E0D30593E}"/>
              </a:ext>
            </a:extLst>
          </p:cNvPr>
          <p:cNvSpPr txBox="1"/>
          <p:nvPr/>
        </p:nvSpPr>
        <p:spPr>
          <a:xfrm>
            <a:off x="295564" y="207880"/>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824A748-ED47-441A-9D64-D85EE86C2EF7}"/>
              </a:ext>
            </a:extLst>
          </p:cNvPr>
          <p:cNvSpPr txBox="1"/>
          <p:nvPr/>
        </p:nvSpPr>
        <p:spPr>
          <a:xfrm>
            <a:off x="295564" y="1080655"/>
            <a:ext cx="11480800" cy="3241528"/>
          </a:xfrm>
          <a:prstGeom prst="rect">
            <a:avLst/>
          </a:prstGeom>
          <a:noFill/>
        </p:spPr>
        <p:txBody>
          <a:bodyPr wrap="square">
            <a:spAutoFit/>
          </a:bodyPr>
          <a:lstStyle/>
          <a:p>
            <a:pPr algn="just">
              <a:lnSpc>
                <a:spcPct val="115000"/>
              </a:lnSpc>
              <a:spcBef>
                <a:spcPts val="1230"/>
              </a:spcBef>
            </a:pPr>
            <a:r>
              <a:rPr lang="en-US" sz="1800" dirty="0">
                <a:effectLst/>
                <a:latin typeface="Calibri" panose="020F0502020204030204" pitchFamily="34" charset="0"/>
                <a:ea typeface="Times New Roman" panose="02020603050405020304" pitchFamily="18" charset="0"/>
              </a:rPr>
              <a:t>In this project, basics of machine learning and the associated data processing and modeling algorithms have been described, followed by their application for the task of sales prediction in Big Mart shopping centers at different locations. On implementation, the prediction results show the correlation among different attributes considered and how a particular location of medium size recorded the highest sales, suggesting that other shopping locations should follow similar patterns for improved sales.</a:t>
            </a:r>
          </a:p>
          <a:p>
            <a:pPr algn="just">
              <a:lnSpc>
                <a:spcPct val="115000"/>
              </a:lnSpc>
              <a:spcBef>
                <a:spcPts val="1230"/>
              </a:spcBef>
            </a:pPr>
            <a:r>
              <a:rPr lang="en-US" sz="1800" dirty="0">
                <a:effectLst/>
                <a:latin typeface="Calibri" panose="020F0502020204030204" pitchFamily="34" charset="0"/>
                <a:ea typeface="Times New Roman" panose="02020603050405020304" pitchFamily="18" charset="0"/>
              </a:rPr>
              <a:t>Also it can be concluded that more locations should be switched or shifted to Tier-3 in outlet type “Supermarket Type3” to increase the sales of products at Big Mart. Any one-stop-shopping-center like Big Mart can benefit from this model by being able to predict its items’ future sales at different locations.</a:t>
            </a:r>
            <a:endParaRPr lang="en-IN" dirty="0"/>
          </a:p>
          <a:p>
            <a:pPr algn="just">
              <a:lnSpc>
                <a:spcPct val="115000"/>
              </a:lnSpc>
              <a:spcBef>
                <a:spcPts val="1230"/>
              </a:spcBef>
            </a:pP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04FAD0FC-0C47-4649-9488-CF2F3177D5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394" y="4065458"/>
            <a:ext cx="3842327" cy="2476498"/>
          </a:xfrm>
          <a:prstGeom prst="rect">
            <a:avLst/>
          </a:prstGeom>
          <a:noFill/>
          <a:ln>
            <a:noFill/>
          </a:ln>
        </p:spPr>
      </p:pic>
      <p:pic>
        <p:nvPicPr>
          <p:cNvPr id="12" name="Picture 11">
            <a:extLst>
              <a:ext uri="{FF2B5EF4-FFF2-40B4-BE49-F238E27FC236}">
                <a16:creationId xmlns:a16="http://schemas.microsoft.com/office/drawing/2014/main" id="{E688284F-8185-4B6B-A698-5C3F98219F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58693" y="4050457"/>
            <a:ext cx="3747452" cy="2476498"/>
          </a:xfrm>
          <a:prstGeom prst="rect">
            <a:avLst/>
          </a:prstGeom>
          <a:noFill/>
          <a:ln>
            <a:noFill/>
          </a:ln>
        </p:spPr>
      </p:pic>
      <p:pic>
        <p:nvPicPr>
          <p:cNvPr id="13" name="Picture 12">
            <a:extLst>
              <a:ext uri="{FF2B5EF4-FFF2-40B4-BE49-F238E27FC236}">
                <a16:creationId xmlns:a16="http://schemas.microsoft.com/office/drawing/2014/main" id="{87AF9BA8-E009-490B-B8E4-170284C8F4B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22511" y="4080459"/>
            <a:ext cx="4343141" cy="2446496"/>
          </a:xfrm>
          <a:prstGeom prst="rect">
            <a:avLst/>
          </a:prstGeom>
          <a:noFill/>
          <a:ln>
            <a:noFill/>
          </a:ln>
        </p:spPr>
      </p:pic>
    </p:spTree>
    <p:extLst>
      <p:ext uri="{BB962C8B-B14F-4D97-AF65-F5344CB8AC3E}">
        <p14:creationId xmlns:p14="http://schemas.microsoft.com/office/powerpoint/2010/main" val="147313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18DDDC-8B2E-4528-A6CC-1D16865311A7}"/>
              </a:ext>
            </a:extLst>
          </p:cNvPr>
          <p:cNvSpPr txBox="1"/>
          <p:nvPr/>
        </p:nvSpPr>
        <p:spPr>
          <a:xfrm>
            <a:off x="1502229" y="177282"/>
            <a:ext cx="8854751" cy="584775"/>
          </a:xfrm>
          <a:prstGeom prst="rect">
            <a:avLst/>
          </a:prstGeom>
          <a:noFill/>
        </p:spPr>
        <p:txBody>
          <a:bodyPr wrap="square" rtlCol="0">
            <a:spAutoFit/>
          </a:bodyPr>
          <a:lstStyle/>
          <a:p>
            <a:pPr algn="ctr"/>
            <a:r>
              <a:rPr lang="en-IN" sz="3200" b="1" dirty="0">
                <a:latin typeface="Cambria" panose="02040503050406030204" pitchFamily="18" charset="0"/>
                <a:ea typeface="Cambria" panose="02040503050406030204" pitchFamily="18" charset="0"/>
              </a:rPr>
              <a:t>Q &amp; A</a:t>
            </a:r>
          </a:p>
        </p:txBody>
      </p:sp>
      <p:sp>
        <p:nvSpPr>
          <p:cNvPr id="3" name="TextBox 2">
            <a:extLst>
              <a:ext uri="{FF2B5EF4-FFF2-40B4-BE49-F238E27FC236}">
                <a16:creationId xmlns:a16="http://schemas.microsoft.com/office/drawing/2014/main" id="{10E701B3-986C-4FEC-A2B0-9F6FC313F34D}"/>
              </a:ext>
            </a:extLst>
          </p:cNvPr>
          <p:cNvSpPr txBox="1"/>
          <p:nvPr/>
        </p:nvSpPr>
        <p:spPr>
          <a:xfrm>
            <a:off x="387220" y="1225616"/>
            <a:ext cx="11084768" cy="755780"/>
          </a:xfrm>
          <a:prstGeom prst="rect">
            <a:avLst/>
          </a:prstGeom>
          <a:noFill/>
        </p:spPr>
        <p:txBody>
          <a:bodyPr wrap="square" rtlCol="0">
            <a:spAutoFit/>
          </a:bodyPr>
          <a:lstStyle/>
          <a:p>
            <a:pPr marL="12700" marR="0" lvl="0" indent="0" algn="l" defTabSz="914400" rtl="0" eaLnBrk="1" fontAlgn="auto" latinLnBrk="0" hangingPunct="1">
              <a:lnSpc>
                <a:spcPts val="1675"/>
              </a:lnSpc>
              <a:spcBef>
                <a:spcPts val="105"/>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Gothic Uralic"/>
                <a:ea typeface="+mn-ea"/>
                <a:cs typeface="Gothic Uralic"/>
              </a:rPr>
              <a:t>Q1) </a:t>
            </a:r>
            <a:r>
              <a:rPr kumimoji="0" lang="en-US" sz="1400" b="1" i="0" u="none" strike="noStrike" kern="1200" cap="none" spc="-5" normalizeH="0" baseline="0" noProof="0" dirty="0">
                <a:ln>
                  <a:noFill/>
                </a:ln>
                <a:solidFill>
                  <a:prstClr val="black"/>
                </a:solidFill>
                <a:effectLst/>
                <a:uLnTx/>
                <a:uFillTx/>
                <a:latin typeface="Gothic Uralic"/>
                <a:ea typeface="+mn-ea"/>
                <a:cs typeface="Gothic Uralic"/>
              </a:rPr>
              <a:t>What’s </a:t>
            </a:r>
            <a:r>
              <a:rPr kumimoji="0" lang="en-US" sz="1400" b="1" i="0" u="none" strike="noStrike" kern="1200" cap="none" spc="0" normalizeH="0" baseline="0" noProof="0" dirty="0">
                <a:ln>
                  <a:noFill/>
                </a:ln>
                <a:solidFill>
                  <a:prstClr val="black"/>
                </a:solidFill>
                <a:effectLst/>
                <a:uLnTx/>
                <a:uFillTx/>
                <a:latin typeface="Gothic Uralic"/>
                <a:ea typeface="+mn-ea"/>
                <a:cs typeface="Gothic Uralic"/>
              </a:rPr>
              <a:t>the </a:t>
            </a:r>
            <a:r>
              <a:rPr kumimoji="0" lang="en-US" sz="1400" b="1" i="0" u="none" strike="noStrike" kern="1200" cap="none" spc="-5" normalizeH="0" baseline="0" noProof="0" dirty="0">
                <a:ln>
                  <a:noFill/>
                </a:ln>
                <a:solidFill>
                  <a:prstClr val="black"/>
                </a:solidFill>
                <a:effectLst/>
                <a:uLnTx/>
                <a:uFillTx/>
                <a:latin typeface="Gothic Uralic"/>
                <a:ea typeface="+mn-ea"/>
                <a:cs typeface="Gothic Uralic"/>
              </a:rPr>
              <a:t>source of</a:t>
            </a:r>
            <a:r>
              <a:rPr kumimoji="0" lang="en-US" sz="1400" b="1" i="0" u="none" strike="noStrike" kern="1200" cap="none" spc="-40" normalizeH="0" baseline="0" noProof="0" dirty="0">
                <a:ln>
                  <a:noFill/>
                </a:ln>
                <a:solidFill>
                  <a:prstClr val="black"/>
                </a:solidFill>
                <a:effectLst/>
                <a:uLnTx/>
                <a:uFillTx/>
                <a:latin typeface="Gothic Uralic"/>
                <a:ea typeface="+mn-ea"/>
                <a:cs typeface="Gothic Uralic"/>
              </a:rPr>
              <a:t> </a:t>
            </a:r>
            <a:r>
              <a:rPr kumimoji="0" lang="en-US" sz="1400" b="1" i="0" u="none" strike="noStrike" kern="1200" cap="none" spc="-5" normalizeH="0" baseline="0" noProof="0" dirty="0">
                <a:ln>
                  <a:noFill/>
                </a:ln>
                <a:solidFill>
                  <a:prstClr val="black"/>
                </a:solidFill>
                <a:effectLst/>
                <a:uLnTx/>
                <a:uFillTx/>
                <a:latin typeface="Gothic Uralic"/>
                <a:ea typeface="+mn-ea"/>
                <a:cs typeface="Gothic Uralic"/>
              </a:rPr>
              <a:t>data?</a:t>
            </a:r>
            <a:endParaRPr kumimoji="0" lang="en-US" sz="1400" b="0" i="0" u="none" strike="noStrike" kern="1200" cap="none" spc="0" normalizeH="0" baseline="0" noProof="0" dirty="0">
              <a:ln>
                <a:noFill/>
              </a:ln>
              <a:solidFill>
                <a:prstClr val="black"/>
              </a:solidFill>
              <a:effectLst/>
              <a:uLnTx/>
              <a:uFillTx/>
              <a:latin typeface="Gothic Uralic"/>
              <a:ea typeface="+mn-ea"/>
              <a:cs typeface="Gothic Uralic"/>
            </a:endParaRPr>
          </a:p>
          <a:p>
            <a:pPr marL="12700" marR="0" lvl="0" indent="0" algn="l" defTabSz="914400" rtl="0" eaLnBrk="1" fontAlgn="auto" latinLnBrk="0" hangingPunct="1">
              <a:lnSpc>
                <a:spcPts val="1675"/>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6FC0"/>
                </a:solidFill>
                <a:effectLst/>
                <a:uLnTx/>
                <a:uFillTx/>
                <a:latin typeface="Gothic Uralic"/>
                <a:ea typeface="+mn-ea"/>
                <a:cs typeface="Gothic Uralic"/>
              </a:rPr>
              <a:t>Ans) </a:t>
            </a:r>
            <a:r>
              <a:rPr kumimoji="0" lang="en-US" sz="1400" b="0" i="0" u="none" strike="noStrike" kern="1200" cap="none" spc="0" normalizeH="0" baseline="0" noProof="0" dirty="0">
                <a:ln>
                  <a:noFill/>
                </a:ln>
                <a:solidFill>
                  <a:prstClr val="black"/>
                </a:solidFill>
                <a:effectLst/>
                <a:uLnTx/>
                <a:uFillTx/>
                <a:latin typeface="Gothic Uralic"/>
                <a:ea typeface="+mn-ea"/>
                <a:cs typeface="Gothic Uralic"/>
              </a:rPr>
              <a:t>The </a:t>
            </a:r>
            <a:r>
              <a:rPr kumimoji="0" lang="en-US" sz="1400" b="0" i="0" u="none" strike="noStrike" kern="1200" cap="none" spc="-5" normalizeH="0" baseline="0" noProof="0" dirty="0">
                <a:ln>
                  <a:noFill/>
                </a:ln>
                <a:solidFill>
                  <a:prstClr val="black"/>
                </a:solidFill>
                <a:effectLst/>
                <a:uLnTx/>
                <a:uFillTx/>
                <a:latin typeface="Gothic Uralic"/>
                <a:ea typeface="+mn-ea"/>
                <a:cs typeface="Gothic Uralic"/>
              </a:rPr>
              <a:t>Dataset </a:t>
            </a:r>
            <a:r>
              <a:rPr kumimoji="0" lang="en-US" sz="1400" b="0" i="0" u="none" strike="noStrike" kern="1200" cap="none" spc="0" normalizeH="0" baseline="0" noProof="0" dirty="0">
                <a:ln>
                  <a:noFill/>
                </a:ln>
                <a:solidFill>
                  <a:prstClr val="black"/>
                </a:solidFill>
                <a:effectLst/>
                <a:uLnTx/>
                <a:uFillTx/>
                <a:latin typeface="Gothic Uralic"/>
                <a:ea typeface="+mn-ea"/>
                <a:cs typeface="Gothic Uralic"/>
              </a:rPr>
              <a:t>was </a:t>
            </a:r>
            <a:r>
              <a:rPr kumimoji="0" lang="en-US" sz="1400" b="0" i="0" u="none" strike="noStrike" kern="1200" cap="none" spc="-5" normalizeH="0" baseline="0" noProof="0" dirty="0">
                <a:ln>
                  <a:noFill/>
                </a:ln>
                <a:solidFill>
                  <a:prstClr val="black"/>
                </a:solidFill>
                <a:effectLst/>
                <a:uLnTx/>
                <a:uFillTx/>
                <a:latin typeface="Gothic Uralic"/>
                <a:ea typeface="+mn-ea"/>
                <a:cs typeface="Gothic Uralic"/>
              </a:rPr>
              <a:t>taken </a:t>
            </a:r>
            <a:r>
              <a:rPr kumimoji="0" lang="en-US" sz="1400" b="0" i="0" u="none" strike="noStrike" kern="1200" cap="none" spc="0" normalizeH="0" baseline="0" noProof="0" dirty="0">
                <a:ln>
                  <a:noFill/>
                </a:ln>
                <a:solidFill>
                  <a:prstClr val="black"/>
                </a:solidFill>
                <a:effectLst/>
                <a:uLnTx/>
                <a:uFillTx/>
                <a:latin typeface="Gothic Uralic"/>
                <a:ea typeface="+mn-ea"/>
                <a:cs typeface="Gothic Uralic"/>
              </a:rPr>
              <a:t>from </a:t>
            </a:r>
            <a:r>
              <a:rPr kumimoji="0" lang="en-US" sz="1400" b="0" i="0" u="none" strike="noStrike" kern="1200" cap="none" spc="0" normalizeH="0" baseline="0" noProof="0" dirty="0" err="1">
                <a:ln>
                  <a:noFill/>
                </a:ln>
                <a:solidFill>
                  <a:prstClr val="black"/>
                </a:solidFill>
                <a:effectLst/>
                <a:uLnTx/>
                <a:uFillTx/>
                <a:latin typeface="Gothic Uralic"/>
                <a:ea typeface="+mn-ea"/>
                <a:cs typeface="Gothic Uralic"/>
              </a:rPr>
              <a:t>iNeuron’s</a:t>
            </a:r>
            <a:r>
              <a:rPr kumimoji="0" lang="en-US" sz="1400" b="0" i="0" u="none" strike="noStrike" kern="1200" cap="none" spc="0" normalizeH="0" baseline="0" noProof="0" dirty="0">
                <a:ln>
                  <a:noFill/>
                </a:ln>
                <a:solidFill>
                  <a:prstClr val="black"/>
                </a:solidFill>
                <a:effectLst/>
                <a:uLnTx/>
                <a:uFillTx/>
                <a:latin typeface="Gothic Uralic"/>
                <a:ea typeface="+mn-ea"/>
                <a:cs typeface="Gothic Uralic"/>
              </a:rPr>
              <a:t> </a:t>
            </a:r>
            <a:r>
              <a:rPr kumimoji="0" lang="en-US" sz="1400" b="0" i="0" u="none" strike="noStrike" kern="1200" cap="none" spc="-5" normalizeH="0" baseline="0" noProof="0" dirty="0">
                <a:ln>
                  <a:noFill/>
                </a:ln>
                <a:solidFill>
                  <a:prstClr val="black"/>
                </a:solidFill>
                <a:effectLst/>
                <a:uLnTx/>
                <a:uFillTx/>
                <a:latin typeface="Gothic Uralic"/>
                <a:ea typeface="+mn-ea"/>
                <a:cs typeface="Gothic Uralic"/>
              </a:rPr>
              <a:t>Provided Project Description</a:t>
            </a:r>
            <a:r>
              <a:rPr kumimoji="0" lang="en-US" sz="1400" b="0" i="0" u="none" strike="noStrike" kern="1200" cap="none" spc="-90" normalizeH="0" baseline="0" noProof="0" dirty="0">
                <a:ln>
                  <a:noFill/>
                </a:ln>
                <a:solidFill>
                  <a:prstClr val="black"/>
                </a:solidFill>
                <a:effectLst/>
                <a:uLnTx/>
                <a:uFillTx/>
                <a:latin typeface="Gothic Uralic"/>
                <a:ea typeface="+mn-ea"/>
                <a:cs typeface="Gothic Uralic"/>
              </a:rPr>
              <a:t> </a:t>
            </a:r>
            <a:r>
              <a:rPr kumimoji="0" lang="en-US" sz="1400" b="0" i="0" u="none" strike="noStrike" kern="1200" cap="none" spc="-5" normalizeH="0" baseline="0" noProof="0" dirty="0">
                <a:ln>
                  <a:noFill/>
                </a:ln>
                <a:solidFill>
                  <a:prstClr val="black"/>
                </a:solidFill>
                <a:effectLst/>
                <a:uLnTx/>
                <a:uFillTx/>
                <a:latin typeface="Gothic Uralic"/>
                <a:ea typeface="+mn-ea"/>
                <a:cs typeface="Gothic Uralic"/>
              </a:rPr>
              <a:t>Document.</a:t>
            </a:r>
            <a:endParaRPr kumimoji="0" lang="en-US" sz="1400" b="0" i="0" u="none" strike="noStrike" kern="1200" cap="none" spc="0" normalizeH="0" baseline="0" noProof="0" dirty="0">
              <a:ln>
                <a:noFill/>
              </a:ln>
              <a:solidFill>
                <a:prstClr val="black"/>
              </a:solidFill>
              <a:effectLst/>
              <a:uLnTx/>
              <a:uFillTx/>
              <a:latin typeface="Gothic Uralic"/>
              <a:ea typeface="+mn-ea"/>
              <a:cs typeface="Gothic Uralic"/>
            </a:endParaRPr>
          </a:p>
          <a:p>
            <a:pPr marL="46990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sng" strike="noStrike" kern="1200" cap="none" spc="-5" normalizeH="0" baseline="0" noProof="0" dirty="0">
                <a:ln>
                  <a:noFill/>
                </a:ln>
                <a:solidFill>
                  <a:srgbClr val="00AFEF"/>
                </a:solidFill>
                <a:effectLst/>
                <a:uLnTx/>
                <a:uFill>
                  <a:solidFill>
                    <a:srgbClr val="00AFEF"/>
                  </a:solidFill>
                </a:uFill>
                <a:latin typeface="Gothic Uralic"/>
                <a:ea typeface="+mn-ea"/>
                <a:cs typeface="Gothic Uralic"/>
              </a:rPr>
              <a:t>https://www.kaggle.com/brijbhushannanda1979/bigmart-sales-data</a:t>
            </a:r>
            <a:endParaRPr kumimoji="0" lang="en-US" sz="1400" b="0" i="0" u="none" strike="noStrike" kern="1200" cap="none" spc="0" normalizeH="0" baseline="0" noProof="0" dirty="0">
              <a:ln>
                <a:noFill/>
              </a:ln>
              <a:solidFill>
                <a:prstClr val="black"/>
              </a:solidFill>
              <a:effectLst/>
              <a:uLnTx/>
              <a:uFillTx/>
              <a:latin typeface="Gothic Uralic"/>
              <a:ea typeface="+mn-ea"/>
              <a:cs typeface="Gothic Uralic"/>
            </a:endParaRPr>
          </a:p>
        </p:txBody>
      </p:sp>
      <p:sp>
        <p:nvSpPr>
          <p:cNvPr id="4" name="TextBox 3">
            <a:extLst>
              <a:ext uri="{FF2B5EF4-FFF2-40B4-BE49-F238E27FC236}">
                <a16:creationId xmlns:a16="http://schemas.microsoft.com/office/drawing/2014/main" id="{40EA8DE5-D730-4E79-B83F-405DCB8FC7F3}"/>
              </a:ext>
            </a:extLst>
          </p:cNvPr>
          <p:cNvSpPr txBox="1"/>
          <p:nvPr/>
        </p:nvSpPr>
        <p:spPr>
          <a:xfrm>
            <a:off x="373224" y="2304661"/>
            <a:ext cx="11084768" cy="3629199"/>
          </a:xfrm>
          <a:prstGeom prst="rect">
            <a:avLst/>
          </a:prstGeom>
          <a:noFill/>
        </p:spPr>
        <p:txBody>
          <a:bodyPr wrap="square" rtlCol="0">
            <a:spAutoFit/>
          </a:bodyPr>
          <a:lstStyle/>
          <a:p>
            <a:pPr marL="38100" marR="0" lvl="0" indent="0" algn="l" defTabSz="914400" rtl="0" eaLnBrk="1" fontAlgn="auto" latinLnBrk="0" hangingPunct="1">
              <a:lnSpc>
                <a:spcPct val="100000"/>
              </a:lnSpc>
              <a:spcBef>
                <a:spcPts val="1100"/>
              </a:spcBef>
              <a:spcAft>
                <a:spcPts val="0"/>
              </a:spcAft>
              <a:buClrTx/>
              <a:buSzTx/>
              <a:buFontTx/>
              <a:buNone/>
              <a:tabLst/>
              <a:defRPr/>
            </a:pPr>
            <a:r>
              <a:rPr kumimoji="0" lang="en-US" sz="1400" b="1" i="0" u="none" strike="noStrike" kern="1200" cap="none" spc="0" normalizeH="0" baseline="0" noProof="0" dirty="0">
                <a:ln>
                  <a:noFill/>
                </a:ln>
                <a:solidFill>
                  <a:srgbClr val="252525"/>
                </a:solidFill>
                <a:effectLst/>
                <a:uLnTx/>
                <a:uFillTx/>
                <a:latin typeface="Gothic Uralic"/>
                <a:ea typeface="+mn-ea"/>
                <a:cs typeface="Gothic Uralic"/>
              </a:rPr>
              <a:t>Q2) </a:t>
            </a:r>
            <a:r>
              <a:rPr kumimoji="0" lang="en-US" sz="1400" b="1" i="0" u="none" strike="noStrike" kern="1200" cap="none" spc="-5" normalizeH="0" baseline="0" noProof="0" dirty="0">
                <a:ln>
                  <a:noFill/>
                </a:ln>
                <a:solidFill>
                  <a:prstClr val="black"/>
                </a:solidFill>
                <a:effectLst/>
                <a:uLnTx/>
                <a:uFillTx/>
                <a:latin typeface="Gothic Uralic"/>
                <a:ea typeface="+mn-ea"/>
                <a:cs typeface="Gothic Uralic"/>
              </a:rPr>
              <a:t>What </a:t>
            </a:r>
            <a:r>
              <a:rPr kumimoji="0" lang="en-US" sz="1400" b="1" i="0" u="none" strike="noStrike" kern="1200" cap="none" spc="0" normalizeH="0" baseline="0" noProof="0" dirty="0">
                <a:ln>
                  <a:noFill/>
                </a:ln>
                <a:solidFill>
                  <a:prstClr val="black"/>
                </a:solidFill>
                <a:effectLst/>
                <a:uLnTx/>
                <a:uFillTx/>
                <a:latin typeface="Gothic Uralic"/>
                <a:ea typeface="+mn-ea"/>
                <a:cs typeface="Gothic Uralic"/>
              </a:rPr>
              <a:t>was the type of</a:t>
            </a:r>
            <a:r>
              <a:rPr kumimoji="0" lang="en-US" sz="1400" b="1" i="0" u="none" strike="noStrike" kern="1200" cap="none" spc="-60" normalizeH="0" baseline="0" noProof="0" dirty="0">
                <a:ln>
                  <a:noFill/>
                </a:ln>
                <a:solidFill>
                  <a:prstClr val="black"/>
                </a:solidFill>
                <a:effectLst/>
                <a:uLnTx/>
                <a:uFillTx/>
                <a:latin typeface="Gothic Uralic"/>
                <a:ea typeface="+mn-ea"/>
                <a:cs typeface="Gothic Uralic"/>
              </a:rPr>
              <a:t> </a:t>
            </a:r>
            <a:r>
              <a:rPr kumimoji="0" lang="en-US" sz="1400" b="1" i="0" u="none" strike="noStrike" kern="1200" cap="none" spc="-5" normalizeH="0" baseline="0" noProof="0" dirty="0">
                <a:ln>
                  <a:noFill/>
                </a:ln>
                <a:solidFill>
                  <a:prstClr val="black"/>
                </a:solidFill>
                <a:effectLst/>
                <a:uLnTx/>
                <a:uFillTx/>
                <a:latin typeface="Gothic Uralic"/>
                <a:ea typeface="+mn-ea"/>
                <a:cs typeface="Gothic Uralic"/>
              </a:rPr>
              <a:t>data?</a:t>
            </a:r>
            <a:endParaRPr kumimoji="0" lang="en-US" sz="1400" b="0" i="0" u="none" strike="noStrike" kern="1200" cap="none" spc="0" normalizeH="0" baseline="0" noProof="0" dirty="0">
              <a:ln>
                <a:noFill/>
              </a:ln>
              <a:solidFill>
                <a:prstClr val="black"/>
              </a:solidFill>
              <a:effectLst/>
              <a:uLnTx/>
              <a:uFillTx/>
              <a:latin typeface="Gothic Uralic"/>
              <a:ea typeface="+mn-ea"/>
              <a:cs typeface="Gothic Uralic"/>
            </a:endParaRPr>
          </a:p>
          <a:p>
            <a:pPr marL="38100" marR="0" lvl="0" indent="0" algn="l" defTabSz="914400" rtl="0" eaLnBrk="1" fontAlgn="auto" latinLnBrk="0" hangingPunct="1">
              <a:lnSpc>
                <a:spcPct val="100000"/>
              </a:lnSpc>
              <a:spcBef>
                <a:spcPts val="994"/>
              </a:spcBef>
              <a:spcAft>
                <a:spcPts val="0"/>
              </a:spcAft>
              <a:buClrTx/>
              <a:buSzTx/>
              <a:buFontTx/>
              <a:buNone/>
              <a:tabLst/>
              <a:defRPr/>
            </a:pPr>
            <a:r>
              <a:rPr kumimoji="0" lang="en-US" sz="1400" b="0" i="0" u="none" strike="noStrike" kern="1200" cap="none" spc="0" normalizeH="0" baseline="0" noProof="0" dirty="0">
                <a:ln>
                  <a:noFill/>
                </a:ln>
                <a:solidFill>
                  <a:srgbClr val="006FC0"/>
                </a:solidFill>
                <a:effectLst/>
                <a:uLnTx/>
                <a:uFillTx/>
                <a:latin typeface="Gothic Uralic"/>
                <a:ea typeface="+mn-ea"/>
                <a:cs typeface="Gothic Uralic"/>
              </a:rPr>
              <a:t>Ans) </a:t>
            </a:r>
            <a:r>
              <a:rPr kumimoji="0" lang="en-US" sz="1400" b="0" i="0" u="none" strike="noStrike" kern="1200" cap="none" spc="0" normalizeH="0" baseline="0" noProof="0" dirty="0">
                <a:ln>
                  <a:noFill/>
                </a:ln>
                <a:solidFill>
                  <a:prstClr val="black"/>
                </a:solidFill>
                <a:effectLst/>
                <a:uLnTx/>
                <a:uFillTx/>
                <a:latin typeface="Gothic Uralic"/>
                <a:ea typeface="+mn-ea"/>
                <a:cs typeface="Gothic Uralic"/>
              </a:rPr>
              <a:t>The </a:t>
            </a:r>
            <a:r>
              <a:rPr kumimoji="0" lang="en-US" sz="1400" b="0" i="0" u="none" strike="noStrike" kern="1200" cap="none" spc="-5" normalizeH="0" baseline="0" noProof="0" dirty="0">
                <a:ln>
                  <a:noFill/>
                </a:ln>
                <a:solidFill>
                  <a:prstClr val="black"/>
                </a:solidFill>
                <a:effectLst/>
                <a:uLnTx/>
                <a:uFillTx/>
                <a:latin typeface="Gothic Uralic"/>
                <a:ea typeface="+mn-ea"/>
                <a:cs typeface="Gothic Uralic"/>
              </a:rPr>
              <a:t>data </a:t>
            </a:r>
            <a:r>
              <a:rPr kumimoji="0" lang="en-US" sz="1400" b="0" i="0" u="none" strike="noStrike" kern="1200" cap="none" spc="0" normalizeH="0" baseline="0" noProof="0" dirty="0">
                <a:ln>
                  <a:noFill/>
                </a:ln>
                <a:solidFill>
                  <a:prstClr val="black"/>
                </a:solidFill>
                <a:effectLst/>
                <a:uLnTx/>
                <a:uFillTx/>
                <a:latin typeface="Gothic Uralic"/>
                <a:ea typeface="+mn-ea"/>
                <a:cs typeface="Gothic Uralic"/>
              </a:rPr>
              <a:t>was </a:t>
            </a:r>
            <a:r>
              <a:rPr kumimoji="0" lang="en-US" sz="1400" b="0" i="0" u="none" strike="noStrike" kern="1200" cap="none" spc="-5" normalizeH="0" baseline="0" noProof="0" dirty="0">
                <a:ln>
                  <a:noFill/>
                </a:ln>
                <a:solidFill>
                  <a:prstClr val="black"/>
                </a:solidFill>
                <a:effectLst/>
                <a:uLnTx/>
                <a:uFillTx/>
                <a:latin typeface="Gothic Uralic"/>
                <a:ea typeface="+mn-ea"/>
                <a:cs typeface="Gothic Uralic"/>
              </a:rPr>
              <a:t>the combination </a:t>
            </a:r>
            <a:r>
              <a:rPr kumimoji="0" lang="en-US" sz="1400" b="0" i="0" u="none" strike="noStrike" kern="1200" cap="none" spc="0" normalizeH="0" baseline="0" noProof="0" dirty="0">
                <a:ln>
                  <a:noFill/>
                </a:ln>
                <a:solidFill>
                  <a:prstClr val="black"/>
                </a:solidFill>
                <a:effectLst/>
                <a:uLnTx/>
                <a:uFillTx/>
                <a:latin typeface="Gothic Uralic"/>
                <a:ea typeface="+mn-ea"/>
                <a:cs typeface="Gothic Uralic"/>
              </a:rPr>
              <a:t>of numerical </a:t>
            </a:r>
            <a:r>
              <a:rPr kumimoji="0" lang="en-US" sz="1400" b="0" i="0" u="none" strike="noStrike" kern="1200" cap="none" spc="-5" normalizeH="0" baseline="0" noProof="0" dirty="0">
                <a:ln>
                  <a:noFill/>
                </a:ln>
                <a:solidFill>
                  <a:prstClr val="black"/>
                </a:solidFill>
                <a:effectLst/>
                <a:uLnTx/>
                <a:uFillTx/>
                <a:latin typeface="Gothic Uralic"/>
                <a:ea typeface="+mn-ea"/>
                <a:cs typeface="Gothic Uralic"/>
              </a:rPr>
              <a:t>and </a:t>
            </a:r>
            <a:r>
              <a:rPr kumimoji="0" lang="en-US" sz="1400" b="0" i="0" u="none" strike="noStrike" kern="1200" cap="none" spc="0" normalizeH="0" baseline="0" noProof="0" dirty="0">
                <a:ln>
                  <a:noFill/>
                </a:ln>
                <a:solidFill>
                  <a:prstClr val="black"/>
                </a:solidFill>
                <a:effectLst/>
                <a:uLnTx/>
                <a:uFillTx/>
                <a:latin typeface="Gothic Uralic"/>
                <a:ea typeface="+mn-ea"/>
                <a:cs typeface="Gothic Uralic"/>
              </a:rPr>
              <a:t>Categorical</a:t>
            </a:r>
            <a:r>
              <a:rPr kumimoji="0" lang="en-US" sz="1400" b="0" i="0" u="none" strike="noStrike" kern="1200" cap="none" spc="-80" normalizeH="0" baseline="0" noProof="0" dirty="0">
                <a:ln>
                  <a:noFill/>
                </a:ln>
                <a:solidFill>
                  <a:prstClr val="black"/>
                </a:solidFill>
                <a:effectLst/>
                <a:uLnTx/>
                <a:uFillTx/>
                <a:latin typeface="Gothic Uralic"/>
                <a:ea typeface="+mn-ea"/>
                <a:cs typeface="Gothic Uralic"/>
              </a:rPr>
              <a:t> </a:t>
            </a:r>
            <a:r>
              <a:rPr kumimoji="0" lang="en-US" sz="1400" b="0" i="0" u="none" strike="noStrike" kern="1200" cap="none" spc="-5" normalizeH="0" baseline="0" noProof="0" dirty="0">
                <a:ln>
                  <a:noFill/>
                </a:ln>
                <a:solidFill>
                  <a:prstClr val="black"/>
                </a:solidFill>
                <a:effectLst/>
                <a:uLnTx/>
                <a:uFillTx/>
                <a:latin typeface="Gothic Uralic"/>
                <a:ea typeface="+mn-ea"/>
                <a:cs typeface="Gothic Uralic"/>
              </a:rPr>
              <a:t>values.</a:t>
            </a:r>
            <a:endParaRPr kumimoji="0" lang="en-US" sz="1400" b="0" i="0" u="none" strike="noStrike" kern="1200" cap="none" spc="0" normalizeH="0" baseline="0" noProof="0" dirty="0">
              <a:ln>
                <a:noFill/>
              </a:ln>
              <a:solidFill>
                <a:prstClr val="black"/>
              </a:solidFill>
              <a:effectLst/>
              <a:uLnTx/>
              <a:uFillTx/>
              <a:latin typeface="Gothic Uralic"/>
              <a:ea typeface="+mn-ea"/>
              <a:cs typeface="Gothic Uralic"/>
            </a:endParaRPr>
          </a:p>
          <a:p>
            <a:pPr marL="38100" marR="0" lvl="0" indent="0" algn="l" defTabSz="914400" rtl="0" eaLnBrk="1" fontAlgn="auto" latinLnBrk="0" hangingPunct="1">
              <a:lnSpc>
                <a:spcPct val="100000"/>
              </a:lnSpc>
              <a:spcBef>
                <a:spcPts val="101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Gothic Uralic"/>
                <a:ea typeface="+mn-ea"/>
                <a:cs typeface="Gothic Uralic"/>
              </a:rPr>
              <a:t>Q 3) What’s the </a:t>
            </a:r>
            <a:r>
              <a:rPr kumimoji="0" lang="en-US" sz="1400" b="1" i="0" u="none" strike="noStrike" kern="1200" cap="none" spc="-5" normalizeH="0" baseline="0" noProof="0" dirty="0">
                <a:ln>
                  <a:noFill/>
                </a:ln>
                <a:solidFill>
                  <a:prstClr val="black"/>
                </a:solidFill>
                <a:effectLst/>
                <a:uLnTx/>
                <a:uFillTx/>
                <a:latin typeface="Gothic Uralic"/>
                <a:ea typeface="+mn-ea"/>
                <a:cs typeface="Gothic Uralic"/>
              </a:rPr>
              <a:t>complete </a:t>
            </a:r>
            <a:r>
              <a:rPr kumimoji="0" lang="en-US" sz="1400" b="1" i="0" u="none" strike="noStrike" kern="1200" cap="none" spc="0" normalizeH="0" baseline="0" noProof="0" dirty="0">
                <a:ln>
                  <a:noFill/>
                </a:ln>
                <a:solidFill>
                  <a:prstClr val="black"/>
                </a:solidFill>
                <a:effectLst/>
                <a:uLnTx/>
                <a:uFillTx/>
                <a:latin typeface="Gothic Uralic"/>
                <a:ea typeface="+mn-ea"/>
                <a:cs typeface="Gothic Uralic"/>
              </a:rPr>
              <a:t>flow </a:t>
            </a:r>
            <a:r>
              <a:rPr kumimoji="0" lang="en-US" sz="1400" b="1" i="0" u="none" strike="noStrike" kern="1200" cap="none" spc="-5" normalizeH="0" baseline="0" noProof="0" dirty="0">
                <a:ln>
                  <a:noFill/>
                </a:ln>
                <a:solidFill>
                  <a:prstClr val="black"/>
                </a:solidFill>
                <a:effectLst/>
                <a:uLnTx/>
                <a:uFillTx/>
                <a:latin typeface="Gothic Uralic"/>
                <a:ea typeface="+mn-ea"/>
                <a:cs typeface="Gothic Uralic"/>
              </a:rPr>
              <a:t>you </a:t>
            </a:r>
            <a:r>
              <a:rPr kumimoji="0" lang="en-US" sz="1400" b="1" i="0" u="none" strike="noStrike" kern="1200" cap="none" spc="0" normalizeH="0" baseline="0" noProof="0" dirty="0">
                <a:ln>
                  <a:noFill/>
                </a:ln>
                <a:solidFill>
                  <a:prstClr val="black"/>
                </a:solidFill>
                <a:effectLst/>
                <a:uLnTx/>
                <a:uFillTx/>
                <a:latin typeface="Gothic Uralic"/>
                <a:ea typeface="+mn-ea"/>
                <a:cs typeface="Gothic Uralic"/>
              </a:rPr>
              <a:t>followed in this</a:t>
            </a:r>
            <a:r>
              <a:rPr kumimoji="0" lang="en-US" sz="1400" b="1" i="0" u="none" strike="noStrike" kern="1200" cap="none" spc="-95" normalizeH="0" baseline="0" noProof="0" dirty="0">
                <a:ln>
                  <a:noFill/>
                </a:ln>
                <a:solidFill>
                  <a:prstClr val="black"/>
                </a:solidFill>
                <a:effectLst/>
                <a:uLnTx/>
                <a:uFillTx/>
                <a:latin typeface="Gothic Uralic"/>
                <a:ea typeface="+mn-ea"/>
                <a:cs typeface="Gothic Uralic"/>
              </a:rPr>
              <a:t> </a:t>
            </a:r>
            <a:r>
              <a:rPr kumimoji="0" lang="en-US" sz="1400" b="1" i="0" u="none" strike="noStrike" kern="1200" cap="none" spc="-5" normalizeH="0" baseline="0" noProof="0" dirty="0">
                <a:ln>
                  <a:noFill/>
                </a:ln>
                <a:solidFill>
                  <a:prstClr val="black"/>
                </a:solidFill>
                <a:effectLst/>
                <a:uLnTx/>
                <a:uFillTx/>
                <a:latin typeface="Gothic Uralic"/>
                <a:ea typeface="+mn-ea"/>
                <a:cs typeface="Gothic Uralic"/>
              </a:rPr>
              <a:t>Project?</a:t>
            </a:r>
            <a:endParaRPr kumimoji="0" lang="en-US" sz="1400" b="0" i="0" u="none" strike="noStrike" kern="1200" cap="none" spc="0" normalizeH="0" baseline="0" noProof="0" dirty="0">
              <a:ln>
                <a:noFill/>
              </a:ln>
              <a:solidFill>
                <a:prstClr val="black"/>
              </a:solidFill>
              <a:effectLst/>
              <a:uLnTx/>
              <a:uFillTx/>
              <a:latin typeface="Gothic Uralic"/>
              <a:ea typeface="+mn-ea"/>
              <a:cs typeface="Gothic Uralic"/>
            </a:endParaRPr>
          </a:p>
          <a:p>
            <a:pPr marL="38100" marR="0" lvl="0" indent="0" algn="l" defTabSz="914400" rtl="0" eaLnBrk="1" fontAlgn="auto" latinLnBrk="0" hangingPunct="1">
              <a:lnSpc>
                <a:spcPct val="100000"/>
              </a:lnSpc>
              <a:spcBef>
                <a:spcPts val="985"/>
              </a:spcBef>
              <a:spcAft>
                <a:spcPts val="0"/>
              </a:spcAft>
              <a:buClrTx/>
              <a:buSzTx/>
              <a:buFontTx/>
              <a:buNone/>
              <a:tabLst/>
              <a:defRPr/>
            </a:pPr>
            <a:r>
              <a:rPr kumimoji="0" lang="en-US" sz="1400" b="0" i="0" u="none" strike="noStrike" kern="1200" cap="none" spc="0" normalizeH="0" baseline="0" noProof="0" dirty="0">
                <a:ln>
                  <a:noFill/>
                </a:ln>
                <a:solidFill>
                  <a:srgbClr val="006FC0"/>
                </a:solidFill>
                <a:effectLst/>
                <a:uLnTx/>
                <a:uFillTx/>
                <a:latin typeface="Gothic Uralic"/>
                <a:ea typeface="+mn-ea"/>
                <a:cs typeface="Gothic Uralic"/>
              </a:rPr>
              <a:t>Ans) </a:t>
            </a:r>
            <a:r>
              <a:rPr kumimoji="0" lang="en-US" sz="1400" b="0" i="0" u="none" strike="noStrike" kern="1200" cap="none" spc="0" normalizeH="0" baseline="0" noProof="0" dirty="0">
                <a:ln>
                  <a:noFill/>
                </a:ln>
                <a:solidFill>
                  <a:prstClr val="black"/>
                </a:solidFill>
                <a:effectLst/>
                <a:uLnTx/>
                <a:uFillTx/>
                <a:latin typeface="Gothic Uralic"/>
                <a:ea typeface="+mn-ea"/>
                <a:cs typeface="Gothic Uralic"/>
              </a:rPr>
              <a:t>Refer slide </a:t>
            </a:r>
            <a:r>
              <a:rPr lang="en-US" sz="1400" spc="5" dirty="0">
                <a:solidFill>
                  <a:prstClr val="black"/>
                </a:solidFill>
                <a:latin typeface="Gothic Uralic"/>
                <a:cs typeface="Gothic Uralic"/>
              </a:rPr>
              <a:t>4</a:t>
            </a:r>
            <a:r>
              <a:rPr kumimoji="0" lang="en-US" sz="1350" b="0" i="0" u="none" strike="noStrike" kern="1200" cap="none" spc="7" normalizeH="0" baseline="24691" noProof="0" dirty="0" err="1">
                <a:ln>
                  <a:noFill/>
                </a:ln>
                <a:solidFill>
                  <a:prstClr val="black"/>
                </a:solidFill>
                <a:effectLst/>
                <a:uLnTx/>
                <a:uFillTx/>
                <a:latin typeface="Gothic Uralic"/>
                <a:ea typeface="+mn-ea"/>
                <a:cs typeface="Gothic Uralic"/>
              </a:rPr>
              <a:t>th</a:t>
            </a:r>
            <a:r>
              <a:rPr kumimoji="0" lang="en-US" sz="1350" b="0" i="0" u="none" strike="noStrike" kern="1200" cap="none" spc="7" normalizeH="0" baseline="24691" noProof="0" dirty="0">
                <a:ln>
                  <a:noFill/>
                </a:ln>
                <a:solidFill>
                  <a:prstClr val="black"/>
                </a:solidFill>
                <a:effectLst/>
                <a:uLnTx/>
                <a:uFillTx/>
                <a:latin typeface="Gothic Uralic"/>
                <a:ea typeface="+mn-ea"/>
                <a:cs typeface="Gothic Uralic"/>
              </a:rPr>
              <a:t> </a:t>
            </a:r>
            <a:r>
              <a:rPr kumimoji="0" lang="en-US" sz="1400" b="0" i="0" u="none" strike="noStrike" kern="1200" cap="none" spc="0" normalizeH="0" baseline="0" noProof="0" dirty="0">
                <a:ln>
                  <a:noFill/>
                </a:ln>
                <a:solidFill>
                  <a:prstClr val="black"/>
                </a:solidFill>
                <a:effectLst/>
                <a:uLnTx/>
                <a:uFillTx/>
                <a:latin typeface="Gothic Uralic"/>
                <a:ea typeface="+mn-ea"/>
                <a:cs typeface="Gothic Uralic"/>
              </a:rPr>
              <a:t>for </a:t>
            </a:r>
            <a:r>
              <a:rPr kumimoji="0" lang="en-US" sz="1400" b="0" i="0" u="none" strike="noStrike" kern="1200" cap="none" spc="-5" normalizeH="0" baseline="0" noProof="0" dirty="0">
                <a:ln>
                  <a:noFill/>
                </a:ln>
                <a:solidFill>
                  <a:prstClr val="black"/>
                </a:solidFill>
                <a:effectLst/>
                <a:uLnTx/>
                <a:uFillTx/>
                <a:latin typeface="Gothic Uralic"/>
                <a:ea typeface="+mn-ea"/>
                <a:cs typeface="Gothic Uralic"/>
              </a:rPr>
              <a:t>better</a:t>
            </a:r>
            <a:r>
              <a:rPr kumimoji="0" lang="en-US" sz="1400" b="0" i="0" u="none" strike="noStrike" kern="1200" cap="none" spc="-200" normalizeH="0" baseline="0" noProof="0" dirty="0">
                <a:ln>
                  <a:noFill/>
                </a:ln>
                <a:solidFill>
                  <a:prstClr val="black"/>
                </a:solidFill>
                <a:effectLst/>
                <a:uLnTx/>
                <a:uFillTx/>
                <a:latin typeface="Gothic Uralic"/>
                <a:ea typeface="+mn-ea"/>
                <a:cs typeface="Gothic Uralic"/>
              </a:rPr>
              <a:t> </a:t>
            </a:r>
            <a:r>
              <a:rPr kumimoji="0" lang="en-US" sz="1400" b="0" i="0" u="none" strike="noStrike" kern="1200" cap="none" spc="-5" normalizeH="0" baseline="0" noProof="0" dirty="0">
                <a:ln>
                  <a:noFill/>
                </a:ln>
                <a:solidFill>
                  <a:prstClr val="black"/>
                </a:solidFill>
                <a:effectLst/>
                <a:uLnTx/>
                <a:uFillTx/>
                <a:latin typeface="Gothic Uralic"/>
                <a:ea typeface="+mn-ea"/>
                <a:cs typeface="Gothic Uralic"/>
              </a:rPr>
              <a:t>Understanding</a:t>
            </a:r>
            <a:endParaRPr kumimoji="0" lang="en-US" sz="1400" b="0" i="0" u="none" strike="noStrike" kern="1200" cap="none" spc="0" normalizeH="0" baseline="0" noProof="0" dirty="0">
              <a:ln>
                <a:noFill/>
              </a:ln>
              <a:solidFill>
                <a:prstClr val="black"/>
              </a:solidFill>
              <a:effectLst/>
              <a:uLnTx/>
              <a:uFillTx/>
              <a:latin typeface="Gothic Uralic"/>
              <a:ea typeface="+mn-ea"/>
              <a:cs typeface="Gothic Uralic"/>
            </a:endParaRPr>
          </a:p>
          <a:p>
            <a:pPr marL="38100" marR="0" lvl="0" indent="0" algn="l" defTabSz="914400" rtl="0" eaLnBrk="1" fontAlgn="auto" latinLnBrk="0" hangingPunct="1">
              <a:lnSpc>
                <a:spcPct val="100000"/>
              </a:lnSpc>
              <a:spcBef>
                <a:spcPts val="1005"/>
              </a:spcBef>
              <a:spcAft>
                <a:spcPts val="0"/>
              </a:spcAft>
              <a:buClrTx/>
              <a:buSzTx/>
              <a:buFontTx/>
              <a:buNone/>
              <a:tabLst/>
              <a:defRPr/>
            </a:pPr>
            <a:r>
              <a:rPr kumimoji="0" lang="en-US" sz="1400" b="1" i="0" u="none" strike="noStrike" kern="1200" cap="none" spc="0" normalizeH="0" baseline="0" noProof="0" dirty="0">
                <a:ln>
                  <a:noFill/>
                </a:ln>
                <a:solidFill>
                  <a:srgbClr val="0D0D0D"/>
                </a:solidFill>
                <a:effectLst/>
                <a:uLnTx/>
                <a:uFillTx/>
                <a:latin typeface="Gothic Uralic"/>
                <a:ea typeface="+mn-ea"/>
                <a:cs typeface="Gothic Uralic"/>
              </a:rPr>
              <a:t>Q4) </a:t>
            </a:r>
            <a:r>
              <a:rPr kumimoji="0" lang="en-US" sz="1400" b="1" i="0" u="none" strike="noStrike" kern="1200" cap="none" spc="-5" normalizeH="0" baseline="0" noProof="0" dirty="0">
                <a:ln>
                  <a:noFill/>
                </a:ln>
                <a:solidFill>
                  <a:prstClr val="black"/>
                </a:solidFill>
                <a:effectLst/>
                <a:uLnTx/>
                <a:uFillTx/>
                <a:latin typeface="Gothic Uralic"/>
                <a:ea typeface="+mn-ea"/>
                <a:cs typeface="Gothic Uralic"/>
              </a:rPr>
              <a:t>What </a:t>
            </a:r>
            <a:r>
              <a:rPr kumimoji="0" lang="en-US" sz="1400" b="1" i="0" u="none" strike="noStrike" kern="1200" cap="none" spc="0" normalizeH="0" baseline="0" noProof="0" dirty="0">
                <a:ln>
                  <a:noFill/>
                </a:ln>
                <a:solidFill>
                  <a:prstClr val="black"/>
                </a:solidFill>
                <a:effectLst/>
                <a:uLnTx/>
                <a:uFillTx/>
                <a:latin typeface="Gothic Uralic"/>
                <a:ea typeface="+mn-ea"/>
                <a:cs typeface="Gothic Uralic"/>
              </a:rPr>
              <a:t>techniques were </a:t>
            </a:r>
            <a:r>
              <a:rPr kumimoji="0" lang="en-US" sz="1400" b="1" i="0" u="none" strike="noStrike" kern="1200" cap="none" spc="-5" normalizeH="0" baseline="0" noProof="0" dirty="0">
                <a:ln>
                  <a:noFill/>
                </a:ln>
                <a:solidFill>
                  <a:prstClr val="black"/>
                </a:solidFill>
                <a:effectLst/>
                <a:uLnTx/>
                <a:uFillTx/>
                <a:latin typeface="Gothic Uralic"/>
                <a:ea typeface="+mn-ea"/>
                <a:cs typeface="Gothic Uralic"/>
              </a:rPr>
              <a:t>you using </a:t>
            </a:r>
            <a:r>
              <a:rPr kumimoji="0" lang="en-US" sz="1400" b="1" i="0" u="none" strike="noStrike" kern="1200" cap="none" spc="0" normalizeH="0" baseline="0" noProof="0" dirty="0">
                <a:ln>
                  <a:noFill/>
                </a:ln>
                <a:solidFill>
                  <a:prstClr val="black"/>
                </a:solidFill>
                <a:effectLst/>
                <a:uLnTx/>
                <a:uFillTx/>
                <a:latin typeface="Gothic Uralic"/>
                <a:ea typeface="+mn-ea"/>
                <a:cs typeface="Gothic Uralic"/>
              </a:rPr>
              <a:t>for</a:t>
            </a:r>
            <a:r>
              <a:rPr kumimoji="0" lang="en-US" sz="1400" b="1" i="0" u="none" strike="noStrike" kern="1200" cap="none" spc="-70" normalizeH="0" baseline="0" noProof="0" dirty="0">
                <a:ln>
                  <a:noFill/>
                </a:ln>
                <a:solidFill>
                  <a:prstClr val="black"/>
                </a:solidFill>
                <a:effectLst/>
                <a:uLnTx/>
                <a:uFillTx/>
                <a:latin typeface="Gothic Uralic"/>
                <a:ea typeface="+mn-ea"/>
                <a:cs typeface="Gothic Uralic"/>
              </a:rPr>
              <a:t> </a:t>
            </a:r>
            <a:r>
              <a:rPr kumimoji="0" lang="en-US" sz="1400" b="1" i="0" u="none" strike="noStrike" kern="1200" cap="none" spc="-5" normalizeH="0" baseline="0" noProof="0" dirty="0">
                <a:ln>
                  <a:noFill/>
                </a:ln>
                <a:solidFill>
                  <a:prstClr val="black"/>
                </a:solidFill>
                <a:effectLst/>
                <a:uLnTx/>
                <a:uFillTx/>
                <a:latin typeface="Gothic Uralic"/>
                <a:ea typeface="+mn-ea"/>
                <a:cs typeface="Gothic Uralic"/>
              </a:rPr>
              <a:t>data?</a:t>
            </a:r>
            <a:endParaRPr kumimoji="0" lang="en-US" sz="1400" b="0" i="0" u="none" strike="noStrike" kern="1200" cap="none" spc="0" normalizeH="0" baseline="0" noProof="0" dirty="0">
              <a:ln>
                <a:noFill/>
              </a:ln>
              <a:solidFill>
                <a:prstClr val="black"/>
              </a:solidFill>
              <a:effectLst/>
              <a:uLnTx/>
              <a:uFillTx/>
              <a:latin typeface="Gothic Uralic"/>
              <a:ea typeface="+mn-ea"/>
              <a:cs typeface="Gothic Uralic"/>
            </a:endParaRPr>
          </a:p>
          <a:p>
            <a:pPr marL="38100" marR="0" lvl="0" indent="0" algn="l" defTabSz="914400" rtl="0" eaLnBrk="1" fontAlgn="auto" latinLnBrk="0" hangingPunct="1">
              <a:lnSpc>
                <a:spcPct val="100000"/>
              </a:lnSpc>
              <a:spcBef>
                <a:spcPts val="1000"/>
              </a:spcBef>
              <a:spcAft>
                <a:spcPts val="0"/>
              </a:spcAft>
              <a:buClrTx/>
              <a:buSzTx/>
              <a:buFontTx/>
              <a:buNone/>
              <a:tabLst/>
              <a:defRPr/>
            </a:pPr>
            <a:r>
              <a:rPr kumimoji="0" lang="en-US" sz="1400" b="0" i="0" u="none" strike="noStrike" kern="1200" cap="none" spc="0" normalizeH="0" baseline="0" noProof="0" dirty="0">
                <a:ln>
                  <a:noFill/>
                </a:ln>
                <a:solidFill>
                  <a:srgbClr val="006FC0"/>
                </a:solidFill>
                <a:effectLst/>
                <a:uLnTx/>
                <a:uFillTx/>
                <a:latin typeface="Gothic Uralic"/>
                <a:ea typeface="+mn-ea"/>
                <a:cs typeface="Gothic Uralic"/>
              </a:rPr>
              <a:t>Ans) -</a:t>
            </a:r>
            <a:r>
              <a:rPr kumimoji="0" lang="en-US" sz="1400" b="0" i="0" u="none" strike="noStrike" kern="1200" cap="none" spc="0" normalizeH="0" baseline="0" noProof="0" dirty="0">
                <a:ln>
                  <a:noFill/>
                </a:ln>
                <a:solidFill>
                  <a:prstClr val="black"/>
                </a:solidFill>
                <a:effectLst/>
                <a:uLnTx/>
                <a:uFillTx/>
                <a:latin typeface="Gothic Uralic"/>
                <a:ea typeface="+mn-ea"/>
                <a:cs typeface="Gothic Uralic"/>
              </a:rPr>
              <a:t>Removing </a:t>
            </a:r>
            <a:r>
              <a:rPr kumimoji="0" lang="en-US" sz="1400" b="0" i="0" u="none" strike="noStrike" kern="1200" cap="none" spc="-5" normalizeH="0" baseline="0" noProof="0" dirty="0">
                <a:ln>
                  <a:noFill/>
                </a:ln>
                <a:solidFill>
                  <a:prstClr val="black"/>
                </a:solidFill>
                <a:effectLst/>
                <a:uLnTx/>
                <a:uFillTx/>
                <a:latin typeface="Gothic Uralic"/>
                <a:ea typeface="+mn-ea"/>
                <a:cs typeface="Gothic Uralic"/>
              </a:rPr>
              <a:t>unwanted</a:t>
            </a:r>
            <a:r>
              <a:rPr kumimoji="0" lang="en-US" sz="1400" b="0" i="0" u="none" strike="noStrike" kern="1200" cap="none" spc="-95" normalizeH="0" baseline="0" noProof="0" dirty="0">
                <a:ln>
                  <a:noFill/>
                </a:ln>
                <a:solidFill>
                  <a:prstClr val="black"/>
                </a:solidFill>
                <a:effectLst/>
                <a:uLnTx/>
                <a:uFillTx/>
                <a:latin typeface="Gothic Uralic"/>
                <a:ea typeface="+mn-ea"/>
                <a:cs typeface="Gothic Uralic"/>
              </a:rPr>
              <a:t> </a:t>
            </a:r>
            <a:r>
              <a:rPr kumimoji="0" lang="en-US" sz="1400" b="0" i="0" u="none" strike="noStrike" kern="1200" cap="none" spc="-5" normalizeH="0" baseline="0" noProof="0" dirty="0">
                <a:ln>
                  <a:noFill/>
                </a:ln>
                <a:solidFill>
                  <a:prstClr val="black"/>
                </a:solidFill>
                <a:effectLst/>
                <a:uLnTx/>
                <a:uFillTx/>
                <a:latin typeface="Gothic Uralic"/>
                <a:ea typeface="+mn-ea"/>
                <a:cs typeface="Gothic Uralic"/>
              </a:rPr>
              <a:t>attributes</a:t>
            </a:r>
          </a:p>
          <a:p>
            <a:pPr marL="12700">
              <a:lnSpc>
                <a:spcPct val="100000"/>
              </a:lnSpc>
              <a:spcBef>
                <a:spcPts val="100"/>
              </a:spcBef>
            </a:pPr>
            <a:r>
              <a:rPr lang="en-US" sz="1400" spc="-5" dirty="0">
                <a:solidFill>
                  <a:prstClr val="black"/>
                </a:solidFill>
                <a:latin typeface="Gothic Uralic"/>
                <a:cs typeface="Gothic Uralic"/>
              </a:rPr>
              <a:t>          </a:t>
            </a:r>
            <a:r>
              <a:rPr lang="en-US" sz="1400" dirty="0">
                <a:latin typeface="Gothic Uralic"/>
                <a:cs typeface="Gothic Uralic"/>
              </a:rPr>
              <a:t>-Visualizing relation of </a:t>
            </a:r>
            <a:r>
              <a:rPr lang="en-US" sz="1400" spc="-5" dirty="0">
                <a:latin typeface="Gothic Uralic"/>
                <a:cs typeface="Gothic Uralic"/>
              </a:rPr>
              <a:t>independent </a:t>
            </a:r>
            <a:r>
              <a:rPr lang="en-US" sz="1400" dirty="0">
                <a:latin typeface="Gothic Uralic"/>
                <a:cs typeface="Gothic Uralic"/>
              </a:rPr>
              <a:t>variables with each </a:t>
            </a:r>
            <a:r>
              <a:rPr lang="en-US" sz="1400" spc="-5" dirty="0">
                <a:latin typeface="Gothic Uralic"/>
                <a:cs typeface="Gothic Uralic"/>
              </a:rPr>
              <a:t>other </a:t>
            </a:r>
            <a:r>
              <a:rPr lang="en-US" sz="1400" dirty="0">
                <a:latin typeface="Gothic Uralic"/>
                <a:cs typeface="Gothic Uralic"/>
              </a:rPr>
              <a:t>and </a:t>
            </a:r>
            <a:r>
              <a:rPr lang="en-US" sz="1400" spc="-5" dirty="0">
                <a:latin typeface="Gothic Uralic"/>
                <a:cs typeface="Gothic Uralic"/>
              </a:rPr>
              <a:t>output</a:t>
            </a:r>
            <a:r>
              <a:rPr lang="en-US" sz="1400" spc="-200" dirty="0">
                <a:latin typeface="Gothic Uralic"/>
                <a:cs typeface="Gothic Uralic"/>
              </a:rPr>
              <a:t> </a:t>
            </a:r>
            <a:r>
              <a:rPr lang="en-US" sz="1400" dirty="0">
                <a:latin typeface="Gothic Uralic"/>
                <a:cs typeface="Gothic Uralic"/>
              </a:rPr>
              <a:t>variables</a:t>
            </a:r>
          </a:p>
          <a:p>
            <a:pPr marL="12700">
              <a:lnSpc>
                <a:spcPct val="100000"/>
              </a:lnSpc>
              <a:spcBef>
                <a:spcPts val="1010"/>
              </a:spcBef>
            </a:pPr>
            <a:r>
              <a:rPr lang="en-US" sz="1400" dirty="0">
                <a:latin typeface="Gothic Uralic"/>
                <a:cs typeface="Gothic Uralic"/>
              </a:rPr>
              <a:t>	-Removing</a:t>
            </a:r>
            <a:r>
              <a:rPr lang="en-US" sz="1400" spc="-20" dirty="0">
                <a:latin typeface="Gothic Uralic"/>
                <a:cs typeface="Gothic Uralic"/>
              </a:rPr>
              <a:t> </a:t>
            </a:r>
            <a:r>
              <a:rPr lang="en-US" sz="1400" spc="-5" dirty="0">
                <a:latin typeface="Gothic Uralic"/>
                <a:cs typeface="Gothic Uralic"/>
              </a:rPr>
              <a:t>outliers</a:t>
            </a:r>
            <a:endParaRPr lang="en-US" sz="1400" dirty="0">
              <a:latin typeface="Gothic Uralic"/>
              <a:cs typeface="Gothic Uralic"/>
            </a:endParaRPr>
          </a:p>
          <a:p>
            <a:pPr marL="12700">
              <a:lnSpc>
                <a:spcPct val="100000"/>
              </a:lnSpc>
              <a:spcBef>
                <a:spcPts val="994"/>
              </a:spcBef>
            </a:pPr>
            <a:r>
              <a:rPr lang="en-US" sz="1400" dirty="0">
                <a:latin typeface="Gothic Uralic"/>
                <a:cs typeface="Gothic Uralic"/>
              </a:rPr>
              <a:t>	-Cleaning </a:t>
            </a:r>
            <a:r>
              <a:rPr lang="en-US" sz="1400" spc="-5" dirty="0">
                <a:latin typeface="Gothic Uralic"/>
                <a:cs typeface="Gothic Uralic"/>
              </a:rPr>
              <a:t>data and imputing </a:t>
            </a:r>
            <a:r>
              <a:rPr lang="en-US" sz="1400" dirty="0">
                <a:latin typeface="Gothic Uralic"/>
                <a:cs typeface="Gothic Uralic"/>
              </a:rPr>
              <a:t>if null </a:t>
            </a:r>
            <a:r>
              <a:rPr lang="en-US" sz="1400" spc="5" dirty="0">
                <a:latin typeface="Gothic Uralic"/>
                <a:cs typeface="Gothic Uralic"/>
              </a:rPr>
              <a:t>values </a:t>
            </a:r>
            <a:r>
              <a:rPr lang="en-US" sz="1400" spc="-5" dirty="0">
                <a:latin typeface="Gothic Uralic"/>
                <a:cs typeface="Gothic Uralic"/>
              </a:rPr>
              <a:t>are</a:t>
            </a:r>
            <a:r>
              <a:rPr lang="en-US" sz="1400" spc="-170" dirty="0">
                <a:latin typeface="Gothic Uralic"/>
                <a:cs typeface="Gothic Uralic"/>
              </a:rPr>
              <a:t> </a:t>
            </a:r>
            <a:r>
              <a:rPr lang="en-US" sz="1400" spc="-5" dirty="0">
                <a:latin typeface="Gothic Uralic"/>
                <a:cs typeface="Gothic Uralic"/>
              </a:rPr>
              <a:t>present.</a:t>
            </a:r>
            <a:endParaRPr lang="en-US" sz="1400" dirty="0">
              <a:latin typeface="Gothic Uralic"/>
              <a:cs typeface="Gothic Uralic"/>
            </a:endParaRPr>
          </a:p>
          <a:p>
            <a:pPr marL="12700">
              <a:lnSpc>
                <a:spcPct val="100000"/>
              </a:lnSpc>
              <a:spcBef>
                <a:spcPts val="994"/>
              </a:spcBef>
            </a:pPr>
            <a:r>
              <a:rPr lang="en-US" sz="1400" dirty="0">
                <a:latin typeface="Gothic Uralic"/>
                <a:cs typeface="Gothic Uralic"/>
              </a:rPr>
              <a:t>	-Converting Categorical</a:t>
            </a:r>
            <a:r>
              <a:rPr lang="en-US" sz="1400" spc="-145" dirty="0">
                <a:latin typeface="Gothic Uralic"/>
                <a:cs typeface="Gothic Uralic"/>
              </a:rPr>
              <a:t> </a:t>
            </a:r>
            <a:r>
              <a:rPr lang="en-US" sz="1400" dirty="0">
                <a:latin typeface="Gothic Uralic"/>
                <a:cs typeface="Gothic Uralic"/>
              </a:rPr>
              <a:t>values into dummy variables to build the model.</a:t>
            </a:r>
          </a:p>
          <a:p>
            <a:pPr marL="38100" marR="0" lvl="0" indent="0" algn="l" defTabSz="914400" rtl="0" eaLnBrk="1" fontAlgn="auto" latinLnBrk="0" hangingPunct="1">
              <a:lnSpc>
                <a:spcPct val="100000"/>
              </a:lnSpc>
              <a:spcBef>
                <a:spcPts val="100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Gothic Uralic"/>
              <a:ea typeface="+mn-ea"/>
              <a:cs typeface="Gothic Uralic"/>
            </a:endParaRPr>
          </a:p>
        </p:txBody>
      </p:sp>
      <p:sp>
        <p:nvSpPr>
          <p:cNvPr id="6" name="TextBox 5">
            <a:extLst>
              <a:ext uri="{FF2B5EF4-FFF2-40B4-BE49-F238E27FC236}">
                <a16:creationId xmlns:a16="http://schemas.microsoft.com/office/drawing/2014/main" id="{EB1C516E-4A79-43EF-9EF8-39A6EA974085}"/>
              </a:ext>
            </a:extLst>
          </p:cNvPr>
          <p:cNvSpPr txBox="1"/>
          <p:nvPr/>
        </p:nvSpPr>
        <p:spPr>
          <a:xfrm>
            <a:off x="8080310" y="1240971"/>
            <a:ext cx="3638939" cy="800219"/>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Q 6) </a:t>
            </a:r>
            <a:r>
              <a:rPr lang="en-US" sz="1400" b="1" spc="-5" dirty="0">
                <a:latin typeface="Calibri" panose="020F0502020204030204" pitchFamily="34" charset="0"/>
                <a:cs typeface="Calibri" panose="020F0502020204030204" pitchFamily="34" charset="0"/>
              </a:rPr>
              <a:t>What </a:t>
            </a:r>
            <a:r>
              <a:rPr lang="en-US" sz="1400" b="1" dirty="0">
                <a:latin typeface="Calibri" panose="020F0502020204030204" pitchFamily="34" charset="0"/>
                <a:cs typeface="Calibri" panose="020F0502020204030204" pitchFamily="34" charset="0"/>
              </a:rPr>
              <a:t>were the </a:t>
            </a:r>
            <a:r>
              <a:rPr lang="en-US" sz="1400" b="1" spc="-5" dirty="0">
                <a:latin typeface="Calibri" panose="020F0502020204030204" pitchFamily="34" charset="0"/>
                <a:cs typeface="Calibri" panose="020F0502020204030204" pitchFamily="34" charset="0"/>
              </a:rPr>
              <a:t>libraries that </a:t>
            </a:r>
            <a:r>
              <a:rPr lang="en-US" sz="1400" b="1" dirty="0">
                <a:latin typeface="Calibri" panose="020F0502020204030204" pitchFamily="34" charset="0"/>
                <a:cs typeface="Calibri" panose="020F0502020204030204" pitchFamily="34" charset="0"/>
              </a:rPr>
              <a:t>you  </a:t>
            </a:r>
            <a:r>
              <a:rPr lang="en-US" sz="1400" b="1" spc="-5" dirty="0">
                <a:latin typeface="Calibri" panose="020F0502020204030204" pitchFamily="34" charset="0"/>
                <a:cs typeface="Calibri" panose="020F0502020204030204" pitchFamily="34" charset="0"/>
              </a:rPr>
              <a:t>used </a:t>
            </a:r>
            <a:r>
              <a:rPr lang="en-US" sz="1400" b="1" dirty="0">
                <a:latin typeface="Calibri" panose="020F0502020204030204" pitchFamily="34" charset="0"/>
                <a:cs typeface="Calibri" panose="020F0502020204030204" pitchFamily="34" charset="0"/>
              </a:rPr>
              <a:t>in</a:t>
            </a:r>
            <a:r>
              <a:rPr lang="en-US" sz="1400" b="1" spc="-25" dirty="0">
                <a:latin typeface="Calibri" panose="020F0502020204030204" pitchFamily="34" charset="0"/>
                <a:cs typeface="Calibri" panose="020F0502020204030204" pitchFamily="34" charset="0"/>
              </a:rPr>
              <a:t> </a:t>
            </a:r>
            <a:r>
              <a:rPr lang="en-US" sz="1400" b="1" spc="-5" dirty="0">
                <a:latin typeface="Calibri" panose="020F0502020204030204" pitchFamily="34" charset="0"/>
                <a:cs typeface="Calibri" panose="020F0502020204030204" pitchFamily="34" charset="0"/>
              </a:rPr>
              <a:t>Python?</a:t>
            </a:r>
            <a:endParaRPr lang="en-US" sz="1400" dirty="0">
              <a:latin typeface="Calibri" panose="020F0502020204030204" pitchFamily="34" charset="0"/>
              <a:cs typeface="Calibri" panose="020F0502020204030204" pitchFamily="34" charset="0"/>
            </a:endParaRPr>
          </a:p>
          <a:p>
            <a:endParaRPr lang="en-IN" dirty="0"/>
          </a:p>
        </p:txBody>
      </p:sp>
      <p:sp>
        <p:nvSpPr>
          <p:cNvPr id="7" name="TextBox 6">
            <a:extLst>
              <a:ext uri="{FF2B5EF4-FFF2-40B4-BE49-F238E27FC236}">
                <a16:creationId xmlns:a16="http://schemas.microsoft.com/office/drawing/2014/main" id="{68328BC9-C0EB-4904-9EE9-BE67DB5E3A93}"/>
              </a:ext>
            </a:extLst>
          </p:cNvPr>
          <p:cNvSpPr txBox="1"/>
          <p:nvPr/>
        </p:nvSpPr>
        <p:spPr>
          <a:xfrm>
            <a:off x="8080309" y="1966040"/>
            <a:ext cx="3638939" cy="523220"/>
          </a:xfrm>
          <a:prstGeom prst="rect">
            <a:avLst/>
          </a:prstGeom>
          <a:noFill/>
        </p:spPr>
        <p:txBody>
          <a:bodyPr wrap="square" rtlCol="0">
            <a:spAutoFit/>
          </a:bodyPr>
          <a:lstStyle/>
          <a:p>
            <a:pPr marL="469900" marR="5080" lvl="0" indent="-457200" algn="l" defTabSz="914400" rtl="0" eaLnBrk="1" fontAlgn="auto" latinLnBrk="0" hangingPunct="1">
              <a:lnSpc>
                <a:spcPct val="100000"/>
              </a:lnSpc>
              <a:spcBef>
                <a:spcPts val="105"/>
              </a:spcBef>
              <a:spcAft>
                <a:spcPts val="0"/>
              </a:spcAft>
              <a:buClrTx/>
              <a:buSzTx/>
              <a:buFontTx/>
              <a:buNone/>
              <a:tabLst/>
              <a:defRPr/>
            </a:pPr>
            <a:r>
              <a:rPr kumimoji="0" lang="en-US" sz="1400" b="0" i="0" u="none" strike="noStrike" kern="1200" cap="none" spc="0" normalizeH="0" baseline="0" noProof="0" dirty="0">
                <a:ln>
                  <a:noFill/>
                </a:ln>
                <a:solidFill>
                  <a:srgbClr val="006FC0"/>
                </a:solidFill>
                <a:effectLst/>
                <a:uLnTx/>
                <a:uFillTx/>
                <a:latin typeface="Gothic Uralic"/>
                <a:ea typeface="+mn-ea"/>
                <a:cs typeface="Gothic Uralic"/>
              </a:rPr>
              <a:t>Ans) </a:t>
            </a:r>
            <a:r>
              <a:rPr kumimoji="0" lang="en-US" sz="1400" b="0" i="0" u="none" strike="noStrike" kern="1200" cap="none" spc="0" normalizeH="0" baseline="0" noProof="0" dirty="0">
                <a:ln>
                  <a:noFill/>
                </a:ln>
                <a:solidFill>
                  <a:prstClr val="black"/>
                </a:solidFill>
                <a:effectLst/>
                <a:uLnTx/>
                <a:uFillTx/>
                <a:latin typeface="Gothic Uralic"/>
                <a:ea typeface="+mn-ea"/>
                <a:cs typeface="Gothic Uralic"/>
              </a:rPr>
              <a:t>I </a:t>
            </a:r>
            <a:r>
              <a:rPr kumimoji="0" lang="en-US" sz="1400" b="0" i="0" u="none" strike="noStrike" kern="1200" cap="none" spc="-5" normalizeH="0" baseline="0" noProof="0" dirty="0">
                <a:ln>
                  <a:noFill/>
                </a:ln>
                <a:solidFill>
                  <a:prstClr val="black"/>
                </a:solidFill>
                <a:effectLst/>
                <a:uLnTx/>
                <a:uFillTx/>
                <a:latin typeface="Gothic Uralic"/>
                <a:ea typeface="+mn-ea"/>
                <a:cs typeface="Gothic Uralic"/>
              </a:rPr>
              <a:t>used Pandas, </a:t>
            </a:r>
            <a:r>
              <a:rPr kumimoji="0" lang="en-US" sz="1400" b="0" i="0" u="none" strike="noStrike" kern="1200" cap="none" spc="0" normalizeH="0" baseline="0" noProof="0" dirty="0">
                <a:ln>
                  <a:noFill/>
                </a:ln>
                <a:solidFill>
                  <a:prstClr val="black"/>
                </a:solidFill>
                <a:effectLst/>
                <a:uLnTx/>
                <a:uFillTx/>
                <a:latin typeface="Gothic Uralic"/>
                <a:ea typeface="+mn-ea"/>
                <a:cs typeface="Gothic Uralic"/>
              </a:rPr>
              <a:t>NumPy </a:t>
            </a:r>
            <a:r>
              <a:rPr kumimoji="0" lang="en-US" sz="1400" b="0" i="0" u="none" strike="noStrike" kern="1200" cap="none" spc="-5" normalizeH="0" baseline="0" noProof="0" dirty="0">
                <a:ln>
                  <a:noFill/>
                </a:ln>
                <a:solidFill>
                  <a:prstClr val="black"/>
                </a:solidFill>
                <a:effectLst/>
                <a:uLnTx/>
                <a:uFillTx/>
                <a:latin typeface="Gothic Uralic"/>
                <a:ea typeface="+mn-ea"/>
                <a:cs typeface="Gothic Uralic"/>
              </a:rPr>
              <a:t>and  </a:t>
            </a:r>
            <a:r>
              <a:rPr kumimoji="0" lang="en-US" sz="1400" b="0" i="0" u="none" strike="noStrike" kern="1200" cap="none" spc="0" normalizeH="0" baseline="0" noProof="0" dirty="0">
                <a:ln>
                  <a:noFill/>
                </a:ln>
                <a:solidFill>
                  <a:prstClr val="black"/>
                </a:solidFill>
                <a:effectLst/>
                <a:uLnTx/>
                <a:uFillTx/>
                <a:latin typeface="Gothic Uralic"/>
                <a:ea typeface="+mn-ea"/>
                <a:cs typeface="Gothic Uralic"/>
              </a:rPr>
              <a:t>Matplotlib </a:t>
            </a:r>
            <a:r>
              <a:rPr kumimoji="0" lang="en-US" sz="1400" b="0" i="0" u="none" strike="noStrike" kern="1200" cap="none" spc="-5" normalizeH="0" baseline="0" noProof="0" dirty="0">
                <a:ln>
                  <a:noFill/>
                </a:ln>
                <a:solidFill>
                  <a:prstClr val="black"/>
                </a:solidFill>
                <a:effectLst/>
                <a:uLnTx/>
                <a:uFillTx/>
                <a:latin typeface="Gothic Uralic"/>
                <a:ea typeface="+mn-ea"/>
                <a:cs typeface="Gothic Uralic"/>
              </a:rPr>
              <a:t>and </a:t>
            </a:r>
            <a:r>
              <a:rPr kumimoji="0" lang="en-US" sz="1400" b="0" i="0" u="none" strike="noStrike" kern="1200" cap="none" spc="-5" normalizeH="0" baseline="0" noProof="0" dirty="0" err="1">
                <a:ln>
                  <a:noFill/>
                </a:ln>
                <a:solidFill>
                  <a:prstClr val="black"/>
                </a:solidFill>
                <a:effectLst/>
                <a:uLnTx/>
                <a:uFillTx/>
                <a:latin typeface="Gothic Uralic"/>
                <a:ea typeface="+mn-ea"/>
                <a:cs typeface="Gothic Uralic"/>
              </a:rPr>
              <a:t>Scikitlearn</a:t>
            </a:r>
            <a:r>
              <a:rPr kumimoji="0" lang="en-US" sz="1400" b="0" i="0" u="none" strike="noStrike" kern="1200" cap="none" spc="-5" normalizeH="0" baseline="0" noProof="0" dirty="0">
                <a:ln>
                  <a:noFill/>
                </a:ln>
                <a:solidFill>
                  <a:prstClr val="black"/>
                </a:solidFill>
                <a:effectLst/>
                <a:uLnTx/>
                <a:uFillTx/>
                <a:latin typeface="Gothic Uralic"/>
                <a:ea typeface="+mn-ea"/>
                <a:cs typeface="Gothic Uralic"/>
              </a:rPr>
              <a:t> </a:t>
            </a:r>
            <a:r>
              <a:rPr kumimoji="0" lang="en-US" sz="1400" b="0" i="0" u="none" strike="noStrike" kern="1200" cap="none" spc="0" normalizeH="0" baseline="0" noProof="0" dirty="0">
                <a:ln>
                  <a:noFill/>
                </a:ln>
                <a:solidFill>
                  <a:prstClr val="black"/>
                </a:solidFill>
                <a:effectLst/>
                <a:uLnTx/>
                <a:uFillTx/>
                <a:latin typeface="Gothic Uralic"/>
                <a:ea typeface="+mn-ea"/>
                <a:cs typeface="Gothic Uralic"/>
              </a:rPr>
              <a:t>libraries</a:t>
            </a:r>
            <a:r>
              <a:rPr kumimoji="0" lang="en-US" sz="1400" b="0" i="0" u="none" strike="noStrike" kern="1200" cap="none" spc="-140" normalizeH="0" baseline="0" noProof="0" dirty="0">
                <a:ln>
                  <a:noFill/>
                </a:ln>
                <a:solidFill>
                  <a:prstClr val="black"/>
                </a:solidFill>
                <a:effectLst/>
                <a:uLnTx/>
                <a:uFillTx/>
                <a:latin typeface="Gothic Uralic"/>
                <a:ea typeface="+mn-ea"/>
                <a:cs typeface="Gothic Uralic"/>
              </a:rPr>
              <a:t> </a:t>
            </a:r>
            <a:r>
              <a:rPr kumimoji="0" lang="en-US" sz="1400" b="0" i="0" u="none" strike="noStrike" kern="1200" cap="none" spc="5" normalizeH="0" baseline="0" noProof="0" dirty="0">
                <a:ln>
                  <a:noFill/>
                </a:ln>
                <a:solidFill>
                  <a:prstClr val="black"/>
                </a:solidFill>
                <a:effectLst/>
                <a:uLnTx/>
                <a:uFillTx/>
                <a:latin typeface="Gothic Uralic"/>
                <a:ea typeface="+mn-ea"/>
                <a:cs typeface="Gothic Uralic"/>
              </a:rPr>
              <a:t>in  </a:t>
            </a:r>
            <a:r>
              <a:rPr kumimoji="0" lang="en-US" sz="1400" b="0" i="0" u="none" strike="noStrike" kern="1200" cap="none" spc="-5" normalizeH="0" baseline="0" noProof="0" dirty="0">
                <a:ln>
                  <a:noFill/>
                </a:ln>
                <a:solidFill>
                  <a:prstClr val="black"/>
                </a:solidFill>
                <a:effectLst/>
                <a:uLnTx/>
                <a:uFillTx/>
                <a:latin typeface="Gothic Uralic"/>
                <a:ea typeface="+mn-ea"/>
                <a:cs typeface="Gothic Uralic"/>
              </a:rPr>
              <a:t>Pandas.</a:t>
            </a:r>
            <a:endParaRPr kumimoji="0" lang="en-US" sz="1400" b="0" i="0" u="none" strike="noStrike" kern="1200" cap="none" spc="0" normalizeH="0" baseline="0" noProof="0" dirty="0">
              <a:ln>
                <a:noFill/>
              </a:ln>
              <a:solidFill>
                <a:prstClr val="black"/>
              </a:solidFill>
              <a:effectLst/>
              <a:uLnTx/>
              <a:uFillTx/>
              <a:latin typeface="Gothic Uralic"/>
              <a:ea typeface="+mn-ea"/>
              <a:cs typeface="Gothic Uralic"/>
            </a:endParaRPr>
          </a:p>
        </p:txBody>
      </p:sp>
    </p:spTree>
    <p:extLst>
      <p:ext uri="{BB962C8B-B14F-4D97-AF65-F5344CB8AC3E}">
        <p14:creationId xmlns:p14="http://schemas.microsoft.com/office/powerpoint/2010/main" val="240731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3A590D-BB64-4EDF-B628-5B463F860A81}"/>
              </a:ext>
            </a:extLst>
          </p:cNvPr>
          <p:cNvSpPr txBox="1"/>
          <p:nvPr/>
        </p:nvSpPr>
        <p:spPr>
          <a:xfrm>
            <a:off x="300181" y="494933"/>
            <a:ext cx="11591637" cy="4111382"/>
          </a:xfrm>
          <a:prstGeom prst="rect">
            <a:avLst/>
          </a:prstGeom>
          <a:noFill/>
        </p:spPr>
        <p:txBody>
          <a:bodyPr wrap="square">
            <a:spAutoFit/>
          </a:bodyPr>
          <a:lstStyle/>
          <a:p>
            <a:pPr marL="0" lvl="0" indent="0" algn="l" rtl="0">
              <a:spcBef>
                <a:spcPts val="1040"/>
              </a:spcBef>
              <a:spcAft>
                <a:spcPts val="0"/>
              </a:spcAft>
              <a:buSzPts val="1760"/>
              <a:buNone/>
            </a:pPr>
            <a:r>
              <a:rPr lang="en-US" sz="2200" b="1" dirty="0">
                <a:solidFill>
                  <a:schemeClr val="accent1">
                    <a:lumMod val="50000"/>
                  </a:schemeClr>
                </a:solidFill>
                <a:latin typeface="Times New Roman"/>
                <a:ea typeface="Times New Roman"/>
                <a:cs typeface="Times New Roman"/>
                <a:sym typeface="Times New Roman"/>
              </a:rPr>
              <a:t>Objective:</a:t>
            </a:r>
            <a:r>
              <a:rPr lang="en-US" sz="2200" dirty="0">
                <a:latin typeface="Times New Roman"/>
                <a:ea typeface="Times New Roman"/>
                <a:cs typeface="Times New Roman"/>
                <a:sym typeface="Times New Roman"/>
              </a:rPr>
              <a:t> </a:t>
            </a:r>
            <a:endParaRPr lang="en-US" dirty="0"/>
          </a:p>
          <a:p>
            <a:pPr algn="just">
              <a:lnSpc>
                <a:spcPct val="115000"/>
              </a:lnSpc>
            </a:pPr>
            <a:r>
              <a:rPr lang="en-US" sz="1800" dirty="0">
                <a:effectLst/>
                <a:latin typeface="Calibri" panose="020F0502020204030204" pitchFamily="34" charset="0"/>
                <a:ea typeface="Times New Roman" panose="02020603050405020304" pitchFamily="18" charset="0"/>
              </a:rPr>
              <a:t>“</a:t>
            </a:r>
            <a:r>
              <a:rPr lang="en-US" sz="1800" dirty="0">
                <a:effectLst/>
                <a:ea typeface="Times New Roman" panose="02020603050405020304" pitchFamily="18" charset="0"/>
              </a:rPr>
              <a:t>To find out what role certain properties of an item play and how they affect their sales by understanding Big Mart sales.”</a:t>
            </a:r>
            <a:endParaRPr lang="en-IN" sz="1800" dirty="0">
              <a:effectLst/>
              <a:ea typeface="Times New Roman" panose="02020603050405020304" pitchFamily="18" charset="0"/>
            </a:endParaRPr>
          </a:p>
          <a:p>
            <a:pPr algn="just">
              <a:lnSpc>
                <a:spcPct val="115000"/>
              </a:lnSpc>
            </a:pPr>
            <a:r>
              <a:rPr lang="en-US" sz="1800" dirty="0">
                <a:effectLst/>
                <a:ea typeface="Times New Roman" panose="02020603050405020304" pitchFamily="18" charset="0"/>
              </a:rPr>
              <a:t>In order to help Big Mart, achieve this goal, a predictive model can be built to find out the sale of every item for every store. Also, the key factors that can increase their sales and what changes could be made to the product or store’s characteristics.</a:t>
            </a:r>
          </a:p>
          <a:p>
            <a:pPr algn="just">
              <a:lnSpc>
                <a:spcPct val="115000"/>
              </a:lnSpc>
            </a:pPr>
            <a:endParaRPr lang="en-US" dirty="0">
              <a:latin typeface="Calibri" panose="020F0502020204030204" pitchFamily="34" charset="0"/>
              <a:ea typeface="Times New Roman" panose="02020603050405020304" pitchFamily="18" charset="0"/>
            </a:endParaRPr>
          </a:p>
          <a:p>
            <a:pPr marL="0" lvl="0" indent="0" algn="l" rtl="0">
              <a:spcBef>
                <a:spcPts val="1040"/>
              </a:spcBef>
              <a:spcAft>
                <a:spcPts val="0"/>
              </a:spcAft>
              <a:buSzPts val="1760"/>
              <a:buNone/>
            </a:pPr>
            <a:r>
              <a:rPr lang="en-US" sz="2200" b="1" dirty="0">
                <a:solidFill>
                  <a:schemeClr val="accent1">
                    <a:lumMod val="50000"/>
                  </a:schemeClr>
                </a:solidFill>
                <a:latin typeface="Times New Roman"/>
                <a:ea typeface="Times New Roman"/>
                <a:cs typeface="Times New Roman"/>
                <a:sym typeface="Times New Roman"/>
              </a:rPr>
              <a:t>Benefits</a:t>
            </a:r>
            <a:r>
              <a:rPr lang="en-US" sz="2200" dirty="0">
                <a:latin typeface="Times New Roman"/>
                <a:ea typeface="Times New Roman"/>
                <a:cs typeface="Times New Roman"/>
                <a:sym typeface="Times New Roman"/>
              </a:rPr>
              <a:t>: </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Detection the features heavily responsible for item sales from particular outlet.</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Gives better insight of customers interest for the item.</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Helps in easy flow for  managing resources.</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Manual inspection of what action needed to hike the sale.</a:t>
            </a:r>
            <a:endParaRPr lang="en-US" dirty="0"/>
          </a:p>
        </p:txBody>
      </p:sp>
    </p:spTree>
    <p:extLst>
      <p:ext uri="{BB962C8B-B14F-4D97-AF65-F5344CB8AC3E}">
        <p14:creationId xmlns:p14="http://schemas.microsoft.com/office/powerpoint/2010/main" val="272292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86B8A0E-355F-480C-88A8-C52968FC1ED7}"/>
              </a:ext>
            </a:extLst>
          </p:cNvPr>
          <p:cNvGraphicFramePr>
            <a:graphicFrameLocks noGrp="1"/>
          </p:cNvGraphicFramePr>
          <p:nvPr>
            <p:extLst>
              <p:ext uri="{D42A27DB-BD31-4B8C-83A1-F6EECF244321}">
                <p14:modId xmlns:p14="http://schemas.microsoft.com/office/powerpoint/2010/main" val="3686131423"/>
              </p:ext>
            </p:extLst>
          </p:nvPr>
        </p:nvGraphicFramePr>
        <p:xfrm>
          <a:off x="2560880" y="1339273"/>
          <a:ext cx="8384212" cy="5310907"/>
        </p:xfrm>
        <a:graphic>
          <a:graphicData uri="http://schemas.openxmlformats.org/drawingml/2006/table">
            <a:tbl>
              <a:tblPr firstRow="1" firstCol="1" bandRow="1">
                <a:tableStyleId>{5C22544A-7EE6-4342-B048-85BDC9FD1C3A}</a:tableStyleId>
              </a:tblPr>
              <a:tblGrid>
                <a:gridCol w="1794393">
                  <a:extLst>
                    <a:ext uri="{9D8B030D-6E8A-4147-A177-3AD203B41FA5}">
                      <a16:colId xmlns:a16="http://schemas.microsoft.com/office/drawing/2014/main" val="3167378334"/>
                    </a:ext>
                  </a:extLst>
                </a:gridCol>
                <a:gridCol w="837826">
                  <a:extLst>
                    <a:ext uri="{9D8B030D-6E8A-4147-A177-3AD203B41FA5}">
                      <a16:colId xmlns:a16="http://schemas.microsoft.com/office/drawing/2014/main" val="2340660715"/>
                    </a:ext>
                  </a:extLst>
                </a:gridCol>
                <a:gridCol w="5751993">
                  <a:extLst>
                    <a:ext uri="{9D8B030D-6E8A-4147-A177-3AD203B41FA5}">
                      <a16:colId xmlns:a16="http://schemas.microsoft.com/office/drawing/2014/main" val="430759994"/>
                    </a:ext>
                  </a:extLst>
                </a:gridCol>
              </a:tblGrid>
              <a:tr h="386355">
                <a:tc>
                  <a:txBody>
                    <a:bodyPr/>
                    <a:lstStyle/>
                    <a:p>
                      <a:pPr marL="6350" indent="-6350" algn="just">
                        <a:lnSpc>
                          <a:spcPct val="103000"/>
                        </a:lnSpc>
                        <a:spcAft>
                          <a:spcPts val="630"/>
                        </a:spcAft>
                      </a:pPr>
                      <a:r>
                        <a:rPr lang="en-US" sz="1200">
                          <a:effectLst/>
                        </a:rPr>
                        <a:t>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200">
                          <a:effectLst/>
                        </a:rPr>
                        <a:t>Data 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2754674762"/>
                  </a:ext>
                </a:extLst>
              </a:tr>
              <a:tr h="389344">
                <a:tc>
                  <a:txBody>
                    <a:bodyPr/>
                    <a:lstStyle/>
                    <a:p>
                      <a:pPr marL="6350" indent="-6350" algn="just">
                        <a:lnSpc>
                          <a:spcPct val="103000"/>
                        </a:lnSpc>
                        <a:spcAft>
                          <a:spcPts val="630"/>
                        </a:spcAft>
                      </a:pPr>
                      <a:r>
                        <a:rPr lang="en-US" sz="1100">
                          <a:effectLst/>
                        </a:rPr>
                        <a:t>Item_Identifier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Unique product ID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271296721"/>
                  </a:ext>
                </a:extLst>
              </a:tr>
              <a:tr h="310129">
                <a:tc>
                  <a:txBody>
                    <a:bodyPr/>
                    <a:lstStyle/>
                    <a:p>
                      <a:pPr marL="6350" indent="-6350" algn="just">
                        <a:lnSpc>
                          <a:spcPct val="103000"/>
                        </a:lnSpc>
                        <a:spcAft>
                          <a:spcPts val="630"/>
                        </a:spcAft>
                      </a:pPr>
                      <a:r>
                        <a:rPr lang="en-US" sz="1100" dirty="0" err="1">
                          <a:effectLst/>
                        </a:rPr>
                        <a:t>Item_Weight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Weight of product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162752040"/>
                  </a:ext>
                </a:extLst>
              </a:tr>
              <a:tr h="314613">
                <a:tc>
                  <a:txBody>
                    <a:bodyPr/>
                    <a:lstStyle/>
                    <a:p>
                      <a:pPr marL="6350" indent="-6350" algn="just">
                        <a:lnSpc>
                          <a:spcPct val="103000"/>
                        </a:lnSpc>
                        <a:spcAft>
                          <a:spcPts val="630"/>
                        </a:spcAft>
                      </a:pPr>
                      <a:r>
                        <a:rPr lang="en-US" sz="1100">
                          <a:effectLst/>
                        </a:rPr>
                        <a:t>Item_Fat_Content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Whether the product is low fat or not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140669131"/>
                  </a:ext>
                </a:extLst>
              </a:tr>
              <a:tr h="602250">
                <a:tc>
                  <a:txBody>
                    <a:bodyPr/>
                    <a:lstStyle/>
                    <a:p>
                      <a:pPr marL="6350" indent="-6350" algn="just">
                        <a:lnSpc>
                          <a:spcPct val="103000"/>
                        </a:lnSpc>
                        <a:spcAft>
                          <a:spcPts val="630"/>
                        </a:spcAft>
                      </a:pPr>
                      <a:r>
                        <a:rPr lang="en-US" sz="1100">
                          <a:effectLst/>
                        </a:rPr>
                        <a:t>Item_Visibility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The % of a total display area of all products in a store allocated to the particular product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2554225578"/>
                  </a:ext>
                </a:extLst>
              </a:tr>
              <a:tr h="399057">
                <a:tc>
                  <a:txBody>
                    <a:bodyPr/>
                    <a:lstStyle/>
                    <a:p>
                      <a:pPr marL="6350" indent="-6350" algn="just">
                        <a:lnSpc>
                          <a:spcPct val="103000"/>
                        </a:lnSpc>
                        <a:spcAft>
                          <a:spcPts val="630"/>
                        </a:spcAft>
                      </a:pPr>
                      <a:r>
                        <a:rPr lang="en-US" sz="1100">
                          <a:effectLst/>
                        </a:rPr>
                        <a:t>Item_Type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category to which the product belongs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364501259"/>
                  </a:ext>
                </a:extLst>
              </a:tr>
              <a:tr h="399057">
                <a:tc>
                  <a:txBody>
                    <a:bodyPr/>
                    <a:lstStyle/>
                    <a:p>
                      <a:pPr marL="6350" indent="-6350" algn="just">
                        <a:lnSpc>
                          <a:spcPct val="103000"/>
                        </a:lnSpc>
                        <a:spcAft>
                          <a:spcPts val="630"/>
                        </a:spcAft>
                      </a:pPr>
                      <a:r>
                        <a:rPr lang="en-US" sz="1100">
                          <a:effectLst/>
                        </a:rPr>
                        <a:t>Item_MRP</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Maximum Retail Price (list price) of the product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346691917"/>
                  </a:ext>
                </a:extLst>
              </a:tr>
              <a:tr h="311624">
                <a:tc>
                  <a:txBody>
                    <a:bodyPr/>
                    <a:lstStyle/>
                    <a:p>
                      <a:pPr marL="6350" indent="-6350" algn="just">
                        <a:lnSpc>
                          <a:spcPct val="103000"/>
                        </a:lnSpc>
                        <a:spcAft>
                          <a:spcPts val="630"/>
                        </a:spcAft>
                      </a:pPr>
                      <a:r>
                        <a:rPr lang="en-US" sz="1100">
                          <a:effectLst/>
                        </a:rPr>
                        <a:t>Outlet_Identifier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Unique store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167674101"/>
                  </a:ext>
                </a:extLst>
              </a:tr>
              <a:tr h="399057">
                <a:tc>
                  <a:txBody>
                    <a:bodyPr/>
                    <a:lstStyle/>
                    <a:p>
                      <a:pPr marL="6350" indent="-6350" algn="just">
                        <a:lnSpc>
                          <a:spcPct val="103000"/>
                        </a:lnSpc>
                        <a:spcAft>
                          <a:spcPts val="630"/>
                        </a:spcAft>
                      </a:pPr>
                      <a:r>
                        <a:rPr lang="en-US" sz="1100">
                          <a:effectLst/>
                        </a:rPr>
                        <a:t>Outlet_Establishment_Year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Integer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year in which the store was established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203390321"/>
                  </a:ext>
                </a:extLst>
              </a:tr>
              <a:tr h="399057">
                <a:tc>
                  <a:txBody>
                    <a:bodyPr/>
                    <a:lstStyle/>
                    <a:p>
                      <a:pPr marL="6350" indent="-6350" algn="just">
                        <a:lnSpc>
                          <a:spcPct val="103000"/>
                        </a:lnSpc>
                        <a:spcAft>
                          <a:spcPts val="630"/>
                        </a:spcAft>
                      </a:pPr>
                      <a:r>
                        <a:rPr lang="en-US" sz="1100">
                          <a:effectLst/>
                        </a:rPr>
                        <a:t>Outlet_Size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size of the store in terms of ground area covered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978776102"/>
                  </a:ext>
                </a:extLst>
              </a:tr>
              <a:tr h="399057">
                <a:tc>
                  <a:txBody>
                    <a:bodyPr/>
                    <a:lstStyle/>
                    <a:p>
                      <a:pPr marL="6350" indent="-6350" algn="just">
                        <a:lnSpc>
                          <a:spcPct val="103000"/>
                        </a:lnSpc>
                        <a:spcAft>
                          <a:spcPts val="630"/>
                        </a:spcAft>
                      </a:pPr>
                      <a:r>
                        <a:rPr lang="en-US" sz="1100">
                          <a:effectLst/>
                        </a:rPr>
                        <a:t>Outlet_Location_Type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type of city in which the store is located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2001772709"/>
                  </a:ext>
                </a:extLst>
              </a:tr>
              <a:tr h="399057">
                <a:tc>
                  <a:txBody>
                    <a:bodyPr/>
                    <a:lstStyle/>
                    <a:p>
                      <a:pPr marL="6350" indent="-6350" algn="just">
                        <a:lnSpc>
                          <a:spcPct val="103000"/>
                        </a:lnSpc>
                        <a:spcAft>
                          <a:spcPts val="630"/>
                        </a:spcAft>
                      </a:pPr>
                      <a:r>
                        <a:rPr lang="en-US" sz="1100">
                          <a:effectLst/>
                        </a:rPr>
                        <a:t>Outlet_Type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Whether the outlet is just a grocery store or some sort of supermarket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1167500091"/>
                  </a:ext>
                </a:extLst>
              </a:tr>
              <a:tr h="602250">
                <a:tc>
                  <a:txBody>
                    <a:bodyPr/>
                    <a:lstStyle/>
                    <a:p>
                      <a:pPr marL="6350" indent="-6350" algn="just">
                        <a:lnSpc>
                          <a:spcPct val="103000"/>
                        </a:lnSpc>
                        <a:spcAft>
                          <a:spcPts val="630"/>
                        </a:spcAft>
                      </a:pPr>
                      <a:r>
                        <a:rPr lang="en-US" sz="1100">
                          <a:effectLst/>
                        </a:rPr>
                        <a:t>Item_Outlet_Sales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Sales of the product in the particular store. This is the outcome variable to be predicted.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69720518"/>
                  </a:ext>
                </a:extLst>
              </a:tr>
            </a:tbl>
          </a:graphicData>
        </a:graphic>
      </p:graphicFrame>
      <p:sp>
        <p:nvSpPr>
          <p:cNvPr id="6" name="TextBox 5">
            <a:extLst>
              <a:ext uri="{FF2B5EF4-FFF2-40B4-BE49-F238E27FC236}">
                <a16:creationId xmlns:a16="http://schemas.microsoft.com/office/drawing/2014/main" id="{205C5165-89E3-489F-ACA9-DB97F1767469}"/>
              </a:ext>
            </a:extLst>
          </p:cNvPr>
          <p:cNvSpPr txBox="1"/>
          <p:nvPr/>
        </p:nvSpPr>
        <p:spPr>
          <a:xfrm>
            <a:off x="369455" y="112880"/>
            <a:ext cx="11176000" cy="1363578"/>
          </a:xfrm>
          <a:prstGeom prst="rect">
            <a:avLst/>
          </a:prstGeom>
          <a:noFill/>
        </p:spPr>
        <p:txBody>
          <a:bodyPr wrap="square">
            <a:spAutoFit/>
          </a:bodyPr>
          <a:lstStyle/>
          <a:p>
            <a:pPr marL="6350" indent="-6350">
              <a:lnSpc>
                <a:spcPct val="103000"/>
              </a:lnSpc>
              <a:spcAft>
                <a:spcPts val="630"/>
              </a:spcAft>
            </a:pPr>
            <a:r>
              <a:rPr lang="en-US" sz="2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Data Description</a:t>
            </a:r>
            <a:endParaRPr lang="en-IN" sz="22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03000"/>
              </a:lnSpc>
              <a:spcAft>
                <a:spcPts val="630"/>
              </a:spcAft>
            </a:pPr>
            <a:r>
              <a:rPr lang="en-US" sz="1800" dirty="0">
                <a:solidFill>
                  <a:srgbClr val="000000"/>
                </a:solidFill>
                <a:effectLst/>
                <a:latin typeface="Calibri" panose="020F0502020204030204" pitchFamily="34" charset="0"/>
                <a:ea typeface="Calibri" panose="020F0502020204030204" pitchFamily="34" charset="0"/>
              </a:rPr>
              <a:t>Given is the variable name, variable type, the measurement unit, and a brief description. The concrete compressive strength is the regression problem. The order of this listing corresponds to the order of numerals along the rows of the database.</a:t>
            </a:r>
            <a:endParaRPr lang="en-IN"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4080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95BDD5-01E8-459C-AF79-A12BBC318969}"/>
              </a:ext>
            </a:extLst>
          </p:cNvPr>
          <p:cNvSpPr txBox="1"/>
          <p:nvPr/>
        </p:nvSpPr>
        <p:spPr>
          <a:xfrm>
            <a:off x="480291" y="361787"/>
            <a:ext cx="6096000" cy="470000"/>
          </a:xfrm>
          <a:prstGeom prst="rect">
            <a:avLst/>
          </a:prstGeom>
          <a:noFill/>
        </p:spPr>
        <p:txBody>
          <a:bodyPr wrap="square">
            <a:spAutoFit/>
          </a:bodyPr>
          <a:lstStyle/>
          <a:p>
            <a:pPr marL="6350" indent="-6350">
              <a:lnSpc>
                <a:spcPct val="107000"/>
              </a:lnSpc>
            </a:pPr>
            <a:r>
              <a:rPr lang="en-US" sz="2400" b="1" kern="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Architecture</a:t>
            </a:r>
            <a:r>
              <a:rPr lang="en-US" sz="1800" b="1" kern="0" dirty="0">
                <a:solidFill>
                  <a:srgbClr val="2F5496"/>
                </a:solidFill>
                <a:effectLst/>
                <a:latin typeface="Calibri" panose="020F0502020204030204" pitchFamily="34" charset="0"/>
                <a:ea typeface="Calibri" panose="020F0502020204030204" pitchFamily="34" charset="0"/>
              </a:rPr>
              <a:t> (Training and Deployment)</a:t>
            </a:r>
            <a:endParaRPr lang="en-IN" sz="1800" b="1" kern="0" dirty="0">
              <a:solidFill>
                <a:srgbClr val="2F5496"/>
              </a:solidFill>
              <a:effectLst/>
              <a:latin typeface="Calibri" panose="020F0502020204030204" pitchFamily="34" charset="0"/>
              <a:ea typeface="Calibri" panose="020F0502020204030204" pitchFamily="34" charset="0"/>
            </a:endParaRPr>
          </a:p>
        </p:txBody>
      </p:sp>
      <p:pic>
        <p:nvPicPr>
          <p:cNvPr id="2" name="Picture 1">
            <a:extLst>
              <a:ext uri="{FF2B5EF4-FFF2-40B4-BE49-F238E27FC236}">
                <a16:creationId xmlns:a16="http://schemas.microsoft.com/office/drawing/2014/main" id="{D068FBE8-C64F-4B16-A112-F8587992D86A}"/>
              </a:ext>
            </a:extLst>
          </p:cNvPr>
          <p:cNvPicPr>
            <a:picLocks noChangeAspect="1"/>
          </p:cNvPicPr>
          <p:nvPr/>
        </p:nvPicPr>
        <p:blipFill>
          <a:blip r:embed="rId2"/>
          <a:stretch>
            <a:fillRect/>
          </a:stretch>
        </p:blipFill>
        <p:spPr>
          <a:xfrm>
            <a:off x="583893" y="2102327"/>
            <a:ext cx="4649667" cy="1742915"/>
          </a:xfrm>
          <a:prstGeom prst="rect">
            <a:avLst/>
          </a:prstGeom>
        </p:spPr>
      </p:pic>
      <p:pic>
        <p:nvPicPr>
          <p:cNvPr id="3" name="Picture 2">
            <a:extLst>
              <a:ext uri="{FF2B5EF4-FFF2-40B4-BE49-F238E27FC236}">
                <a16:creationId xmlns:a16="http://schemas.microsoft.com/office/drawing/2014/main" id="{2F717420-DEC9-443A-8B41-C9F6AD660151}"/>
              </a:ext>
            </a:extLst>
          </p:cNvPr>
          <p:cNvPicPr>
            <a:picLocks noChangeAspect="1"/>
          </p:cNvPicPr>
          <p:nvPr/>
        </p:nvPicPr>
        <p:blipFill>
          <a:blip r:embed="rId3"/>
          <a:stretch>
            <a:fillRect/>
          </a:stretch>
        </p:blipFill>
        <p:spPr>
          <a:xfrm>
            <a:off x="6576291" y="2102327"/>
            <a:ext cx="5395428" cy="786452"/>
          </a:xfrm>
          <a:prstGeom prst="rect">
            <a:avLst/>
          </a:prstGeom>
        </p:spPr>
      </p:pic>
      <p:pic>
        <p:nvPicPr>
          <p:cNvPr id="4" name="Picture 3">
            <a:extLst>
              <a:ext uri="{FF2B5EF4-FFF2-40B4-BE49-F238E27FC236}">
                <a16:creationId xmlns:a16="http://schemas.microsoft.com/office/drawing/2014/main" id="{AA0782D3-0762-479C-AE6D-065EE9B4B4F4}"/>
              </a:ext>
            </a:extLst>
          </p:cNvPr>
          <p:cNvPicPr>
            <a:picLocks noChangeAspect="1"/>
          </p:cNvPicPr>
          <p:nvPr/>
        </p:nvPicPr>
        <p:blipFill>
          <a:blip r:embed="rId4"/>
          <a:stretch>
            <a:fillRect/>
          </a:stretch>
        </p:blipFill>
        <p:spPr>
          <a:xfrm>
            <a:off x="8327790" y="3615623"/>
            <a:ext cx="3542083" cy="707197"/>
          </a:xfrm>
          <a:prstGeom prst="rect">
            <a:avLst/>
          </a:prstGeom>
        </p:spPr>
      </p:pic>
      <p:pic>
        <p:nvPicPr>
          <p:cNvPr id="7" name="Picture 6">
            <a:extLst>
              <a:ext uri="{FF2B5EF4-FFF2-40B4-BE49-F238E27FC236}">
                <a16:creationId xmlns:a16="http://schemas.microsoft.com/office/drawing/2014/main" id="{4C478624-AD5C-4A0A-B67A-63CFFC8D97FC}"/>
              </a:ext>
            </a:extLst>
          </p:cNvPr>
          <p:cNvPicPr>
            <a:picLocks noChangeAspect="1"/>
          </p:cNvPicPr>
          <p:nvPr/>
        </p:nvPicPr>
        <p:blipFill>
          <a:blip r:embed="rId5"/>
          <a:stretch>
            <a:fillRect/>
          </a:stretch>
        </p:blipFill>
        <p:spPr>
          <a:xfrm>
            <a:off x="11482447" y="2973784"/>
            <a:ext cx="91448" cy="536494"/>
          </a:xfrm>
          <a:prstGeom prst="rect">
            <a:avLst/>
          </a:prstGeom>
        </p:spPr>
      </p:pic>
      <p:sp>
        <p:nvSpPr>
          <p:cNvPr id="8" name="TextBox 7">
            <a:extLst>
              <a:ext uri="{FF2B5EF4-FFF2-40B4-BE49-F238E27FC236}">
                <a16:creationId xmlns:a16="http://schemas.microsoft.com/office/drawing/2014/main" id="{4B07ADF1-765F-4CF5-8045-8FFDD8D49657}"/>
              </a:ext>
            </a:extLst>
          </p:cNvPr>
          <p:cNvSpPr txBox="1"/>
          <p:nvPr/>
        </p:nvSpPr>
        <p:spPr>
          <a:xfrm>
            <a:off x="1810139" y="1229695"/>
            <a:ext cx="3135085" cy="369332"/>
          </a:xfrm>
          <a:prstGeom prst="rect">
            <a:avLst/>
          </a:prstGeom>
          <a:noFill/>
        </p:spPr>
        <p:txBody>
          <a:bodyPr wrap="square" rtlCol="0">
            <a:spAutoFit/>
          </a:bodyPr>
          <a:lstStyle/>
          <a:p>
            <a:r>
              <a:rPr lang="en-IN" dirty="0"/>
              <a:t>Training and Testing</a:t>
            </a:r>
          </a:p>
        </p:txBody>
      </p:sp>
      <p:sp>
        <p:nvSpPr>
          <p:cNvPr id="9" name="TextBox 8">
            <a:extLst>
              <a:ext uri="{FF2B5EF4-FFF2-40B4-BE49-F238E27FC236}">
                <a16:creationId xmlns:a16="http://schemas.microsoft.com/office/drawing/2014/main" id="{7E77A1B9-C648-4859-8709-2F2B9F50909F}"/>
              </a:ext>
            </a:extLst>
          </p:cNvPr>
          <p:cNvSpPr txBox="1"/>
          <p:nvPr/>
        </p:nvSpPr>
        <p:spPr>
          <a:xfrm>
            <a:off x="8846754" y="1190817"/>
            <a:ext cx="3023119" cy="369332"/>
          </a:xfrm>
          <a:prstGeom prst="rect">
            <a:avLst/>
          </a:prstGeom>
          <a:noFill/>
        </p:spPr>
        <p:txBody>
          <a:bodyPr wrap="square" rtlCol="0">
            <a:spAutoFit/>
          </a:bodyPr>
          <a:lstStyle/>
          <a:p>
            <a:r>
              <a:rPr lang="en-IN" dirty="0"/>
              <a:t>Deployment</a:t>
            </a:r>
          </a:p>
        </p:txBody>
      </p:sp>
    </p:spTree>
    <p:extLst>
      <p:ext uri="{BB962C8B-B14F-4D97-AF65-F5344CB8AC3E}">
        <p14:creationId xmlns:p14="http://schemas.microsoft.com/office/powerpoint/2010/main" val="20877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39BB72-29B3-49A3-87FA-F8C5E7162A1D}"/>
              </a:ext>
            </a:extLst>
          </p:cNvPr>
          <p:cNvSpPr txBox="1"/>
          <p:nvPr/>
        </p:nvSpPr>
        <p:spPr>
          <a:xfrm>
            <a:off x="120074" y="828226"/>
            <a:ext cx="11268364" cy="5355312"/>
          </a:xfrm>
          <a:prstGeom prst="rect">
            <a:avLst/>
          </a:prstGeom>
          <a:noFill/>
        </p:spPr>
        <p:txBody>
          <a:bodyPr wrap="square">
            <a:spAutoFit/>
          </a:bodyPr>
          <a:lstStyle/>
          <a:p>
            <a:pPr algn="just"/>
            <a:r>
              <a:rPr lang="en-US" b="1" dirty="0">
                <a:effectLst/>
                <a:latin typeface="Calibri" panose="020F0502020204030204" pitchFamily="34" charset="0"/>
                <a:ea typeface="Times New Roman" panose="02020603050405020304" pitchFamily="18" charset="0"/>
              </a:rPr>
              <a:t>1.</a:t>
            </a:r>
            <a:r>
              <a:rPr lang="en-US" b="1" u="sng" dirty="0">
                <a:effectLst/>
                <a:latin typeface="Calibri" panose="020F0502020204030204" pitchFamily="34" charset="0"/>
                <a:ea typeface="Times New Roman" panose="02020603050405020304" pitchFamily="18" charset="0"/>
              </a:rPr>
              <a:t> Data gathering:</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Data source: </a:t>
            </a:r>
            <a:r>
              <a:rPr lang="en-US" u="sng" dirty="0">
                <a:solidFill>
                  <a:srgbClr val="0563C1"/>
                </a:solidFill>
                <a:effectLst/>
                <a:latin typeface="Calibri" panose="020F0502020204030204" pitchFamily="34" charset="0"/>
                <a:ea typeface="Times New Roman" panose="02020603050405020304" pitchFamily="18" charset="0"/>
                <a:hlinkClick r:id="rId2"/>
              </a:rPr>
              <a:t>https://www.kaggle.com/brijbhushannanda1979/bigmart-sales-data</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Train and Test data are stored in .csv format.</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b="1" dirty="0">
                <a:effectLst/>
                <a:latin typeface="Calibri" panose="020F0502020204030204" pitchFamily="34" charset="0"/>
                <a:ea typeface="Times New Roman" panose="02020603050405020304" pitchFamily="18" charset="0"/>
              </a:rPr>
              <a:t>2.</a:t>
            </a:r>
            <a:r>
              <a:rPr lang="en-US" b="1" u="sng" dirty="0">
                <a:effectLst/>
                <a:latin typeface="Calibri" panose="020F0502020204030204" pitchFamily="34" charset="0"/>
                <a:ea typeface="Times New Roman" panose="02020603050405020304" pitchFamily="18" charset="0"/>
              </a:rPr>
              <a:t>Raw Data Validation:</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After data is loaded, various types of validation is required before we proceed further for any operation. Validations like checking for zero standard deviation for all the columns, checking for complete missing values in any columns, etc. These are required because The attributes which contains these are of no use. It will not play role in contributing the sales of an item from respective outlets.</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Like if any attribute is having zero standard deviation, it means that’s all the values are same, its mean is zero. Which indicate that either the sale is increase or decrease that attribute will remain the same. Similarly, if any attribute is having full missing values, then there is no use of taking that attribute into an account for operation. It’s unnecessary increasing the chances of dimensionality curse.</a:t>
            </a:r>
          </a:p>
          <a:p>
            <a:pPr algn="just"/>
            <a:endParaRPr lang="en-US" dirty="0">
              <a:effectLst/>
              <a:latin typeface="Calibri" panose="020F0502020204030204" pitchFamily="34" charset="0"/>
              <a:ea typeface="Times New Roman" panose="02020603050405020304" pitchFamily="18" charset="0"/>
            </a:endParaRPr>
          </a:p>
          <a:p>
            <a:pPr algn="just"/>
            <a:r>
              <a:rPr lang="en-US" b="1" dirty="0">
                <a:effectLst/>
                <a:latin typeface="Calibri" panose="020F0502020204030204" pitchFamily="34" charset="0"/>
                <a:ea typeface="Times New Roman" panose="02020603050405020304" pitchFamily="18" charset="0"/>
              </a:rPr>
              <a:t>3. </a:t>
            </a:r>
            <a:r>
              <a:rPr lang="en-US" b="1" u="sng" dirty="0">
                <a:effectLst/>
                <a:latin typeface="Calibri" panose="020F0502020204030204" pitchFamily="34" charset="0"/>
                <a:ea typeface="Times New Roman" panose="02020603050405020304" pitchFamily="18" charset="0"/>
              </a:rPr>
              <a:t>Data Transformation</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Before sending the data into the database, data transformation is required so that data are converted into such form with which it can easily insert into the database. Here, ‘Item Weight’ and “Outlet Type’ attributes contain the missing values. So they are filled in both train set as well as test set with supported appropriate data types</a:t>
            </a:r>
            <a:endParaRPr lang="en-IN"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E8EB874C-A6E8-439A-B15D-1E038296A7A7}"/>
              </a:ext>
            </a:extLst>
          </p:cNvPr>
          <p:cNvSpPr txBox="1"/>
          <p:nvPr/>
        </p:nvSpPr>
        <p:spPr>
          <a:xfrm>
            <a:off x="120074" y="277153"/>
            <a:ext cx="5634181" cy="461665"/>
          </a:xfrm>
          <a:prstGeom prst="rect">
            <a:avLst/>
          </a:prstGeom>
          <a:noFill/>
        </p:spPr>
        <p:txBody>
          <a:bodyPr wrap="square" rtlCol="0">
            <a:spAutoFit/>
          </a:bodyPr>
          <a:lstStyle/>
          <a:p>
            <a:r>
              <a:rPr lang="en-IN" sz="2400" b="1" dirty="0">
                <a:solidFill>
                  <a:schemeClr val="accent1">
                    <a:lumMod val="50000"/>
                  </a:schemeClr>
                </a:solidFill>
                <a:latin typeface="Times New Roman" panose="02020603050405020304" pitchFamily="18" charset="0"/>
                <a:cs typeface="Times New Roman" panose="02020603050405020304" pitchFamily="18" charset="0"/>
              </a:rPr>
              <a:t>Architecture</a:t>
            </a:r>
            <a:r>
              <a:rPr lang="en-IN" sz="2400" b="1" dirty="0">
                <a:latin typeface="Times New Roman" panose="02020603050405020304" pitchFamily="18" charset="0"/>
                <a:cs typeface="Times New Roman" panose="02020603050405020304" pitchFamily="18" charset="0"/>
              </a:rPr>
              <a:t> </a:t>
            </a:r>
            <a:r>
              <a:rPr lang="en-IN" sz="2400" b="1" dirty="0">
                <a:solidFill>
                  <a:schemeClr val="accent1">
                    <a:lumMod val="50000"/>
                  </a:schemeClr>
                </a:solidFill>
                <a:latin typeface="Times New Roman" panose="02020603050405020304" pitchFamily="18" charset="0"/>
                <a:cs typeface="Times New Roman" panose="02020603050405020304" pitchFamily="18" charset="0"/>
              </a:rPr>
              <a:t>Description</a:t>
            </a:r>
          </a:p>
        </p:txBody>
      </p:sp>
    </p:spTree>
    <p:extLst>
      <p:ext uri="{BB962C8B-B14F-4D97-AF65-F5344CB8AC3E}">
        <p14:creationId xmlns:p14="http://schemas.microsoft.com/office/powerpoint/2010/main" val="428132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8AC5C-ABCC-44E5-8BA4-0F23D9276709}"/>
              </a:ext>
            </a:extLst>
          </p:cNvPr>
          <p:cNvSpPr txBox="1"/>
          <p:nvPr/>
        </p:nvSpPr>
        <p:spPr>
          <a:xfrm>
            <a:off x="267855" y="286327"/>
            <a:ext cx="11425381" cy="5047536"/>
          </a:xfrm>
          <a:prstGeom prst="rect">
            <a:avLst/>
          </a:prstGeom>
          <a:noFill/>
        </p:spPr>
        <p:txBody>
          <a:bodyPr wrap="square">
            <a:spAutoFit/>
          </a:bodyPr>
          <a:lstStyle/>
          <a:p>
            <a:pPr algn="just"/>
            <a:endParaRPr lang="en-IN"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4. </a:t>
            </a:r>
            <a:r>
              <a:rPr lang="en-US" sz="2000" b="1" u="sng" dirty="0">
                <a:effectLst/>
                <a:latin typeface="Calibri" panose="020F0502020204030204" pitchFamily="34" charset="0"/>
                <a:ea typeface="Times New Roman" panose="02020603050405020304" pitchFamily="18" charset="0"/>
              </a:rPr>
              <a:t>Data preprocessing</a:t>
            </a:r>
            <a:endParaRPr lang="en-IN" sz="20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In data preprocessing all the process required before sending the data for model building are performed. Like, here the ‘Item Visibility’ attributes is having some values equal to 0, which is not appropriate because if item is present in the market, then how its visibility can be 0. So, it has been replaced with the average value of the item visibility of respective ‘Item Identifier’ category. New attributes was added named ‘’Outlet years”, where given establishment year is subtracted from the current year. New “Item Type” attribute was added which just take first two character of the Item Identifier which indicates the types of the items. Then mapping of “Fat content” is done based on ‘Low’ and ‘Reg’. </a:t>
            </a:r>
          </a:p>
          <a:p>
            <a:pPr algn="just"/>
            <a:endParaRPr lang="en-US" dirty="0">
              <a:latin typeface="Calibri" panose="020F0502020204030204" pitchFamily="34"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5. </a:t>
            </a:r>
            <a:r>
              <a:rPr lang="en-US" sz="2000" b="1" u="sng" dirty="0">
                <a:effectLst/>
                <a:latin typeface="Calibri" panose="020F0502020204030204" pitchFamily="34" charset="0"/>
                <a:ea typeface="Times New Roman" panose="02020603050405020304" pitchFamily="18" charset="0"/>
              </a:rPr>
              <a:t>Feature Engineering:</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Calibri" panose="020F0502020204030204" pitchFamily="34" charset="0"/>
                <a:ea typeface="Times New Roman" panose="02020603050405020304" pitchFamily="18" charset="0"/>
              </a:rPr>
              <a:t>After preprocessing it was found that some of the attributes are not important to the item sales for the particular outlet. So those attributes are removed. Even one hot encoding is also performed to convert the categorical features into numerical features. Dummy Columns are created for attributes which cannot be ranked.</a:t>
            </a:r>
            <a:endParaRPr lang="en-IN" sz="2000" dirty="0">
              <a:effectLst/>
              <a:latin typeface="Times New Roman" panose="02020603050405020304" pitchFamily="18" charset="0"/>
              <a:ea typeface="Times New Roman" panose="02020603050405020304" pitchFamily="18" charset="0"/>
            </a:endParaRPr>
          </a:p>
          <a:p>
            <a:pPr algn="just"/>
            <a:endParaRPr lang="en-US" sz="2000" dirty="0">
              <a:effectLst/>
              <a:latin typeface="Calibri" panose="020F0502020204030204" pitchFamily="34" charset="0"/>
              <a:ea typeface="Times New Roman" panose="02020603050405020304" pitchFamily="18" charset="0"/>
            </a:endParaRPr>
          </a:p>
          <a:p>
            <a:pPr algn="just"/>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909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9D4B56-356F-4462-B0D8-0CDB2FE08B9D}"/>
              </a:ext>
            </a:extLst>
          </p:cNvPr>
          <p:cNvSpPr txBox="1"/>
          <p:nvPr/>
        </p:nvSpPr>
        <p:spPr>
          <a:xfrm>
            <a:off x="272472" y="705177"/>
            <a:ext cx="11647055" cy="4308872"/>
          </a:xfrm>
          <a:prstGeom prst="rect">
            <a:avLst/>
          </a:prstGeom>
          <a:noFill/>
        </p:spPr>
        <p:txBody>
          <a:bodyPr wrap="square">
            <a:spAutoFit/>
          </a:bodyPr>
          <a:lstStyle/>
          <a:p>
            <a:pPr algn="just"/>
            <a:r>
              <a:rPr lang="en-US" sz="2000" b="1" dirty="0">
                <a:latin typeface="Calibri" panose="020F0502020204030204" pitchFamily="34" charset="0"/>
                <a:ea typeface="Times New Roman" panose="02020603050405020304" pitchFamily="18" charset="0"/>
              </a:rPr>
              <a:t>6</a:t>
            </a:r>
            <a:r>
              <a:rPr lang="en-US" sz="2000" b="1" dirty="0">
                <a:effectLst/>
                <a:latin typeface="Calibri" panose="020F0502020204030204" pitchFamily="34" charset="0"/>
                <a:ea typeface="Times New Roman" panose="02020603050405020304" pitchFamily="18" charset="0"/>
              </a:rPr>
              <a:t>. </a:t>
            </a:r>
            <a:r>
              <a:rPr lang="en-US" sz="2000" b="1" u="sng" dirty="0">
                <a:effectLst/>
                <a:latin typeface="Calibri" panose="020F0502020204030204" pitchFamily="34" charset="0"/>
                <a:ea typeface="Times New Roman" panose="02020603050405020304" pitchFamily="18" charset="0"/>
              </a:rPr>
              <a:t>Parameter tunning: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Parameters are tunned using Grid search CV </a:t>
            </a:r>
            <a:r>
              <a:rPr lang="en-US" dirty="0">
                <a:latin typeface="Calibri" panose="020F0502020204030204" pitchFamily="34" charset="0"/>
                <a:ea typeface="Times New Roman" panose="02020603050405020304" pitchFamily="18" charset="0"/>
              </a:rPr>
              <a:t>.</a:t>
            </a:r>
            <a:r>
              <a:rPr lang="en-US" sz="1800" dirty="0">
                <a:effectLst/>
                <a:latin typeface="Calibri" panose="020F0502020204030204" pitchFamily="34" charset="0"/>
                <a:ea typeface="Times New Roman" panose="02020603050405020304" pitchFamily="18" charset="0"/>
              </a:rPr>
              <a:t> </a:t>
            </a:r>
            <a:r>
              <a:rPr lang="en-US" dirty="0">
                <a:latin typeface="Calibri" panose="020F0502020204030204" pitchFamily="34" charset="0"/>
                <a:ea typeface="Times New Roman" panose="02020603050405020304" pitchFamily="18" charset="0"/>
              </a:rPr>
              <a:t>Al</a:t>
            </a:r>
            <a:r>
              <a:rPr lang="en-US" sz="1800" dirty="0">
                <a:effectLst/>
                <a:latin typeface="Calibri" panose="020F0502020204030204" pitchFamily="34" charset="0"/>
                <a:ea typeface="Times New Roman" panose="02020603050405020304" pitchFamily="18" charset="0"/>
              </a:rPr>
              <a:t>gorithms are used in this problem, Linear Regression, Random Forest regressor. The parameters of all these  algorithms are tunned and passed into the model.</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7</a:t>
            </a:r>
            <a:r>
              <a:rPr lang="en-US" sz="2000" b="1" dirty="0">
                <a:effectLst/>
                <a:latin typeface="Calibri" panose="020F0502020204030204" pitchFamily="34" charset="0"/>
                <a:ea typeface="Times New Roman" panose="02020603050405020304" pitchFamily="18" charset="0"/>
              </a:rPr>
              <a:t>. </a:t>
            </a:r>
            <a:r>
              <a:rPr lang="en-US" sz="2000" b="1" u="sng" dirty="0">
                <a:effectLst/>
                <a:latin typeface="Calibri" panose="020F0502020204030204" pitchFamily="34" charset="0"/>
                <a:ea typeface="Times New Roman" panose="02020603050405020304" pitchFamily="18" charset="0"/>
              </a:rPr>
              <a:t>Model building: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doing all kinds of preprocessing operations mention above and performing scaling and hyper parameter tunning, data set is passed into models, Linear Regression, Random Forest </a:t>
            </a:r>
            <a:r>
              <a:rPr lang="en-US" dirty="0">
                <a:latin typeface="Calibri" panose="020F0502020204030204" pitchFamily="34" charset="0"/>
                <a:ea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endParaRPr>
          </a:p>
          <a:p>
            <a:pPr algn="just"/>
            <a:r>
              <a:rPr lang="en-US" b="1" dirty="0">
                <a:latin typeface="Calibri" panose="020F0502020204030204" pitchFamily="34" charset="0"/>
                <a:ea typeface="Times New Roman" panose="02020603050405020304" pitchFamily="18" charset="0"/>
              </a:rPr>
              <a:t>8</a:t>
            </a:r>
            <a:r>
              <a:rPr lang="en-US" sz="1800" b="1" dirty="0">
                <a:effectLst/>
                <a:latin typeface="Calibri" panose="020F0502020204030204" pitchFamily="34" charset="0"/>
                <a:ea typeface="Times New Roman" panose="02020603050405020304" pitchFamily="18" charset="0"/>
              </a:rPr>
              <a:t>.</a:t>
            </a:r>
            <a:r>
              <a:rPr lang="en-US" sz="1800" b="1" u="sng" dirty="0">
                <a:effectLst/>
                <a:latin typeface="Calibri" panose="020F0502020204030204" pitchFamily="34" charset="0"/>
                <a:ea typeface="Times New Roman" panose="02020603050405020304" pitchFamily="18" charset="0"/>
              </a:rPr>
              <a:t> Model saving: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Model is then saved using pickle library in</a:t>
            </a:r>
            <a:r>
              <a:rPr lang="en-US" dirty="0">
                <a:latin typeface="Calibri" panose="020F0502020204030204" pitchFamily="34" charset="0"/>
                <a:ea typeface="Times New Roman" panose="02020603050405020304" pitchFamily="18" charset="0"/>
              </a:rPr>
              <a:t> .</a:t>
            </a:r>
            <a:r>
              <a:rPr lang="en-US" dirty="0" err="1">
                <a:latin typeface="Calibri" panose="020F0502020204030204" pitchFamily="34" charset="0"/>
                <a:ea typeface="Times New Roman" panose="02020603050405020304" pitchFamily="18" charset="0"/>
              </a:rPr>
              <a:t>pkl</a:t>
            </a:r>
            <a:r>
              <a:rPr lang="en-US" dirty="0">
                <a:latin typeface="Calibri" panose="020F0502020204030204" pitchFamily="34" charset="0"/>
                <a:ea typeface="Times New Roman" panose="02020603050405020304" pitchFamily="18" charset="0"/>
              </a:rPr>
              <a:t> file</a:t>
            </a:r>
          </a:p>
          <a:p>
            <a:pPr algn="just"/>
            <a:r>
              <a:rPr lang="en-US" b="1" u="sng" dirty="0">
                <a:latin typeface="Calibri" panose="020F0502020204030204" pitchFamily="34" charset="0"/>
                <a:ea typeface="Times New Roman" panose="02020603050405020304" pitchFamily="18" charset="0"/>
                <a:cs typeface="Calibri" panose="020F0502020204030204" pitchFamily="34" charset="0"/>
              </a:rPr>
              <a:t>9. </a:t>
            </a:r>
            <a:r>
              <a:rPr lang="en-US" b="1" u="sng" dirty="0" err="1">
                <a:latin typeface="Calibri" panose="020F0502020204030204" pitchFamily="34" charset="0"/>
                <a:ea typeface="Times New Roman" panose="02020603050405020304" pitchFamily="18" charset="0"/>
                <a:cs typeface="Calibri" panose="020F0502020204030204" pitchFamily="34" charset="0"/>
              </a:rPr>
              <a:t>Streamlit</a:t>
            </a:r>
            <a:r>
              <a:rPr lang="en-US" b="1" u="sng" dirty="0">
                <a:effectLst/>
                <a:latin typeface="Calibri" panose="020F0502020204030204" pitchFamily="34" charset="0"/>
                <a:ea typeface="Times New Roman" panose="02020603050405020304" pitchFamily="18" charset="0"/>
                <a:cs typeface="Calibri" panose="020F0502020204030204" pitchFamily="34" charset="0"/>
              </a:rPr>
              <a:t> setup for data extraction:</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algn="just"/>
            <a:r>
              <a:rPr lang="en-US" dirty="0">
                <a:effectLst/>
                <a:latin typeface="Calibri" panose="020F0502020204030204" pitchFamily="34" charset="0"/>
                <a:ea typeface="Times New Roman" panose="02020603050405020304" pitchFamily="18" charset="0"/>
                <a:cs typeface="Calibri" panose="020F0502020204030204" pitchFamily="34" charset="0"/>
              </a:rPr>
              <a:t>After saving the model, API building process started using </a:t>
            </a:r>
            <a:r>
              <a:rPr lang="en-US" dirty="0" err="1">
                <a:effectLst/>
                <a:latin typeface="Calibri" panose="020F0502020204030204" pitchFamily="34" charset="0"/>
                <a:ea typeface="Times New Roman" panose="02020603050405020304" pitchFamily="18" charset="0"/>
                <a:cs typeface="Calibri" panose="020F0502020204030204" pitchFamily="34" charset="0"/>
              </a:rPr>
              <a:t>streamlit</a:t>
            </a:r>
            <a:r>
              <a:rPr lang="en-US" dirty="0">
                <a:effectLst/>
                <a:latin typeface="Calibri" panose="020F0502020204030204" pitchFamily="34" charset="0"/>
                <a:ea typeface="Times New Roman" panose="02020603050405020304" pitchFamily="18" charset="0"/>
                <a:cs typeface="Calibri" panose="020F0502020204030204" pitchFamily="34" charset="0"/>
              </a:rPr>
              <a:t> . Web application creation was created here. Whatever the data user will enter and then that data will be extraction by the model to predict the prediction of sales, this is performed in this stage.</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513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F8ED5F-B8A9-4DC0-9A09-DF6747DF00B0}"/>
              </a:ext>
            </a:extLst>
          </p:cNvPr>
          <p:cNvSpPr txBox="1"/>
          <p:nvPr/>
        </p:nvSpPr>
        <p:spPr>
          <a:xfrm>
            <a:off x="184727" y="790690"/>
            <a:ext cx="11822546" cy="2308324"/>
          </a:xfrm>
          <a:prstGeom prst="rect">
            <a:avLst/>
          </a:prstGeom>
          <a:noFill/>
        </p:spPr>
        <p:txBody>
          <a:bodyPr wrap="square">
            <a:spAutoFit/>
          </a:bodyPr>
          <a:lstStyle/>
          <a:p>
            <a:pPr algn="just"/>
            <a:r>
              <a:rPr lang="en-US" sz="1800" b="1" u="none" strike="noStrike"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b="1" u="sng" dirty="0">
                <a:latin typeface="Calibri" panose="020F0502020204030204" pitchFamily="34" charset="0"/>
                <a:ea typeface="Times New Roman" panose="02020603050405020304" pitchFamily="18" charset="0"/>
              </a:rPr>
              <a:t>10. </a:t>
            </a:r>
            <a:r>
              <a:rPr lang="en-US" sz="1800" b="1" u="sng" dirty="0">
                <a:effectLst/>
                <a:latin typeface="Calibri" panose="020F0502020204030204" pitchFamily="34" charset="0"/>
                <a:ea typeface="Times New Roman" panose="02020603050405020304" pitchFamily="18" charset="0"/>
              </a:rPr>
              <a:t> Git Hub</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Whole project directory will be pushed into GitHub repository.</a:t>
            </a:r>
            <a:endParaRPr lang="en-IN" sz="1800" dirty="0">
              <a:effectLst/>
              <a:latin typeface="Times New Roman" panose="02020603050405020304" pitchFamily="18" charset="0"/>
              <a:ea typeface="Times New Roman" panose="02020603050405020304" pitchFamily="18" charset="0"/>
            </a:endParaRPr>
          </a:p>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b="1" u="sng" dirty="0">
                <a:latin typeface="Calibri" panose="020F0502020204030204" pitchFamily="34" charset="0"/>
                <a:ea typeface="Times New Roman" panose="02020603050405020304" pitchFamily="18" charset="0"/>
              </a:rPr>
              <a:t>11.</a:t>
            </a:r>
            <a:r>
              <a:rPr lang="en-US" sz="1800" b="1" u="sng" dirty="0">
                <a:effectLst/>
                <a:latin typeface="Calibri" panose="020F0502020204030204" pitchFamily="34" charset="0"/>
                <a:ea typeface="Times New Roman" panose="02020603050405020304" pitchFamily="18" charset="0"/>
              </a:rPr>
              <a:t> Deployment:</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Cloud environment was set up and project was deployed form GitHub into App through AWS console. </a:t>
            </a:r>
          </a:p>
          <a:p>
            <a:pPr algn="just"/>
            <a:r>
              <a:rPr lang="en-US" sz="1800" dirty="0">
                <a:effectLst/>
                <a:latin typeface="Calibri" panose="020F0502020204030204" pitchFamily="34" charset="0"/>
                <a:ea typeface="Times New Roman" panose="02020603050405020304" pitchFamily="18" charset="0"/>
              </a:rPr>
              <a:t>Here is the link:  </a:t>
            </a:r>
            <a:r>
              <a:rPr lang="en-US" sz="1800" dirty="0">
                <a:effectLst/>
                <a:latin typeface="Calibri" panose="020F0502020204030204" pitchFamily="34" charset="0"/>
                <a:ea typeface="Times New Roman" panose="02020603050405020304" pitchFamily="18" charset="0"/>
                <a:hlinkClick r:id="rId2"/>
              </a:rPr>
              <a:t>https://store-sales5.herokuapp.com/</a:t>
            </a:r>
            <a:r>
              <a:rPr lang="en-US" sz="1800" dirty="0">
                <a:effectLst/>
                <a:latin typeface="Calibri" panose="020F0502020204030204" pitchFamily="34" charset="0"/>
                <a:ea typeface="Times New Roman" panose="02020603050405020304" pitchFamily="18" charset="0"/>
              </a:rPr>
              <a:t> </a:t>
            </a:r>
          </a:p>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5301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B6F77DB-DC1A-4BF1-BA5E-056C9F80C3C1}"/>
              </a:ext>
            </a:extLst>
          </p:cNvPr>
          <p:cNvSpPr>
            <a:spLocks noChangeArrowheads="1"/>
          </p:cNvSpPr>
          <p:nvPr/>
        </p:nvSpPr>
        <p:spPr bwMode="auto">
          <a:xfrm>
            <a:off x="107932" y="141843"/>
            <a:ext cx="11742323"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set description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Big Mart’s data scientists collected sales data of their 10 stores situated at different locations with each store having 1559 different products as per data collection.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Using all the observations it is inferred what role certain properties of an item play and how they affect their sales. The dataset looks like as follow:</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C99D478F-F9E3-4D22-8369-877C29B5F58F}"/>
              </a:ext>
            </a:extLst>
          </p:cNvPr>
          <p:cNvSpPr>
            <a:spLocks noChangeArrowheads="1"/>
          </p:cNvSpPr>
          <p:nvPr/>
        </p:nvSpPr>
        <p:spPr bwMode="auto">
          <a:xfrm>
            <a:off x="237241" y="1542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4E7092A9-BF4B-4596-8362-4A807512B045}"/>
              </a:ext>
            </a:extLst>
          </p:cNvPr>
          <p:cNvSpPr>
            <a:spLocks noChangeArrowheads="1"/>
          </p:cNvSpPr>
          <p:nvPr/>
        </p:nvSpPr>
        <p:spPr bwMode="auto">
          <a:xfrm>
            <a:off x="237241" y="1542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Picture 5">
            <a:extLst>
              <a:ext uri="{FF2B5EF4-FFF2-40B4-BE49-F238E27FC236}">
                <a16:creationId xmlns:a16="http://schemas.microsoft.com/office/drawing/2014/main" id="{31CCDCDE-3410-4CD6-8F48-BA969B063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428" y="2296279"/>
            <a:ext cx="7726680" cy="3550920"/>
          </a:xfrm>
          <a:prstGeom prst="rect">
            <a:avLst/>
          </a:prstGeom>
        </p:spPr>
      </p:pic>
    </p:spTree>
    <p:extLst>
      <p:ext uri="{BB962C8B-B14F-4D97-AF65-F5344CB8AC3E}">
        <p14:creationId xmlns:p14="http://schemas.microsoft.com/office/powerpoint/2010/main" val="40983309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2100</Words>
  <Application>Microsoft Office PowerPoint</Application>
  <PresentationFormat>Widescreen</PresentationFormat>
  <Paragraphs>136</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Narrow</vt:lpstr>
      <vt:lpstr>Calibri</vt:lpstr>
      <vt:lpstr>Cambria</vt:lpstr>
      <vt:lpstr>Gill Sans MT</vt:lpstr>
      <vt:lpstr>Gothic Uralic</vt:lpstr>
      <vt:lpstr>Noto Sans Symbols</vt:lpstr>
      <vt:lpstr>Times New Roman</vt:lpstr>
      <vt:lpstr>Wingdings</vt:lpstr>
      <vt:lpstr>Gallery</vt:lpstr>
      <vt:lpstr>Store Sales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dc:title>
  <dc:creator>Shivansh Jayara</dc:creator>
  <cp:lastModifiedBy>Ayush Kashyap</cp:lastModifiedBy>
  <cp:revision>7</cp:revision>
  <dcterms:created xsi:type="dcterms:W3CDTF">2021-09-11T17:23:38Z</dcterms:created>
  <dcterms:modified xsi:type="dcterms:W3CDTF">2021-11-13T06:41:25Z</dcterms:modified>
</cp:coreProperties>
</file>