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57" r:id="rId1"/>
  </p:sldMasterIdLst>
  <p:notesMasterIdLst>
    <p:notesMasterId r:id="rId15"/>
  </p:notesMasterIdLst>
  <p:sldIdLst>
    <p:sldId id="256" r:id="rId2"/>
    <p:sldId id="257" r:id="rId3"/>
    <p:sldId id="258" r:id="rId4"/>
    <p:sldId id="259" r:id="rId5"/>
    <p:sldId id="271" r:id="rId6"/>
    <p:sldId id="272" r:id="rId7"/>
    <p:sldId id="263" r:id="rId8"/>
    <p:sldId id="260" r:id="rId9"/>
    <p:sldId id="262" r:id="rId10"/>
    <p:sldId id="264" r:id="rId11"/>
    <p:sldId id="267" r:id="rId12"/>
    <p:sldId id="268" r:id="rId13"/>
    <p:sldId id="27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d9d4d41b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d9d4d41b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bec2e12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bec2e12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ebec2e12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ebec2e12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bee9230e4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bee9230e4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bee9230e4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bee9230e4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bee9230e4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bee9230e4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bee9230e4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bee9230e4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bee9230e4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bee9230e4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bee9230e4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bee9230e4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d9d4d41b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ed9d4d41b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11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547230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096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003294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9850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1663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93128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691253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99960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2716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785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8A87A34-81AB-432B-8DAE-1953F412C126}" type="datetimeFigureOut">
              <a:rPr lang="en-US" smtClean="0"/>
              <a:pPr/>
              <a:t>7/25/2024</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452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hyperlink" Target="https://1drv.ms/p/c/f06c42e7493d3e76/Ee7mML1S7fhOne2DcgL1ossBOLpyld_gaLN5EJ6BI7raUg?e=9W2W4B" TargetMode="Externa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0" cy="5145935"/>
          </a:xfrm>
          <a:prstGeom prst="rect">
            <a:avLst/>
          </a:prstGeom>
          <a:noFill/>
          <a:ln>
            <a:noFill/>
          </a:ln>
        </p:spPr>
      </p:pic>
      <p:sp>
        <p:nvSpPr>
          <p:cNvPr id="57" name="Google Shape;57;p13"/>
          <p:cNvSpPr txBox="1"/>
          <p:nvPr/>
        </p:nvSpPr>
        <p:spPr>
          <a:xfrm>
            <a:off x="146600" y="2883300"/>
            <a:ext cx="8833200" cy="20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Team Details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GB" sz="1800" dirty="0"/>
              <a:t>Team Name: Uttarakhand(</a:t>
            </a:r>
            <a:r>
              <a:rPr lang="en-GB" sz="1800" dirty="0" err="1"/>
              <a:t>phadi</a:t>
            </a:r>
            <a:r>
              <a:rPr lang="en-GB" sz="1800" dirty="0"/>
              <a:t>)UK </a:t>
            </a:r>
            <a:endParaRPr sz="1800" dirty="0"/>
          </a:p>
          <a:p>
            <a:pPr marL="457200" lvl="0" indent="-342900" algn="l" rtl="0">
              <a:spcBef>
                <a:spcPts val="0"/>
              </a:spcBef>
              <a:spcAft>
                <a:spcPts val="0"/>
              </a:spcAft>
              <a:buSzPts val="1800"/>
              <a:buChar char="●"/>
            </a:pPr>
            <a:r>
              <a:rPr lang="en-GB" sz="1800" dirty="0"/>
              <a:t>Team Leader Name: Ayush Kathait</a:t>
            </a:r>
            <a:endParaRPr sz="1800" dirty="0"/>
          </a:p>
          <a:p>
            <a:pPr marL="457200" lvl="0" indent="-342900" algn="l" rtl="0">
              <a:spcBef>
                <a:spcPts val="0"/>
              </a:spcBef>
              <a:spcAft>
                <a:spcPts val="0"/>
              </a:spcAft>
              <a:buSzPts val="1800"/>
              <a:buChar char="●"/>
            </a:pPr>
            <a:r>
              <a:rPr lang="en-GB" sz="1800" dirty="0"/>
              <a:t>Problem Statement: Turning </a:t>
            </a:r>
            <a:r>
              <a:rPr lang="en-GB" sz="1800" dirty="0" err="1"/>
              <a:t>agri</a:t>
            </a:r>
            <a:r>
              <a:rPr lang="en-GB" dirty="0"/>
              <a:t>-waste into profitable business opportunities</a:t>
            </a:r>
            <a:r>
              <a:rPr lang="en-GB" sz="1800" dirty="0"/>
              <a:t> </a:t>
            </a:r>
            <a:endParaRPr sz="1800" dirty="0">
              <a:solidFill>
                <a:schemeClr val="dk1"/>
              </a:solidFill>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21" name="Google Shape;121;p21"/>
          <p:cNvSpPr txBox="1"/>
          <p:nvPr/>
        </p:nvSpPr>
        <p:spPr>
          <a:xfrm>
            <a:off x="158825" y="904075"/>
            <a:ext cx="8747700" cy="40396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Estimated implementation cost (optional)</a:t>
            </a:r>
            <a:endParaRPr lang="en-GB" dirty="0"/>
          </a:p>
          <a:p>
            <a:pPr marL="0" lvl="0" indent="0" algn="l" rtl="0">
              <a:spcBef>
                <a:spcPts val="0"/>
              </a:spcBef>
              <a:spcAft>
                <a:spcPts val="0"/>
              </a:spcAft>
              <a:buNone/>
            </a:pPr>
            <a:r>
              <a:rPr lang="en-GB" sz="1800" dirty="0">
                <a:solidFill>
                  <a:schemeClr val="dk2"/>
                </a:solidFill>
              </a:rPr>
              <a:t>1-Equipment and infrastructure </a:t>
            </a:r>
          </a:p>
          <a:p>
            <a:pPr marL="0" lvl="0" indent="0" algn="l" rtl="0">
              <a:spcBef>
                <a:spcPts val="0"/>
              </a:spcBef>
              <a:spcAft>
                <a:spcPts val="0"/>
              </a:spcAft>
              <a:buNone/>
            </a:pPr>
            <a:r>
              <a:rPr lang="en-GB" dirty="0">
                <a:solidFill>
                  <a:schemeClr val="dk2"/>
                </a:solidFill>
              </a:rPr>
              <a:t>2-Raw material acquisition </a:t>
            </a:r>
          </a:p>
          <a:p>
            <a:pPr marL="0" lvl="0" indent="0" algn="l" rtl="0">
              <a:spcBef>
                <a:spcPts val="0"/>
              </a:spcBef>
              <a:spcAft>
                <a:spcPts val="0"/>
              </a:spcAft>
              <a:buNone/>
            </a:pPr>
            <a:r>
              <a:rPr lang="en-GB" sz="1800" dirty="0">
                <a:solidFill>
                  <a:schemeClr val="dk2"/>
                </a:solidFill>
              </a:rPr>
              <a:t>3-Labour cost</a:t>
            </a:r>
            <a:endParaRPr lang="en-GB" dirty="0">
              <a:solidFill>
                <a:schemeClr val="dk2"/>
              </a:solidFill>
            </a:endParaRPr>
          </a:p>
          <a:p>
            <a:pPr marL="0" lvl="0" indent="0" algn="l" rtl="0">
              <a:spcBef>
                <a:spcPts val="0"/>
              </a:spcBef>
              <a:spcAft>
                <a:spcPts val="0"/>
              </a:spcAft>
              <a:buNone/>
            </a:pPr>
            <a:r>
              <a:rPr lang="en-GB" sz="1800" dirty="0">
                <a:solidFill>
                  <a:schemeClr val="dk2"/>
                </a:solidFill>
              </a:rPr>
              <a:t>4-Marketing and promotion </a:t>
            </a:r>
          </a:p>
          <a:p>
            <a:pPr marL="0" lvl="0" indent="0" algn="l" rtl="0">
              <a:spcBef>
                <a:spcPts val="0"/>
              </a:spcBef>
              <a:spcAft>
                <a:spcPts val="0"/>
              </a:spcAft>
              <a:buNone/>
            </a:pPr>
            <a:r>
              <a:rPr lang="en-GB" dirty="0">
                <a:solidFill>
                  <a:schemeClr val="dk2"/>
                </a:solidFill>
              </a:rPr>
              <a:t>5-Regulatory compliance </a:t>
            </a:r>
          </a:p>
          <a:p>
            <a:pPr marL="0" lvl="0" indent="0" algn="l" rtl="0">
              <a:spcBef>
                <a:spcPts val="0"/>
              </a:spcBef>
              <a:spcAft>
                <a:spcPts val="0"/>
              </a:spcAft>
              <a:buNone/>
            </a:pPr>
            <a:r>
              <a:rPr lang="en-GB" sz="1800" dirty="0">
                <a:solidFill>
                  <a:schemeClr val="dk2"/>
                </a:solidFill>
              </a:rPr>
              <a:t>6- Miscellaneous expenses </a:t>
            </a:r>
            <a:endParaRPr sz="1800"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3" name="Google Shape;143;p24"/>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4" name="Google Shape;144;p24"/>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45" name="Google Shape;145;p24"/>
          <p:cNvSpPr txBox="1"/>
          <p:nvPr/>
        </p:nvSpPr>
        <p:spPr>
          <a:xfrm>
            <a:off x="158825" y="904075"/>
            <a:ext cx="8747700" cy="40098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Additional Details/Future Developments </a:t>
            </a:r>
          </a:p>
          <a:p>
            <a:pPr marL="0" lvl="0" indent="0" algn="l" rtl="0">
              <a:spcBef>
                <a:spcPts val="0"/>
              </a:spcBef>
              <a:spcAft>
                <a:spcPts val="0"/>
              </a:spcAft>
              <a:buNone/>
            </a:pPr>
            <a:endParaRPr lang="en-GB" dirty="0">
              <a:solidFill>
                <a:schemeClr val="dk2"/>
              </a:solidFill>
            </a:endParaRPr>
          </a:p>
          <a:p>
            <a:pPr marL="0" lvl="0" indent="0" algn="l" rtl="0">
              <a:spcBef>
                <a:spcPts val="0"/>
              </a:spcBef>
              <a:spcAft>
                <a:spcPts val="0"/>
              </a:spcAft>
              <a:buNone/>
            </a:pPr>
            <a:r>
              <a:rPr lang="en-GB" dirty="0">
                <a:solidFill>
                  <a:schemeClr val="dk2"/>
                </a:solidFill>
              </a:rPr>
              <a:t>I apologize if any mistake I have done in this ppt  hope it will help to give knowledge to farmers and other small and marginal farmers . Btw I am from </a:t>
            </a:r>
            <a:r>
              <a:rPr lang="en-GB" dirty="0" err="1">
                <a:solidFill>
                  <a:schemeClr val="dk2"/>
                </a:solidFill>
              </a:rPr>
              <a:t>agri</a:t>
            </a:r>
            <a:r>
              <a:rPr lang="en-GB" dirty="0">
                <a:solidFill>
                  <a:schemeClr val="dk2"/>
                </a:solidFill>
              </a:rPr>
              <a:t> background we don’t have more technical knowledge on projects etc . This is my first online  project I want to be </a:t>
            </a:r>
            <a:r>
              <a:rPr lang="en-GB" dirty="0" err="1">
                <a:solidFill>
                  <a:schemeClr val="dk2"/>
                </a:solidFill>
              </a:rPr>
              <a:t>nabard</a:t>
            </a:r>
            <a:r>
              <a:rPr lang="en-GB" dirty="0">
                <a:solidFill>
                  <a:schemeClr val="dk2"/>
                </a:solidFill>
              </a:rPr>
              <a:t> grade a officer in future and want to help rural people and make rural area better . currently I am 19 years old  </a:t>
            </a:r>
          </a:p>
          <a:p>
            <a:pPr marL="0" lvl="0" indent="0" algn="l" rtl="0">
              <a:spcBef>
                <a:spcPts val="0"/>
              </a:spcBef>
              <a:spcAft>
                <a:spcPts val="0"/>
              </a:spcAft>
              <a:buNone/>
            </a:pPr>
            <a:endParaRPr lang="en-GB" dirty="0">
              <a:solidFill>
                <a:schemeClr val="dk2"/>
              </a:solidFill>
            </a:endParaRPr>
          </a:p>
          <a:p>
            <a:pPr marL="0" lvl="0" indent="0" algn="l" rtl="0">
              <a:spcBef>
                <a:spcPts val="0"/>
              </a:spcBef>
              <a:spcAft>
                <a:spcPts val="0"/>
              </a:spcAft>
              <a:buNone/>
            </a:pPr>
            <a:r>
              <a:rPr lang="en-GB" dirty="0">
                <a:solidFill>
                  <a:schemeClr val="dk2"/>
                </a:solidFill>
              </a:rPr>
              <a:t>Thank you </a:t>
            </a:r>
          </a:p>
          <a:p>
            <a:pPr marL="0" lvl="0" indent="0" algn="l" rtl="0">
              <a:spcBef>
                <a:spcPts val="0"/>
              </a:spcBef>
              <a:spcAft>
                <a:spcPts val="0"/>
              </a:spcAft>
              <a:buNone/>
            </a:pPr>
            <a:endParaRPr lang="en-GB"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1" name="Google Shape;151;p25"/>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2" name="Google Shape;152;p25"/>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53" name="Google Shape;153;p25"/>
          <p:cNvSpPr txBox="1"/>
          <p:nvPr/>
        </p:nvSpPr>
        <p:spPr>
          <a:xfrm>
            <a:off x="285750" y="854927"/>
            <a:ext cx="8747700" cy="52792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t>GitHub Public Repository Link &amp; Demo Video Link</a:t>
            </a:r>
            <a:endParaRPr sz="1800">
              <a:solidFill>
                <a:schemeClr val="dk2"/>
              </a:solidFill>
            </a:endParaRPr>
          </a:p>
        </p:txBody>
      </p:sp>
      <p:sp>
        <p:nvSpPr>
          <p:cNvPr id="3" name="Rectangle 2">
            <a:extLst>
              <a:ext uri="{FF2B5EF4-FFF2-40B4-BE49-F238E27FC236}">
                <a16:creationId xmlns:a16="http://schemas.microsoft.com/office/drawing/2014/main" id="{6FA04CBB-510E-6DEB-7E3D-B3F968684CC6}"/>
              </a:ext>
            </a:extLst>
          </p:cNvPr>
          <p:cNvSpPr>
            <a:spLocks noChangeArrowheads="1"/>
          </p:cNvSpPr>
          <p:nvPr/>
        </p:nvSpPr>
        <p:spPr bwMode="auto">
          <a:xfrm>
            <a:off x="175200" y="13976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4"/>
              </a:rPr>
              <a:t>AgriSURE_Greenathon___Idea_Submission_Template[1].pptx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6" name="Google Shape;166;p27"/>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7" name="Google Shape;167;p27"/>
          <p:cNvPicPr preferRelativeResize="0"/>
          <p:nvPr/>
        </p:nvPicPr>
        <p:blipFill rotWithShape="1">
          <a:blip r:embed="rId3">
            <a:alphaModFix/>
          </a:blip>
          <a:srcRect/>
          <a:stretch/>
        </p:blipFill>
        <p:spPr>
          <a:xfrm>
            <a:off x="66908" y="-2435"/>
            <a:ext cx="9144000" cy="5145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0" y="133814"/>
            <a:ext cx="9144000" cy="5145935"/>
          </a:xfrm>
          <a:prstGeom prst="rect">
            <a:avLst/>
          </a:prstGeom>
          <a:noFill/>
          <a:ln>
            <a:noFill/>
          </a:ln>
        </p:spPr>
      </p:pic>
      <p:sp>
        <p:nvSpPr>
          <p:cNvPr id="65" name="Google Shape;65;p14"/>
          <p:cNvSpPr txBox="1"/>
          <p:nvPr/>
        </p:nvSpPr>
        <p:spPr>
          <a:xfrm>
            <a:off x="158825" y="904075"/>
            <a:ext cx="8747700" cy="40470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Brief about the idea – Utilises agricultural</a:t>
            </a:r>
            <a:r>
              <a:rPr lang="en-GB" dirty="0"/>
              <a:t> </a:t>
            </a:r>
            <a:r>
              <a:rPr lang="en-GB" sz="1800" dirty="0"/>
              <a:t>products to convert into high value products </a:t>
            </a:r>
          </a:p>
          <a:p>
            <a:pPr marL="0" lvl="0" indent="0" algn="l" rtl="0">
              <a:spcBef>
                <a:spcPts val="0"/>
              </a:spcBef>
              <a:spcAft>
                <a:spcPts val="0"/>
              </a:spcAft>
              <a:buNone/>
            </a:pPr>
            <a:endParaRPr lang="en-GB" dirty="0"/>
          </a:p>
          <a:p>
            <a:pPr marL="0" lvl="0" indent="0" algn="l" rtl="0">
              <a:spcBef>
                <a:spcPts val="0"/>
              </a:spcBef>
              <a:spcAft>
                <a:spcPts val="0"/>
              </a:spcAft>
              <a:buNone/>
            </a:pPr>
            <a:endParaRPr lang="en-GB" sz="1800" dirty="0"/>
          </a:p>
          <a:p>
            <a:pPr marL="0" lvl="0" indent="0" algn="l" rtl="0">
              <a:spcBef>
                <a:spcPts val="0"/>
              </a:spcBef>
              <a:spcAft>
                <a:spcPts val="0"/>
              </a:spcAft>
              <a:buNone/>
            </a:pPr>
            <a:r>
              <a:rPr lang="en-GB" sz="1800" dirty="0"/>
              <a:t>Unique se</a:t>
            </a:r>
            <a:r>
              <a:rPr lang="en-GB" dirty="0"/>
              <a:t>lling proposition examples -; Renewable energy, organic farming ,and green packaging . , organic fertilizers ,</a:t>
            </a:r>
            <a:r>
              <a:rPr lang="en-GB" dirty="0" err="1"/>
              <a:t>biodegradble</a:t>
            </a:r>
            <a:r>
              <a:rPr lang="en-GB" dirty="0"/>
              <a:t> packaging solutions. Etc…..</a:t>
            </a:r>
            <a:r>
              <a:rPr lang="en-GB" sz="18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73" name="Google Shape;73;p15"/>
          <p:cNvSpPr txBox="1"/>
          <p:nvPr/>
        </p:nvSpPr>
        <p:spPr>
          <a:xfrm>
            <a:off x="106786" y="438615"/>
            <a:ext cx="8747700" cy="45571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Opportunities</a:t>
            </a:r>
            <a:endParaRPr sz="1800" dirty="0"/>
          </a:p>
          <a:p>
            <a:pPr marL="457200" lvl="0" indent="-342900" algn="l" rtl="0">
              <a:spcBef>
                <a:spcPts val="0"/>
              </a:spcBef>
              <a:spcAft>
                <a:spcPts val="0"/>
              </a:spcAft>
              <a:buSzPts val="1800"/>
              <a:buChar char="●"/>
            </a:pPr>
            <a:r>
              <a:rPr lang="en-GB" sz="1800" dirty="0"/>
              <a:t>How different is it from any of the other existing ideas?</a:t>
            </a:r>
            <a:endParaRPr sz="1800" dirty="0"/>
          </a:p>
          <a:p>
            <a:pPr marL="457200" lvl="0" indent="-342900" algn="l" rtl="0">
              <a:spcBef>
                <a:spcPts val="0"/>
              </a:spcBef>
              <a:spcAft>
                <a:spcPts val="0"/>
              </a:spcAft>
              <a:buSzPts val="1800"/>
              <a:buChar char="●"/>
            </a:pPr>
            <a:r>
              <a:rPr lang="en-GB" sz="1800" dirty="0"/>
              <a:t>How will it be able to solve the problem?</a:t>
            </a:r>
            <a:endParaRPr sz="1800" dirty="0"/>
          </a:p>
          <a:p>
            <a:pPr marL="457200" lvl="0" indent="-342900" algn="l" rtl="0">
              <a:spcBef>
                <a:spcPts val="0"/>
              </a:spcBef>
              <a:spcAft>
                <a:spcPts val="0"/>
              </a:spcAft>
              <a:buSzPts val="1800"/>
              <a:buChar char="●"/>
            </a:pPr>
            <a:r>
              <a:rPr lang="en-GB" sz="1800" dirty="0"/>
              <a:t>USP of the proposed solution</a:t>
            </a:r>
          </a:p>
          <a:p>
            <a:pPr marL="114300" lvl="0" algn="l" rtl="0">
              <a:spcBef>
                <a:spcPts val="0"/>
              </a:spcBef>
              <a:spcAft>
                <a:spcPts val="0"/>
              </a:spcAft>
              <a:buSzPts val="1800"/>
            </a:pPr>
            <a:endParaRPr lang="en-GB" dirty="0"/>
          </a:p>
          <a:p>
            <a:pPr marL="114300" lvl="0" algn="l" rtl="0">
              <a:spcBef>
                <a:spcPts val="0"/>
              </a:spcBef>
              <a:spcAft>
                <a:spcPts val="0"/>
              </a:spcAft>
              <a:buSzPts val="1800"/>
            </a:pPr>
            <a:r>
              <a:rPr lang="en-GB" sz="1800" dirty="0"/>
              <a:t>Ans1;- This idea helps to improve the farmer income and turn </a:t>
            </a:r>
            <a:r>
              <a:rPr lang="en-GB" sz="1800" dirty="0" err="1"/>
              <a:t>agri</a:t>
            </a:r>
            <a:r>
              <a:rPr lang="en-GB" sz="1800" dirty="0"/>
              <a:t> waste into profitable income </a:t>
            </a:r>
          </a:p>
          <a:p>
            <a:pPr marL="114300" lvl="0" algn="l" rtl="0">
              <a:spcBef>
                <a:spcPts val="0"/>
              </a:spcBef>
              <a:spcAft>
                <a:spcPts val="0"/>
              </a:spcAft>
              <a:buSzPts val="1800"/>
            </a:pPr>
            <a:r>
              <a:rPr lang="en-GB" dirty="0"/>
              <a:t>Ans2;- Agri waste can solve environmental issues by reducing pollution and green house gas emissions. When agriculture waste is left to decompose into fields or landfills, it can release harmful gases like methane, contributing to climate change .by effectively managing </a:t>
            </a:r>
            <a:r>
              <a:rPr lang="en-GB" dirty="0" err="1"/>
              <a:t>agri</a:t>
            </a:r>
            <a:r>
              <a:rPr lang="en-GB" dirty="0"/>
              <a:t> waste through recycling, </a:t>
            </a:r>
            <a:r>
              <a:rPr lang="en-GB" dirty="0" err="1"/>
              <a:t>composting,or</a:t>
            </a:r>
            <a:r>
              <a:rPr lang="en-GB" dirty="0"/>
              <a:t> conversion into biofuels , we can mitigate these environmental impacts. leading to the more sustainable and eco-friendly approach to agriculture and waste management.</a:t>
            </a:r>
          </a:p>
          <a:p>
            <a:pPr marL="114300" lvl="0" algn="l" rtl="0">
              <a:spcBef>
                <a:spcPts val="0"/>
              </a:spcBef>
              <a:spcAft>
                <a:spcPts val="0"/>
              </a:spcAft>
              <a:buSzPts val="1800"/>
            </a:pPr>
            <a:r>
              <a:rPr lang="en-GB" sz="1800" dirty="0"/>
              <a:t>Ans3;- By repurposing </a:t>
            </a:r>
            <a:r>
              <a:rPr lang="en-GB" sz="1800" dirty="0" err="1"/>
              <a:t>agri</a:t>
            </a:r>
            <a:r>
              <a:rPr lang="en-GB" sz="1800" dirty="0"/>
              <a:t> waste through </a:t>
            </a:r>
            <a:r>
              <a:rPr lang="en-GB" sz="1800" dirty="0" err="1"/>
              <a:t>innovatie</a:t>
            </a:r>
            <a:r>
              <a:rPr lang="en-GB" sz="1800" dirty="0"/>
              <a:t> methods like biofuel production, composition , or </a:t>
            </a:r>
            <a:r>
              <a:rPr lang="en-GB" sz="1800" dirty="0" err="1"/>
              <a:t>biodegrable</a:t>
            </a:r>
            <a:r>
              <a:rPr lang="en-GB" sz="1800" dirty="0"/>
              <a:t> packaging, businesses can showcase their commitment to environmental.</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81" name="Google Shape;81;p16"/>
          <p:cNvSpPr txBox="1"/>
          <p:nvPr/>
        </p:nvSpPr>
        <p:spPr>
          <a:xfrm>
            <a:off x="158825" y="904074"/>
            <a:ext cx="8747700" cy="39578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List of features offered by the solution – India produces more than 620 million tonnes of agricultural waste annually, of which only 25-30 percentage is utilised as livestock fodder and energy production.</a:t>
            </a:r>
          </a:p>
          <a:p>
            <a:pPr marL="0" lvl="0" indent="0" algn="l" rtl="0">
              <a:spcBef>
                <a:spcPts val="0"/>
              </a:spcBef>
              <a:spcAft>
                <a:spcPts val="0"/>
              </a:spcAft>
              <a:buNone/>
            </a:pPr>
            <a:endParaRPr lang="en-GB" sz="1800" dirty="0"/>
          </a:p>
          <a:p>
            <a:pPr marL="0" lvl="0" indent="0" algn="l" rtl="0">
              <a:spcBef>
                <a:spcPts val="0"/>
              </a:spcBef>
              <a:spcAft>
                <a:spcPts val="0"/>
              </a:spcAft>
              <a:buNone/>
            </a:pPr>
            <a:r>
              <a:rPr lang="en-GB" sz="1800" dirty="0"/>
              <a:t>Waste management approaches;-</a:t>
            </a:r>
          </a:p>
          <a:p>
            <a:pPr marL="0" lvl="0" indent="0" algn="l" rtl="0">
              <a:spcBef>
                <a:spcPts val="0"/>
              </a:spcBef>
              <a:spcAft>
                <a:spcPts val="0"/>
              </a:spcAft>
              <a:buNone/>
            </a:pPr>
            <a:r>
              <a:rPr lang="en-GB" sz="1800" dirty="0"/>
              <a:t>1- Disposal of agriculture waste</a:t>
            </a:r>
          </a:p>
          <a:p>
            <a:pPr marL="0" lvl="0" indent="0" algn="l" rtl="0">
              <a:spcBef>
                <a:spcPts val="0"/>
              </a:spcBef>
              <a:spcAft>
                <a:spcPts val="0"/>
              </a:spcAft>
              <a:buNone/>
            </a:pPr>
            <a:r>
              <a:rPr lang="en-GB" sz="1800" dirty="0"/>
              <a:t>2- Recycling of agriculture waste or by-product</a:t>
            </a:r>
          </a:p>
          <a:p>
            <a:pPr marL="0" lvl="0" indent="0" algn="l" rtl="0">
              <a:spcBef>
                <a:spcPts val="0"/>
              </a:spcBef>
              <a:spcAft>
                <a:spcPts val="0"/>
              </a:spcAft>
              <a:buNone/>
            </a:pPr>
            <a:r>
              <a:rPr lang="en-GB" sz="1800" dirty="0"/>
              <a:t>Innovative technologies are being used to convert this waste into wealth- the use of post-harvest waste from fields, waste from </a:t>
            </a:r>
            <a:r>
              <a:rPr lang="en-GB" sz="1800" dirty="0" err="1"/>
              <a:t>piciculture</a:t>
            </a:r>
            <a:r>
              <a:rPr lang="en-GB" sz="1800" dirty="0"/>
              <a:t>, horticulture, insect faring etc are also can be used – Industries that convert waste into wealth-</a:t>
            </a:r>
          </a:p>
          <a:p>
            <a:pPr marL="0" lvl="0" indent="0" algn="l" rtl="0">
              <a:spcBef>
                <a:spcPts val="0"/>
              </a:spcBef>
              <a:spcAft>
                <a:spcPts val="0"/>
              </a:spcAft>
              <a:buNone/>
            </a:pPr>
            <a:r>
              <a:rPr lang="en-GB" sz="1800" dirty="0"/>
              <a:t>1-Handmade paper from jute waste</a:t>
            </a:r>
          </a:p>
          <a:p>
            <a:pPr marL="0" lvl="0" indent="0" algn="l" rtl="0">
              <a:spcBef>
                <a:spcPts val="0"/>
              </a:spcBef>
              <a:spcAft>
                <a:spcPts val="0"/>
              </a:spcAft>
              <a:buNone/>
            </a:pPr>
            <a:r>
              <a:rPr lang="en-GB" sz="1800" dirty="0"/>
              <a:t>2-Preparation of protein isolates and concentrates from de-oiled cakes production</a:t>
            </a:r>
          </a:p>
          <a:p>
            <a:pPr marL="0" lvl="0" indent="0" algn="l" rtl="0">
              <a:spcBef>
                <a:spcPts val="0"/>
              </a:spcBef>
              <a:spcAft>
                <a:spcPts val="0"/>
              </a:spcAft>
              <a:buNone/>
            </a:pPr>
            <a:r>
              <a:rPr lang="en-GB" sz="1800" dirty="0"/>
              <a:t>3-Production of enzymes like cellulases by microbial fermentation utilizing groundnut shell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FE11-9EB1-19A4-949A-C6D61E5D3F26}"/>
              </a:ext>
            </a:extLst>
          </p:cNvPr>
          <p:cNvSpPr>
            <a:spLocks noGrp="1"/>
          </p:cNvSpPr>
          <p:nvPr>
            <p:ph type="title"/>
          </p:nvPr>
        </p:nvSpPr>
        <p:spPr>
          <a:xfrm>
            <a:off x="311700" y="121920"/>
            <a:ext cx="8520600" cy="4876799"/>
          </a:xfrm>
        </p:spPr>
        <p:txBody>
          <a:bodyPr>
            <a:normAutofit/>
          </a:bodyPr>
          <a:lstStyle/>
          <a:p>
            <a:r>
              <a:rPr lang="en-US" sz="1800" dirty="0"/>
              <a:t>4-Production of </a:t>
            </a:r>
            <a:r>
              <a:rPr lang="en-US" sz="1800" dirty="0" err="1"/>
              <a:t>biocompost</a:t>
            </a:r>
            <a:r>
              <a:rPr lang="en-US" sz="1800" dirty="0"/>
              <a:t> and organic manure</a:t>
            </a:r>
            <a:br>
              <a:rPr lang="en-US" sz="1800" dirty="0"/>
            </a:br>
            <a:r>
              <a:rPr lang="en-US" sz="1800" dirty="0"/>
              <a:t>5- Making paper plates from natural </a:t>
            </a:r>
            <a:r>
              <a:rPr lang="en-US" sz="1800" dirty="0" err="1"/>
              <a:t>fibre</a:t>
            </a:r>
            <a:r>
              <a:rPr lang="en-US" sz="1800" dirty="0"/>
              <a:t> biomass</a:t>
            </a:r>
            <a:br>
              <a:rPr lang="en-US" sz="1800" dirty="0"/>
            </a:br>
            <a:r>
              <a:rPr lang="en-US" sz="1800" dirty="0"/>
              <a:t>6-Essential oil extraction from crop residues of seed spices</a:t>
            </a:r>
            <a:br>
              <a:rPr lang="en-US" sz="1800" dirty="0"/>
            </a:br>
            <a:r>
              <a:rPr lang="en-US" sz="1800" dirty="0"/>
              <a:t>7-Production </a:t>
            </a:r>
            <a:r>
              <a:rPr lang="en-US" sz="1800" dirty="0" err="1"/>
              <a:t>calcium,collagen</a:t>
            </a:r>
            <a:r>
              <a:rPr lang="en-US" sz="1800" dirty="0"/>
              <a:t> peptide and gelatin from fish waste </a:t>
            </a:r>
            <a:br>
              <a:rPr lang="en-US" sz="1800" dirty="0"/>
            </a:br>
            <a:r>
              <a:rPr lang="en-US" sz="1800" dirty="0"/>
              <a:t>8-Producing alcoholic beverage with nutraceutical properties from </a:t>
            </a:r>
            <a:r>
              <a:rPr lang="en-US" sz="1800" dirty="0" err="1"/>
              <a:t>kinnow</a:t>
            </a:r>
            <a:r>
              <a:rPr lang="en-US" sz="1800" dirty="0"/>
              <a:t> peels</a:t>
            </a:r>
            <a:br>
              <a:rPr lang="en-US" sz="1800" dirty="0"/>
            </a:br>
            <a:r>
              <a:rPr lang="en-US" sz="1800" dirty="0"/>
              <a:t>9-Isolation of </a:t>
            </a:r>
            <a:r>
              <a:rPr lang="en-US" sz="1800" dirty="0" err="1"/>
              <a:t>antioxidants,pectin</a:t>
            </a:r>
            <a:r>
              <a:rPr lang="en-US" sz="1800" dirty="0"/>
              <a:t> and dietary </a:t>
            </a:r>
            <a:r>
              <a:rPr lang="en-US" sz="1800" dirty="0" err="1"/>
              <a:t>fibre</a:t>
            </a:r>
            <a:r>
              <a:rPr lang="en-US" sz="1800" dirty="0"/>
              <a:t> from mango peel</a:t>
            </a:r>
            <a:br>
              <a:rPr lang="en-US" sz="1800" dirty="0"/>
            </a:br>
            <a:r>
              <a:rPr lang="en-US" sz="1800" dirty="0"/>
              <a:t>10-Making porous bricks from crop residue </a:t>
            </a:r>
            <a:r>
              <a:rPr lang="en-US" sz="1800" dirty="0" err="1"/>
              <a:t>etc</a:t>
            </a:r>
            <a:r>
              <a:rPr lang="en-US" sz="1800" dirty="0"/>
              <a:t>….</a:t>
            </a:r>
            <a:endParaRPr lang="en-IN" sz="1800" dirty="0"/>
          </a:p>
        </p:txBody>
      </p:sp>
    </p:spTree>
    <p:extLst>
      <p:ext uri="{BB962C8B-B14F-4D97-AF65-F5344CB8AC3E}">
        <p14:creationId xmlns:p14="http://schemas.microsoft.com/office/powerpoint/2010/main" val="360649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E724-055C-4A91-4316-C35D094EC2E0}"/>
              </a:ext>
            </a:extLst>
          </p:cNvPr>
          <p:cNvSpPr>
            <a:spLocks noGrp="1"/>
          </p:cNvSpPr>
          <p:nvPr>
            <p:ph type="title"/>
          </p:nvPr>
        </p:nvSpPr>
        <p:spPr>
          <a:xfrm>
            <a:off x="311700" y="445024"/>
            <a:ext cx="8520600" cy="4431775"/>
          </a:xfrm>
        </p:spPr>
        <p:txBody>
          <a:bodyPr/>
          <a:lstStyle/>
          <a:p>
            <a:r>
              <a:rPr lang="en-US" dirty="0"/>
              <a:t>Another examples </a:t>
            </a:r>
            <a:r>
              <a:rPr lang="en-US" dirty="0" err="1"/>
              <a:t>agri</a:t>
            </a:r>
            <a:r>
              <a:rPr lang="en-US" dirty="0"/>
              <a:t> waste into profitable business opportunity-</a:t>
            </a:r>
            <a:br>
              <a:rPr lang="en-US" dirty="0"/>
            </a:br>
            <a:r>
              <a:rPr lang="en-US" dirty="0"/>
              <a:t>1-</a:t>
            </a:r>
            <a:r>
              <a:rPr lang="en-US" sz="1800" dirty="0"/>
              <a:t>By creating organic fertilizers</a:t>
            </a:r>
            <a:br>
              <a:rPr lang="en-US" sz="1800" dirty="0"/>
            </a:br>
            <a:r>
              <a:rPr lang="en-US" sz="1800" dirty="0"/>
              <a:t>2- crop residue, manure ,and leftover plant material can be composted into high-quality organic fertilizers</a:t>
            </a:r>
            <a:br>
              <a:rPr lang="en-US" sz="1800" dirty="0"/>
            </a:br>
            <a:r>
              <a:rPr lang="en-US" sz="1800" dirty="0"/>
              <a:t>3-Production of </a:t>
            </a:r>
            <a:r>
              <a:rPr lang="en-US" sz="1800" dirty="0" err="1"/>
              <a:t>biofules</a:t>
            </a:r>
            <a:r>
              <a:rPr lang="en-US" sz="1800" dirty="0"/>
              <a:t> </a:t>
            </a:r>
            <a:br>
              <a:rPr lang="en-US" sz="1800" dirty="0"/>
            </a:br>
            <a:r>
              <a:rPr lang="en-US" sz="1800" dirty="0"/>
              <a:t>4-agri waste like crop </a:t>
            </a:r>
            <a:r>
              <a:rPr lang="en-US" sz="1800" dirty="0" err="1"/>
              <a:t>residue,straw</a:t>
            </a:r>
            <a:r>
              <a:rPr lang="en-US" sz="1800" dirty="0"/>
              <a:t>, and sugarcane bagasse can converted into </a:t>
            </a:r>
            <a:r>
              <a:rPr lang="en-US" sz="1800" dirty="0" err="1"/>
              <a:t>biofules</a:t>
            </a:r>
            <a:r>
              <a:rPr lang="en-US" sz="1800" dirty="0"/>
              <a:t> like bioethanol , and biodiesel</a:t>
            </a:r>
            <a:br>
              <a:rPr lang="en-US" sz="1800" dirty="0"/>
            </a:br>
            <a:r>
              <a:rPr lang="en-US" sz="1800" dirty="0"/>
              <a:t>5- we can convert </a:t>
            </a:r>
            <a:r>
              <a:rPr lang="en-US" sz="1800" dirty="0" err="1"/>
              <a:t>agri</a:t>
            </a:r>
            <a:r>
              <a:rPr lang="en-US" sz="1800" dirty="0"/>
              <a:t> waste into vermicompost ex- fruit and vegetable peel</a:t>
            </a:r>
            <a:endParaRPr lang="en-IN" dirty="0"/>
          </a:p>
        </p:txBody>
      </p:sp>
    </p:spTree>
    <p:extLst>
      <p:ext uri="{BB962C8B-B14F-4D97-AF65-F5344CB8AC3E}">
        <p14:creationId xmlns:p14="http://schemas.microsoft.com/office/powerpoint/2010/main" val="374602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13" name="Google Shape;113;p20"/>
          <p:cNvSpPr txBox="1"/>
          <p:nvPr/>
        </p:nvSpPr>
        <p:spPr>
          <a:xfrm>
            <a:off x="77545" y="816848"/>
            <a:ext cx="8747700" cy="399899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Technologies to be used in the solution</a:t>
            </a:r>
            <a:r>
              <a:rPr lang="en-GB" dirty="0"/>
              <a:t> </a:t>
            </a:r>
          </a:p>
          <a:p>
            <a:pPr marL="0" lvl="0" indent="0" algn="l" rtl="0">
              <a:spcBef>
                <a:spcPts val="0"/>
              </a:spcBef>
              <a:spcAft>
                <a:spcPts val="0"/>
              </a:spcAft>
              <a:buNone/>
            </a:pPr>
            <a:r>
              <a:rPr lang="en-GB" sz="1800" dirty="0"/>
              <a:t>1-Biomass gasification</a:t>
            </a:r>
            <a:r>
              <a:rPr lang="en-GB" dirty="0"/>
              <a:t> – we can convert </a:t>
            </a:r>
            <a:r>
              <a:rPr lang="en-GB" dirty="0" err="1"/>
              <a:t>agri</a:t>
            </a:r>
            <a:r>
              <a:rPr lang="en-GB" dirty="0"/>
              <a:t> waste into synthesis gas that can be used for heat ,electricity generation, or </a:t>
            </a:r>
            <a:r>
              <a:rPr lang="en-GB" dirty="0" err="1"/>
              <a:t>biofules</a:t>
            </a:r>
            <a:r>
              <a:rPr lang="en-GB" dirty="0"/>
              <a:t> production </a:t>
            </a:r>
          </a:p>
          <a:p>
            <a:pPr marL="0" lvl="0" indent="0" algn="l" rtl="0">
              <a:spcBef>
                <a:spcPts val="0"/>
              </a:spcBef>
              <a:spcAft>
                <a:spcPts val="0"/>
              </a:spcAft>
              <a:buNone/>
            </a:pPr>
            <a:r>
              <a:rPr lang="en-GB" sz="1800" dirty="0"/>
              <a:t>2-Anarobic digestion which breaks down organic material in </a:t>
            </a:r>
            <a:r>
              <a:rPr lang="en-GB" sz="1800" dirty="0" err="1"/>
              <a:t>agri</a:t>
            </a:r>
            <a:r>
              <a:rPr lang="en-GB" sz="1800" dirty="0"/>
              <a:t> waste to produce biogas that can used for energy production </a:t>
            </a:r>
          </a:p>
          <a:p>
            <a:pPr marL="0" lvl="0" indent="0" algn="l" rtl="0">
              <a:spcBef>
                <a:spcPts val="0"/>
              </a:spcBef>
              <a:spcAft>
                <a:spcPts val="0"/>
              </a:spcAft>
              <a:buNone/>
            </a:pPr>
            <a:r>
              <a:rPr lang="en-GB" dirty="0"/>
              <a:t>3- Pyrolysis offers a sustainable way to utilize </a:t>
            </a:r>
            <a:r>
              <a:rPr lang="en-GB" dirty="0" err="1"/>
              <a:t>agri</a:t>
            </a:r>
            <a:r>
              <a:rPr lang="en-GB" dirty="0"/>
              <a:t> waste and create valuable products for various application .</a:t>
            </a:r>
          </a:p>
          <a:p>
            <a:pPr marL="0" lvl="0" indent="0" algn="l" rtl="0">
              <a:spcBef>
                <a:spcPts val="0"/>
              </a:spcBef>
              <a:spcAft>
                <a:spcPts val="0"/>
              </a:spcAft>
              <a:buNone/>
            </a:pPr>
            <a:r>
              <a:rPr lang="en-GB" sz="1800" dirty="0"/>
              <a:t>4-we can also create biopesticide by </a:t>
            </a:r>
            <a:r>
              <a:rPr lang="en-GB" sz="1800" dirty="0" err="1"/>
              <a:t>diifrent</a:t>
            </a:r>
            <a:r>
              <a:rPr lang="en-GB" sz="1800" dirty="0"/>
              <a:t> types of </a:t>
            </a:r>
            <a:r>
              <a:rPr lang="en-GB" sz="1800" dirty="0" err="1"/>
              <a:t>agri</a:t>
            </a:r>
            <a:r>
              <a:rPr lang="en-GB" sz="1800" dirty="0"/>
              <a:t> waste ex- neem oil +soap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89" name="Google Shape;89;p17"/>
          <p:cNvSpPr txBox="1"/>
          <p:nvPr/>
        </p:nvSpPr>
        <p:spPr>
          <a:xfrm>
            <a:off x="74341" y="631902"/>
            <a:ext cx="8871509" cy="43341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Process flow</a:t>
            </a:r>
          </a:p>
          <a:p>
            <a:pPr marL="0" lvl="0" indent="0" algn="l" rtl="0">
              <a:spcBef>
                <a:spcPts val="0"/>
              </a:spcBef>
              <a:spcAft>
                <a:spcPts val="0"/>
              </a:spcAft>
              <a:buNone/>
            </a:pPr>
            <a:r>
              <a:rPr lang="en-GB" sz="1800" dirty="0"/>
              <a:t> </a:t>
            </a:r>
            <a:endParaRPr sz="1800" dirty="0">
              <a:solidFill>
                <a:schemeClr val="bg1"/>
              </a:solidFill>
            </a:endParaRPr>
          </a:p>
        </p:txBody>
      </p:sp>
      <p:sp>
        <p:nvSpPr>
          <p:cNvPr id="2" name="Rectangle 1">
            <a:extLst>
              <a:ext uri="{FF2B5EF4-FFF2-40B4-BE49-F238E27FC236}">
                <a16:creationId xmlns:a16="http://schemas.microsoft.com/office/drawing/2014/main" id="{75A8BAF7-E6C8-83FC-69D0-2AA5EBE7E481}"/>
              </a:ext>
            </a:extLst>
          </p:cNvPr>
          <p:cNvSpPr/>
          <p:nvPr/>
        </p:nvSpPr>
        <p:spPr>
          <a:xfrm>
            <a:off x="74341" y="1241502"/>
            <a:ext cx="8683083" cy="572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1-Agri waste collection- gather various types of </a:t>
            </a:r>
            <a:r>
              <a:rPr lang="en-US" dirty="0" err="1"/>
              <a:t>agri</a:t>
            </a:r>
            <a:r>
              <a:rPr lang="en-US" dirty="0"/>
              <a:t> waste such as crop residues , animal </a:t>
            </a:r>
            <a:r>
              <a:rPr lang="en-US" dirty="0" err="1"/>
              <a:t>manure,and</a:t>
            </a:r>
            <a:r>
              <a:rPr lang="en-US" dirty="0"/>
              <a:t> food processing by products.</a:t>
            </a:r>
            <a:endParaRPr lang="en-IN" dirty="0"/>
          </a:p>
        </p:txBody>
      </p:sp>
      <p:sp>
        <p:nvSpPr>
          <p:cNvPr id="3" name="Rectangle 2">
            <a:extLst>
              <a:ext uri="{FF2B5EF4-FFF2-40B4-BE49-F238E27FC236}">
                <a16:creationId xmlns:a16="http://schemas.microsoft.com/office/drawing/2014/main" id="{2F472AB4-609F-1B2C-57D0-E1EF4295742B}"/>
              </a:ext>
            </a:extLst>
          </p:cNvPr>
          <p:cNvSpPr/>
          <p:nvPr/>
        </p:nvSpPr>
        <p:spPr>
          <a:xfrm>
            <a:off x="74341" y="1999321"/>
            <a:ext cx="8783909" cy="453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2-segregation and sorting- </a:t>
            </a:r>
            <a:r>
              <a:rPr lang="en-US" dirty="0" err="1"/>
              <a:t>Seprate</a:t>
            </a:r>
            <a:r>
              <a:rPr lang="en-US" dirty="0"/>
              <a:t> different types of </a:t>
            </a:r>
            <a:r>
              <a:rPr lang="en-US" dirty="0" err="1"/>
              <a:t>agri</a:t>
            </a:r>
            <a:r>
              <a:rPr lang="en-US" dirty="0"/>
              <a:t> waste to ensure proper handling and processing based on their characteristics</a:t>
            </a:r>
            <a:endParaRPr lang="en-IN" dirty="0"/>
          </a:p>
        </p:txBody>
      </p:sp>
      <p:sp>
        <p:nvSpPr>
          <p:cNvPr id="4" name="Rectangle 3">
            <a:extLst>
              <a:ext uri="{FF2B5EF4-FFF2-40B4-BE49-F238E27FC236}">
                <a16:creationId xmlns:a16="http://schemas.microsoft.com/office/drawing/2014/main" id="{FA6E1067-4FF0-E8E5-6E7A-5190F40BA692}"/>
              </a:ext>
            </a:extLst>
          </p:cNvPr>
          <p:cNvSpPr/>
          <p:nvPr/>
        </p:nvSpPr>
        <p:spPr>
          <a:xfrm>
            <a:off x="85956" y="2579649"/>
            <a:ext cx="8507917" cy="1405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3-Processing and treatment –(a)-biofuel production-;  convert organic waste materials into biofuels through processes like anaerobic digestion or bioethanol production. (b}-composting-Decompose organic waste to create nutrient rich compost for agriculture use (c)-biodegradable packaging production-; Transform </a:t>
            </a:r>
            <a:r>
              <a:rPr lang="en-US" dirty="0" err="1"/>
              <a:t>agri</a:t>
            </a:r>
            <a:r>
              <a:rPr lang="en-US" dirty="0"/>
              <a:t> waste into Biodegradable packaging materials through appropriate processing techniques. </a:t>
            </a:r>
            <a:endParaRPr lang="en-IN" dirty="0"/>
          </a:p>
        </p:txBody>
      </p:sp>
      <p:sp>
        <p:nvSpPr>
          <p:cNvPr id="5" name="Rectangle 4">
            <a:extLst>
              <a:ext uri="{FF2B5EF4-FFF2-40B4-BE49-F238E27FC236}">
                <a16:creationId xmlns:a16="http://schemas.microsoft.com/office/drawing/2014/main" id="{C5B341F9-63B4-FEB1-17A9-BF6B9C4640B1}"/>
              </a:ext>
            </a:extLst>
          </p:cNvPr>
          <p:cNvSpPr/>
          <p:nvPr/>
        </p:nvSpPr>
        <p:spPr>
          <a:xfrm>
            <a:off x="141249" y="4111084"/>
            <a:ext cx="8616175" cy="706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4-Quality control- Ensure the quality and standards of the end products meet market requirement and regulations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2" name="Rectangle 1">
            <a:extLst>
              <a:ext uri="{FF2B5EF4-FFF2-40B4-BE49-F238E27FC236}">
                <a16:creationId xmlns:a16="http://schemas.microsoft.com/office/drawing/2014/main" id="{5F40B472-51A5-DA54-3A9E-207635B9A25A}"/>
              </a:ext>
            </a:extLst>
          </p:cNvPr>
          <p:cNvSpPr/>
          <p:nvPr/>
        </p:nvSpPr>
        <p:spPr>
          <a:xfrm>
            <a:off x="89210" y="743416"/>
            <a:ext cx="8965580" cy="8326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5-Market research and development [a]-Identify potential markets and customers for the products derived from </a:t>
            </a:r>
            <a:r>
              <a:rPr lang="en-US" dirty="0" err="1"/>
              <a:t>agri</a:t>
            </a:r>
            <a:r>
              <a:rPr lang="en-US" dirty="0"/>
              <a:t> waste (b)-Develop marketing strategies highlighting the </a:t>
            </a:r>
            <a:r>
              <a:rPr lang="en-US" dirty="0" err="1"/>
              <a:t>enviromrntal</a:t>
            </a:r>
            <a:r>
              <a:rPr lang="en-US" dirty="0"/>
              <a:t> benefit and unique features of the products. </a:t>
            </a:r>
            <a:endParaRPr lang="en-IN" dirty="0"/>
          </a:p>
        </p:txBody>
      </p:sp>
      <p:sp>
        <p:nvSpPr>
          <p:cNvPr id="3" name="Rectangle 2">
            <a:extLst>
              <a:ext uri="{FF2B5EF4-FFF2-40B4-BE49-F238E27FC236}">
                <a16:creationId xmlns:a16="http://schemas.microsoft.com/office/drawing/2014/main" id="{0DB9661D-E9B9-CD7F-9C54-8D81961AEEB5}"/>
              </a:ext>
            </a:extLst>
          </p:cNvPr>
          <p:cNvSpPr/>
          <p:nvPr/>
        </p:nvSpPr>
        <p:spPr>
          <a:xfrm>
            <a:off x="89210" y="1576040"/>
            <a:ext cx="8950712" cy="1223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6-Sales and distribution-(a)-Establish sales channels to distribute biofuels, compost, or biodegradable packaging to consumers (b)-Explore partnerships withy retailers, wholesalers, or online platforms for product distribution</a:t>
            </a:r>
            <a:endParaRPr lang="en-IN" dirty="0"/>
          </a:p>
        </p:txBody>
      </p:sp>
      <p:sp>
        <p:nvSpPr>
          <p:cNvPr id="4" name="Rectangle 3">
            <a:extLst>
              <a:ext uri="{FF2B5EF4-FFF2-40B4-BE49-F238E27FC236}">
                <a16:creationId xmlns:a16="http://schemas.microsoft.com/office/drawing/2014/main" id="{963432B0-21A7-FC32-1274-50B8770B3BE4}"/>
              </a:ext>
            </a:extLst>
          </p:cNvPr>
          <p:cNvSpPr/>
          <p:nvPr/>
        </p:nvSpPr>
        <p:spPr>
          <a:xfrm>
            <a:off x="89210" y="2799697"/>
            <a:ext cx="8891239" cy="958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7-Monitoring and Evaluation (a)- track production processes, costs, and revenues to assess the profitability of the business (b)-Continuously improve operations based on feedback and market trends </a:t>
            </a:r>
            <a:endParaRPr lang="en-IN" dirty="0"/>
          </a:p>
        </p:txBody>
      </p:sp>
      <p:sp>
        <p:nvSpPr>
          <p:cNvPr id="5" name="Oval 4">
            <a:extLst>
              <a:ext uri="{FF2B5EF4-FFF2-40B4-BE49-F238E27FC236}">
                <a16:creationId xmlns:a16="http://schemas.microsoft.com/office/drawing/2014/main" id="{EC3AE6C8-27BD-246A-0539-B6057798FFE6}"/>
              </a:ext>
            </a:extLst>
          </p:cNvPr>
          <p:cNvSpPr/>
          <p:nvPr/>
        </p:nvSpPr>
        <p:spPr>
          <a:xfrm>
            <a:off x="1964474" y="3802606"/>
            <a:ext cx="4207726" cy="10972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By following these steps in the process flow diagram , a business can effectively convert </a:t>
            </a:r>
            <a:r>
              <a:rPr lang="en-US" sz="1200" dirty="0" err="1"/>
              <a:t>agri</a:t>
            </a:r>
            <a:r>
              <a:rPr lang="en-US" sz="1200" dirty="0"/>
              <a:t> waste into profitable venture while contributing to sustainability and environmental conservation</a:t>
            </a:r>
            <a:endParaRPr lang="en-IN"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191</TotalTime>
  <Words>916</Words>
  <Application>Microsoft Office PowerPoint</Application>
  <PresentationFormat>On-screen Show (16:9)</PresentationFormat>
  <Paragraphs>56</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Integral</vt:lpstr>
      <vt:lpstr>PowerPoint Presentation</vt:lpstr>
      <vt:lpstr>PowerPoint Presentation</vt:lpstr>
      <vt:lpstr>PowerPoint Presentation</vt:lpstr>
      <vt:lpstr>PowerPoint Presentation</vt:lpstr>
      <vt:lpstr>4-Production of biocompost and organic manure 5- Making paper plates from natural fibre biomass 6-Essential oil extraction from crop residues of seed spices 7-Production calcium,collagen peptide and gelatin from fish waste  8-Producing alcoholic beverage with nutraceutical properties from kinnow peels 9-Isolation of antioxidants,pectin and dietary fibre from mango peel 10-Making porous bricks from crop residue etc….</vt:lpstr>
      <vt:lpstr>Another examples agri waste into profitable business opportunity- 1-By creating organic fertilizers 2- crop residue, manure ,and leftover plant material can be composted into high-quality organic fertilizers 3-Production of biofules  4-agri waste like crop residue,straw, and sugarcane bagasse can converted into biofules like bioethanol , and biodiesel 5- we can convert agri waste into vermicompost ex- fruit and vegetable peel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Kathait</cp:lastModifiedBy>
  <cp:revision>3</cp:revision>
  <dcterms:modified xsi:type="dcterms:W3CDTF">2024-07-25T08:58:08Z</dcterms:modified>
</cp:coreProperties>
</file>