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E5EEF4"/>
              </a:solidFill>
              <a:prstDash val="solid"/>
              <a:round/>
            </a:ln>
          </a:left>
          <a:right>
            <a:ln w="12700" cap="flat">
              <a:solidFill>
                <a:srgbClr val="E5EEF4"/>
              </a:solidFill>
              <a:prstDash val="solid"/>
              <a:round/>
            </a:ln>
          </a:right>
          <a:top>
            <a:ln w="12700" cap="flat">
              <a:solidFill>
                <a:srgbClr val="E5EEF4"/>
              </a:solidFill>
              <a:prstDash val="solid"/>
              <a:round/>
            </a:ln>
          </a:top>
          <a:bottom>
            <a:ln w="12700" cap="flat">
              <a:solidFill>
                <a:srgbClr val="E5EEF4"/>
              </a:solidFill>
              <a:prstDash val="solid"/>
              <a:round/>
            </a:ln>
          </a:bottom>
          <a:insideH>
            <a:ln w="12700" cap="flat">
              <a:solidFill>
                <a:srgbClr val="E5EEF4"/>
              </a:solidFill>
              <a:prstDash val="solid"/>
              <a:round/>
            </a:ln>
          </a:insideH>
          <a:insideV>
            <a:ln w="12700" cap="flat">
              <a:solidFill>
                <a:srgbClr val="E5EEF4"/>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ajor">
          <a:srgbClr val="E5EEF4"/>
        </a:fontRef>
        <a:srgbClr val="E5EEF4"/>
      </a:tcTxStyle>
      <a:tcStyle>
        <a:tcBdr>
          <a:left>
            <a:ln w="12700" cap="flat">
              <a:solidFill>
                <a:srgbClr val="E5EEF4"/>
              </a:solidFill>
              <a:prstDash val="solid"/>
              <a:round/>
            </a:ln>
          </a:left>
          <a:right>
            <a:ln w="12700" cap="flat">
              <a:solidFill>
                <a:srgbClr val="E5EEF4"/>
              </a:solidFill>
              <a:prstDash val="solid"/>
              <a:round/>
            </a:ln>
          </a:right>
          <a:top>
            <a:ln w="12700" cap="flat">
              <a:solidFill>
                <a:srgbClr val="E5EEF4"/>
              </a:solidFill>
              <a:prstDash val="solid"/>
              <a:round/>
            </a:ln>
          </a:top>
          <a:bottom>
            <a:ln w="12700" cap="flat">
              <a:solidFill>
                <a:srgbClr val="E5EEF4"/>
              </a:solidFill>
              <a:prstDash val="solid"/>
              <a:round/>
            </a:ln>
          </a:bottom>
          <a:insideH>
            <a:ln w="12700" cap="flat">
              <a:solidFill>
                <a:srgbClr val="E5EEF4"/>
              </a:solidFill>
              <a:prstDash val="solid"/>
              <a:round/>
            </a:ln>
          </a:insideH>
          <a:insideV>
            <a:ln w="12700" cap="flat">
              <a:solidFill>
                <a:srgbClr val="E5EEF4"/>
              </a:solidFill>
              <a:prstDash val="solid"/>
              <a:round/>
            </a:ln>
          </a:insideV>
        </a:tcBdr>
        <a:fill>
          <a:solidFill>
            <a:schemeClr val="accent1"/>
          </a:solidFill>
        </a:fill>
      </a:tcStyle>
    </a:firstCol>
    <a:lastRow>
      <a:tcTxStyle b="on" i="off">
        <a:fontRef idx="major">
          <a:srgbClr val="E5EEF4"/>
        </a:fontRef>
        <a:srgbClr val="E5EEF4"/>
      </a:tcTxStyle>
      <a:tcStyle>
        <a:tcBdr>
          <a:left>
            <a:ln w="12700" cap="flat">
              <a:solidFill>
                <a:srgbClr val="E5EEF4"/>
              </a:solidFill>
              <a:prstDash val="solid"/>
              <a:round/>
            </a:ln>
          </a:left>
          <a:right>
            <a:ln w="12700" cap="flat">
              <a:solidFill>
                <a:srgbClr val="E5EEF4"/>
              </a:solidFill>
              <a:prstDash val="solid"/>
              <a:round/>
            </a:ln>
          </a:right>
          <a:top>
            <a:ln w="38100" cap="flat">
              <a:solidFill>
                <a:srgbClr val="E5EEF4"/>
              </a:solidFill>
              <a:prstDash val="solid"/>
              <a:round/>
            </a:ln>
          </a:top>
          <a:bottom>
            <a:ln w="12700" cap="flat">
              <a:solidFill>
                <a:srgbClr val="E5EEF4"/>
              </a:solidFill>
              <a:prstDash val="solid"/>
              <a:round/>
            </a:ln>
          </a:bottom>
          <a:insideH>
            <a:ln w="12700" cap="flat">
              <a:solidFill>
                <a:srgbClr val="E5EEF4"/>
              </a:solidFill>
              <a:prstDash val="solid"/>
              <a:round/>
            </a:ln>
          </a:insideH>
          <a:insideV>
            <a:ln w="12700" cap="flat">
              <a:solidFill>
                <a:srgbClr val="E5EEF4"/>
              </a:solidFill>
              <a:prstDash val="solid"/>
              <a:round/>
            </a:ln>
          </a:insideV>
        </a:tcBdr>
        <a:fill>
          <a:solidFill>
            <a:schemeClr val="accent1"/>
          </a:solidFill>
        </a:fill>
      </a:tcStyle>
    </a:lastRow>
    <a:firstRow>
      <a:tcTxStyle b="on" i="off">
        <a:fontRef idx="major">
          <a:srgbClr val="E5EEF4"/>
        </a:fontRef>
        <a:srgbClr val="E5EEF4"/>
      </a:tcTxStyle>
      <a:tcStyle>
        <a:tcBdr>
          <a:left>
            <a:ln w="12700" cap="flat">
              <a:solidFill>
                <a:srgbClr val="E5EEF4"/>
              </a:solidFill>
              <a:prstDash val="solid"/>
              <a:round/>
            </a:ln>
          </a:left>
          <a:right>
            <a:ln w="12700" cap="flat">
              <a:solidFill>
                <a:srgbClr val="E5EEF4"/>
              </a:solidFill>
              <a:prstDash val="solid"/>
              <a:round/>
            </a:ln>
          </a:right>
          <a:top>
            <a:ln w="12700" cap="flat">
              <a:solidFill>
                <a:srgbClr val="E5EEF4"/>
              </a:solidFill>
              <a:prstDash val="solid"/>
              <a:round/>
            </a:ln>
          </a:top>
          <a:bottom>
            <a:ln w="38100" cap="flat">
              <a:solidFill>
                <a:srgbClr val="E5EEF4"/>
              </a:solidFill>
              <a:prstDash val="solid"/>
              <a:round/>
            </a:ln>
          </a:bottom>
          <a:insideH>
            <a:ln w="12700" cap="flat">
              <a:solidFill>
                <a:srgbClr val="E5EEF4"/>
              </a:solidFill>
              <a:prstDash val="solid"/>
              <a:round/>
            </a:ln>
          </a:insideH>
          <a:insideV>
            <a:ln w="12700" cap="flat">
              <a:solidFill>
                <a:srgbClr val="E5EEF4"/>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E5EEF4"/>
              </a:solidFill>
              <a:prstDash val="solid"/>
              <a:round/>
            </a:ln>
          </a:left>
          <a:right>
            <a:ln w="12700" cap="flat">
              <a:solidFill>
                <a:srgbClr val="E5EEF4"/>
              </a:solidFill>
              <a:prstDash val="solid"/>
              <a:round/>
            </a:ln>
          </a:right>
          <a:top>
            <a:ln w="12700" cap="flat">
              <a:solidFill>
                <a:srgbClr val="E5EEF4"/>
              </a:solidFill>
              <a:prstDash val="solid"/>
              <a:round/>
            </a:ln>
          </a:top>
          <a:bottom>
            <a:ln w="12700" cap="flat">
              <a:solidFill>
                <a:srgbClr val="E5EEF4"/>
              </a:solidFill>
              <a:prstDash val="solid"/>
              <a:round/>
            </a:ln>
          </a:bottom>
          <a:insideH>
            <a:ln w="12700" cap="flat">
              <a:solidFill>
                <a:srgbClr val="E5EEF4"/>
              </a:solidFill>
              <a:prstDash val="solid"/>
              <a:round/>
            </a:ln>
          </a:insideH>
          <a:insideV>
            <a:ln w="12700" cap="flat">
              <a:solidFill>
                <a:srgbClr val="E5EEF4"/>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ajor">
          <a:srgbClr val="E5EEF4"/>
        </a:fontRef>
        <a:srgbClr val="E5EEF4"/>
      </a:tcTxStyle>
      <a:tcStyle>
        <a:tcBdr>
          <a:left>
            <a:ln w="12700" cap="flat">
              <a:solidFill>
                <a:srgbClr val="E5EEF4"/>
              </a:solidFill>
              <a:prstDash val="solid"/>
              <a:round/>
            </a:ln>
          </a:left>
          <a:right>
            <a:ln w="12700" cap="flat">
              <a:solidFill>
                <a:srgbClr val="E5EEF4"/>
              </a:solidFill>
              <a:prstDash val="solid"/>
              <a:round/>
            </a:ln>
          </a:right>
          <a:top>
            <a:ln w="12700" cap="flat">
              <a:solidFill>
                <a:srgbClr val="E5EEF4"/>
              </a:solidFill>
              <a:prstDash val="solid"/>
              <a:round/>
            </a:ln>
          </a:top>
          <a:bottom>
            <a:ln w="12700" cap="flat">
              <a:solidFill>
                <a:srgbClr val="E5EEF4"/>
              </a:solidFill>
              <a:prstDash val="solid"/>
              <a:round/>
            </a:ln>
          </a:bottom>
          <a:insideH>
            <a:ln w="12700" cap="flat">
              <a:solidFill>
                <a:srgbClr val="E5EEF4"/>
              </a:solidFill>
              <a:prstDash val="solid"/>
              <a:round/>
            </a:ln>
          </a:insideH>
          <a:insideV>
            <a:ln w="12700" cap="flat">
              <a:solidFill>
                <a:srgbClr val="E5EEF4"/>
              </a:solidFill>
              <a:prstDash val="solid"/>
              <a:round/>
            </a:ln>
          </a:insideV>
        </a:tcBdr>
        <a:fill>
          <a:solidFill>
            <a:schemeClr val="accent3"/>
          </a:solidFill>
        </a:fill>
      </a:tcStyle>
    </a:firstCol>
    <a:lastRow>
      <a:tcTxStyle b="on" i="off">
        <a:fontRef idx="major">
          <a:srgbClr val="E5EEF4"/>
        </a:fontRef>
        <a:srgbClr val="E5EEF4"/>
      </a:tcTxStyle>
      <a:tcStyle>
        <a:tcBdr>
          <a:left>
            <a:ln w="12700" cap="flat">
              <a:solidFill>
                <a:srgbClr val="E5EEF4"/>
              </a:solidFill>
              <a:prstDash val="solid"/>
              <a:round/>
            </a:ln>
          </a:left>
          <a:right>
            <a:ln w="12700" cap="flat">
              <a:solidFill>
                <a:srgbClr val="E5EEF4"/>
              </a:solidFill>
              <a:prstDash val="solid"/>
              <a:round/>
            </a:ln>
          </a:right>
          <a:top>
            <a:ln w="38100" cap="flat">
              <a:solidFill>
                <a:srgbClr val="E5EEF4"/>
              </a:solidFill>
              <a:prstDash val="solid"/>
              <a:round/>
            </a:ln>
          </a:top>
          <a:bottom>
            <a:ln w="12700" cap="flat">
              <a:solidFill>
                <a:srgbClr val="E5EEF4"/>
              </a:solidFill>
              <a:prstDash val="solid"/>
              <a:round/>
            </a:ln>
          </a:bottom>
          <a:insideH>
            <a:ln w="12700" cap="flat">
              <a:solidFill>
                <a:srgbClr val="E5EEF4"/>
              </a:solidFill>
              <a:prstDash val="solid"/>
              <a:round/>
            </a:ln>
          </a:insideH>
          <a:insideV>
            <a:ln w="12700" cap="flat">
              <a:solidFill>
                <a:srgbClr val="E5EEF4"/>
              </a:solidFill>
              <a:prstDash val="solid"/>
              <a:round/>
            </a:ln>
          </a:insideV>
        </a:tcBdr>
        <a:fill>
          <a:solidFill>
            <a:schemeClr val="accent3"/>
          </a:solidFill>
        </a:fill>
      </a:tcStyle>
    </a:lastRow>
    <a:firstRow>
      <a:tcTxStyle b="on" i="off">
        <a:fontRef idx="major">
          <a:srgbClr val="E5EEF4"/>
        </a:fontRef>
        <a:srgbClr val="E5EEF4"/>
      </a:tcTxStyle>
      <a:tcStyle>
        <a:tcBdr>
          <a:left>
            <a:ln w="12700" cap="flat">
              <a:solidFill>
                <a:srgbClr val="E5EEF4"/>
              </a:solidFill>
              <a:prstDash val="solid"/>
              <a:round/>
            </a:ln>
          </a:left>
          <a:right>
            <a:ln w="12700" cap="flat">
              <a:solidFill>
                <a:srgbClr val="E5EEF4"/>
              </a:solidFill>
              <a:prstDash val="solid"/>
              <a:round/>
            </a:ln>
          </a:right>
          <a:top>
            <a:ln w="12700" cap="flat">
              <a:solidFill>
                <a:srgbClr val="E5EEF4"/>
              </a:solidFill>
              <a:prstDash val="solid"/>
              <a:round/>
            </a:ln>
          </a:top>
          <a:bottom>
            <a:ln w="38100" cap="flat">
              <a:solidFill>
                <a:srgbClr val="E5EEF4"/>
              </a:solidFill>
              <a:prstDash val="solid"/>
              <a:round/>
            </a:ln>
          </a:bottom>
          <a:insideH>
            <a:ln w="12700" cap="flat">
              <a:solidFill>
                <a:srgbClr val="E5EEF4"/>
              </a:solidFill>
              <a:prstDash val="solid"/>
              <a:round/>
            </a:ln>
          </a:insideH>
          <a:insideV>
            <a:ln w="12700" cap="flat">
              <a:solidFill>
                <a:srgbClr val="E5EEF4"/>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E5EEF4"/>
              </a:solidFill>
              <a:prstDash val="solid"/>
              <a:round/>
            </a:ln>
          </a:left>
          <a:right>
            <a:ln w="12700" cap="flat">
              <a:solidFill>
                <a:srgbClr val="E5EEF4"/>
              </a:solidFill>
              <a:prstDash val="solid"/>
              <a:round/>
            </a:ln>
          </a:right>
          <a:top>
            <a:ln w="12700" cap="flat">
              <a:solidFill>
                <a:srgbClr val="E5EEF4"/>
              </a:solidFill>
              <a:prstDash val="solid"/>
              <a:round/>
            </a:ln>
          </a:top>
          <a:bottom>
            <a:ln w="12700" cap="flat">
              <a:solidFill>
                <a:srgbClr val="E5EEF4"/>
              </a:solidFill>
              <a:prstDash val="solid"/>
              <a:round/>
            </a:ln>
          </a:bottom>
          <a:insideH>
            <a:ln w="12700" cap="flat">
              <a:solidFill>
                <a:srgbClr val="E5EEF4"/>
              </a:solidFill>
              <a:prstDash val="solid"/>
              <a:round/>
            </a:ln>
          </a:insideH>
          <a:insideV>
            <a:ln w="12700" cap="flat">
              <a:solidFill>
                <a:srgbClr val="E5EEF4"/>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ajor">
          <a:srgbClr val="E5EEF4"/>
        </a:fontRef>
        <a:srgbClr val="E5EEF4"/>
      </a:tcTxStyle>
      <a:tcStyle>
        <a:tcBdr>
          <a:left>
            <a:ln w="12700" cap="flat">
              <a:solidFill>
                <a:srgbClr val="E5EEF4"/>
              </a:solidFill>
              <a:prstDash val="solid"/>
              <a:round/>
            </a:ln>
          </a:left>
          <a:right>
            <a:ln w="12700" cap="flat">
              <a:solidFill>
                <a:srgbClr val="E5EEF4"/>
              </a:solidFill>
              <a:prstDash val="solid"/>
              <a:round/>
            </a:ln>
          </a:right>
          <a:top>
            <a:ln w="12700" cap="flat">
              <a:solidFill>
                <a:srgbClr val="E5EEF4"/>
              </a:solidFill>
              <a:prstDash val="solid"/>
              <a:round/>
            </a:ln>
          </a:top>
          <a:bottom>
            <a:ln w="12700" cap="flat">
              <a:solidFill>
                <a:srgbClr val="E5EEF4"/>
              </a:solidFill>
              <a:prstDash val="solid"/>
              <a:round/>
            </a:ln>
          </a:bottom>
          <a:insideH>
            <a:ln w="12700" cap="flat">
              <a:solidFill>
                <a:srgbClr val="E5EEF4"/>
              </a:solidFill>
              <a:prstDash val="solid"/>
              <a:round/>
            </a:ln>
          </a:insideH>
          <a:insideV>
            <a:ln w="12700" cap="flat">
              <a:solidFill>
                <a:srgbClr val="E5EEF4"/>
              </a:solidFill>
              <a:prstDash val="solid"/>
              <a:round/>
            </a:ln>
          </a:insideV>
        </a:tcBdr>
        <a:fill>
          <a:solidFill>
            <a:schemeClr val="accent6"/>
          </a:solidFill>
        </a:fill>
      </a:tcStyle>
    </a:firstCol>
    <a:lastRow>
      <a:tcTxStyle b="on" i="off">
        <a:fontRef idx="major">
          <a:srgbClr val="E5EEF4"/>
        </a:fontRef>
        <a:srgbClr val="E5EEF4"/>
      </a:tcTxStyle>
      <a:tcStyle>
        <a:tcBdr>
          <a:left>
            <a:ln w="12700" cap="flat">
              <a:solidFill>
                <a:srgbClr val="E5EEF4"/>
              </a:solidFill>
              <a:prstDash val="solid"/>
              <a:round/>
            </a:ln>
          </a:left>
          <a:right>
            <a:ln w="12700" cap="flat">
              <a:solidFill>
                <a:srgbClr val="E5EEF4"/>
              </a:solidFill>
              <a:prstDash val="solid"/>
              <a:round/>
            </a:ln>
          </a:right>
          <a:top>
            <a:ln w="38100" cap="flat">
              <a:solidFill>
                <a:srgbClr val="E5EEF4"/>
              </a:solidFill>
              <a:prstDash val="solid"/>
              <a:round/>
            </a:ln>
          </a:top>
          <a:bottom>
            <a:ln w="12700" cap="flat">
              <a:solidFill>
                <a:srgbClr val="E5EEF4"/>
              </a:solidFill>
              <a:prstDash val="solid"/>
              <a:round/>
            </a:ln>
          </a:bottom>
          <a:insideH>
            <a:ln w="12700" cap="flat">
              <a:solidFill>
                <a:srgbClr val="E5EEF4"/>
              </a:solidFill>
              <a:prstDash val="solid"/>
              <a:round/>
            </a:ln>
          </a:insideH>
          <a:insideV>
            <a:ln w="12700" cap="flat">
              <a:solidFill>
                <a:srgbClr val="E5EEF4"/>
              </a:solidFill>
              <a:prstDash val="solid"/>
              <a:round/>
            </a:ln>
          </a:insideV>
        </a:tcBdr>
        <a:fill>
          <a:solidFill>
            <a:schemeClr val="accent6"/>
          </a:solidFill>
        </a:fill>
      </a:tcStyle>
    </a:lastRow>
    <a:firstRow>
      <a:tcTxStyle b="on" i="off">
        <a:fontRef idx="major">
          <a:srgbClr val="E5EEF4"/>
        </a:fontRef>
        <a:srgbClr val="E5EEF4"/>
      </a:tcTxStyle>
      <a:tcStyle>
        <a:tcBdr>
          <a:left>
            <a:ln w="12700" cap="flat">
              <a:solidFill>
                <a:srgbClr val="E5EEF4"/>
              </a:solidFill>
              <a:prstDash val="solid"/>
              <a:round/>
            </a:ln>
          </a:left>
          <a:right>
            <a:ln w="12700" cap="flat">
              <a:solidFill>
                <a:srgbClr val="E5EEF4"/>
              </a:solidFill>
              <a:prstDash val="solid"/>
              <a:round/>
            </a:ln>
          </a:right>
          <a:top>
            <a:ln w="12700" cap="flat">
              <a:solidFill>
                <a:srgbClr val="E5EEF4"/>
              </a:solidFill>
              <a:prstDash val="solid"/>
              <a:round/>
            </a:ln>
          </a:top>
          <a:bottom>
            <a:ln w="38100" cap="flat">
              <a:solidFill>
                <a:srgbClr val="E5EEF4"/>
              </a:solidFill>
              <a:prstDash val="solid"/>
              <a:round/>
            </a:ln>
          </a:bottom>
          <a:insideH>
            <a:ln w="12700" cap="flat">
              <a:solidFill>
                <a:srgbClr val="E5EEF4"/>
              </a:solidFill>
              <a:prstDash val="solid"/>
              <a:round/>
            </a:ln>
          </a:insideH>
          <a:insideV>
            <a:ln w="12700" cap="flat">
              <a:solidFill>
                <a:srgbClr val="E5EEF4"/>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E5EEF4"/>
          </a:solidFill>
        </a:fill>
      </a:tcStyle>
    </a:band2H>
    <a:firstCol>
      <a:tcTxStyle b="on" i="off">
        <a:fontRef idx="major">
          <a:srgbClr val="E5EEF4"/>
        </a:fontRef>
        <a:srgbClr val="E5EEF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E5EEF4"/>
          </a:solidFill>
        </a:fill>
      </a:tcStyle>
    </a:lastRow>
    <a:firstRow>
      <a:tcTxStyle b="on" i="off">
        <a:fontRef idx="major">
          <a:srgbClr val="E5EEF4"/>
        </a:fontRef>
        <a:srgbClr val="E5EEF4"/>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E5EEF4"/>
              </a:solidFill>
              <a:prstDash val="solid"/>
              <a:round/>
            </a:ln>
          </a:left>
          <a:right>
            <a:ln w="12700" cap="flat">
              <a:solidFill>
                <a:srgbClr val="E5EEF4"/>
              </a:solidFill>
              <a:prstDash val="solid"/>
              <a:round/>
            </a:ln>
          </a:right>
          <a:top>
            <a:ln w="12700" cap="flat">
              <a:solidFill>
                <a:srgbClr val="E5EEF4"/>
              </a:solidFill>
              <a:prstDash val="solid"/>
              <a:round/>
            </a:ln>
          </a:top>
          <a:bottom>
            <a:ln w="12700" cap="flat">
              <a:solidFill>
                <a:srgbClr val="E5EEF4"/>
              </a:solidFill>
              <a:prstDash val="solid"/>
              <a:round/>
            </a:ln>
          </a:bottom>
          <a:insideH>
            <a:ln w="12700" cap="flat">
              <a:solidFill>
                <a:srgbClr val="E5EEF4"/>
              </a:solidFill>
              <a:prstDash val="solid"/>
              <a:round/>
            </a:ln>
          </a:insideH>
          <a:insideV>
            <a:ln w="12700" cap="flat">
              <a:solidFill>
                <a:srgbClr val="E5EEF4"/>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E5EEF4"/>
        </a:fontRef>
        <a:srgbClr val="E5EEF4"/>
      </a:tcTxStyle>
      <a:tcStyle>
        <a:tcBdr>
          <a:left>
            <a:ln w="12700" cap="flat">
              <a:solidFill>
                <a:srgbClr val="E5EEF4"/>
              </a:solidFill>
              <a:prstDash val="solid"/>
              <a:round/>
            </a:ln>
          </a:left>
          <a:right>
            <a:ln w="12700" cap="flat">
              <a:solidFill>
                <a:srgbClr val="E5EEF4"/>
              </a:solidFill>
              <a:prstDash val="solid"/>
              <a:round/>
            </a:ln>
          </a:right>
          <a:top>
            <a:ln w="12700" cap="flat">
              <a:solidFill>
                <a:srgbClr val="E5EEF4"/>
              </a:solidFill>
              <a:prstDash val="solid"/>
              <a:round/>
            </a:ln>
          </a:top>
          <a:bottom>
            <a:ln w="12700" cap="flat">
              <a:solidFill>
                <a:srgbClr val="E5EEF4"/>
              </a:solidFill>
              <a:prstDash val="solid"/>
              <a:round/>
            </a:ln>
          </a:bottom>
          <a:insideH>
            <a:ln w="12700" cap="flat">
              <a:solidFill>
                <a:srgbClr val="E5EEF4"/>
              </a:solidFill>
              <a:prstDash val="solid"/>
              <a:round/>
            </a:ln>
          </a:insideH>
          <a:insideV>
            <a:ln w="12700" cap="flat">
              <a:solidFill>
                <a:srgbClr val="E5EEF4"/>
              </a:solidFill>
              <a:prstDash val="solid"/>
              <a:round/>
            </a:ln>
          </a:insideV>
        </a:tcBdr>
        <a:fill>
          <a:solidFill>
            <a:srgbClr val="000000"/>
          </a:solidFill>
        </a:fill>
      </a:tcStyle>
    </a:firstCol>
    <a:lastRow>
      <a:tcTxStyle b="on" i="off">
        <a:fontRef idx="major">
          <a:srgbClr val="E5EEF4"/>
        </a:fontRef>
        <a:srgbClr val="E5EEF4"/>
      </a:tcTxStyle>
      <a:tcStyle>
        <a:tcBdr>
          <a:left>
            <a:ln w="12700" cap="flat">
              <a:solidFill>
                <a:srgbClr val="E5EEF4"/>
              </a:solidFill>
              <a:prstDash val="solid"/>
              <a:round/>
            </a:ln>
          </a:left>
          <a:right>
            <a:ln w="12700" cap="flat">
              <a:solidFill>
                <a:srgbClr val="E5EEF4"/>
              </a:solidFill>
              <a:prstDash val="solid"/>
              <a:round/>
            </a:ln>
          </a:right>
          <a:top>
            <a:ln w="38100" cap="flat">
              <a:solidFill>
                <a:srgbClr val="E5EEF4"/>
              </a:solidFill>
              <a:prstDash val="solid"/>
              <a:round/>
            </a:ln>
          </a:top>
          <a:bottom>
            <a:ln w="12700" cap="flat">
              <a:solidFill>
                <a:srgbClr val="E5EEF4"/>
              </a:solidFill>
              <a:prstDash val="solid"/>
              <a:round/>
            </a:ln>
          </a:bottom>
          <a:insideH>
            <a:ln w="12700" cap="flat">
              <a:solidFill>
                <a:srgbClr val="E5EEF4"/>
              </a:solidFill>
              <a:prstDash val="solid"/>
              <a:round/>
            </a:ln>
          </a:insideH>
          <a:insideV>
            <a:ln w="12700" cap="flat">
              <a:solidFill>
                <a:srgbClr val="E5EEF4"/>
              </a:solidFill>
              <a:prstDash val="solid"/>
              <a:round/>
            </a:ln>
          </a:insideV>
        </a:tcBdr>
        <a:fill>
          <a:solidFill>
            <a:srgbClr val="000000"/>
          </a:solidFill>
        </a:fill>
      </a:tcStyle>
    </a:lastRow>
    <a:firstRow>
      <a:tcTxStyle b="on" i="off">
        <a:fontRef idx="major">
          <a:srgbClr val="E5EEF4"/>
        </a:fontRef>
        <a:srgbClr val="E5EEF4"/>
      </a:tcTxStyle>
      <a:tcStyle>
        <a:tcBdr>
          <a:left>
            <a:ln w="12700" cap="flat">
              <a:solidFill>
                <a:srgbClr val="E5EEF4"/>
              </a:solidFill>
              <a:prstDash val="solid"/>
              <a:round/>
            </a:ln>
          </a:left>
          <a:right>
            <a:ln w="12700" cap="flat">
              <a:solidFill>
                <a:srgbClr val="E5EEF4"/>
              </a:solidFill>
              <a:prstDash val="solid"/>
              <a:round/>
            </a:ln>
          </a:right>
          <a:top>
            <a:ln w="12700" cap="flat">
              <a:solidFill>
                <a:srgbClr val="E5EEF4"/>
              </a:solidFill>
              <a:prstDash val="solid"/>
              <a:round/>
            </a:ln>
          </a:top>
          <a:bottom>
            <a:ln w="38100" cap="flat">
              <a:solidFill>
                <a:srgbClr val="E5EEF4"/>
              </a:solidFill>
              <a:prstDash val="solid"/>
              <a:round/>
            </a:ln>
          </a:bottom>
          <a:insideH>
            <a:ln w="12700" cap="flat">
              <a:solidFill>
                <a:srgbClr val="E5EEF4"/>
              </a:solidFill>
              <a:prstDash val="solid"/>
              <a:round/>
            </a:ln>
          </a:insideH>
          <a:insideV>
            <a:ln w="12700" cap="flat">
              <a:solidFill>
                <a:srgbClr val="E5EEF4"/>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1" name="Shape 91"/>
          <p:cNvSpPr/>
          <p:nvPr>
            <p:ph type="sldImg"/>
          </p:nvPr>
        </p:nvSpPr>
        <p:spPr>
          <a:xfrm>
            <a:off x="1143000" y="685800"/>
            <a:ext cx="4572000" cy="3429000"/>
          </a:xfrm>
          <a:prstGeom prst="rect">
            <a:avLst/>
          </a:prstGeom>
        </p:spPr>
        <p:txBody>
          <a:bodyPr/>
          <a:lstStyle/>
          <a:p>
            <a:pPr/>
          </a:p>
        </p:txBody>
      </p:sp>
      <p:sp>
        <p:nvSpPr>
          <p:cNvPr id="92" name="Shape 9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1524000" y="1122362"/>
            <a:ext cx="9144000" cy="2387601"/>
          </a:xfrm>
          <a:prstGeom prst="rect">
            <a:avLst/>
          </a:prstGeom>
        </p:spPr>
        <p:txBody>
          <a:bodyPr anchor="b"/>
          <a:lstStyle>
            <a:lvl1pPr algn="ctr">
              <a:defRPr sz="6000"/>
            </a:lvl1pPr>
          </a:lstStyle>
          <a:p>
            <a:pPr/>
            <a:r>
              <a:t>Title Text</a:t>
            </a:r>
          </a:p>
        </p:txBody>
      </p:sp>
      <p:sp>
        <p:nvSpPr>
          <p:cNvPr id="12" name="Body Level One…"/>
          <p:cNvSpPr txBox="1"/>
          <p:nvPr>
            <p:ph type="body" sz="quarter" idx="1"/>
          </p:nvPr>
        </p:nvSpPr>
        <p:spPr>
          <a:xfrm>
            <a:off x="1524000" y="3602037"/>
            <a:ext cx="9144000" cy="1655765"/>
          </a:xfrm>
          <a:prstGeom prst="rect">
            <a:avLst/>
          </a:prstGeom>
        </p:spPr>
        <p:txBody>
          <a:bodyPr/>
          <a:lstStyle>
            <a:lvl1pPr marL="0" indent="0" algn="ctr">
              <a:buSzTx/>
              <a:buFontTx/>
              <a:buNone/>
              <a:defRPr sz="2400"/>
            </a:lvl1pPr>
            <a:lvl2pPr marL="0" indent="0" algn="ctr">
              <a:buSzTx/>
              <a:buFontTx/>
              <a:buNone/>
              <a:defRPr sz="2400"/>
            </a:lvl2pPr>
            <a:lvl3pPr marL="0" indent="0" algn="ctr">
              <a:buSzTx/>
              <a:buFontTx/>
              <a:buNone/>
              <a:defRPr sz="2400"/>
            </a:lvl3pPr>
            <a:lvl4pPr marL="0" indent="0" algn="ctr">
              <a:buSzTx/>
              <a:buFontTx/>
              <a:buNone/>
              <a:defRPr sz="2400"/>
            </a:lvl4pPr>
            <a:lvl5pPr marL="0" indent="0" algn="ctr">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9" name="Title Text"/>
          <p:cNvSpPr txBox="1"/>
          <p:nvPr>
            <p:ph type="title"/>
          </p:nvPr>
        </p:nvSpPr>
        <p:spPr>
          <a:xfrm>
            <a:off x="831850" y="1709738"/>
            <a:ext cx="10515600" cy="2852737"/>
          </a:xfrm>
          <a:prstGeom prst="rect">
            <a:avLst/>
          </a:prstGeom>
        </p:spPr>
        <p:txBody>
          <a:bodyPr anchor="b"/>
          <a:lstStyle>
            <a:lvl1pPr>
              <a:defRPr sz="6000"/>
            </a:lvl1pPr>
          </a:lstStyle>
          <a:p>
            <a:pPr/>
            <a:r>
              <a:t>Title Text</a:t>
            </a:r>
          </a:p>
        </p:txBody>
      </p:sp>
      <p:sp>
        <p:nvSpPr>
          <p:cNvPr id="30" name="Body Level One…"/>
          <p:cNvSpPr txBox="1"/>
          <p:nvPr>
            <p:ph type="body" sz="quarter" idx="1"/>
          </p:nvPr>
        </p:nvSpPr>
        <p:spPr>
          <a:xfrm>
            <a:off x="831850" y="4589462"/>
            <a:ext cx="10515600" cy="1500190"/>
          </a:xfrm>
          <a:prstGeom prst="rect">
            <a:avLst/>
          </a:prstGeom>
        </p:spPr>
        <p:txBody>
          <a:bodyPr/>
          <a:lstStyle>
            <a:lvl1pPr marL="0" indent="0">
              <a:buSzTx/>
              <a:buFontTx/>
              <a:buNone/>
              <a:defRPr sz="2400">
                <a:solidFill>
                  <a:srgbClr val="888888"/>
                </a:solidFill>
              </a:defRPr>
            </a:lvl1pPr>
            <a:lvl2pPr marL="0" indent="0">
              <a:buSzTx/>
              <a:buFontTx/>
              <a:buNone/>
              <a:defRPr sz="2400">
                <a:solidFill>
                  <a:srgbClr val="888888"/>
                </a:solidFill>
              </a:defRPr>
            </a:lvl2pPr>
            <a:lvl3pPr marL="0" indent="0">
              <a:buSzTx/>
              <a:buFontTx/>
              <a:buNone/>
              <a:defRPr sz="2400">
                <a:solidFill>
                  <a:srgbClr val="888888"/>
                </a:solidFill>
              </a:defRPr>
            </a:lvl3pPr>
            <a:lvl4pPr marL="0" indent="0">
              <a:buSzTx/>
              <a:buFontTx/>
              <a:buNone/>
              <a:defRPr sz="2400">
                <a:solidFill>
                  <a:srgbClr val="888888"/>
                </a:solidFill>
              </a:defRPr>
            </a:lvl4pPr>
            <a:lvl5pPr marL="0" indent="0">
              <a:buSzTx/>
              <a:buFontTx/>
              <a:buNone/>
              <a:defRPr sz="24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838200" y="1825625"/>
            <a:ext cx="518160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7" name="Title Text"/>
          <p:cNvSpPr txBox="1"/>
          <p:nvPr>
            <p:ph type="title"/>
          </p:nvPr>
        </p:nvSpPr>
        <p:spPr>
          <a:xfrm>
            <a:off x="839787" y="365125"/>
            <a:ext cx="10515601" cy="1325563"/>
          </a:xfrm>
          <a:prstGeom prst="rect">
            <a:avLst/>
          </a:prstGeom>
        </p:spPr>
        <p:txBody>
          <a:bodyPr/>
          <a:lstStyle/>
          <a:p>
            <a:pPr/>
            <a:r>
              <a:t>Title Text</a:t>
            </a:r>
          </a:p>
        </p:txBody>
      </p:sp>
      <p:sp>
        <p:nvSpPr>
          <p:cNvPr id="48" name="Body Level One…"/>
          <p:cNvSpPr txBox="1"/>
          <p:nvPr>
            <p:ph type="body" sz="quarter" idx="1"/>
          </p:nvPr>
        </p:nvSpPr>
        <p:spPr>
          <a:xfrm>
            <a:off x="839787" y="1681163"/>
            <a:ext cx="5157790" cy="823915"/>
          </a:xfrm>
          <a:prstGeom prst="rect">
            <a:avLst/>
          </a:prstGeom>
        </p:spPr>
        <p:txBody>
          <a:bodyPr anchor="b"/>
          <a:lstStyle>
            <a:lvl1pPr marL="0" indent="0">
              <a:buSzTx/>
              <a:buFontTx/>
              <a:buNone/>
              <a:defRPr b="1" sz="2400"/>
            </a:lvl1pPr>
            <a:lvl2pPr marL="0" indent="0">
              <a:buSzTx/>
              <a:buFontTx/>
              <a:buNone/>
              <a:defRPr b="1" sz="2400"/>
            </a:lvl2pPr>
            <a:lvl3pPr marL="0" indent="0">
              <a:buSzTx/>
              <a:buFontTx/>
              <a:buNone/>
              <a:defRPr b="1" sz="2400"/>
            </a:lvl3pPr>
            <a:lvl4pPr marL="0" indent="0">
              <a:buSzTx/>
              <a:buFontTx/>
              <a:buNone/>
              <a:defRPr b="1" sz="2400"/>
            </a:lvl4pPr>
            <a:lvl5pPr marL="0" indent="0">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21"/>
          </p:nvPr>
        </p:nvSpPr>
        <p:spPr>
          <a:xfrm>
            <a:off x="6172200" y="1681163"/>
            <a:ext cx="5183188" cy="823914"/>
          </a:xfrm>
          <a:prstGeom prst="rect">
            <a:avLst/>
          </a:prstGeom>
        </p:spPr>
        <p:txBody>
          <a:bodyPr anchor="b"/>
          <a:lstStyle/>
          <a:p>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2" name="Title Text"/>
          <p:cNvSpPr txBox="1"/>
          <p:nvPr>
            <p:ph type="title"/>
          </p:nvPr>
        </p:nvSpPr>
        <p:spPr>
          <a:xfrm>
            <a:off x="839787" y="457200"/>
            <a:ext cx="3932240" cy="1600200"/>
          </a:xfrm>
          <a:prstGeom prst="rect">
            <a:avLst/>
          </a:prstGeom>
        </p:spPr>
        <p:txBody>
          <a:bodyPr anchor="b"/>
          <a:lstStyle>
            <a:lvl1pPr>
              <a:defRPr sz="3200"/>
            </a:lvl1pPr>
          </a:lstStyle>
          <a:p>
            <a:pPr/>
            <a:r>
              <a:t>Title Text</a:t>
            </a:r>
          </a:p>
        </p:txBody>
      </p:sp>
      <p:sp>
        <p:nvSpPr>
          <p:cNvPr id="73" name="Body Level One…"/>
          <p:cNvSpPr txBox="1"/>
          <p:nvPr>
            <p:ph type="body" sz="half" idx="1"/>
          </p:nvPr>
        </p:nvSpPr>
        <p:spPr>
          <a:xfrm>
            <a:off x="5183187" y="987425"/>
            <a:ext cx="6172203"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Body Level One</a:t>
            </a:r>
          </a:p>
          <a:p>
            <a:pPr lvl="1"/>
            <a:r>
              <a:t>Body Level Two</a:t>
            </a:r>
          </a:p>
          <a:p>
            <a:pPr lvl="2"/>
            <a:r>
              <a:t>Body Level Three</a:t>
            </a:r>
          </a:p>
          <a:p>
            <a:pPr lvl="3"/>
            <a:r>
              <a:t>Body Level Four</a:t>
            </a:r>
          </a:p>
          <a:p>
            <a:pPr lvl="4"/>
            <a:r>
              <a:t>Body Level Five</a:t>
            </a:r>
          </a:p>
        </p:txBody>
      </p:sp>
      <p:sp>
        <p:nvSpPr>
          <p:cNvPr id="74" name="Text Placeholder 3"/>
          <p:cNvSpPr/>
          <p:nvPr>
            <p:ph type="body" sz="quarter" idx="21"/>
          </p:nvPr>
        </p:nvSpPr>
        <p:spPr>
          <a:xfrm>
            <a:off x="839787" y="2057400"/>
            <a:ext cx="3932238" cy="3811588"/>
          </a:xfrm>
          <a:prstGeom prst="rect">
            <a:avLst/>
          </a:prstGeom>
        </p:spPr>
        <p:txBody>
          <a:bodyPr/>
          <a:lstStyle/>
          <a:p>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2" name="Title Text"/>
          <p:cNvSpPr txBox="1"/>
          <p:nvPr>
            <p:ph type="title"/>
          </p:nvPr>
        </p:nvSpPr>
        <p:spPr>
          <a:xfrm>
            <a:off x="839787" y="457200"/>
            <a:ext cx="3932240" cy="1600200"/>
          </a:xfrm>
          <a:prstGeom prst="rect">
            <a:avLst/>
          </a:prstGeom>
        </p:spPr>
        <p:txBody>
          <a:bodyPr anchor="b"/>
          <a:lstStyle>
            <a:lvl1pPr>
              <a:defRPr sz="3200"/>
            </a:lvl1pPr>
          </a:lstStyle>
          <a:p>
            <a:pPr/>
            <a:r>
              <a:t>Title Text</a:t>
            </a:r>
          </a:p>
        </p:txBody>
      </p:sp>
      <p:sp>
        <p:nvSpPr>
          <p:cNvPr id="83" name="Picture Placeholder 2"/>
          <p:cNvSpPr/>
          <p:nvPr>
            <p:ph type="pic" sz="half" idx="21"/>
          </p:nvPr>
        </p:nvSpPr>
        <p:spPr>
          <a:xfrm>
            <a:off x="5183187" y="987425"/>
            <a:ext cx="6172203" cy="4873625"/>
          </a:xfrm>
          <a:prstGeom prst="rect">
            <a:avLst/>
          </a:prstGeom>
        </p:spPr>
        <p:txBody>
          <a:bodyPr lIns="91439" tIns="45719" rIns="91439" bIns="45719">
            <a:noAutofit/>
          </a:bodyPr>
          <a:lstStyle/>
          <a:p>
            <a:pPr/>
          </a:p>
        </p:txBody>
      </p:sp>
      <p:sp>
        <p:nvSpPr>
          <p:cNvPr id="84" name="Body Level One…"/>
          <p:cNvSpPr txBox="1"/>
          <p:nvPr>
            <p:ph type="body" sz="quarter" idx="1"/>
          </p:nvPr>
        </p:nvSpPr>
        <p:spPr>
          <a:xfrm>
            <a:off x="839787" y="2057400"/>
            <a:ext cx="3932240" cy="3811588"/>
          </a:xfrm>
          <a:prstGeom prst="rect">
            <a:avLst/>
          </a:prstGeom>
        </p:spPr>
        <p:txBody>
          <a:bodyPr/>
          <a:lstStyle>
            <a:lvl1pPr marL="0" indent="0">
              <a:buSzTx/>
              <a:buFontTx/>
              <a:buNone/>
              <a:defRPr sz="1600"/>
            </a:lvl1pPr>
            <a:lvl2pPr marL="0" indent="0">
              <a:buSzTx/>
              <a:buFontTx/>
              <a:buNone/>
              <a:defRPr sz="1600"/>
            </a:lvl2pPr>
            <a:lvl3pPr marL="0" indent="0">
              <a:buSzTx/>
              <a:buFontTx/>
              <a:buNone/>
              <a:defRPr sz="1600"/>
            </a:lvl3pPr>
            <a:lvl4pPr marL="0" indent="0">
              <a:buSzTx/>
              <a:buFontTx/>
              <a:buNone/>
              <a:defRPr sz="1600"/>
            </a:lvl4pPr>
            <a:lvl5pPr marL="0" indent="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E5EEF4"/>
        </a:solidFill>
      </p:bgPr>
    </p:bg>
    <p:spTree>
      <p:nvGrpSpPr>
        <p:cNvPr id="1" name=""/>
        <p:cNvGrpSpPr/>
        <p:nvPr/>
      </p:nvGrpSpPr>
      <p:grpSpPr>
        <a:xfrm>
          <a:off x="0" y="0"/>
          <a:ext cx="0" cy="0"/>
          <a:chOff x="0" y="0"/>
          <a:chExt cx="0" cy="0"/>
        </a:xfrm>
      </p:grpSpPr>
      <p:sp>
        <p:nvSpPr>
          <p:cNvPr id="2" name="Title Text"/>
          <p:cNvSpPr txBox="1"/>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p>
            <a:pPr/>
            <a:r>
              <a:t>Title Text</a:t>
            </a:r>
          </a:p>
        </p:txBody>
      </p:sp>
      <p:sp>
        <p:nvSpPr>
          <p:cNvPr id="3" name="Body Level One…"/>
          <p:cNvSpPr txBox="1"/>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095181" y="6414762"/>
            <a:ext cx="258620" cy="248302"/>
          </a:xfrm>
          <a:prstGeom prst="rect">
            <a:avLst/>
          </a:prstGeom>
          <a:ln w="12700">
            <a:miter lim="400000"/>
          </a:ln>
        </p:spPr>
        <p:txBody>
          <a:bodyPr wrap="none" lIns="45718" tIns="45718" rIns="45718" bIns="45718" anchor="ctr">
            <a:spAutoFit/>
          </a:bodyPr>
          <a:lstStyle>
            <a:lvl1pPr algn="r">
              <a:defRPr sz="1200">
                <a:solidFill>
                  <a:srgbClr val="888888"/>
                </a:solidFill>
                <a:latin typeface="+mn-lt"/>
                <a:ea typeface="+mn-ea"/>
                <a:cs typeface="+mn-cs"/>
                <a:sym typeface="Calibri"/>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2pPr>
      <a:lvl3pPr marL="1234438" marR="0" indent="-320038"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 Id="rId3" Type="http://schemas.openxmlformats.org/officeDocument/2006/relationships/image" Target="../media/image4.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 Id="rId3" Type="http://schemas.openxmlformats.org/officeDocument/2006/relationships/image" Target="../media/image5.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 Id="rId3" Type="http://schemas.openxmlformats.org/officeDocument/2006/relationships/image" Target="../media/image7.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4" name="Subtitle 2"/>
          <p:cNvSpPr txBox="1"/>
          <p:nvPr>
            <p:ph type="subTitle" sz="quarter" idx="1"/>
          </p:nvPr>
        </p:nvSpPr>
        <p:spPr>
          <a:xfrm>
            <a:off x="1524000" y="-167443"/>
            <a:ext cx="9144000" cy="1109217"/>
          </a:xfrm>
          <a:prstGeom prst="rect">
            <a:avLst/>
          </a:prstGeom>
        </p:spPr>
        <p:txBody>
          <a:bodyPr/>
          <a:lstStyle/>
          <a:p>
            <a:pPr defTabSz="448055">
              <a:lnSpc>
                <a:spcPct val="96299"/>
              </a:lnSpc>
              <a:spcBef>
                <a:spcPts val="100"/>
              </a:spcBef>
              <a:defRPr b="1" sz="1000">
                <a:latin typeface="Petrona"/>
                <a:ea typeface="Petrona"/>
                <a:cs typeface="Petrona"/>
                <a:sym typeface="Petrona"/>
              </a:defRPr>
            </a:pPr>
            <a:br/>
            <a:r>
              <a:rPr sz="2300"/>
              <a:t>LLMResearch: Large Language Model</a:t>
            </a:r>
          </a:p>
          <a:p>
            <a:pPr defTabSz="448055">
              <a:lnSpc>
                <a:spcPct val="96299"/>
              </a:lnSpc>
              <a:spcBef>
                <a:spcPts val="100"/>
              </a:spcBef>
              <a:defRPr b="1" sz="1000">
                <a:latin typeface="Petrona"/>
                <a:ea typeface="Petrona"/>
                <a:cs typeface="Petrona"/>
                <a:sym typeface="Petrona"/>
              </a:defRPr>
            </a:pPr>
          </a:p>
          <a:p>
            <a:pPr defTabSz="448055">
              <a:lnSpc>
                <a:spcPct val="96299"/>
              </a:lnSpc>
              <a:spcBef>
                <a:spcPts val="100"/>
              </a:spcBef>
              <a:defRPr b="1" sz="2200">
                <a:latin typeface="Petrona"/>
                <a:ea typeface="Petrona"/>
                <a:cs typeface="Petrona"/>
                <a:sym typeface="Petrona"/>
              </a:defRPr>
            </a:pPr>
            <a:r>
              <a:t>Research Toolkit</a:t>
            </a:r>
          </a:p>
        </p:txBody>
      </p:sp>
      <p:pic>
        <p:nvPicPr>
          <p:cNvPr id="95" name="Picture 5" descr="Picture 5"/>
          <p:cNvPicPr>
            <a:picLocks noChangeAspect="1"/>
          </p:cNvPicPr>
          <p:nvPr/>
        </p:nvPicPr>
        <p:blipFill>
          <a:blip r:embed="rId2">
            <a:extLst/>
          </a:blip>
          <a:stretch>
            <a:fillRect/>
          </a:stretch>
        </p:blipFill>
        <p:spPr>
          <a:xfrm>
            <a:off x="5145216" y="1227367"/>
            <a:ext cx="1901569" cy="1965091"/>
          </a:xfrm>
          <a:prstGeom prst="rect">
            <a:avLst/>
          </a:prstGeom>
          <a:ln w="12700">
            <a:miter lim="400000"/>
          </a:ln>
        </p:spPr>
      </p:pic>
      <p:sp>
        <p:nvSpPr>
          <p:cNvPr id="96" name="TextBox 6"/>
          <p:cNvSpPr txBox="1"/>
          <p:nvPr/>
        </p:nvSpPr>
        <p:spPr>
          <a:xfrm>
            <a:off x="45720" y="3478052"/>
            <a:ext cx="12100560" cy="2589686"/>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6350" marR="20954" indent="-6350" algn="ctr">
              <a:lnSpc>
                <a:spcPct val="110000"/>
              </a:lnSpc>
              <a:spcBef>
                <a:spcPts val="900"/>
              </a:spcBef>
              <a:defRPr i="1" sz="1600">
                <a:latin typeface="Times New Roman"/>
                <a:ea typeface="Times New Roman"/>
                <a:cs typeface="Times New Roman"/>
                <a:sym typeface="Times New Roman"/>
              </a:defRPr>
            </a:pPr>
            <a:r>
              <a:t>Presented by</a:t>
            </a:r>
          </a:p>
          <a:p>
            <a:pPr marL="6350" marR="20954" indent="-6350" algn="ctr">
              <a:lnSpc>
                <a:spcPct val="110000"/>
              </a:lnSpc>
              <a:spcBef>
                <a:spcPts val="900"/>
              </a:spcBef>
              <a:defRPr b="1" sz="1600">
                <a:latin typeface="Times New Roman"/>
                <a:ea typeface="Times New Roman"/>
                <a:cs typeface="Times New Roman"/>
                <a:sym typeface="Times New Roman"/>
              </a:defRPr>
            </a:pPr>
            <a:r>
              <a:t>Ayush kumar  ( IIT2022090 )</a:t>
            </a:r>
          </a:p>
          <a:p>
            <a:pPr marL="6350" marR="20954" indent="-6350" algn="ctr">
              <a:lnSpc>
                <a:spcPct val="110000"/>
              </a:lnSpc>
              <a:spcBef>
                <a:spcPts val="900"/>
              </a:spcBef>
              <a:defRPr b="1" sz="1600">
                <a:latin typeface="Times New Roman"/>
                <a:ea typeface="Times New Roman"/>
                <a:cs typeface="Times New Roman"/>
                <a:sym typeface="Times New Roman"/>
              </a:defRPr>
            </a:pPr>
            <a:r>
              <a:t>  Avinash kumar( IIT2022152 )</a:t>
            </a:r>
          </a:p>
          <a:p>
            <a:pPr marL="6350" marR="20954" indent="-6350" algn="ctr">
              <a:lnSpc>
                <a:spcPct val="110000"/>
              </a:lnSpc>
              <a:spcBef>
                <a:spcPts val="900"/>
              </a:spcBef>
              <a:defRPr b="1" sz="1600">
                <a:latin typeface="Times New Roman"/>
                <a:ea typeface="Times New Roman"/>
                <a:cs typeface="Times New Roman"/>
                <a:sym typeface="Times New Roman"/>
              </a:defRPr>
            </a:pPr>
            <a:r>
              <a:t>Ankit Prakash ( IIT2022222)</a:t>
            </a:r>
          </a:p>
          <a:p>
            <a:pPr marL="6350" marR="20954" indent="-6350" algn="ctr">
              <a:lnSpc>
                <a:spcPct val="110000"/>
              </a:lnSpc>
              <a:spcBef>
                <a:spcPts val="900"/>
              </a:spcBef>
              <a:defRPr i="1" sz="1600">
                <a:latin typeface="Times New Roman"/>
                <a:ea typeface="Times New Roman"/>
                <a:cs typeface="Times New Roman"/>
                <a:sym typeface="Times New Roman"/>
              </a:defRPr>
            </a:pPr>
          </a:p>
          <a:p>
            <a:pPr marL="6350" marR="20954" indent="-6350" algn="ctr">
              <a:lnSpc>
                <a:spcPct val="110000"/>
              </a:lnSpc>
              <a:spcBef>
                <a:spcPts val="900"/>
              </a:spcBef>
              <a:defRPr i="1" sz="1600">
                <a:latin typeface="Times New Roman"/>
                <a:ea typeface="Times New Roman"/>
                <a:cs typeface="Times New Roman"/>
                <a:sym typeface="Times New Roman"/>
              </a:defRPr>
            </a:pPr>
            <a:r>
              <a:t>Under the Supervision of</a:t>
            </a:r>
          </a:p>
          <a:p>
            <a:pPr marL="6350" indent="-6350" algn="ctr">
              <a:lnSpc>
                <a:spcPct val="107000"/>
              </a:lnSpc>
              <a:spcBef>
                <a:spcPts val="1600"/>
              </a:spcBef>
              <a:defRPr b="1" sz="1600">
                <a:latin typeface="Times New Roman"/>
                <a:ea typeface="Times New Roman"/>
                <a:cs typeface="Times New Roman"/>
                <a:sym typeface="Times New Roman"/>
              </a:defRPr>
            </a:pPr>
            <a:r>
              <a:t>Dr.  Naveen Saini</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Straight Connector 4"/>
          <p:cNvSpPr/>
          <p:nvPr/>
        </p:nvSpPr>
        <p:spPr>
          <a:xfrm>
            <a:off x="1289037" y="824791"/>
            <a:ext cx="3704736" cy="4"/>
          </a:xfrm>
          <a:prstGeom prst="line">
            <a:avLst/>
          </a:prstGeom>
          <a:ln w="38100">
            <a:solidFill>
              <a:srgbClr val="000000"/>
            </a:solidFill>
            <a:miter/>
          </a:ln>
        </p:spPr>
        <p:txBody>
          <a:bodyPr lIns="45718" tIns="45718" rIns="45718" bIns="45718"/>
          <a:lstStyle/>
          <a:p>
            <a:pPr/>
          </a:p>
        </p:txBody>
      </p:sp>
      <p:grpSp>
        <p:nvGrpSpPr>
          <p:cNvPr id="128" name="Flowchart: Terminator 6"/>
          <p:cNvGrpSpPr/>
          <p:nvPr/>
        </p:nvGrpSpPr>
        <p:grpSpPr>
          <a:xfrm>
            <a:off x="2704886" y="1066212"/>
            <a:ext cx="2133603" cy="759269"/>
            <a:chOff x="0" y="-1"/>
            <a:chExt cx="2133602" cy="759267"/>
          </a:xfrm>
        </p:grpSpPr>
        <p:sp>
          <p:nvSpPr>
            <p:cNvPr id="126" name="Shape"/>
            <p:cNvSpPr/>
            <p:nvPr/>
          </p:nvSpPr>
          <p:spPr>
            <a:xfrm>
              <a:off x="0" y="-1"/>
              <a:ext cx="2133603" cy="75926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600" y="0"/>
                  </a:moveTo>
                  <a:lnTo>
                    <a:pt x="18000" y="0"/>
                  </a:lnTo>
                  <a:cubicBezTo>
                    <a:pt x="19988" y="0"/>
                    <a:pt x="21600" y="4835"/>
                    <a:pt x="21600" y="10800"/>
                  </a:cubicBezTo>
                  <a:cubicBezTo>
                    <a:pt x="21600" y="16765"/>
                    <a:pt x="19988" y="21600"/>
                    <a:pt x="18000" y="21600"/>
                  </a:cubicBezTo>
                  <a:lnTo>
                    <a:pt x="3600" y="21600"/>
                  </a:lnTo>
                  <a:cubicBezTo>
                    <a:pt x="1612" y="21600"/>
                    <a:pt x="0" y="16765"/>
                    <a:pt x="0" y="10800"/>
                  </a:cubicBezTo>
                  <a:cubicBezTo>
                    <a:pt x="0" y="4835"/>
                    <a:pt x="1612" y="0"/>
                    <a:pt x="3600" y="0"/>
                  </a:cubicBezTo>
                  <a:close/>
                </a:path>
              </a:pathLst>
            </a:custGeom>
            <a:solidFill>
              <a:schemeClr val="accent1"/>
            </a:solidFill>
            <a:ln w="12700" cap="flat">
              <a:solidFill>
                <a:srgbClr val="1D3053"/>
              </a:solidFill>
              <a:prstDash val="solid"/>
              <a:miter lim="800000"/>
            </a:ln>
            <a:effectLst/>
          </p:spPr>
          <p:txBody>
            <a:bodyPr wrap="square" lIns="45718" tIns="45718" rIns="45718" bIns="45718" numCol="1" anchor="ctr">
              <a:noAutofit/>
            </a:bodyPr>
            <a:lstStyle/>
            <a:p>
              <a:pPr algn="ctr">
                <a:defRPr b="1">
                  <a:solidFill>
                    <a:srgbClr val="FFFFFF"/>
                  </a:solidFill>
                  <a:latin typeface="+mn-lt"/>
                  <a:ea typeface="+mn-ea"/>
                  <a:cs typeface="+mn-cs"/>
                  <a:sym typeface="Calibri"/>
                </a:defRPr>
              </a:pPr>
            </a:p>
          </p:txBody>
        </p:sp>
        <p:sp>
          <p:nvSpPr>
            <p:cNvPr id="127" name="Summary generation"/>
            <p:cNvSpPr txBox="1"/>
            <p:nvPr/>
          </p:nvSpPr>
          <p:spPr>
            <a:xfrm>
              <a:off x="6350" y="213090"/>
              <a:ext cx="2120903" cy="33308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b="1">
                  <a:solidFill>
                    <a:srgbClr val="FFFFFF"/>
                  </a:solidFill>
                  <a:latin typeface="+mn-lt"/>
                  <a:ea typeface="+mn-ea"/>
                  <a:cs typeface="+mn-cs"/>
                  <a:sym typeface="Calibri"/>
                </a:defRPr>
              </a:lvl1pPr>
            </a:lstStyle>
            <a:p>
              <a:pPr/>
              <a:r>
                <a:t>Summary generation</a:t>
              </a:r>
            </a:p>
          </p:txBody>
        </p:sp>
      </p:grpSp>
      <p:grpSp>
        <p:nvGrpSpPr>
          <p:cNvPr id="131" name="Flowchart: Terminator 8"/>
          <p:cNvGrpSpPr/>
          <p:nvPr/>
        </p:nvGrpSpPr>
        <p:grpSpPr>
          <a:xfrm>
            <a:off x="2704886" y="1980805"/>
            <a:ext cx="2133603" cy="748655"/>
            <a:chOff x="0" y="-1"/>
            <a:chExt cx="2133602" cy="748653"/>
          </a:xfrm>
        </p:grpSpPr>
        <p:sp>
          <p:nvSpPr>
            <p:cNvPr id="129" name="Shape"/>
            <p:cNvSpPr/>
            <p:nvPr/>
          </p:nvSpPr>
          <p:spPr>
            <a:xfrm>
              <a:off x="0" y="-2"/>
              <a:ext cx="2133603" cy="7486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600" y="0"/>
                  </a:moveTo>
                  <a:lnTo>
                    <a:pt x="18000" y="0"/>
                  </a:lnTo>
                  <a:cubicBezTo>
                    <a:pt x="19988" y="0"/>
                    <a:pt x="21600" y="4835"/>
                    <a:pt x="21600" y="10800"/>
                  </a:cubicBezTo>
                  <a:cubicBezTo>
                    <a:pt x="21600" y="16765"/>
                    <a:pt x="19988" y="21600"/>
                    <a:pt x="18000" y="21600"/>
                  </a:cubicBezTo>
                  <a:lnTo>
                    <a:pt x="3600" y="21600"/>
                  </a:lnTo>
                  <a:cubicBezTo>
                    <a:pt x="1612" y="21600"/>
                    <a:pt x="0" y="16765"/>
                    <a:pt x="0" y="10800"/>
                  </a:cubicBezTo>
                  <a:cubicBezTo>
                    <a:pt x="0" y="4835"/>
                    <a:pt x="1612" y="0"/>
                    <a:pt x="3600" y="0"/>
                  </a:cubicBezTo>
                  <a:close/>
                </a:path>
              </a:pathLst>
            </a:custGeom>
            <a:solidFill>
              <a:schemeClr val="accent1"/>
            </a:solidFill>
            <a:ln w="12700" cap="flat">
              <a:solidFill>
                <a:srgbClr val="1D3053"/>
              </a:solidFill>
              <a:prstDash val="solid"/>
              <a:miter lim="800000"/>
            </a:ln>
            <a:effectLst/>
          </p:spPr>
          <p:txBody>
            <a:bodyPr wrap="square" lIns="45718" tIns="45718" rIns="45718" bIns="45718" numCol="1" anchor="ctr">
              <a:noAutofit/>
            </a:bodyPr>
            <a:lstStyle/>
            <a:p>
              <a:pPr algn="ctr">
                <a:defRPr b="1">
                  <a:solidFill>
                    <a:srgbClr val="FFFFFF"/>
                  </a:solidFill>
                  <a:latin typeface="+mn-lt"/>
                  <a:ea typeface="+mn-ea"/>
                  <a:cs typeface="+mn-cs"/>
                  <a:sym typeface="Calibri"/>
                </a:defRPr>
              </a:pPr>
            </a:p>
          </p:txBody>
        </p:sp>
        <p:sp>
          <p:nvSpPr>
            <p:cNvPr id="130" name="Relation b/w…"/>
            <p:cNvSpPr txBox="1"/>
            <p:nvPr/>
          </p:nvSpPr>
          <p:spPr>
            <a:xfrm>
              <a:off x="6350" y="61732"/>
              <a:ext cx="2120903" cy="62518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p>
              <a:pPr algn="ctr">
                <a:defRPr b="1">
                  <a:solidFill>
                    <a:srgbClr val="FFFFFF"/>
                  </a:solidFill>
                  <a:latin typeface="+mn-lt"/>
                  <a:ea typeface="+mn-ea"/>
                  <a:cs typeface="+mn-cs"/>
                  <a:sym typeface="Calibri"/>
                </a:defRPr>
              </a:pPr>
              <a:r>
                <a:t>Relation b/w </a:t>
              </a:r>
            </a:p>
            <a:p>
              <a:pPr algn="ctr">
                <a:defRPr b="1">
                  <a:solidFill>
                    <a:srgbClr val="FFFFFF"/>
                  </a:solidFill>
                  <a:latin typeface="+mn-lt"/>
                  <a:ea typeface="+mn-ea"/>
                  <a:cs typeface="+mn-cs"/>
                  <a:sym typeface="Calibri"/>
                </a:defRPr>
              </a:pPr>
              <a:r>
                <a:t>Papers</a:t>
              </a:r>
            </a:p>
          </p:txBody>
        </p:sp>
      </p:grpSp>
      <p:grpSp>
        <p:nvGrpSpPr>
          <p:cNvPr id="134" name="Flowchart: Terminator 9"/>
          <p:cNvGrpSpPr/>
          <p:nvPr/>
        </p:nvGrpSpPr>
        <p:grpSpPr>
          <a:xfrm>
            <a:off x="2704886" y="2884787"/>
            <a:ext cx="2224123" cy="849724"/>
            <a:chOff x="0" y="0"/>
            <a:chExt cx="2224122" cy="849722"/>
          </a:xfrm>
        </p:grpSpPr>
        <p:sp>
          <p:nvSpPr>
            <p:cNvPr id="132" name="Shape"/>
            <p:cNvSpPr/>
            <p:nvPr/>
          </p:nvSpPr>
          <p:spPr>
            <a:xfrm>
              <a:off x="-1" y="0"/>
              <a:ext cx="2224124" cy="84972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600" y="0"/>
                  </a:moveTo>
                  <a:lnTo>
                    <a:pt x="18000" y="0"/>
                  </a:lnTo>
                  <a:cubicBezTo>
                    <a:pt x="19988" y="0"/>
                    <a:pt x="21600" y="4835"/>
                    <a:pt x="21600" y="10800"/>
                  </a:cubicBezTo>
                  <a:cubicBezTo>
                    <a:pt x="21600" y="16765"/>
                    <a:pt x="19988" y="21600"/>
                    <a:pt x="18000" y="21600"/>
                  </a:cubicBezTo>
                  <a:lnTo>
                    <a:pt x="3600" y="21600"/>
                  </a:lnTo>
                  <a:cubicBezTo>
                    <a:pt x="1612" y="21600"/>
                    <a:pt x="0" y="16765"/>
                    <a:pt x="0" y="10800"/>
                  </a:cubicBezTo>
                  <a:cubicBezTo>
                    <a:pt x="0" y="4835"/>
                    <a:pt x="1612" y="0"/>
                    <a:pt x="3600" y="0"/>
                  </a:cubicBezTo>
                  <a:close/>
                </a:path>
              </a:pathLst>
            </a:custGeom>
            <a:solidFill>
              <a:schemeClr val="accent1"/>
            </a:solidFill>
            <a:ln w="12700" cap="flat">
              <a:solidFill>
                <a:srgbClr val="1D3053"/>
              </a:solidFill>
              <a:prstDash val="solid"/>
              <a:miter lim="800000"/>
            </a:ln>
            <a:effectLst/>
          </p:spPr>
          <p:txBody>
            <a:bodyPr wrap="square" lIns="45718" tIns="45718" rIns="45718" bIns="45718" numCol="1" anchor="ctr">
              <a:noAutofit/>
            </a:bodyPr>
            <a:lstStyle/>
            <a:p>
              <a:pPr algn="ctr">
                <a:defRPr b="1">
                  <a:solidFill>
                    <a:srgbClr val="FFFFFF"/>
                  </a:solidFill>
                  <a:latin typeface="+mn-lt"/>
                  <a:ea typeface="+mn-ea"/>
                  <a:cs typeface="+mn-cs"/>
                  <a:sym typeface="Calibri"/>
                </a:defRPr>
              </a:pPr>
            </a:p>
          </p:txBody>
        </p:sp>
        <p:sp>
          <p:nvSpPr>
            <p:cNvPr id="133" name="Generating enriched citations"/>
            <p:cNvSpPr txBox="1"/>
            <p:nvPr/>
          </p:nvSpPr>
          <p:spPr>
            <a:xfrm>
              <a:off x="6349" y="112267"/>
              <a:ext cx="2211424" cy="62518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b="1">
                  <a:solidFill>
                    <a:srgbClr val="FFFFFF"/>
                  </a:solidFill>
                  <a:latin typeface="+mn-lt"/>
                  <a:ea typeface="+mn-ea"/>
                  <a:cs typeface="+mn-cs"/>
                  <a:sym typeface="Calibri"/>
                </a:defRPr>
              </a:lvl1pPr>
            </a:lstStyle>
            <a:p>
              <a:pPr/>
              <a:r>
                <a:t>Generating enriched citations</a:t>
              </a:r>
            </a:p>
          </p:txBody>
        </p:sp>
      </p:grpSp>
      <p:grpSp>
        <p:nvGrpSpPr>
          <p:cNvPr id="137" name="Flowchart: Terminator 10"/>
          <p:cNvGrpSpPr/>
          <p:nvPr/>
        </p:nvGrpSpPr>
        <p:grpSpPr>
          <a:xfrm>
            <a:off x="2590222" y="3969290"/>
            <a:ext cx="2453449" cy="699370"/>
            <a:chOff x="0" y="0"/>
            <a:chExt cx="2453448" cy="699368"/>
          </a:xfrm>
        </p:grpSpPr>
        <p:sp>
          <p:nvSpPr>
            <p:cNvPr id="135" name="Shape"/>
            <p:cNvSpPr/>
            <p:nvPr/>
          </p:nvSpPr>
          <p:spPr>
            <a:xfrm>
              <a:off x="0" y="-1"/>
              <a:ext cx="2453449" cy="69937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600" y="0"/>
                  </a:moveTo>
                  <a:lnTo>
                    <a:pt x="18000" y="0"/>
                  </a:lnTo>
                  <a:cubicBezTo>
                    <a:pt x="19988" y="0"/>
                    <a:pt x="21600" y="4835"/>
                    <a:pt x="21600" y="10800"/>
                  </a:cubicBezTo>
                  <a:cubicBezTo>
                    <a:pt x="21600" y="16765"/>
                    <a:pt x="19988" y="21600"/>
                    <a:pt x="18000" y="21600"/>
                  </a:cubicBezTo>
                  <a:lnTo>
                    <a:pt x="3600" y="21600"/>
                  </a:lnTo>
                  <a:cubicBezTo>
                    <a:pt x="1612" y="21600"/>
                    <a:pt x="0" y="16765"/>
                    <a:pt x="0" y="10800"/>
                  </a:cubicBezTo>
                  <a:cubicBezTo>
                    <a:pt x="0" y="4835"/>
                    <a:pt x="1612" y="0"/>
                    <a:pt x="3600" y="0"/>
                  </a:cubicBezTo>
                  <a:close/>
                </a:path>
              </a:pathLst>
            </a:custGeom>
            <a:solidFill>
              <a:schemeClr val="accent1"/>
            </a:solidFill>
            <a:ln w="12700" cap="flat">
              <a:solidFill>
                <a:srgbClr val="1D3053"/>
              </a:solidFill>
              <a:prstDash val="solid"/>
              <a:miter lim="800000"/>
            </a:ln>
            <a:effectLst/>
          </p:spPr>
          <p:txBody>
            <a:bodyPr wrap="square" lIns="45718" tIns="45718" rIns="45718" bIns="45718" numCol="1" anchor="ctr">
              <a:noAutofit/>
            </a:bodyPr>
            <a:lstStyle/>
            <a:p>
              <a:pPr algn="ctr">
                <a:defRPr b="1">
                  <a:solidFill>
                    <a:srgbClr val="FFFFFF"/>
                  </a:solidFill>
                  <a:latin typeface="+mn-lt"/>
                  <a:ea typeface="+mn-ea"/>
                  <a:cs typeface="+mn-cs"/>
                  <a:sym typeface="Calibri"/>
                </a:defRPr>
              </a:pPr>
            </a:p>
          </p:txBody>
        </p:sp>
        <p:sp>
          <p:nvSpPr>
            <p:cNvPr id="136" name="Generating Main…"/>
            <p:cNvSpPr txBox="1"/>
            <p:nvPr/>
          </p:nvSpPr>
          <p:spPr>
            <a:xfrm>
              <a:off x="6350" y="37090"/>
              <a:ext cx="2440749" cy="62518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p>
              <a:pPr algn="ctr">
                <a:defRPr b="1">
                  <a:solidFill>
                    <a:srgbClr val="FFFFFF"/>
                  </a:solidFill>
                  <a:latin typeface="+mn-lt"/>
                  <a:ea typeface="+mn-ea"/>
                  <a:cs typeface="+mn-cs"/>
                  <a:sym typeface="Calibri"/>
                </a:defRPr>
              </a:pPr>
              <a:r>
                <a:t>Generating Main </a:t>
              </a:r>
            </a:p>
            <a:p>
              <a:pPr algn="ctr">
                <a:defRPr b="1">
                  <a:solidFill>
                    <a:srgbClr val="FFFFFF"/>
                  </a:solidFill>
                  <a:latin typeface="+mn-lt"/>
                  <a:ea typeface="+mn-ea"/>
                  <a:cs typeface="+mn-cs"/>
                  <a:sym typeface="Calibri"/>
                </a:defRPr>
              </a:pPr>
              <a:r>
                <a:t>idea</a:t>
              </a:r>
            </a:p>
          </p:txBody>
        </p:sp>
      </p:grpSp>
      <p:grpSp>
        <p:nvGrpSpPr>
          <p:cNvPr id="140" name="Flowchart: Terminator 32"/>
          <p:cNvGrpSpPr/>
          <p:nvPr/>
        </p:nvGrpSpPr>
        <p:grpSpPr>
          <a:xfrm>
            <a:off x="2544961" y="5034530"/>
            <a:ext cx="2437234" cy="694748"/>
            <a:chOff x="0" y="0"/>
            <a:chExt cx="2437232" cy="694746"/>
          </a:xfrm>
        </p:grpSpPr>
        <p:sp>
          <p:nvSpPr>
            <p:cNvPr id="138" name="Shape"/>
            <p:cNvSpPr/>
            <p:nvPr/>
          </p:nvSpPr>
          <p:spPr>
            <a:xfrm>
              <a:off x="-1" y="-1"/>
              <a:ext cx="2437234" cy="6947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600" y="0"/>
                  </a:moveTo>
                  <a:lnTo>
                    <a:pt x="18000" y="0"/>
                  </a:lnTo>
                  <a:cubicBezTo>
                    <a:pt x="19988" y="0"/>
                    <a:pt x="21600" y="4835"/>
                    <a:pt x="21600" y="10800"/>
                  </a:cubicBezTo>
                  <a:cubicBezTo>
                    <a:pt x="21600" y="16765"/>
                    <a:pt x="19988" y="21600"/>
                    <a:pt x="18000" y="21600"/>
                  </a:cubicBezTo>
                  <a:lnTo>
                    <a:pt x="3600" y="21600"/>
                  </a:lnTo>
                  <a:cubicBezTo>
                    <a:pt x="1612" y="21600"/>
                    <a:pt x="0" y="16765"/>
                    <a:pt x="0" y="10800"/>
                  </a:cubicBezTo>
                  <a:cubicBezTo>
                    <a:pt x="0" y="4835"/>
                    <a:pt x="1612" y="0"/>
                    <a:pt x="3600" y="0"/>
                  </a:cubicBezTo>
                  <a:close/>
                </a:path>
              </a:pathLst>
            </a:custGeom>
            <a:solidFill>
              <a:schemeClr val="accent1"/>
            </a:solidFill>
            <a:ln w="12700" cap="flat">
              <a:solidFill>
                <a:srgbClr val="1D3053"/>
              </a:solidFill>
              <a:prstDash val="solid"/>
              <a:miter lim="800000"/>
            </a:ln>
            <a:effectLst/>
          </p:spPr>
          <p:txBody>
            <a:bodyPr wrap="square" lIns="45718" tIns="45718" rIns="45718" bIns="45718" numCol="1" anchor="ctr">
              <a:noAutofit/>
            </a:bodyPr>
            <a:lstStyle/>
            <a:p>
              <a:pPr algn="ctr">
                <a:defRPr b="1">
                  <a:solidFill>
                    <a:srgbClr val="FFFFFF"/>
                  </a:solidFill>
                  <a:latin typeface="+mn-lt"/>
                  <a:ea typeface="+mn-ea"/>
                  <a:cs typeface="+mn-cs"/>
                  <a:sym typeface="Calibri"/>
                </a:defRPr>
              </a:pPr>
            </a:p>
          </p:txBody>
        </p:sp>
        <p:sp>
          <p:nvSpPr>
            <p:cNvPr id="139" name="Generating Literature review"/>
            <p:cNvSpPr txBox="1"/>
            <p:nvPr/>
          </p:nvSpPr>
          <p:spPr>
            <a:xfrm>
              <a:off x="6308" y="34780"/>
              <a:ext cx="2424616" cy="62518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b="1">
                  <a:solidFill>
                    <a:srgbClr val="FFFFFF"/>
                  </a:solidFill>
                  <a:latin typeface="+mn-lt"/>
                  <a:ea typeface="+mn-ea"/>
                  <a:cs typeface="+mn-cs"/>
                  <a:sym typeface="Calibri"/>
                </a:defRPr>
              </a:lvl1pPr>
            </a:lstStyle>
            <a:p>
              <a:pPr/>
              <a:r>
                <a:t>Generating Literature review</a:t>
              </a:r>
            </a:p>
          </p:txBody>
        </p:sp>
      </p:grpSp>
      <p:grpSp>
        <p:nvGrpSpPr>
          <p:cNvPr id="144" name="Arrow: Curved Right 33"/>
          <p:cNvGrpSpPr/>
          <p:nvPr/>
        </p:nvGrpSpPr>
        <p:grpSpPr>
          <a:xfrm>
            <a:off x="1946561" y="1248088"/>
            <a:ext cx="758328" cy="955611"/>
            <a:chOff x="-14" y="-1"/>
            <a:chExt cx="758326" cy="955610"/>
          </a:xfrm>
        </p:grpSpPr>
        <p:sp>
          <p:nvSpPr>
            <p:cNvPr id="141" name="Shape"/>
            <p:cNvSpPr/>
            <p:nvPr/>
          </p:nvSpPr>
          <p:spPr>
            <a:xfrm>
              <a:off x="-15" y="-2"/>
              <a:ext cx="758328" cy="955612"/>
            </a:xfrm>
            <a:custGeom>
              <a:avLst/>
              <a:gdLst/>
              <a:ahLst/>
              <a:cxnLst>
                <a:cxn ang="0">
                  <a:pos x="wd2" y="hd2"/>
                </a:cxn>
                <a:cxn ang="5400000">
                  <a:pos x="wd2" y="hd2"/>
                </a:cxn>
                <a:cxn ang="10800000">
                  <a:pos x="wd2" y="hd2"/>
                </a:cxn>
                <a:cxn ang="16200000">
                  <a:pos x="wd2" y="hd2"/>
                </a:cxn>
              </a:cxnLst>
              <a:rect l="0" t="0" r="r" b="b"/>
              <a:pathLst>
                <a:path w="19393" h="21600" fill="norm" stroke="1" extrusionOk="0">
                  <a:moveTo>
                    <a:pt x="5" y="7709"/>
                  </a:moveTo>
                  <a:cubicBezTo>
                    <a:pt x="5" y="11225"/>
                    <a:pt x="5986" y="14295"/>
                    <a:pt x="14546" y="15174"/>
                  </a:cubicBezTo>
                  <a:lnTo>
                    <a:pt x="14546" y="13032"/>
                  </a:lnTo>
                  <a:lnTo>
                    <a:pt x="19393" y="17561"/>
                  </a:lnTo>
                  <a:lnTo>
                    <a:pt x="14546" y="21600"/>
                  </a:lnTo>
                  <a:lnTo>
                    <a:pt x="14546" y="19458"/>
                  </a:lnTo>
                  <a:cubicBezTo>
                    <a:pt x="5986" y="18579"/>
                    <a:pt x="5" y="15509"/>
                    <a:pt x="5" y="11993"/>
                  </a:cubicBezTo>
                  <a:close/>
                  <a:moveTo>
                    <a:pt x="19393" y="4284"/>
                  </a:moveTo>
                  <a:cubicBezTo>
                    <a:pt x="10760" y="4284"/>
                    <a:pt x="3167" y="6554"/>
                    <a:pt x="768" y="9851"/>
                  </a:cubicBezTo>
                  <a:cubicBezTo>
                    <a:pt x="-2207" y="5761"/>
                    <a:pt x="3720" y="1487"/>
                    <a:pt x="14006" y="304"/>
                  </a:cubicBezTo>
                  <a:cubicBezTo>
                    <a:pt x="15757" y="102"/>
                    <a:pt x="17570" y="0"/>
                    <a:pt x="19393" y="0"/>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latin typeface="+mn-lt"/>
                  <a:ea typeface="+mn-ea"/>
                  <a:cs typeface="+mn-cs"/>
                  <a:sym typeface="Calibri"/>
                </a:defRPr>
              </a:pPr>
            </a:p>
          </p:txBody>
        </p:sp>
        <p:sp>
          <p:nvSpPr>
            <p:cNvPr id="142" name="Shape"/>
            <p:cNvSpPr/>
            <p:nvPr/>
          </p:nvSpPr>
          <p:spPr>
            <a:xfrm>
              <a:off x="-15" y="-2"/>
              <a:ext cx="758328" cy="435841"/>
            </a:xfrm>
            <a:custGeom>
              <a:avLst/>
              <a:gdLst/>
              <a:ahLst/>
              <a:cxnLst>
                <a:cxn ang="0">
                  <a:pos x="wd2" y="hd2"/>
                </a:cxn>
                <a:cxn ang="5400000">
                  <a:pos x="wd2" y="hd2"/>
                </a:cxn>
                <a:cxn ang="10800000">
                  <a:pos x="wd2" y="hd2"/>
                </a:cxn>
                <a:cxn ang="16200000">
                  <a:pos x="wd2" y="hd2"/>
                </a:cxn>
              </a:cxnLst>
              <a:rect l="0" t="0" r="r" b="b"/>
              <a:pathLst>
                <a:path w="19393" h="21600" fill="norm" stroke="1" extrusionOk="0">
                  <a:moveTo>
                    <a:pt x="19393" y="9393"/>
                  </a:moveTo>
                  <a:cubicBezTo>
                    <a:pt x="10760" y="9393"/>
                    <a:pt x="3167" y="14370"/>
                    <a:pt x="768" y="21600"/>
                  </a:cubicBezTo>
                  <a:cubicBezTo>
                    <a:pt x="-2207" y="12632"/>
                    <a:pt x="3720" y="3259"/>
                    <a:pt x="14006" y="666"/>
                  </a:cubicBezTo>
                  <a:cubicBezTo>
                    <a:pt x="15757" y="224"/>
                    <a:pt x="17570" y="0"/>
                    <a:pt x="19393" y="0"/>
                  </a:cubicBezTo>
                  <a:close/>
                </a:path>
              </a:pathLst>
            </a:custGeom>
            <a:solidFill>
              <a:srgbClr val="000000">
                <a:alpha val="20000"/>
              </a:srgbClr>
            </a:solidFill>
            <a:ln w="12700" cap="flat">
              <a:noFill/>
              <a:miter lim="400000"/>
            </a:ln>
            <a:effectLst/>
          </p:spPr>
          <p:txBody>
            <a:bodyPr wrap="square" lIns="45718" tIns="45718" rIns="45718" bIns="45718" numCol="1" anchor="ctr">
              <a:noAutofit/>
            </a:bodyPr>
            <a:lstStyle/>
            <a:p>
              <a:pPr algn="ctr">
                <a:defRPr>
                  <a:latin typeface="+mn-lt"/>
                  <a:ea typeface="+mn-ea"/>
                  <a:cs typeface="+mn-cs"/>
                  <a:sym typeface="Calibri"/>
                </a:defRPr>
              </a:pPr>
            </a:p>
          </p:txBody>
        </p:sp>
        <p:sp>
          <p:nvSpPr>
            <p:cNvPr id="143" name="Line"/>
            <p:cNvSpPr/>
            <p:nvPr/>
          </p:nvSpPr>
          <p:spPr>
            <a:xfrm>
              <a:off x="209" y="-1"/>
              <a:ext cx="758104" cy="9556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7709"/>
                  </a:moveTo>
                  <a:cubicBezTo>
                    <a:pt x="0" y="11225"/>
                    <a:pt x="6663" y="14295"/>
                    <a:pt x="16200" y="15174"/>
                  </a:cubicBezTo>
                  <a:lnTo>
                    <a:pt x="16200" y="13032"/>
                  </a:lnTo>
                  <a:lnTo>
                    <a:pt x="21600" y="17561"/>
                  </a:lnTo>
                  <a:lnTo>
                    <a:pt x="16200" y="21600"/>
                  </a:lnTo>
                  <a:lnTo>
                    <a:pt x="16200" y="19458"/>
                  </a:lnTo>
                  <a:cubicBezTo>
                    <a:pt x="6663" y="18579"/>
                    <a:pt x="0" y="15509"/>
                    <a:pt x="0" y="11993"/>
                  </a:cubicBezTo>
                  <a:lnTo>
                    <a:pt x="0" y="7709"/>
                  </a:lnTo>
                  <a:cubicBezTo>
                    <a:pt x="0" y="3452"/>
                    <a:pt x="9671" y="0"/>
                    <a:pt x="21600" y="0"/>
                  </a:cubicBezTo>
                  <a:lnTo>
                    <a:pt x="21600" y="4284"/>
                  </a:lnTo>
                  <a:cubicBezTo>
                    <a:pt x="11982" y="4284"/>
                    <a:pt x="3523" y="6554"/>
                    <a:pt x="850" y="9851"/>
                  </a:cubicBezTo>
                </a:path>
              </a:pathLst>
            </a:custGeom>
            <a:noFill/>
            <a:ln w="12700" cap="flat">
              <a:solidFill>
                <a:srgbClr val="1D3053"/>
              </a:solidFill>
              <a:prstDash val="solid"/>
              <a:miter lim="800000"/>
            </a:ln>
            <a:effectLst/>
          </p:spPr>
          <p:txBody>
            <a:bodyPr wrap="square" lIns="45718" tIns="45718" rIns="45718" bIns="45718" numCol="1" anchor="ctr">
              <a:noAutofit/>
            </a:bodyPr>
            <a:lstStyle/>
            <a:p>
              <a:pPr algn="ctr">
                <a:defRPr>
                  <a:latin typeface="+mn-lt"/>
                  <a:ea typeface="+mn-ea"/>
                  <a:cs typeface="+mn-cs"/>
                  <a:sym typeface="Calibri"/>
                </a:defRPr>
              </a:pPr>
            </a:p>
          </p:txBody>
        </p:sp>
      </p:grpSp>
      <p:grpSp>
        <p:nvGrpSpPr>
          <p:cNvPr id="148" name="Arrow: Curved Right 34"/>
          <p:cNvGrpSpPr/>
          <p:nvPr/>
        </p:nvGrpSpPr>
        <p:grpSpPr>
          <a:xfrm>
            <a:off x="1946561" y="2267933"/>
            <a:ext cx="758328" cy="955611"/>
            <a:chOff x="-14" y="-1"/>
            <a:chExt cx="758326" cy="955610"/>
          </a:xfrm>
        </p:grpSpPr>
        <p:sp>
          <p:nvSpPr>
            <p:cNvPr id="145" name="Shape"/>
            <p:cNvSpPr/>
            <p:nvPr/>
          </p:nvSpPr>
          <p:spPr>
            <a:xfrm>
              <a:off x="-15" y="-2"/>
              <a:ext cx="758328" cy="955612"/>
            </a:xfrm>
            <a:custGeom>
              <a:avLst/>
              <a:gdLst/>
              <a:ahLst/>
              <a:cxnLst>
                <a:cxn ang="0">
                  <a:pos x="wd2" y="hd2"/>
                </a:cxn>
                <a:cxn ang="5400000">
                  <a:pos x="wd2" y="hd2"/>
                </a:cxn>
                <a:cxn ang="10800000">
                  <a:pos x="wd2" y="hd2"/>
                </a:cxn>
                <a:cxn ang="16200000">
                  <a:pos x="wd2" y="hd2"/>
                </a:cxn>
              </a:cxnLst>
              <a:rect l="0" t="0" r="r" b="b"/>
              <a:pathLst>
                <a:path w="19393" h="21600" fill="norm" stroke="1" extrusionOk="0">
                  <a:moveTo>
                    <a:pt x="5" y="7709"/>
                  </a:moveTo>
                  <a:cubicBezTo>
                    <a:pt x="5" y="11225"/>
                    <a:pt x="5986" y="14295"/>
                    <a:pt x="14546" y="15174"/>
                  </a:cubicBezTo>
                  <a:lnTo>
                    <a:pt x="14546" y="13032"/>
                  </a:lnTo>
                  <a:lnTo>
                    <a:pt x="19393" y="17561"/>
                  </a:lnTo>
                  <a:lnTo>
                    <a:pt x="14546" y="21600"/>
                  </a:lnTo>
                  <a:lnTo>
                    <a:pt x="14546" y="19458"/>
                  </a:lnTo>
                  <a:cubicBezTo>
                    <a:pt x="5986" y="18579"/>
                    <a:pt x="5" y="15509"/>
                    <a:pt x="5" y="11993"/>
                  </a:cubicBezTo>
                  <a:close/>
                  <a:moveTo>
                    <a:pt x="19393" y="4284"/>
                  </a:moveTo>
                  <a:cubicBezTo>
                    <a:pt x="10760" y="4284"/>
                    <a:pt x="3167" y="6554"/>
                    <a:pt x="768" y="9851"/>
                  </a:cubicBezTo>
                  <a:cubicBezTo>
                    <a:pt x="-2207" y="5761"/>
                    <a:pt x="3720" y="1487"/>
                    <a:pt x="14006" y="304"/>
                  </a:cubicBezTo>
                  <a:cubicBezTo>
                    <a:pt x="15757" y="102"/>
                    <a:pt x="17570" y="0"/>
                    <a:pt x="19393" y="0"/>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latin typeface="+mn-lt"/>
                  <a:ea typeface="+mn-ea"/>
                  <a:cs typeface="+mn-cs"/>
                  <a:sym typeface="Calibri"/>
                </a:defRPr>
              </a:pPr>
            </a:p>
          </p:txBody>
        </p:sp>
        <p:sp>
          <p:nvSpPr>
            <p:cNvPr id="146" name="Shape"/>
            <p:cNvSpPr/>
            <p:nvPr/>
          </p:nvSpPr>
          <p:spPr>
            <a:xfrm>
              <a:off x="-15" y="-2"/>
              <a:ext cx="758328" cy="435841"/>
            </a:xfrm>
            <a:custGeom>
              <a:avLst/>
              <a:gdLst/>
              <a:ahLst/>
              <a:cxnLst>
                <a:cxn ang="0">
                  <a:pos x="wd2" y="hd2"/>
                </a:cxn>
                <a:cxn ang="5400000">
                  <a:pos x="wd2" y="hd2"/>
                </a:cxn>
                <a:cxn ang="10800000">
                  <a:pos x="wd2" y="hd2"/>
                </a:cxn>
                <a:cxn ang="16200000">
                  <a:pos x="wd2" y="hd2"/>
                </a:cxn>
              </a:cxnLst>
              <a:rect l="0" t="0" r="r" b="b"/>
              <a:pathLst>
                <a:path w="19393" h="21600" fill="norm" stroke="1" extrusionOk="0">
                  <a:moveTo>
                    <a:pt x="19393" y="9393"/>
                  </a:moveTo>
                  <a:cubicBezTo>
                    <a:pt x="10760" y="9393"/>
                    <a:pt x="3167" y="14370"/>
                    <a:pt x="768" y="21600"/>
                  </a:cubicBezTo>
                  <a:cubicBezTo>
                    <a:pt x="-2207" y="12632"/>
                    <a:pt x="3720" y="3259"/>
                    <a:pt x="14006" y="666"/>
                  </a:cubicBezTo>
                  <a:cubicBezTo>
                    <a:pt x="15757" y="224"/>
                    <a:pt x="17570" y="0"/>
                    <a:pt x="19393" y="0"/>
                  </a:cubicBezTo>
                  <a:close/>
                </a:path>
              </a:pathLst>
            </a:custGeom>
            <a:solidFill>
              <a:srgbClr val="000000">
                <a:alpha val="20000"/>
              </a:srgbClr>
            </a:solidFill>
            <a:ln w="12700" cap="flat">
              <a:noFill/>
              <a:miter lim="400000"/>
            </a:ln>
            <a:effectLst/>
          </p:spPr>
          <p:txBody>
            <a:bodyPr wrap="square" lIns="45718" tIns="45718" rIns="45718" bIns="45718" numCol="1" anchor="ctr">
              <a:noAutofit/>
            </a:bodyPr>
            <a:lstStyle/>
            <a:p>
              <a:pPr algn="ctr">
                <a:defRPr>
                  <a:latin typeface="+mn-lt"/>
                  <a:ea typeface="+mn-ea"/>
                  <a:cs typeface="+mn-cs"/>
                  <a:sym typeface="Calibri"/>
                </a:defRPr>
              </a:pPr>
            </a:p>
          </p:txBody>
        </p:sp>
        <p:sp>
          <p:nvSpPr>
            <p:cNvPr id="147" name="Line"/>
            <p:cNvSpPr/>
            <p:nvPr/>
          </p:nvSpPr>
          <p:spPr>
            <a:xfrm>
              <a:off x="209" y="-1"/>
              <a:ext cx="758104" cy="95561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7709"/>
                  </a:moveTo>
                  <a:cubicBezTo>
                    <a:pt x="0" y="11225"/>
                    <a:pt x="6663" y="14295"/>
                    <a:pt x="16200" y="15174"/>
                  </a:cubicBezTo>
                  <a:lnTo>
                    <a:pt x="16200" y="13032"/>
                  </a:lnTo>
                  <a:lnTo>
                    <a:pt x="21600" y="17561"/>
                  </a:lnTo>
                  <a:lnTo>
                    <a:pt x="16200" y="21600"/>
                  </a:lnTo>
                  <a:lnTo>
                    <a:pt x="16200" y="19458"/>
                  </a:lnTo>
                  <a:cubicBezTo>
                    <a:pt x="6663" y="18579"/>
                    <a:pt x="0" y="15509"/>
                    <a:pt x="0" y="11993"/>
                  </a:cubicBezTo>
                  <a:lnTo>
                    <a:pt x="0" y="7709"/>
                  </a:lnTo>
                  <a:cubicBezTo>
                    <a:pt x="0" y="3452"/>
                    <a:pt x="9671" y="0"/>
                    <a:pt x="21600" y="0"/>
                  </a:cubicBezTo>
                  <a:lnTo>
                    <a:pt x="21600" y="4284"/>
                  </a:lnTo>
                  <a:cubicBezTo>
                    <a:pt x="11982" y="4284"/>
                    <a:pt x="3523" y="6554"/>
                    <a:pt x="850" y="9851"/>
                  </a:cubicBezTo>
                </a:path>
              </a:pathLst>
            </a:custGeom>
            <a:noFill/>
            <a:ln w="12700" cap="flat">
              <a:solidFill>
                <a:srgbClr val="1D3053"/>
              </a:solidFill>
              <a:prstDash val="solid"/>
              <a:miter lim="800000"/>
            </a:ln>
            <a:effectLst/>
          </p:spPr>
          <p:txBody>
            <a:bodyPr wrap="square" lIns="45718" tIns="45718" rIns="45718" bIns="45718" numCol="1" anchor="ctr">
              <a:noAutofit/>
            </a:bodyPr>
            <a:lstStyle/>
            <a:p>
              <a:pPr algn="ctr">
                <a:defRPr>
                  <a:latin typeface="+mn-lt"/>
                  <a:ea typeface="+mn-ea"/>
                  <a:cs typeface="+mn-cs"/>
                  <a:sym typeface="Calibri"/>
                </a:defRPr>
              </a:pPr>
            </a:p>
          </p:txBody>
        </p:sp>
      </p:grpSp>
      <p:grpSp>
        <p:nvGrpSpPr>
          <p:cNvPr id="152" name="Arrow: Curved Right 35"/>
          <p:cNvGrpSpPr/>
          <p:nvPr/>
        </p:nvGrpSpPr>
        <p:grpSpPr>
          <a:xfrm>
            <a:off x="1946560" y="3266691"/>
            <a:ext cx="758328" cy="955610"/>
            <a:chOff x="-14" y="-1"/>
            <a:chExt cx="758326" cy="955609"/>
          </a:xfrm>
        </p:grpSpPr>
        <p:sp>
          <p:nvSpPr>
            <p:cNvPr id="149" name="Shape"/>
            <p:cNvSpPr/>
            <p:nvPr/>
          </p:nvSpPr>
          <p:spPr>
            <a:xfrm>
              <a:off x="-15" y="-2"/>
              <a:ext cx="758328" cy="955610"/>
            </a:xfrm>
            <a:custGeom>
              <a:avLst/>
              <a:gdLst/>
              <a:ahLst/>
              <a:cxnLst>
                <a:cxn ang="0">
                  <a:pos x="wd2" y="hd2"/>
                </a:cxn>
                <a:cxn ang="5400000">
                  <a:pos x="wd2" y="hd2"/>
                </a:cxn>
                <a:cxn ang="10800000">
                  <a:pos x="wd2" y="hd2"/>
                </a:cxn>
                <a:cxn ang="16200000">
                  <a:pos x="wd2" y="hd2"/>
                </a:cxn>
              </a:cxnLst>
              <a:rect l="0" t="0" r="r" b="b"/>
              <a:pathLst>
                <a:path w="19393" h="21600" fill="norm" stroke="1" extrusionOk="0">
                  <a:moveTo>
                    <a:pt x="5" y="7709"/>
                  </a:moveTo>
                  <a:cubicBezTo>
                    <a:pt x="5" y="11225"/>
                    <a:pt x="5986" y="14295"/>
                    <a:pt x="14546" y="15174"/>
                  </a:cubicBezTo>
                  <a:lnTo>
                    <a:pt x="14546" y="13032"/>
                  </a:lnTo>
                  <a:lnTo>
                    <a:pt x="19393" y="17561"/>
                  </a:lnTo>
                  <a:lnTo>
                    <a:pt x="14546" y="21600"/>
                  </a:lnTo>
                  <a:lnTo>
                    <a:pt x="14546" y="19458"/>
                  </a:lnTo>
                  <a:cubicBezTo>
                    <a:pt x="5986" y="18579"/>
                    <a:pt x="5" y="15509"/>
                    <a:pt x="5" y="11993"/>
                  </a:cubicBezTo>
                  <a:close/>
                  <a:moveTo>
                    <a:pt x="19393" y="4284"/>
                  </a:moveTo>
                  <a:cubicBezTo>
                    <a:pt x="10760" y="4284"/>
                    <a:pt x="3167" y="6554"/>
                    <a:pt x="768" y="9851"/>
                  </a:cubicBezTo>
                  <a:cubicBezTo>
                    <a:pt x="-2207" y="5761"/>
                    <a:pt x="3720" y="1487"/>
                    <a:pt x="14006" y="304"/>
                  </a:cubicBezTo>
                  <a:cubicBezTo>
                    <a:pt x="15757" y="102"/>
                    <a:pt x="17570" y="0"/>
                    <a:pt x="19393" y="0"/>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latin typeface="+mn-lt"/>
                  <a:ea typeface="+mn-ea"/>
                  <a:cs typeface="+mn-cs"/>
                  <a:sym typeface="Calibri"/>
                </a:defRPr>
              </a:pPr>
            </a:p>
          </p:txBody>
        </p:sp>
        <p:sp>
          <p:nvSpPr>
            <p:cNvPr id="150" name="Shape"/>
            <p:cNvSpPr/>
            <p:nvPr/>
          </p:nvSpPr>
          <p:spPr>
            <a:xfrm>
              <a:off x="-15" y="-1"/>
              <a:ext cx="758328" cy="435840"/>
            </a:xfrm>
            <a:custGeom>
              <a:avLst/>
              <a:gdLst/>
              <a:ahLst/>
              <a:cxnLst>
                <a:cxn ang="0">
                  <a:pos x="wd2" y="hd2"/>
                </a:cxn>
                <a:cxn ang="5400000">
                  <a:pos x="wd2" y="hd2"/>
                </a:cxn>
                <a:cxn ang="10800000">
                  <a:pos x="wd2" y="hd2"/>
                </a:cxn>
                <a:cxn ang="16200000">
                  <a:pos x="wd2" y="hd2"/>
                </a:cxn>
              </a:cxnLst>
              <a:rect l="0" t="0" r="r" b="b"/>
              <a:pathLst>
                <a:path w="19393" h="21600" fill="norm" stroke="1" extrusionOk="0">
                  <a:moveTo>
                    <a:pt x="19393" y="9393"/>
                  </a:moveTo>
                  <a:cubicBezTo>
                    <a:pt x="10760" y="9393"/>
                    <a:pt x="3167" y="14370"/>
                    <a:pt x="768" y="21600"/>
                  </a:cubicBezTo>
                  <a:cubicBezTo>
                    <a:pt x="-2207" y="12632"/>
                    <a:pt x="3720" y="3259"/>
                    <a:pt x="14006" y="666"/>
                  </a:cubicBezTo>
                  <a:cubicBezTo>
                    <a:pt x="15757" y="224"/>
                    <a:pt x="17570" y="0"/>
                    <a:pt x="19393" y="0"/>
                  </a:cubicBezTo>
                  <a:close/>
                </a:path>
              </a:pathLst>
            </a:custGeom>
            <a:solidFill>
              <a:srgbClr val="000000">
                <a:alpha val="20000"/>
              </a:srgbClr>
            </a:solidFill>
            <a:ln w="12700" cap="flat">
              <a:noFill/>
              <a:miter lim="400000"/>
            </a:ln>
            <a:effectLst/>
          </p:spPr>
          <p:txBody>
            <a:bodyPr wrap="square" lIns="45718" tIns="45718" rIns="45718" bIns="45718" numCol="1" anchor="ctr">
              <a:noAutofit/>
            </a:bodyPr>
            <a:lstStyle/>
            <a:p>
              <a:pPr algn="ctr">
                <a:defRPr>
                  <a:latin typeface="+mn-lt"/>
                  <a:ea typeface="+mn-ea"/>
                  <a:cs typeface="+mn-cs"/>
                  <a:sym typeface="Calibri"/>
                </a:defRPr>
              </a:pPr>
            </a:p>
          </p:txBody>
        </p:sp>
        <p:sp>
          <p:nvSpPr>
            <p:cNvPr id="151" name="Line"/>
            <p:cNvSpPr/>
            <p:nvPr/>
          </p:nvSpPr>
          <p:spPr>
            <a:xfrm>
              <a:off x="209" y="-1"/>
              <a:ext cx="758104" cy="9556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7709"/>
                  </a:moveTo>
                  <a:cubicBezTo>
                    <a:pt x="0" y="11225"/>
                    <a:pt x="6663" y="14295"/>
                    <a:pt x="16200" y="15174"/>
                  </a:cubicBezTo>
                  <a:lnTo>
                    <a:pt x="16200" y="13032"/>
                  </a:lnTo>
                  <a:lnTo>
                    <a:pt x="21600" y="17561"/>
                  </a:lnTo>
                  <a:lnTo>
                    <a:pt x="16200" y="21600"/>
                  </a:lnTo>
                  <a:lnTo>
                    <a:pt x="16200" y="19458"/>
                  </a:lnTo>
                  <a:cubicBezTo>
                    <a:pt x="6663" y="18579"/>
                    <a:pt x="0" y="15509"/>
                    <a:pt x="0" y="11993"/>
                  </a:cubicBezTo>
                  <a:lnTo>
                    <a:pt x="0" y="7709"/>
                  </a:lnTo>
                  <a:cubicBezTo>
                    <a:pt x="0" y="3452"/>
                    <a:pt x="9671" y="0"/>
                    <a:pt x="21600" y="0"/>
                  </a:cubicBezTo>
                  <a:lnTo>
                    <a:pt x="21600" y="4284"/>
                  </a:lnTo>
                  <a:cubicBezTo>
                    <a:pt x="11982" y="4284"/>
                    <a:pt x="3523" y="6554"/>
                    <a:pt x="850" y="9851"/>
                  </a:cubicBezTo>
                </a:path>
              </a:pathLst>
            </a:custGeom>
            <a:noFill/>
            <a:ln w="12700" cap="flat">
              <a:solidFill>
                <a:srgbClr val="1D3053"/>
              </a:solidFill>
              <a:prstDash val="solid"/>
              <a:miter lim="800000"/>
            </a:ln>
            <a:effectLst/>
          </p:spPr>
          <p:txBody>
            <a:bodyPr wrap="square" lIns="45718" tIns="45718" rIns="45718" bIns="45718" numCol="1" anchor="ctr">
              <a:noAutofit/>
            </a:bodyPr>
            <a:lstStyle/>
            <a:p>
              <a:pPr algn="ctr">
                <a:defRPr>
                  <a:latin typeface="+mn-lt"/>
                  <a:ea typeface="+mn-ea"/>
                  <a:cs typeface="+mn-cs"/>
                  <a:sym typeface="Calibri"/>
                </a:defRPr>
              </a:pPr>
            </a:p>
          </p:txBody>
        </p:sp>
      </p:grpSp>
      <p:grpSp>
        <p:nvGrpSpPr>
          <p:cNvPr id="156" name="Arrow: Curved Right 36"/>
          <p:cNvGrpSpPr/>
          <p:nvPr/>
        </p:nvGrpSpPr>
        <p:grpSpPr>
          <a:xfrm>
            <a:off x="1901745" y="4356277"/>
            <a:ext cx="847956" cy="1068553"/>
            <a:chOff x="-16" y="0"/>
            <a:chExt cx="847955" cy="1068552"/>
          </a:xfrm>
        </p:grpSpPr>
        <p:sp>
          <p:nvSpPr>
            <p:cNvPr id="153" name="Shape"/>
            <p:cNvSpPr/>
            <p:nvPr/>
          </p:nvSpPr>
          <p:spPr>
            <a:xfrm>
              <a:off x="-17" y="-1"/>
              <a:ext cx="847956" cy="1068554"/>
            </a:xfrm>
            <a:custGeom>
              <a:avLst/>
              <a:gdLst/>
              <a:ahLst/>
              <a:cxnLst>
                <a:cxn ang="0">
                  <a:pos x="wd2" y="hd2"/>
                </a:cxn>
                <a:cxn ang="5400000">
                  <a:pos x="wd2" y="hd2"/>
                </a:cxn>
                <a:cxn ang="10800000">
                  <a:pos x="wd2" y="hd2"/>
                </a:cxn>
                <a:cxn ang="16200000">
                  <a:pos x="wd2" y="hd2"/>
                </a:cxn>
              </a:cxnLst>
              <a:rect l="0" t="0" r="r" b="b"/>
              <a:pathLst>
                <a:path w="19393" h="21600" fill="norm" stroke="1" extrusionOk="0">
                  <a:moveTo>
                    <a:pt x="5" y="7709"/>
                  </a:moveTo>
                  <a:cubicBezTo>
                    <a:pt x="5" y="11225"/>
                    <a:pt x="5986" y="14295"/>
                    <a:pt x="14546" y="15174"/>
                  </a:cubicBezTo>
                  <a:lnTo>
                    <a:pt x="14546" y="13032"/>
                  </a:lnTo>
                  <a:lnTo>
                    <a:pt x="19393" y="17561"/>
                  </a:lnTo>
                  <a:lnTo>
                    <a:pt x="14546" y="21600"/>
                  </a:lnTo>
                  <a:lnTo>
                    <a:pt x="14546" y="19458"/>
                  </a:lnTo>
                  <a:cubicBezTo>
                    <a:pt x="5986" y="18579"/>
                    <a:pt x="5" y="15509"/>
                    <a:pt x="5" y="11993"/>
                  </a:cubicBezTo>
                  <a:close/>
                  <a:moveTo>
                    <a:pt x="19393" y="4284"/>
                  </a:moveTo>
                  <a:cubicBezTo>
                    <a:pt x="10760" y="4284"/>
                    <a:pt x="3167" y="6554"/>
                    <a:pt x="768" y="9851"/>
                  </a:cubicBezTo>
                  <a:cubicBezTo>
                    <a:pt x="-2207" y="5761"/>
                    <a:pt x="3720" y="1487"/>
                    <a:pt x="14006" y="304"/>
                  </a:cubicBezTo>
                  <a:cubicBezTo>
                    <a:pt x="15757" y="102"/>
                    <a:pt x="17570" y="0"/>
                    <a:pt x="19393" y="0"/>
                  </a:cubicBezTo>
                  <a:close/>
                </a:path>
              </a:pathLst>
            </a:custGeom>
            <a:solidFill>
              <a:schemeClr val="accent1"/>
            </a:solidFill>
            <a:ln w="12700" cap="flat">
              <a:noFill/>
              <a:miter lim="400000"/>
            </a:ln>
            <a:effectLst/>
          </p:spPr>
          <p:txBody>
            <a:bodyPr wrap="square" lIns="45718" tIns="45718" rIns="45718" bIns="45718" numCol="1" anchor="ctr">
              <a:noAutofit/>
            </a:bodyPr>
            <a:lstStyle/>
            <a:p>
              <a:pPr algn="ctr">
                <a:defRPr>
                  <a:latin typeface="+mn-lt"/>
                  <a:ea typeface="+mn-ea"/>
                  <a:cs typeface="+mn-cs"/>
                  <a:sym typeface="Calibri"/>
                </a:defRPr>
              </a:pPr>
            </a:p>
          </p:txBody>
        </p:sp>
        <p:sp>
          <p:nvSpPr>
            <p:cNvPr id="154" name="Shape"/>
            <p:cNvSpPr/>
            <p:nvPr/>
          </p:nvSpPr>
          <p:spPr>
            <a:xfrm>
              <a:off x="-17" y="-1"/>
              <a:ext cx="847956" cy="487353"/>
            </a:xfrm>
            <a:custGeom>
              <a:avLst/>
              <a:gdLst/>
              <a:ahLst/>
              <a:cxnLst>
                <a:cxn ang="0">
                  <a:pos x="wd2" y="hd2"/>
                </a:cxn>
                <a:cxn ang="5400000">
                  <a:pos x="wd2" y="hd2"/>
                </a:cxn>
                <a:cxn ang="10800000">
                  <a:pos x="wd2" y="hd2"/>
                </a:cxn>
                <a:cxn ang="16200000">
                  <a:pos x="wd2" y="hd2"/>
                </a:cxn>
              </a:cxnLst>
              <a:rect l="0" t="0" r="r" b="b"/>
              <a:pathLst>
                <a:path w="19393" h="21600" fill="norm" stroke="1" extrusionOk="0">
                  <a:moveTo>
                    <a:pt x="19393" y="9393"/>
                  </a:moveTo>
                  <a:cubicBezTo>
                    <a:pt x="10760" y="9393"/>
                    <a:pt x="3167" y="14370"/>
                    <a:pt x="768" y="21600"/>
                  </a:cubicBezTo>
                  <a:cubicBezTo>
                    <a:pt x="-2207" y="12632"/>
                    <a:pt x="3720" y="3259"/>
                    <a:pt x="14006" y="666"/>
                  </a:cubicBezTo>
                  <a:cubicBezTo>
                    <a:pt x="15757" y="224"/>
                    <a:pt x="17570" y="0"/>
                    <a:pt x="19393" y="0"/>
                  </a:cubicBezTo>
                  <a:close/>
                </a:path>
              </a:pathLst>
            </a:custGeom>
            <a:solidFill>
              <a:srgbClr val="000000">
                <a:alpha val="20000"/>
              </a:srgbClr>
            </a:solidFill>
            <a:ln w="12700" cap="flat">
              <a:noFill/>
              <a:miter lim="400000"/>
            </a:ln>
            <a:effectLst/>
          </p:spPr>
          <p:txBody>
            <a:bodyPr wrap="square" lIns="45718" tIns="45718" rIns="45718" bIns="45718" numCol="1" anchor="ctr">
              <a:noAutofit/>
            </a:bodyPr>
            <a:lstStyle/>
            <a:p>
              <a:pPr algn="ctr">
                <a:defRPr>
                  <a:latin typeface="+mn-lt"/>
                  <a:ea typeface="+mn-ea"/>
                  <a:cs typeface="+mn-cs"/>
                  <a:sym typeface="Calibri"/>
                </a:defRPr>
              </a:pPr>
            </a:p>
          </p:txBody>
        </p:sp>
        <p:sp>
          <p:nvSpPr>
            <p:cNvPr id="155" name="Line"/>
            <p:cNvSpPr/>
            <p:nvPr/>
          </p:nvSpPr>
          <p:spPr>
            <a:xfrm>
              <a:off x="233" y="-1"/>
              <a:ext cx="847706" cy="10685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7709"/>
                  </a:moveTo>
                  <a:cubicBezTo>
                    <a:pt x="0" y="11225"/>
                    <a:pt x="6663" y="14295"/>
                    <a:pt x="16200" y="15174"/>
                  </a:cubicBezTo>
                  <a:lnTo>
                    <a:pt x="16200" y="13032"/>
                  </a:lnTo>
                  <a:lnTo>
                    <a:pt x="21600" y="17561"/>
                  </a:lnTo>
                  <a:lnTo>
                    <a:pt x="16200" y="21600"/>
                  </a:lnTo>
                  <a:lnTo>
                    <a:pt x="16200" y="19458"/>
                  </a:lnTo>
                  <a:cubicBezTo>
                    <a:pt x="6663" y="18579"/>
                    <a:pt x="0" y="15509"/>
                    <a:pt x="0" y="11993"/>
                  </a:cubicBezTo>
                  <a:lnTo>
                    <a:pt x="0" y="7709"/>
                  </a:lnTo>
                  <a:cubicBezTo>
                    <a:pt x="0" y="3452"/>
                    <a:pt x="9671" y="0"/>
                    <a:pt x="21600" y="0"/>
                  </a:cubicBezTo>
                  <a:lnTo>
                    <a:pt x="21600" y="4284"/>
                  </a:lnTo>
                  <a:cubicBezTo>
                    <a:pt x="11982" y="4284"/>
                    <a:pt x="3523" y="6554"/>
                    <a:pt x="850" y="9851"/>
                  </a:cubicBezTo>
                </a:path>
              </a:pathLst>
            </a:custGeom>
            <a:noFill/>
            <a:ln w="12700" cap="flat">
              <a:solidFill>
                <a:srgbClr val="1D3053"/>
              </a:solidFill>
              <a:prstDash val="solid"/>
              <a:miter lim="800000"/>
            </a:ln>
            <a:effectLst/>
          </p:spPr>
          <p:txBody>
            <a:bodyPr wrap="square" lIns="45718" tIns="45718" rIns="45718" bIns="45718" numCol="1" anchor="ctr">
              <a:noAutofit/>
            </a:bodyPr>
            <a:lstStyle/>
            <a:p>
              <a:pPr algn="ctr">
                <a:defRPr>
                  <a:latin typeface="+mn-lt"/>
                  <a:ea typeface="+mn-ea"/>
                  <a:cs typeface="+mn-cs"/>
                  <a:sym typeface="Calibri"/>
                </a:defRPr>
              </a:pPr>
            </a:p>
          </p:txBody>
        </p:sp>
      </p:grpSp>
      <p:sp>
        <p:nvSpPr>
          <p:cNvPr id="157" name="Arrow: Right 41"/>
          <p:cNvSpPr/>
          <p:nvPr/>
        </p:nvSpPr>
        <p:spPr>
          <a:xfrm>
            <a:off x="4838486" y="1257097"/>
            <a:ext cx="612489" cy="226428"/>
          </a:xfrm>
          <a:prstGeom prst="rightArrow">
            <a:avLst>
              <a:gd name="adj1" fmla="val 50000"/>
              <a:gd name="adj2" fmla="val 50000"/>
            </a:avLst>
          </a:prstGeom>
          <a:solidFill>
            <a:schemeClr val="accent1"/>
          </a:solidFill>
          <a:ln w="12700">
            <a:solidFill>
              <a:srgbClr val="1D3053"/>
            </a:solidFill>
            <a:miter/>
          </a:ln>
        </p:spPr>
        <p:txBody>
          <a:bodyPr lIns="45718" tIns="45718" rIns="45718" bIns="45718" anchor="ctr"/>
          <a:lstStyle/>
          <a:p>
            <a:pPr algn="ctr">
              <a:defRPr>
                <a:solidFill>
                  <a:srgbClr val="FFFFFF"/>
                </a:solidFill>
                <a:latin typeface="+mn-lt"/>
                <a:ea typeface="+mn-ea"/>
                <a:cs typeface="+mn-cs"/>
                <a:sym typeface="Calibri"/>
              </a:defRPr>
            </a:pPr>
          </a:p>
        </p:txBody>
      </p:sp>
      <p:sp>
        <p:nvSpPr>
          <p:cNvPr id="158" name="Arrow: Right 42"/>
          <p:cNvSpPr/>
          <p:nvPr/>
        </p:nvSpPr>
        <p:spPr>
          <a:xfrm>
            <a:off x="4883746" y="4119915"/>
            <a:ext cx="612489" cy="226429"/>
          </a:xfrm>
          <a:prstGeom prst="rightArrow">
            <a:avLst>
              <a:gd name="adj1" fmla="val 50000"/>
              <a:gd name="adj2" fmla="val 50000"/>
            </a:avLst>
          </a:prstGeom>
          <a:solidFill>
            <a:schemeClr val="accent1"/>
          </a:solidFill>
          <a:ln w="12700">
            <a:solidFill>
              <a:srgbClr val="1D3053"/>
            </a:solidFill>
            <a:miter/>
          </a:ln>
        </p:spPr>
        <p:txBody>
          <a:bodyPr lIns="45718" tIns="45718" rIns="45718" bIns="45718" anchor="ctr"/>
          <a:lstStyle/>
          <a:p>
            <a:pPr algn="ctr">
              <a:defRPr>
                <a:solidFill>
                  <a:srgbClr val="FFFFFF"/>
                </a:solidFill>
                <a:latin typeface="+mn-lt"/>
                <a:ea typeface="+mn-ea"/>
                <a:cs typeface="+mn-cs"/>
                <a:sym typeface="Calibri"/>
              </a:defRPr>
            </a:pPr>
          </a:p>
        </p:txBody>
      </p:sp>
      <p:sp>
        <p:nvSpPr>
          <p:cNvPr id="159" name="Arrow: Right 44"/>
          <p:cNvSpPr/>
          <p:nvPr/>
        </p:nvSpPr>
        <p:spPr>
          <a:xfrm>
            <a:off x="4837043" y="2203842"/>
            <a:ext cx="612489" cy="226430"/>
          </a:xfrm>
          <a:prstGeom prst="rightArrow">
            <a:avLst>
              <a:gd name="adj1" fmla="val 50000"/>
              <a:gd name="adj2" fmla="val 50000"/>
            </a:avLst>
          </a:prstGeom>
          <a:solidFill>
            <a:schemeClr val="accent1"/>
          </a:solidFill>
          <a:ln w="12700">
            <a:solidFill>
              <a:srgbClr val="1D3053"/>
            </a:solidFill>
            <a:miter/>
          </a:ln>
        </p:spPr>
        <p:txBody>
          <a:bodyPr lIns="45718" tIns="45718" rIns="45718" bIns="45718" anchor="ctr"/>
          <a:lstStyle/>
          <a:p>
            <a:pPr algn="ctr">
              <a:defRPr>
                <a:solidFill>
                  <a:srgbClr val="FFFFFF"/>
                </a:solidFill>
                <a:latin typeface="+mn-lt"/>
                <a:ea typeface="+mn-ea"/>
                <a:cs typeface="+mn-cs"/>
                <a:sym typeface="Calibri"/>
              </a:defRPr>
            </a:pPr>
          </a:p>
        </p:txBody>
      </p:sp>
      <p:sp>
        <p:nvSpPr>
          <p:cNvPr id="160" name="Arrow: Right 46"/>
          <p:cNvSpPr/>
          <p:nvPr/>
        </p:nvSpPr>
        <p:spPr>
          <a:xfrm>
            <a:off x="4883746" y="5258044"/>
            <a:ext cx="612489" cy="226429"/>
          </a:xfrm>
          <a:prstGeom prst="rightArrow">
            <a:avLst>
              <a:gd name="adj1" fmla="val 50000"/>
              <a:gd name="adj2" fmla="val 50000"/>
            </a:avLst>
          </a:prstGeom>
          <a:solidFill>
            <a:schemeClr val="accent1"/>
          </a:solidFill>
          <a:ln w="12700">
            <a:solidFill>
              <a:srgbClr val="1D3053"/>
            </a:solidFill>
            <a:miter/>
          </a:ln>
        </p:spPr>
        <p:txBody>
          <a:bodyPr lIns="45718" tIns="45718" rIns="45718" bIns="45718" anchor="ctr"/>
          <a:lstStyle/>
          <a:p>
            <a:pPr algn="ctr">
              <a:defRPr>
                <a:solidFill>
                  <a:srgbClr val="FFFFFF"/>
                </a:solidFill>
                <a:latin typeface="+mn-lt"/>
                <a:ea typeface="+mn-ea"/>
                <a:cs typeface="+mn-cs"/>
                <a:sym typeface="Calibri"/>
              </a:defRPr>
            </a:pPr>
          </a:p>
        </p:txBody>
      </p:sp>
      <p:grpSp>
        <p:nvGrpSpPr>
          <p:cNvPr id="163" name="Rectangle: Rounded Corners 47"/>
          <p:cNvGrpSpPr/>
          <p:nvPr/>
        </p:nvGrpSpPr>
        <p:grpSpPr>
          <a:xfrm>
            <a:off x="5449526" y="1000554"/>
            <a:ext cx="5565064" cy="697725"/>
            <a:chOff x="0" y="0"/>
            <a:chExt cx="5565063" cy="697723"/>
          </a:xfrm>
        </p:grpSpPr>
        <p:sp>
          <p:nvSpPr>
            <p:cNvPr id="161" name="Rounded Rectangle"/>
            <p:cNvSpPr/>
            <p:nvPr/>
          </p:nvSpPr>
          <p:spPr>
            <a:xfrm>
              <a:off x="-1" y="-1"/>
              <a:ext cx="5565064" cy="697724"/>
            </a:xfrm>
            <a:prstGeom prst="roundRect">
              <a:avLst>
                <a:gd name="adj" fmla="val 16667"/>
              </a:avLst>
            </a:prstGeom>
            <a:solidFill>
              <a:schemeClr val="accent1"/>
            </a:solidFill>
            <a:ln w="12700" cap="flat">
              <a:solidFill>
                <a:srgbClr val="1D3053"/>
              </a:solidFill>
              <a:prstDash val="solid"/>
              <a:miter lim="800000"/>
            </a:ln>
            <a:effectLst/>
          </p:spPr>
          <p:txBody>
            <a:bodyPr wrap="square" lIns="45718" tIns="45718" rIns="45718" bIns="45718" numCol="1" anchor="ctr">
              <a:noAutofit/>
            </a:bodyPr>
            <a:lstStyle/>
            <a:p>
              <a:pPr algn="ctr">
                <a:defRPr>
                  <a:solidFill>
                    <a:srgbClr val="FFFFFF"/>
                  </a:solidFill>
                  <a:latin typeface="+mn-lt"/>
                  <a:ea typeface="+mn-ea"/>
                  <a:cs typeface="+mn-cs"/>
                  <a:sym typeface="Calibri"/>
                </a:defRPr>
              </a:pPr>
            </a:p>
          </p:txBody>
        </p:sp>
        <p:sp>
          <p:nvSpPr>
            <p:cNvPr id="162" name="It will generate faceted summary of the  given paper"/>
            <p:cNvSpPr txBox="1"/>
            <p:nvPr/>
          </p:nvSpPr>
          <p:spPr>
            <a:xfrm>
              <a:off x="86129" y="182316"/>
              <a:ext cx="5392804" cy="33308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a:solidFill>
                    <a:srgbClr val="FFFFFF"/>
                  </a:solidFill>
                  <a:latin typeface="+mn-lt"/>
                  <a:ea typeface="+mn-ea"/>
                  <a:cs typeface="+mn-cs"/>
                  <a:sym typeface="Calibri"/>
                </a:defRPr>
              </a:lvl1pPr>
            </a:lstStyle>
            <a:p>
              <a:pPr/>
              <a:r>
                <a:t>It will generate faceted summary of the  given paper </a:t>
              </a:r>
            </a:p>
          </p:txBody>
        </p:sp>
      </p:grpSp>
      <p:grpSp>
        <p:nvGrpSpPr>
          <p:cNvPr id="166" name="Rectangle: Rounded Corners 54"/>
          <p:cNvGrpSpPr/>
          <p:nvPr/>
        </p:nvGrpSpPr>
        <p:grpSpPr>
          <a:xfrm>
            <a:off x="5434951" y="4921020"/>
            <a:ext cx="5687622" cy="921769"/>
            <a:chOff x="-1" y="0"/>
            <a:chExt cx="5687620" cy="921767"/>
          </a:xfrm>
        </p:grpSpPr>
        <p:sp>
          <p:nvSpPr>
            <p:cNvPr id="164" name="Rounded Rectangle"/>
            <p:cNvSpPr/>
            <p:nvPr/>
          </p:nvSpPr>
          <p:spPr>
            <a:xfrm>
              <a:off x="-2" y="0"/>
              <a:ext cx="5687622" cy="921768"/>
            </a:xfrm>
            <a:prstGeom prst="roundRect">
              <a:avLst>
                <a:gd name="adj" fmla="val 12894"/>
              </a:avLst>
            </a:prstGeom>
            <a:solidFill>
              <a:schemeClr val="accent1"/>
            </a:solidFill>
            <a:ln w="12700" cap="flat">
              <a:solidFill>
                <a:srgbClr val="1D3053"/>
              </a:solidFill>
              <a:prstDash val="solid"/>
              <a:miter lim="800000"/>
            </a:ln>
            <a:effectLst/>
          </p:spPr>
          <p:txBody>
            <a:bodyPr wrap="square" lIns="45718" tIns="45718" rIns="45718" bIns="45718" numCol="1" anchor="ctr">
              <a:noAutofit/>
            </a:bodyPr>
            <a:lstStyle/>
            <a:p>
              <a:pPr algn="ctr">
                <a:defRPr>
                  <a:solidFill>
                    <a:srgbClr val="FFFFFF"/>
                  </a:solidFill>
                  <a:latin typeface="+mn-lt"/>
                  <a:ea typeface="+mn-ea"/>
                  <a:cs typeface="+mn-cs"/>
                  <a:sym typeface="Calibri"/>
                </a:defRPr>
              </a:pPr>
            </a:p>
          </p:txBody>
        </p:sp>
        <p:sp>
          <p:nvSpPr>
            <p:cNvPr id="165" name="Finally , it will generate Related work by using All (Faceted Summary ,Relation b/w papers,Enrichred citations, main ideas )"/>
            <p:cNvSpPr txBox="1"/>
            <p:nvPr/>
          </p:nvSpPr>
          <p:spPr>
            <a:xfrm>
              <a:off x="147407" y="2237"/>
              <a:ext cx="5392803" cy="91728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a:solidFill>
                    <a:srgbClr val="FFFFFF"/>
                  </a:solidFill>
                  <a:latin typeface="+mn-lt"/>
                  <a:ea typeface="+mn-ea"/>
                  <a:cs typeface="+mn-cs"/>
                  <a:sym typeface="Calibri"/>
                </a:defRPr>
              </a:lvl1pPr>
            </a:lstStyle>
            <a:p>
              <a:pPr/>
              <a:r>
                <a:t>Finally , it will generate Literature Review by using All (Faceted Summary ,Relation b/w papers,Enrichred citations, main ideas )</a:t>
              </a:r>
            </a:p>
          </p:txBody>
        </p:sp>
      </p:grpSp>
      <p:sp>
        <p:nvSpPr>
          <p:cNvPr id="167" name="Arrow: Right 56"/>
          <p:cNvSpPr/>
          <p:nvPr/>
        </p:nvSpPr>
        <p:spPr>
          <a:xfrm>
            <a:off x="4837043" y="3153479"/>
            <a:ext cx="612489" cy="226430"/>
          </a:xfrm>
          <a:prstGeom prst="rightArrow">
            <a:avLst>
              <a:gd name="adj1" fmla="val 50000"/>
              <a:gd name="adj2" fmla="val 50000"/>
            </a:avLst>
          </a:prstGeom>
          <a:solidFill>
            <a:schemeClr val="accent1"/>
          </a:solidFill>
          <a:ln w="12700">
            <a:solidFill>
              <a:srgbClr val="1D3053"/>
            </a:solidFill>
            <a:miter/>
          </a:ln>
        </p:spPr>
        <p:txBody>
          <a:bodyPr lIns="45718" tIns="45718" rIns="45718" bIns="45718" anchor="ctr"/>
          <a:lstStyle/>
          <a:p>
            <a:pPr algn="ctr">
              <a:defRPr>
                <a:solidFill>
                  <a:srgbClr val="FFFFFF"/>
                </a:solidFill>
                <a:latin typeface="+mn-lt"/>
                <a:ea typeface="+mn-ea"/>
                <a:cs typeface="+mn-cs"/>
                <a:sym typeface="Calibri"/>
              </a:defRPr>
            </a:pPr>
          </a:p>
        </p:txBody>
      </p:sp>
      <p:grpSp>
        <p:nvGrpSpPr>
          <p:cNvPr id="170" name="Rectangle: Rounded Corners 57"/>
          <p:cNvGrpSpPr/>
          <p:nvPr/>
        </p:nvGrpSpPr>
        <p:grpSpPr>
          <a:xfrm>
            <a:off x="5449526" y="1968193"/>
            <a:ext cx="5565064" cy="697726"/>
            <a:chOff x="0" y="0"/>
            <a:chExt cx="5565063" cy="697724"/>
          </a:xfrm>
        </p:grpSpPr>
        <p:sp>
          <p:nvSpPr>
            <p:cNvPr id="168" name="Rounded Rectangle"/>
            <p:cNvSpPr/>
            <p:nvPr/>
          </p:nvSpPr>
          <p:spPr>
            <a:xfrm>
              <a:off x="-1" y="-1"/>
              <a:ext cx="5565064" cy="697726"/>
            </a:xfrm>
            <a:prstGeom prst="roundRect">
              <a:avLst>
                <a:gd name="adj" fmla="val 16667"/>
              </a:avLst>
            </a:prstGeom>
            <a:solidFill>
              <a:schemeClr val="accent1"/>
            </a:solidFill>
            <a:ln w="12700" cap="flat">
              <a:solidFill>
                <a:srgbClr val="1D3053"/>
              </a:solidFill>
              <a:prstDash val="solid"/>
              <a:miter lim="800000"/>
            </a:ln>
            <a:effectLst/>
          </p:spPr>
          <p:txBody>
            <a:bodyPr wrap="square" lIns="45718" tIns="45718" rIns="45718" bIns="45718" numCol="1" anchor="ctr">
              <a:noAutofit/>
            </a:bodyPr>
            <a:lstStyle/>
            <a:p>
              <a:pPr algn="ctr">
                <a:defRPr>
                  <a:solidFill>
                    <a:srgbClr val="FFFFFF"/>
                  </a:solidFill>
                  <a:latin typeface="+mn-lt"/>
                  <a:ea typeface="+mn-ea"/>
                  <a:cs typeface="+mn-cs"/>
                  <a:sym typeface="Calibri"/>
                </a:defRPr>
              </a:pPr>
            </a:p>
          </p:txBody>
        </p:sp>
        <p:sp>
          <p:nvSpPr>
            <p:cNvPr id="169" name="It will find the Relationship between Paper by Using Faceted summary of paper"/>
            <p:cNvSpPr txBox="1"/>
            <p:nvPr/>
          </p:nvSpPr>
          <p:spPr>
            <a:xfrm>
              <a:off x="86129" y="36266"/>
              <a:ext cx="5392804" cy="62518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a:solidFill>
                    <a:srgbClr val="FFFFFF"/>
                  </a:solidFill>
                  <a:latin typeface="+mn-lt"/>
                  <a:ea typeface="+mn-ea"/>
                  <a:cs typeface="+mn-cs"/>
                  <a:sym typeface="Calibri"/>
                </a:defRPr>
              </a:lvl1pPr>
            </a:lstStyle>
            <a:p>
              <a:pPr/>
              <a:r>
                <a:t>It will find the Relationship between Paper by Using Faceted summary of paper </a:t>
              </a:r>
            </a:p>
          </p:txBody>
        </p:sp>
      </p:grpSp>
      <p:grpSp>
        <p:nvGrpSpPr>
          <p:cNvPr id="173" name="Rectangle: Rounded Corners 58"/>
          <p:cNvGrpSpPr/>
          <p:nvPr/>
        </p:nvGrpSpPr>
        <p:grpSpPr>
          <a:xfrm>
            <a:off x="5449526" y="2911518"/>
            <a:ext cx="5658470" cy="796265"/>
            <a:chOff x="0" y="0"/>
            <a:chExt cx="5658468" cy="796263"/>
          </a:xfrm>
        </p:grpSpPr>
        <p:sp>
          <p:nvSpPr>
            <p:cNvPr id="171" name="Rounded Rectangle"/>
            <p:cNvSpPr/>
            <p:nvPr/>
          </p:nvSpPr>
          <p:spPr>
            <a:xfrm>
              <a:off x="-1" y="0"/>
              <a:ext cx="5658469" cy="796265"/>
            </a:xfrm>
            <a:prstGeom prst="roundRect">
              <a:avLst>
                <a:gd name="adj" fmla="val 14850"/>
              </a:avLst>
            </a:prstGeom>
            <a:solidFill>
              <a:schemeClr val="accent1"/>
            </a:solidFill>
            <a:ln w="12700" cap="flat">
              <a:solidFill>
                <a:srgbClr val="1D3053"/>
              </a:solidFill>
              <a:prstDash val="solid"/>
              <a:miter lim="800000"/>
            </a:ln>
            <a:effectLst/>
          </p:spPr>
          <p:txBody>
            <a:bodyPr wrap="square" lIns="45718" tIns="45718" rIns="45718" bIns="45718" numCol="1" anchor="ctr">
              <a:noAutofit/>
            </a:bodyPr>
            <a:lstStyle/>
            <a:p>
              <a:pPr algn="ctr">
                <a:defRPr>
                  <a:solidFill>
                    <a:srgbClr val="FFFFFF"/>
                  </a:solidFill>
                  <a:latin typeface="+mn-lt"/>
                  <a:ea typeface="+mn-ea"/>
                  <a:cs typeface="+mn-cs"/>
                  <a:sym typeface="Calibri"/>
                </a:defRPr>
              </a:pPr>
            </a:p>
          </p:txBody>
        </p:sp>
        <p:sp>
          <p:nvSpPr>
            <p:cNvPr id="172" name="It will be Generating Enriched usages and intent (Why And How paper is cited )  by using  Relation b/w  Paper"/>
            <p:cNvSpPr txBox="1"/>
            <p:nvPr/>
          </p:nvSpPr>
          <p:spPr>
            <a:xfrm>
              <a:off x="114214" y="87213"/>
              <a:ext cx="5212935" cy="62518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a:solidFill>
                    <a:srgbClr val="FFFFFF"/>
                  </a:solidFill>
                  <a:latin typeface="+mn-lt"/>
                  <a:ea typeface="+mn-ea"/>
                  <a:cs typeface="+mn-cs"/>
                  <a:sym typeface="Calibri"/>
                </a:defRPr>
              </a:lvl1pPr>
            </a:lstStyle>
            <a:p>
              <a:pPr/>
              <a:r>
                <a:t>It will be Generating Enriched usages and intent (Why And How paper is cited )  by using  Relation b/w  Paper </a:t>
              </a:r>
            </a:p>
          </p:txBody>
        </p:sp>
      </p:grpSp>
      <p:grpSp>
        <p:nvGrpSpPr>
          <p:cNvPr id="176" name="Rectangle: Rounded Corners 59"/>
          <p:cNvGrpSpPr/>
          <p:nvPr/>
        </p:nvGrpSpPr>
        <p:grpSpPr>
          <a:xfrm>
            <a:off x="5496231" y="3953378"/>
            <a:ext cx="5565062" cy="697724"/>
            <a:chOff x="0" y="0"/>
            <a:chExt cx="5565061" cy="697723"/>
          </a:xfrm>
        </p:grpSpPr>
        <p:sp>
          <p:nvSpPr>
            <p:cNvPr id="174" name="Rounded Rectangle"/>
            <p:cNvSpPr/>
            <p:nvPr/>
          </p:nvSpPr>
          <p:spPr>
            <a:xfrm>
              <a:off x="-1" y="-1"/>
              <a:ext cx="5565063" cy="697725"/>
            </a:xfrm>
            <a:prstGeom prst="roundRect">
              <a:avLst>
                <a:gd name="adj" fmla="val 16667"/>
              </a:avLst>
            </a:prstGeom>
            <a:solidFill>
              <a:schemeClr val="accent1"/>
            </a:solidFill>
            <a:ln w="12700" cap="flat">
              <a:solidFill>
                <a:srgbClr val="1D3053"/>
              </a:solidFill>
              <a:prstDash val="solid"/>
              <a:miter lim="800000"/>
            </a:ln>
            <a:effectLst/>
          </p:spPr>
          <p:txBody>
            <a:bodyPr wrap="square" lIns="45718" tIns="45718" rIns="45718" bIns="45718" numCol="1" anchor="ctr">
              <a:noAutofit/>
            </a:bodyPr>
            <a:lstStyle/>
            <a:p>
              <a:pPr algn="ctr">
                <a:defRPr sz="1600">
                  <a:solidFill>
                    <a:srgbClr val="FFFFFF"/>
                  </a:solidFill>
                  <a:latin typeface="+mn-lt"/>
                  <a:ea typeface="+mn-ea"/>
                  <a:cs typeface="+mn-cs"/>
                  <a:sym typeface="Calibri"/>
                </a:defRPr>
              </a:pPr>
            </a:p>
          </p:txBody>
        </p:sp>
        <p:sp>
          <p:nvSpPr>
            <p:cNvPr id="175" name="It Will Generate Main idea by  using Faceted Summary and human written related work section"/>
            <p:cNvSpPr txBox="1"/>
            <p:nvPr/>
          </p:nvSpPr>
          <p:spPr>
            <a:xfrm>
              <a:off x="40409" y="71564"/>
              <a:ext cx="5484241" cy="55459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8" tIns="45718" rIns="45718" bIns="45718" numCol="1" anchor="ctr">
              <a:spAutoFit/>
            </a:bodyPr>
            <a:lstStyle>
              <a:lvl1pPr algn="ctr">
                <a:defRPr sz="1600">
                  <a:solidFill>
                    <a:srgbClr val="FFFFFF"/>
                  </a:solidFill>
                  <a:latin typeface="+mn-lt"/>
                  <a:ea typeface="+mn-ea"/>
                  <a:cs typeface="+mn-cs"/>
                  <a:sym typeface="Calibri"/>
                </a:defRPr>
              </a:lvl1pPr>
            </a:lstStyle>
            <a:p>
              <a:pPr/>
              <a:r>
                <a:t>It Will Generate Main idea by  using Faceted Summary and human written related work section </a:t>
              </a:r>
            </a:p>
          </p:txBody>
        </p:sp>
      </p:grpSp>
      <p:sp>
        <p:nvSpPr>
          <p:cNvPr id="177" name="TextBox 60"/>
          <p:cNvSpPr txBox="1"/>
          <p:nvPr/>
        </p:nvSpPr>
        <p:spPr>
          <a:xfrm>
            <a:off x="773304" y="158113"/>
            <a:ext cx="3613298" cy="7645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defRPr b="1" sz="4400">
                <a:latin typeface="Petrona"/>
                <a:ea typeface="Petrona"/>
                <a:cs typeface="Petrona"/>
                <a:sym typeface="Petrona"/>
              </a:defRPr>
            </a:lvl1pPr>
          </a:lstStyle>
          <a:p>
            <a:pPr/>
            <a:r>
              <a:t>Flow Chart</a:t>
            </a:r>
          </a:p>
        </p:txBody>
      </p:sp>
      <p:sp>
        <p:nvSpPr>
          <p:cNvPr id="178" name="Straight Connector 1"/>
          <p:cNvSpPr/>
          <p:nvPr/>
        </p:nvSpPr>
        <p:spPr>
          <a:xfrm>
            <a:off x="1289037" y="824791"/>
            <a:ext cx="3704736" cy="4"/>
          </a:xfrm>
          <a:prstGeom prst="line">
            <a:avLst/>
          </a:prstGeom>
          <a:ln w="38100">
            <a:solidFill>
              <a:srgbClr val="000000"/>
            </a:solidFill>
            <a:miter/>
          </a:ln>
        </p:spPr>
        <p:txBody>
          <a:bodyPr lIns="45718" tIns="45718" rIns="45718" bIns="45718"/>
          <a:lstStyle/>
          <a:p>
            <a:pP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80" name="Screenshot 2024-10-01 at 11.06.28 AM.png" descr="Screenshot 2024-10-01 at 11.06.28 AM.png"/>
          <p:cNvPicPr>
            <a:picLocks noChangeAspect="1"/>
          </p:cNvPicPr>
          <p:nvPr/>
        </p:nvPicPr>
        <p:blipFill>
          <a:blip r:embed="rId2">
            <a:extLst/>
          </a:blip>
          <a:stretch>
            <a:fillRect/>
          </a:stretch>
        </p:blipFill>
        <p:spPr>
          <a:xfrm>
            <a:off x="191303" y="527014"/>
            <a:ext cx="5523145" cy="5597982"/>
          </a:xfrm>
          <a:prstGeom prst="rect">
            <a:avLst/>
          </a:prstGeom>
          <a:ln w="12700">
            <a:miter lim="400000"/>
          </a:ln>
        </p:spPr>
      </p:pic>
      <p:pic>
        <p:nvPicPr>
          <p:cNvPr id="181" name="Screenshot 2024-10-01 at 11.06.44 AM.png" descr="Screenshot 2024-10-01 at 11.06.44 AM.png"/>
          <p:cNvPicPr>
            <a:picLocks noChangeAspect="1"/>
          </p:cNvPicPr>
          <p:nvPr/>
        </p:nvPicPr>
        <p:blipFill>
          <a:blip r:embed="rId3">
            <a:extLst/>
          </a:blip>
          <a:stretch>
            <a:fillRect/>
          </a:stretch>
        </p:blipFill>
        <p:spPr>
          <a:xfrm>
            <a:off x="6168711" y="523248"/>
            <a:ext cx="5290114" cy="5605515"/>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83" name="Screenshot 2024-10-01 at 11.06.44 AM.png" descr="Screenshot 2024-10-01 at 11.06.44 AM.png"/>
          <p:cNvPicPr>
            <a:picLocks noChangeAspect="1"/>
          </p:cNvPicPr>
          <p:nvPr/>
        </p:nvPicPr>
        <p:blipFill>
          <a:blip r:embed="rId2">
            <a:extLst/>
          </a:blip>
          <a:stretch>
            <a:fillRect/>
          </a:stretch>
        </p:blipFill>
        <p:spPr>
          <a:xfrm>
            <a:off x="212406" y="305503"/>
            <a:ext cx="5725401" cy="6066753"/>
          </a:xfrm>
          <a:prstGeom prst="rect">
            <a:avLst/>
          </a:prstGeom>
          <a:ln w="12700">
            <a:miter lim="400000"/>
          </a:ln>
        </p:spPr>
      </p:pic>
      <p:pic>
        <p:nvPicPr>
          <p:cNvPr id="184" name="Screenshot 2024-10-01 at 11.06.59 AM.png" descr="Screenshot 2024-10-01 at 11.06.59 AM.png"/>
          <p:cNvPicPr>
            <a:picLocks noChangeAspect="1"/>
          </p:cNvPicPr>
          <p:nvPr/>
        </p:nvPicPr>
        <p:blipFill>
          <a:blip r:embed="rId3">
            <a:extLst/>
          </a:blip>
          <a:stretch>
            <a:fillRect/>
          </a:stretch>
        </p:blipFill>
        <p:spPr>
          <a:xfrm>
            <a:off x="6183948" y="1521928"/>
            <a:ext cx="5871673" cy="3118830"/>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86" name="Screenshot 2024-09-26 at 1.56.32 PM.png" descr="Screenshot 2024-09-26 at 1.56.32 PM.png"/>
          <p:cNvPicPr>
            <a:picLocks noChangeAspect="1"/>
          </p:cNvPicPr>
          <p:nvPr/>
        </p:nvPicPr>
        <p:blipFill>
          <a:blip r:embed="rId2">
            <a:extLst/>
          </a:blip>
          <a:stretch>
            <a:fillRect/>
          </a:stretch>
        </p:blipFill>
        <p:spPr>
          <a:xfrm>
            <a:off x="1444731" y="-143382"/>
            <a:ext cx="4138670" cy="7144764"/>
          </a:xfrm>
          <a:prstGeom prst="rect">
            <a:avLst/>
          </a:prstGeom>
          <a:ln w="12700">
            <a:miter lim="400000"/>
          </a:ln>
        </p:spPr>
      </p:pic>
      <p:pic>
        <p:nvPicPr>
          <p:cNvPr id="187" name="Screenshot 2024-10-01 at 11.16.03 AM.png" descr="Screenshot 2024-10-01 at 11.16.03 AM.png"/>
          <p:cNvPicPr>
            <a:picLocks noChangeAspect="1"/>
          </p:cNvPicPr>
          <p:nvPr/>
        </p:nvPicPr>
        <p:blipFill>
          <a:blip r:embed="rId3">
            <a:extLst/>
          </a:blip>
          <a:stretch>
            <a:fillRect/>
          </a:stretch>
        </p:blipFill>
        <p:spPr>
          <a:xfrm>
            <a:off x="6059963" y="3405"/>
            <a:ext cx="4899398" cy="6851191"/>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TextBox 15"/>
          <p:cNvSpPr txBox="1"/>
          <p:nvPr/>
        </p:nvSpPr>
        <p:spPr>
          <a:xfrm>
            <a:off x="773304" y="158113"/>
            <a:ext cx="5276977" cy="7645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1" sz="4400">
                <a:latin typeface="Petrona"/>
                <a:ea typeface="Petrona"/>
                <a:cs typeface="Petrona"/>
                <a:sym typeface="Petrona"/>
              </a:defRPr>
            </a:pPr>
            <a:r>
              <a:t>R</a:t>
            </a:r>
            <a:r>
              <a:rPr sz="3600"/>
              <a:t>EFRENCES</a:t>
            </a:r>
          </a:p>
        </p:txBody>
      </p:sp>
      <p:sp>
        <p:nvSpPr>
          <p:cNvPr id="190" name="Straight Connector 16"/>
          <p:cNvSpPr/>
          <p:nvPr/>
        </p:nvSpPr>
        <p:spPr>
          <a:xfrm>
            <a:off x="1289037" y="824791"/>
            <a:ext cx="3704736" cy="4"/>
          </a:xfrm>
          <a:prstGeom prst="line">
            <a:avLst/>
          </a:prstGeom>
          <a:ln w="38100">
            <a:solidFill>
              <a:srgbClr val="000000"/>
            </a:solidFill>
            <a:miter/>
          </a:ln>
        </p:spPr>
        <p:txBody>
          <a:bodyPr lIns="45718" tIns="45718" rIns="45718" bIns="45718"/>
          <a:lstStyle/>
          <a:p>
            <a:pPr/>
          </a:p>
        </p:txBody>
      </p:sp>
      <p:sp>
        <p:nvSpPr>
          <p:cNvPr id="191" name="TextBox 1"/>
          <p:cNvSpPr txBox="1"/>
          <p:nvPr/>
        </p:nvSpPr>
        <p:spPr>
          <a:xfrm>
            <a:off x="773305" y="1228599"/>
            <a:ext cx="10684717" cy="3546185"/>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a:latin typeface="+mn-lt"/>
                <a:ea typeface="+mn-ea"/>
                <a:cs typeface="+mn-cs"/>
                <a:sym typeface="Calibri"/>
              </a:defRPr>
            </a:pPr>
          </a:p>
          <a:p>
            <a:pPr>
              <a:defRPr>
                <a:latin typeface="+mn-lt"/>
                <a:ea typeface="+mn-ea"/>
                <a:cs typeface="+mn-cs"/>
                <a:sym typeface="Calibri"/>
              </a:defRPr>
            </a:pPr>
            <a:r>
              <a:t>[1] Melissa A. Kacena, Lilian I. Plotkin, and Jill C. Fehrenbacher, The Use of Artificial Intelligence in Writing Scientific Review Articles, Current Osteoporosis</a:t>
            </a:r>
          </a:p>
          <a:p>
            <a:pPr>
              <a:defRPr>
                <a:latin typeface="+mn-lt"/>
                <a:ea typeface="+mn-ea"/>
                <a:cs typeface="+mn-cs"/>
                <a:sym typeface="Calibri"/>
              </a:defRPr>
            </a:pPr>
            <a:r>
              <a:t>Reports, 2024.</a:t>
            </a:r>
          </a:p>
          <a:p>
            <a:pPr>
              <a:defRPr>
                <a:latin typeface="+mn-lt"/>
                <a:ea typeface="+mn-ea"/>
                <a:cs typeface="+mn-cs"/>
                <a:sym typeface="Calibri"/>
              </a:defRPr>
            </a:pPr>
          </a:p>
          <a:p>
            <a:pPr>
              <a:defRPr>
                <a:latin typeface="+mn-lt"/>
                <a:ea typeface="+mn-ea"/>
                <a:cs typeface="+mn-cs"/>
                <a:sym typeface="Calibri"/>
              </a:defRPr>
            </a:pPr>
          </a:p>
          <a:p>
            <a:pPr>
              <a:defRPr>
                <a:latin typeface="+mn-lt"/>
                <a:ea typeface="+mn-ea"/>
                <a:cs typeface="+mn-cs"/>
                <a:sym typeface="Calibri"/>
              </a:defRPr>
            </a:pPr>
            <a:r>
              <a:t>[2] Xiangci Li and Jessica Ouyang, Explaining Relationships Among Research Pa-</a:t>
            </a:r>
          </a:p>
          <a:p>
            <a:pPr>
              <a:defRPr>
                <a:latin typeface="+mn-lt"/>
                <a:ea typeface="+mn-ea"/>
                <a:cs typeface="+mn-cs"/>
                <a:sym typeface="Calibri"/>
              </a:defRPr>
            </a:pPr>
            <a:r>
              <a:t>pers, arXiv, 2024.</a:t>
            </a:r>
          </a:p>
          <a:p>
            <a:pPr>
              <a:defRPr>
                <a:latin typeface="+mn-lt"/>
                <a:ea typeface="+mn-ea"/>
                <a:cs typeface="+mn-cs"/>
                <a:sym typeface="Calibri"/>
              </a:defRPr>
            </a:pPr>
          </a:p>
          <a:p>
            <a:pPr>
              <a:defRPr>
                <a:latin typeface="+mn-lt"/>
                <a:ea typeface="+mn-ea"/>
                <a:cs typeface="+mn-cs"/>
                <a:sym typeface="Calibri"/>
              </a:defRPr>
            </a:pPr>
          </a:p>
          <a:p>
            <a:pPr>
              <a:defRPr>
                <a:latin typeface="+mn-lt"/>
                <a:ea typeface="+mn-ea"/>
                <a:cs typeface="+mn-cs"/>
                <a:sym typeface="Calibri"/>
              </a:defRPr>
            </a:pPr>
            <a:r>
              <a:t>[3] Shubham Agarwal, Issam H. Laradji, Laurent Charlin and Christopher Pal,</a:t>
            </a:r>
          </a:p>
          <a:p>
            <a:pPr>
              <a:defRPr>
                <a:latin typeface="+mn-lt"/>
                <a:ea typeface="+mn-ea"/>
                <a:cs typeface="+mn-cs"/>
                <a:sym typeface="Calibri"/>
              </a:defRPr>
            </a:pPr>
            <a:r>
              <a:t>LitLLM: A Toolkit for Scientific Literature Review, arXiv, 2024.</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Oval 2"/>
          <p:cNvSpPr/>
          <p:nvPr/>
        </p:nvSpPr>
        <p:spPr>
          <a:xfrm>
            <a:off x="1549977" y="831272"/>
            <a:ext cx="9092046" cy="5340930"/>
          </a:xfrm>
          <a:prstGeom prst="ellipse">
            <a:avLst/>
          </a:prstGeom>
          <a:solidFill>
            <a:schemeClr val="accent1"/>
          </a:solidFill>
          <a:ln w="12700">
            <a:solidFill>
              <a:srgbClr val="1D3053"/>
            </a:solidFill>
            <a:miter/>
          </a:ln>
        </p:spPr>
        <p:txBody>
          <a:bodyPr lIns="45718" tIns="45718" rIns="45718" bIns="45718" anchor="ctr"/>
          <a:lstStyle/>
          <a:p>
            <a:pPr algn="ctr">
              <a:defRPr>
                <a:solidFill>
                  <a:srgbClr val="FFFFFF"/>
                </a:solidFill>
                <a:latin typeface="+mn-lt"/>
                <a:ea typeface="+mn-ea"/>
                <a:cs typeface="+mn-cs"/>
                <a:sym typeface="Calibri"/>
              </a:defRPr>
            </a:pPr>
          </a:p>
        </p:txBody>
      </p:sp>
      <p:sp>
        <p:nvSpPr>
          <p:cNvPr id="194" name="Title 1"/>
          <p:cNvSpPr txBox="1"/>
          <p:nvPr/>
        </p:nvSpPr>
        <p:spPr>
          <a:xfrm>
            <a:off x="2601348" y="1441936"/>
            <a:ext cx="6989300" cy="397412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lvl1pPr algn="ctr">
              <a:lnSpc>
                <a:spcPct val="90000"/>
              </a:lnSpc>
              <a:defRPr sz="8000">
                <a:latin typeface="Arial Black"/>
                <a:ea typeface="Arial Black"/>
                <a:cs typeface="Arial Black"/>
                <a:sym typeface="Arial Black"/>
              </a:defRPr>
            </a:lvl1pPr>
          </a:lstStyle>
          <a:p>
            <a:pPr/>
            <a:r>
              <a:t>Thank You</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8" name="Title 1"/>
          <p:cNvSpPr txBox="1"/>
          <p:nvPr>
            <p:ph type="ctrTitle"/>
          </p:nvPr>
        </p:nvSpPr>
        <p:spPr>
          <a:xfrm>
            <a:off x="1524000" y="1122362"/>
            <a:ext cx="9144000" cy="2387601"/>
          </a:xfrm>
          <a:prstGeom prst="rect">
            <a:avLst/>
          </a:prstGeom>
        </p:spPr>
        <p:txBody>
          <a:bodyPr/>
          <a:lstStyle>
            <a:lvl1pPr>
              <a:defRPr b="1" sz="4800">
                <a:latin typeface="Petrona"/>
                <a:ea typeface="Petrona"/>
                <a:cs typeface="Petrona"/>
                <a:sym typeface="Petrona"/>
              </a:defRPr>
            </a:lvl1pPr>
          </a:lstStyle>
          <a:p>
            <a:pPr/>
            <a:br/>
          </a:p>
        </p:txBody>
      </p:sp>
      <p:sp>
        <p:nvSpPr>
          <p:cNvPr id="99" name="TextBox 3"/>
          <p:cNvSpPr txBox="1"/>
          <p:nvPr/>
        </p:nvSpPr>
        <p:spPr>
          <a:xfrm>
            <a:off x="260605" y="1279737"/>
            <a:ext cx="11670790" cy="2339685"/>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a:latin typeface="Arial Black"/>
                <a:ea typeface="Arial Black"/>
                <a:cs typeface="Arial Black"/>
                <a:sym typeface="Arial Black"/>
              </a:defRPr>
            </a:pPr>
          </a:p>
          <a:p>
            <a:pPr lvl="1" indent="457200">
              <a:defRPr>
                <a:latin typeface="+mn-lt"/>
                <a:ea typeface="+mn-ea"/>
                <a:cs typeface="+mn-cs"/>
                <a:sym typeface="Calibri"/>
              </a:defRPr>
            </a:pPr>
          </a:p>
          <a:p>
            <a:pPr>
              <a:spcBef>
                <a:spcPts val="1000"/>
              </a:spcBef>
              <a:defRPr b="1" sz="2500">
                <a:latin typeface="+mn-lt"/>
                <a:ea typeface="+mn-ea"/>
                <a:cs typeface="+mn-cs"/>
                <a:sym typeface="Calibri"/>
              </a:defRPr>
            </a:pPr>
            <a:r>
              <a:t>PROBLEM</a:t>
            </a:r>
            <a:r>
              <a:rPr b="0" sz="1800"/>
              <a:t>: </a:t>
            </a:r>
            <a:r>
              <a:rPr b="0" sz="2400"/>
              <a:t>Developing an accurate, automated literature review tool that integrates up-to-date  research while minimizing  errors generated by Large Language Models (LLMs) to streamline the review process for    researchers.</a:t>
            </a:r>
            <a:endParaRPr sz="2400"/>
          </a:p>
          <a:p>
            <a:pPr>
              <a:lnSpc>
                <a:spcPct val="90000"/>
              </a:lnSpc>
              <a:spcBef>
                <a:spcPts val="1000"/>
              </a:spcBef>
              <a:defRPr>
                <a:latin typeface="+mn-lt"/>
                <a:ea typeface="+mn-ea"/>
                <a:cs typeface="+mn-cs"/>
                <a:sym typeface="Calibri"/>
              </a:defRPr>
            </a:pPr>
            <a:r>
              <a:t>    </a:t>
            </a:r>
          </a:p>
        </p:txBody>
      </p:sp>
      <p:sp>
        <p:nvSpPr>
          <p:cNvPr id="100" name="TextBox 4"/>
          <p:cNvSpPr txBox="1"/>
          <p:nvPr/>
        </p:nvSpPr>
        <p:spPr>
          <a:xfrm>
            <a:off x="2607690" y="76609"/>
            <a:ext cx="5276977" cy="10058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1" sz="6000">
                <a:latin typeface="Petrona"/>
                <a:ea typeface="Petrona"/>
                <a:cs typeface="Petrona"/>
                <a:sym typeface="Petrona"/>
              </a:defRPr>
            </a:pPr>
            <a:r>
              <a:t>I</a:t>
            </a:r>
            <a:r>
              <a:rPr sz="4800"/>
              <a:t>NTRODUCTION</a:t>
            </a:r>
          </a:p>
        </p:txBody>
      </p:sp>
      <p:sp>
        <p:nvSpPr>
          <p:cNvPr id="101" name="Straight Connector 5"/>
          <p:cNvSpPr/>
          <p:nvPr/>
        </p:nvSpPr>
        <p:spPr>
          <a:xfrm>
            <a:off x="2720380" y="1022643"/>
            <a:ext cx="4669718" cy="3"/>
          </a:xfrm>
          <a:prstGeom prst="line">
            <a:avLst/>
          </a:prstGeom>
          <a:ln w="38100">
            <a:solidFill>
              <a:srgbClr val="000000"/>
            </a:solidFill>
            <a:miter/>
          </a:ln>
        </p:spPr>
        <p:txBody>
          <a:bodyPr lIns="45718" tIns="45718" rIns="45718" bIns="45718"/>
          <a:lstStyle/>
          <a:p>
            <a:pPr/>
          </a:p>
        </p:txBody>
      </p:sp>
      <p:sp>
        <p:nvSpPr>
          <p:cNvPr id="102" name="Slide Number"/>
          <p:cNvSpPr txBox="1"/>
          <p:nvPr>
            <p:ph type="sldNum" sz="quarter" idx="4294967295"/>
          </p:nvPr>
        </p:nvSpPr>
        <p:spPr>
          <a:xfrm>
            <a:off x="11172418" y="6414760"/>
            <a:ext cx="181378" cy="24830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03" name="LITLLM.png" descr="LITLLM.png"/>
          <p:cNvPicPr>
            <a:picLocks noChangeAspect="1"/>
          </p:cNvPicPr>
          <p:nvPr/>
        </p:nvPicPr>
        <p:blipFill>
          <a:blip r:embed="rId2">
            <a:extLst/>
          </a:blip>
          <a:stretch>
            <a:fillRect/>
          </a:stretch>
        </p:blipFill>
        <p:spPr>
          <a:xfrm>
            <a:off x="4209129" y="3144247"/>
            <a:ext cx="3773744" cy="3773743"/>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5" name="Content Placeholder 2"/>
          <p:cNvSpPr txBox="1"/>
          <p:nvPr>
            <p:ph type="body" idx="1"/>
          </p:nvPr>
        </p:nvSpPr>
        <p:spPr>
          <a:xfrm>
            <a:off x="838197" y="1253330"/>
            <a:ext cx="10683245" cy="4659789"/>
          </a:xfrm>
          <a:prstGeom prst="rect">
            <a:avLst/>
          </a:prstGeom>
        </p:spPr>
        <p:txBody>
          <a:bodyPr/>
          <a:lstStyle/>
          <a:p>
            <a:pPr marL="228599" indent="-228599">
              <a:defRPr b="1" sz="3000"/>
            </a:pPr>
            <a:r>
              <a:t>Motivation:-</a:t>
            </a:r>
          </a:p>
          <a:p>
            <a:pPr marL="0" indent="0" defTabSz="457200">
              <a:lnSpc>
                <a:spcPct val="100000"/>
              </a:lnSpc>
              <a:spcBef>
                <a:spcPts val="1200"/>
              </a:spcBef>
              <a:buSzTx/>
              <a:buNone/>
              <a:defRPr sz="2100">
                <a:latin typeface="Times Roman"/>
                <a:ea typeface="Times Roman"/>
                <a:cs typeface="Times Roman"/>
                <a:sym typeface="Times Roman"/>
              </a:defRPr>
            </a:pPr>
          </a:p>
          <a:p>
            <a:pPr marL="0" indent="0" defTabSz="457200">
              <a:lnSpc>
                <a:spcPct val="100000"/>
              </a:lnSpc>
              <a:spcBef>
                <a:spcPts val="1200"/>
              </a:spcBef>
              <a:buSzTx/>
              <a:buNone/>
              <a:defRPr b="1" sz="2100">
                <a:latin typeface="Times Roman"/>
                <a:ea typeface="Times Roman"/>
                <a:cs typeface="Times Roman"/>
                <a:sym typeface="Times Roman"/>
              </a:defRPr>
            </a:pPr>
            <a:r>
              <a:t>Information Overload</a:t>
            </a:r>
            <a:r>
              <a:rPr b="0"/>
              <a:t>: Researchers face an overwhelming number of new papers daily, making it hard to filter and find relevant content.</a:t>
            </a:r>
          </a:p>
          <a:p>
            <a:pPr marL="0" indent="0" defTabSz="457200">
              <a:lnSpc>
                <a:spcPct val="100000"/>
              </a:lnSpc>
              <a:spcBef>
                <a:spcPts val="1200"/>
              </a:spcBef>
              <a:buSzTx/>
              <a:buNone/>
              <a:defRPr sz="2100">
                <a:latin typeface="Times Roman"/>
                <a:ea typeface="Times Roman"/>
                <a:cs typeface="Times Roman"/>
                <a:sym typeface="Times Roman"/>
              </a:defRPr>
            </a:pPr>
          </a:p>
          <a:p>
            <a:pPr marL="0" indent="0" defTabSz="457200">
              <a:lnSpc>
                <a:spcPct val="100000"/>
              </a:lnSpc>
              <a:spcBef>
                <a:spcPts val="1200"/>
              </a:spcBef>
              <a:buSzTx/>
              <a:buNone/>
              <a:defRPr b="1" sz="2100">
                <a:latin typeface="Times Roman"/>
                <a:ea typeface="Times Roman"/>
                <a:cs typeface="Times Roman"/>
                <a:sym typeface="Times Roman"/>
              </a:defRPr>
            </a:pPr>
            <a:r>
              <a:t>Time Constraints</a:t>
            </a:r>
            <a:r>
              <a:rPr b="0"/>
              <a:t>: Understanding the importance of each paper is time-consuming, taking time away from research.</a:t>
            </a:r>
          </a:p>
          <a:p>
            <a:pPr marL="0" indent="0" defTabSz="457200">
              <a:lnSpc>
                <a:spcPct val="100000"/>
              </a:lnSpc>
              <a:spcBef>
                <a:spcPts val="1200"/>
              </a:spcBef>
              <a:buSzTx/>
              <a:buNone/>
              <a:defRPr sz="2100">
                <a:latin typeface="Times Roman"/>
                <a:ea typeface="Times Roman"/>
                <a:cs typeface="Times Roman"/>
                <a:sym typeface="Times Roman"/>
              </a:defRPr>
            </a:pPr>
          </a:p>
          <a:p>
            <a:pPr marL="0" indent="0" defTabSz="457200">
              <a:lnSpc>
                <a:spcPct val="100000"/>
              </a:lnSpc>
              <a:spcBef>
                <a:spcPts val="1200"/>
              </a:spcBef>
              <a:buSzTx/>
              <a:buNone/>
              <a:defRPr b="1" sz="2100">
                <a:latin typeface="Times Roman"/>
                <a:ea typeface="Times Roman"/>
                <a:cs typeface="Times Roman"/>
                <a:sym typeface="Times Roman"/>
              </a:defRPr>
            </a:pPr>
            <a:r>
              <a:t>Fragmented Knowledge</a:t>
            </a:r>
            <a:r>
              <a:rPr b="0"/>
              <a:t>: Current tools explain individual papers but don’t show how they connect, leading to missed insights.</a:t>
            </a:r>
          </a:p>
        </p:txBody>
      </p:sp>
      <p:sp>
        <p:nvSpPr>
          <p:cNvPr id="106" name="TextBox 3"/>
          <p:cNvSpPr txBox="1"/>
          <p:nvPr/>
        </p:nvSpPr>
        <p:spPr>
          <a:xfrm>
            <a:off x="773304" y="158113"/>
            <a:ext cx="5276977" cy="76453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1" sz="4400">
                <a:latin typeface="Petrona"/>
                <a:ea typeface="Petrona"/>
                <a:cs typeface="Petrona"/>
                <a:sym typeface="Petrona"/>
              </a:defRPr>
            </a:pPr>
            <a:r>
              <a:t>I</a:t>
            </a:r>
            <a:r>
              <a:rPr sz="3600"/>
              <a:t>NTRODUCTION </a:t>
            </a:r>
          </a:p>
        </p:txBody>
      </p:sp>
      <p:sp>
        <p:nvSpPr>
          <p:cNvPr id="107" name="Straight Connector 4"/>
          <p:cNvSpPr/>
          <p:nvPr/>
        </p:nvSpPr>
        <p:spPr>
          <a:xfrm>
            <a:off x="735442" y="773293"/>
            <a:ext cx="3704735" cy="4"/>
          </a:xfrm>
          <a:prstGeom prst="line">
            <a:avLst/>
          </a:prstGeom>
          <a:ln w="38100">
            <a:solidFill>
              <a:srgbClr val="000000"/>
            </a:solidFill>
            <a:miter/>
          </a:ln>
        </p:spPr>
        <p:txBody>
          <a:bodyPr lIns="45718" tIns="45718" rIns="45718" bIns="45718"/>
          <a:lstStyle/>
          <a:p>
            <a:pP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9" name="Literature Review :-"/>
          <p:cNvSpPr txBox="1"/>
          <p:nvPr>
            <p:ph type="title" idx="4294967295"/>
          </p:nvPr>
        </p:nvSpPr>
        <p:spPr>
          <a:xfrm>
            <a:off x="609600" y="92072"/>
            <a:ext cx="10972800" cy="1508130"/>
          </a:xfrm>
          <a:prstGeom prst="rect">
            <a:avLst/>
          </a:prstGeom>
        </p:spPr>
        <p:txBody>
          <a:bodyPr/>
          <a:lstStyle/>
          <a:p>
            <a:pPr/>
            <a:r>
              <a:t>Related Work :- </a:t>
            </a:r>
          </a:p>
        </p:txBody>
      </p:sp>
      <p:sp>
        <p:nvSpPr>
          <p:cNvPr id="110" name="Author : -  Shubham Agarwal, Issam H. Laradji , et.al…"/>
          <p:cNvSpPr txBox="1"/>
          <p:nvPr>
            <p:ph type="body" idx="4294967295"/>
          </p:nvPr>
        </p:nvSpPr>
        <p:spPr>
          <a:xfrm>
            <a:off x="609600" y="1265465"/>
            <a:ext cx="10972800" cy="5257805"/>
          </a:xfrm>
          <a:prstGeom prst="rect">
            <a:avLst/>
          </a:prstGeom>
        </p:spPr>
        <p:txBody>
          <a:bodyPr/>
          <a:lstStyle/>
          <a:p>
            <a:pPr marL="201168" indent="-201168" defTabSz="804672">
              <a:spcBef>
                <a:spcPts val="800"/>
              </a:spcBef>
              <a:defRPr sz="2400"/>
            </a:pPr>
          </a:p>
          <a:p>
            <a:pPr marL="201168" indent="-201168" defTabSz="804672">
              <a:spcBef>
                <a:spcPts val="800"/>
              </a:spcBef>
              <a:defRPr sz="2400"/>
            </a:pPr>
            <a:r>
              <a:t>Author : -  Shubham Agarwal, Issam H. Laradji , et.al</a:t>
            </a:r>
          </a:p>
          <a:p>
            <a:pPr marL="201168" indent="-201168" defTabSz="804672">
              <a:spcBef>
                <a:spcPts val="800"/>
              </a:spcBef>
              <a:defRPr sz="2400"/>
            </a:pPr>
            <a:r>
              <a:t>Title :- LitLLM: A Toolkit for Scientific Literature Review</a:t>
            </a:r>
          </a:p>
          <a:p>
            <a:pPr marL="201168" indent="-201168" defTabSz="804672">
              <a:spcBef>
                <a:spcPts val="800"/>
              </a:spcBef>
              <a:defRPr sz="2400"/>
            </a:pPr>
            <a:r>
              <a:t>Objective:- The objective of the paper is to develop a toolkit for automating the generation of literature reviews using Retrieval Augmented Generation (RAG) techniques.</a:t>
            </a:r>
          </a:p>
          <a:p>
            <a:pPr marL="201168" indent="-201168" defTabSz="804672">
              <a:spcBef>
                <a:spcPts val="800"/>
              </a:spcBef>
              <a:defRPr sz="2400"/>
            </a:pPr>
            <a:r>
              <a:t>Approach : - The paper proposes enhancing LLMs through </a:t>
            </a:r>
            <a:r>
              <a:rPr b="1"/>
              <a:t>Retrieval-Augmented Generation (RAG)</a:t>
            </a:r>
            <a:r>
              <a:t>, which integrates external knowledge from dynamic databases into the model’s existing knowledge . Additionally, the paper explores how LLMs can be applied to tasks like </a:t>
            </a:r>
            <a:r>
              <a:rPr b="1"/>
              <a:t>information retrieval and ranking</a:t>
            </a:r>
            <a:r>
              <a:t>, leveraging their zero-shot learning abilities.The approach involves techniques such as </a:t>
            </a:r>
            <a:r>
              <a:rPr b="1"/>
              <a:t>instruction tuning</a:t>
            </a:r>
            <a:r>
              <a:t> and </a:t>
            </a:r>
            <a:r>
              <a:rPr b="1"/>
              <a:t>prompt engineering</a:t>
            </a:r>
            <a:r>
              <a:t>, which aim to refine how LLMs respond to unseen tasks, making them more effective and accurate without requiring extensive retraining.</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12" name="WhatsApp Image 2024-10-01 at 02.46.17.jpeg" descr="WhatsApp Image 2024-10-01 at 02.46.17.jpeg"/>
          <p:cNvPicPr>
            <a:picLocks noChangeAspect="1"/>
          </p:cNvPicPr>
          <p:nvPr/>
        </p:nvPicPr>
        <p:blipFill>
          <a:blip r:embed="rId2">
            <a:extLst/>
          </a:blip>
          <a:stretch>
            <a:fillRect/>
          </a:stretch>
        </p:blipFill>
        <p:spPr>
          <a:xfrm>
            <a:off x="2883399" y="620166"/>
            <a:ext cx="6193464" cy="5617668"/>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4" name="Literature Review :-"/>
          <p:cNvSpPr txBox="1"/>
          <p:nvPr>
            <p:ph type="title"/>
          </p:nvPr>
        </p:nvSpPr>
        <p:spPr>
          <a:xfrm>
            <a:off x="310352" y="-117420"/>
            <a:ext cx="10515601" cy="1595438"/>
          </a:xfrm>
          <a:prstGeom prst="rect">
            <a:avLst/>
          </a:prstGeom>
        </p:spPr>
        <p:txBody>
          <a:bodyPr/>
          <a:lstStyle/>
          <a:p>
            <a:pPr/>
            <a:r>
              <a:t>Related Work  :-</a:t>
            </a:r>
          </a:p>
        </p:txBody>
      </p:sp>
      <p:sp>
        <p:nvSpPr>
          <p:cNvPr id="115" name="Author :- Melissa A. Kacena , Lilian I. Plotkin , Jill C. Fehrenbacher…"/>
          <p:cNvSpPr txBox="1"/>
          <p:nvPr>
            <p:ph type="body" idx="1"/>
          </p:nvPr>
        </p:nvSpPr>
        <p:spPr>
          <a:xfrm>
            <a:off x="181608" y="1156157"/>
            <a:ext cx="10515601" cy="5032380"/>
          </a:xfrm>
          <a:prstGeom prst="rect">
            <a:avLst/>
          </a:prstGeom>
        </p:spPr>
        <p:txBody>
          <a:bodyPr/>
          <a:lstStyle/>
          <a:p>
            <a:pPr marL="189737" indent="-189737" defTabSz="758951">
              <a:spcBef>
                <a:spcPts val="800"/>
              </a:spcBef>
              <a:defRPr sz="2300"/>
            </a:pPr>
          </a:p>
          <a:p>
            <a:pPr marL="189737" indent="-189737" defTabSz="758951">
              <a:spcBef>
                <a:spcPts val="800"/>
              </a:spcBef>
              <a:defRPr sz="2300"/>
            </a:pPr>
            <a:r>
              <a:t>Author :- Melissa A. Kacena , Lilian I. Plotkin </a:t>
            </a:r>
            <a:r>
              <a:rPr baseline="23778" sz="2100"/>
              <a:t>,</a:t>
            </a:r>
            <a:r>
              <a:t> Jill C. Fehrenbacher</a:t>
            </a:r>
          </a:p>
          <a:p>
            <a:pPr marL="189737" indent="-189737" defTabSz="758951">
              <a:spcBef>
                <a:spcPts val="800"/>
              </a:spcBef>
              <a:defRPr sz="2300"/>
            </a:pPr>
            <a:r>
              <a:t>Title : - The Use of Artificial Intelligence in Writing Scientific Review    Articles</a:t>
            </a:r>
          </a:p>
          <a:p>
            <a:pPr marL="189737" indent="-189737" defTabSz="758951">
              <a:spcBef>
                <a:spcPts val="800"/>
              </a:spcBef>
              <a:defRPr sz="2300"/>
            </a:pPr>
          </a:p>
          <a:p>
            <a:pPr marL="189737" indent="-189737" defTabSz="758951">
              <a:spcBef>
                <a:spcPts val="800"/>
              </a:spcBef>
              <a:defRPr sz="2300"/>
            </a:pPr>
            <a:r>
              <a:t>Objective:-The study aimed to determine if AI can effectively assist in writing scientific papers. While AI speeds up the process, it often makes mistakes, making it unreliable for solo use. Therefore, AI should be used with human oversight to ensure accuracy and adherence to scientific standards.</a:t>
            </a:r>
          </a:p>
          <a:p>
            <a:pPr marL="189737" indent="-189737" defTabSz="758951">
              <a:spcBef>
                <a:spcPts val="800"/>
              </a:spcBef>
              <a:defRPr sz="2300"/>
            </a:pPr>
          </a:p>
          <a:p>
            <a:pPr marL="189737" indent="-189737" defTabSz="758951">
              <a:spcBef>
                <a:spcPts val="800"/>
              </a:spcBef>
              <a:defRPr sz="2300"/>
            </a:pPr>
            <a:r>
              <a:t>Methods :- (1)AI‐Only (AIO) Review Articles :- AI Only Review Article are paper written entirely by AI , Like Chatgpt . The AI creates outlines, writes sections, and suggests citations. However, because the AI can be outdated and inaccurate, humans must fact-check and fix errors to make the paper ready for publication. </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7" name="(2)AI‐Assisted (AIA) Review Articles :-   AI-Assisted Review Articles involve AI, like ChatGPT, helping with writing, while humans provide outlines and references. The AI writes sections and suggests citations, but humans must review and fact-check to en"/>
          <p:cNvSpPr txBox="1"/>
          <p:nvPr>
            <p:ph type="body" idx="4294967295"/>
          </p:nvPr>
        </p:nvSpPr>
        <p:spPr>
          <a:xfrm>
            <a:off x="609600" y="365317"/>
            <a:ext cx="10972800" cy="5760848"/>
          </a:xfrm>
          <a:prstGeom prst="rect">
            <a:avLst/>
          </a:prstGeom>
        </p:spPr>
        <p:txBody>
          <a:bodyPr/>
          <a:lstStyle/>
          <a:p>
            <a:pPr marL="195942" indent="-195942">
              <a:defRPr sz="2400">
                <a:solidFill>
                  <a:srgbClr val="888888"/>
                </a:solidFill>
              </a:defRPr>
            </a:pPr>
          </a:p>
          <a:p>
            <a:pPr marL="195942" indent="-195942">
              <a:defRPr sz="2400">
                <a:solidFill>
                  <a:srgbClr val="888888"/>
                </a:solidFill>
              </a:defRPr>
            </a:pPr>
            <a:r>
              <a:t>(2)AI‐Assisted (AIA) Review Articles :-</a:t>
            </a:r>
            <a:r>
              <a:rPr sz="1200"/>
              <a:t>   </a:t>
            </a:r>
            <a:r>
              <a:rPr b="1"/>
              <a:t>AI-Assisted Review Articles</a:t>
            </a:r>
            <a:r>
              <a:t> involve AI, like ChatGPT, helping with writing, while humans provide outlines and references. The AI writes sections and suggests citations, but humans must review and fact-check to ensure accuracy.</a:t>
            </a:r>
          </a:p>
          <a:p>
            <a:pPr marL="0" indent="0" defTabSz="457200">
              <a:lnSpc>
                <a:spcPct val="100000"/>
              </a:lnSpc>
              <a:spcBef>
                <a:spcPts val="0"/>
              </a:spcBef>
              <a:buSzTx/>
              <a:buNone/>
              <a:defRPr sz="1200">
                <a:latin typeface="Times Roman"/>
                <a:ea typeface="Times Roman"/>
                <a:cs typeface="Times Roman"/>
                <a:sym typeface="Times Roman"/>
              </a:defRPr>
            </a:pPr>
          </a:p>
          <a:p>
            <a:pPr marL="0" indent="0" algn="ctr" defTabSz="457200">
              <a:lnSpc>
                <a:spcPct val="100000"/>
              </a:lnSpc>
              <a:spcBef>
                <a:spcPts val="0"/>
              </a:spcBef>
              <a:buSzTx/>
              <a:buNone/>
              <a:defRPr sz="1100">
                <a:solidFill>
                  <a:srgbClr val="000000">
                    <a:alpha val="84705"/>
                  </a:srgbClr>
                </a:solidFill>
                <a:latin typeface="+mj-lt"/>
                <a:ea typeface="+mj-ea"/>
                <a:cs typeface="+mj-cs"/>
                <a:sym typeface="Helvetica"/>
              </a:defRPr>
            </a:pPr>
          </a:p>
          <a:p>
            <a:pPr marL="195942" indent="-195942">
              <a:defRPr sz="2400">
                <a:solidFill>
                  <a:srgbClr val="888888"/>
                </a:solidFill>
              </a:defRPr>
            </a:pPr>
            <a:r>
              <a:t>Result : -  AI-assisted reviews streamline the writing process, but human intervention is required for fact-checking and error correction. While AI reduces drafting time, limitations like outdated information and single-document analysis still need human oversight.</a:t>
            </a:r>
          </a:p>
          <a:p>
            <a:pPr marL="195942" indent="-195942">
              <a:defRPr sz="2400">
                <a:solidFill>
                  <a:srgbClr val="888888"/>
                </a:solidFill>
              </a:defRPr>
            </a:pPr>
          </a:p>
          <a:p>
            <a:pPr marL="195942" indent="-195942">
              <a:defRPr sz="2400">
                <a:solidFill>
                  <a:srgbClr val="888888"/>
                </a:solidFill>
              </a:defRPr>
            </a:pPr>
            <a:r>
              <a:t>Conclusion :- AI can speed up paper writing but isn't fully autonomous. Human expertise is essential for ensuring accuracy, making AI a helpful tool rather than a complete replacement.</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Litrature Review :-"/>
          <p:cNvSpPr txBox="1"/>
          <p:nvPr>
            <p:ph type="title"/>
          </p:nvPr>
        </p:nvSpPr>
        <p:spPr>
          <a:xfrm>
            <a:off x="91488" y="-8231"/>
            <a:ext cx="10515601" cy="1325564"/>
          </a:xfrm>
          <a:prstGeom prst="rect">
            <a:avLst/>
          </a:prstGeom>
        </p:spPr>
        <p:txBody>
          <a:bodyPr/>
          <a:lstStyle/>
          <a:p>
            <a:pPr/>
            <a:r>
              <a:t>Related Work :- </a:t>
            </a:r>
          </a:p>
        </p:txBody>
      </p:sp>
      <p:sp>
        <p:nvSpPr>
          <p:cNvPr id="120" name="Author :- Xiangci Li  And Jessica Ouyang…"/>
          <p:cNvSpPr txBox="1"/>
          <p:nvPr>
            <p:ph type="body" idx="4294967295"/>
          </p:nvPr>
        </p:nvSpPr>
        <p:spPr>
          <a:xfrm>
            <a:off x="609600" y="1600200"/>
            <a:ext cx="10972800" cy="4525963"/>
          </a:xfrm>
          <a:prstGeom prst="rect">
            <a:avLst/>
          </a:prstGeom>
        </p:spPr>
        <p:txBody>
          <a:bodyPr/>
          <a:lstStyle/>
          <a:p>
            <a:pPr/>
            <a:r>
              <a:t>Author :- Xiangci Li  And Jessica Ouyang</a:t>
            </a:r>
          </a:p>
          <a:p>
            <a:pPr/>
            <a:r>
              <a:t>Title :- Explaining Relationships Among Research Paper </a:t>
            </a:r>
          </a:p>
          <a:p>
            <a:pPr/>
            <a:r>
              <a:t>Objective :- The paper aims to develop an automated method for generating concise, customized literature reviews by  Analyzing multiple research papers</a:t>
            </a:r>
          </a:p>
          <a:p>
            <a:pPr/>
            <a:r>
              <a:t>Approach:- It addresses the limitations of existing methods that focus on single-paper explanations, using feature-based LLM prompts to create richer citation texts with transition sentences.</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Parsing of a paper :-"/>
          <p:cNvSpPr txBox="1"/>
          <p:nvPr>
            <p:ph type="title"/>
          </p:nvPr>
        </p:nvSpPr>
        <p:spPr>
          <a:xfrm>
            <a:off x="606460" y="519615"/>
            <a:ext cx="10515604" cy="1325567"/>
          </a:xfrm>
          <a:prstGeom prst="rect">
            <a:avLst/>
          </a:prstGeom>
        </p:spPr>
        <p:txBody>
          <a:bodyPr/>
          <a:lstStyle/>
          <a:p>
            <a:pPr/>
            <a:r>
              <a:t>Parsing of a paper :- </a:t>
            </a:r>
          </a:p>
        </p:txBody>
      </p:sp>
      <p:sp>
        <p:nvSpPr>
          <p:cNvPr id="123" name="We have used science parser  to convert  research paper into json file .…"/>
          <p:cNvSpPr txBox="1"/>
          <p:nvPr>
            <p:ph type="body" idx="4294967295"/>
          </p:nvPr>
        </p:nvSpPr>
        <p:spPr>
          <a:xfrm>
            <a:off x="609600" y="998652"/>
            <a:ext cx="10972800" cy="5196185"/>
          </a:xfrm>
          <a:prstGeom prst="rect">
            <a:avLst/>
          </a:prstGeom>
        </p:spPr>
        <p:txBody>
          <a:bodyPr/>
          <a:lstStyle/>
          <a:p>
            <a:pPr/>
          </a:p>
          <a:p>
            <a:pPr/>
          </a:p>
          <a:p>
            <a:pPr/>
          </a:p>
          <a:p>
            <a:pPr/>
            <a:r>
              <a:t>We have used science parser  to convert  research paper into json file .</a:t>
            </a:r>
          </a:p>
          <a:p>
            <a:pPr/>
          </a:p>
          <a:p>
            <a:pPr/>
            <a:r>
              <a:t>To create a Faceted summary of a paper, we need the title, abstract, introduction, and conclusion. We get this information by extracting it from the paper through  parsing.</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E5EEF4"/>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5EEF4"/>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5EEF4"/>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