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8" y="3023616"/>
            <a:ext cx="5400380" cy="10180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38" y="2090927"/>
            <a:ext cx="5400380" cy="8778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38" y="1249680"/>
            <a:ext cx="5400380" cy="8168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0380" y="1036319"/>
            <a:ext cx="1865142" cy="33101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359663"/>
            <a:ext cx="8125459" cy="271780"/>
          </a:xfrm>
          <a:custGeom>
            <a:avLst/>
            <a:gdLst/>
            <a:ahLst/>
            <a:cxnLst/>
            <a:rect l="l" t="t" r="r" b="b"/>
            <a:pathLst>
              <a:path w="8125459" h="271780">
                <a:moveTo>
                  <a:pt x="8125968" y="271272"/>
                </a:moveTo>
                <a:lnTo>
                  <a:pt x="0" y="2712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5227" y="278129"/>
            <a:ext cx="3977545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8" y="2273807"/>
            <a:ext cx="7570285" cy="20726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9184"/>
            <a:ext cx="8128000" cy="457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298447"/>
            <a:ext cx="8125459" cy="314325"/>
          </a:xfrm>
          <a:custGeom>
            <a:avLst/>
            <a:gdLst/>
            <a:ahLst/>
            <a:cxnLst/>
            <a:rect l="l" t="t" r="r" b="b"/>
            <a:pathLst>
              <a:path w="8125459" h="314325">
                <a:moveTo>
                  <a:pt x="8125968" y="313944"/>
                </a:moveTo>
                <a:lnTo>
                  <a:pt x="0" y="313944"/>
                </a:lnTo>
                <a:lnTo>
                  <a:pt x="0" y="0"/>
                </a:lnTo>
                <a:lnTo>
                  <a:pt x="8125968" y="0"/>
                </a:lnTo>
                <a:lnTo>
                  <a:pt x="812596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2102" y="278129"/>
            <a:ext cx="3363795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499" y="1830339"/>
            <a:ext cx="4052570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63" y="1259585"/>
            <a:ext cx="3001010" cy="353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50" spc="-60"/>
              <a:t>Comprehensive</a:t>
            </a:r>
            <a:r>
              <a:rPr dirty="0" sz="2150" spc="5"/>
              <a:t> </a:t>
            </a:r>
            <a:r>
              <a:rPr dirty="0" sz="2150" spc="-25"/>
              <a:t>Internship</a:t>
            </a:r>
            <a:endParaRPr sz="2150"/>
          </a:p>
        </p:txBody>
      </p:sp>
      <p:sp>
        <p:nvSpPr>
          <p:cNvPr id="3" name="object 3" descr=""/>
          <p:cNvSpPr txBox="1"/>
          <p:nvPr/>
        </p:nvSpPr>
        <p:spPr>
          <a:xfrm>
            <a:off x="4406929" y="1244091"/>
            <a:ext cx="320357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" marR="5080" indent="-3175">
              <a:lnSpc>
                <a:spcPct val="108000"/>
              </a:lnSpc>
              <a:spcBef>
                <a:spcPts val="100"/>
              </a:spcBef>
            </a:pPr>
            <a:r>
              <a:rPr dirty="0" sz="1000" spc="-7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presentation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encapsulates</a:t>
            </a:r>
            <a:r>
              <a:rPr dirty="0" sz="10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internship 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experience</a:t>
            </a:r>
            <a:r>
              <a:rPr dirty="0" sz="1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000" spc="-60">
                <a:solidFill>
                  <a:srgbClr val="FFFFFF"/>
                </a:solidFill>
                <a:latin typeface="Arial MT"/>
                <a:cs typeface="Arial MT"/>
              </a:rPr>
              <a:t>Ayush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Kumar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TestingXper†s</a:t>
            </a:r>
            <a:r>
              <a:rPr dirty="0" sz="10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Chandigarh,</a:t>
            </a:r>
            <a:r>
              <a:rPr dirty="0" sz="10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focusing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†he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639823"/>
            <a:ext cx="8125459" cy="295910"/>
          </a:xfrm>
          <a:custGeom>
            <a:avLst/>
            <a:gdLst/>
            <a:ahLst/>
            <a:cxnLst/>
            <a:rect l="l" t="t" r="r" b="b"/>
            <a:pathLst>
              <a:path w="8125459" h="295910">
                <a:moveTo>
                  <a:pt x="8125968" y="295656"/>
                </a:moveTo>
                <a:lnTo>
                  <a:pt x="0" y="295656"/>
                </a:lnTo>
                <a:lnTo>
                  <a:pt x="0" y="0"/>
                </a:lnTo>
                <a:lnTo>
                  <a:pt x="8125968" y="0"/>
                </a:lnTo>
                <a:lnTo>
                  <a:pt x="8125968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4722" y="1589023"/>
            <a:ext cx="30994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20">
                <a:solidFill>
                  <a:srgbClr val="FFFFFF"/>
                </a:solidFill>
                <a:latin typeface="Cambria"/>
                <a:cs typeface="Cambria"/>
              </a:rPr>
              <a:t>Report</a:t>
            </a:r>
            <a:r>
              <a:rPr dirty="0" sz="2100" spc="-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dirty="0" sz="2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FFFFFF"/>
                </a:solidFill>
                <a:latin typeface="Cambria"/>
                <a:cs typeface="Cambria"/>
              </a:rPr>
              <a:t>DevOps</a:t>
            </a:r>
            <a:r>
              <a:rPr dirty="0" sz="2100" spc="-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mbria"/>
                <a:cs typeface="Cambria"/>
              </a:rPr>
              <a:t>Training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04162" y="1585214"/>
            <a:ext cx="3147695" cy="3530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R="5080" indent="1270">
              <a:lnSpc>
                <a:spcPct val="104800"/>
              </a:lnSpc>
              <a:spcBef>
                <a:spcPts val="40"/>
              </a:spcBef>
            </a:pPr>
            <a:r>
              <a:rPr dirty="0" sz="1050" spc="-90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r>
              <a:rPr dirty="0" sz="10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10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FFFFFF"/>
                </a:solidFill>
                <a:latin typeface="Arial MT"/>
                <a:cs typeface="Arial MT"/>
              </a:rPr>
              <a:t>undertaken</a:t>
            </a:r>
            <a:r>
              <a:rPr dirty="0" sz="10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†he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program.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2042160"/>
            <a:ext cx="8128000" cy="24765"/>
            <a:chOff x="0" y="2042160"/>
            <a:chExt cx="8128000" cy="2476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42" y="1033272"/>
            <a:ext cx="7582534" cy="3313429"/>
            <a:chOff x="329142" y="1033272"/>
            <a:chExt cx="7582534" cy="331342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42" y="1036320"/>
              <a:ext cx="7582475" cy="331012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42476" y="1033272"/>
              <a:ext cx="0" cy="3154680"/>
            </a:xfrm>
            <a:custGeom>
              <a:avLst/>
              <a:gdLst/>
              <a:ahLst/>
              <a:cxnLst/>
              <a:rect l="l" t="t" r="r" b="b"/>
              <a:pathLst>
                <a:path w="0" h="3154679">
                  <a:moveTo>
                    <a:pt x="0" y="31546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181C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85142" y="1033272"/>
              <a:ext cx="0" cy="3154680"/>
            </a:xfrm>
            <a:custGeom>
              <a:avLst/>
              <a:gdLst/>
              <a:ahLst/>
              <a:cxnLst/>
              <a:rect l="l" t="t" r="r" b="b"/>
              <a:pathLst>
                <a:path w="0" h="3154679">
                  <a:moveTo>
                    <a:pt x="0" y="31546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181C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3523" y="4183379"/>
              <a:ext cx="7451725" cy="0"/>
            </a:xfrm>
            <a:custGeom>
              <a:avLst/>
              <a:gdLst/>
              <a:ahLst/>
              <a:cxnLst/>
              <a:rect l="l" t="t" r="r" b="b"/>
              <a:pathLst>
                <a:path w="7451725" h="0">
                  <a:moveTo>
                    <a:pt x="0" y="0"/>
                  </a:moveTo>
                  <a:lnTo>
                    <a:pt x="7451428" y="0"/>
                  </a:lnTo>
                </a:path>
              </a:pathLst>
            </a:custGeom>
            <a:ln w="3175">
              <a:solidFill>
                <a:srgbClr val="181C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705904" y="1033272"/>
              <a:ext cx="0" cy="3191510"/>
            </a:xfrm>
            <a:custGeom>
              <a:avLst/>
              <a:gdLst/>
              <a:ahLst/>
              <a:cxnLst/>
              <a:rect l="l" t="t" r="r" b="b"/>
              <a:pathLst>
                <a:path w="0" h="3191510">
                  <a:moveTo>
                    <a:pt x="0" y="31912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45524" y="1033272"/>
              <a:ext cx="0" cy="3191510"/>
            </a:xfrm>
            <a:custGeom>
              <a:avLst/>
              <a:gdLst/>
              <a:ahLst/>
              <a:cxnLst/>
              <a:rect l="l" t="t" r="r" b="b"/>
              <a:pathLst>
                <a:path w="0" h="3191510">
                  <a:moveTo>
                    <a:pt x="0" y="31912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782094" y="1033272"/>
              <a:ext cx="0" cy="3191510"/>
            </a:xfrm>
            <a:custGeom>
              <a:avLst/>
              <a:gdLst/>
              <a:ahLst/>
              <a:cxnLst/>
              <a:rect l="l" t="t" r="r" b="b"/>
              <a:pathLst>
                <a:path w="0" h="3191510">
                  <a:moveTo>
                    <a:pt x="0" y="31912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09524" y="1033272"/>
              <a:ext cx="0" cy="3191510"/>
            </a:xfrm>
            <a:custGeom>
              <a:avLst/>
              <a:gdLst/>
              <a:ahLst/>
              <a:cxnLst/>
              <a:rect l="l" t="t" r="r" b="b"/>
              <a:pathLst>
                <a:path w="0" h="3191510">
                  <a:moveTo>
                    <a:pt x="0" y="31912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3523" y="4223004"/>
              <a:ext cx="7451725" cy="0"/>
            </a:xfrm>
            <a:custGeom>
              <a:avLst/>
              <a:gdLst/>
              <a:ahLst/>
              <a:cxnLst/>
              <a:rect l="l" t="t" r="r" b="b"/>
              <a:pathLst>
                <a:path w="7451725" h="0">
                  <a:moveTo>
                    <a:pt x="0" y="0"/>
                  </a:moveTo>
                  <a:lnTo>
                    <a:pt x="7451428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523" y="4183379"/>
              <a:ext cx="7475855" cy="0"/>
            </a:xfrm>
            <a:custGeom>
              <a:avLst/>
              <a:gdLst/>
              <a:ahLst/>
              <a:cxnLst/>
              <a:rect l="l" t="t" r="r" b="b"/>
              <a:pathLst>
                <a:path w="7475855" h="0">
                  <a:moveTo>
                    <a:pt x="0" y="0"/>
                  </a:moveTo>
                  <a:lnTo>
                    <a:pt x="7475809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3523" y="4149851"/>
              <a:ext cx="7475855" cy="0"/>
            </a:xfrm>
            <a:custGeom>
              <a:avLst/>
              <a:gdLst/>
              <a:ahLst/>
              <a:cxnLst/>
              <a:rect l="l" t="t" r="r" b="b"/>
              <a:pathLst>
                <a:path w="7475855" h="0">
                  <a:moveTo>
                    <a:pt x="0" y="0"/>
                  </a:moveTo>
                  <a:lnTo>
                    <a:pt x="7475809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9142" y="3921251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9142" y="3537204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9142" y="3165348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9142" y="2808732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9142" y="2458211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9142" y="2086355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9142" y="1738884"/>
              <a:ext cx="7180580" cy="0"/>
            </a:xfrm>
            <a:custGeom>
              <a:avLst/>
              <a:gdLst/>
              <a:ahLst/>
              <a:cxnLst/>
              <a:rect l="l" t="t" r="r" b="b"/>
              <a:pathLst>
                <a:path w="7180580" h="0">
                  <a:moveTo>
                    <a:pt x="0" y="0"/>
                  </a:moveTo>
                  <a:lnTo>
                    <a:pt x="718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6095" y="1284731"/>
              <a:ext cx="7183755" cy="0"/>
            </a:xfrm>
            <a:custGeom>
              <a:avLst/>
              <a:gdLst/>
              <a:ahLst/>
              <a:cxnLst/>
              <a:rect l="l" t="t" r="r" b="b"/>
              <a:pathLst>
                <a:path w="7183755" h="0">
                  <a:moveTo>
                    <a:pt x="0" y="0"/>
                  </a:moveTo>
                  <a:lnTo>
                    <a:pt x="7183238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60189" y="1033272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w="0" h="3276600">
                  <a:moveTo>
                    <a:pt x="0" y="32766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02857" y="1033272"/>
              <a:ext cx="0" cy="3228340"/>
            </a:xfrm>
            <a:custGeom>
              <a:avLst/>
              <a:gdLst/>
              <a:ahLst/>
              <a:cxnLst/>
              <a:rect l="l" t="t" r="r" b="b"/>
              <a:pathLst>
                <a:path w="0" h="3228340">
                  <a:moveTo>
                    <a:pt x="0" y="32278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36381" y="1033272"/>
              <a:ext cx="0" cy="3228340"/>
            </a:xfrm>
            <a:custGeom>
              <a:avLst/>
              <a:gdLst/>
              <a:ahLst/>
              <a:cxnLst/>
              <a:rect l="l" t="t" r="r" b="b"/>
              <a:pathLst>
                <a:path w="0" h="3228340">
                  <a:moveTo>
                    <a:pt x="0" y="32278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66856" y="1033272"/>
              <a:ext cx="0" cy="3228340"/>
            </a:xfrm>
            <a:custGeom>
              <a:avLst/>
              <a:gdLst/>
              <a:ahLst/>
              <a:cxnLst/>
              <a:rect l="l" t="t" r="r" b="b"/>
              <a:pathLst>
                <a:path w="0" h="3228340">
                  <a:moveTo>
                    <a:pt x="0" y="32278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806476" y="1033272"/>
              <a:ext cx="0" cy="3228340"/>
            </a:xfrm>
            <a:custGeom>
              <a:avLst/>
              <a:gdLst/>
              <a:ahLst/>
              <a:cxnLst/>
              <a:rect l="l" t="t" r="r" b="b"/>
              <a:pathLst>
                <a:path w="0" h="3228340">
                  <a:moveTo>
                    <a:pt x="0" y="32278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843046" y="1033272"/>
              <a:ext cx="0" cy="3154680"/>
            </a:xfrm>
            <a:custGeom>
              <a:avLst/>
              <a:gdLst/>
              <a:ahLst/>
              <a:cxnLst/>
              <a:rect l="l" t="t" r="r" b="b"/>
              <a:pathLst>
                <a:path w="0" h="3154679">
                  <a:moveTo>
                    <a:pt x="0" y="31546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3523" y="4253483"/>
              <a:ext cx="7473315" cy="0"/>
            </a:xfrm>
            <a:custGeom>
              <a:avLst/>
              <a:gdLst/>
              <a:ahLst/>
              <a:cxnLst/>
              <a:rect l="l" t="t" r="r" b="b"/>
              <a:pathLst>
                <a:path w="7473315" h="0">
                  <a:moveTo>
                    <a:pt x="0" y="0"/>
                  </a:moveTo>
                  <a:lnTo>
                    <a:pt x="747276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53523" y="4223004"/>
              <a:ext cx="7475855" cy="0"/>
            </a:xfrm>
            <a:custGeom>
              <a:avLst/>
              <a:gdLst/>
              <a:ahLst/>
              <a:cxnLst/>
              <a:rect l="l" t="t" r="r" b="b"/>
              <a:pathLst>
                <a:path w="7475855" h="0">
                  <a:moveTo>
                    <a:pt x="0" y="0"/>
                  </a:moveTo>
                  <a:lnTo>
                    <a:pt x="7475809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53523" y="4183379"/>
              <a:ext cx="7500620" cy="0"/>
            </a:xfrm>
            <a:custGeom>
              <a:avLst/>
              <a:gdLst/>
              <a:ahLst/>
              <a:cxnLst/>
              <a:rect l="l" t="t" r="r" b="b"/>
              <a:pathLst>
                <a:path w="7500620" h="0">
                  <a:moveTo>
                    <a:pt x="0" y="0"/>
                  </a:moveTo>
                  <a:lnTo>
                    <a:pt x="750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53523" y="4137660"/>
              <a:ext cx="7500620" cy="0"/>
            </a:xfrm>
            <a:custGeom>
              <a:avLst/>
              <a:gdLst/>
              <a:ahLst/>
              <a:cxnLst/>
              <a:rect l="l" t="t" r="r" b="b"/>
              <a:pathLst>
                <a:path w="7500620" h="0">
                  <a:moveTo>
                    <a:pt x="0" y="0"/>
                  </a:moveTo>
                  <a:lnTo>
                    <a:pt x="7500190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9142" y="3936492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49142" y="3902964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49142" y="3543300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49142" y="3509772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9142" y="3192779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49142" y="3162300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49142" y="2823972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9142" y="2793492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9142" y="2464308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9142" y="2424683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49142" y="2104644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9142" y="2071116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49142" y="1738884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9142" y="1708404"/>
              <a:ext cx="7204709" cy="0"/>
            </a:xfrm>
            <a:custGeom>
              <a:avLst/>
              <a:gdLst/>
              <a:ahLst/>
              <a:cxnLst/>
              <a:rect l="l" t="t" r="r" b="b"/>
              <a:pathLst>
                <a:path w="7204709" h="0">
                  <a:moveTo>
                    <a:pt x="0" y="0"/>
                  </a:moveTo>
                  <a:lnTo>
                    <a:pt x="7204571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6095" y="1266444"/>
              <a:ext cx="7207884" cy="0"/>
            </a:xfrm>
            <a:custGeom>
              <a:avLst/>
              <a:gdLst/>
              <a:ahLst/>
              <a:cxnLst/>
              <a:rect l="l" t="t" r="r" b="b"/>
              <a:pathLst>
                <a:path w="7207884" h="0">
                  <a:moveTo>
                    <a:pt x="0" y="0"/>
                  </a:moveTo>
                  <a:lnTo>
                    <a:pt x="7207619" y="0"/>
                  </a:lnTo>
                </a:path>
              </a:pathLst>
            </a:custGeom>
            <a:ln w="3175">
              <a:solidFill>
                <a:srgbClr val="080F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/>
          <p:nvPr/>
        </p:nvSpPr>
        <p:spPr>
          <a:xfrm>
            <a:off x="0" y="359663"/>
            <a:ext cx="8125459" cy="210820"/>
          </a:xfrm>
          <a:custGeom>
            <a:avLst/>
            <a:gdLst/>
            <a:ahLst/>
            <a:cxnLst/>
            <a:rect l="l" t="t" r="r" b="b"/>
            <a:pathLst>
              <a:path w="8125459" h="210820">
                <a:moveTo>
                  <a:pt x="8125968" y="210311"/>
                </a:moveTo>
                <a:lnTo>
                  <a:pt x="0" y="210311"/>
                </a:lnTo>
                <a:lnTo>
                  <a:pt x="0" y="0"/>
                </a:lnTo>
                <a:lnTo>
                  <a:pt x="8125968" y="0"/>
                </a:lnTo>
                <a:lnTo>
                  <a:pt x="8125968" y="210311"/>
                </a:lnTo>
                <a:close/>
              </a:path>
            </a:pathLst>
          </a:custGeom>
          <a:solidFill>
            <a:srgbClr val="070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Detailed</a:t>
            </a:r>
            <a:r>
              <a:rPr dirty="0" spc="-40"/>
              <a:t> </a:t>
            </a:r>
            <a:r>
              <a:rPr dirty="0"/>
              <a:t>List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10"/>
              <a:t>Tools</a:t>
            </a:r>
          </a:p>
        </p:txBody>
      </p:sp>
      <p:sp>
        <p:nvSpPr>
          <p:cNvPr id="49" name="object 49" descr=""/>
          <p:cNvSpPr/>
          <p:nvPr/>
        </p:nvSpPr>
        <p:spPr>
          <a:xfrm>
            <a:off x="0" y="688848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043711" y="637285"/>
            <a:ext cx="20332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0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1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Purposes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0"/>
              <a:t>Summary</a:t>
            </a:r>
            <a:r>
              <a:rPr dirty="0" sz="2150" spc="-60"/>
              <a:t> </a:t>
            </a:r>
            <a:r>
              <a:rPr dirty="0" sz="2150"/>
              <a:t>of</a:t>
            </a:r>
            <a:r>
              <a:rPr dirty="0" sz="2150" spc="-105"/>
              <a:t> </a:t>
            </a:r>
            <a:r>
              <a:rPr dirty="0" sz="2150" spc="-45"/>
              <a:t>Internship</a:t>
            </a:r>
            <a:r>
              <a:rPr dirty="0" sz="2150" spc="-55"/>
              <a:t> </a:t>
            </a:r>
            <a:r>
              <a:rPr dirty="0" sz="2150" spc="-30"/>
              <a:t>Experience</a:t>
            </a:r>
            <a:endParaRPr sz="2150"/>
          </a:p>
        </p:txBody>
      </p:sp>
      <p:sp>
        <p:nvSpPr>
          <p:cNvPr id="3" name="object 3" descr=""/>
          <p:cNvSpPr/>
          <p:nvPr/>
        </p:nvSpPr>
        <p:spPr>
          <a:xfrm>
            <a:off x="0" y="688848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876284" y="646684"/>
            <a:ext cx="23787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Takeaways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My</a:t>
            </a:r>
            <a:r>
              <a:rPr dirty="0" sz="1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Internship</a:t>
            </a:r>
            <a:r>
              <a:rPr dirty="0" sz="10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journey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08952" y="1603247"/>
            <a:ext cx="100965" cy="76200"/>
            <a:chOff x="508952" y="1603247"/>
            <a:chExt cx="100965" cy="76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99" y="1606295"/>
              <a:ext cx="94476" cy="7010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952" y="1603247"/>
              <a:ext cx="100571" cy="762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508952" y="2490216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90" h="73660">
                <a:moveTo>
                  <a:pt x="97536" y="73152"/>
                </a:moveTo>
                <a:lnTo>
                  <a:pt x="0" y="73152"/>
                </a:lnTo>
                <a:lnTo>
                  <a:pt x="0" y="0"/>
                </a:lnTo>
                <a:lnTo>
                  <a:pt x="97536" y="0"/>
                </a:lnTo>
                <a:lnTo>
                  <a:pt x="97536" y="73152"/>
                </a:lnTo>
                <a:close/>
              </a:path>
            </a:pathLst>
          </a:custGeom>
          <a:solidFill>
            <a:srgbClr val="0C13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95399" y="2439670"/>
            <a:ext cx="126364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08952" y="3493008"/>
            <a:ext cx="100965" cy="76200"/>
            <a:chOff x="508952" y="3493008"/>
            <a:chExt cx="100965" cy="762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952" y="3493008"/>
              <a:ext cx="100571" cy="762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952" y="3493008"/>
              <a:ext cx="100571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184"/>
            <a:ext cx="8124952" cy="331622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3864864"/>
            <a:ext cx="8125459" cy="161925"/>
          </a:xfrm>
          <a:custGeom>
            <a:avLst/>
            <a:gdLst/>
            <a:ahLst/>
            <a:cxnLst/>
            <a:rect l="l" t="t" r="r" b="b"/>
            <a:pathLst>
              <a:path w="8125459" h="161925">
                <a:moveTo>
                  <a:pt x="8125968" y="161544"/>
                </a:moveTo>
                <a:lnTo>
                  <a:pt x="0" y="16154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61544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4855" y="3802126"/>
            <a:ext cx="829944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25">
                <a:solidFill>
                  <a:srgbClr val="FFFFFF"/>
                </a:solidFill>
                <a:latin typeface="Times New Roman"/>
                <a:cs typeface="Times New Roman"/>
              </a:rPr>
              <a:t>John</a:t>
            </a:r>
            <a:r>
              <a:rPr dirty="0" sz="14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imes New Roman"/>
                <a:cs typeface="Times New Roman"/>
              </a:rPr>
              <a:t>Smith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54188" y="3802126"/>
            <a:ext cx="65849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40">
                <a:solidFill>
                  <a:srgbClr val="FFFFFF"/>
                </a:solidFill>
                <a:latin typeface="Times New Roman"/>
                <a:cs typeface="Times New Roman"/>
              </a:rPr>
              <a:t>Jane</a:t>
            </a:r>
            <a:r>
              <a:rPr dirty="0" sz="14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Times New Roman"/>
                <a:cs typeface="Times New Roman"/>
              </a:rPr>
              <a:t>Doe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7395" y="3808476"/>
            <a:ext cx="930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Bob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Johnson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07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650542" y="4233164"/>
            <a:ext cx="4464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3"/>
              </a:rPr>
              <a:t>r</a:t>
            </a:r>
            <a:r>
              <a:rPr dirty="0" sz="600" spc="175">
                <a:solidFill>
                  <a:srgbClr val="BFBFB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eoted</a:t>
            </a:r>
            <a:r>
              <a:rPr dirty="0" sz="600" spc="-2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30">
                <a:solidFill>
                  <a:srgbClr val="DDDDDD"/>
                </a:solidFill>
                <a:latin typeface="Arial MT"/>
                <a:cs typeface="Arial MT"/>
                <a:hlinkClick r:id="rId3"/>
              </a:rPr>
              <a:t>using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69134" y="4233164"/>
            <a:ext cx="6483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presentations</a:t>
            </a:r>
            <a:r>
              <a:rPr dirty="0" sz="600" spc="165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9663"/>
            <a:ext cx="8125459" cy="271780"/>
          </a:xfrm>
          <a:prstGeom prst="rect"/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350">
              <a:lnSpc>
                <a:spcPts val="2039"/>
              </a:lnSpc>
            </a:pPr>
            <a:r>
              <a:rPr dirty="0" sz="2150" spc="-80"/>
              <a:t>Career</a:t>
            </a:r>
            <a:r>
              <a:rPr dirty="0" sz="2150" spc="-45"/>
              <a:t> </a:t>
            </a:r>
            <a:r>
              <a:rPr dirty="0" sz="2150"/>
              <a:t>Goals</a:t>
            </a:r>
            <a:r>
              <a:rPr dirty="0" sz="2150" spc="-110"/>
              <a:t> </a:t>
            </a:r>
            <a:r>
              <a:rPr dirty="0" sz="2150" spc="-35"/>
              <a:t>After</a:t>
            </a:r>
            <a:r>
              <a:rPr dirty="0" sz="2150" spc="-50"/>
              <a:t> </a:t>
            </a:r>
            <a:r>
              <a:rPr dirty="0" sz="2150" spc="-45"/>
              <a:t>Internship</a:t>
            </a:r>
            <a:r>
              <a:rPr dirty="0" sz="2150" spc="-15"/>
              <a:t> </a:t>
            </a:r>
            <a:r>
              <a:rPr dirty="0" sz="2150" spc="-10"/>
              <a:t>Journey</a:t>
            </a:r>
            <a:endParaRPr sz="2150"/>
          </a:p>
        </p:txBody>
      </p:sp>
      <p:sp>
        <p:nvSpPr>
          <p:cNvPr id="3" name="object 3" descr=""/>
          <p:cNvSpPr txBox="1"/>
          <p:nvPr/>
        </p:nvSpPr>
        <p:spPr>
          <a:xfrm>
            <a:off x="0" y="688848"/>
            <a:ext cx="8125459" cy="125095"/>
          </a:xfrm>
          <a:prstGeom prst="rect">
            <a:avLst/>
          </a:prstGeom>
          <a:solidFill>
            <a:srgbClr val="08080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55"/>
              </a:lnSpc>
            </a:pP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Exploring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Arial MT"/>
                <a:cs typeface="Arial MT"/>
              </a:rPr>
              <a:t>Goals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10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10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627632"/>
            <a:ext cx="8125459" cy="82550"/>
          </a:xfrm>
          <a:custGeom>
            <a:avLst/>
            <a:gdLst/>
            <a:ahLst/>
            <a:cxnLst/>
            <a:rect l="l" t="t" r="r" b="b"/>
            <a:pathLst>
              <a:path w="8125459" h="82550">
                <a:moveTo>
                  <a:pt x="8125968" y="82296"/>
                </a:moveTo>
                <a:lnTo>
                  <a:pt x="0" y="822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46806" y="1589532"/>
            <a:ext cx="1314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03438" y="1589532"/>
            <a:ext cx="12636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4294" y="1589532"/>
            <a:ext cx="1314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1908048"/>
            <a:ext cx="8125459" cy="155575"/>
          </a:xfrm>
          <a:custGeom>
            <a:avLst/>
            <a:gdLst/>
            <a:ahLst/>
            <a:cxnLst/>
            <a:rect l="l" t="t" r="r" b="b"/>
            <a:pathLst>
              <a:path w="8125459" h="155575">
                <a:moveTo>
                  <a:pt x="8125968" y="155448"/>
                </a:moveTo>
                <a:lnTo>
                  <a:pt x="0" y="15544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78033" y="1856232"/>
            <a:ext cx="1476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Cambria"/>
                <a:cs typeface="Cambria"/>
              </a:rPr>
              <a:t>Pursue</a:t>
            </a:r>
            <a:r>
              <a:rPr dirty="0" sz="1100" spc="-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100" spc="-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Cambria"/>
                <a:cs typeface="Cambria"/>
              </a:rPr>
              <a:t>career</a:t>
            </a:r>
            <a:r>
              <a:rPr dirty="0" sz="1100" spc="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11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mbria"/>
                <a:cs typeface="Cambria"/>
              </a:rPr>
              <a:t>DevOps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17158" y="1846833"/>
            <a:ext cx="210375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Specialization</a:t>
            </a:r>
            <a:r>
              <a:rPr dirty="0" sz="11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Automation</a:t>
            </a:r>
            <a:r>
              <a:rPr dirty="0" sz="11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25266" y="1849882"/>
            <a:ext cx="138874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55">
                <a:solidFill>
                  <a:srgbClr val="FFFFFF"/>
                </a:solidFill>
                <a:latin typeface="Times New Roman"/>
                <a:cs typeface="Times New Roman"/>
              </a:rPr>
              <a:t>Focus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1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14">
                <a:solidFill>
                  <a:srgbClr val="FFFFFF"/>
                </a:solidFill>
                <a:latin typeface="Times New Roman"/>
                <a:cs typeface="Times New Roman"/>
              </a:rPr>
              <a:t>CI/CD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2127504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30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196" y="2095500"/>
            <a:ext cx="226314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Aspire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establish a</a:t>
            </a:r>
            <a:r>
              <a:rPr dirty="0" sz="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successful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career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98434" y="2095500"/>
            <a:ext cx="23501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Aim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specialize</a:t>
            </a:r>
            <a:r>
              <a:rPr dirty="0" sz="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automation</a:t>
            </a:r>
            <a:r>
              <a:rPr dirty="0" sz="8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dirty="0" sz="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18009" y="2089150"/>
            <a:ext cx="201803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spc="-60">
                <a:solidFill>
                  <a:srgbClr val="FFFFFF"/>
                </a:solidFill>
                <a:latin typeface="Arial MT"/>
                <a:cs typeface="Arial MT"/>
              </a:rPr>
              <a:t>Seek</a:t>
            </a:r>
            <a:r>
              <a:rPr dirty="0" sz="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Continuous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2279904"/>
            <a:ext cx="8125459" cy="106680"/>
          </a:xfrm>
          <a:custGeom>
            <a:avLst/>
            <a:gdLst/>
            <a:ahLst/>
            <a:cxnLst/>
            <a:rect l="l" t="t" r="r" b="b"/>
            <a:pathLst>
              <a:path w="8125459" h="106680">
                <a:moveTo>
                  <a:pt x="8125968" y="106680"/>
                </a:moveTo>
                <a:lnTo>
                  <a:pt x="0" y="106680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76289" y="2238501"/>
            <a:ext cx="6995159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17775" algn="l"/>
                <a:tab pos="4697730" algn="l"/>
              </a:tabLst>
            </a:pP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assurance.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reliability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efficiency.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Continuous</a:t>
            </a:r>
            <a:r>
              <a:rPr dirty="0" sz="8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Deployment</a:t>
            </a:r>
            <a:r>
              <a:rPr dirty="0" sz="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practices</a:t>
            </a:r>
            <a:r>
              <a:rPr dirty="0" sz="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8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streamlined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0" y="2426207"/>
            <a:ext cx="8125459" cy="1066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R="1197610">
              <a:lnSpc>
                <a:spcPts val="770"/>
              </a:lnSpc>
            </a:pP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development.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2822448"/>
            <a:ext cx="8125459" cy="82550"/>
            <a:chOff x="0" y="2822448"/>
            <a:chExt cx="8125459" cy="82550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905" y="2831592"/>
              <a:ext cx="97523" cy="7010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0" y="2822448"/>
              <a:ext cx="8125459" cy="82550"/>
            </a:xfrm>
            <a:custGeom>
              <a:avLst/>
              <a:gdLst/>
              <a:ahLst/>
              <a:cxnLst/>
              <a:rect l="l" t="t" r="r" b="b"/>
              <a:pathLst>
                <a:path w="8125459" h="82550">
                  <a:moveTo>
                    <a:pt x="8125968" y="82296"/>
                  </a:moveTo>
                  <a:lnTo>
                    <a:pt x="0" y="82296"/>
                  </a:lnTo>
                  <a:lnTo>
                    <a:pt x="0" y="0"/>
                  </a:lnTo>
                  <a:lnTo>
                    <a:pt x="8125968" y="0"/>
                  </a:lnTo>
                  <a:lnTo>
                    <a:pt x="8125968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995041" y="2777998"/>
            <a:ext cx="14097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40">
                <a:solidFill>
                  <a:srgbClr val="FFFFFF"/>
                </a:solidFill>
                <a:latin typeface="Courier New"/>
                <a:cs typeface="Courier New"/>
              </a:rPr>
              <a:t>05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0" y="3096767"/>
            <a:ext cx="8125459" cy="143510"/>
          </a:xfrm>
          <a:custGeom>
            <a:avLst/>
            <a:gdLst/>
            <a:ahLst/>
            <a:cxnLst/>
            <a:rect l="l" t="t" r="r" b="b"/>
            <a:pathLst>
              <a:path w="8125459" h="143510">
                <a:moveTo>
                  <a:pt x="8125968" y="143256"/>
                </a:moveTo>
                <a:lnTo>
                  <a:pt x="0" y="14325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477886" y="3041650"/>
            <a:ext cx="2072639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Innovative</a:t>
            </a:r>
            <a:r>
              <a:rPr dirty="0" sz="11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r>
              <a:rPr dirty="0" sz="11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09906" y="3041650"/>
            <a:ext cx="210566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40">
                <a:solidFill>
                  <a:srgbClr val="FFFFFF"/>
                </a:solidFill>
                <a:latin typeface="Times New Roman"/>
                <a:cs typeface="Times New Roman"/>
              </a:rPr>
              <a:t>Adoption</a:t>
            </a:r>
            <a:r>
              <a:rPr dirty="0" sz="11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8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6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dirty="0" sz="11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Methodologies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0" y="3322320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51651" y="3280917"/>
            <a:ext cx="213233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Eager</a:t>
            </a:r>
            <a:r>
              <a:rPr dirty="0" sz="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dirty="0" sz="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innovative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999182" y="3274567"/>
            <a:ext cx="2149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Desire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adopt </a:t>
            </a:r>
            <a:r>
              <a:rPr dirty="0" sz="900" spc="-45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dirty="0" sz="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methodologies</a:t>
            </a:r>
            <a:r>
              <a:rPr dirty="0" sz="9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thot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0" y="3468623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52880" y="3436620"/>
            <a:ext cx="192658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dirty="0" sz="8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83051" y="3423920"/>
            <a:ext cx="19710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9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processes.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0" y="3621023"/>
            <a:ext cx="8125459" cy="1066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63015">
              <a:lnSpc>
                <a:spcPts val="815"/>
              </a:lnSpc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landscape.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652514" y="4233164"/>
            <a:ext cx="4445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3"/>
              </a:rPr>
              <a:t>c</a:t>
            </a:r>
            <a:r>
              <a:rPr dirty="0" sz="600" spc="65">
                <a:solidFill>
                  <a:srgbClr val="BFBFB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35">
                <a:solidFill>
                  <a:srgbClr val="EDEDED"/>
                </a:solidFill>
                <a:latin typeface="Arial MT"/>
                <a:cs typeface="Arial MT"/>
                <a:hlinkClick r:id="rId3"/>
              </a:rPr>
              <a:t>eoted</a:t>
            </a:r>
            <a:r>
              <a:rPr dirty="0" sz="600" spc="-20">
                <a:solidFill>
                  <a:srgbClr val="EDEDED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30">
                <a:solidFill>
                  <a:srgbClr val="DFDFDF"/>
                </a:solidFill>
                <a:latin typeface="Arial MT"/>
                <a:cs typeface="Arial MT"/>
                <a:hlinkClick r:id="rId3"/>
              </a:rPr>
              <a:t>using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269134" y="4233164"/>
            <a:ext cx="6426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presentations</a:t>
            </a: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600" spc="-114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GB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8" y="0"/>
            <a:ext cx="3657142" cy="456590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297142" y="0"/>
            <a:ext cx="3605529" cy="4563110"/>
          </a:xfrm>
          <a:custGeom>
            <a:avLst/>
            <a:gdLst/>
            <a:ahLst/>
            <a:cxnLst/>
            <a:rect l="l" t="t" r="r" b="b"/>
            <a:pathLst>
              <a:path w="3605529" h="4563110">
                <a:moveTo>
                  <a:pt x="3605784" y="4562856"/>
                </a:moveTo>
                <a:lnTo>
                  <a:pt x="0" y="4562856"/>
                </a:lnTo>
                <a:lnTo>
                  <a:pt x="0" y="0"/>
                </a:lnTo>
                <a:lnTo>
                  <a:pt x="3605784" y="0"/>
                </a:lnTo>
                <a:lnTo>
                  <a:pt x="3605784" y="4562856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3816" y="275082"/>
            <a:ext cx="3410585" cy="353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50"/>
              <a:t>Q&amp;A</a:t>
            </a:r>
            <a:r>
              <a:rPr dirty="0" sz="2150" spc="-80"/>
              <a:t> </a:t>
            </a:r>
            <a:r>
              <a:rPr dirty="0" sz="2150" spc="-30"/>
              <a:t>Session:</a:t>
            </a:r>
            <a:r>
              <a:rPr dirty="0" sz="2150" spc="-80"/>
              <a:t> </a:t>
            </a:r>
            <a:r>
              <a:rPr dirty="0" sz="2150" spc="-45"/>
              <a:t>Addressing</a:t>
            </a:r>
            <a:r>
              <a:rPr dirty="0" sz="2150" spc="-5"/>
              <a:t> </a:t>
            </a:r>
            <a:r>
              <a:rPr dirty="0" sz="2150" spc="-50"/>
              <a:t>Your</a:t>
            </a:r>
            <a:endParaRPr sz="2150"/>
          </a:p>
        </p:txBody>
      </p:sp>
      <p:sp>
        <p:nvSpPr>
          <p:cNvPr id="5" name="object 5" descr=""/>
          <p:cNvSpPr txBox="1"/>
          <p:nvPr/>
        </p:nvSpPr>
        <p:spPr>
          <a:xfrm>
            <a:off x="4283816" y="601217"/>
            <a:ext cx="880744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45">
                <a:solidFill>
                  <a:srgbClr val="FFFFFF"/>
                </a:solidFill>
                <a:latin typeface="Cambria"/>
                <a:cs typeface="Cambria"/>
              </a:rPr>
              <a:t>Queries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00123" y="948435"/>
            <a:ext cx="21875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Engage</a:t>
            </a:r>
            <a:r>
              <a:rPr dirty="0" sz="10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0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r>
              <a:rPr dirty="0" sz="10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0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10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85404" y="1992615"/>
            <a:ext cx="2625090" cy="14935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50" spc="5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150" spc="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Invitation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endParaRPr sz="115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455"/>
              </a:spcBef>
            </a:pPr>
            <a:r>
              <a:rPr dirty="0" sz="900" spc="-5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9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9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invitation</a:t>
            </a:r>
            <a:r>
              <a:rPr dirty="0" sz="9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questions.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5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15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dirty="0" sz="11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endParaRPr sz="115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505"/>
              </a:spcBef>
            </a:pPr>
            <a:r>
              <a:rPr dirty="0" sz="850" spc="-10">
                <a:solidFill>
                  <a:srgbClr val="FFFFFF"/>
                </a:solidFill>
                <a:latin typeface="Times New Roman"/>
                <a:cs typeface="Times New Roman"/>
              </a:rPr>
              <a:t>Feel</a:t>
            </a:r>
            <a:r>
              <a:rPr dirty="0" sz="8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free</a:t>
            </a:r>
            <a:r>
              <a:rPr dirty="0" sz="8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8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inquire</a:t>
            </a:r>
            <a:r>
              <a:rPr dirty="0" sz="8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8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8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dirty="0" sz="8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imes New Roman"/>
                <a:cs typeface="Times New Roman"/>
              </a:rPr>
              <a:t>experiences.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5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15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endParaRPr sz="11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480"/>
              </a:spcBef>
            </a:pPr>
            <a:r>
              <a:rPr dirty="0" sz="900" spc="-65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dirty="0" sz="9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9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9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projects</a:t>
            </a:r>
            <a:r>
              <a:rPr dirty="0" sz="9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9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undertook.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55006" y="4233164"/>
            <a:ext cx="4381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DBDBD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z="600" spc="180">
                <a:solidFill>
                  <a:srgbClr val="BDBDBD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60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eoted</a:t>
            </a:r>
            <a:r>
              <a:rPr dirty="0" sz="600" spc="75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600" spc="-10">
                <a:solidFill>
                  <a:srgbClr val="DDDDDD"/>
                </a:solidFill>
                <a:latin typeface="Times New Roman"/>
                <a:cs typeface="Times New Roman"/>
                <a:hlinkClick r:id="rId3"/>
              </a:rPr>
              <a:t>using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74417" y="4233164"/>
            <a:ext cx="6394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7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presentations</a:t>
            </a:r>
            <a:r>
              <a:rPr dirty="0" sz="600" spc="25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as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3807"/>
            <a:ext cx="8124952" cy="207263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487680"/>
            <a:ext cx="8125459" cy="497205"/>
            <a:chOff x="0" y="487680"/>
            <a:chExt cx="8125459" cy="49720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33" y="685800"/>
              <a:ext cx="444952" cy="2590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487680"/>
              <a:ext cx="8125459" cy="497205"/>
            </a:xfrm>
            <a:custGeom>
              <a:avLst/>
              <a:gdLst/>
              <a:ahLst/>
              <a:cxnLst/>
              <a:rect l="l" t="t" r="r" b="b"/>
              <a:pathLst>
                <a:path w="8125459" h="497205">
                  <a:moveTo>
                    <a:pt x="8125968" y="496823"/>
                  </a:moveTo>
                  <a:lnTo>
                    <a:pt x="0" y="496823"/>
                  </a:lnTo>
                  <a:lnTo>
                    <a:pt x="0" y="0"/>
                  </a:lnTo>
                  <a:lnTo>
                    <a:pt x="8125968" y="0"/>
                  </a:lnTo>
                  <a:lnTo>
                    <a:pt x="8125968" y="496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49992" y="807973"/>
            <a:ext cx="23596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dirty="0" sz="1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5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65">
                <a:solidFill>
                  <a:srgbClr val="FFFFFF"/>
                </a:solidFill>
                <a:latin typeface="Arial MT"/>
                <a:cs typeface="Arial MT"/>
              </a:rPr>
              <a:t>†o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discover</a:t>
            </a:r>
            <a:r>
              <a:rPr dirty="0" sz="10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valuable</a:t>
            </a:r>
            <a:r>
              <a:rPr dirty="0" sz="10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gained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1030224"/>
            <a:ext cx="8125459" cy="741045"/>
          </a:xfrm>
          <a:custGeom>
            <a:avLst/>
            <a:gdLst/>
            <a:ahLst/>
            <a:cxnLst/>
            <a:rect l="l" t="t" r="r" b="b"/>
            <a:pathLst>
              <a:path w="8125459" h="741044">
                <a:moveTo>
                  <a:pt x="8125968" y="740664"/>
                </a:moveTo>
                <a:lnTo>
                  <a:pt x="0" y="740664"/>
                </a:lnTo>
                <a:lnTo>
                  <a:pt x="0" y="0"/>
                </a:lnTo>
                <a:lnTo>
                  <a:pt x="8125968" y="0"/>
                </a:lnTo>
                <a:lnTo>
                  <a:pt x="8125968" y="740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19021" y="1007872"/>
            <a:ext cx="3891279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dirty="0" sz="2500" spc="-95">
                <a:solidFill>
                  <a:srgbClr val="FFFFFF"/>
                </a:solidFill>
                <a:latin typeface="Cambria"/>
                <a:cs typeface="Cambria"/>
              </a:rPr>
              <a:t>Explore</a:t>
            </a:r>
            <a:r>
              <a:rPr dirty="0" sz="2500" spc="-35">
                <a:solidFill>
                  <a:srgbClr val="FFFFFF"/>
                </a:solidFill>
                <a:latin typeface="Cambria"/>
                <a:cs typeface="Cambria"/>
              </a:rPr>
              <a:t> Insights</a:t>
            </a:r>
            <a:r>
              <a:rPr dirty="0" sz="2500" spc="-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25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Cambria"/>
                <a:cs typeface="Cambria"/>
              </a:rPr>
              <a:t>DevOps</a:t>
            </a:r>
            <a:endParaRPr sz="2500">
              <a:latin typeface="Cambria"/>
              <a:cs typeface="Cambria"/>
            </a:endParaRPr>
          </a:p>
          <a:p>
            <a:pPr marL="13335">
              <a:lnSpc>
                <a:spcPts val="2845"/>
              </a:lnSpc>
            </a:pPr>
            <a:r>
              <a:rPr dirty="0" sz="2400" spc="-10">
                <a:solidFill>
                  <a:srgbClr val="FFFFFF"/>
                </a:solidFill>
                <a:latin typeface="Cambria"/>
                <a:cs typeface="Cambria"/>
              </a:rPr>
              <a:t>Internship</a:t>
            </a:r>
            <a:r>
              <a:rPr dirty="0" sz="24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mbria"/>
                <a:cs typeface="Cambria"/>
              </a:rPr>
              <a:t>Experience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6071" y="970594"/>
            <a:ext cx="2471420" cy="5264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internship,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highlighting</a:t>
            </a:r>
            <a:r>
              <a:rPr dirty="0" sz="1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impactful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20">
                <a:solidFill>
                  <a:srgbClr val="FFFFFF"/>
                </a:solidFill>
                <a:latin typeface="Arial MT"/>
                <a:cs typeface="Arial MT"/>
              </a:rPr>
              <a:t>†ooIs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methodologies</a:t>
            </a:r>
            <a:r>
              <a:rPr dirty="0" sz="10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60">
                <a:solidFill>
                  <a:srgbClr val="FFFFFF"/>
                </a:solidFill>
                <a:latin typeface="Arial MT"/>
                <a:cs typeface="Arial MT"/>
              </a:rPr>
              <a:t>†ha†</a:t>
            </a:r>
            <a:r>
              <a:rPr dirty="0" sz="10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75">
                <a:solidFill>
                  <a:srgbClr val="FFFFFF"/>
                </a:solidFill>
                <a:latin typeface="Arial MT"/>
                <a:cs typeface="Arial MT"/>
              </a:rPr>
              <a:t>shape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endParaRPr sz="105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160"/>
              </a:spcBef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r>
              <a:rPr dirty="0" sz="9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training.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2042160"/>
            <a:ext cx="8128000" cy="24765"/>
            <a:chOff x="0" y="2042160"/>
            <a:chExt cx="8128000" cy="2476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59663"/>
            <a:ext cx="8125459" cy="82550"/>
          </a:xfrm>
          <a:custGeom>
            <a:avLst/>
            <a:gdLst/>
            <a:ahLst/>
            <a:cxnLst/>
            <a:rect l="l" t="t" r="r" b="b"/>
            <a:pathLst>
              <a:path w="8125459" h="82550">
                <a:moveTo>
                  <a:pt x="8125968" y="82296"/>
                </a:moveTo>
                <a:lnTo>
                  <a:pt x="0" y="822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82296"/>
                </a:lnTo>
                <a:close/>
              </a:path>
            </a:pathLst>
          </a:custGeom>
          <a:solidFill>
            <a:srgbClr val="07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25825" y="321564"/>
            <a:ext cx="13309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NTE</a:t>
            </a:r>
            <a:r>
              <a:rPr dirty="0" sz="8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RN</a:t>
            </a:r>
            <a:r>
              <a:rPr dirty="0" sz="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65">
                <a:solidFill>
                  <a:srgbClr val="FFFFFF"/>
                </a:solidFill>
                <a:latin typeface="Arial MT"/>
                <a:cs typeface="Arial MT"/>
              </a:rPr>
              <a:t>SHI</a:t>
            </a:r>
            <a:r>
              <a:rPr dirty="0" sz="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8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r>
              <a:rPr dirty="0" sz="8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30">
                <a:solidFill>
                  <a:srgbClr val="FFFFFF"/>
                </a:solidFill>
                <a:latin typeface="Arial MT"/>
                <a:cs typeface="Arial MT"/>
              </a:rPr>
              <a:t>PORT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621791"/>
            <a:ext cx="8125459" cy="441959"/>
          </a:xfrm>
          <a:custGeom>
            <a:avLst/>
            <a:gdLst/>
            <a:ahLst/>
            <a:cxnLst/>
            <a:rect l="l" t="t" r="r" b="b"/>
            <a:pathLst>
              <a:path w="8125459" h="441959">
                <a:moveTo>
                  <a:pt x="8125968" y="441959"/>
                </a:moveTo>
                <a:lnTo>
                  <a:pt x="0" y="441959"/>
                </a:lnTo>
                <a:lnTo>
                  <a:pt x="0" y="0"/>
                </a:lnTo>
                <a:lnTo>
                  <a:pt x="8125968" y="0"/>
                </a:lnTo>
                <a:lnTo>
                  <a:pt x="8125968" y="441959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105" y="471170"/>
            <a:ext cx="516064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114"/>
              <a:t>Comprehensive</a:t>
            </a:r>
            <a:r>
              <a:rPr dirty="0" sz="3750" spc="20"/>
              <a:t> </a:t>
            </a:r>
            <a:r>
              <a:rPr dirty="0" sz="3750" spc="-85"/>
              <a:t>Internship</a:t>
            </a:r>
            <a:endParaRPr sz="3750"/>
          </a:p>
        </p:txBody>
      </p:sp>
      <p:sp>
        <p:nvSpPr>
          <p:cNvPr id="6" name="object 6" descr=""/>
          <p:cNvSpPr/>
          <p:nvPr/>
        </p:nvSpPr>
        <p:spPr>
          <a:xfrm>
            <a:off x="0" y="1164336"/>
            <a:ext cx="8125459" cy="448309"/>
          </a:xfrm>
          <a:custGeom>
            <a:avLst/>
            <a:gdLst/>
            <a:ahLst/>
            <a:cxnLst/>
            <a:rect l="l" t="t" r="r" b="b"/>
            <a:pathLst>
              <a:path w="8125459" h="448309">
                <a:moveTo>
                  <a:pt x="8125968" y="448056"/>
                </a:moveTo>
                <a:lnTo>
                  <a:pt x="0" y="448056"/>
                </a:lnTo>
                <a:lnTo>
                  <a:pt x="0" y="0"/>
                </a:lnTo>
                <a:lnTo>
                  <a:pt x="8125968" y="0"/>
                </a:lnTo>
                <a:lnTo>
                  <a:pt x="8125968" y="448056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13066" y="1013967"/>
            <a:ext cx="532257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85">
                <a:solidFill>
                  <a:srgbClr val="FFFFFF"/>
                </a:solidFill>
                <a:latin typeface="Cambria"/>
                <a:cs typeface="Cambria"/>
              </a:rPr>
              <a:t>Report</a:t>
            </a:r>
            <a:r>
              <a:rPr dirty="0" sz="37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0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dirty="0" sz="3700" spc="-20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00" spc="-35">
                <a:solidFill>
                  <a:srgbClr val="FFFFFF"/>
                </a:solidFill>
                <a:latin typeface="Cambria"/>
                <a:cs typeface="Cambria"/>
              </a:rPr>
              <a:t>DevOps</a:t>
            </a:r>
            <a:r>
              <a:rPr dirty="0" sz="37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Cambria"/>
                <a:cs typeface="Cambria"/>
              </a:rPr>
              <a:t>Training</a:t>
            </a:r>
            <a:endParaRPr sz="3700">
              <a:latin typeface="Cambria"/>
              <a:cs typeface="Cambri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3925823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5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07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4096511"/>
            <a:ext cx="8125459" cy="247015"/>
          </a:xfrm>
          <a:custGeom>
            <a:avLst/>
            <a:gdLst/>
            <a:ahLst/>
            <a:cxnLst/>
            <a:rect l="l" t="t" r="r" b="b"/>
            <a:pathLst>
              <a:path w="8125459" h="247014">
                <a:moveTo>
                  <a:pt x="8125968" y="246888"/>
                </a:moveTo>
                <a:lnTo>
                  <a:pt x="0" y="246888"/>
                </a:lnTo>
                <a:lnTo>
                  <a:pt x="0" y="0"/>
                </a:lnTo>
                <a:lnTo>
                  <a:pt x="8125968" y="0"/>
                </a:lnTo>
                <a:lnTo>
                  <a:pt x="8125968" y="24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005044" y="3865333"/>
            <a:ext cx="5912485" cy="4851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r" marR="121920">
              <a:lnSpc>
                <a:spcPct val="100000"/>
              </a:lnSpc>
              <a:spcBef>
                <a:spcPts val="245"/>
              </a:spcBef>
            </a:pP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comprehensive</a:t>
            </a:r>
            <a:r>
              <a:rPr dirty="0" sz="9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highlights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80">
                <a:solidFill>
                  <a:srgbClr val="FFFFFF"/>
                </a:solidFill>
                <a:latin typeface="Arial MT"/>
                <a:cs typeface="Arial MT"/>
              </a:rPr>
              <a:t>†he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valuable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in†ernship</a:t>
            </a:r>
            <a:r>
              <a:rPr dirty="0" sz="9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experience</a:t>
            </a:r>
            <a:r>
              <a:rPr dirty="0" sz="9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Ayush</a:t>
            </a:r>
            <a:r>
              <a:rPr dirty="0" sz="9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Kumar</a:t>
            </a:r>
            <a:r>
              <a:rPr dirty="0" sz="9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his</a:t>
            </a:r>
            <a:r>
              <a:rPr dirty="0" sz="9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endParaRPr sz="950">
              <a:latin typeface="Arial MT"/>
              <a:cs typeface="Arial MT"/>
            </a:endParaRPr>
          </a:p>
          <a:p>
            <a:pPr algn="r" marR="114935">
              <a:lnSpc>
                <a:spcPct val="100000"/>
              </a:lnSpc>
              <a:spcBef>
                <a:spcPts val="155"/>
              </a:spcBef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TestingXperts</a:t>
            </a:r>
            <a:r>
              <a:rPr dirty="0" sz="10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Chandigarh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vear</a:t>
            </a:r>
            <a:r>
              <a:rPr dirty="0" sz="1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2025.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  <a:tabLst>
                <a:tab pos="618490" algn="l"/>
              </a:tabLst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2"/>
              </a:rPr>
              <a:t>r</a:t>
            </a:r>
            <a:r>
              <a:rPr dirty="0" sz="600" spc="185">
                <a:solidFill>
                  <a:srgbClr val="BFBFB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eoted</a:t>
            </a: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10">
                <a:solidFill>
                  <a:srgbClr val="DDDDDD"/>
                </a:solidFill>
                <a:latin typeface="Arial MT"/>
                <a:cs typeface="Arial MT"/>
                <a:hlinkClick r:id="rId2"/>
              </a:rPr>
              <a:t>using</a:t>
            </a:r>
            <a:r>
              <a:rPr dirty="0" sz="600">
                <a:solidFill>
                  <a:srgbClr val="DDDDDD"/>
                </a:solidFill>
                <a:latin typeface="Arial MT"/>
                <a:cs typeface="Arial MT"/>
                <a:hlinkClick r:id="rId2"/>
              </a:rPr>
              <a:t>	</a:t>
            </a: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presentations</a:t>
            </a:r>
            <a:r>
              <a:rPr dirty="0" sz="600" spc="16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395983"/>
            <a:ext cx="8125459" cy="1371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09600" indent="-218440">
              <a:lnSpc>
                <a:spcPts val="1000"/>
              </a:lnSpc>
              <a:buChar char="•"/>
              <a:tabLst>
                <a:tab pos="609600" algn="l"/>
              </a:tabLst>
            </a:pP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Practical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3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 Application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615439"/>
            <a:ext cx="8125459" cy="375285"/>
          </a:xfrm>
          <a:custGeom>
            <a:avLst/>
            <a:gdLst/>
            <a:ahLst/>
            <a:cxnLst/>
            <a:rect l="l" t="t" r="r" b="b"/>
            <a:pathLst>
              <a:path w="8125459" h="375285">
                <a:moveTo>
                  <a:pt x="8125968" y="374904"/>
                </a:moveTo>
                <a:lnTo>
                  <a:pt x="0" y="374904"/>
                </a:lnTo>
                <a:lnTo>
                  <a:pt x="0" y="0"/>
                </a:lnTo>
                <a:lnTo>
                  <a:pt x="8125968" y="0"/>
                </a:lnTo>
                <a:lnTo>
                  <a:pt x="8125968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8618" y="1560321"/>
            <a:ext cx="4015104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70">
              <a:lnSpc>
                <a:spcPct val="112900"/>
              </a:lnSpc>
              <a:spcBef>
                <a:spcPts val="100"/>
              </a:spcBef>
            </a:pPr>
            <a:r>
              <a:rPr dirty="0" sz="850" spc="-5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internship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served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vital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apply</a:t>
            </a:r>
            <a:r>
              <a:rPr dirty="0" sz="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theoretical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knowledge</a:t>
            </a:r>
            <a:r>
              <a:rPr dirty="0" sz="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world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environment,</a:t>
            </a:r>
            <a:r>
              <a:rPr dirty="0" sz="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bridging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gap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academia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industry.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68761" y="1634489"/>
            <a:ext cx="2138045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50" spc="-35">
                <a:solidFill>
                  <a:srgbClr val="FFFFFF"/>
                </a:solidFill>
                <a:latin typeface="Cambria"/>
                <a:cs typeface="Cambria"/>
              </a:rPr>
              <a:t>Understanding</a:t>
            </a:r>
            <a:r>
              <a:rPr dirty="0" sz="2150" spc="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2036064"/>
            <a:ext cx="8125459" cy="588645"/>
          </a:xfrm>
          <a:custGeom>
            <a:avLst/>
            <a:gdLst/>
            <a:ahLst/>
            <a:cxnLst/>
            <a:rect l="l" t="t" r="r" b="b"/>
            <a:pathLst>
              <a:path w="8125459" h="588644">
                <a:moveTo>
                  <a:pt x="8125968" y="588264"/>
                </a:moveTo>
                <a:lnTo>
                  <a:pt x="0" y="588264"/>
                </a:lnTo>
                <a:lnTo>
                  <a:pt x="0" y="0"/>
                </a:lnTo>
                <a:lnTo>
                  <a:pt x="8125968" y="0"/>
                </a:lnTo>
                <a:lnTo>
                  <a:pt x="8125968" y="58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7375" y="1912634"/>
            <a:ext cx="3723640" cy="62420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50" spc="-40">
                <a:solidFill>
                  <a:srgbClr val="FFFFFF"/>
                </a:solidFill>
                <a:latin typeface="Times New Roman"/>
                <a:cs typeface="Times New Roman"/>
              </a:rPr>
              <a:t>Deepened</a:t>
            </a:r>
            <a:r>
              <a:rPr dirty="0" sz="11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dirty="0" sz="11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imes New Roman"/>
                <a:cs typeface="Times New Roman"/>
              </a:rPr>
              <a:t>Knowledge</a:t>
            </a:r>
            <a:endParaRPr sz="115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0600"/>
              </a:lnSpc>
              <a:spcBef>
                <a:spcPts val="395"/>
              </a:spcBef>
            </a:pP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dirty="0" sz="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my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comprehension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testing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field,</a:t>
            </a:r>
            <a:r>
              <a:rPr dirty="0" sz="8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specifically</a:t>
            </a:r>
            <a:r>
              <a:rPr dirty="0" sz="8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framework,</a:t>
            </a:r>
            <a:r>
              <a:rPr dirty="0" sz="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fostering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beNer</a:t>
            </a:r>
            <a:r>
              <a:rPr dirty="0" sz="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grasp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industry</a:t>
            </a:r>
            <a:r>
              <a:rPr dirty="0" sz="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practices.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64885" y="1957577"/>
            <a:ext cx="2519680" cy="6705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911225">
              <a:lnSpc>
                <a:spcPts val="2500"/>
              </a:lnSpc>
              <a:spcBef>
                <a:spcPts val="250"/>
              </a:spcBef>
            </a:pPr>
            <a:r>
              <a:rPr dirty="0" sz="2150" spc="-45">
                <a:solidFill>
                  <a:srgbClr val="FFFFFF"/>
                </a:solidFill>
                <a:latin typeface="Cambria"/>
                <a:cs typeface="Cambria"/>
              </a:rPr>
              <a:t>Importance</a:t>
            </a:r>
            <a:r>
              <a:rPr dirty="0" sz="2150" spc="-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dirty="0" sz="2150" spc="-40">
                <a:solidFill>
                  <a:srgbClr val="FFFFFF"/>
                </a:solidFill>
                <a:latin typeface="Cambria"/>
                <a:cs typeface="Cambria"/>
              </a:rPr>
              <a:t>Internship</a:t>
            </a:r>
            <a:r>
              <a:rPr dirty="0" sz="215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150" spc="-40">
                <a:solidFill>
                  <a:srgbClr val="FFFFFF"/>
                </a:solidFill>
                <a:latin typeface="Cambria"/>
                <a:cs typeface="Cambria"/>
              </a:rPr>
              <a:t>Experience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2712720"/>
            <a:ext cx="8125459" cy="143510"/>
          </a:xfrm>
          <a:custGeom>
            <a:avLst/>
            <a:gdLst/>
            <a:ahLst/>
            <a:cxnLst/>
            <a:rect l="l" t="t" r="r" b="b"/>
            <a:pathLst>
              <a:path w="8125459" h="143510">
                <a:moveTo>
                  <a:pt x="8125968" y="143256"/>
                </a:moveTo>
                <a:lnTo>
                  <a:pt x="0" y="14325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9966" y="2654300"/>
            <a:ext cx="1867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FFFFFF"/>
                </a:solidFill>
                <a:latin typeface="Times New Roman"/>
                <a:cs typeface="Times New Roman"/>
              </a:rPr>
              <a:t>Hands-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52430" y="2676651"/>
            <a:ext cx="21443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Exploring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Valuable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Arial MT"/>
                <a:cs typeface="Arial MT"/>
              </a:rPr>
              <a:t>Lessons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Learned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0" y="2938272"/>
            <a:ext cx="8125459" cy="1130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12140">
              <a:lnSpc>
                <a:spcPts val="795"/>
              </a:lnSpc>
            </a:pP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Acquired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practical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skills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 using</a:t>
            </a:r>
            <a:r>
              <a:rPr dirty="0" sz="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industry-standard</a:t>
            </a:r>
            <a:r>
              <a:rPr dirty="0" sz="8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solidFill>
                  <a:srgbClr val="FFFFFF"/>
                </a:solidFill>
                <a:latin typeface="Arial MT"/>
                <a:cs typeface="Arial MT"/>
              </a:rPr>
              <a:t>†ooIs,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equipping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me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0" y="3084576"/>
            <a:ext cx="8125459" cy="1130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08330">
              <a:lnSpc>
                <a:spcPts val="785"/>
              </a:lnSpc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professional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challenges</a:t>
            </a:r>
            <a:r>
              <a:rPr dirty="0" sz="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enhancing</a:t>
            </a:r>
            <a:r>
              <a:rPr dirty="0" sz="8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my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employability.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652514" y="4233164"/>
            <a:ext cx="4445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2"/>
              </a:rPr>
              <a:t>c</a:t>
            </a:r>
            <a:r>
              <a:rPr dirty="0" sz="600" spc="65">
                <a:solidFill>
                  <a:srgbClr val="BFBFB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35">
                <a:solidFill>
                  <a:srgbClr val="EDEDED"/>
                </a:solidFill>
                <a:latin typeface="Arial MT"/>
                <a:cs typeface="Arial MT"/>
                <a:hlinkClick r:id="rId2"/>
              </a:rPr>
              <a:t>eoted</a:t>
            </a:r>
            <a:r>
              <a:rPr dirty="0" sz="600" spc="-20">
                <a:solidFill>
                  <a:srgbClr val="EDEDED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30">
                <a:solidFill>
                  <a:srgbClr val="DFDFDF"/>
                </a:solidFill>
                <a:latin typeface="Arial MT"/>
                <a:cs typeface="Arial MT"/>
                <a:hlinkClick r:id="rId2"/>
              </a:rPr>
              <a:t>using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69134" y="4233164"/>
            <a:ext cx="6426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presentations</a:t>
            </a: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114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GB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9714" y="1938527"/>
            <a:ext cx="5354955" cy="344805"/>
          </a:xfrm>
          <a:custGeom>
            <a:avLst/>
            <a:gdLst/>
            <a:ahLst/>
            <a:cxnLst/>
            <a:rect l="l" t="t" r="r" b="b"/>
            <a:pathLst>
              <a:path w="5354955" h="344805">
                <a:moveTo>
                  <a:pt x="5355336" y="344424"/>
                </a:moveTo>
                <a:lnTo>
                  <a:pt x="0" y="344424"/>
                </a:lnTo>
                <a:lnTo>
                  <a:pt x="0" y="0"/>
                </a:lnTo>
                <a:lnTo>
                  <a:pt x="5355336" y="0"/>
                </a:lnTo>
                <a:lnTo>
                  <a:pt x="5355336" y="344424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5496" y="1823211"/>
            <a:ext cx="53657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/>
              <a:t>Global</a:t>
            </a:r>
            <a:r>
              <a:rPr dirty="0" sz="2800" spc="-90"/>
              <a:t> </a:t>
            </a:r>
            <a:r>
              <a:rPr dirty="0" sz="2800" spc="-95"/>
              <a:t>Leader</a:t>
            </a:r>
            <a:r>
              <a:rPr dirty="0" sz="2800" spc="30"/>
              <a:t> </a:t>
            </a:r>
            <a:r>
              <a:rPr dirty="0" sz="2800"/>
              <a:t>in</a:t>
            </a:r>
            <a:r>
              <a:rPr dirty="0" sz="2800" spc="-200"/>
              <a:t> </a:t>
            </a:r>
            <a:r>
              <a:rPr dirty="0" sz="2800" spc="-40"/>
              <a:t>Quality </a:t>
            </a:r>
            <a:r>
              <a:rPr dirty="0" sz="2800" spc="-30"/>
              <a:t>Engineering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261714" y="2371344"/>
            <a:ext cx="5574665" cy="131445"/>
          </a:xfrm>
          <a:prstGeom prst="rect">
            <a:avLst/>
          </a:prstGeom>
          <a:solidFill>
            <a:srgbClr val="0A0A0A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944"/>
              </a:lnSpc>
            </a:pP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TestingXperts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recognized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75">
                <a:solidFill>
                  <a:srgbClr val="FFFFFF"/>
                </a:solidFill>
                <a:latin typeface="Arial MT"/>
                <a:cs typeface="Arial MT"/>
              </a:rPr>
              <a:t>†op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five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provider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Quality</a:t>
            </a:r>
            <a:r>
              <a:rPr dirty="0" sz="1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r>
              <a:rPr dirty="0" sz="1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1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Assurance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79047" y="2542032"/>
            <a:ext cx="576580" cy="100965"/>
          </a:xfrm>
          <a:prstGeom prst="rect">
            <a:avLst/>
          </a:prstGeom>
          <a:solidFill>
            <a:srgbClr val="0A0A0A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790"/>
              </a:lnSpc>
            </a:pP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worldwide.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>
            <a:hlinkClick r:id="rId2"/>
          </p:cNvPr>
          <p:cNvSpPr/>
          <p:nvPr/>
        </p:nvSpPr>
        <p:spPr>
          <a:xfrm>
            <a:off x="7161904" y="4255008"/>
            <a:ext cx="741045" cy="82550"/>
          </a:xfrm>
          <a:custGeom>
            <a:avLst/>
            <a:gdLst/>
            <a:ahLst/>
            <a:cxnLst/>
            <a:rect l="l" t="t" r="r" b="b"/>
            <a:pathLst>
              <a:path w="741045" h="82550">
                <a:moveTo>
                  <a:pt x="740664" y="82296"/>
                </a:moveTo>
                <a:lnTo>
                  <a:pt x="0" y="82296"/>
                </a:lnTo>
                <a:lnTo>
                  <a:pt x="0" y="0"/>
                </a:lnTo>
                <a:lnTo>
                  <a:pt x="740664" y="0"/>
                </a:lnTo>
                <a:lnTo>
                  <a:pt x="740664" y="82296"/>
                </a:lnTo>
                <a:close/>
              </a:path>
            </a:pathLst>
          </a:custGeom>
          <a:solidFill>
            <a:srgbClr val="5D5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53969" y="4223765"/>
            <a:ext cx="76390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1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ÿ‘</a:t>
            </a:r>
            <a:r>
              <a:rPr dirty="0" sz="650" spc="32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50" spc="1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presentations</a:t>
            </a:r>
            <a:r>
              <a:rPr dirty="0" sz="650" spc="2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50" spc="-2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ai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80944"/>
            <a:ext cx="8128000" cy="12557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52016"/>
            <a:ext cx="8124952" cy="1261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29184"/>
            <a:ext cx="8128000" cy="12557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4255008"/>
            <a:ext cx="8125459" cy="88900"/>
          </a:xfrm>
          <a:custGeom>
            <a:avLst/>
            <a:gdLst/>
            <a:ahLst/>
            <a:cxnLst/>
            <a:rect l="l" t="t" r="r" b="b"/>
            <a:pathLst>
              <a:path w="8125459" h="88900">
                <a:moveTo>
                  <a:pt x="8125968" y="88392"/>
                </a:moveTo>
                <a:lnTo>
                  <a:pt x="0" y="88392"/>
                </a:lnTo>
                <a:lnTo>
                  <a:pt x="0" y="0"/>
                </a:lnTo>
                <a:lnTo>
                  <a:pt x="8125968" y="0"/>
                </a:lnTo>
                <a:lnTo>
                  <a:pt x="81259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52514" y="4233164"/>
            <a:ext cx="1259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5"/>
              </a:rPr>
              <a:t>c</a:t>
            </a:r>
            <a:r>
              <a:rPr dirty="0" sz="600" spc="90">
                <a:solidFill>
                  <a:srgbClr val="BFBFBF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600" spc="-35">
                <a:solidFill>
                  <a:srgbClr val="EDEDED"/>
                </a:solidFill>
                <a:latin typeface="Arial MT"/>
                <a:cs typeface="Arial MT"/>
                <a:hlinkClick r:id="rId5"/>
              </a:rPr>
              <a:t>eoted</a:t>
            </a:r>
            <a:r>
              <a:rPr dirty="0" sz="600">
                <a:solidFill>
                  <a:srgbClr val="EDEDED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600" spc="-10">
                <a:solidFill>
                  <a:srgbClr val="DFDFDF"/>
                </a:solidFill>
                <a:latin typeface="Arial MT"/>
                <a:cs typeface="Arial MT"/>
                <a:hlinkClick r:id="rId5"/>
              </a:rPr>
              <a:t>using</a:t>
            </a:r>
            <a:r>
              <a:rPr dirty="0" sz="600" spc="220">
                <a:solidFill>
                  <a:srgbClr val="DFDFDF"/>
                </a:solidFill>
                <a:latin typeface="Arial MT"/>
                <a:cs typeface="Arial MT"/>
                <a:hlinkClick r:id="rId5"/>
              </a:rPr>
              <a:t> 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ÿ‘</a:t>
            </a:r>
            <a:r>
              <a:rPr dirty="0" sz="600" spc="459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presentations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600" spc="-65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GB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59663"/>
            <a:ext cx="8125459" cy="271780"/>
          </a:xfrm>
          <a:custGeom>
            <a:avLst/>
            <a:gdLst/>
            <a:ahLst/>
            <a:cxnLst/>
            <a:rect l="l" t="t" r="r" b="b"/>
            <a:pathLst>
              <a:path w="8125459" h="271780">
                <a:moveTo>
                  <a:pt x="8125968" y="271272"/>
                </a:moveTo>
                <a:lnTo>
                  <a:pt x="0" y="2712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271272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70"/>
              <a:t>Overview</a:t>
            </a:r>
            <a:r>
              <a:rPr dirty="0" sz="2150" spc="-40"/>
              <a:t> </a:t>
            </a:r>
            <a:r>
              <a:rPr dirty="0" sz="2150"/>
              <a:t>of</a:t>
            </a:r>
            <a:r>
              <a:rPr dirty="0" sz="2150" spc="-65"/>
              <a:t> </a:t>
            </a:r>
            <a:r>
              <a:rPr dirty="0" sz="2150" spc="-35"/>
              <a:t>DevOps</a:t>
            </a:r>
            <a:r>
              <a:rPr dirty="0" sz="2150" spc="-20"/>
              <a:t> </a:t>
            </a:r>
            <a:r>
              <a:rPr dirty="0" sz="2150" spc="-10"/>
              <a:t>Training</a:t>
            </a:r>
            <a:endParaRPr sz="2150"/>
          </a:p>
        </p:txBody>
      </p:sp>
      <p:sp>
        <p:nvSpPr>
          <p:cNvPr id="4" name="object 4" descr=""/>
          <p:cNvSpPr/>
          <p:nvPr/>
        </p:nvSpPr>
        <p:spPr>
          <a:xfrm>
            <a:off x="0" y="725423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519470" y="683514"/>
            <a:ext cx="308800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dirty="0" sz="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Arial MT"/>
                <a:cs typeface="Arial MT"/>
              </a:rPr>
              <a:t>Skills</a:t>
            </a:r>
            <a:r>
              <a:rPr dirty="0" sz="9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Bridging</a:t>
            </a:r>
            <a:r>
              <a:rPr dirty="0" sz="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9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0" y="2302609"/>
          <a:ext cx="8201659" cy="1039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/>
                <a:gridCol w="2025650"/>
                <a:gridCol w="2070735"/>
                <a:gridCol w="1995169"/>
              </a:tblGrid>
              <a:tr h="194945">
                <a:tc>
                  <a:txBody>
                    <a:bodyPr/>
                    <a:lstStyle/>
                    <a:p>
                      <a:pPr algn="ctr" marL="3175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Internship</a:t>
                      </a:r>
                      <a:r>
                        <a:rPr dirty="0" sz="1100" spc="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1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134D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45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Automation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Testing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134D5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ts val="1275"/>
                        </a:lnSpc>
                      </a:pPr>
                      <a:r>
                        <a:rPr dirty="0" sz="115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Continuous</a:t>
                      </a:r>
                      <a:r>
                        <a:rPr dirty="0" sz="1150" spc="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134D5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275"/>
                        </a:lnSpc>
                      </a:pPr>
                      <a:r>
                        <a:rPr dirty="0" sz="115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Collaboration</a:t>
                      </a:r>
                      <a:r>
                        <a:rPr dirty="0" sz="11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Between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134D57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200" spc="-9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DevOps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10F1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Processes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10F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255"/>
                        </a:lnSpc>
                      </a:pPr>
                      <a:r>
                        <a:rPr dirty="0" sz="115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Delivery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10F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ts val="1255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’l'eams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10F1A"/>
                    </a:solidFill>
                  </a:tcPr>
                </a:tc>
              </a:tr>
              <a:tr h="9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6050">
                <a:tc>
                  <a:txBody>
                    <a:bodyPr/>
                    <a:lstStyle/>
                    <a:p>
                      <a:pPr algn="ctr" marL="4445">
                        <a:lnSpc>
                          <a:spcPts val="795"/>
                        </a:lnSpc>
                      </a:pPr>
                      <a:r>
                        <a:rPr dirty="0" sz="850" spc="-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internship</a:t>
                      </a:r>
                      <a:r>
                        <a:rPr dirty="0" sz="850" spc="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emphasized</a:t>
                      </a:r>
                      <a:r>
                        <a:rPr dirty="0" sz="850" spc="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95"/>
                        </a:lnSpc>
                      </a:pPr>
                      <a:r>
                        <a:rPr dirty="0" sz="850" spc="-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85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crucial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of</a:t>
                      </a:r>
                      <a:r>
                        <a:rPr dirty="0" sz="85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focus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was</a:t>
                      </a:r>
                      <a:r>
                        <a:rPr dirty="0" sz="8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79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dirty="0" sz="85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continuous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ts val="78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Fostering</a:t>
                      </a:r>
                      <a:r>
                        <a:rPr dirty="0" sz="800" spc="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collaboration</a:t>
                      </a:r>
                      <a:r>
                        <a:rPr dirty="0" sz="800" spc="7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among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importance</a:t>
                      </a:r>
                      <a:r>
                        <a:rPr dirty="0" sz="800" spc="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 spc="7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dirty="0" sz="800" spc="7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training</a:t>
                      </a:r>
                      <a:r>
                        <a:rPr dirty="0" sz="800" spc="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automating</a:t>
                      </a:r>
                      <a:r>
                        <a:rPr dirty="0" sz="800" spc="1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00" spc="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800" spc="1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processes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925"/>
                        </a:lnSpc>
                      </a:pPr>
                      <a:r>
                        <a:rPr dirty="0" sz="8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in†eqration</a:t>
                      </a:r>
                      <a:r>
                        <a:rPr dirty="0" sz="850" spc="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8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delivery</a:t>
                      </a:r>
                      <a:r>
                        <a:rPr dirty="0" sz="850" spc="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pipelines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92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cross-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functional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†eams</a:t>
                      </a:r>
                      <a:r>
                        <a:rPr dirty="0" sz="850" spc="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was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algn="ctr" marL="1905">
                        <a:lnSpc>
                          <a:spcPts val="92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unify</a:t>
                      </a:r>
                      <a:r>
                        <a:rPr dirty="0" sz="8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dirty="0" sz="850" spc="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1A2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92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85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enhance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dirty="0" sz="850" spc="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reduce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1A2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ts val="935"/>
                        </a:lnSpc>
                      </a:pPr>
                      <a:r>
                        <a:rPr dirty="0" sz="900" spc="-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was</a:t>
                      </a:r>
                      <a:r>
                        <a:rPr dirty="0" sz="90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essential</a:t>
                      </a:r>
                      <a:r>
                        <a:rPr dirty="0" sz="900" spc="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9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fas†er</a:t>
                      </a:r>
                      <a:r>
                        <a:rPr dirty="0" sz="9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software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1A2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92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achievinq</a:t>
                      </a:r>
                      <a:r>
                        <a:rPr dirty="0" sz="850" spc="7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81A2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operations.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3B414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944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manual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errors.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3B414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944"/>
                        </a:lnSpc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deployment.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3B414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944"/>
                        </a:lnSpc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objectives.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3B414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212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650542" y="4233164"/>
            <a:ext cx="4464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DBDBD"/>
                </a:solidFill>
                <a:latin typeface="Arial MT"/>
                <a:cs typeface="Arial MT"/>
                <a:hlinkClick r:id="rId2"/>
              </a:rPr>
              <a:t>r</a:t>
            </a:r>
            <a:r>
              <a:rPr dirty="0" sz="600" spc="185">
                <a:solidFill>
                  <a:srgbClr val="BDBDBD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eoted</a:t>
            </a: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30">
                <a:solidFill>
                  <a:srgbClr val="DDDDDD"/>
                </a:solidFill>
                <a:latin typeface="Arial MT"/>
                <a:cs typeface="Arial MT"/>
                <a:hlinkClick r:id="rId2"/>
              </a:rPr>
              <a:t>using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69134" y="4233164"/>
            <a:ext cx="6483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presentations</a:t>
            </a:r>
            <a:r>
              <a:rPr dirty="0" sz="600" spc="16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9663"/>
            <a:ext cx="8125459" cy="271780"/>
          </a:xfrm>
          <a:prstGeom prst="rect"/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7620">
              <a:lnSpc>
                <a:spcPts val="2039"/>
              </a:lnSpc>
            </a:pPr>
            <a:r>
              <a:rPr dirty="0" sz="2150" spc="-70"/>
              <a:t>Overview</a:t>
            </a:r>
            <a:r>
              <a:rPr dirty="0" sz="2150" spc="-50"/>
              <a:t> </a:t>
            </a:r>
            <a:r>
              <a:rPr dirty="0" sz="2150"/>
              <a:t>of</a:t>
            </a:r>
            <a:r>
              <a:rPr dirty="0" sz="2150" spc="-55"/>
              <a:t> </a:t>
            </a:r>
            <a:r>
              <a:rPr dirty="0" sz="2150" spc="-60"/>
              <a:t>Key</a:t>
            </a:r>
            <a:r>
              <a:rPr dirty="0" sz="2150" spc="-55"/>
              <a:t> </a:t>
            </a:r>
            <a:r>
              <a:rPr dirty="0" sz="2150" spc="-50"/>
              <a:t>Projects</a:t>
            </a:r>
            <a:r>
              <a:rPr dirty="0" sz="2150" spc="-15"/>
              <a:t> </a:t>
            </a:r>
            <a:r>
              <a:rPr dirty="0" sz="2150" spc="-10"/>
              <a:t>Undertaken</a:t>
            </a:r>
            <a:endParaRPr sz="2150"/>
          </a:p>
        </p:txBody>
      </p:sp>
      <p:sp>
        <p:nvSpPr>
          <p:cNvPr id="3" name="object 3" descr=""/>
          <p:cNvSpPr txBox="1"/>
          <p:nvPr/>
        </p:nvSpPr>
        <p:spPr>
          <a:xfrm>
            <a:off x="0" y="688848"/>
            <a:ext cx="8125459" cy="125095"/>
          </a:xfrm>
          <a:prstGeom prst="rect">
            <a:avLst/>
          </a:prstGeom>
          <a:solidFill>
            <a:srgbClr val="080808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810">
              <a:lnSpc>
                <a:spcPts val="985"/>
              </a:lnSpc>
            </a:pPr>
            <a:r>
              <a:rPr dirty="0" sz="1100" spc="-1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90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dirty="0" sz="1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Arial MT"/>
                <a:cs typeface="Arial MT"/>
              </a:rPr>
              <a:t>projects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completed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042160"/>
            <a:ext cx="8128000" cy="24765"/>
            <a:chOff x="0" y="2042160"/>
            <a:chExt cx="8128000" cy="247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42160"/>
              <a:ext cx="8128000" cy="24383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0" y="2316479"/>
            <a:ext cx="8125459" cy="167640"/>
          </a:xfrm>
          <a:custGeom>
            <a:avLst/>
            <a:gdLst/>
            <a:ahLst/>
            <a:cxnLst/>
            <a:rect l="l" t="t" r="r" b="b"/>
            <a:pathLst>
              <a:path w="8125459" h="167639">
                <a:moveTo>
                  <a:pt x="8125968" y="167640"/>
                </a:moveTo>
                <a:lnTo>
                  <a:pt x="0" y="167640"/>
                </a:lnTo>
                <a:lnTo>
                  <a:pt x="0" y="0"/>
                </a:lnTo>
                <a:lnTo>
                  <a:pt x="8125968" y="0"/>
                </a:lnTo>
                <a:lnTo>
                  <a:pt x="812596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55190" y="2258060"/>
            <a:ext cx="1750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FFFFFF"/>
                </a:solidFill>
                <a:latin typeface="Times New Roman"/>
                <a:cs typeface="Times New Roman"/>
              </a:rPr>
              <a:t>Automated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15600" y="2288794"/>
            <a:ext cx="18986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2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dirty="0" sz="11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8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114">
                <a:solidFill>
                  <a:srgbClr val="FFFFFF"/>
                </a:solidFill>
                <a:latin typeface="Times New Roman"/>
                <a:cs typeface="Times New Roman"/>
              </a:rPr>
              <a:t>CI/CD</a:t>
            </a:r>
            <a:r>
              <a:rPr dirty="0" sz="11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imes New Roman"/>
                <a:cs typeface="Times New Roman"/>
              </a:rPr>
              <a:t>Pipeline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2517648"/>
            <a:ext cx="8125459" cy="161925"/>
          </a:xfrm>
          <a:custGeom>
            <a:avLst/>
            <a:gdLst/>
            <a:ahLst/>
            <a:cxnLst/>
            <a:rect l="l" t="t" r="r" b="b"/>
            <a:pathLst>
              <a:path w="8125459" h="161925">
                <a:moveTo>
                  <a:pt x="8125968" y="161544"/>
                </a:moveTo>
                <a:lnTo>
                  <a:pt x="0" y="16154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856659" y="2465832"/>
            <a:ext cx="749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26166" y="2528061"/>
            <a:ext cx="206375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Established</a:t>
            </a:r>
            <a:r>
              <a:rPr dirty="0" sz="8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8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dirty="0" sz="85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FFFFFF"/>
                </a:solidFill>
                <a:latin typeface="Times New Roman"/>
                <a:cs typeface="Times New Roman"/>
              </a:rPr>
              <a:t>CI/CD</a:t>
            </a:r>
            <a:r>
              <a:rPr dirty="0" sz="8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imes New Roman"/>
                <a:cs typeface="Times New Roman"/>
              </a:rPr>
              <a:t>pipeline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2718816"/>
            <a:ext cx="8125459" cy="277495"/>
          </a:xfrm>
          <a:custGeom>
            <a:avLst/>
            <a:gdLst/>
            <a:ahLst/>
            <a:cxnLst/>
            <a:rect l="l" t="t" r="r" b="b"/>
            <a:pathLst>
              <a:path w="8125459" h="277494">
                <a:moveTo>
                  <a:pt x="8125968" y="277368"/>
                </a:moveTo>
                <a:lnTo>
                  <a:pt x="0" y="2773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72783" y="2680207"/>
            <a:ext cx="2146300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 indent="-69215">
              <a:lnSpc>
                <a:spcPct val="108900"/>
              </a:lnSpc>
              <a:spcBef>
                <a:spcPts val="100"/>
              </a:spcBef>
            </a:pP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r>
              <a:rPr dirty="0" sz="9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robust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framework</a:t>
            </a:r>
            <a:r>
              <a:rPr dirty="0" sz="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utilizing</a:t>
            </a:r>
            <a:r>
              <a:rPr dirty="0" sz="9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FFFFFF"/>
                </a:solidFill>
                <a:latin typeface="Arial MT"/>
                <a:cs typeface="Arial MT"/>
              </a:rPr>
              <a:t>Selenium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FFFFFF"/>
                </a:solidFill>
                <a:latin typeface="Arial MT"/>
                <a:cs typeface="Arial MT"/>
              </a:rPr>
              <a:t>Jenkins</a:t>
            </a:r>
            <a:r>
              <a:rPr dirty="0" sz="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65">
                <a:solidFill>
                  <a:srgbClr val="FFFFFF"/>
                </a:solidFill>
                <a:latin typeface="Arial MT"/>
                <a:cs typeface="Arial MT"/>
              </a:rPr>
              <a:t>seamless</a:t>
            </a:r>
            <a:r>
              <a:rPr dirty="0" sz="9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continuous</a:t>
            </a:r>
            <a:r>
              <a:rPr dirty="0" sz="9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testing.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15547" y="2660650"/>
            <a:ext cx="194119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540">
              <a:lnSpc>
                <a:spcPct val="112900"/>
              </a:lnSpc>
              <a:spcBef>
                <a:spcPts val="100"/>
              </a:spcBef>
            </a:pP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Git, </a:t>
            </a: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Docker,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Jenkins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enhance deployment</a:t>
            </a:r>
            <a:r>
              <a:rPr dirty="0" sz="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efficiency.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652514" y="4233164"/>
            <a:ext cx="4445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FBFBF"/>
                </a:solidFill>
                <a:latin typeface="Arial MT"/>
                <a:cs typeface="Arial MT"/>
                <a:hlinkClick r:id="rId4"/>
              </a:rPr>
              <a:t>c</a:t>
            </a:r>
            <a:r>
              <a:rPr dirty="0" sz="600" spc="65">
                <a:solidFill>
                  <a:srgbClr val="BFBFB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00" spc="-35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eoted</a:t>
            </a:r>
            <a:r>
              <a:rPr dirty="0" sz="600" spc="-2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00" spc="-30">
                <a:solidFill>
                  <a:srgbClr val="DFDFDF"/>
                </a:solidFill>
                <a:latin typeface="Arial MT"/>
                <a:cs typeface="Arial MT"/>
                <a:hlinkClick r:id="rId4"/>
              </a:rPr>
              <a:t>using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69134" y="4233164"/>
            <a:ext cx="6426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presentations</a:t>
            </a: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00" spc="-114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GB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0856" y="0"/>
            <a:ext cx="3114666" cy="456590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5238" y="0"/>
            <a:ext cx="4025900" cy="4563110"/>
          </a:xfrm>
          <a:custGeom>
            <a:avLst/>
            <a:gdLst/>
            <a:ahLst/>
            <a:cxnLst/>
            <a:rect l="l" t="t" r="r" b="b"/>
            <a:pathLst>
              <a:path w="4025900" h="4563110">
                <a:moveTo>
                  <a:pt x="4026408" y="4562856"/>
                </a:moveTo>
                <a:lnTo>
                  <a:pt x="0" y="4562856"/>
                </a:lnTo>
                <a:lnTo>
                  <a:pt x="0" y="0"/>
                </a:lnTo>
                <a:lnTo>
                  <a:pt x="4026408" y="0"/>
                </a:lnTo>
                <a:lnTo>
                  <a:pt x="4026408" y="4562856"/>
                </a:lnTo>
                <a:close/>
              </a:path>
            </a:pathLst>
          </a:custGeom>
          <a:solidFill>
            <a:srgbClr val="0A0A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271" y="271779"/>
            <a:ext cx="257175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0"/>
              <a:t>Implementing</a:t>
            </a:r>
            <a:r>
              <a:rPr dirty="0" sz="2200" spc="-5"/>
              <a:t> </a:t>
            </a:r>
            <a:r>
              <a:rPr dirty="0" sz="2200" spc="-55"/>
              <a:t>DevOps</a:t>
            </a:r>
            <a:endParaRPr sz="2200"/>
          </a:p>
        </p:txBody>
      </p:sp>
      <p:sp>
        <p:nvSpPr>
          <p:cNvPr id="5" name="object 5" descr=""/>
          <p:cNvSpPr txBox="1"/>
          <p:nvPr/>
        </p:nvSpPr>
        <p:spPr>
          <a:xfrm>
            <a:off x="312674" y="594867"/>
            <a:ext cx="1695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solidFill>
                  <a:srgbClr val="FFFFFF"/>
                </a:solidFill>
                <a:latin typeface="Cambria"/>
                <a:cs typeface="Cambria"/>
              </a:rPr>
              <a:t>Methodologies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5561" y="967485"/>
            <a:ext cx="338899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0">
                <a:solidFill>
                  <a:srgbClr val="FFFFFF"/>
                </a:solidFill>
                <a:latin typeface="Times New Roman"/>
                <a:cs typeface="Times New Roman"/>
              </a:rPr>
              <a:t>Exploring</a:t>
            </a:r>
            <a:r>
              <a:rPr dirty="0" sz="8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imes New Roman"/>
                <a:cs typeface="Times New Roman"/>
              </a:rPr>
              <a:t>Agile</a:t>
            </a:r>
            <a:r>
              <a:rPr dirty="0" sz="85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FFFFFF"/>
                </a:solidFill>
                <a:latin typeface="Times New Roman"/>
                <a:cs typeface="Times New Roman"/>
              </a:rPr>
              <a:t>Practices,</a:t>
            </a:r>
            <a:r>
              <a:rPr dirty="0" sz="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75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85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80">
                <a:solidFill>
                  <a:srgbClr val="FFFFFF"/>
                </a:solidFill>
                <a:latin typeface="Times New Roman"/>
                <a:cs typeface="Times New Roman"/>
              </a:rPr>
              <a:t>Integration,</a:t>
            </a:r>
            <a:r>
              <a:rPr dirty="0" sz="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10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85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imes New Roman"/>
                <a:cs typeface="Times New Roman"/>
              </a:rPr>
              <a:t>Delivery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/>
              <a:t>O</a:t>
            </a:r>
            <a:r>
              <a:rPr dirty="0" spc="350"/>
              <a:t> </a:t>
            </a:r>
            <a:r>
              <a:rPr dirty="0" spc="-75"/>
              <a:t>Agile</a:t>
            </a:r>
            <a:r>
              <a:rPr dirty="0" spc="-35"/>
              <a:t> </a:t>
            </a:r>
            <a:r>
              <a:rPr dirty="0" spc="-10"/>
              <a:t>Practices</a:t>
            </a:r>
          </a:p>
          <a:p>
            <a:pPr marL="199390" marR="174625" indent="3810">
              <a:lnSpc>
                <a:spcPct val="115300"/>
              </a:lnSpc>
              <a:spcBef>
                <a:spcPts val="350"/>
              </a:spcBef>
            </a:pPr>
            <a:r>
              <a:rPr dirty="0" sz="850" spc="-20">
                <a:latin typeface="Arial MT"/>
                <a:cs typeface="Arial MT"/>
              </a:rPr>
              <a:t>Adopted</a:t>
            </a:r>
            <a:r>
              <a:rPr dirty="0" sz="850" spc="-35">
                <a:latin typeface="Arial MT"/>
                <a:cs typeface="Arial MT"/>
              </a:rPr>
              <a:t> </a:t>
            </a:r>
            <a:r>
              <a:rPr dirty="0" sz="850" spc="-20">
                <a:latin typeface="Arial MT"/>
                <a:cs typeface="Arial MT"/>
              </a:rPr>
              <a:t>agile</a:t>
            </a:r>
            <a:r>
              <a:rPr dirty="0" sz="850" spc="-4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methodologies</a:t>
            </a:r>
            <a:r>
              <a:rPr dirty="0" sz="850" spc="2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to</a:t>
            </a:r>
            <a:r>
              <a:rPr dirty="0" sz="850" spc="-60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boost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team</a:t>
            </a:r>
            <a:r>
              <a:rPr dirty="0" sz="850" spc="-5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collaboration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and</a:t>
            </a:r>
            <a:r>
              <a:rPr dirty="0" sz="850" spc="-3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adopt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quickly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to </a:t>
            </a:r>
            <a:r>
              <a:rPr dirty="0" sz="850" spc="-10">
                <a:latin typeface="Arial MT"/>
                <a:cs typeface="Arial MT"/>
              </a:rPr>
              <a:t>changes.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</a:t>
            </a:r>
            <a:r>
              <a:rPr dirty="0" spc="290"/>
              <a:t> </a:t>
            </a:r>
            <a:r>
              <a:rPr dirty="0" spc="-35"/>
              <a:t>Continuous</a:t>
            </a:r>
            <a:r>
              <a:rPr dirty="0" spc="10"/>
              <a:t> </a:t>
            </a:r>
            <a:r>
              <a:rPr dirty="0" spc="-10"/>
              <a:t>Integration</a:t>
            </a:r>
            <a:r>
              <a:rPr dirty="0"/>
              <a:t> </a:t>
            </a:r>
            <a:r>
              <a:rPr dirty="0" spc="-20"/>
              <a:t>(CI)</a:t>
            </a:r>
          </a:p>
          <a:p>
            <a:pPr marL="199390" marR="160020" indent="1270">
              <a:lnSpc>
                <a:spcPct val="115300"/>
              </a:lnSpc>
              <a:spcBef>
                <a:spcPts val="320"/>
              </a:spcBef>
            </a:pPr>
            <a:r>
              <a:rPr dirty="0" sz="850" spc="-35">
                <a:latin typeface="Arial MT"/>
                <a:cs typeface="Arial MT"/>
              </a:rPr>
              <a:t>Regularly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integrated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20">
                <a:latin typeface="Arial MT"/>
                <a:cs typeface="Arial MT"/>
              </a:rPr>
              <a:t>code</a:t>
            </a:r>
            <a:r>
              <a:rPr dirty="0" sz="850" spc="-40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changes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with</a:t>
            </a:r>
            <a:r>
              <a:rPr dirty="0" sz="850" spc="-5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automated</a:t>
            </a:r>
            <a:r>
              <a:rPr dirty="0" sz="850" spc="3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testing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to</a:t>
            </a:r>
            <a:r>
              <a:rPr dirty="0" sz="850" spc="-60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enhance</a:t>
            </a:r>
            <a:r>
              <a:rPr dirty="0" sz="850" spc="1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software quality.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dirty="0" spc="310"/>
              <a:t> </a:t>
            </a:r>
            <a:r>
              <a:rPr dirty="0" spc="-35"/>
              <a:t>Continuous</a:t>
            </a:r>
            <a:r>
              <a:rPr dirty="0" spc="30"/>
              <a:t> </a:t>
            </a:r>
            <a:r>
              <a:rPr dirty="0" spc="-50"/>
              <a:t>Delivery</a:t>
            </a:r>
            <a:r>
              <a:rPr dirty="0" spc="10"/>
              <a:t> </a:t>
            </a:r>
            <a:r>
              <a:rPr dirty="0" spc="-20"/>
              <a:t>(CD)</a:t>
            </a:r>
          </a:p>
          <a:p>
            <a:pPr marL="200025">
              <a:lnSpc>
                <a:spcPct val="100000"/>
              </a:lnSpc>
              <a:spcBef>
                <a:spcPts val="530"/>
              </a:spcBef>
            </a:pPr>
            <a:r>
              <a:rPr dirty="0" sz="800" spc="20"/>
              <a:t>Streamlined</a:t>
            </a:r>
            <a:r>
              <a:rPr dirty="0" sz="800" spc="210"/>
              <a:t> </a:t>
            </a:r>
            <a:r>
              <a:rPr dirty="0" sz="800" spc="20"/>
              <a:t>deployment</a:t>
            </a:r>
            <a:r>
              <a:rPr dirty="0" sz="800" spc="260"/>
              <a:t> </a:t>
            </a:r>
            <a:r>
              <a:rPr dirty="0" sz="800" spc="20"/>
              <a:t>processes</a:t>
            </a:r>
            <a:r>
              <a:rPr dirty="0" sz="800" spc="160"/>
              <a:t> </a:t>
            </a:r>
            <a:r>
              <a:rPr dirty="0" sz="800" spc="20"/>
              <a:t>to</a:t>
            </a:r>
            <a:r>
              <a:rPr dirty="0" sz="800" spc="110"/>
              <a:t> </a:t>
            </a:r>
            <a:r>
              <a:rPr dirty="0" sz="800" spc="50"/>
              <a:t>ensure</a:t>
            </a:r>
            <a:r>
              <a:rPr dirty="0" sz="800" spc="95"/>
              <a:t> </a:t>
            </a:r>
            <a:r>
              <a:rPr dirty="0" sz="800" spc="20"/>
              <a:t>software</a:t>
            </a:r>
            <a:r>
              <a:rPr dirty="0" sz="800" spc="125"/>
              <a:t> </a:t>
            </a:r>
            <a:r>
              <a:rPr dirty="0" sz="800" spc="55"/>
              <a:t>con</a:t>
            </a:r>
            <a:r>
              <a:rPr dirty="0" sz="800" spc="200"/>
              <a:t> </a:t>
            </a:r>
            <a:r>
              <a:rPr dirty="0" sz="800" spc="50"/>
              <a:t>be</a:t>
            </a:r>
            <a:r>
              <a:rPr dirty="0" sz="800" spc="150"/>
              <a:t> </a:t>
            </a:r>
            <a:r>
              <a:rPr dirty="0" sz="800" spc="20"/>
              <a:t>released</a:t>
            </a:r>
            <a:r>
              <a:rPr dirty="0" sz="800" spc="200"/>
              <a:t> </a:t>
            </a:r>
            <a:r>
              <a:rPr dirty="0" sz="800" spc="20"/>
              <a:t>at</a:t>
            </a:r>
            <a:r>
              <a:rPr dirty="0" sz="800" spc="270"/>
              <a:t> </a:t>
            </a:r>
            <a:r>
              <a:rPr dirty="0" sz="800" spc="20"/>
              <a:t>any</a:t>
            </a:r>
            <a:r>
              <a:rPr dirty="0" sz="800" spc="204"/>
              <a:t> </a:t>
            </a:r>
            <a:r>
              <a:rPr dirty="0" sz="800" spc="-10"/>
              <a:t>time.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2025-03-07T16:36:19Z</dcterms:created>
  <dcterms:modified xsi:type="dcterms:W3CDTF">2025-03-07T16:36:19Z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2025-03-05T00:00:00Z</vt:filetime>
  </property>
</Properties>
</file>