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1" r:id="rId2"/>
    <p:sldId id="261" r:id="rId3"/>
    <p:sldId id="269" r:id="rId4"/>
    <p:sldId id="270" r:id="rId5"/>
    <p:sldId id="262" r:id="rId6"/>
    <p:sldId id="257" r:id="rId7"/>
    <p:sldId id="259" r:id="rId8"/>
    <p:sldId id="260" r:id="rId9"/>
    <p:sldId id="263" r:id="rId10"/>
    <p:sldId id="267" r:id="rId11"/>
    <p:sldId id="264" r:id="rId12"/>
    <p:sldId id="265" r:id="rId13"/>
    <p:sldId id="266" r:id="rId14"/>
  </p:sldIdLst>
  <p:sldSz cx="9906000" cy="6858000" type="A4"/>
  <p:notesSz cx="6858000" cy="9144000"/>
  <p:embeddedFontLst>
    <p:embeddedFont>
      <p:font typeface="Calibri" pitchFamily="34" charset="0"/>
      <p:regular r:id="rId15"/>
      <p:bold r:id="rId16"/>
      <p:italic r:id="rId17"/>
      <p:boldItalic r:id="rId18"/>
    </p:embeddedFont>
    <p:embeddedFont>
      <p:font typeface="Book Antiqua" pitchFamily="18" charset="0"/>
      <p:regular r:id="rId19"/>
      <p:bold r:id="rId20"/>
      <p:italic r:id="rId21"/>
      <p:boldItalic r:id="rId22"/>
    </p:embeddedFont>
  </p:embeddedFontLst>
  <p:defaultTextStyle>
    <a:defPPr>
      <a:defRPr lang="en-US"/>
    </a:defPPr>
    <a:lvl1pPr marL="0" algn="l" defTabSz="634881" rtl="0" eaLnBrk="1" latinLnBrk="0" hangingPunct="1">
      <a:defRPr sz="1200" kern="1200">
        <a:solidFill>
          <a:schemeClr val="tx1"/>
        </a:solidFill>
        <a:latin typeface="+mn-lt"/>
        <a:ea typeface="+mn-ea"/>
        <a:cs typeface="+mn-cs"/>
      </a:defRPr>
    </a:lvl1pPr>
    <a:lvl2pPr marL="317441" algn="l" defTabSz="634881" rtl="0" eaLnBrk="1" latinLnBrk="0" hangingPunct="1">
      <a:defRPr sz="1200" kern="1200">
        <a:solidFill>
          <a:schemeClr val="tx1"/>
        </a:solidFill>
        <a:latin typeface="+mn-lt"/>
        <a:ea typeface="+mn-ea"/>
        <a:cs typeface="+mn-cs"/>
      </a:defRPr>
    </a:lvl2pPr>
    <a:lvl3pPr marL="634881" algn="l" defTabSz="634881" rtl="0" eaLnBrk="1" latinLnBrk="0" hangingPunct="1">
      <a:defRPr sz="1200" kern="1200">
        <a:solidFill>
          <a:schemeClr val="tx1"/>
        </a:solidFill>
        <a:latin typeface="+mn-lt"/>
        <a:ea typeface="+mn-ea"/>
        <a:cs typeface="+mn-cs"/>
      </a:defRPr>
    </a:lvl3pPr>
    <a:lvl4pPr marL="952322" algn="l" defTabSz="634881" rtl="0" eaLnBrk="1" latinLnBrk="0" hangingPunct="1">
      <a:defRPr sz="1200" kern="1200">
        <a:solidFill>
          <a:schemeClr val="tx1"/>
        </a:solidFill>
        <a:latin typeface="+mn-lt"/>
        <a:ea typeface="+mn-ea"/>
        <a:cs typeface="+mn-cs"/>
      </a:defRPr>
    </a:lvl4pPr>
    <a:lvl5pPr marL="1269763" algn="l" defTabSz="634881" rtl="0" eaLnBrk="1" latinLnBrk="0" hangingPunct="1">
      <a:defRPr sz="1200" kern="1200">
        <a:solidFill>
          <a:schemeClr val="tx1"/>
        </a:solidFill>
        <a:latin typeface="+mn-lt"/>
        <a:ea typeface="+mn-ea"/>
        <a:cs typeface="+mn-cs"/>
      </a:defRPr>
    </a:lvl5pPr>
    <a:lvl6pPr marL="1587203" algn="l" defTabSz="634881" rtl="0" eaLnBrk="1" latinLnBrk="0" hangingPunct="1">
      <a:defRPr sz="1200" kern="1200">
        <a:solidFill>
          <a:schemeClr val="tx1"/>
        </a:solidFill>
        <a:latin typeface="+mn-lt"/>
        <a:ea typeface="+mn-ea"/>
        <a:cs typeface="+mn-cs"/>
      </a:defRPr>
    </a:lvl6pPr>
    <a:lvl7pPr marL="1904644" algn="l" defTabSz="634881" rtl="0" eaLnBrk="1" latinLnBrk="0" hangingPunct="1">
      <a:defRPr sz="1200" kern="1200">
        <a:solidFill>
          <a:schemeClr val="tx1"/>
        </a:solidFill>
        <a:latin typeface="+mn-lt"/>
        <a:ea typeface="+mn-ea"/>
        <a:cs typeface="+mn-cs"/>
      </a:defRPr>
    </a:lvl7pPr>
    <a:lvl8pPr marL="2222085" algn="l" defTabSz="634881" rtl="0" eaLnBrk="1" latinLnBrk="0" hangingPunct="1">
      <a:defRPr sz="1200" kern="1200">
        <a:solidFill>
          <a:schemeClr val="tx1"/>
        </a:solidFill>
        <a:latin typeface="+mn-lt"/>
        <a:ea typeface="+mn-ea"/>
        <a:cs typeface="+mn-cs"/>
      </a:defRPr>
    </a:lvl8pPr>
    <a:lvl9pPr marL="2539525" algn="l" defTabSz="634881" rtl="0" eaLnBrk="1" latinLnBrk="0" hangingPunct="1">
      <a:defRPr sz="1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6" autoAdjust="0"/>
    <p:restoredTop sz="94660"/>
  </p:normalViewPr>
  <p:slideViewPr>
    <p:cSldViewPr>
      <p:cViewPr varScale="1">
        <p:scale>
          <a:sx n="82" d="100"/>
          <a:sy n="82" d="100"/>
        </p:scale>
        <p:origin x="-1296" y="-91"/>
      </p:cViewPr>
      <p:guideLst>
        <p:guide orient="horz" pos="2161"/>
        <p:guide pos="3121"/>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4" y="2130429"/>
            <a:ext cx="84201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4" y="3886201"/>
            <a:ext cx="6934201" cy="1752601"/>
          </a:xfrm>
        </p:spPr>
        <p:txBody>
          <a:bodyPr/>
          <a:lstStyle>
            <a:lvl1pPr marL="0" indent="0" algn="ctr">
              <a:buNone/>
              <a:defRPr>
                <a:solidFill>
                  <a:schemeClr val="tx1">
                    <a:tint val="75000"/>
                  </a:schemeClr>
                </a:solidFill>
              </a:defRPr>
            </a:lvl1pPr>
            <a:lvl2pPr marL="317441" indent="0" algn="ctr">
              <a:buNone/>
              <a:defRPr>
                <a:solidFill>
                  <a:schemeClr val="tx1">
                    <a:tint val="75000"/>
                  </a:schemeClr>
                </a:solidFill>
              </a:defRPr>
            </a:lvl2pPr>
            <a:lvl3pPr marL="634881" indent="0" algn="ctr">
              <a:buNone/>
              <a:defRPr>
                <a:solidFill>
                  <a:schemeClr val="tx1">
                    <a:tint val="75000"/>
                  </a:schemeClr>
                </a:solidFill>
              </a:defRPr>
            </a:lvl3pPr>
            <a:lvl4pPr marL="952322" indent="0" algn="ctr">
              <a:buNone/>
              <a:defRPr>
                <a:solidFill>
                  <a:schemeClr val="tx1">
                    <a:tint val="75000"/>
                  </a:schemeClr>
                </a:solidFill>
              </a:defRPr>
            </a:lvl4pPr>
            <a:lvl5pPr marL="1269763" indent="0" algn="ctr">
              <a:buNone/>
              <a:defRPr>
                <a:solidFill>
                  <a:schemeClr val="tx1">
                    <a:tint val="75000"/>
                  </a:schemeClr>
                </a:solidFill>
              </a:defRPr>
            </a:lvl5pPr>
            <a:lvl6pPr marL="1587203" indent="0" algn="ctr">
              <a:buNone/>
              <a:defRPr>
                <a:solidFill>
                  <a:schemeClr val="tx1">
                    <a:tint val="75000"/>
                  </a:schemeClr>
                </a:solidFill>
              </a:defRPr>
            </a:lvl6pPr>
            <a:lvl7pPr marL="1904644" indent="0" algn="ctr">
              <a:buNone/>
              <a:defRPr>
                <a:solidFill>
                  <a:schemeClr val="tx1">
                    <a:tint val="75000"/>
                  </a:schemeClr>
                </a:solidFill>
              </a:defRPr>
            </a:lvl7pPr>
            <a:lvl8pPr marL="2222085" indent="0" algn="ctr">
              <a:buNone/>
              <a:defRPr>
                <a:solidFill>
                  <a:schemeClr val="tx1">
                    <a:tint val="75000"/>
                  </a:schemeClr>
                </a:solidFill>
              </a:defRPr>
            </a:lvl8pPr>
            <a:lvl9pPr marL="253952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BCAD9D-F7E6-424A-BF5F-A3F68C413A92}"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CAD9D-F7E6-424A-BF5F-A3F68C413A92}"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1" y="274642"/>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1" y="274642"/>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CAD9D-F7E6-424A-BF5F-A3F68C413A92}"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CAD9D-F7E6-424A-BF5F-A3F68C413A92}"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9" y="4406903"/>
            <a:ext cx="8420101" cy="1362075"/>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82509" y="2906718"/>
            <a:ext cx="8420101" cy="1500187"/>
          </a:xfrm>
        </p:spPr>
        <p:txBody>
          <a:bodyPr anchor="b"/>
          <a:lstStyle>
            <a:lvl1pPr marL="0" indent="0">
              <a:buNone/>
              <a:defRPr sz="1400">
                <a:solidFill>
                  <a:schemeClr val="tx1">
                    <a:tint val="75000"/>
                  </a:schemeClr>
                </a:solidFill>
              </a:defRPr>
            </a:lvl1pPr>
            <a:lvl2pPr marL="317441" indent="0">
              <a:buNone/>
              <a:defRPr sz="1200">
                <a:solidFill>
                  <a:schemeClr val="tx1">
                    <a:tint val="75000"/>
                  </a:schemeClr>
                </a:solidFill>
              </a:defRPr>
            </a:lvl2pPr>
            <a:lvl3pPr marL="634881" indent="0">
              <a:buNone/>
              <a:defRPr sz="1100">
                <a:solidFill>
                  <a:schemeClr val="tx1">
                    <a:tint val="75000"/>
                  </a:schemeClr>
                </a:solidFill>
              </a:defRPr>
            </a:lvl3pPr>
            <a:lvl4pPr marL="952322" indent="0">
              <a:buNone/>
              <a:defRPr sz="1000">
                <a:solidFill>
                  <a:schemeClr val="tx1">
                    <a:tint val="75000"/>
                  </a:schemeClr>
                </a:solidFill>
              </a:defRPr>
            </a:lvl4pPr>
            <a:lvl5pPr marL="1269763" indent="0">
              <a:buNone/>
              <a:defRPr sz="1000">
                <a:solidFill>
                  <a:schemeClr val="tx1">
                    <a:tint val="75000"/>
                  </a:schemeClr>
                </a:solidFill>
              </a:defRPr>
            </a:lvl5pPr>
            <a:lvl6pPr marL="1587203" indent="0">
              <a:buNone/>
              <a:defRPr sz="1000">
                <a:solidFill>
                  <a:schemeClr val="tx1">
                    <a:tint val="75000"/>
                  </a:schemeClr>
                </a:solidFill>
              </a:defRPr>
            </a:lvl6pPr>
            <a:lvl7pPr marL="1904644" indent="0">
              <a:buNone/>
              <a:defRPr sz="1000">
                <a:solidFill>
                  <a:schemeClr val="tx1">
                    <a:tint val="75000"/>
                  </a:schemeClr>
                </a:solidFill>
              </a:defRPr>
            </a:lvl7pPr>
            <a:lvl8pPr marL="2222085" indent="0">
              <a:buNone/>
              <a:defRPr sz="1000">
                <a:solidFill>
                  <a:schemeClr val="tx1">
                    <a:tint val="75000"/>
                  </a:schemeClr>
                </a:solidFill>
              </a:defRPr>
            </a:lvl8pPr>
            <a:lvl9pPr marL="2539525" indent="0">
              <a:buNone/>
              <a:defRPr sz="1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CAD9D-F7E6-424A-BF5F-A3F68C413A92}" type="datetimeFigureOut">
              <a:rPr lang="en-US" smtClean="0"/>
              <a:pPr/>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3" y="1600201"/>
            <a:ext cx="4375150" cy="4525963"/>
          </a:xfrm>
        </p:spPr>
        <p:txBody>
          <a:bodyPr/>
          <a:lstStyle>
            <a:lvl1pPr>
              <a:defRPr sz="2000"/>
            </a:lvl1pPr>
            <a:lvl2pPr>
              <a:defRPr sz="18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3" y="1600201"/>
            <a:ext cx="4375150" cy="4525963"/>
          </a:xfrm>
        </p:spPr>
        <p:txBody>
          <a:bodyPr/>
          <a:lstStyle>
            <a:lvl1pPr>
              <a:defRPr sz="2000"/>
            </a:lvl1pPr>
            <a:lvl2pPr>
              <a:defRPr sz="18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BCAD9D-F7E6-424A-BF5F-A3F68C413A92}"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2" y="1535115"/>
            <a:ext cx="4376870" cy="639762"/>
          </a:xfrm>
        </p:spPr>
        <p:txBody>
          <a:bodyPr anchor="b"/>
          <a:lstStyle>
            <a:lvl1pPr marL="0" indent="0">
              <a:buNone/>
              <a:defRPr sz="1800" b="1"/>
            </a:lvl1pPr>
            <a:lvl2pPr marL="317441" indent="0">
              <a:buNone/>
              <a:defRPr sz="1400" b="1"/>
            </a:lvl2pPr>
            <a:lvl3pPr marL="634881" indent="0">
              <a:buNone/>
              <a:defRPr sz="1200" b="1"/>
            </a:lvl3pPr>
            <a:lvl4pPr marL="952322" indent="0">
              <a:buNone/>
              <a:defRPr sz="1100" b="1"/>
            </a:lvl4pPr>
            <a:lvl5pPr marL="1269763" indent="0">
              <a:buNone/>
              <a:defRPr sz="1100" b="1"/>
            </a:lvl5pPr>
            <a:lvl6pPr marL="1587203" indent="0">
              <a:buNone/>
              <a:defRPr sz="1100" b="1"/>
            </a:lvl6pPr>
            <a:lvl7pPr marL="1904644" indent="0">
              <a:buNone/>
              <a:defRPr sz="1100" b="1"/>
            </a:lvl7pPr>
            <a:lvl8pPr marL="2222085" indent="0">
              <a:buNone/>
              <a:defRPr sz="1100" b="1"/>
            </a:lvl8pPr>
            <a:lvl9pPr marL="2539525"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95302" y="2174877"/>
            <a:ext cx="4376870" cy="3951288"/>
          </a:xfrm>
        </p:spPr>
        <p:txBody>
          <a:bodyPr/>
          <a:lstStyle>
            <a:lvl1pPr>
              <a:defRPr sz="18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5"/>
            <a:ext cx="4378589" cy="639762"/>
          </a:xfrm>
        </p:spPr>
        <p:txBody>
          <a:bodyPr anchor="b"/>
          <a:lstStyle>
            <a:lvl1pPr marL="0" indent="0">
              <a:buNone/>
              <a:defRPr sz="1800" b="1"/>
            </a:lvl1pPr>
            <a:lvl2pPr marL="317441" indent="0">
              <a:buNone/>
              <a:defRPr sz="1400" b="1"/>
            </a:lvl2pPr>
            <a:lvl3pPr marL="634881" indent="0">
              <a:buNone/>
              <a:defRPr sz="1200" b="1"/>
            </a:lvl3pPr>
            <a:lvl4pPr marL="952322" indent="0">
              <a:buNone/>
              <a:defRPr sz="1100" b="1"/>
            </a:lvl4pPr>
            <a:lvl5pPr marL="1269763" indent="0">
              <a:buNone/>
              <a:defRPr sz="1100" b="1"/>
            </a:lvl5pPr>
            <a:lvl6pPr marL="1587203" indent="0">
              <a:buNone/>
              <a:defRPr sz="1100" b="1"/>
            </a:lvl6pPr>
            <a:lvl7pPr marL="1904644" indent="0">
              <a:buNone/>
              <a:defRPr sz="1100" b="1"/>
            </a:lvl7pPr>
            <a:lvl8pPr marL="2222085" indent="0">
              <a:buNone/>
              <a:defRPr sz="1100" b="1"/>
            </a:lvl8pPr>
            <a:lvl9pPr marL="2539525"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5032113" y="2174877"/>
            <a:ext cx="4378589" cy="3951288"/>
          </a:xfrm>
        </p:spPr>
        <p:txBody>
          <a:bodyPr/>
          <a:lstStyle>
            <a:lvl1pPr>
              <a:defRPr sz="18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BCAD9D-F7E6-424A-BF5F-A3F68C413A92}" type="datetimeFigureOut">
              <a:rPr lang="en-US" smtClean="0"/>
              <a:pPr/>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BCAD9D-F7E6-424A-BF5F-A3F68C413A92}" type="datetimeFigureOut">
              <a:rPr lang="en-US" smtClean="0"/>
              <a:pPr/>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CAD9D-F7E6-424A-BF5F-A3F68C413A92}" type="datetimeFigureOut">
              <a:rPr lang="en-US" smtClean="0"/>
              <a:pPr/>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4" y="273052"/>
            <a:ext cx="3259006" cy="1162051"/>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872975" y="273053"/>
            <a:ext cx="5537728" cy="5853114"/>
          </a:xfrm>
        </p:spPr>
        <p:txBody>
          <a:bodyPr/>
          <a:lstStyle>
            <a:lvl1pPr>
              <a:defRPr sz="2200"/>
            </a:lvl1pPr>
            <a:lvl2pPr>
              <a:defRPr sz="2000"/>
            </a:lvl2pPr>
            <a:lvl3pPr>
              <a:defRPr sz="18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4" y="1435103"/>
            <a:ext cx="3259006" cy="4691063"/>
          </a:xfrm>
        </p:spPr>
        <p:txBody>
          <a:bodyPr/>
          <a:lstStyle>
            <a:lvl1pPr marL="0" indent="0">
              <a:buNone/>
              <a:defRPr sz="1000"/>
            </a:lvl1pPr>
            <a:lvl2pPr marL="317441" indent="0">
              <a:buNone/>
              <a:defRPr sz="800"/>
            </a:lvl2pPr>
            <a:lvl3pPr marL="634881" indent="0">
              <a:buNone/>
              <a:defRPr sz="600"/>
            </a:lvl3pPr>
            <a:lvl4pPr marL="952322" indent="0">
              <a:buNone/>
              <a:defRPr sz="600"/>
            </a:lvl4pPr>
            <a:lvl5pPr marL="1269763" indent="0">
              <a:buNone/>
              <a:defRPr sz="600"/>
            </a:lvl5pPr>
            <a:lvl6pPr marL="1587203" indent="0">
              <a:buNone/>
              <a:defRPr sz="600"/>
            </a:lvl6pPr>
            <a:lvl7pPr marL="1904644" indent="0">
              <a:buNone/>
              <a:defRPr sz="600"/>
            </a:lvl7pPr>
            <a:lvl8pPr marL="2222085" indent="0">
              <a:buNone/>
              <a:defRPr sz="600"/>
            </a:lvl8pPr>
            <a:lvl9pPr marL="2539525"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CAD9D-F7E6-424A-BF5F-A3F68C413A92}"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1"/>
            <a:ext cx="5943600" cy="566738"/>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6"/>
            <a:ext cx="5943600" cy="4114800"/>
          </a:xfrm>
        </p:spPr>
        <p:txBody>
          <a:bodyPr/>
          <a:lstStyle>
            <a:lvl1pPr marL="0" indent="0">
              <a:buNone/>
              <a:defRPr sz="2200"/>
            </a:lvl1pPr>
            <a:lvl2pPr marL="317441" indent="0">
              <a:buNone/>
              <a:defRPr sz="2000"/>
            </a:lvl2pPr>
            <a:lvl3pPr marL="634881" indent="0">
              <a:buNone/>
              <a:defRPr sz="1800"/>
            </a:lvl3pPr>
            <a:lvl4pPr marL="952322" indent="0">
              <a:buNone/>
              <a:defRPr sz="1400"/>
            </a:lvl4pPr>
            <a:lvl5pPr marL="1269763" indent="0">
              <a:buNone/>
              <a:defRPr sz="1400"/>
            </a:lvl5pPr>
            <a:lvl6pPr marL="1587203" indent="0">
              <a:buNone/>
              <a:defRPr sz="1400"/>
            </a:lvl6pPr>
            <a:lvl7pPr marL="1904644" indent="0">
              <a:buNone/>
              <a:defRPr sz="1400"/>
            </a:lvl7pPr>
            <a:lvl8pPr marL="2222085" indent="0">
              <a:buNone/>
              <a:defRPr sz="1400"/>
            </a:lvl8pPr>
            <a:lvl9pPr marL="2539525" indent="0">
              <a:buNone/>
              <a:defRPr sz="1400"/>
            </a:lvl9pPr>
          </a:lstStyle>
          <a:p>
            <a:endParaRPr lang="en-US"/>
          </a:p>
        </p:txBody>
      </p:sp>
      <p:sp>
        <p:nvSpPr>
          <p:cNvPr id="4" name="Text Placeholder 3"/>
          <p:cNvSpPr>
            <a:spLocks noGrp="1"/>
          </p:cNvSpPr>
          <p:nvPr>
            <p:ph type="body" sz="half" idx="2"/>
          </p:nvPr>
        </p:nvSpPr>
        <p:spPr>
          <a:xfrm>
            <a:off x="1941645" y="5367341"/>
            <a:ext cx="5943600" cy="804861"/>
          </a:xfrm>
        </p:spPr>
        <p:txBody>
          <a:bodyPr/>
          <a:lstStyle>
            <a:lvl1pPr marL="0" indent="0">
              <a:buNone/>
              <a:defRPr sz="1000"/>
            </a:lvl1pPr>
            <a:lvl2pPr marL="317441" indent="0">
              <a:buNone/>
              <a:defRPr sz="800"/>
            </a:lvl2pPr>
            <a:lvl3pPr marL="634881" indent="0">
              <a:buNone/>
              <a:defRPr sz="600"/>
            </a:lvl3pPr>
            <a:lvl4pPr marL="952322" indent="0">
              <a:buNone/>
              <a:defRPr sz="600"/>
            </a:lvl4pPr>
            <a:lvl5pPr marL="1269763" indent="0">
              <a:buNone/>
              <a:defRPr sz="600"/>
            </a:lvl5pPr>
            <a:lvl6pPr marL="1587203" indent="0">
              <a:buNone/>
              <a:defRPr sz="600"/>
            </a:lvl6pPr>
            <a:lvl7pPr marL="1904644" indent="0">
              <a:buNone/>
              <a:defRPr sz="600"/>
            </a:lvl7pPr>
            <a:lvl8pPr marL="2222085" indent="0">
              <a:buNone/>
              <a:defRPr sz="600"/>
            </a:lvl8pPr>
            <a:lvl9pPr marL="2539525"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CAD9D-F7E6-424A-BF5F-A3F68C413A92}" type="datetimeFigureOut">
              <a:rPr lang="en-US" smtClean="0"/>
              <a:pPr/>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ADECF-681B-42E1-BE82-08AE15F6A0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5000" r="-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3" y="274640"/>
            <a:ext cx="8915400" cy="1143000"/>
          </a:xfrm>
          <a:prstGeom prst="rect">
            <a:avLst/>
          </a:prstGeom>
        </p:spPr>
        <p:txBody>
          <a:bodyPr vert="horz" lIns="63488" tIns="31743" rIns="63488" bIns="3174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3" y="1600201"/>
            <a:ext cx="8915400" cy="4525963"/>
          </a:xfrm>
          <a:prstGeom prst="rect">
            <a:avLst/>
          </a:prstGeom>
        </p:spPr>
        <p:txBody>
          <a:bodyPr vert="horz" lIns="63488" tIns="31743" rIns="63488" bIns="317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1" y="6356352"/>
            <a:ext cx="2311401" cy="365126"/>
          </a:xfrm>
          <a:prstGeom prst="rect">
            <a:avLst/>
          </a:prstGeom>
        </p:spPr>
        <p:txBody>
          <a:bodyPr vert="horz" lIns="63488" tIns="31743" rIns="63488" bIns="31743" rtlCol="0" anchor="ctr"/>
          <a:lstStyle>
            <a:lvl1pPr algn="l">
              <a:defRPr sz="800">
                <a:solidFill>
                  <a:schemeClr val="tx1">
                    <a:tint val="75000"/>
                  </a:schemeClr>
                </a:solidFill>
              </a:defRPr>
            </a:lvl1pPr>
          </a:lstStyle>
          <a:p>
            <a:fld id="{80BCAD9D-F7E6-424A-BF5F-A3F68C413A92}" type="datetimeFigureOut">
              <a:rPr lang="en-US" smtClean="0"/>
              <a:pPr/>
              <a:t>4/8/2023</a:t>
            </a:fld>
            <a:endParaRPr lang="en-US"/>
          </a:p>
        </p:txBody>
      </p:sp>
      <p:sp>
        <p:nvSpPr>
          <p:cNvPr id="5" name="Footer Placeholder 4"/>
          <p:cNvSpPr>
            <a:spLocks noGrp="1"/>
          </p:cNvSpPr>
          <p:nvPr>
            <p:ph type="ftr" sz="quarter" idx="3"/>
          </p:nvPr>
        </p:nvSpPr>
        <p:spPr>
          <a:xfrm>
            <a:off x="3384555" y="6356352"/>
            <a:ext cx="3136899" cy="365126"/>
          </a:xfrm>
          <a:prstGeom prst="rect">
            <a:avLst/>
          </a:prstGeom>
        </p:spPr>
        <p:txBody>
          <a:bodyPr vert="horz" lIns="63488" tIns="31743" rIns="63488" bIns="31743"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1" y="6356352"/>
            <a:ext cx="2311401" cy="365126"/>
          </a:xfrm>
          <a:prstGeom prst="rect">
            <a:avLst/>
          </a:prstGeom>
        </p:spPr>
        <p:txBody>
          <a:bodyPr vert="horz" lIns="63488" tIns="31743" rIns="63488" bIns="31743" rtlCol="0" anchor="ctr"/>
          <a:lstStyle>
            <a:lvl1pPr algn="r">
              <a:defRPr sz="800">
                <a:solidFill>
                  <a:schemeClr val="tx1">
                    <a:tint val="75000"/>
                  </a:schemeClr>
                </a:solidFill>
              </a:defRPr>
            </a:lvl1pPr>
          </a:lstStyle>
          <a:p>
            <a:fld id="{2C6ADECF-681B-42E1-BE82-08AE15F6A0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34881" rtl="0" eaLnBrk="1" latinLnBrk="0" hangingPunct="1">
        <a:spcBef>
          <a:spcPct val="0"/>
        </a:spcBef>
        <a:buNone/>
        <a:defRPr sz="3100" kern="1200">
          <a:solidFill>
            <a:schemeClr val="tx1"/>
          </a:solidFill>
          <a:latin typeface="+mj-lt"/>
          <a:ea typeface="+mj-ea"/>
          <a:cs typeface="+mj-cs"/>
        </a:defRPr>
      </a:lvl1pPr>
    </p:titleStyle>
    <p:bodyStyle>
      <a:lvl1pPr marL="238081" indent="-238081" algn="l" defTabSz="634881"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15841" indent="-198400" algn="l" defTabSz="634881"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793602" indent="-158720" algn="l" defTabSz="634881"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11042" indent="-158720" algn="l" defTabSz="634881"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28483" indent="-158720" algn="l" defTabSz="634881"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45923" indent="-158720" algn="l" defTabSz="634881"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63364" indent="-158720" algn="l" defTabSz="634881"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80805" indent="-158720" algn="l" defTabSz="634881"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98246" indent="-158720" algn="l" defTabSz="634881"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34881" rtl="0" eaLnBrk="1" latinLnBrk="0" hangingPunct="1">
        <a:defRPr sz="1200" kern="1200">
          <a:solidFill>
            <a:schemeClr val="tx1"/>
          </a:solidFill>
          <a:latin typeface="+mn-lt"/>
          <a:ea typeface="+mn-ea"/>
          <a:cs typeface="+mn-cs"/>
        </a:defRPr>
      </a:lvl1pPr>
      <a:lvl2pPr marL="317441" algn="l" defTabSz="634881" rtl="0" eaLnBrk="1" latinLnBrk="0" hangingPunct="1">
        <a:defRPr sz="1200" kern="1200">
          <a:solidFill>
            <a:schemeClr val="tx1"/>
          </a:solidFill>
          <a:latin typeface="+mn-lt"/>
          <a:ea typeface="+mn-ea"/>
          <a:cs typeface="+mn-cs"/>
        </a:defRPr>
      </a:lvl2pPr>
      <a:lvl3pPr marL="634881" algn="l" defTabSz="634881" rtl="0" eaLnBrk="1" latinLnBrk="0" hangingPunct="1">
        <a:defRPr sz="1200" kern="1200">
          <a:solidFill>
            <a:schemeClr val="tx1"/>
          </a:solidFill>
          <a:latin typeface="+mn-lt"/>
          <a:ea typeface="+mn-ea"/>
          <a:cs typeface="+mn-cs"/>
        </a:defRPr>
      </a:lvl3pPr>
      <a:lvl4pPr marL="952322" algn="l" defTabSz="634881" rtl="0" eaLnBrk="1" latinLnBrk="0" hangingPunct="1">
        <a:defRPr sz="1200" kern="1200">
          <a:solidFill>
            <a:schemeClr val="tx1"/>
          </a:solidFill>
          <a:latin typeface="+mn-lt"/>
          <a:ea typeface="+mn-ea"/>
          <a:cs typeface="+mn-cs"/>
        </a:defRPr>
      </a:lvl4pPr>
      <a:lvl5pPr marL="1269763" algn="l" defTabSz="634881" rtl="0" eaLnBrk="1" latinLnBrk="0" hangingPunct="1">
        <a:defRPr sz="1200" kern="1200">
          <a:solidFill>
            <a:schemeClr val="tx1"/>
          </a:solidFill>
          <a:latin typeface="+mn-lt"/>
          <a:ea typeface="+mn-ea"/>
          <a:cs typeface="+mn-cs"/>
        </a:defRPr>
      </a:lvl5pPr>
      <a:lvl6pPr marL="1587203" algn="l" defTabSz="634881" rtl="0" eaLnBrk="1" latinLnBrk="0" hangingPunct="1">
        <a:defRPr sz="1200" kern="1200">
          <a:solidFill>
            <a:schemeClr val="tx1"/>
          </a:solidFill>
          <a:latin typeface="+mn-lt"/>
          <a:ea typeface="+mn-ea"/>
          <a:cs typeface="+mn-cs"/>
        </a:defRPr>
      </a:lvl6pPr>
      <a:lvl7pPr marL="1904644" algn="l" defTabSz="634881" rtl="0" eaLnBrk="1" latinLnBrk="0" hangingPunct="1">
        <a:defRPr sz="1200" kern="1200">
          <a:solidFill>
            <a:schemeClr val="tx1"/>
          </a:solidFill>
          <a:latin typeface="+mn-lt"/>
          <a:ea typeface="+mn-ea"/>
          <a:cs typeface="+mn-cs"/>
        </a:defRPr>
      </a:lvl7pPr>
      <a:lvl8pPr marL="2222085" algn="l" defTabSz="634881" rtl="0" eaLnBrk="1" latinLnBrk="0" hangingPunct="1">
        <a:defRPr sz="1200" kern="1200">
          <a:solidFill>
            <a:schemeClr val="tx1"/>
          </a:solidFill>
          <a:latin typeface="+mn-lt"/>
          <a:ea typeface="+mn-ea"/>
          <a:cs typeface="+mn-cs"/>
        </a:defRPr>
      </a:lvl8pPr>
      <a:lvl9pPr marL="2539525" algn="l" defTabSz="634881"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hatbo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youtu.be/n5nn3mQxrE8" TargetMode="External"/><Relationship Id="rId5" Type="http://schemas.openxmlformats.org/officeDocument/2006/relationships/hyperlink" Target="https://chatbotsmagazine.com/a-visual-history-of-chatbots-8bf3b31dbfb2" TargetMode="External"/><Relationship Id="rId4" Type="http://schemas.openxmlformats.org/officeDocument/2006/relationships/hyperlink" Target="https://sproutsocial.com/insights/topics/chatbot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topics/computer-science/virtual-assistan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5000" r="-5000"/>
          </a:stretch>
        </a:blipFill>
        <a:effectLst/>
      </p:bgPr>
    </p:bg>
    <p:spTree>
      <p:nvGrpSpPr>
        <p:cNvPr id="1" name=""/>
        <p:cNvGrpSpPr/>
        <p:nvPr/>
      </p:nvGrpSpPr>
      <p:grpSpPr>
        <a:xfrm>
          <a:off x="0" y="0"/>
          <a:ext cx="0" cy="0"/>
          <a:chOff x="0" y="0"/>
          <a:chExt cx="0" cy="0"/>
        </a:xfrm>
      </p:grpSpPr>
      <p:pic>
        <p:nvPicPr>
          <p:cNvPr id="6" name="Picture 5" descr="graph.png"/>
          <p:cNvPicPr>
            <a:picLocks noChangeAspect="1"/>
          </p:cNvPicPr>
          <p:nvPr/>
        </p:nvPicPr>
        <p:blipFill>
          <a:blip r:embed="rId3"/>
          <a:stretch>
            <a:fillRect/>
          </a:stretch>
        </p:blipFill>
        <p:spPr>
          <a:xfrm>
            <a:off x="0" y="500042"/>
            <a:ext cx="9906000" cy="2731685"/>
          </a:xfrm>
          <a:prstGeom prst="rect">
            <a:avLst/>
          </a:prstGeom>
        </p:spPr>
      </p:pic>
      <p:pic>
        <p:nvPicPr>
          <p:cNvPr id="8" name="Picture 7" descr="graph3.png"/>
          <p:cNvPicPr>
            <a:picLocks noChangeAspect="1"/>
          </p:cNvPicPr>
          <p:nvPr/>
        </p:nvPicPr>
        <p:blipFill>
          <a:blip r:embed="rId4"/>
          <a:stretch>
            <a:fillRect/>
          </a:stretch>
        </p:blipFill>
        <p:spPr>
          <a:xfrm>
            <a:off x="0" y="3500438"/>
            <a:ext cx="9906001" cy="2857520"/>
          </a:xfrm>
          <a:prstGeom prst="rect">
            <a:avLst/>
          </a:prstGeom>
        </p:spPr>
      </p:pic>
      <p:sp>
        <p:nvSpPr>
          <p:cNvPr id="10" name="Rectangle 9"/>
          <p:cNvSpPr/>
          <p:nvPr/>
        </p:nvSpPr>
        <p:spPr>
          <a:xfrm>
            <a:off x="1095348" y="6286520"/>
            <a:ext cx="8483401" cy="319359"/>
          </a:xfrm>
          <a:prstGeom prst="rect">
            <a:avLst/>
          </a:prstGeom>
        </p:spPr>
        <p:txBody>
          <a:bodyPr wrap="square" lIns="26710" tIns="13355" rIns="26710" bIns="13355">
            <a:spAutoFit/>
          </a:bodyPr>
          <a:lstStyle/>
          <a:p>
            <a:r>
              <a:rPr lang="en-US" sz="1900" b="1" i="1" u="sng" dirty="0" smtClean="0"/>
              <a:t>Fig: Working of Natural language processing and Dialogue policies</a:t>
            </a:r>
            <a:endParaRPr lang="en-US" sz="1900" b="1" i="1" u="sng" dirty="0"/>
          </a:p>
        </p:txBody>
      </p:sp>
      <p:sp>
        <p:nvSpPr>
          <p:cNvPr id="11" name="Rectangle 10"/>
          <p:cNvSpPr/>
          <p:nvPr/>
        </p:nvSpPr>
        <p:spPr>
          <a:xfrm>
            <a:off x="3024174" y="3143248"/>
            <a:ext cx="4784243" cy="319359"/>
          </a:xfrm>
          <a:prstGeom prst="rect">
            <a:avLst/>
          </a:prstGeom>
        </p:spPr>
        <p:txBody>
          <a:bodyPr wrap="square" lIns="26710" tIns="13355" rIns="26710" bIns="13355">
            <a:spAutoFit/>
          </a:bodyPr>
          <a:lstStyle/>
          <a:p>
            <a:r>
              <a:rPr lang="en-US" sz="1900" b="1" i="1" u="sng" dirty="0" smtClean="0"/>
              <a:t>Fig: Functioning of a Chatbot</a:t>
            </a:r>
            <a:endParaRPr lang="en-US" sz="1900" b="1" i="1" u="sng" dirty="0"/>
          </a:p>
        </p:txBody>
      </p:sp>
      <p:sp>
        <p:nvSpPr>
          <p:cNvPr id="12" name="Rectangle 11"/>
          <p:cNvSpPr/>
          <p:nvPr/>
        </p:nvSpPr>
        <p:spPr>
          <a:xfrm>
            <a:off x="1809728" y="0"/>
            <a:ext cx="7643866" cy="584775"/>
          </a:xfrm>
          <a:prstGeom prst="rect">
            <a:avLst/>
          </a:prstGeom>
        </p:spPr>
        <p:txBody>
          <a:bodyPr wrap="square">
            <a:spAutoFit/>
          </a:bodyPr>
          <a:lstStyle/>
          <a:p>
            <a:r>
              <a:rPr lang="en-US" sz="3200" b="1" u="sng" dirty="0" smtClean="0">
                <a:latin typeface="Book Antiqua" pitchFamily="18" charset="0"/>
              </a:rPr>
              <a:t>VISUALIZATION VIA FLOWCHART:</a:t>
            </a:r>
            <a:endParaRPr lang="en-US" sz="3200" b="1" u="sng"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730" y="160316"/>
            <a:ext cx="8915400" cy="1143000"/>
          </a:xfrm>
        </p:spPr>
        <p:txBody>
          <a:bodyPr>
            <a:normAutofit/>
          </a:bodyPr>
          <a:lstStyle/>
          <a:p>
            <a:r>
              <a:rPr lang="en-IN" sz="3600" b="1" u="sng" dirty="0" smtClean="0">
                <a:latin typeface="Book Antiqua" pitchFamily="18" charset="0"/>
              </a:rPr>
              <a:t>CONCLUSION:</a:t>
            </a:r>
            <a:endParaRPr lang="en-US" sz="3600" b="1" u="sng" dirty="0">
              <a:latin typeface="Book Antiqua" pitchFamily="18" charset="0"/>
            </a:endParaRPr>
          </a:p>
        </p:txBody>
      </p:sp>
      <p:sp>
        <p:nvSpPr>
          <p:cNvPr id="4" name="Rectangle 3"/>
          <p:cNvSpPr/>
          <p:nvPr/>
        </p:nvSpPr>
        <p:spPr>
          <a:xfrm>
            <a:off x="0" y="1201453"/>
            <a:ext cx="9906000" cy="3485271"/>
          </a:xfrm>
          <a:prstGeom prst="rect">
            <a:avLst/>
          </a:prstGeom>
        </p:spPr>
        <p:txBody>
          <a:bodyPr wrap="square" lIns="37803" tIns="18902" rIns="37803" bIns="18902">
            <a:spAutoFit/>
          </a:bodyPr>
          <a:lstStyle/>
          <a:p>
            <a:r>
              <a:rPr lang="en-US" sz="2800" b="1" i="1" dirty="0"/>
              <a:t>From our perspective, chatbots or smart assistants with artificial intelligence are dramatically changing businesses. There is a wide range of chatbot building platforms that are available for various enterprises, such as e-commerce, retail, banking, leisure, travel, healthcare, and so on.</a:t>
            </a:r>
          </a:p>
          <a:p>
            <a:r>
              <a:rPr lang="en-US" sz="2800" b="1" i="1" dirty="0"/>
              <a:t>Chatbots can reach out to a large audience on messaging apps and be more effective than humans. They may develop into a capable information-gathering tool in the near future.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7401" y="270489"/>
            <a:ext cx="8915400" cy="1143000"/>
          </a:xfrm>
        </p:spPr>
        <p:txBody>
          <a:bodyPr>
            <a:normAutofit/>
          </a:bodyPr>
          <a:lstStyle/>
          <a:p>
            <a:r>
              <a:rPr lang="en-IN" sz="3600" b="1" u="sng" dirty="0" smtClean="0">
                <a:latin typeface="Book Antiqua" pitchFamily="18" charset="0"/>
              </a:rPr>
              <a:t>REFERENCES:</a:t>
            </a:r>
            <a:endParaRPr lang="en-US" sz="3600" b="1" u="sng" dirty="0">
              <a:latin typeface="Book Antiqua" pitchFamily="18" charset="0"/>
            </a:endParaRPr>
          </a:p>
        </p:txBody>
      </p:sp>
      <p:sp>
        <p:nvSpPr>
          <p:cNvPr id="3" name="Content Placeholder 2"/>
          <p:cNvSpPr>
            <a:spLocks noGrp="1"/>
          </p:cNvSpPr>
          <p:nvPr>
            <p:ph idx="1"/>
          </p:nvPr>
        </p:nvSpPr>
        <p:spPr>
          <a:xfrm>
            <a:off x="316723" y="1568040"/>
            <a:ext cx="10156481" cy="4525963"/>
          </a:xfrm>
        </p:spPr>
        <p:txBody>
          <a:bodyPr>
            <a:normAutofit/>
          </a:bodyPr>
          <a:lstStyle/>
          <a:p>
            <a:pPr marL="400644" indent="-400644">
              <a:buFont typeface="+mj-lt"/>
              <a:buAutoNum type="arabicPeriod"/>
            </a:pPr>
            <a:r>
              <a:rPr lang="en-US" sz="2600" b="1" dirty="0" smtClean="0">
                <a:hlinkClick r:id="rId3"/>
              </a:rPr>
              <a:t>https://en.wikipedia.org/wiki/chatbot</a:t>
            </a:r>
            <a:endParaRPr lang="en-US" sz="2600" b="1" dirty="0" smtClean="0"/>
          </a:p>
          <a:p>
            <a:pPr marL="400644" indent="-400644">
              <a:buFont typeface="+mj-lt"/>
              <a:buAutoNum type="arabicPeriod"/>
            </a:pPr>
            <a:r>
              <a:rPr lang="en-US" sz="2600" b="1" dirty="0" smtClean="0">
                <a:hlinkClick r:id="rId4"/>
              </a:rPr>
              <a:t>https://sproutsocial.com/insights/topics/chatbots/</a:t>
            </a:r>
            <a:endParaRPr lang="en-US" sz="2600" b="1" dirty="0" smtClean="0"/>
          </a:p>
          <a:p>
            <a:pPr marL="400644" indent="-400644">
              <a:buFont typeface="+mj-lt"/>
              <a:buAutoNum type="arabicPeriod"/>
            </a:pPr>
            <a:r>
              <a:rPr lang="en-US" sz="2600" b="1" dirty="0" smtClean="0">
                <a:hlinkClick r:id="rId5"/>
              </a:rPr>
              <a:t>https://</a:t>
            </a:r>
            <a:r>
              <a:rPr lang="en-US" sz="2600" b="1" dirty="0" smtClean="0">
                <a:hlinkClick r:id="rId5"/>
              </a:rPr>
              <a:t>chatbotsmagazine.com/a-visual-history-of-chatbots-8bf3b31dbfb2</a:t>
            </a:r>
            <a:endParaRPr lang="en-US" sz="2600" b="1" dirty="0" smtClean="0"/>
          </a:p>
          <a:p>
            <a:pPr marL="400644" indent="-400644">
              <a:buFont typeface="+mj-lt"/>
              <a:buAutoNum type="arabicPeriod"/>
            </a:pPr>
            <a:r>
              <a:rPr lang="en-US" sz="2600" b="1" dirty="0" smtClean="0">
                <a:hlinkClick r:id="rId6"/>
              </a:rPr>
              <a:t>https://</a:t>
            </a:r>
            <a:r>
              <a:rPr lang="en-US" sz="2600" b="1" dirty="0" smtClean="0">
                <a:hlinkClick r:id="rId6"/>
              </a:rPr>
              <a:t>youtu.be/n5nn3mQxrE8</a:t>
            </a:r>
            <a:endParaRPr lang="en-US" sz="2600" b="1" dirty="0" smtClean="0"/>
          </a:p>
          <a:p>
            <a:pPr marL="400644" indent="-400644">
              <a:buFont typeface="+mj-lt"/>
              <a:buAutoNum type="arabicPeriod"/>
            </a:pPr>
            <a:endParaRPr lang="en-US" sz="2600" b="1" dirty="0" smtClean="0"/>
          </a:p>
          <a:p>
            <a:pPr marL="400644" indent="-400644">
              <a:buNone/>
            </a:pPr>
            <a:endParaRPr lang="en-US" sz="2600" b="1" dirty="0" smtClean="0"/>
          </a:p>
          <a:p>
            <a:pPr marL="400644" indent="-400644">
              <a:buFont typeface="+mj-lt"/>
              <a:buAutoNum type="arabicPeriod"/>
            </a:pPr>
            <a:endParaRPr lang="en-US" sz="2600" b="1" dirty="0" smtClean="0"/>
          </a:p>
          <a:p>
            <a:pPr marL="400644" indent="-400644">
              <a:buFont typeface="+mj-lt"/>
              <a:buAutoNum type="arabicPeriod"/>
            </a:pPr>
            <a:endParaRPr lang="en-US" sz="26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6000"/>
            <a:lum/>
          </a:blip>
          <a:srcRect/>
          <a:stretch>
            <a:fillRect l="-5000" r="-5000"/>
          </a:stretch>
        </a:blipFill>
        <a:effectLst/>
      </p:bgPr>
    </p:bg>
    <p:spTree>
      <p:nvGrpSpPr>
        <p:cNvPr id="1" name=""/>
        <p:cNvGrpSpPr/>
        <p:nvPr/>
      </p:nvGrpSpPr>
      <p:grpSpPr>
        <a:xfrm>
          <a:off x="0" y="0"/>
          <a:ext cx="0" cy="0"/>
          <a:chOff x="0" y="0"/>
          <a:chExt cx="0" cy="0"/>
        </a:xfrm>
      </p:grpSpPr>
      <p:sp>
        <p:nvSpPr>
          <p:cNvPr id="4" name="Rectangle 3"/>
          <p:cNvSpPr/>
          <p:nvPr/>
        </p:nvSpPr>
        <p:spPr>
          <a:xfrm>
            <a:off x="1023910" y="3929066"/>
            <a:ext cx="7774966" cy="1889019"/>
          </a:xfrm>
          <a:prstGeom prst="rect">
            <a:avLst/>
          </a:prstGeom>
          <a:noFill/>
          <a:effectLst>
            <a:reflection blurRad="6350" stA="52000" endA="300" endPos="35000" dir="5400000" sy="-100000" algn="bl" rotWithShape="0"/>
          </a:effectLst>
        </p:spPr>
        <p:txBody>
          <a:bodyPr wrap="none" lIns="26710" tIns="13355" rIns="26710" bIns="13355">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121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121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990" y="857233"/>
            <a:ext cx="10525199" cy="1357321"/>
          </a:xfrm>
        </p:spPr>
        <p:txBody>
          <a:bodyPr>
            <a:normAutofit fontScale="90000"/>
          </a:bodyPr>
          <a:lstStyle/>
          <a:p>
            <a:r>
              <a:rPr lang="en-US" sz="2100" b="1" u="sng" dirty="0"/>
              <a:t/>
            </a:r>
            <a:br>
              <a:rPr lang="en-US" sz="2100" b="1" u="sng" dirty="0"/>
            </a:br>
            <a:r>
              <a:rPr lang="en-US" sz="2100" b="1" u="sng" dirty="0"/>
              <a:t/>
            </a:r>
            <a:br>
              <a:rPr lang="en-US" sz="2100" b="1" u="sng" dirty="0"/>
            </a:br>
            <a:r>
              <a:rPr lang="en-US" sz="2100" b="1" u="sng" dirty="0"/>
              <a:t/>
            </a:r>
            <a:br>
              <a:rPr lang="en-US" sz="2100" b="1" u="sng" dirty="0"/>
            </a:br>
            <a:r>
              <a:rPr lang="en-US" sz="2100" b="1" u="sng" dirty="0"/>
              <a:t/>
            </a:r>
            <a:br>
              <a:rPr lang="en-US" sz="2100" b="1" u="sng" dirty="0"/>
            </a:br>
            <a:r>
              <a:rPr lang="en-US" sz="2100" b="1" u="sng" dirty="0"/>
              <a:t/>
            </a:r>
            <a:br>
              <a:rPr lang="en-US" sz="2100" b="1" u="sng" dirty="0"/>
            </a:br>
            <a:r>
              <a:rPr lang="en-US" sz="2100" b="1" u="sng" dirty="0"/>
              <a:t/>
            </a:r>
            <a:br>
              <a:rPr lang="en-US" sz="2100" b="1" u="sng" dirty="0"/>
            </a:br>
            <a:r>
              <a:rPr lang="en-US" sz="2300" b="1" u="sng" dirty="0"/>
              <a:t/>
            </a:r>
            <a:br>
              <a:rPr lang="en-US" sz="2300" b="1" u="sng" dirty="0"/>
            </a:br>
            <a:r>
              <a:rPr lang="en-US" sz="2300" b="1" u="sng" dirty="0" smtClean="0"/>
              <a:t/>
            </a:r>
            <a:br>
              <a:rPr lang="en-US" sz="2300" b="1" u="sng" dirty="0" smtClean="0"/>
            </a:br>
            <a:r>
              <a:rPr lang="en-US" sz="2300" b="1" u="sng" dirty="0" smtClean="0"/>
              <a:t/>
            </a:r>
            <a:br>
              <a:rPr lang="en-US" sz="2300" b="1" u="sng" dirty="0" smtClean="0"/>
            </a:br>
            <a:r>
              <a:rPr lang="en-US" sz="4400" b="1" u="sng" dirty="0" smtClean="0">
                <a:latin typeface="Book Antiqua" pitchFamily="18" charset="0"/>
              </a:rPr>
              <a:t>CHATBOT </a:t>
            </a:r>
            <a:r>
              <a:rPr lang="en-US" sz="4400" b="1" u="sng" dirty="0">
                <a:latin typeface="Book Antiqua" pitchFamily="18" charset="0"/>
              </a:rPr>
              <a:t>USING </a:t>
            </a:r>
            <a:r>
              <a:rPr lang="en-US" sz="4400" b="1" u="sng" dirty="0" smtClean="0">
                <a:latin typeface="Book Antiqua" pitchFamily="18" charset="0"/>
              </a:rPr>
              <a:t>OPENAI</a:t>
            </a:r>
            <a:r>
              <a:rPr lang="en-US" sz="2800" dirty="0"/>
              <a:t/>
            </a:r>
            <a:br>
              <a:rPr lang="en-US" sz="2800" dirty="0"/>
            </a:br>
            <a:r>
              <a:rPr lang="en-US" sz="2000" b="1" i="1" dirty="0"/>
              <a:t>A project submitted in partial fulfillment of the requirements for the degree </a:t>
            </a:r>
            <a:r>
              <a:rPr lang="en-US" sz="2000" b="1" i="1" dirty="0" smtClean="0"/>
              <a:t>of</a:t>
            </a:r>
            <a:br>
              <a:rPr lang="en-US" sz="2000" b="1" i="1" dirty="0" smtClean="0"/>
            </a:br>
            <a:r>
              <a:rPr lang="en-US" sz="1200" b="1" i="1" dirty="0"/>
              <a:t/>
            </a:r>
            <a:br>
              <a:rPr lang="en-US" sz="1200" b="1" i="1" dirty="0"/>
            </a:br>
            <a:r>
              <a:rPr lang="en-US" sz="2000" b="1" dirty="0"/>
              <a:t>BACHELOR OF TECHNOLOGY IN COMPUTER SCIENCE AND ENGINEERING </a:t>
            </a:r>
            <a:r>
              <a:rPr lang="en-US" sz="2000" b="1" dirty="0" smtClean="0"/>
              <a:t/>
            </a:r>
            <a:br>
              <a:rPr lang="en-US" sz="2000" b="1" dirty="0" smtClean="0"/>
            </a:br>
            <a:r>
              <a:rPr lang="en-US" sz="1200" b="1" dirty="0"/>
              <a:t/>
            </a:r>
            <a:br>
              <a:rPr lang="en-US" sz="1200" b="1" dirty="0"/>
            </a:br>
            <a:r>
              <a:rPr lang="en-US" sz="2300" b="1" dirty="0"/>
              <a:t>by</a:t>
            </a:r>
            <a:r>
              <a:rPr lang="en-US" sz="1200" b="1" dirty="0"/>
              <a:t/>
            </a:r>
            <a:br>
              <a:rPr lang="en-US" sz="1200" b="1" dirty="0"/>
            </a:br>
            <a:r>
              <a:rPr lang="en-US" sz="1200" b="1" dirty="0"/>
              <a:t/>
            </a:r>
            <a:br>
              <a:rPr lang="en-US" sz="1200" b="1" dirty="0"/>
            </a:br>
            <a:r>
              <a:rPr lang="en-US" sz="2000" b="1" dirty="0"/>
              <a:t>AYUSH KUMAR-</a:t>
            </a:r>
            <a:r>
              <a:rPr lang="en-US" sz="1700" b="1" dirty="0"/>
              <a:t> </a:t>
            </a:r>
            <a:r>
              <a:rPr lang="en-US" sz="2100" b="1" dirty="0"/>
              <a:t>12022002001143</a:t>
            </a:r>
            <a:r>
              <a:rPr lang="en-US" sz="1800" b="1" dirty="0"/>
              <a:t> </a:t>
            </a:r>
            <a:r>
              <a:rPr lang="en-US" sz="1700" b="1" dirty="0"/>
              <a:t/>
            </a:r>
            <a:br>
              <a:rPr lang="en-US" sz="1700" b="1" dirty="0"/>
            </a:br>
            <a:r>
              <a:rPr lang="en-US" sz="1700" b="1" dirty="0"/>
              <a:t/>
            </a:r>
            <a:br>
              <a:rPr lang="en-US" sz="1700" b="1" dirty="0"/>
            </a:br>
            <a:r>
              <a:rPr lang="en-US" sz="1700" b="1" dirty="0"/>
              <a:t>   </a:t>
            </a:r>
            <a:r>
              <a:rPr lang="en-US" sz="2000" b="1" dirty="0" smtClean="0"/>
              <a:t>ANKUSH KUMAR </a:t>
            </a:r>
            <a:r>
              <a:rPr lang="en-US" sz="2000" b="1" dirty="0"/>
              <a:t>MALLICK-</a:t>
            </a:r>
            <a:r>
              <a:rPr lang="en-US" sz="1700" b="1" dirty="0"/>
              <a:t> </a:t>
            </a:r>
            <a:r>
              <a:rPr lang="en-US" sz="2100" b="1" dirty="0"/>
              <a:t>12022002001136</a:t>
            </a:r>
            <a:r>
              <a:rPr lang="en-US" sz="1700" b="1" dirty="0"/>
              <a:t/>
            </a:r>
            <a:br>
              <a:rPr lang="en-US" sz="1700" b="1" dirty="0"/>
            </a:br>
            <a:r>
              <a:rPr lang="en-US" sz="1700" b="1" dirty="0"/>
              <a:t/>
            </a:r>
            <a:br>
              <a:rPr lang="en-US" sz="1700" b="1" dirty="0"/>
            </a:br>
            <a:r>
              <a:rPr lang="en-US" sz="1700" b="1" dirty="0"/>
              <a:t>        </a:t>
            </a:r>
            <a:r>
              <a:rPr lang="en-US" sz="2000" b="1" dirty="0"/>
              <a:t>ABHIJON CHATTERJEE-</a:t>
            </a:r>
            <a:r>
              <a:rPr lang="en-US" sz="1700" b="1" dirty="0"/>
              <a:t> </a:t>
            </a:r>
            <a:r>
              <a:rPr lang="en-US" sz="2100" b="1" dirty="0"/>
              <a:t>12022002001145 </a:t>
            </a:r>
            <a:r>
              <a:rPr lang="en-US" sz="1100" b="1" dirty="0"/>
              <a:t/>
            </a:r>
            <a:br>
              <a:rPr lang="en-US" sz="1100" b="1" dirty="0"/>
            </a:br>
            <a:r>
              <a:rPr lang="en-US" sz="1400" b="1" dirty="0"/>
              <a:t> </a:t>
            </a:r>
            <a:r>
              <a:rPr lang="en-US" sz="2100" b="1" i="1" dirty="0"/>
              <a:t>under the guidance of</a:t>
            </a:r>
            <a:r>
              <a:rPr lang="en-US" sz="1100" b="1" i="1" dirty="0"/>
              <a:t/>
            </a:r>
            <a:br>
              <a:rPr lang="en-US" sz="1100" b="1" i="1" dirty="0"/>
            </a:br>
            <a:r>
              <a:rPr lang="en-US" sz="2300" b="1" dirty="0" smtClean="0"/>
              <a:t>Prof.</a:t>
            </a:r>
            <a:r>
              <a:rPr lang="en-US" sz="1100" b="1" i="1" dirty="0" smtClean="0"/>
              <a:t> </a:t>
            </a:r>
            <a:r>
              <a:rPr lang="en-US" sz="2300" b="1" dirty="0" smtClean="0"/>
              <a:t>MR </a:t>
            </a:r>
            <a:r>
              <a:rPr lang="en-US" sz="2300" b="1" dirty="0"/>
              <a:t>PRAVESH </a:t>
            </a:r>
            <a:r>
              <a:rPr lang="en-US" sz="2300" b="1" dirty="0" smtClean="0"/>
              <a:t>BANSAL</a:t>
            </a:r>
            <a:r>
              <a:rPr lang="en-US" sz="1400" b="1" i="1" dirty="0"/>
              <a:t/>
            </a:r>
            <a:br>
              <a:rPr lang="en-US" sz="1400" b="1" i="1" dirty="0"/>
            </a:br>
            <a:r>
              <a:rPr lang="en-US" sz="1400" b="1" i="1" dirty="0"/>
              <a:t/>
            </a:r>
            <a:br>
              <a:rPr lang="en-US" sz="1400" b="1" i="1" dirty="0"/>
            </a:br>
            <a:r>
              <a:rPr lang="en-US" sz="1400" b="1" i="1" dirty="0"/>
              <a:t/>
            </a:r>
            <a:br>
              <a:rPr lang="en-US" sz="1400" b="1" i="1" dirty="0"/>
            </a:br>
            <a:r>
              <a:rPr lang="en-US" sz="1100" b="1" i="1" dirty="0"/>
              <a:t/>
            </a:r>
            <a:br>
              <a:rPr lang="en-US" sz="1100" b="1" i="1" dirty="0"/>
            </a:br>
            <a:r>
              <a:rPr lang="en-US" sz="1100" b="1" dirty="0"/>
              <a:t/>
            </a:r>
            <a:br>
              <a:rPr lang="en-US" sz="1100" b="1" dirty="0"/>
            </a:br>
            <a:r>
              <a:rPr lang="en-US" sz="2800" dirty="0"/>
              <a:t/>
            </a:r>
            <a:br>
              <a:rPr lang="en-US" sz="2800" dirty="0"/>
            </a:br>
            <a:endParaRPr lang="en-US" dirty="0"/>
          </a:p>
        </p:txBody>
      </p:sp>
      <p:pic>
        <p:nvPicPr>
          <p:cNvPr id="4" name="Picture 3" descr="uem logo .png"/>
          <p:cNvPicPr>
            <a:picLocks noChangeAspect="1"/>
          </p:cNvPicPr>
          <p:nvPr/>
        </p:nvPicPr>
        <p:blipFill>
          <a:blip r:embed="rId3"/>
          <a:stretch>
            <a:fillRect/>
          </a:stretch>
        </p:blipFill>
        <p:spPr>
          <a:xfrm>
            <a:off x="3626728" y="4071942"/>
            <a:ext cx="2223916" cy="1420707"/>
          </a:xfrm>
          <a:prstGeom prst="rect">
            <a:avLst/>
          </a:prstGeom>
        </p:spPr>
      </p:pic>
      <p:sp>
        <p:nvSpPr>
          <p:cNvPr id="5" name="Rectangle 4"/>
          <p:cNvSpPr/>
          <p:nvPr/>
        </p:nvSpPr>
        <p:spPr>
          <a:xfrm>
            <a:off x="452406" y="5500702"/>
            <a:ext cx="8923324" cy="1141324"/>
          </a:xfrm>
          <a:prstGeom prst="rect">
            <a:avLst/>
          </a:prstGeom>
        </p:spPr>
        <p:txBody>
          <a:bodyPr wrap="square" lIns="63488" tIns="31743" rIns="63488" bIns="31743">
            <a:spAutoFit/>
          </a:bodyPr>
          <a:lstStyle/>
          <a:p>
            <a:pPr algn="ctr"/>
            <a:r>
              <a:rPr lang="en-IN" sz="1800" b="1" dirty="0"/>
              <a:t>   Department of Computer Science and Engineering</a:t>
            </a:r>
          </a:p>
          <a:p>
            <a:pPr algn="ctr"/>
            <a:r>
              <a:rPr lang="en-IN" sz="1800" b="1" dirty="0"/>
              <a:t>University of Engineering and Management</a:t>
            </a:r>
          </a:p>
          <a:p>
            <a:pPr algn="ctr"/>
            <a:r>
              <a:rPr lang="en-US" sz="1500" b="1" i="1" dirty="0"/>
              <a:t> </a:t>
            </a:r>
            <a:r>
              <a:rPr lang="en-US" sz="1700" b="1" i="1" dirty="0"/>
              <a:t>Udaipuria Mod, Sikar Road,</a:t>
            </a:r>
            <a:br>
              <a:rPr lang="en-US" sz="1700" b="1" i="1" dirty="0"/>
            </a:br>
            <a:r>
              <a:rPr lang="en-US" sz="1700" b="1" i="1" dirty="0"/>
              <a:t>Jaipur-303807</a:t>
            </a:r>
            <a:endParaRPr lang="en-US" sz="1500"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Approval Certificate</a:t>
            </a:r>
            <a:r>
              <a:rPr lang="en-US" u="sng" dirty="0" smtClean="0">
                <a:latin typeface="Times New Roman" pitchFamily="18" charset="0"/>
                <a:cs typeface="Times New Roman" pitchFamily="18" charset="0"/>
              </a:rPr>
              <a:t/>
            </a:r>
            <a:br>
              <a:rPr lang="en-US" u="sng" dirty="0" smtClean="0">
                <a:latin typeface="Times New Roman" pitchFamily="18" charset="0"/>
                <a:cs typeface="Times New Roman" pitchFamily="18" charset="0"/>
              </a:rPr>
            </a:b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buNone/>
            </a:pPr>
            <a:r>
              <a:rPr lang="en-US" sz="1700" b="1" dirty="0" smtClean="0"/>
              <a:t> </a:t>
            </a:r>
            <a:r>
              <a:rPr lang="en-US" sz="1700" dirty="0" smtClean="0"/>
              <a:t>This is to certify that the project report entitled “</a:t>
            </a:r>
            <a:r>
              <a:rPr lang="en-US" sz="1500" b="1" dirty="0" smtClean="0">
                <a:latin typeface="Book Antiqua" pitchFamily="18" charset="0"/>
              </a:rPr>
              <a:t>CHATBOT USING OPENAI</a:t>
            </a:r>
            <a:r>
              <a:rPr lang="en-US" sz="1700" dirty="0" smtClean="0"/>
              <a:t>”</a:t>
            </a:r>
          </a:p>
          <a:p>
            <a:pPr>
              <a:buNone/>
            </a:pPr>
            <a:r>
              <a:rPr lang="en-US" sz="1700" dirty="0" smtClean="0"/>
              <a:t> submitted by </a:t>
            </a:r>
            <a:r>
              <a:rPr lang="en-US" sz="1700" b="1" dirty="0" smtClean="0"/>
              <a:t>Ayush kumar,Abhijon Chatterjee,Ankush </a:t>
            </a:r>
            <a:r>
              <a:rPr lang="en-US" sz="1700" b="1" dirty="0" smtClean="0"/>
              <a:t>Kumar Mallick </a:t>
            </a:r>
            <a:r>
              <a:rPr lang="en-US" sz="1700" b="1" dirty="0" smtClean="0"/>
              <a:t>(12022002001143,12022002001145,12022002001136) </a:t>
            </a:r>
            <a:endParaRPr lang="en-US" sz="1700" b="1" dirty="0" smtClean="0"/>
          </a:p>
          <a:p>
            <a:pPr>
              <a:buNone/>
            </a:pPr>
            <a:r>
              <a:rPr lang="en-US" sz="1700" dirty="0" smtClean="0"/>
              <a:t>in </a:t>
            </a:r>
            <a:r>
              <a:rPr lang="en-US" sz="1700" dirty="0" smtClean="0"/>
              <a:t>partial fulfillment of the requirements of the degree of </a:t>
            </a:r>
            <a:r>
              <a:rPr lang="en-US" sz="1700" b="1" dirty="0" smtClean="0"/>
              <a:t>Bachelor of Technology</a:t>
            </a:r>
            <a:r>
              <a:rPr lang="en-US" sz="1700" dirty="0" smtClean="0"/>
              <a:t> in </a:t>
            </a:r>
            <a:r>
              <a:rPr lang="en-US" sz="1700" b="1" dirty="0" smtClean="0"/>
              <a:t>Computer Science &amp; Engineering</a:t>
            </a:r>
            <a:r>
              <a:rPr lang="en-US" sz="1700" dirty="0" smtClean="0"/>
              <a:t> </a:t>
            </a:r>
            <a:endParaRPr lang="en-US" sz="1700" dirty="0" smtClean="0"/>
          </a:p>
          <a:p>
            <a:pPr>
              <a:buNone/>
            </a:pPr>
            <a:r>
              <a:rPr lang="en-US" sz="1700" dirty="0" smtClean="0"/>
              <a:t>from </a:t>
            </a:r>
            <a:r>
              <a:rPr lang="en-US" sz="1700" dirty="0" smtClean="0"/>
              <a:t>University</a:t>
            </a:r>
            <a:r>
              <a:rPr lang="en-US" sz="1700" b="1" dirty="0" smtClean="0"/>
              <a:t> of Engineering and Management, Jaipur </a:t>
            </a:r>
            <a:r>
              <a:rPr lang="en-US" sz="1700" dirty="0" smtClean="0"/>
              <a:t>was carried out in a systematic and procedural manner to </a:t>
            </a:r>
            <a:r>
              <a:rPr lang="en-US" sz="1700" dirty="0" smtClean="0"/>
              <a:t>the</a:t>
            </a:r>
          </a:p>
          <a:p>
            <a:pPr>
              <a:buNone/>
            </a:pPr>
            <a:r>
              <a:rPr lang="en-US" sz="1700" dirty="0" smtClean="0"/>
              <a:t> </a:t>
            </a:r>
            <a:r>
              <a:rPr lang="en-US" sz="1700" dirty="0" smtClean="0"/>
              <a:t>best of our knowledge. It is a bona fide work of the candidate and was carried out under our supervision and </a:t>
            </a:r>
            <a:r>
              <a:rPr lang="en-US" sz="1700" dirty="0" smtClean="0"/>
              <a:t>guidance</a:t>
            </a:r>
          </a:p>
          <a:p>
            <a:pPr>
              <a:buNone/>
            </a:pPr>
            <a:r>
              <a:rPr lang="en-US" sz="1700" dirty="0" smtClean="0"/>
              <a:t> </a:t>
            </a:r>
            <a:r>
              <a:rPr lang="en-US" sz="1700" dirty="0" smtClean="0"/>
              <a:t>during the academic session of </a:t>
            </a:r>
            <a:r>
              <a:rPr lang="en-US" sz="1700" dirty="0" smtClean="0"/>
              <a:t>2022-2026.</a:t>
            </a:r>
            <a:endParaRPr lang="en-US" sz="1700" dirty="0" smtClean="0"/>
          </a:p>
          <a:p>
            <a:pPr>
              <a:buNone/>
            </a:pPr>
            <a:endParaRPr lang="en-US" dirty="0" smtClean="0"/>
          </a:p>
          <a:p>
            <a:pPr algn="just">
              <a:buNone/>
            </a:pPr>
            <a:r>
              <a:rPr lang="en-US" sz="2000" dirty="0" smtClean="0"/>
              <a:t> </a:t>
            </a:r>
            <a:endParaRPr lang="en-US" sz="2000" dirty="0" smtClean="0"/>
          </a:p>
          <a:p>
            <a:pPr>
              <a:buNone/>
            </a:pPr>
            <a:r>
              <a:rPr lang="en-US" dirty="0" smtClean="0"/>
              <a:t> </a:t>
            </a:r>
            <a:endParaRPr lang="en-US" dirty="0" smtClean="0"/>
          </a:p>
          <a:p>
            <a:pPr algn="ctr">
              <a:buNone/>
            </a:pPr>
            <a:r>
              <a:rPr lang="en-US" dirty="0" smtClean="0"/>
              <a:t>_______________________</a:t>
            </a:r>
          </a:p>
          <a:p>
            <a:pPr algn="ctr">
              <a:buNone/>
            </a:pPr>
            <a:r>
              <a:rPr lang="en-US" b="1" dirty="0" smtClean="0"/>
              <a:t>Prof. GUIDE NAME</a:t>
            </a:r>
            <a:endParaRPr lang="en-US" dirty="0" smtClean="0"/>
          </a:p>
          <a:p>
            <a:pPr algn="ctr">
              <a:buNone/>
            </a:pPr>
            <a:r>
              <a:rPr lang="en-US" dirty="0" smtClean="0"/>
              <a:t>Project Guide, Assistant Professor (CSE)</a:t>
            </a:r>
          </a:p>
          <a:p>
            <a:pPr algn="ctr">
              <a:buNone/>
            </a:pPr>
            <a:r>
              <a:rPr lang="en-US" dirty="0" smtClean="0"/>
              <a:t>UEM, JAIPUR</a:t>
            </a:r>
          </a:p>
          <a:p>
            <a:pPr>
              <a:buNone/>
            </a:pPr>
            <a:r>
              <a:rPr lang="en-US" dirty="0" smtClean="0"/>
              <a:t> </a:t>
            </a:r>
          </a:p>
          <a:p>
            <a:pPr algn="ctr">
              <a:buNone/>
            </a:pPr>
            <a:r>
              <a:rPr lang="en-US" dirty="0" smtClean="0"/>
              <a:t>_______________________					______________________</a:t>
            </a:r>
          </a:p>
          <a:p>
            <a:pPr algn="ctr">
              <a:buNone/>
            </a:pPr>
            <a:r>
              <a:rPr lang="en-US" b="1" dirty="0" smtClean="0"/>
              <a:t>Prof. Mrinal Kanti Sarkar					Prof. A Mukherjee</a:t>
            </a:r>
            <a:endParaRPr lang="en-US" dirty="0" smtClean="0"/>
          </a:p>
          <a:p>
            <a:pPr algn="ctr">
              <a:buNone/>
            </a:pPr>
            <a:r>
              <a:rPr lang="en-US" dirty="0" smtClean="0"/>
              <a:t>HOD (CSE)							Dean</a:t>
            </a:r>
          </a:p>
          <a:p>
            <a:pPr algn="ctr">
              <a:buNone/>
            </a:pPr>
            <a:r>
              <a:rPr lang="en-US" dirty="0" smtClean="0"/>
              <a:t>               UEM</a:t>
            </a:r>
            <a:r>
              <a:rPr lang="en-US" dirty="0" smtClean="0"/>
              <a:t>, JAIPUR						</a:t>
            </a:r>
            <a:r>
              <a:rPr lang="en-US" dirty="0" smtClean="0"/>
              <a:t>               UEM</a:t>
            </a:r>
            <a:r>
              <a:rPr lang="en-US" dirty="0" smtClean="0"/>
              <a:t>, JAIPUR</a:t>
            </a:r>
          </a:p>
          <a:p>
            <a:pPr algn="ct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8158" y="3000372"/>
            <a:ext cx="8915400" cy="1143000"/>
          </a:xfrm>
        </p:spPr>
        <p:txBody>
          <a:bodyPr>
            <a:noAutofit/>
          </a:bodyPr>
          <a:lstStyle/>
          <a:p>
            <a:pPr algn="l"/>
            <a:r>
              <a:rPr lang="en-US" sz="1800" b="1" dirty="0" smtClean="0"/>
              <a:t>                                                             ACKNOWLEDGEMENT</a:t>
            </a:r>
            <a:r>
              <a:rPr lang="en-US" sz="1600" dirty="0" smtClean="0"/>
              <a:t/>
            </a:r>
            <a:br>
              <a:rPr lang="en-US" sz="1600" dirty="0" smtClean="0"/>
            </a:br>
            <a:r>
              <a:rPr lang="en-US" sz="1800" b="1" dirty="0" smtClean="0"/>
              <a:t> </a:t>
            </a:r>
            <a:r>
              <a:rPr lang="en-US" sz="1800" dirty="0" smtClean="0"/>
              <a:t/>
            </a:r>
            <a:br>
              <a:rPr lang="en-US" sz="1800" dirty="0" smtClean="0"/>
            </a:br>
            <a:r>
              <a:rPr lang="en-US" sz="1800" b="1" dirty="0" smtClean="0"/>
              <a:t>The endless thanks goes to Lord Almighty for all the blessings he has showered onto me, which has enabled me to write this last note in my research work. During the period of my research,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research in the Institute a period I will treasure. I am deeply indebted to my research supervisor, Professor Guide Name me such an interesting thesis topic. Each meeting with him added in valuable aspects to the implementation and broadened my perspective. He has guided me with his invaluable suggestions, lightened up the way in my darkest times and encouraged me a lot in the academic life. </a:t>
            </a:r>
            <a:r>
              <a:rPr lang="en-US" sz="1600" dirty="0" smtClean="0"/>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br>
              <a:rPr lang="en-US" sz="1600" dirty="0" smtClean="0"/>
            </a:br>
            <a:r>
              <a:rPr lang="en-US" sz="1800" b="1" dirty="0" smtClean="0"/>
              <a:t>Candidate </a:t>
            </a:r>
            <a:r>
              <a:rPr lang="en-US" sz="1800" b="1" dirty="0" smtClean="0"/>
              <a:t>      </a:t>
            </a:r>
            <a:br>
              <a:rPr lang="en-US" sz="1800" b="1" dirty="0" smtClean="0"/>
            </a:br>
            <a:r>
              <a:rPr lang="en-US" sz="1800" b="1" dirty="0" smtClean="0"/>
              <a:t>Name</a:t>
            </a:r>
            <a:br>
              <a:rPr lang="en-US" sz="1800" b="1" dirty="0" smtClean="0"/>
            </a:br>
            <a:r>
              <a:rPr lang="en-US" sz="1800" b="1" dirty="0" smtClean="0"/>
              <a:t>Ayush Kumar(12022002001143)</a:t>
            </a:r>
            <a:br>
              <a:rPr lang="en-US" sz="1800" b="1" dirty="0" smtClean="0"/>
            </a:br>
            <a:r>
              <a:rPr lang="en-US" sz="1800" b="1" dirty="0" smtClean="0"/>
              <a:t>Ankush Kumar Mallick(12022002001136)</a:t>
            </a:r>
            <a:br>
              <a:rPr lang="en-US" sz="1800" b="1" dirty="0" smtClean="0"/>
            </a:br>
            <a:r>
              <a:rPr lang="en-US" sz="1800" b="1" dirty="0" smtClean="0"/>
              <a:t>Abhijon Chatterjee(12022002001145)</a:t>
            </a:r>
            <a:r>
              <a:rPr lang="en-US" sz="1600" dirty="0" smtClean="0"/>
              <a:t/>
            </a:r>
            <a:br>
              <a:rPr lang="en-US" sz="1600" dirty="0" smtClean="0"/>
            </a:b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300" u="sng" dirty="0" smtClean="0">
                <a:latin typeface="Book Antiqua" pitchFamily="18" charset="0"/>
              </a:rPr>
              <a:t>OVERVIEW:</a:t>
            </a:r>
            <a:endParaRPr lang="en-US" sz="5300" u="sng" dirty="0">
              <a:latin typeface="Book Antiqua" pitchFamily="18" charset="0"/>
            </a:endParaRPr>
          </a:p>
        </p:txBody>
      </p:sp>
      <p:sp>
        <p:nvSpPr>
          <p:cNvPr id="3" name="Content Placeholder 2"/>
          <p:cNvSpPr>
            <a:spLocks noGrp="1"/>
          </p:cNvSpPr>
          <p:nvPr>
            <p:ph idx="1"/>
          </p:nvPr>
        </p:nvSpPr>
        <p:spPr/>
        <p:txBody>
          <a:bodyPr>
            <a:normAutofit lnSpcReduction="10000"/>
          </a:bodyPr>
          <a:lstStyle/>
          <a:p>
            <a:pPr>
              <a:buNone/>
            </a:pPr>
            <a:r>
              <a:rPr lang="en-US" sz="2800" b="1" dirty="0" smtClean="0">
                <a:latin typeface="Book Antiqua" pitchFamily="18" charset="0"/>
              </a:rPr>
              <a:t>Table of </a:t>
            </a:r>
            <a:r>
              <a:rPr lang="en-US" sz="2800" b="1" dirty="0" smtClean="0">
                <a:latin typeface="Book Antiqua" pitchFamily="18" charset="0"/>
              </a:rPr>
              <a:t>Contents</a:t>
            </a:r>
            <a:endParaRPr lang="en-US" sz="2800" b="1" dirty="0" smtClean="0">
              <a:latin typeface="Book Antiqua" pitchFamily="18" charset="0"/>
            </a:endParaRPr>
          </a:p>
          <a:p>
            <a:pPr>
              <a:buNone/>
            </a:pPr>
            <a:r>
              <a:rPr lang="en-US" sz="2800" b="1" dirty="0" smtClean="0">
                <a:latin typeface="Book Antiqua" pitchFamily="18" charset="0"/>
              </a:rPr>
              <a:t>List of </a:t>
            </a:r>
            <a:r>
              <a:rPr lang="en-US" sz="2800" b="1" dirty="0" smtClean="0">
                <a:latin typeface="Book Antiqua" pitchFamily="18" charset="0"/>
              </a:rPr>
              <a:t>Figures</a:t>
            </a:r>
            <a:endParaRPr lang="en-US" sz="2800" b="1" dirty="0" smtClean="0">
              <a:latin typeface="Book Antiqua" pitchFamily="18" charset="0"/>
            </a:endParaRPr>
          </a:p>
          <a:p>
            <a:pPr>
              <a:buNone/>
            </a:pPr>
            <a:r>
              <a:rPr lang="en-US" sz="2800" b="1" dirty="0" smtClean="0">
                <a:latin typeface="Book Antiqua" pitchFamily="18" charset="0"/>
              </a:rPr>
              <a:t>CHAPTER</a:t>
            </a:r>
            <a:r>
              <a:rPr lang="en-US" sz="2800" dirty="0" smtClean="0"/>
              <a:t>	</a:t>
            </a:r>
          </a:p>
          <a:p>
            <a:pPr>
              <a:buFont typeface="Wingdings" pitchFamily="2" charset="2"/>
              <a:buChar char="q"/>
            </a:pPr>
            <a:r>
              <a:rPr lang="en-IN" sz="2500" b="1" dirty="0" smtClean="0">
                <a:latin typeface="Times New Roman" pitchFamily="18" charset="0"/>
                <a:cs typeface="Times New Roman" pitchFamily="18" charset="0"/>
              </a:rPr>
              <a:t>INTRODUCTION</a:t>
            </a:r>
            <a:endParaRPr lang="en-IN" sz="2500" b="1" dirty="0">
              <a:latin typeface="Times New Roman" pitchFamily="18" charset="0"/>
              <a:cs typeface="Times New Roman" pitchFamily="18" charset="0"/>
            </a:endParaRPr>
          </a:p>
          <a:p>
            <a:pPr>
              <a:buFont typeface="Wingdings" pitchFamily="2" charset="2"/>
              <a:buChar char="q"/>
            </a:pPr>
            <a:r>
              <a:rPr lang="en-IN" sz="2500" b="1" dirty="0" smtClean="0">
                <a:latin typeface="Times New Roman" pitchFamily="18" charset="0"/>
                <a:cs typeface="Times New Roman" pitchFamily="18" charset="0"/>
              </a:rPr>
              <a:t>HISTORY</a:t>
            </a:r>
            <a:endParaRPr lang="en-IN" sz="2500" b="1" dirty="0">
              <a:latin typeface="Times New Roman" pitchFamily="18" charset="0"/>
              <a:cs typeface="Times New Roman" pitchFamily="18" charset="0"/>
            </a:endParaRPr>
          </a:p>
          <a:p>
            <a:pPr>
              <a:buFont typeface="Wingdings" pitchFamily="2" charset="2"/>
              <a:buChar char="q"/>
            </a:pPr>
            <a:r>
              <a:rPr lang="en-IN" sz="2500" b="1" dirty="0" smtClean="0">
                <a:latin typeface="Times New Roman" pitchFamily="18" charset="0"/>
                <a:cs typeface="Times New Roman" pitchFamily="18" charset="0"/>
              </a:rPr>
              <a:t>LITERATURE REVIEW</a:t>
            </a:r>
            <a:endParaRPr lang="en-IN" sz="2500" b="1" dirty="0">
              <a:latin typeface="Times New Roman" pitchFamily="18" charset="0"/>
              <a:cs typeface="Times New Roman" pitchFamily="18" charset="0"/>
            </a:endParaRPr>
          </a:p>
          <a:p>
            <a:pPr>
              <a:buFont typeface="Wingdings" pitchFamily="2" charset="2"/>
              <a:buChar char="q"/>
            </a:pPr>
            <a:r>
              <a:rPr lang="en-IN" sz="2500" b="1" dirty="0" smtClean="0">
                <a:latin typeface="Times New Roman" pitchFamily="18" charset="0"/>
                <a:cs typeface="Times New Roman" pitchFamily="18" charset="0"/>
              </a:rPr>
              <a:t>PROPOSED WORKS AND </a:t>
            </a:r>
            <a:r>
              <a:rPr lang="en-IN" sz="2500" b="1" dirty="0" smtClean="0">
                <a:latin typeface="Times New Roman" pitchFamily="18" charset="0"/>
                <a:cs typeface="Times New Roman" pitchFamily="18" charset="0"/>
              </a:rPr>
              <a:t>ALGORITHMS</a:t>
            </a:r>
          </a:p>
          <a:p>
            <a:pPr>
              <a:buFont typeface="Wingdings" pitchFamily="2" charset="2"/>
              <a:buChar char="q"/>
            </a:pPr>
            <a:r>
              <a:rPr lang="en-IN" sz="2500" b="1" dirty="0" smtClean="0">
                <a:latin typeface="Times New Roman" pitchFamily="18" charset="0"/>
                <a:cs typeface="Times New Roman" pitchFamily="18" charset="0"/>
              </a:rPr>
              <a:t>VISUALIZATION VIA FLOWCHART</a:t>
            </a:r>
          </a:p>
          <a:p>
            <a:pPr>
              <a:buFont typeface="Wingdings" pitchFamily="2" charset="2"/>
              <a:buChar char="q"/>
            </a:pPr>
            <a:r>
              <a:rPr lang="en-IN" sz="2500" b="1" dirty="0" smtClean="0">
                <a:latin typeface="Times New Roman" pitchFamily="18" charset="0"/>
                <a:cs typeface="Times New Roman" pitchFamily="18" charset="0"/>
              </a:rPr>
              <a:t>CONCLUSION</a:t>
            </a:r>
            <a:endParaRPr lang="en-IN" sz="2500" b="1" dirty="0" smtClean="0">
              <a:latin typeface="Times New Roman" pitchFamily="18" charset="0"/>
              <a:cs typeface="Times New Roman" pitchFamily="18" charset="0"/>
            </a:endParaRPr>
          </a:p>
          <a:p>
            <a:pPr>
              <a:buFont typeface="Wingdings" pitchFamily="2" charset="2"/>
              <a:buChar char="q"/>
            </a:pPr>
            <a:r>
              <a:rPr lang="en-IN" sz="2500" b="1" dirty="0" smtClean="0">
                <a:latin typeface="Times New Roman" pitchFamily="18" charset="0"/>
                <a:cs typeface="Times New Roman" pitchFamily="18" charset="0"/>
              </a:rPr>
              <a:t>REFERENCES</a:t>
            </a:r>
          </a:p>
          <a:p>
            <a:pPr>
              <a:buNone/>
            </a:pPr>
            <a:endParaRPr lang="en-IN" sz="2000" dirty="0">
              <a:latin typeface="Times New Roman" pitchFamily="18" charset="0"/>
              <a:cs typeface="Times New Roman" pitchFamily="18" charset="0"/>
            </a:endParaRPr>
          </a:p>
          <a:p>
            <a:pPr>
              <a:buFont typeface="Wingdings" pitchFamily="2" charset="2"/>
              <a:buChar char="q"/>
            </a:pPr>
            <a:endParaRPr lang="en-IN" sz="2000" dirty="0">
              <a:latin typeface="Times New Roman" pitchFamily="18" charset="0"/>
              <a:cs typeface="Times New Roman" pitchFamily="18" charset="0"/>
            </a:endParaRPr>
          </a:p>
          <a:p>
            <a:pPr>
              <a:buFont typeface="Wingdings" pitchFamily="2" charset="2"/>
              <a:buChar char="q"/>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281379"/>
            <a:ext cx="8915400" cy="1143000"/>
          </a:xfrm>
        </p:spPr>
        <p:txBody>
          <a:bodyPr>
            <a:normAutofit/>
          </a:bodyPr>
          <a:lstStyle/>
          <a:p>
            <a:r>
              <a:rPr lang="en-IN" sz="4000" b="1" u="sng" dirty="0" smtClean="0">
                <a:latin typeface="Book Antiqua" pitchFamily="18" charset="0"/>
              </a:rPr>
              <a:t>INTRODUCTION</a:t>
            </a:r>
            <a:r>
              <a:rPr lang="en-IN" sz="3400" b="1" u="sng" dirty="0" smtClean="0">
                <a:latin typeface="Book Antiqua" pitchFamily="18" charset="0"/>
              </a:rPr>
              <a:t>:</a:t>
            </a:r>
            <a:endParaRPr lang="en-US" sz="3400" b="1" dirty="0">
              <a:latin typeface="Book Antiqua" pitchFamily="18" charset="0"/>
            </a:endParaRPr>
          </a:p>
        </p:txBody>
      </p:sp>
      <p:sp>
        <p:nvSpPr>
          <p:cNvPr id="3" name="Content Placeholder 2"/>
          <p:cNvSpPr>
            <a:spLocks noGrp="1"/>
          </p:cNvSpPr>
          <p:nvPr>
            <p:ph idx="1"/>
          </p:nvPr>
        </p:nvSpPr>
        <p:spPr>
          <a:xfrm>
            <a:off x="390706" y="1226580"/>
            <a:ext cx="8915400" cy="4525963"/>
          </a:xfrm>
        </p:spPr>
        <p:txBody>
          <a:bodyPr>
            <a:noAutofit/>
          </a:bodyPr>
          <a:lstStyle/>
          <a:p>
            <a:r>
              <a:rPr lang="en-US" sz="2000" b="1" i="1" dirty="0"/>
              <a:t>A chatbot is a program that communicates with you.</a:t>
            </a:r>
          </a:p>
          <a:p>
            <a:r>
              <a:rPr lang="en-US" sz="2000" b="1" i="1" dirty="0"/>
              <a:t>It is a layer on top of, or a gateway to, a service. Sometimes it is powered by machine learning (the chatbot gets smarter the more you interact with it). Or, more commonly, it is driven using intelligent rules (i.e. if the person says this, respond with that).</a:t>
            </a:r>
          </a:p>
          <a:p>
            <a:r>
              <a:rPr lang="en-US" sz="2000" b="1" i="1" dirty="0"/>
              <a:t>The services a chatbot can deliver are diverse. Important life-saving health messages, to check the weather forecast or to purchase a new pair of shoes, and anything else in between.</a:t>
            </a:r>
          </a:p>
          <a:p>
            <a:r>
              <a:rPr lang="en-US" sz="2000" b="1" i="1" dirty="0"/>
              <a:t>The term chatbot is synonymous with text conversation but is growing quickly through voice communication.</a:t>
            </a:r>
          </a:p>
          <a:p>
            <a:r>
              <a:rPr lang="en-US" sz="2000" b="1" i="1" dirty="0"/>
              <a:t>The chatbot can talk to you through different channels; such as Facebook Messenger, Siri, WeChat, Telegram, SMS, Slack, Skype and many others.</a:t>
            </a:r>
          </a:p>
          <a:p>
            <a:r>
              <a:rPr lang="en-US" sz="2000" b="1" i="1" dirty="0"/>
              <a:t>Consumers spend lots of time using messaging applications (more than they spend on social media). Therefore, messaging applications are currently the most popular way companies deliver chatbot experiences to consumers.</a:t>
            </a:r>
          </a:p>
          <a:p>
            <a:endParaRPr lang="en-US" sz="3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5" name="TextBox 4"/>
          <p:cNvSpPr txBox="1"/>
          <p:nvPr/>
        </p:nvSpPr>
        <p:spPr>
          <a:xfrm>
            <a:off x="166654" y="857232"/>
            <a:ext cx="9906000" cy="5881083"/>
          </a:xfrm>
          <a:prstGeom prst="rect">
            <a:avLst/>
          </a:prstGeom>
          <a:noFill/>
        </p:spPr>
        <p:txBody>
          <a:bodyPr wrap="square" lIns="63488" tIns="31743" rIns="63488" bIns="31743" rtlCol="0">
            <a:spAutoFit/>
          </a:bodyPr>
          <a:lstStyle/>
          <a:p>
            <a:r>
              <a:rPr lang="en-US" sz="1800" b="1" i="1" dirty="0"/>
              <a:t>Alan Turing in 1950 proposed the Turing Test (“Can machines think?”), and it was at that </a:t>
            </a:r>
          </a:p>
          <a:p>
            <a:r>
              <a:rPr lang="en-US" sz="1800" b="1" i="1" dirty="0"/>
              <a:t>time that the idea of a chatbot was popularized . The first known chatbot was Eliza, </a:t>
            </a:r>
          </a:p>
          <a:p>
            <a:r>
              <a:rPr lang="en-US" sz="1800" b="1" i="1" dirty="0"/>
              <a:t>developed in 1966, whose purpose was to act as a psychotherapist returning the user </a:t>
            </a:r>
          </a:p>
          <a:p>
            <a:r>
              <a:rPr lang="en-US" sz="1800" b="1" i="1" dirty="0"/>
              <a:t>utterances in a question form . It used simple pattern matching  and a template</a:t>
            </a:r>
          </a:p>
          <a:p>
            <a:r>
              <a:rPr lang="en-US" sz="1800" b="1" i="1" dirty="0"/>
              <a:t>based response mechanism. Its conversational ability was not good, but it was enough to </a:t>
            </a:r>
          </a:p>
          <a:p>
            <a:r>
              <a:rPr lang="en-US" sz="1800" b="1" i="1" dirty="0"/>
              <a:t>confuse people at a time when they were not used to interacting with computers and give </a:t>
            </a:r>
          </a:p>
          <a:p>
            <a:r>
              <a:rPr lang="en-US" sz="1800" b="1" i="1" dirty="0"/>
              <a:t>them the impetus to start developing other chatbots . An improvement over ELIZA </a:t>
            </a:r>
          </a:p>
          <a:p>
            <a:r>
              <a:rPr lang="en-US" sz="1800" b="1" i="1" dirty="0"/>
              <a:t>was a chatbot with a personality named PARRY developed in 1972. In 1995, the </a:t>
            </a:r>
          </a:p>
          <a:p>
            <a:r>
              <a:rPr lang="en-US" sz="1800" b="1" i="1" dirty="0"/>
              <a:t>chatbot ALICE was developed which won the Loebner Prize, an annual Turing Test, </a:t>
            </a:r>
          </a:p>
          <a:p>
            <a:r>
              <a:rPr lang="en-US" sz="1800" b="1" i="1" dirty="0"/>
              <a:t>in years 2000, 2001, and 2004. It was the first computer to gain the rank of the “most </a:t>
            </a:r>
          </a:p>
          <a:p>
            <a:r>
              <a:rPr lang="en-US" sz="1800" b="1" i="1" dirty="0"/>
              <a:t>human computer” . ALICE relies on a simple pattern-matching algorithm with the </a:t>
            </a:r>
          </a:p>
          <a:p>
            <a:r>
              <a:rPr lang="en-US" sz="1800" b="1" i="1" dirty="0"/>
              <a:t>underlying intelligence based on the Artifificial Intelligence Markup Language (AIML) </a:t>
            </a:r>
          </a:p>
          <a:p>
            <a:r>
              <a:rPr lang="en-US" sz="1800" b="1" i="1" dirty="0"/>
              <a:t>, which makes it possible for developers to define the building blocks of the chatbot </a:t>
            </a:r>
          </a:p>
          <a:p>
            <a:r>
              <a:rPr lang="en-US" sz="1800" b="1" i="1" dirty="0"/>
              <a:t>Knowledge . Chatbots, like Smarter Child in 2001, were developed and became </a:t>
            </a:r>
          </a:p>
          <a:p>
            <a:r>
              <a:rPr lang="en-US" sz="1800" b="1" i="1" dirty="0"/>
              <a:t>available through messenger applications. The next step was the creation of virtual </a:t>
            </a:r>
          </a:p>
          <a:p>
            <a:r>
              <a:rPr lang="en-US" sz="1800" b="1" i="1" dirty="0"/>
              <a:t>personal assistants like Apple Siri , Microsoft Cortana , Amazon Alexa , </a:t>
            </a:r>
          </a:p>
          <a:p>
            <a:r>
              <a:rPr lang="en-US" sz="1800" b="1" i="1" dirty="0"/>
              <a:t>Google Assistant  and IBM Watson . </a:t>
            </a:r>
          </a:p>
          <a:p>
            <a:r>
              <a:rPr lang="en-US" sz="1800" b="1" i="1" dirty="0"/>
              <a:t> According to Scopus , there was a rapid growth of interest </a:t>
            </a:r>
          </a:p>
          <a:p>
            <a:r>
              <a:rPr lang="en-US" sz="1800" b="1" i="1" dirty="0"/>
              <a:t>in chatbots especially after the year 2016. Many chatbots were developed for industrial </a:t>
            </a:r>
          </a:p>
          <a:p>
            <a:r>
              <a:rPr lang="en-US" sz="1800" b="1" i="1" dirty="0"/>
              <a:t>solutions while there is a wide range of less famous chatbots relevant to research and </a:t>
            </a:r>
          </a:p>
          <a:p>
            <a:r>
              <a:rPr lang="en-US" sz="1800" b="1" i="1" dirty="0"/>
              <a:t>their applications .</a:t>
            </a:r>
          </a:p>
        </p:txBody>
      </p:sp>
      <p:sp>
        <p:nvSpPr>
          <p:cNvPr id="6" name="Rectangle 5"/>
          <p:cNvSpPr/>
          <p:nvPr/>
        </p:nvSpPr>
        <p:spPr>
          <a:xfrm>
            <a:off x="2955455" y="1"/>
            <a:ext cx="2863474" cy="679659"/>
          </a:xfrm>
          <a:prstGeom prst="rect">
            <a:avLst/>
          </a:prstGeom>
        </p:spPr>
        <p:txBody>
          <a:bodyPr wrap="square" lIns="63488" tIns="31743" rIns="63488" bIns="31743">
            <a:spAutoFit/>
          </a:bodyPr>
          <a:lstStyle/>
          <a:p>
            <a:pPr algn="ctr"/>
            <a:r>
              <a:rPr lang="en-US" sz="4000" b="1" u="sng" dirty="0" smtClean="0">
                <a:latin typeface="Book Antiqua" pitchFamily="18" charset="0"/>
              </a:rPr>
              <a:t>HISTORY:</a:t>
            </a:r>
            <a:endParaRPr lang="en-US" sz="5700" b="1"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9530" y="285728"/>
            <a:ext cx="8915400" cy="428620"/>
          </a:xfrm>
        </p:spPr>
        <p:txBody>
          <a:bodyPr>
            <a:noAutofit/>
          </a:bodyPr>
          <a:lstStyle/>
          <a:p>
            <a:r>
              <a:rPr lang="en-IN" sz="3400" b="1" u="sng" dirty="0" smtClean="0">
                <a:latin typeface="Book Antiqua" pitchFamily="18" charset="0"/>
              </a:rPr>
              <a:t>LITERATURE REVIEW:</a:t>
            </a:r>
            <a:r>
              <a:rPr lang="en-IN" sz="3400" b="1" dirty="0" smtClean="0">
                <a:latin typeface="Book Antiqua" pitchFamily="18" charset="0"/>
              </a:rPr>
              <a:t/>
            </a:r>
            <a:br>
              <a:rPr lang="en-IN" sz="3400" b="1" dirty="0" smtClean="0">
                <a:latin typeface="Book Antiqua" pitchFamily="18" charset="0"/>
              </a:rPr>
            </a:br>
            <a:endParaRPr lang="en-US" sz="3400" dirty="0">
              <a:latin typeface="Book Antiqua" pitchFamily="18" charset="0"/>
            </a:endParaRPr>
          </a:p>
        </p:txBody>
      </p:sp>
      <p:sp>
        <p:nvSpPr>
          <p:cNvPr id="5" name="Content Placeholder 4"/>
          <p:cNvSpPr>
            <a:spLocks noGrp="1"/>
          </p:cNvSpPr>
          <p:nvPr>
            <p:ph idx="1"/>
          </p:nvPr>
        </p:nvSpPr>
        <p:spPr>
          <a:xfrm>
            <a:off x="0" y="571480"/>
            <a:ext cx="9219362" cy="4285331"/>
          </a:xfrm>
        </p:spPr>
        <p:txBody>
          <a:bodyPr>
            <a:noAutofit/>
          </a:bodyPr>
          <a:lstStyle/>
          <a:p>
            <a:r>
              <a:rPr lang="en-US" sz="1600" b="1" i="1" dirty="0"/>
              <a:t>Chatbot mediated learning is also considered as a branch of TML(Technology Mediated Learning) where the study is personalized and students can dynamically use these bots for their learning. The chatbots assess the discernment of the students and provides the subsequent lecture. For instance, the Summit Learning  Project uses chatbots to identify the weak areas of students and adapt to their leaning style and help them manage the modules. The chatbots further conducts quizzes and submits the results to the tutors, who provide immediate feedback to the students. This is accomplished through digital forums.</a:t>
            </a:r>
          </a:p>
          <a:p>
            <a:r>
              <a:rPr lang="en-US" sz="1600" b="1" i="1" dirty="0"/>
              <a:t>Apart from standalone chatbots, there has been an increase in the integration of these chatbots in social platforms such as Facebook, Google classroom and so on. Based on the category, language and development platform chatbots used for education in Facebook has been studied in and the efficacy has been evaluated. Quality allocation was tabulated using Analytic Hierarchy Process (AHP).</a:t>
            </a:r>
          </a:p>
          <a:p>
            <a:r>
              <a:rPr lang="en-IN" sz="1600" b="1" i="1" dirty="0"/>
              <a:t>Chatbot only simplifies task for tutors by helping students with frequent queries and assessing them personally. Teacher can equip themselves with the latest research during the supplementary time they get.Ashok Goel, is one among the initial educators who used this method and developed his own chatbot and named Jill Watson. It attempted to answer the students through an online forum dispensing all available information including technical doubts.</a:t>
            </a:r>
          </a:p>
          <a:p>
            <a:r>
              <a:rPr lang="en-US" sz="1600" b="1" i="1" dirty="0"/>
              <a:t>Several taxonomies are used in the literature to classify chatbots. Hussain categorized chatbots based on their purpose as task-oriented and non-task-oriented. The primary function of a task-oriented chatbot is to respond to domain-specific user queries and often perform tasks such as reserving a ticket. A non-task-oriented chatbot interacts with humans in open-ended, domain-specific conversations, also called open-domain chatbots. The primary function of these chatbots is to act as virtual companions where the dialog is open-ended.</a:t>
            </a:r>
          </a:p>
          <a:p>
            <a:endParaRPr lang="en-IN" sz="900" b="1" i="1" dirty="0"/>
          </a:p>
          <a:p>
            <a:endParaRPr lang="en-IN" sz="900" b="1" i="1" dirty="0"/>
          </a:p>
          <a:p>
            <a:endParaRPr lang="en-US" sz="900" b="1" i="1" dirty="0"/>
          </a:p>
          <a:p>
            <a:pPr>
              <a:buNone/>
            </a:pPr>
            <a:endParaRPr lang="en-US" sz="900" dirty="0"/>
          </a:p>
          <a:p>
            <a:endParaRPr lang="en-US" sz="900" b="1" i="1" dirty="0"/>
          </a:p>
          <a:p>
            <a:endParaRPr lang="en-US" sz="900"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68" y="-357214"/>
            <a:ext cx="8915400" cy="1000132"/>
          </a:xfrm>
        </p:spPr>
        <p:txBody>
          <a:bodyPr>
            <a:noAutofit/>
          </a:bodyPr>
          <a:lstStyle/>
          <a:p>
            <a:r>
              <a:rPr lang="en-IN" sz="2800" b="1" u="sng" dirty="0" smtClean="0">
                <a:latin typeface="Book Antiqua" pitchFamily="18" charset="0"/>
              </a:rPr>
              <a:t/>
            </a:r>
            <a:br>
              <a:rPr lang="en-IN" sz="2800" b="1" u="sng" dirty="0" smtClean="0">
                <a:latin typeface="Book Antiqua" pitchFamily="18" charset="0"/>
              </a:rPr>
            </a:br>
            <a:r>
              <a:rPr lang="en-IN" sz="2800" b="1" u="sng" dirty="0" smtClean="0">
                <a:latin typeface="Book Antiqua" pitchFamily="18" charset="0"/>
              </a:rPr>
              <a:t>PROPOSED </a:t>
            </a:r>
            <a:r>
              <a:rPr lang="en-IN" sz="2800" b="1" u="sng" dirty="0" smtClean="0">
                <a:latin typeface="Book Antiqua" pitchFamily="18" charset="0"/>
              </a:rPr>
              <a:t>WORKS AND ALGORITHMS:</a:t>
            </a:r>
            <a:r>
              <a:rPr lang="en-IN" sz="2800" b="1" dirty="0" smtClean="0">
                <a:latin typeface="Book Antiqua" pitchFamily="18" charset="0"/>
              </a:rPr>
              <a:t/>
            </a:r>
            <a:br>
              <a:rPr lang="en-IN" sz="2800" b="1" dirty="0" smtClean="0">
                <a:latin typeface="Book Antiqua" pitchFamily="18" charset="0"/>
              </a:rPr>
            </a:br>
            <a:endParaRPr lang="en-US" sz="2800" dirty="0">
              <a:latin typeface="Book Antiqua" pitchFamily="18" charset="0"/>
            </a:endParaRPr>
          </a:p>
        </p:txBody>
      </p:sp>
      <p:sp>
        <p:nvSpPr>
          <p:cNvPr id="3" name="Content Placeholder 2"/>
          <p:cNvSpPr>
            <a:spLocks noGrp="1"/>
          </p:cNvSpPr>
          <p:nvPr>
            <p:ph idx="1"/>
          </p:nvPr>
        </p:nvSpPr>
        <p:spPr>
          <a:xfrm>
            <a:off x="0" y="357166"/>
            <a:ext cx="9906000" cy="4131674"/>
          </a:xfrm>
        </p:spPr>
        <p:txBody>
          <a:bodyPr>
            <a:noAutofit/>
          </a:bodyPr>
          <a:lstStyle/>
          <a:p>
            <a:r>
              <a:rPr lang="en-US" sz="1400" b="1" i="1" dirty="0"/>
              <a:t>The first chatbot with ELIZA name was constructed in 1966. ELIZA simulated a psychotherapist’s operation, returning the user’s sentences in the interrogative form . Its ability to communicate was limited, but it was a source of inspiration for the subsequent development of other chatbots . ELIZA uses pattern matching and a response selection scheme based on templates . A drawback of ELIZA is that its knowledge is limited, and therefore, it can discuss only in a particular domain of topics. Also, it cannot keep long conversations and cannot learn or discover context from the discussion.</a:t>
            </a:r>
          </a:p>
          <a:p>
            <a:r>
              <a:rPr lang="en-US" sz="1400" b="1" i="1" dirty="0"/>
              <a:t>In 1972, PARRY appeared; It acted as a patient with schizophrenia . PARRY is considered more advanced than ELIZA is as it is supposed to have a “personality” and a better controlling structure. PARRY was used in an experiment in 1979 when five psychiatrist judges interviewed by teletype a patient to decide whether he was a computer program or a real schizophrenic patient. Therefore, psychiatrists gave ten diagnoses. The first psychiatrist gave two correct diagnoses; another gave two incorrect ones. The third considered that both subjects were real patients, and the other two diagnosed that both subjects were chatbots. However, the sample of five psychiatrists is small, and the meaning of the findings is not clear as people with schizophrenia have a degree of incoherence in their speech. In general, PARRY is considered a chatbot with low capabilities which has a low speed of responding, and it cannot learn from the conversation.</a:t>
            </a:r>
          </a:p>
          <a:p>
            <a:r>
              <a:rPr lang="en-US" sz="1400" b="1" i="1" dirty="0"/>
              <a:t>Another step forward in the history of chatbots was the creation, in 1995, of ALICE the first online chatbot inspired by ELIZA . ALICE was based on pattern-matching, without any actual perception of the whole conversation but with a discussion ability on the web that allowed longitude and included any topic. Artificial Intelligence Markup Language (AIML), which is the most critical difference between ALICE and ELIZA. ALICE’s Knowledge Base consisted of about 41,000 templates and related patterns, a vast number comparing to ELIZA that had only 200 keywords and rules . However, ALICE did not have intelligent features and could not generate human-like answers expressing emotions or attitudes.</a:t>
            </a:r>
          </a:p>
          <a:p>
            <a:r>
              <a:rPr lang="en-US" sz="1400" b="1" i="1" dirty="0"/>
              <a:t>In 2011, a chatbot called Watson  was created by IBM. Watson could understand the natural human language well enough to win two previous champions on the quiz competition “Jeopardy”, in which participants received some information in the form of answers and should guess the corresponding questions. Years later, Watson enabled businesses to create better virtual</a:t>
            </a:r>
            <a:r>
              <a:rPr lang="en-US" sz="1400" b="1" i="1" dirty="0">
                <a:hlinkClick r:id="rId3" tooltip="Learn more about virtual assistants from ScienceDirect's AI-generated Topic Pages"/>
              </a:rPr>
              <a:t> </a:t>
            </a:r>
            <a:r>
              <a:rPr lang="en-US" sz="1400" b="1" i="1" dirty="0"/>
              <a:t>assistants. Moreover, Watson Health was designed to help doctors in healthcare diagnose diseases. However, a drawback of Watson is that it supports only English.</a:t>
            </a:r>
          </a:p>
          <a:p>
            <a:r>
              <a:rPr lang="en-US" sz="1400" b="1" i="1" dirty="0"/>
              <a:t>Microsoft designed a personal assistant Cortana developed in 2014 (Personal Digital Assistant—Cortana Home Assistant—Microsoft, 2019). It recognizes voice commands and performs tasks such as identification of time and position, support people-based reminders, send emails and texts, create and manage lists, chitchat, play games, and find information the user requests. The major drawback of Cortana that has been reported is that it can run a program that will install malware.</a:t>
            </a:r>
          </a:p>
          <a:p>
            <a:endParaRPr lang="en-US" sz="1200" b="1" i="1" dirty="0"/>
          </a:p>
          <a:p>
            <a:endParaRPr lang="en-US" sz="900" b="1" i="1" dirty="0"/>
          </a:p>
          <a:p>
            <a:endParaRPr lang="en-US" sz="9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1086</Words>
  <Application>Microsoft Office PowerPoint</Application>
  <PresentationFormat>A4 Paper (210x297 mm)</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Book Antiqua</vt:lpstr>
      <vt:lpstr>Times New Roman</vt:lpstr>
      <vt:lpstr>Wingdings</vt:lpstr>
      <vt:lpstr>Office Theme</vt:lpstr>
      <vt:lpstr>Slide 1</vt:lpstr>
      <vt:lpstr>         CHATBOT USING OPENAI A project submitted in partial fulfillment of the requirements for the degree of  BACHELOR OF TECHNOLOGY IN COMPUTER SCIENCE AND ENGINEERING   by  AYUSH KUMAR- 12022002001143      ANKUSH KUMAR MALLICK- 12022002001136          ABHIJON CHATTERJEE- 12022002001145   under the guidance of Prof. MR PRAVESH BANSAL      </vt:lpstr>
      <vt:lpstr>Approval Certificate </vt:lpstr>
      <vt:lpstr>                                                             ACKNOWLEDGEMENT   The endless thanks goes to Lord Almighty for all the blessings he has showered onto me, which has enabled me to write this last note in my research work. During the period of my research, as in the rest of my life, I have been blessed by Almighty with some extraordinary people who have spun a web of support around me. Words can never be enough in expressing how grateful I am to those incredible people in my life who made this thesis possible. I would like an attempt to thank them for making my time during my research in the Institute a period I will treasure. I am deeply indebted to my research supervisor, Professor Guide Name me such an interesting thesis topic. Each meeting with him added in valuable aspects to the implementation and broadened my perspective. He has guided me with his invaluable suggestions, lightened up the way in my darkest times and encouraged me a lot in the academic life.          Candidate        Name Ayush Kumar(12022002001143) Ankush Kumar Mallick(12022002001136) Abhijon Chatterjee(12022002001145) </vt:lpstr>
      <vt:lpstr>OVERVIEW:</vt:lpstr>
      <vt:lpstr>INTRODUCTION:</vt:lpstr>
      <vt:lpstr>Slide 7</vt:lpstr>
      <vt:lpstr>LITERATURE REVIEW: </vt:lpstr>
      <vt:lpstr> PROPOSED WORKS AND ALGORITHMS: </vt:lpstr>
      <vt:lpstr>Slide 10</vt:lpstr>
      <vt:lpstr>CONCLUSION:</vt:lpstr>
      <vt:lpstr>REFERENCES: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Abhijon chatterjee</dc:creator>
  <cp:lastModifiedBy>Abhijon chatterjee</cp:lastModifiedBy>
  <cp:revision>53</cp:revision>
  <dcterms:created xsi:type="dcterms:W3CDTF">2023-04-07T14:55:07Z</dcterms:created>
  <dcterms:modified xsi:type="dcterms:W3CDTF">2023-04-08T07:52:53Z</dcterms:modified>
</cp:coreProperties>
</file>