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35"/>
  </p:notesMasterIdLst>
  <p:sldIdLst>
    <p:sldId id="256" r:id="rId2"/>
    <p:sldId id="257" r:id="rId3"/>
    <p:sldId id="259" r:id="rId4"/>
    <p:sldId id="260" r:id="rId5"/>
    <p:sldId id="261" r:id="rId6"/>
    <p:sldId id="262" r:id="rId7"/>
    <p:sldId id="258"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63" r:id="rId30"/>
    <p:sldId id="264" r:id="rId31"/>
    <p:sldId id="265" r:id="rId32"/>
    <p:sldId id="267" r:id="rId33"/>
    <p:sldId id="26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2" d="100"/>
          <a:sy n="62" d="100"/>
        </p:scale>
        <p:origin x="8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542E-2E5D-4535-893F-E0F5AEE3055E}" type="datetimeFigureOut">
              <a:rPr lang="en-IN" smtClean="0"/>
              <a:t>21-08-2023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1ACD-C46B-463C-890D-2DD79109985E}" type="slidenum">
              <a:rPr lang="en-IN" smtClean="0"/>
              <a:t>‹#›</a:t>
            </a:fld>
            <a:endParaRPr lang="en-IN"/>
          </a:p>
        </p:txBody>
      </p:sp>
    </p:spTree>
    <p:extLst>
      <p:ext uri="{BB962C8B-B14F-4D97-AF65-F5344CB8AC3E}">
        <p14:creationId xmlns:p14="http://schemas.microsoft.com/office/powerpoint/2010/main" val="244299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E6541B-AEFC-4F9D-B48C-A100E8B14BBD}" type="slidenum">
              <a:rPr lang="en-IN" smtClean="0"/>
              <a:t>27</a:t>
            </a:fld>
            <a:endParaRPr lang="en-IN"/>
          </a:p>
        </p:txBody>
      </p:sp>
    </p:spTree>
    <p:extLst>
      <p:ext uri="{BB962C8B-B14F-4D97-AF65-F5344CB8AC3E}">
        <p14:creationId xmlns:p14="http://schemas.microsoft.com/office/powerpoint/2010/main" val="314681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591193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37349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993B0A-7517-4FE9-9FB5-80DEF9FFE5F6}"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413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1722140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93B0A-7517-4FE9-9FB5-80DEF9FFE5F6}"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3408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283064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349485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609716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412781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83882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285626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865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4527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235796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43748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354448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32FC8-57E7-49E7-B95E-CBBD52D2060F}" type="datetimeFigureOut">
              <a:rPr lang="en-IN" smtClean="0"/>
              <a:t>21-08-2023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993B0A-7517-4FE9-9FB5-80DEF9FFE5F6}" type="slidenum">
              <a:rPr lang="en-IN" smtClean="0"/>
              <a:t>‹#›</a:t>
            </a:fld>
            <a:endParaRPr lang="en-IN" dirty="0"/>
          </a:p>
        </p:txBody>
      </p:sp>
    </p:spTree>
    <p:extLst>
      <p:ext uri="{BB962C8B-B14F-4D97-AF65-F5344CB8AC3E}">
        <p14:creationId xmlns:p14="http://schemas.microsoft.com/office/powerpoint/2010/main" val="266523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332FC8-57E7-49E7-B95E-CBBD52D2060F}" type="datetimeFigureOut">
              <a:rPr lang="en-IN" smtClean="0"/>
              <a:t>21-08-2023</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993B0A-7517-4FE9-9FB5-80DEF9FFE5F6}" type="slidenum">
              <a:rPr lang="en-IN" smtClean="0"/>
              <a:t>‹#›</a:t>
            </a:fld>
            <a:endParaRPr lang="en-IN" dirty="0"/>
          </a:p>
        </p:txBody>
      </p:sp>
    </p:spTree>
    <p:extLst>
      <p:ext uri="{BB962C8B-B14F-4D97-AF65-F5344CB8AC3E}">
        <p14:creationId xmlns:p14="http://schemas.microsoft.com/office/powerpoint/2010/main" val="136294203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4.xml" /><Relationship Id="rId5" Type="http://schemas.openxmlformats.org/officeDocument/2006/relationships/image" Target="../media/image11.png" /><Relationship Id="rId4" Type="http://schemas.openxmlformats.org/officeDocument/2006/relationships/image" Target="../media/image10.png"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hyperlink" Target="https://www.synopsys.com/implementation-and-signoff.html" TargetMode="External" /><Relationship Id="rId1" Type="http://schemas.openxmlformats.org/officeDocument/2006/relationships/slideLayout" Target="../slideLayouts/slideLayout1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webp"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webp"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synopsys.com/implementation-and-signoff.html" TargetMode="Externa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5B87-6BA2-4C39-B892-668037CDD38B}"/>
              </a:ext>
            </a:extLst>
          </p:cNvPr>
          <p:cNvSpPr>
            <a:spLocks noGrp="1"/>
          </p:cNvSpPr>
          <p:nvPr>
            <p:ph type="ctrTitle"/>
          </p:nvPr>
        </p:nvSpPr>
        <p:spPr>
          <a:xfrm>
            <a:off x="2239892" y="860461"/>
            <a:ext cx="8915399" cy="2262781"/>
          </a:xfrm>
          <a:noFill/>
          <a:ln>
            <a:noFill/>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6"/>
          </a:fontRef>
        </p:style>
        <p:txBody>
          <a:bodyPr>
            <a:normAutofit/>
          </a:bodyPr>
          <a:lstStyle/>
          <a:p>
            <a:r>
              <a:rPr lang="en-IN"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ADVANCED DRIVER ASSISTANCE SYSTEMS</a:t>
            </a:r>
          </a:p>
        </p:txBody>
      </p:sp>
      <p:sp>
        <p:nvSpPr>
          <p:cNvPr id="3" name="Subtitle 2">
            <a:extLst>
              <a:ext uri="{FF2B5EF4-FFF2-40B4-BE49-F238E27FC236}">
                <a16:creationId xmlns:a16="http://schemas.microsoft.com/office/drawing/2014/main" id="{B077620D-F105-526D-862D-6E8061B3E008}"/>
              </a:ext>
            </a:extLst>
          </p:cNvPr>
          <p:cNvSpPr>
            <a:spLocks noGrp="1"/>
          </p:cNvSpPr>
          <p:nvPr>
            <p:ph type="subTitle" idx="1"/>
          </p:nvPr>
        </p:nvSpPr>
        <p:spPr>
          <a:xfrm>
            <a:off x="1646337" y="3295827"/>
            <a:ext cx="9755187" cy="2701712"/>
          </a:xfrm>
        </p:spPr>
        <p:style>
          <a:lnRef idx="3">
            <a:schemeClr val="lt1"/>
          </a:lnRef>
          <a:fillRef idx="1002">
            <a:schemeClr val="lt2"/>
          </a:fillRef>
          <a:effectRef idx="1">
            <a:schemeClr val="accent3"/>
          </a:effectRef>
          <a:fontRef idx="minor">
            <a:schemeClr val="lt1"/>
          </a:fontRef>
        </p:style>
        <p:txBody>
          <a:bodyPr>
            <a:normAutofit/>
          </a:bodyPr>
          <a:lstStyle/>
          <a:p>
            <a:pPr algn="l"/>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Light" panose="020B0502040204020203" pitchFamily="34" charset="0"/>
              </a:rPr>
              <a:t>BY:</a:t>
            </a:r>
          </a:p>
          <a:p>
            <a:pPr algn="l"/>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Light" panose="020B0502040204020203" pitchFamily="34" charset="0"/>
              </a:rPr>
              <a:t>ADITYA SINGH CHAUNHAN (211EE206)</a:t>
            </a:r>
          </a:p>
          <a:p>
            <a:pPr algn="l"/>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Light" panose="020B0502040204020203" pitchFamily="34" charset="0"/>
              </a:rPr>
              <a:t>AMAN RAJ (211EE211)</a:t>
            </a:r>
          </a:p>
          <a:p>
            <a:pPr algn="l"/>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Light" panose="020B0502040204020203" pitchFamily="34" charset="0"/>
              </a:rPr>
              <a:t>AYUSHMAAN SRIVASTAVA (211EE217)</a:t>
            </a:r>
          </a:p>
        </p:txBody>
      </p:sp>
    </p:spTree>
    <p:extLst>
      <p:ext uri="{BB962C8B-B14F-4D97-AF65-F5344CB8AC3E}">
        <p14:creationId xmlns:p14="http://schemas.microsoft.com/office/powerpoint/2010/main" val="1316986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6282-F656-7D1A-FCA4-D2232728913E}"/>
              </a:ext>
            </a:extLst>
          </p:cNvPr>
          <p:cNvSpPr>
            <a:spLocks noGrp="1"/>
          </p:cNvSpPr>
          <p:nvPr>
            <p:ph type="title"/>
          </p:nvPr>
        </p:nvSpPr>
        <p:spPr>
          <a:xfrm>
            <a:off x="1640156" y="514376"/>
            <a:ext cx="8911687" cy="1280890"/>
          </a:xfrm>
        </p:spPr>
        <p:txBody>
          <a:bodyPr/>
          <a:lstStyle/>
          <a:p>
            <a:pPr algn="ctr"/>
            <a:r>
              <a:rPr lang="en-IN" b="1" dirty="0">
                <a:ln w="12700">
                  <a:solidFill>
                    <a:schemeClr val="accent3">
                      <a:lumMod val="50000"/>
                    </a:schemeClr>
                  </a:solidFill>
                  <a:prstDash val="solid"/>
                </a:ln>
                <a:solidFill>
                  <a:srgbClr val="92D050"/>
                </a:solidFill>
                <a:effectLst>
                  <a:innerShdw blurRad="177800">
                    <a:schemeClr val="accent3">
                      <a:lumMod val="50000"/>
                    </a:schemeClr>
                  </a:innerShdw>
                </a:effectLst>
              </a:rPr>
              <a:t>Working</a:t>
            </a:r>
          </a:p>
        </p:txBody>
      </p:sp>
      <p:sp>
        <p:nvSpPr>
          <p:cNvPr id="3" name="Content Placeholder 2">
            <a:extLst>
              <a:ext uri="{FF2B5EF4-FFF2-40B4-BE49-F238E27FC236}">
                <a16:creationId xmlns:a16="http://schemas.microsoft.com/office/drawing/2014/main" id="{8EF35361-C104-3FAC-7573-9A72FC4F6C66}"/>
              </a:ext>
            </a:extLst>
          </p:cNvPr>
          <p:cNvSpPr>
            <a:spLocks noGrp="1"/>
          </p:cNvSpPr>
          <p:nvPr>
            <p:ph sz="half" idx="1"/>
          </p:nvPr>
        </p:nvSpPr>
        <p:spPr>
          <a:xfrm>
            <a:off x="1458063" y="1374025"/>
            <a:ext cx="4313864" cy="3777622"/>
          </a:xfrm>
        </p:spPr>
        <p:txBody>
          <a:bodyPr>
            <a:noAutofit/>
          </a:bodyPr>
          <a:lstStyle/>
          <a:p>
            <a:pPr marL="0" indent="0">
              <a:buNone/>
            </a:pPr>
            <a:r>
              <a:rPr lang="en-IN" sz="2400" dirty="0">
                <a:solidFill>
                  <a:srgbClr val="92D050"/>
                </a:solidFill>
                <a:latin typeface="Perpetua" panose="02020502060401020303" pitchFamily="18" charset="0"/>
              </a:rPr>
              <a:t>The algorithm works in the following way:</a:t>
            </a:r>
          </a:p>
          <a:p>
            <a:r>
              <a:rPr lang="en-IN" sz="2400" dirty="0">
                <a:solidFill>
                  <a:srgbClr val="92D050"/>
                </a:solidFill>
                <a:latin typeface="Perpetua" panose="02020502060401020303" pitchFamily="18" charset="0"/>
              </a:rPr>
              <a:t>Define Camera Configuration</a:t>
            </a:r>
          </a:p>
          <a:p>
            <a:r>
              <a:rPr lang="en-US" sz="2400" dirty="0">
                <a:solidFill>
                  <a:srgbClr val="92D050"/>
                </a:solidFill>
                <a:latin typeface="Perpetua" panose="02020502060401020303" pitchFamily="18" charset="0"/>
              </a:rPr>
              <a:t>Load a Frame of Video</a:t>
            </a:r>
            <a:endParaRPr lang="en-IN" sz="2400" dirty="0">
              <a:solidFill>
                <a:srgbClr val="92D050"/>
              </a:solidFill>
              <a:latin typeface="Perpetua" panose="02020502060401020303" pitchFamily="18" charset="0"/>
            </a:endParaRPr>
          </a:p>
          <a:p>
            <a:r>
              <a:rPr lang="en-IN" sz="2400" dirty="0">
                <a:solidFill>
                  <a:srgbClr val="92D050"/>
                </a:solidFill>
                <a:latin typeface="Perpetua" panose="02020502060401020303" pitchFamily="18" charset="0"/>
              </a:rPr>
              <a:t>Create Bird’s-Eye-View Image</a:t>
            </a:r>
          </a:p>
          <a:p>
            <a:r>
              <a:rPr lang="en-US" sz="2400" dirty="0">
                <a:solidFill>
                  <a:srgbClr val="92D050"/>
                </a:solidFill>
                <a:latin typeface="Perpetua" panose="02020502060401020303" pitchFamily="18" charset="0"/>
              </a:rPr>
              <a:t>Find Lane Markers in Vehicle Coordinates</a:t>
            </a:r>
          </a:p>
          <a:p>
            <a:r>
              <a:rPr lang="en-US" sz="2400" dirty="0">
                <a:solidFill>
                  <a:srgbClr val="92D050"/>
                </a:solidFill>
                <a:latin typeface="Perpetua" panose="02020502060401020303" pitchFamily="18" charset="0"/>
              </a:rPr>
              <a:t>Determine Boundaries of the Ego Lane</a:t>
            </a:r>
          </a:p>
          <a:p>
            <a:r>
              <a:rPr lang="en-IN" sz="2400" dirty="0">
                <a:solidFill>
                  <a:srgbClr val="92D050"/>
                </a:solidFill>
                <a:latin typeface="Perpetua" panose="02020502060401020303" pitchFamily="18" charset="0"/>
              </a:rPr>
              <a:t>Locate Vehicles in Vehicle Coordinates</a:t>
            </a:r>
          </a:p>
          <a:p>
            <a:endParaRPr lang="en-IN" sz="2400" dirty="0">
              <a:solidFill>
                <a:srgbClr val="92D050"/>
              </a:solidFill>
            </a:endParaRPr>
          </a:p>
        </p:txBody>
      </p:sp>
      <p:sp>
        <p:nvSpPr>
          <p:cNvPr id="4" name="Content Placeholder 3">
            <a:extLst>
              <a:ext uri="{FF2B5EF4-FFF2-40B4-BE49-F238E27FC236}">
                <a16:creationId xmlns:a16="http://schemas.microsoft.com/office/drawing/2014/main" id="{9CBD355B-8E36-08DB-1D10-7862C9E4B19D}"/>
              </a:ext>
            </a:extLst>
          </p:cNvPr>
          <p:cNvSpPr>
            <a:spLocks noGrp="1"/>
          </p:cNvSpPr>
          <p:nvPr>
            <p:ph sz="half" idx="2"/>
          </p:nvPr>
        </p:nvSpPr>
        <p:spPr/>
        <p:txBody>
          <a:bodyPr>
            <a:normAutofit/>
          </a:bodyPr>
          <a:lstStyle/>
          <a:p>
            <a:endParaRPr lang="en-IN">
              <a:solidFill>
                <a:srgbClr val="92D050"/>
              </a:solidFill>
            </a:endParaRPr>
          </a:p>
        </p:txBody>
      </p:sp>
      <p:pic>
        <p:nvPicPr>
          <p:cNvPr id="5" name="Picture 4">
            <a:extLst>
              <a:ext uri="{FF2B5EF4-FFF2-40B4-BE49-F238E27FC236}">
                <a16:creationId xmlns:a16="http://schemas.microsoft.com/office/drawing/2014/main" id="{6427355E-DB53-4DC2-CE24-563E4C133660}"/>
              </a:ext>
            </a:extLst>
          </p:cNvPr>
          <p:cNvPicPr>
            <a:picLocks noChangeAspect="1"/>
          </p:cNvPicPr>
          <p:nvPr/>
        </p:nvPicPr>
        <p:blipFill>
          <a:blip r:embed="rId2"/>
          <a:stretch>
            <a:fillRect/>
          </a:stretch>
        </p:blipFill>
        <p:spPr>
          <a:xfrm>
            <a:off x="6172200" y="2337506"/>
            <a:ext cx="5004057" cy="3365673"/>
          </a:xfrm>
          <a:prstGeom prst="rect">
            <a:avLst/>
          </a:prstGeom>
        </p:spPr>
      </p:pic>
    </p:spTree>
    <p:extLst>
      <p:ext uri="{BB962C8B-B14F-4D97-AF65-F5344CB8AC3E}">
        <p14:creationId xmlns:p14="http://schemas.microsoft.com/office/powerpoint/2010/main" val="116496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ppt_w</p:attrName>
                                        </p:attrNameLst>
                                      </p:cBhvr>
                                      <p:tavLst>
                                        <p:tav tm="0">
                                          <p:val>
                                            <p:fltVal val="0"/>
                                          </p:val>
                                        </p:tav>
                                        <p:tav tm="100000">
                                          <p:val>
                                            <p:strVal val="#ppt_w"/>
                                          </p:val>
                                        </p:tav>
                                      </p:tavLst>
                                    </p:anim>
                                    <p:anim calcmode="lin" valueType="num">
                                      <p:cBhvr>
                                        <p:cTn id="49" dur="1000" fill="hold"/>
                                        <p:tgtEl>
                                          <p:spTgt spid="5"/>
                                        </p:tgtEl>
                                        <p:attrNameLst>
                                          <p:attrName>ppt_h</p:attrName>
                                        </p:attrNameLst>
                                      </p:cBhvr>
                                      <p:tavLst>
                                        <p:tav tm="0">
                                          <p:val>
                                            <p:fltVal val="0"/>
                                          </p:val>
                                        </p:tav>
                                        <p:tav tm="100000">
                                          <p:val>
                                            <p:strVal val="#ppt_h"/>
                                          </p:val>
                                        </p:tav>
                                      </p:tavLst>
                                    </p:anim>
                                    <p:anim calcmode="lin" valueType="num">
                                      <p:cBhvr>
                                        <p:cTn id="50" dur="1000" fill="hold"/>
                                        <p:tgtEl>
                                          <p:spTgt spid="5"/>
                                        </p:tgtEl>
                                        <p:attrNameLst>
                                          <p:attrName>style.rotation</p:attrName>
                                        </p:attrNameLst>
                                      </p:cBhvr>
                                      <p:tavLst>
                                        <p:tav tm="0">
                                          <p:val>
                                            <p:fltVal val="90"/>
                                          </p:val>
                                        </p:tav>
                                        <p:tav tm="100000">
                                          <p:val>
                                            <p:fltVal val="0"/>
                                          </p:val>
                                        </p:tav>
                                      </p:tavLst>
                                    </p:anim>
                                    <p:animEffect transition="in" filter="fade">
                                      <p:cBhvr>
                                        <p:cTn id="5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7996-4B74-C0FC-E3BB-85CD94A6D19A}"/>
              </a:ext>
            </a:extLst>
          </p:cNvPr>
          <p:cNvSpPr>
            <a:spLocks noGrp="1"/>
          </p:cNvSpPr>
          <p:nvPr>
            <p:ph type="title"/>
          </p:nvPr>
        </p:nvSpPr>
        <p:spPr>
          <a:xfrm>
            <a:off x="1770991" y="540196"/>
            <a:ext cx="8911687" cy="1280890"/>
          </a:xfrm>
        </p:spPr>
        <p:txBody>
          <a:bodyPr/>
          <a:lstStyle/>
          <a:p>
            <a:r>
              <a:rPr lang="en-IN" dirty="0"/>
              <a:t>Applications</a:t>
            </a:r>
          </a:p>
        </p:txBody>
      </p:sp>
      <p:sp>
        <p:nvSpPr>
          <p:cNvPr id="3" name="Content Placeholder 2">
            <a:extLst>
              <a:ext uri="{FF2B5EF4-FFF2-40B4-BE49-F238E27FC236}">
                <a16:creationId xmlns:a16="http://schemas.microsoft.com/office/drawing/2014/main" id="{A28FA457-71FB-E7AF-E5D5-B7AAAB8DAEA8}"/>
              </a:ext>
            </a:extLst>
          </p:cNvPr>
          <p:cNvSpPr>
            <a:spLocks noGrp="1"/>
          </p:cNvSpPr>
          <p:nvPr>
            <p:ph sz="half" idx="1"/>
          </p:nvPr>
        </p:nvSpPr>
        <p:spPr>
          <a:xfrm>
            <a:off x="885859" y="1712359"/>
            <a:ext cx="4313864" cy="3777622"/>
          </a:xfrm>
        </p:spPr>
        <p:txBody>
          <a:bodyPr>
            <a:normAutofit/>
          </a:bodyPr>
          <a:lstStyle/>
          <a:p>
            <a:r>
              <a:rPr lang="en-IN" sz="2800" b="0" i="0" dirty="0">
                <a:effectLst/>
                <a:latin typeface="open sans" panose="020B0604020202020204" pitchFamily="34" charset="0"/>
              </a:rPr>
              <a:t> </a:t>
            </a:r>
            <a:r>
              <a:rPr lang="en-IN" sz="2800" b="0" i="0" dirty="0">
                <a:solidFill>
                  <a:srgbClr val="7030A0"/>
                </a:solidFill>
                <a:effectLst/>
                <a:latin typeface="Perpetua" panose="02020502060401020303" pitchFamily="18" charset="0"/>
              </a:rPr>
              <a:t>Lane information extraction technology.</a:t>
            </a:r>
          </a:p>
          <a:p>
            <a:r>
              <a:rPr lang="en-IN" sz="2800" b="0" i="0" dirty="0">
                <a:solidFill>
                  <a:srgbClr val="7030A0"/>
                </a:solidFill>
                <a:effectLst/>
                <a:latin typeface="Perpetua" panose="02020502060401020303" pitchFamily="18" charset="0"/>
              </a:rPr>
              <a:t> Obstacle detection technology</a:t>
            </a:r>
          </a:p>
          <a:p>
            <a:r>
              <a:rPr lang="en-IN" sz="2800" b="0" i="0" dirty="0">
                <a:solidFill>
                  <a:srgbClr val="7030A0"/>
                </a:solidFill>
                <a:effectLst/>
                <a:latin typeface="Perpetua" panose="02020502060401020303" pitchFamily="18" charset="0"/>
              </a:rPr>
              <a:t>Identification of traffic signs</a:t>
            </a:r>
          </a:p>
          <a:p>
            <a:r>
              <a:rPr lang="en-IN" sz="2800" b="0" i="0" dirty="0">
                <a:solidFill>
                  <a:srgbClr val="7030A0"/>
                </a:solidFill>
                <a:effectLst/>
                <a:latin typeface="Perpetua" panose="02020502060401020303" pitchFamily="18" charset="0"/>
              </a:rPr>
              <a:t>Visual SLAM technology</a:t>
            </a:r>
          </a:p>
          <a:p>
            <a:endParaRPr lang="en-IN" sz="2800" b="0" i="0" dirty="0">
              <a:effectLst/>
              <a:latin typeface="open sans" panose="020B0606030504020204" pitchFamily="34" charset="0"/>
            </a:endParaRPr>
          </a:p>
          <a:p>
            <a:endParaRPr lang="en-IN" sz="2800" b="0" i="0" dirty="0">
              <a:effectLst/>
              <a:latin typeface="open sans" panose="020B0604020202020204" pitchFamily="34" charset="0"/>
            </a:endParaRPr>
          </a:p>
          <a:p>
            <a:pPr lvl="2"/>
            <a:endParaRPr lang="en-IN" sz="2800" dirty="0"/>
          </a:p>
        </p:txBody>
      </p:sp>
      <p:pic>
        <p:nvPicPr>
          <p:cNvPr id="7" name="Picture 6">
            <a:extLst>
              <a:ext uri="{FF2B5EF4-FFF2-40B4-BE49-F238E27FC236}">
                <a16:creationId xmlns:a16="http://schemas.microsoft.com/office/drawing/2014/main" id="{1077C3A0-10E2-0D77-5243-815AF33DA190}"/>
              </a:ext>
            </a:extLst>
          </p:cNvPr>
          <p:cNvPicPr>
            <a:picLocks noChangeAspect="1"/>
          </p:cNvPicPr>
          <p:nvPr/>
        </p:nvPicPr>
        <p:blipFill>
          <a:blip r:embed="rId2"/>
          <a:stretch>
            <a:fillRect/>
          </a:stretch>
        </p:blipFill>
        <p:spPr>
          <a:xfrm>
            <a:off x="6019799" y="632693"/>
            <a:ext cx="5482955" cy="2796307"/>
          </a:xfrm>
          <a:prstGeom prst="rect">
            <a:avLst/>
          </a:prstGeom>
        </p:spPr>
      </p:pic>
      <p:pic>
        <p:nvPicPr>
          <p:cNvPr id="8" name="Picture 7">
            <a:extLst>
              <a:ext uri="{FF2B5EF4-FFF2-40B4-BE49-F238E27FC236}">
                <a16:creationId xmlns:a16="http://schemas.microsoft.com/office/drawing/2014/main" id="{A9584C9F-E041-866A-EC76-B65DCE524610}"/>
              </a:ext>
            </a:extLst>
          </p:cNvPr>
          <p:cNvPicPr>
            <a:picLocks noChangeAspect="1"/>
          </p:cNvPicPr>
          <p:nvPr/>
        </p:nvPicPr>
        <p:blipFill>
          <a:blip r:embed="rId3"/>
          <a:stretch>
            <a:fillRect/>
          </a:stretch>
        </p:blipFill>
        <p:spPr>
          <a:xfrm>
            <a:off x="5536766" y="3778306"/>
            <a:ext cx="5690470" cy="2760433"/>
          </a:xfrm>
          <a:prstGeom prst="rect">
            <a:avLst/>
          </a:prstGeom>
        </p:spPr>
      </p:pic>
    </p:spTree>
    <p:extLst>
      <p:ext uri="{BB962C8B-B14F-4D97-AF65-F5344CB8AC3E}">
        <p14:creationId xmlns:p14="http://schemas.microsoft.com/office/powerpoint/2010/main" val="221809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heel(1)">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randombar(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13A2-BEB7-1730-8F38-239F752D02D2}"/>
              </a:ext>
            </a:extLst>
          </p:cNvPr>
          <p:cNvSpPr>
            <a:spLocks noGrp="1"/>
          </p:cNvSpPr>
          <p:nvPr>
            <p:ph type="title"/>
          </p:nvPr>
        </p:nvSpPr>
        <p:spPr>
          <a:xfrm>
            <a:off x="3596936" y="526051"/>
            <a:ext cx="3247707" cy="1478570"/>
          </a:xfrm>
        </p:spPr>
        <p:txBody>
          <a:body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Future scope</a:t>
            </a:r>
          </a:p>
        </p:txBody>
      </p:sp>
      <p:sp>
        <p:nvSpPr>
          <p:cNvPr id="3" name="Content Placeholder 2">
            <a:extLst>
              <a:ext uri="{FF2B5EF4-FFF2-40B4-BE49-F238E27FC236}">
                <a16:creationId xmlns:a16="http://schemas.microsoft.com/office/drawing/2014/main" id="{B9794604-D3C5-1C74-6A45-6155E106497F}"/>
              </a:ext>
            </a:extLst>
          </p:cNvPr>
          <p:cNvSpPr>
            <a:spLocks noGrp="1"/>
          </p:cNvSpPr>
          <p:nvPr>
            <p:ph sz="half" idx="1"/>
          </p:nvPr>
        </p:nvSpPr>
        <p:spPr>
          <a:xfrm>
            <a:off x="692522" y="2307675"/>
            <a:ext cx="8077405" cy="4366370"/>
          </a:xfrm>
        </p:spPr>
        <p:txBody>
          <a:bodyPr>
            <a:normAutofit/>
          </a:bodyPr>
          <a:lstStyle/>
          <a:p>
            <a:r>
              <a:rPr lang="en-US" sz="2200" dirty="0">
                <a:solidFill>
                  <a:srgbClr val="92D050"/>
                </a:solidFill>
                <a:latin typeface="Perpetua" panose="02020502060401020303" pitchFamily="18" charset="0"/>
              </a:rPr>
              <a:t>The algorithm can be implemented in the two mobile robots as shown in the adjacent images. The first is a robotic manipulator arm mounted on a mobile base and the second is a commercially available Robotnik mobile platform.</a:t>
            </a:r>
          </a:p>
          <a:p>
            <a:r>
              <a:rPr lang="en-US" sz="2200" dirty="0">
                <a:solidFill>
                  <a:srgbClr val="92D050"/>
                </a:solidFill>
                <a:latin typeface="Perpetua" panose="02020502060401020303" pitchFamily="18" charset="0"/>
              </a:rPr>
              <a:t>These mobile platforms are also equipped with machine vision cameras connected to the computer. The instrumentation includes a triaxial accelerometer, gyro and magnetometer, temperature sensors, and an on-board processor that fuses the measurements to provide static and dynamic orientation and translation measurements</a:t>
            </a:r>
            <a:endParaRPr lang="en-IN" sz="2200" dirty="0">
              <a:solidFill>
                <a:srgbClr val="92D050"/>
              </a:solidFill>
              <a:latin typeface="Perpetua" panose="02020502060401020303" pitchFamily="18" charset="0"/>
            </a:endParaRPr>
          </a:p>
        </p:txBody>
      </p:sp>
      <p:pic>
        <p:nvPicPr>
          <p:cNvPr id="6" name="Picture 5">
            <a:extLst>
              <a:ext uri="{FF2B5EF4-FFF2-40B4-BE49-F238E27FC236}">
                <a16:creationId xmlns:a16="http://schemas.microsoft.com/office/drawing/2014/main" id="{96A1AE65-6CCA-E62A-99C2-2DCB4CF3CD3D}"/>
              </a:ext>
            </a:extLst>
          </p:cNvPr>
          <p:cNvPicPr>
            <a:picLocks noChangeAspect="1"/>
          </p:cNvPicPr>
          <p:nvPr/>
        </p:nvPicPr>
        <p:blipFill>
          <a:blip r:embed="rId2"/>
          <a:stretch>
            <a:fillRect/>
          </a:stretch>
        </p:blipFill>
        <p:spPr>
          <a:xfrm>
            <a:off x="8760268" y="1357802"/>
            <a:ext cx="2739210" cy="2457739"/>
          </a:xfrm>
          <a:prstGeom prst="rect">
            <a:avLst/>
          </a:prstGeom>
        </p:spPr>
      </p:pic>
      <p:pic>
        <p:nvPicPr>
          <p:cNvPr id="8" name="Picture 7">
            <a:extLst>
              <a:ext uri="{FF2B5EF4-FFF2-40B4-BE49-F238E27FC236}">
                <a16:creationId xmlns:a16="http://schemas.microsoft.com/office/drawing/2014/main" id="{18B8F001-7448-34C6-7E2B-B1500476AB02}"/>
              </a:ext>
            </a:extLst>
          </p:cNvPr>
          <p:cNvPicPr>
            <a:picLocks noChangeAspect="1"/>
          </p:cNvPicPr>
          <p:nvPr/>
        </p:nvPicPr>
        <p:blipFill>
          <a:blip r:embed="rId3"/>
          <a:stretch>
            <a:fillRect/>
          </a:stretch>
        </p:blipFill>
        <p:spPr>
          <a:xfrm>
            <a:off x="8620616" y="4026128"/>
            <a:ext cx="3346622" cy="2235315"/>
          </a:xfrm>
          <a:prstGeom prst="rect">
            <a:avLst/>
          </a:prstGeom>
        </p:spPr>
      </p:pic>
    </p:spTree>
    <p:extLst>
      <p:ext uri="{BB962C8B-B14F-4D97-AF65-F5344CB8AC3E}">
        <p14:creationId xmlns:p14="http://schemas.microsoft.com/office/powerpoint/2010/main" val="204658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5462-6EE6-E6FC-8AAD-7890DBC79D5C}"/>
              </a:ext>
            </a:extLst>
          </p:cNvPr>
          <p:cNvSpPr>
            <a:spLocks noGrp="1"/>
          </p:cNvSpPr>
          <p:nvPr>
            <p:ph type="title"/>
          </p:nvPr>
        </p:nvSpPr>
        <p:spPr/>
        <p:txBody>
          <a:bodyPr/>
          <a:lstStyle/>
          <a:p>
            <a:r>
              <a:rPr lang="en-IN" b="0" i="0" dirty="0">
                <a:solidFill>
                  <a:schemeClr val="tx2">
                    <a:lumMod val="50000"/>
                    <a:lumOff val="50000"/>
                  </a:schemeClr>
                </a:solidFill>
                <a:effectLst/>
                <a:latin typeface="Roboto" panose="02000000000000000000" pitchFamily="2" charset="0"/>
              </a:rPr>
              <a:t>Autonomous emergency braking (AEB) </a:t>
            </a:r>
            <a:br>
              <a:rPr lang="en-IN" b="0" i="0" dirty="0">
                <a:solidFill>
                  <a:schemeClr val="tx2">
                    <a:lumMod val="50000"/>
                    <a:lumOff val="50000"/>
                  </a:schemeClr>
                </a:solidFill>
                <a:effectLst/>
                <a:latin typeface="Roboto" panose="02000000000000000000" pitchFamily="2" charset="0"/>
              </a:rPr>
            </a:br>
            <a:r>
              <a:rPr lang="en-IN" b="0" i="0" dirty="0">
                <a:solidFill>
                  <a:schemeClr val="tx2">
                    <a:lumMod val="50000"/>
                    <a:lumOff val="50000"/>
                  </a:schemeClr>
                </a:solidFill>
                <a:effectLst/>
                <a:latin typeface="Roboto" panose="02000000000000000000" pitchFamily="2" charset="0"/>
              </a:rPr>
              <a:t>(introduction)</a:t>
            </a:r>
            <a:endParaRPr lang="en-IN" dirty="0">
              <a:solidFill>
                <a:schemeClr val="tx2">
                  <a:lumMod val="50000"/>
                  <a:lumOff val="50000"/>
                </a:schemeClr>
              </a:solidFill>
            </a:endParaRPr>
          </a:p>
        </p:txBody>
      </p:sp>
      <p:pic>
        <p:nvPicPr>
          <p:cNvPr id="5" name="Content Placeholder 4">
            <a:extLst>
              <a:ext uri="{FF2B5EF4-FFF2-40B4-BE49-F238E27FC236}">
                <a16:creationId xmlns:a16="http://schemas.microsoft.com/office/drawing/2014/main" id="{C62B6904-8FE8-78E6-C8DB-D6AF55876238}"/>
              </a:ext>
            </a:extLst>
          </p:cNvPr>
          <p:cNvPicPr>
            <a:picLocks noGrp="1" noChangeAspect="1"/>
          </p:cNvPicPr>
          <p:nvPr>
            <p:ph sz="half" idx="1"/>
          </p:nvPr>
        </p:nvPicPr>
        <p:blipFill>
          <a:blip r:embed="rId2"/>
          <a:stretch>
            <a:fillRect/>
          </a:stretch>
        </p:blipFill>
        <p:spPr>
          <a:xfrm>
            <a:off x="3441843" y="2547991"/>
            <a:ext cx="5979560" cy="3470142"/>
          </a:xfrm>
          <a:prstGeom prst="rect">
            <a:avLst/>
          </a:prstGeom>
        </p:spPr>
      </p:pic>
    </p:spTree>
    <p:extLst>
      <p:ext uri="{BB962C8B-B14F-4D97-AF65-F5344CB8AC3E}">
        <p14:creationId xmlns:p14="http://schemas.microsoft.com/office/powerpoint/2010/main" val="12621483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0593-4C01-CE09-FBEA-4DA607B98B37}"/>
              </a:ext>
            </a:extLst>
          </p:cNvPr>
          <p:cNvSpPr>
            <a:spLocks noGrp="1"/>
          </p:cNvSpPr>
          <p:nvPr>
            <p:ph type="title"/>
          </p:nvPr>
        </p:nvSpPr>
        <p:spPr/>
        <p:txBody>
          <a:bodyPr/>
          <a:lstStyle/>
          <a:p>
            <a:r>
              <a:rPr lang="en-IN" b="0" i="0" dirty="0">
                <a:solidFill>
                  <a:srgbClr val="FFFF00"/>
                </a:solidFill>
                <a:effectLst/>
                <a:latin typeface="dinroundot"/>
              </a:rPr>
              <a:t>How does AEB work?</a:t>
            </a:r>
            <a:br>
              <a:rPr lang="en-IN" b="0" i="0" dirty="0">
                <a:solidFill>
                  <a:srgbClr val="FFFF00"/>
                </a:solidFill>
                <a:effectLst/>
                <a:latin typeface="dinroundot"/>
              </a:rPr>
            </a:br>
            <a:endParaRPr lang="en-IN" dirty="0">
              <a:solidFill>
                <a:srgbClr val="FFFF00"/>
              </a:solidFill>
            </a:endParaRPr>
          </a:p>
        </p:txBody>
      </p:sp>
      <p:sp>
        <p:nvSpPr>
          <p:cNvPr id="3" name="Content Placeholder 2">
            <a:extLst>
              <a:ext uri="{FF2B5EF4-FFF2-40B4-BE49-F238E27FC236}">
                <a16:creationId xmlns:a16="http://schemas.microsoft.com/office/drawing/2014/main" id="{9C28754B-CA27-760D-4442-897030CDF74A}"/>
              </a:ext>
            </a:extLst>
          </p:cNvPr>
          <p:cNvSpPr>
            <a:spLocks noGrp="1"/>
          </p:cNvSpPr>
          <p:nvPr>
            <p:ph sz="half" idx="1"/>
          </p:nvPr>
        </p:nvSpPr>
        <p:spPr>
          <a:xfrm>
            <a:off x="1141410" y="1458930"/>
            <a:ext cx="5251077" cy="5198724"/>
          </a:xfrm>
        </p:spPr>
        <p:txBody>
          <a:bodyPr>
            <a:normAutofit fontScale="85000" lnSpcReduction="20000"/>
          </a:bodyPr>
          <a:lstStyle/>
          <a:p>
            <a:pPr algn="l"/>
            <a:r>
              <a:rPr lang="en-US" sz="2900" b="0" i="0" dirty="0">
                <a:solidFill>
                  <a:srgbClr val="00B0F0"/>
                </a:solidFill>
                <a:effectLst/>
                <a:latin typeface="Perpetua" panose="02020502060401020303" pitchFamily="18" charset="0"/>
              </a:rPr>
              <a:t>AEB systems use Lidar (light detection and radar) or camera sensors, or a combination of both, to help prevent potential accidents.</a:t>
            </a:r>
          </a:p>
          <a:p>
            <a:pPr algn="l"/>
            <a:r>
              <a:rPr lang="en-US" sz="2900" b="0" i="0" dirty="0">
                <a:solidFill>
                  <a:srgbClr val="00B0F0"/>
                </a:solidFill>
                <a:effectLst/>
                <a:latin typeface="Perpetua" panose="02020502060401020303" pitchFamily="18" charset="0"/>
              </a:rPr>
              <a:t>Information gleaned via these elements – together with data on a vehicle’s travel speed and trajectory – helps the AEB system to decide whether a hazardous situation is developing.</a:t>
            </a:r>
          </a:p>
          <a:p>
            <a:pPr algn="l"/>
            <a:r>
              <a:rPr lang="en-US" sz="2900" b="0" i="0" dirty="0">
                <a:solidFill>
                  <a:srgbClr val="00B0F0"/>
                </a:solidFill>
                <a:effectLst/>
                <a:latin typeface="Perpetua" panose="02020502060401020303" pitchFamily="18" charset="0"/>
              </a:rPr>
              <a:t>When detecting a potentially critical situation most systems will first try to warn the driver that action is needed. If no driver action is taken and the AEB system judges a collision is expected, the brakes will be applied automatically.</a:t>
            </a:r>
          </a:p>
          <a:p>
            <a:endParaRPr lang="en-IN" dirty="0">
              <a:solidFill>
                <a:srgbClr val="00B0F0"/>
              </a:solidFill>
            </a:endParaRPr>
          </a:p>
        </p:txBody>
      </p:sp>
      <p:pic>
        <p:nvPicPr>
          <p:cNvPr id="10" name="Content Placeholder 9">
            <a:extLst>
              <a:ext uri="{FF2B5EF4-FFF2-40B4-BE49-F238E27FC236}">
                <a16:creationId xmlns:a16="http://schemas.microsoft.com/office/drawing/2014/main" id="{92A3561C-2031-A336-4006-67DAE9B73506}"/>
              </a:ext>
            </a:extLst>
          </p:cNvPr>
          <p:cNvPicPr>
            <a:picLocks noGrp="1" noChangeAspect="1"/>
          </p:cNvPicPr>
          <p:nvPr>
            <p:ph sz="half" idx="2"/>
          </p:nvPr>
        </p:nvPicPr>
        <p:blipFill>
          <a:blip r:embed="rId2"/>
          <a:stretch>
            <a:fillRect/>
          </a:stretch>
        </p:blipFill>
        <p:spPr>
          <a:xfrm>
            <a:off x="6801737" y="939106"/>
            <a:ext cx="1600200" cy="1478570"/>
          </a:xfrm>
          <a:prstGeom prst="rect">
            <a:avLst/>
          </a:prstGeom>
        </p:spPr>
      </p:pic>
      <p:pic>
        <p:nvPicPr>
          <p:cNvPr id="11" name="Picture 10">
            <a:extLst>
              <a:ext uri="{FF2B5EF4-FFF2-40B4-BE49-F238E27FC236}">
                <a16:creationId xmlns:a16="http://schemas.microsoft.com/office/drawing/2014/main" id="{9F798373-E396-8FC3-6CA4-CC7210285CCE}"/>
              </a:ext>
            </a:extLst>
          </p:cNvPr>
          <p:cNvPicPr>
            <a:picLocks noChangeAspect="1"/>
          </p:cNvPicPr>
          <p:nvPr/>
        </p:nvPicPr>
        <p:blipFill>
          <a:blip r:embed="rId3"/>
          <a:stretch>
            <a:fillRect/>
          </a:stretch>
        </p:blipFill>
        <p:spPr>
          <a:xfrm>
            <a:off x="9543705" y="947809"/>
            <a:ext cx="1600200" cy="1600200"/>
          </a:xfrm>
          <a:prstGeom prst="rect">
            <a:avLst/>
          </a:prstGeom>
        </p:spPr>
      </p:pic>
      <p:pic>
        <p:nvPicPr>
          <p:cNvPr id="12" name="Picture 11">
            <a:extLst>
              <a:ext uri="{FF2B5EF4-FFF2-40B4-BE49-F238E27FC236}">
                <a16:creationId xmlns:a16="http://schemas.microsoft.com/office/drawing/2014/main" id="{6B74317C-64D2-9890-08E8-5A94CBD244C1}"/>
              </a:ext>
            </a:extLst>
          </p:cNvPr>
          <p:cNvPicPr>
            <a:picLocks noChangeAspect="1"/>
          </p:cNvPicPr>
          <p:nvPr/>
        </p:nvPicPr>
        <p:blipFill>
          <a:blip r:embed="rId4"/>
          <a:stretch>
            <a:fillRect/>
          </a:stretch>
        </p:blipFill>
        <p:spPr>
          <a:xfrm>
            <a:off x="6801737" y="4020343"/>
            <a:ext cx="1600200" cy="1600200"/>
          </a:xfrm>
          <a:prstGeom prst="rect">
            <a:avLst/>
          </a:prstGeom>
        </p:spPr>
      </p:pic>
      <p:pic>
        <p:nvPicPr>
          <p:cNvPr id="13" name="Picture 12">
            <a:extLst>
              <a:ext uri="{FF2B5EF4-FFF2-40B4-BE49-F238E27FC236}">
                <a16:creationId xmlns:a16="http://schemas.microsoft.com/office/drawing/2014/main" id="{6D9D895C-1E4B-C600-3483-E7F65449E6C7}"/>
              </a:ext>
            </a:extLst>
          </p:cNvPr>
          <p:cNvPicPr>
            <a:picLocks noChangeAspect="1"/>
          </p:cNvPicPr>
          <p:nvPr/>
        </p:nvPicPr>
        <p:blipFill>
          <a:blip r:embed="rId5"/>
          <a:stretch>
            <a:fillRect/>
          </a:stretch>
        </p:blipFill>
        <p:spPr>
          <a:xfrm>
            <a:off x="9543705" y="4052655"/>
            <a:ext cx="1600200" cy="1600200"/>
          </a:xfrm>
          <a:prstGeom prst="rect">
            <a:avLst/>
          </a:prstGeom>
        </p:spPr>
      </p:pic>
      <p:sp>
        <p:nvSpPr>
          <p:cNvPr id="16" name="TextBox 15">
            <a:extLst>
              <a:ext uri="{FF2B5EF4-FFF2-40B4-BE49-F238E27FC236}">
                <a16:creationId xmlns:a16="http://schemas.microsoft.com/office/drawing/2014/main" id="{C1A3185C-D651-F14D-A2CE-D57BB2B8DB62}"/>
              </a:ext>
            </a:extLst>
          </p:cNvPr>
          <p:cNvSpPr txBox="1"/>
          <p:nvPr/>
        </p:nvSpPr>
        <p:spPr>
          <a:xfrm>
            <a:off x="6392487" y="2548009"/>
            <a:ext cx="2327564" cy="369332"/>
          </a:xfrm>
          <a:prstGeom prst="rect">
            <a:avLst/>
          </a:prstGeom>
          <a:noFill/>
        </p:spPr>
        <p:txBody>
          <a:bodyPr wrap="square" rtlCol="0">
            <a:spAutoFit/>
          </a:bodyPr>
          <a:lstStyle/>
          <a:p>
            <a:pPr algn="ctr"/>
            <a:r>
              <a:rPr lang="en-IN" dirty="0"/>
              <a:t>SENSOR</a:t>
            </a:r>
          </a:p>
        </p:txBody>
      </p:sp>
      <p:sp>
        <p:nvSpPr>
          <p:cNvPr id="17" name="TextBox 16">
            <a:extLst>
              <a:ext uri="{FF2B5EF4-FFF2-40B4-BE49-F238E27FC236}">
                <a16:creationId xmlns:a16="http://schemas.microsoft.com/office/drawing/2014/main" id="{71533102-EDFB-BD4C-ECEE-01A2648764FE}"/>
              </a:ext>
            </a:extLst>
          </p:cNvPr>
          <p:cNvSpPr txBox="1"/>
          <p:nvPr/>
        </p:nvSpPr>
        <p:spPr>
          <a:xfrm>
            <a:off x="9393382" y="2548009"/>
            <a:ext cx="1853738" cy="369332"/>
          </a:xfrm>
          <a:prstGeom prst="rect">
            <a:avLst/>
          </a:prstGeom>
          <a:noFill/>
        </p:spPr>
        <p:txBody>
          <a:bodyPr wrap="square" rtlCol="0">
            <a:spAutoFit/>
          </a:bodyPr>
          <a:lstStyle/>
          <a:p>
            <a:pPr algn="ctr"/>
            <a:r>
              <a:rPr lang="en-IN" dirty="0"/>
              <a:t>RADAR</a:t>
            </a:r>
          </a:p>
        </p:txBody>
      </p:sp>
      <p:sp>
        <p:nvSpPr>
          <p:cNvPr id="18" name="TextBox 17">
            <a:extLst>
              <a:ext uri="{FF2B5EF4-FFF2-40B4-BE49-F238E27FC236}">
                <a16:creationId xmlns:a16="http://schemas.microsoft.com/office/drawing/2014/main" id="{AA2F77B6-F95D-D7E7-9FE8-DB29C3114724}"/>
              </a:ext>
            </a:extLst>
          </p:cNvPr>
          <p:cNvSpPr txBox="1"/>
          <p:nvPr/>
        </p:nvSpPr>
        <p:spPr>
          <a:xfrm>
            <a:off x="6542116" y="5620543"/>
            <a:ext cx="2069869" cy="369332"/>
          </a:xfrm>
          <a:prstGeom prst="rect">
            <a:avLst/>
          </a:prstGeom>
          <a:noFill/>
        </p:spPr>
        <p:txBody>
          <a:bodyPr wrap="square" rtlCol="0">
            <a:spAutoFit/>
          </a:bodyPr>
          <a:lstStyle/>
          <a:p>
            <a:pPr algn="ctr"/>
            <a:r>
              <a:rPr lang="en-IN" dirty="0"/>
              <a:t>CAMERA</a:t>
            </a:r>
          </a:p>
        </p:txBody>
      </p:sp>
      <p:sp>
        <p:nvSpPr>
          <p:cNvPr id="19" name="TextBox 18">
            <a:extLst>
              <a:ext uri="{FF2B5EF4-FFF2-40B4-BE49-F238E27FC236}">
                <a16:creationId xmlns:a16="http://schemas.microsoft.com/office/drawing/2014/main" id="{78DFD5B6-DEB9-6774-79CD-3EFE4364B9C9}"/>
              </a:ext>
            </a:extLst>
          </p:cNvPr>
          <p:cNvSpPr txBox="1"/>
          <p:nvPr/>
        </p:nvSpPr>
        <p:spPr>
          <a:xfrm>
            <a:off x="9543705" y="5652855"/>
            <a:ext cx="1853738" cy="369332"/>
          </a:xfrm>
          <a:prstGeom prst="rect">
            <a:avLst/>
          </a:prstGeom>
          <a:noFill/>
        </p:spPr>
        <p:txBody>
          <a:bodyPr wrap="square" rtlCol="0">
            <a:spAutoFit/>
          </a:bodyPr>
          <a:lstStyle/>
          <a:p>
            <a:pPr algn="ctr"/>
            <a:r>
              <a:rPr lang="en-IN" dirty="0"/>
              <a:t>GPS</a:t>
            </a:r>
          </a:p>
        </p:txBody>
      </p:sp>
    </p:spTree>
    <p:extLst>
      <p:ext uri="{BB962C8B-B14F-4D97-AF65-F5344CB8AC3E}">
        <p14:creationId xmlns:p14="http://schemas.microsoft.com/office/powerpoint/2010/main" val="3021678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C6BA77-C972-4833-F011-10A1E32B9E42}"/>
              </a:ext>
            </a:extLst>
          </p:cNvPr>
          <p:cNvSpPr>
            <a:spLocks noGrp="1"/>
          </p:cNvSpPr>
          <p:nvPr>
            <p:ph type="title"/>
          </p:nvPr>
        </p:nvSpPr>
        <p:spPr>
          <a:xfrm>
            <a:off x="1853185" y="465514"/>
            <a:ext cx="8911687" cy="1280890"/>
          </a:xfrm>
        </p:spPr>
        <p:txBody>
          <a:bodyPr>
            <a:normAutofit fontScale="90000"/>
          </a:bodyPr>
          <a:lstStyle/>
          <a:p>
            <a:pPr algn="ctr"/>
            <a:r>
              <a:rPr lang="en-US" b="1" i="0" cap="all" dirty="0">
                <a:solidFill>
                  <a:srgbClr val="FFFF00"/>
                </a:solidFill>
                <a:effectLst/>
                <a:latin typeface="Exo"/>
              </a:rPr>
              <a:t>WHAT ROLE DO ROAD USERS AND INFRASTRUCTURE PLAY IN IMPROVING SAFETY?</a:t>
            </a:r>
            <a:endParaRPr lang="en-IN" dirty="0">
              <a:solidFill>
                <a:srgbClr val="FFFF00"/>
              </a:solidFill>
            </a:endParaRPr>
          </a:p>
        </p:txBody>
      </p:sp>
      <p:sp>
        <p:nvSpPr>
          <p:cNvPr id="3" name="Content Placeholder 2">
            <a:extLst>
              <a:ext uri="{FF2B5EF4-FFF2-40B4-BE49-F238E27FC236}">
                <a16:creationId xmlns:a16="http://schemas.microsoft.com/office/drawing/2014/main" id="{1ABF0681-A6DD-3BCD-B0D4-B340E62F12B0}"/>
              </a:ext>
            </a:extLst>
          </p:cNvPr>
          <p:cNvSpPr>
            <a:spLocks noGrp="1"/>
          </p:cNvSpPr>
          <p:nvPr>
            <p:ph sz="half" idx="1"/>
          </p:nvPr>
        </p:nvSpPr>
        <p:spPr>
          <a:xfrm>
            <a:off x="1141410" y="2249485"/>
            <a:ext cx="4878389" cy="4143001"/>
          </a:xfrm>
        </p:spPr>
        <p:txBody>
          <a:bodyPr>
            <a:normAutofit/>
          </a:bodyPr>
          <a:lstStyle/>
          <a:p>
            <a:r>
              <a:rPr lang="en-US" sz="2000" dirty="0">
                <a:solidFill>
                  <a:schemeClr val="accent3">
                    <a:lumMod val="50000"/>
                  </a:schemeClr>
                </a:solidFill>
                <a:latin typeface="Perpetua" panose="02020502060401020303" pitchFamily="18" charset="0"/>
              </a:rPr>
              <a:t>Where seatbelts and airbags are in place to protect passengers in the case of a crash, AEB aims to reduce the likelihood of a crash happening in the first place.</a:t>
            </a:r>
          </a:p>
          <a:p>
            <a:r>
              <a:rPr lang="en-US" sz="2000" b="0" i="0" dirty="0">
                <a:solidFill>
                  <a:schemeClr val="accent3">
                    <a:lumMod val="50000"/>
                  </a:schemeClr>
                </a:solidFill>
                <a:effectLst/>
                <a:latin typeface="Perpetua" panose="02020502060401020303" pitchFamily="18" charset="0"/>
              </a:rPr>
              <a:t>A 2015 study by The European New Car Assessment </a:t>
            </a:r>
            <a:r>
              <a:rPr lang="en-US" sz="2000" b="0" i="0" dirty="0" err="1">
                <a:solidFill>
                  <a:schemeClr val="accent3">
                    <a:lumMod val="50000"/>
                  </a:schemeClr>
                </a:solidFill>
                <a:effectLst/>
                <a:latin typeface="Perpetua" panose="02020502060401020303" pitchFamily="18" charset="0"/>
              </a:rPr>
              <a:t>Programme</a:t>
            </a:r>
            <a:r>
              <a:rPr lang="en-US" sz="2000" b="0" i="0" dirty="0">
                <a:solidFill>
                  <a:schemeClr val="accent3">
                    <a:lumMod val="50000"/>
                  </a:schemeClr>
                </a:solidFill>
                <a:effectLst/>
                <a:latin typeface="Perpetua" panose="02020502060401020303" pitchFamily="18" charset="0"/>
              </a:rPr>
              <a:t> (Euro NCAP) and Australasian NCAP found that AEB led to a 38% reduction in real-world rear-end crashes.</a:t>
            </a:r>
          </a:p>
          <a:p>
            <a:pPr algn="l"/>
            <a:r>
              <a:rPr lang="en-US" sz="2000" b="0" i="0" dirty="0">
                <a:solidFill>
                  <a:schemeClr val="accent3">
                    <a:lumMod val="50000"/>
                  </a:schemeClr>
                </a:solidFill>
                <a:effectLst/>
                <a:latin typeface="Perpetua" panose="02020502060401020303" pitchFamily="18" charset="0"/>
              </a:rPr>
              <a:t>Researchers at the University of Adelaide also found in a study of 104 crashes, AEB could have reduced fatal collisions by 20-25% and the likelihood of injury by 25–30%.</a:t>
            </a:r>
          </a:p>
        </p:txBody>
      </p:sp>
      <p:pic>
        <p:nvPicPr>
          <p:cNvPr id="8" name="Content Placeholder 7">
            <a:extLst>
              <a:ext uri="{FF2B5EF4-FFF2-40B4-BE49-F238E27FC236}">
                <a16:creationId xmlns:a16="http://schemas.microsoft.com/office/drawing/2014/main" id="{4FFE9D8D-09B6-6E52-DE82-F846BA51EEC9}"/>
              </a:ext>
            </a:extLst>
          </p:cNvPr>
          <p:cNvPicPr>
            <a:picLocks noGrp="1" noChangeAspect="1"/>
          </p:cNvPicPr>
          <p:nvPr>
            <p:ph sz="half" idx="2"/>
          </p:nvPr>
        </p:nvPicPr>
        <p:blipFill>
          <a:blip r:embed="rId2"/>
          <a:stretch>
            <a:fillRect/>
          </a:stretch>
        </p:blipFill>
        <p:spPr>
          <a:xfrm>
            <a:off x="7191375" y="2802198"/>
            <a:ext cx="4313238" cy="2425179"/>
          </a:xfrm>
          <a:prstGeom prst="rect">
            <a:avLst/>
          </a:prstGeom>
        </p:spPr>
      </p:pic>
    </p:spTree>
    <p:extLst>
      <p:ext uri="{BB962C8B-B14F-4D97-AF65-F5344CB8AC3E}">
        <p14:creationId xmlns:p14="http://schemas.microsoft.com/office/powerpoint/2010/main" val="3748508588"/>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BD95-6A79-1903-EE18-259C1F40FFBE}"/>
              </a:ext>
            </a:extLst>
          </p:cNvPr>
          <p:cNvSpPr>
            <a:spLocks noGrp="1"/>
          </p:cNvSpPr>
          <p:nvPr>
            <p:ph type="title"/>
          </p:nvPr>
        </p:nvSpPr>
        <p:spPr>
          <a:xfrm>
            <a:off x="0" y="0"/>
            <a:ext cx="12191999" cy="1767155"/>
          </a:xfrm>
        </p:spPr>
        <p:txBody>
          <a:bodyPr>
            <a:normAutofit/>
          </a:bodyPr>
          <a:lstStyle/>
          <a:p>
            <a:pPr algn="ctr"/>
            <a:r>
              <a:rPr lang="en-IN" sz="4000" u="sng" dirty="0">
                <a:ln w="0"/>
                <a:solidFill>
                  <a:schemeClr val="accent1"/>
                </a:solidFill>
                <a:effectLst>
                  <a:outerShdw blurRad="38100" dist="25400" dir="5400000" algn="ctr" rotWithShape="0">
                    <a:srgbClr val="6E747A">
                      <a:alpha val="43000"/>
                    </a:srgbClr>
                  </a:outerShdw>
                </a:effectLst>
              </a:rPr>
              <a:t>FORWARD COLLISION WARNING SYSTEM</a:t>
            </a:r>
          </a:p>
        </p:txBody>
      </p:sp>
      <p:pic>
        <p:nvPicPr>
          <p:cNvPr id="10" name="Content Placeholder 9">
            <a:extLst>
              <a:ext uri="{FF2B5EF4-FFF2-40B4-BE49-F238E27FC236}">
                <a16:creationId xmlns:a16="http://schemas.microsoft.com/office/drawing/2014/main" id="{AD0F1515-B56F-844E-9932-A2709B375B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97951" y="1623318"/>
            <a:ext cx="11558427" cy="5016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188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BE7A-8CBF-C78A-D82E-B24808DFD674}"/>
              </a:ext>
            </a:extLst>
          </p:cNvPr>
          <p:cNvSpPr>
            <a:spLocks noGrp="1"/>
          </p:cNvSpPr>
          <p:nvPr>
            <p:ph type="ctrTitle"/>
          </p:nvPr>
        </p:nvSpPr>
        <p:spPr>
          <a:xfrm>
            <a:off x="0" y="0"/>
            <a:ext cx="12192000" cy="1655762"/>
          </a:xfrm>
        </p:spPr>
        <p:txBody>
          <a:bodyPr>
            <a:normAutofit fontScale="90000"/>
          </a:bodyPr>
          <a:lstStyle/>
          <a:p>
            <a:pPr algn="ctr"/>
            <a:r>
              <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WHAT IS FORWARD COLLISION WARNING SYSTEM</a:t>
            </a:r>
            <a:r>
              <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a:t>
            </a:r>
            <a:endParaRPr lang="en-IN"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Subtitle 2">
            <a:extLst>
              <a:ext uri="{FF2B5EF4-FFF2-40B4-BE49-F238E27FC236}">
                <a16:creationId xmlns:a16="http://schemas.microsoft.com/office/drawing/2014/main" id="{DB8ED22A-FAAF-EBE2-FD64-5D120BF1B169}"/>
              </a:ext>
            </a:extLst>
          </p:cNvPr>
          <p:cNvSpPr>
            <a:spLocks noGrp="1"/>
          </p:cNvSpPr>
          <p:nvPr>
            <p:ph type="subTitle" idx="1"/>
          </p:nvPr>
        </p:nvSpPr>
        <p:spPr>
          <a:xfrm>
            <a:off x="-1" y="2291137"/>
            <a:ext cx="12192001" cy="4643919"/>
          </a:xfrm>
        </p:spPr>
        <p:txBody>
          <a:bodyPr>
            <a:normAutofit/>
          </a:bodyPr>
          <a:lstStyle/>
          <a:p>
            <a:pPr marL="342900" indent="-342900">
              <a:buFont typeface="Arial" panose="020B0604020202020204" pitchFamily="34" charset="0"/>
              <a:buChar char="•"/>
            </a:pPr>
            <a:r>
              <a:rPr lang="en-GB" sz="2800" dirty="0">
                <a:solidFill>
                  <a:schemeClr val="accent3">
                    <a:lumMod val="50000"/>
                  </a:schemeClr>
                </a:solidFill>
                <a:latin typeface="Perpetua" panose="02020502060401020303" pitchFamily="18" charset="0"/>
                <a:ea typeface="MS PGothic" panose="020B0600070205080204" pitchFamily="34" charset="-128"/>
              </a:rPr>
              <a:t>Forward collision warning (FCW) is an important feature in driver assistance and automated driving systems, where the goal is to provide correct, timely, and reliable warnings to the driver before an impending collision with the vehicle in front. </a:t>
            </a:r>
          </a:p>
          <a:p>
            <a:pPr marL="342900" indent="-342900">
              <a:buFont typeface="Arial" panose="020B0604020202020204" pitchFamily="34" charset="0"/>
              <a:buChar char="•"/>
            </a:pPr>
            <a:r>
              <a:rPr lang="en-GB" sz="2800" dirty="0">
                <a:solidFill>
                  <a:schemeClr val="accent3">
                    <a:lumMod val="50000"/>
                  </a:schemeClr>
                </a:solidFill>
                <a:latin typeface="Perpetua" panose="02020502060401020303" pitchFamily="18" charset="0"/>
                <a:ea typeface="MS PGothic" panose="020B0600070205080204" pitchFamily="34" charset="-128"/>
              </a:rPr>
              <a:t>To achieve the goal, vehicles are equipped with forward-facing vision and radar sensors. </a:t>
            </a:r>
          </a:p>
          <a:p>
            <a:pPr marL="342900" indent="-342900">
              <a:buFont typeface="Arial" panose="020B0604020202020204" pitchFamily="34" charset="0"/>
              <a:buChar char="•"/>
            </a:pPr>
            <a:r>
              <a:rPr lang="en-GB" sz="2800" dirty="0">
                <a:solidFill>
                  <a:schemeClr val="accent3">
                    <a:lumMod val="50000"/>
                  </a:schemeClr>
                </a:solidFill>
                <a:latin typeface="Perpetua" panose="02020502060401020303" pitchFamily="18" charset="0"/>
                <a:ea typeface="MS PGothic" panose="020B0600070205080204" pitchFamily="34" charset="-128"/>
              </a:rPr>
              <a:t>Sensor fusion is required to increase the probability of accurate warnings and minimize the probability of false warnings.</a:t>
            </a:r>
            <a:endParaRPr lang="en-IN" sz="2800" dirty="0">
              <a:solidFill>
                <a:schemeClr val="accent3">
                  <a:lumMod val="50000"/>
                </a:schemeClr>
              </a:solidFill>
              <a:latin typeface="Perpetua" panose="02020502060401020303" pitchFamily="18" charset="0"/>
              <a:ea typeface="MS PGothic" panose="020B0600070205080204" pitchFamily="34" charset="-128"/>
            </a:endParaRPr>
          </a:p>
        </p:txBody>
      </p:sp>
    </p:spTree>
    <p:extLst>
      <p:ext uri="{BB962C8B-B14F-4D97-AF65-F5344CB8AC3E}">
        <p14:creationId xmlns:p14="http://schemas.microsoft.com/office/powerpoint/2010/main" val="14581067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8123-524B-E9BB-5A86-821B65C5670C}"/>
              </a:ext>
            </a:extLst>
          </p:cNvPr>
          <p:cNvSpPr>
            <a:spLocks noGrp="1"/>
          </p:cNvSpPr>
          <p:nvPr>
            <p:ph type="ctrTitle"/>
          </p:nvPr>
        </p:nvSpPr>
        <p:spPr>
          <a:xfrm>
            <a:off x="0" y="0"/>
            <a:ext cx="12192000" cy="1880171"/>
          </a:xfrm>
        </p:spPr>
        <p:txBody>
          <a:bodyPr>
            <a:normAutofit/>
          </a:bodyPr>
          <a:lstStyle/>
          <a:p>
            <a:pPr algn="ctr"/>
            <a:r>
              <a:rPr lang="en-GB"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sensors used for this PROJECT were</a:t>
            </a:r>
            <a:endParaRPr lang="en-IN"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ubtitle 2">
            <a:extLst>
              <a:ext uri="{FF2B5EF4-FFF2-40B4-BE49-F238E27FC236}">
                <a16:creationId xmlns:a16="http://schemas.microsoft.com/office/drawing/2014/main" id="{37B52B99-B02B-CD40-372D-B1ABD7ADE062}"/>
              </a:ext>
            </a:extLst>
          </p:cNvPr>
          <p:cNvSpPr>
            <a:spLocks noGrp="1"/>
          </p:cNvSpPr>
          <p:nvPr>
            <p:ph type="subTitle" idx="1"/>
          </p:nvPr>
        </p:nvSpPr>
        <p:spPr>
          <a:xfrm>
            <a:off x="0" y="2753475"/>
            <a:ext cx="12192000" cy="4387064"/>
          </a:xfrm>
        </p:spPr>
        <p:txBody>
          <a:bodyPr>
            <a:normAutofit/>
          </a:bodyPr>
          <a:lstStyle/>
          <a:p>
            <a:pPr algn="l"/>
            <a:r>
              <a:rPr lang="en-GB" sz="3200" dirty="0">
                <a:solidFill>
                  <a:schemeClr val="accent3">
                    <a:lumMod val="50000"/>
                  </a:schemeClr>
                </a:solidFill>
              </a:rPr>
              <a:t>1</a:t>
            </a:r>
            <a:r>
              <a:rPr lang="en-GB" sz="3200" dirty="0">
                <a:solidFill>
                  <a:schemeClr val="accent3">
                    <a:lumMod val="50000"/>
                  </a:schemeClr>
                </a:solidFill>
                <a:latin typeface="Perpetua" panose="02020502060401020303" pitchFamily="18" charset="0"/>
              </a:rPr>
              <a:t>. </a:t>
            </a:r>
            <a:r>
              <a:rPr lang="en-GB" sz="3200" b="1" u="sng" dirty="0">
                <a:solidFill>
                  <a:schemeClr val="accent3">
                    <a:lumMod val="50000"/>
                  </a:schemeClr>
                </a:solidFill>
                <a:latin typeface="Perpetua" panose="02020502060401020303" pitchFamily="18" charset="0"/>
              </a:rPr>
              <a:t>Vision sensor</a:t>
            </a:r>
            <a:r>
              <a:rPr lang="en-GB" sz="3200" dirty="0">
                <a:solidFill>
                  <a:schemeClr val="accent3">
                    <a:lumMod val="50000"/>
                  </a:schemeClr>
                </a:solidFill>
                <a:latin typeface="Perpetua" panose="02020502060401020303" pitchFamily="18" charset="0"/>
              </a:rPr>
              <a:t>, which provided lists of observed objects with their classification and                   Information about lane boundaries.</a:t>
            </a:r>
            <a:br>
              <a:rPr lang="en-GB" sz="3200" dirty="0">
                <a:solidFill>
                  <a:schemeClr val="accent3">
                    <a:lumMod val="50000"/>
                  </a:schemeClr>
                </a:solidFill>
                <a:latin typeface="Perpetua" panose="02020502060401020303" pitchFamily="18" charset="0"/>
              </a:rPr>
            </a:br>
            <a:r>
              <a:rPr lang="en-GB" sz="3200" dirty="0">
                <a:solidFill>
                  <a:schemeClr val="accent3">
                    <a:lumMod val="50000"/>
                  </a:schemeClr>
                </a:solidFill>
                <a:latin typeface="Perpetua" panose="02020502060401020303" pitchFamily="18" charset="0"/>
              </a:rPr>
              <a:t> 2. </a:t>
            </a:r>
            <a:r>
              <a:rPr lang="en-GB" sz="3200" b="1" u="sng" dirty="0">
                <a:solidFill>
                  <a:schemeClr val="accent3">
                    <a:lumMod val="50000"/>
                  </a:schemeClr>
                </a:solidFill>
                <a:latin typeface="Perpetua" panose="02020502060401020303" pitchFamily="18" charset="0"/>
              </a:rPr>
              <a:t>Radar sensor</a:t>
            </a:r>
            <a:r>
              <a:rPr lang="en-GB" sz="3200" dirty="0">
                <a:solidFill>
                  <a:schemeClr val="accent3">
                    <a:lumMod val="50000"/>
                  </a:schemeClr>
                </a:solidFill>
                <a:latin typeface="Perpetua" panose="02020502060401020303" pitchFamily="18" charset="0"/>
              </a:rPr>
              <a:t> with medium and long range modes, which provided lists of unclassified observed objects.</a:t>
            </a:r>
            <a:br>
              <a:rPr lang="en-GB" sz="3200" dirty="0">
                <a:solidFill>
                  <a:schemeClr val="accent3">
                    <a:lumMod val="50000"/>
                  </a:schemeClr>
                </a:solidFill>
                <a:latin typeface="Perpetua" panose="02020502060401020303" pitchFamily="18" charset="0"/>
              </a:rPr>
            </a:br>
            <a:r>
              <a:rPr lang="en-GB" sz="3200" dirty="0">
                <a:solidFill>
                  <a:schemeClr val="accent3">
                    <a:lumMod val="50000"/>
                  </a:schemeClr>
                </a:solidFill>
                <a:latin typeface="Perpetua" panose="02020502060401020303" pitchFamily="18" charset="0"/>
              </a:rPr>
              <a:t> 3. </a:t>
            </a:r>
            <a:r>
              <a:rPr lang="en-GB" sz="3200" b="1" u="sng" dirty="0">
                <a:solidFill>
                  <a:schemeClr val="accent3">
                    <a:lumMod val="50000"/>
                  </a:schemeClr>
                </a:solidFill>
                <a:latin typeface="Perpetua" panose="02020502060401020303" pitchFamily="18" charset="0"/>
              </a:rPr>
              <a:t>IMU</a:t>
            </a:r>
            <a:r>
              <a:rPr lang="en-GB" sz="3200" dirty="0">
                <a:solidFill>
                  <a:schemeClr val="accent3">
                    <a:lumMod val="50000"/>
                  </a:schemeClr>
                </a:solidFill>
                <a:latin typeface="Perpetua" panose="02020502060401020303" pitchFamily="18" charset="0"/>
              </a:rPr>
              <a:t> which reported the speed and turn rate of the  vehicle </a:t>
            </a:r>
            <a:br>
              <a:rPr lang="en-GB" sz="3200" dirty="0">
                <a:solidFill>
                  <a:schemeClr val="accent3">
                    <a:lumMod val="50000"/>
                  </a:schemeClr>
                </a:solidFill>
                <a:latin typeface="Perpetua" panose="02020502060401020303" pitchFamily="18" charset="0"/>
              </a:rPr>
            </a:br>
            <a:r>
              <a:rPr lang="en-GB" sz="3200" dirty="0">
                <a:solidFill>
                  <a:schemeClr val="accent3">
                    <a:lumMod val="50000"/>
                  </a:schemeClr>
                </a:solidFill>
                <a:latin typeface="Perpetua" panose="02020502060401020303" pitchFamily="18" charset="0"/>
              </a:rPr>
              <a:t> 4. </a:t>
            </a:r>
            <a:r>
              <a:rPr lang="en-GB" sz="3200" b="1" u="sng" dirty="0">
                <a:solidFill>
                  <a:schemeClr val="accent3">
                    <a:lumMod val="50000"/>
                  </a:schemeClr>
                </a:solidFill>
                <a:latin typeface="Perpetua" panose="02020502060401020303" pitchFamily="18" charset="0"/>
              </a:rPr>
              <a:t>Video camera</a:t>
            </a:r>
            <a:r>
              <a:rPr lang="en-GB" sz="3200" dirty="0">
                <a:solidFill>
                  <a:schemeClr val="accent3">
                    <a:lumMod val="50000"/>
                  </a:schemeClr>
                </a:solidFill>
                <a:latin typeface="Perpetua" panose="02020502060401020303" pitchFamily="18" charset="0"/>
              </a:rPr>
              <a:t> which recorded a video clip of the scene in front of the car.</a:t>
            </a:r>
            <a:endParaRPr lang="en-IN" sz="3200" dirty="0">
              <a:solidFill>
                <a:schemeClr val="accent3">
                  <a:lumMod val="50000"/>
                </a:schemeClr>
              </a:solidFill>
              <a:latin typeface="Perpetua" panose="02020502060401020303" pitchFamily="18" charset="0"/>
            </a:endParaRPr>
          </a:p>
        </p:txBody>
      </p:sp>
    </p:spTree>
    <p:extLst>
      <p:ext uri="{BB962C8B-B14F-4D97-AF65-F5344CB8AC3E}">
        <p14:creationId xmlns:p14="http://schemas.microsoft.com/office/powerpoint/2010/main" val="35660460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plus(in)">
                                      <p:cBhvr>
                                        <p:cTn id="12"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D4C2-F151-4E02-FCA1-9C7CBC1A0CFD}"/>
              </a:ext>
            </a:extLst>
          </p:cNvPr>
          <p:cNvSpPr>
            <a:spLocks noGrp="1"/>
          </p:cNvSpPr>
          <p:nvPr>
            <p:ph type="title"/>
          </p:nvPr>
        </p:nvSpPr>
        <p:spPr>
          <a:xfrm>
            <a:off x="0" y="1"/>
            <a:ext cx="12191999" cy="1571946"/>
          </a:xfrm>
        </p:spPr>
        <p:txBody>
          <a:bodyPr>
            <a:normAutofit/>
          </a:bodyPr>
          <a:lstStyle/>
          <a:p>
            <a:pPr algn="ctr"/>
            <a:r>
              <a:rPr lang="en-IN" sz="4400" b="1" u="sng" dirty="0">
                <a:ln w="22225">
                  <a:solidFill>
                    <a:schemeClr val="accent2"/>
                  </a:solidFill>
                  <a:prstDash val="solid"/>
                </a:ln>
                <a:solidFill>
                  <a:schemeClr val="accent2">
                    <a:lumMod val="40000"/>
                    <a:lumOff val="60000"/>
                  </a:schemeClr>
                </a:solidFill>
              </a:rPr>
              <a:t>STEPS INVOLVED</a:t>
            </a:r>
          </a:p>
        </p:txBody>
      </p:sp>
      <p:sp>
        <p:nvSpPr>
          <p:cNvPr id="3" name="Content Placeholder 2">
            <a:extLst>
              <a:ext uri="{FF2B5EF4-FFF2-40B4-BE49-F238E27FC236}">
                <a16:creationId xmlns:a16="http://schemas.microsoft.com/office/drawing/2014/main" id="{1FD1053A-159E-8F9F-7CB8-1A0172FC3B82}"/>
              </a:ext>
            </a:extLst>
          </p:cNvPr>
          <p:cNvSpPr>
            <a:spLocks noGrp="1"/>
          </p:cNvSpPr>
          <p:nvPr>
            <p:ph idx="1"/>
          </p:nvPr>
        </p:nvSpPr>
        <p:spPr>
          <a:xfrm>
            <a:off x="0" y="1469204"/>
            <a:ext cx="12192000" cy="5388796"/>
          </a:xfrm>
        </p:spPr>
        <p:txBody>
          <a:bodyPr>
            <a:normAutofit/>
          </a:bodyPr>
          <a:lstStyle/>
          <a:p>
            <a:pPr marL="0" indent="0">
              <a:buNone/>
            </a:pPr>
            <a:r>
              <a:rPr lang="en-GB" sz="2800" dirty="0">
                <a:solidFill>
                  <a:schemeClr val="accent1">
                    <a:lumMod val="75000"/>
                  </a:schemeClr>
                </a:solidFill>
                <a:latin typeface="Perpetua" panose="02020502060401020303" pitchFamily="18" charset="0"/>
              </a:rPr>
              <a:t>The process of providing a forward collision warning comprises the following steps:</a:t>
            </a:r>
          </a:p>
          <a:p>
            <a:pPr marL="457200" indent="-457200">
              <a:buAutoNum type="arabicPeriod"/>
            </a:pPr>
            <a:r>
              <a:rPr lang="en-GB" sz="2800" dirty="0">
                <a:solidFill>
                  <a:schemeClr val="accent1">
                    <a:lumMod val="75000"/>
                  </a:schemeClr>
                </a:solidFill>
                <a:latin typeface="Perpetua" panose="02020502060401020303" pitchFamily="18" charset="0"/>
              </a:rPr>
              <a:t>Obtain the data from the sensors. </a:t>
            </a:r>
          </a:p>
          <a:p>
            <a:pPr marL="457200" indent="-457200">
              <a:buAutoNum type="arabicPeriod"/>
            </a:pPr>
            <a:r>
              <a:rPr lang="en-GB" sz="2800" dirty="0">
                <a:solidFill>
                  <a:schemeClr val="accent1">
                    <a:lumMod val="75000"/>
                  </a:schemeClr>
                </a:solidFill>
                <a:latin typeface="Perpetua" panose="02020502060401020303" pitchFamily="18" charset="0"/>
              </a:rPr>
              <a:t>2. Fuse the sensor data to get a list of tracks, i.e., estimated positions and velocities of the objects in front of the car. </a:t>
            </a:r>
          </a:p>
          <a:p>
            <a:pPr marL="457200" indent="-457200">
              <a:buAutoNum type="arabicPeriod"/>
            </a:pPr>
            <a:r>
              <a:rPr lang="en-GB" sz="2800" dirty="0">
                <a:solidFill>
                  <a:schemeClr val="accent1">
                    <a:lumMod val="75000"/>
                  </a:schemeClr>
                </a:solidFill>
                <a:latin typeface="Perpetua" panose="02020502060401020303" pitchFamily="18" charset="0"/>
              </a:rPr>
              <a:t>Issue warnings based on the tracks and FCW criteria. The FCW criteria are based on the Euro NCAP AEB test procedure and take into account the relative distance and relative speed to the object in front of the car.</a:t>
            </a:r>
          </a:p>
          <a:p>
            <a:pPr marL="0" indent="0">
              <a:buNone/>
            </a:pPr>
            <a:r>
              <a:rPr lang="en-GB" sz="2800" dirty="0">
                <a:solidFill>
                  <a:schemeClr val="accent1">
                    <a:lumMod val="75000"/>
                  </a:schemeClr>
                </a:solidFill>
                <a:latin typeface="Perpetua" panose="02020502060401020303" pitchFamily="18" charset="0"/>
              </a:rPr>
              <a:t>      The visualization  is done using monoCamera and birdsEyePlot.</a:t>
            </a:r>
          </a:p>
        </p:txBody>
      </p:sp>
    </p:spTree>
    <p:extLst>
      <p:ext uri="{BB962C8B-B14F-4D97-AF65-F5344CB8AC3E}">
        <p14:creationId xmlns:p14="http://schemas.microsoft.com/office/powerpoint/2010/main" val="3060212548"/>
      </p:ext>
    </p:extLst>
  </p:cSld>
  <p:clrMapOvr>
    <a:masterClrMapping/>
  </p:clrMapOvr>
  <mc:AlternateContent xmlns:mc="http://schemas.openxmlformats.org/markup-compatibility/2006" xmlns:p14="http://schemas.microsoft.com/office/powerpoint/2010/main">
    <mc:Choice Requires="p14">
      <p:transition spd="slow" p14:dur="1500">
        <p:comb/>
      </p:transition>
    </mc:Choice>
    <mc:Fallback xmlns="">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heel(1)">
                                      <p:cBhvr>
                                        <p:cTn id="4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CC18-9078-4D7E-F429-92CE46338275}"/>
              </a:ext>
            </a:extLst>
          </p:cNvPr>
          <p:cNvSpPr>
            <a:spLocks noGrp="1"/>
          </p:cNvSpPr>
          <p:nvPr>
            <p:ph type="title"/>
          </p:nvPr>
        </p:nvSpPr>
        <p:spPr>
          <a:xfrm>
            <a:off x="1801814" y="613836"/>
            <a:ext cx="8911687" cy="128089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6000" b="1" dirty="0">
                <a:ln/>
                <a:solidFill>
                  <a:schemeClr val="accent3"/>
                </a:solidFill>
              </a:rPr>
              <a:t>ABOUT ADAS</a:t>
            </a:r>
          </a:p>
        </p:txBody>
      </p:sp>
      <p:sp>
        <p:nvSpPr>
          <p:cNvPr id="3" name="Content Placeholder 2">
            <a:extLst>
              <a:ext uri="{FF2B5EF4-FFF2-40B4-BE49-F238E27FC236}">
                <a16:creationId xmlns:a16="http://schemas.microsoft.com/office/drawing/2014/main" id="{A321A68A-2EE1-FB6A-8456-CF9B05EADD6C}"/>
              </a:ext>
            </a:extLst>
          </p:cNvPr>
          <p:cNvSpPr>
            <a:spLocks noGrp="1"/>
          </p:cNvSpPr>
          <p:nvPr>
            <p:ph sz="quarter" idx="13"/>
          </p:nvPr>
        </p:nvSpPr>
        <p:spPr/>
        <p:txBody>
          <a:bodyPr>
            <a:normAutofit/>
          </a:bodyPr>
          <a:lstStyle/>
          <a:p>
            <a:r>
              <a:rPr lang="en-US" sz="2800" b="0" i="0" dirty="0">
                <a:solidFill>
                  <a:schemeClr val="accent1">
                    <a:lumMod val="50000"/>
                  </a:schemeClr>
                </a:solidFill>
                <a:effectLst/>
                <a:latin typeface="Perpetua" panose="02020502060401020303" pitchFamily="18" charset="0"/>
              </a:rPr>
              <a:t>Almost all vehicle accidents are caused by human error, which can be avoided with Advanced Driver Assistance Systems (ADAS). </a:t>
            </a:r>
          </a:p>
          <a:p>
            <a:pPr algn="l"/>
            <a:r>
              <a:rPr lang="en-US" sz="2800" b="0" i="0" dirty="0">
                <a:solidFill>
                  <a:schemeClr val="accent6">
                    <a:lumMod val="50000"/>
                  </a:schemeClr>
                </a:solidFill>
                <a:effectLst/>
                <a:latin typeface="Perpetua" panose="02020502060401020303" pitchFamily="18" charset="0"/>
              </a:rPr>
              <a:t>Autonomous application solutions are partitioned into various chips, called </a:t>
            </a:r>
            <a:r>
              <a:rPr lang="en-US" sz="2800" b="0" i="0" u="none" strike="noStrike" dirty="0">
                <a:solidFill>
                  <a:schemeClr val="accent6">
                    <a:lumMod val="50000"/>
                  </a:schemeClr>
                </a:solidFill>
                <a:effectLst/>
                <a:highlight>
                  <a:srgbClr val="FFFF00"/>
                </a:highlight>
                <a:latin typeface="Perpetua" panose="02020502060401020303" pitchFamily="18" charset="0"/>
                <a:hlinkClick r:id="rId2">
                  <a:extLst>
                    <a:ext uri="{A12FA001-AC4F-418D-AE19-62706E023703}">
                      <ahyp:hlinkClr xmlns:ahyp="http://schemas.microsoft.com/office/drawing/2018/hyperlinkcolor" val="tx"/>
                    </a:ext>
                  </a:extLst>
                </a:hlinkClick>
              </a:rPr>
              <a:t>systems on a chip (SoCs)</a:t>
            </a:r>
            <a:r>
              <a:rPr lang="en-US" sz="2800" b="0" i="0" dirty="0">
                <a:solidFill>
                  <a:schemeClr val="accent6">
                    <a:lumMod val="50000"/>
                  </a:schemeClr>
                </a:solidFill>
                <a:effectLst/>
                <a:highlight>
                  <a:srgbClr val="FFFF00"/>
                </a:highlight>
                <a:latin typeface="Perpetua" panose="02020502060401020303" pitchFamily="18" charset="0"/>
              </a:rPr>
              <a:t>. </a:t>
            </a:r>
            <a:r>
              <a:rPr lang="en-US" sz="2800" b="0" i="0" dirty="0">
                <a:solidFill>
                  <a:schemeClr val="accent6">
                    <a:lumMod val="50000"/>
                  </a:schemeClr>
                </a:solidFill>
                <a:effectLst/>
                <a:latin typeface="Perpetua" panose="02020502060401020303" pitchFamily="18" charset="0"/>
              </a:rPr>
              <a:t>These chips connect sensors to actuators through interfaces and high-performance electronic controller units (ECUs) to gain 360-degree vision.</a:t>
            </a:r>
          </a:p>
          <a:p>
            <a:pPr algn="l"/>
            <a:endParaRPr lang="en-US" b="0" i="0" dirty="0">
              <a:solidFill>
                <a:schemeClr val="accent6">
                  <a:lumMod val="50000"/>
                </a:schemeClr>
              </a:solidFill>
              <a:effectLst/>
              <a:latin typeface="Perpetua" panose="02020502060401020303" pitchFamily="18" charset="0"/>
            </a:endParaRPr>
          </a:p>
          <a:p>
            <a:endParaRPr lang="en-US" b="0" i="0" dirty="0">
              <a:solidFill>
                <a:schemeClr val="accent1">
                  <a:lumMod val="50000"/>
                </a:schemeClr>
              </a:solidFill>
              <a:effectLst/>
              <a:latin typeface="Perpetua" panose="02020502060401020303" pitchFamily="18" charset="0"/>
            </a:endParaRPr>
          </a:p>
          <a:p>
            <a:endParaRPr lang="en-IN" dirty="0">
              <a:solidFill>
                <a:schemeClr val="accent1">
                  <a:lumMod val="50000"/>
                </a:schemeClr>
              </a:solidFill>
            </a:endParaRPr>
          </a:p>
        </p:txBody>
      </p:sp>
    </p:spTree>
    <p:extLst>
      <p:ext uri="{BB962C8B-B14F-4D97-AF65-F5344CB8AC3E}">
        <p14:creationId xmlns:p14="http://schemas.microsoft.com/office/powerpoint/2010/main" val="526270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9C6B-1DCF-2EE1-C36F-9F6EB690518D}"/>
              </a:ext>
            </a:extLst>
          </p:cNvPr>
          <p:cNvSpPr>
            <a:spLocks noGrp="1"/>
          </p:cNvSpPr>
          <p:nvPr>
            <p:ph type="title"/>
          </p:nvPr>
        </p:nvSpPr>
        <p:spPr>
          <a:xfrm>
            <a:off x="0" y="0"/>
            <a:ext cx="12192000" cy="1633591"/>
          </a:xfrm>
        </p:spPr>
        <p:txBody>
          <a:bodyPr>
            <a:normAutofit/>
          </a:bodyPr>
          <a:lstStyle/>
          <a:p>
            <a:pPr algn="ctr"/>
            <a:r>
              <a:rPr lang="en-IN" sz="4400" u="sng" dirty="0">
                <a:solidFill>
                  <a:srgbClr val="FF0000"/>
                </a:solidFill>
              </a:rPr>
              <a:t>WORKING OF FCWS</a:t>
            </a:r>
          </a:p>
        </p:txBody>
      </p:sp>
      <p:sp>
        <p:nvSpPr>
          <p:cNvPr id="3" name="Content Placeholder 2">
            <a:extLst>
              <a:ext uri="{FF2B5EF4-FFF2-40B4-BE49-F238E27FC236}">
                <a16:creationId xmlns:a16="http://schemas.microsoft.com/office/drawing/2014/main" id="{F063E0B1-D7EE-B14E-2A7F-5AAA9041BECE}"/>
              </a:ext>
            </a:extLst>
          </p:cNvPr>
          <p:cNvSpPr>
            <a:spLocks noGrp="1"/>
          </p:cNvSpPr>
          <p:nvPr>
            <p:ph idx="1"/>
          </p:nvPr>
        </p:nvSpPr>
        <p:spPr>
          <a:xfrm>
            <a:off x="0" y="1767155"/>
            <a:ext cx="12192000" cy="5090845"/>
          </a:xfrm>
        </p:spPr>
        <p:txBody>
          <a:bodyPr/>
          <a:lstStyle/>
          <a:p>
            <a:r>
              <a:rPr lang="en-GB" sz="2800" b="0" i="0" dirty="0">
                <a:solidFill>
                  <a:schemeClr val="accent2">
                    <a:lumMod val="75000"/>
                  </a:schemeClr>
                </a:solidFill>
                <a:effectLst/>
                <a:latin typeface="Perpetua" panose="02020502060401020303" pitchFamily="18" charset="0"/>
              </a:rPr>
              <a:t>If vehicle is equipped with this safety feature, the system alerts the driver through visual, aural, or tactile methods. </a:t>
            </a:r>
          </a:p>
          <a:p>
            <a:r>
              <a:rPr lang="en-GB" sz="2800" b="0" i="0" dirty="0">
                <a:solidFill>
                  <a:schemeClr val="accent2">
                    <a:lumMod val="75000"/>
                  </a:schemeClr>
                </a:solidFill>
                <a:effectLst/>
                <a:latin typeface="Perpetua" panose="02020502060401020303" pitchFamily="18" charset="0"/>
              </a:rPr>
              <a:t>Sometimes it issues a warning in just one of these ways, and sometimes with a combination of warnings. It depends on the system’s design and, if the option to customize the notification exists, how the vehicle’s owner has calibrated it.</a:t>
            </a:r>
          </a:p>
          <a:p>
            <a:r>
              <a:rPr lang="en-GB" sz="2800" b="0" i="0" dirty="0">
                <a:solidFill>
                  <a:schemeClr val="accent2">
                    <a:lumMod val="75000"/>
                  </a:schemeClr>
                </a:solidFill>
                <a:effectLst/>
                <a:latin typeface="Perpetua" panose="02020502060401020303" pitchFamily="18" charset="0"/>
              </a:rPr>
              <a:t>If the system employs </a:t>
            </a:r>
            <a:r>
              <a:rPr lang="en-GB" sz="2800" b="1" u="sng" dirty="0">
                <a:solidFill>
                  <a:schemeClr val="accent2">
                    <a:lumMod val="75000"/>
                  </a:schemeClr>
                </a:solidFill>
                <a:latin typeface="Perpetua" panose="02020502060401020303" pitchFamily="18" charset="0"/>
              </a:rPr>
              <a:t>A</a:t>
            </a:r>
            <a:r>
              <a:rPr lang="en-GB" sz="2800" b="1" i="0" u="sng" strike="noStrike" dirty="0">
                <a:solidFill>
                  <a:schemeClr val="accent2">
                    <a:lumMod val="75000"/>
                  </a:schemeClr>
                </a:solidFill>
                <a:effectLst/>
                <a:latin typeface="Perpetua" panose="02020502060401020303" pitchFamily="18" charset="0"/>
              </a:rPr>
              <a:t>utomatic </a:t>
            </a:r>
            <a:r>
              <a:rPr lang="en-GB" sz="2800" b="1" u="sng" dirty="0">
                <a:solidFill>
                  <a:schemeClr val="accent2">
                    <a:lumMod val="75000"/>
                  </a:schemeClr>
                </a:solidFill>
                <a:latin typeface="Perpetua" panose="02020502060401020303" pitchFamily="18" charset="0"/>
              </a:rPr>
              <a:t>E</a:t>
            </a:r>
            <a:r>
              <a:rPr lang="en-GB" sz="2800" b="1" i="0" u="sng" strike="noStrike" dirty="0">
                <a:solidFill>
                  <a:schemeClr val="accent2">
                    <a:lumMod val="75000"/>
                  </a:schemeClr>
                </a:solidFill>
                <a:effectLst/>
                <a:latin typeface="Perpetua" panose="02020502060401020303" pitchFamily="18" charset="0"/>
              </a:rPr>
              <a:t>mergency </a:t>
            </a:r>
            <a:r>
              <a:rPr lang="en-GB" sz="2800" b="1" u="sng" dirty="0">
                <a:solidFill>
                  <a:schemeClr val="accent2">
                    <a:lumMod val="75000"/>
                  </a:schemeClr>
                </a:solidFill>
                <a:latin typeface="Perpetua" panose="02020502060401020303" pitchFamily="18" charset="0"/>
              </a:rPr>
              <a:t>B</a:t>
            </a:r>
            <a:r>
              <a:rPr lang="en-GB" sz="2800" b="1" i="0" u="sng" strike="noStrike" dirty="0">
                <a:solidFill>
                  <a:schemeClr val="accent2">
                    <a:lumMod val="75000"/>
                  </a:schemeClr>
                </a:solidFill>
                <a:effectLst/>
                <a:latin typeface="Perpetua" panose="02020502060401020303" pitchFamily="18" charset="0"/>
              </a:rPr>
              <a:t>raking</a:t>
            </a:r>
            <a:r>
              <a:rPr lang="en-GB" sz="2800" b="0" i="0" dirty="0">
                <a:solidFill>
                  <a:schemeClr val="accent2">
                    <a:lumMod val="75000"/>
                  </a:schemeClr>
                </a:solidFill>
                <a:effectLst/>
                <a:latin typeface="Perpetua" panose="02020502060401020303" pitchFamily="18" charset="0"/>
              </a:rPr>
              <a:t>, the technology can slow or stop the vehicle before impact if the driver takes no action. If the system is not paired with automatic emergency braking, it will only warn the driver, who must take action.</a:t>
            </a:r>
          </a:p>
          <a:p>
            <a:pPr marL="0" indent="0">
              <a:buNone/>
            </a:pPr>
            <a:endParaRPr lang="en-IN" dirty="0"/>
          </a:p>
        </p:txBody>
      </p:sp>
    </p:spTree>
    <p:extLst>
      <p:ext uri="{BB962C8B-B14F-4D97-AF65-F5344CB8AC3E}">
        <p14:creationId xmlns:p14="http://schemas.microsoft.com/office/powerpoint/2010/main" val="2192738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Left)">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EEEF-3AFF-154B-27C6-74633FE060B8}"/>
              </a:ext>
            </a:extLst>
          </p:cNvPr>
          <p:cNvSpPr>
            <a:spLocks noGrp="1"/>
          </p:cNvSpPr>
          <p:nvPr>
            <p:ph type="title"/>
          </p:nvPr>
        </p:nvSpPr>
        <p:spPr>
          <a:xfrm>
            <a:off x="0" y="0"/>
            <a:ext cx="12191999" cy="1335639"/>
          </a:xfrm>
        </p:spPr>
        <p:txBody>
          <a:bodyPr>
            <a:normAutofit/>
          </a:bodyPr>
          <a:lstStyle/>
          <a:p>
            <a:pPr algn="ctr"/>
            <a:r>
              <a:rPr lang="en-IN" sz="5400" b="1" u="sng"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WORKING OF FCWS</a:t>
            </a:r>
            <a:endParaRPr lang="en-IN"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10" name="Content Placeholder 9">
            <a:extLst>
              <a:ext uri="{FF2B5EF4-FFF2-40B4-BE49-F238E27FC236}">
                <a16:creationId xmlns:a16="http://schemas.microsoft.com/office/drawing/2014/main" id="{6D49F3FB-DC69-CCB5-B7B9-1DAF389354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773" y="1335639"/>
            <a:ext cx="11476235" cy="52809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4123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5655-FA70-A36C-4AD4-C727ADD9829D}"/>
              </a:ext>
            </a:extLst>
          </p:cNvPr>
          <p:cNvSpPr>
            <a:spLocks noGrp="1"/>
          </p:cNvSpPr>
          <p:nvPr>
            <p:ph type="title"/>
          </p:nvPr>
        </p:nvSpPr>
        <p:spPr>
          <a:xfrm>
            <a:off x="154112" y="92468"/>
            <a:ext cx="11866651" cy="1243172"/>
          </a:xfrm>
        </p:spPr>
        <p:txBody>
          <a:bodyPr>
            <a:normAutofit/>
          </a:bodyPr>
          <a:lstStyle/>
          <a:p>
            <a:pPr algn="ctr"/>
            <a:r>
              <a:rPr lang="en-IN" sz="4400" b="1" u="sng" dirty="0">
                <a:ln w="6600">
                  <a:solidFill>
                    <a:schemeClr val="accent2"/>
                  </a:solidFill>
                  <a:prstDash val="solid"/>
                </a:ln>
                <a:solidFill>
                  <a:srgbClr val="FFFFFF"/>
                </a:solidFill>
                <a:effectLst>
                  <a:outerShdw dist="38100" dir="2700000" algn="tl" rotWithShape="0">
                    <a:schemeClr val="accent2"/>
                  </a:outerShdw>
                </a:effectLst>
              </a:rPr>
              <a:t>RADAR SENSORS</a:t>
            </a:r>
            <a:endParaRPr lang="en-IN" sz="4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6" name="Content Placeholder 5">
            <a:extLst>
              <a:ext uri="{FF2B5EF4-FFF2-40B4-BE49-F238E27FC236}">
                <a16:creationId xmlns:a16="http://schemas.microsoft.com/office/drawing/2014/main" id="{1FF275A9-ECA1-23F5-776F-3F167B2E7B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307" y="1982912"/>
            <a:ext cx="5578866" cy="4148093"/>
          </a:xfrm>
          <a:prstGeom prst="rect">
            <a:avLst/>
          </a:prstGeom>
          <a:ln>
            <a:noFill/>
          </a:ln>
          <a:effectLst>
            <a:outerShdw blurRad="292100" dist="139700" dir="2700000" algn="tl" rotWithShape="0">
              <a:srgbClr val="333333">
                <a:alpha val="65000"/>
              </a:srgbClr>
            </a:outerShdw>
          </a:effectLst>
        </p:spPr>
      </p:pic>
      <p:pic>
        <p:nvPicPr>
          <p:cNvPr id="12" name="Content Placeholder 11">
            <a:extLst>
              <a:ext uri="{FF2B5EF4-FFF2-40B4-BE49-F238E27FC236}">
                <a16:creationId xmlns:a16="http://schemas.microsoft.com/office/drawing/2014/main" id="{64AD97F5-33F3-4889-BFB1-4EA33B3A20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91375" y="2758000"/>
            <a:ext cx="4313238" cy="25135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6283723"/>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4C82-AEBF-6200-54C4-576B192CAF20}"/>
              </a:ext>
            </a:extLst>
          </p:cNvPr>
          <p:cNvSpPr>
            <a:spLocks noGrp="1"/>
          </p:cNvSpPr>
          <p:nvPr>
            <p:ph type="title"/>
          </p:nvPr>
        </p:nvSpPr>
        <p:spPr>
          <a:xfrm>
            <a:off x="-177853" y="0"/>
            <a:ext cx="12369853" cy="1561671"/>
          </a:xfrm>
        </p:spPr>
        <p:txBody>
          <a:bodyPr>
            <a:normAutofit/>
          </a:bodyPr>
          <a:lstStyle/>
          <a:p>
            <a:pPr algn="ctr"/>
            <a:r>
              <a:rPr lang="en-IN" sz="4000" u="sng" dirty="0">
                <a:solidFill>
                  <a:schemeClr val="accent4">
                    <a:lumMod val="75000"/>
                  </a:schemeClr>
                </a:solidFill>
              </a:rPr>
              <a:t>Why radar sensors  </a:t>
            </a:r>
            <a:r>
              <a:rPr lang="en-IN" sz="4000" u="sng" dirty="0">
                <a:solidFill>
                  <a:schemeClr val="accent4">
                    <a:lumMod val="75000"/>
                  </a:schemeClr>
                </a:solidFill>
                <a:latin typeface="Agency FB" panose="020B0503020202020204" pitchFamily="34" charset="0"/>
              </a:rPr>
              <a:t>?</a:t>
            </a:r>
            <a:endParaRPr lang="en-IN" sz="4000" u="sng" dirty="0">
              <a:solidFill>
                <a:schemeClr val="accent4">
                  <a:lumMod val="75000"/>
                </a:schemeClr>
              </a:solidFill>
            </a:endParaRPr>
          </a:p>
        </p:txBody>
      </p:sp>
      <p:sp>
        <p:nvSpPr>
          <p:cNvPr id="3" name="Content Placeholder 2">
            <a:extLst>
              <a:ext uri="{FF2B5EF4-FFF2-40B4-BE49-F238E27FC236}">
                <a16:creationId xmlns:a16="http://schemas.microsoft.com/office/drawing/2014/main" id="{02765C0F-5F3B-6E88-B45C-4F180336D334}"/>
              </a:ext>
            </a:extLst>
          </p:cNvPr>
          <p:cNvSpPr>
            <a:spLocks noGrp="1"/>
          </p:cNvSpPr>
          <p:nvPr>
            <p:ph idx="1"/>
          </p:nvPr>
        </p:nvSpPr>
        <p:spPr>
          <a:xfrm>
            <a:off x="592475" y="1880307"/>
            <a:ext cx="11548153" cy="4551316"/>
          </a:xfrm>
        </p:spPr>
        <p:txBody>
          <a:bodyPr>
            <a:noAutofit/>
          </a:bodyPr>
          <a:lstStyle/>
          <a:p>
            <a:pPr marL="0" indent="0">
              <a:buNone/>
            </a:pPr>
            <a:r>
              <a:rPr lang="en-GB" sz="2800" b="0" i="0" dirty="0">
                <a:solidFill>
                  <a:srgbClr val="0070C0"/>
                </a:solidFill>
                <a:effectLst/>
                <a:latin typeface="Perpetua" panose="02020502060401020303" pitchFamily="18" charset="0"/>
              </a:rPr>
              <a:t>Radar sensors are an integral part of advanced driver assistance systems (ADAS) in modern cars. Radar sensors are not only vital for autonomous vehicles, but also improve safety and comfort features for drivers as well. Radar sensors for cars are typically deployed </a:t>
            </a:r>
            <a:r>
              <a:rPr lang="en-GB" sz="2800" i="0" dirty="0">
                <a:solidFill>
                  <a:srgbClr val="0070C0"/>
                </a:solidFill>
                <a:effectLst/>
                <a:latin typeface="Perpetua" panose="02020502060401020303" pitchFamily="18" charset="0"/>
              </a:rPr>
              <a:t>for :</a:t>
            </a:r>
          </a:p>
          <a:p>
            <a:r>
              <a:rPr lang="en-GB" sz="2800" dirty="0">
                <a:solidFill>
                  <a:srgbClr val="0070C0"/>
                </a:solidFill>
                <a:latin typeface="Perpetua" panose="02020502060401020303" pitchFamily="18" charset="0"/>
              </a:rPr>
              <a:t>B</a:t>
            </a:r>
            <a:r>
              <a:rPr lang="en-GB" sz="2800" i="0" dirty="0">
                <a:solidFill>
                  <a:srgbClr val="0070C0"/>
                </a:solidFill>
                <a:effectLst/>
                <a:latin typeface="Perpetua" panose="02020502060401020303" pitchFamily="18" charset="0"/>
              </a:rPr>
              <a:t>lind spot detection (BSD)</a:t>
            </a:r>
          </a:p>
          <a:p>
            <a:r>
              <a:rPr lang="en-GB" sz="2800" dirty="0">
                <a:solidFill>
                  <a:srgbClr val="0070C0"/>
                </a:solidFill>
                <a:latin typeface="Perpetua" panose="02020502060401020303" pitchFamily="18" charset="0"/>
              </a:rPr>
              <a:t>L</a:t>
            </a:r>
            <a:r>
              <a:rPr lang="en-GB" sz="2800" i="0" dirty="0">
                <a:solidFill>
                  <a:srgbClr val="0070C0"/>
                </a:solidFill>
                <a:effectLst/>
                <a:latin typeface="Perpetua" panose="02020502060401020303" pitchFamily="18" charset="0"/>
              </a:rPr>
              <a:t>ane change assistance (LCA), </a:t>
            </a:r>
          </a:p>
          <a:p>
            <a:r>
              <a:rPr lang="en-GB" sz="2800" dirty="0">
                <a:solidFill>
                  <a:srgbClr val="0070C0"/>
                </a:solidFill>
                <a:latin typeface="Perpetua" panose="02020502060401020303" pitchFamily="18" charset="0"/>
              </a:rPr>
              <a:t>C</a:t>
            </a:r>
            <a:r>
              <a:rPr lang="en-GB" sz="2800" i="0" dirty="0">
                <a:solidFill>
                  <a:srgbClr val="0070C0"/>
                </a:solidFill>
                <a:effectLst/>
                <a:latin typeface="Perpetua" panose="02020502060401020303" pitchFamily="18" charset="0"/>
              </a:rPr>
              <a:t>ollision mitigation (CM)</a:t>
            </a:r>
          </a:p>
          <a:p>
            <a:r>
              <a:rPr lang="en-GB" sz="2800" i="0" dirty="0">
                <a:solidFill>
                  <a:srgbClr val="0070C0"/>
                </a:solidFill>
                <a:effectLst/>
                <a:latin typeface="Perpetua" panose="02020502060401020303" pitchFamily="18" charset="0"/>
              </a:rPr>
              <a:t> </a:t>
            </a:r>
            <a:r>
              <a:rPr lang="en-GB" sz="2800" dirty="0">
                <a:solidFill>
                  <a:srgbClr val="0070C0"/>
                </a:solidFill>
                <a:latin typeface="Perpetua" panose="02020502060401020303" pitchFamily="18" charset="0"/>
              </a:rPr>
              <a:t>P</a:t>
            </a:r>
            <a:r>
              <a:rPr lang="en-GB" sz="2800" i="0" dirty="0">
                <a:solidFill>
                  <a:srgbClr val="0070C0"/>
                </a:solidFill>
                <a:effectLst/>
                <a:latin typeface="Perpetua" panose="02020502060401020303" pitchFamily="18" charset="0"/>
              </a:rPr>
              <a:t>arking aid (PA)</a:t>
            </a:r>
          </a:p>
          <a:p>
            <a:r>
              <a:rPr lang="en-GB" sz="2800" dirty="0">
                <a:solidFill>
                  <a:srgbClr val="0070C0"/>
                </a:solidFill>
                <a:latin typeface="Perpetua" panose="02020502060401020303" pitchFamily="18" charset="0"/>
              </a:rPr>
              <a:t>R</a:t>
            </a:r>
            <a:r>
              <a:rPr lang="en-GB" sz="2800" i="0" dirty="0">
                <a:solidFill>
                  <a:srgbClr val="0070C0"/>
                </a:solidFill>
                <a:effectLst/>
                <a:latin typeface="Perpetua" panose="02020502060401020303" pitchFamily="18" charset="0"/>
              </a:rPr>
              <a:t>ear cross traffic alert (RCTA) </a:t>
            </a:r>
            <a:endParaRPr lang="en-IN" sz="2800" dirty="0">
              <a:solidFill>
                <a:srgbClr val="0070C0"/>
              </a:solidFill>
              <a:latin typeface="Perpetua" panose="02020502060401020303" pitchFamily="18" charset="0"/>
            </a:endParaRPr>
          </a:p>
        </p:txBody>
      </p:sp>
    </p:spTree>
    <p:extLst>
      <p:ext uri="{BB962C8B-B14F-4D97-AF65-F5344CB8AC3E}">
        <p14:creationId xmlns:p14="http://schemas.microsoft.com/office/powerpoint/2010/main" val="4064424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4C82-AEBF-6200-54C4-576B192CAF20}"/>
              </a:ext>
            </a:extLst>
          </p:cNvPr>
          <p:cNvSpPr>
            <a:spLocks noGrp="1"/>
          </p:cNvSpPr>
          <p:nvPr>
            <p:ph type="title"/>
          </p:nvPr>
        </p:nvSpPr>
        <p:spPr>
          <a:xfrm>
            <a:off x="-177853" y="0"/>
            <a:ext cx="12369853" cy="1561671"/>
          </a:xfrm>
        </p:spPr>
        <p:txBody>
          <a:bodyPr>
            <a:normAutofit/>
          </a:bodyPr>
          <a:lstStyle/>
          <a:p>
            <a:pPr algn="ctr"/>
            <a:r>
              <a:rPr lang="en-IN" sz="4000" u="sng" dirty="0">
                <a:ln w="0"/>
                <a:solidFill>
                  <a:schemeClr val="accent1"/>
                </a:solidFill>
                <a:effectLst>
                  <a:outerShdw blurRad="38100" dist="25400" dir="5400000" algn="ctr" rotWithShape="0">
                    <a:srgbClr val="6E747A">
                      <a:alpha val="43000"/>
                    </a:srgbClr>
                  </a:outerShdw>
                </a:effectLst>
              </a:rPr>
              <a:t>Why radar sensors (</a:t>
            </a:r>
            <a:r>
              <a:rPr lang="en-IN" sz="4000" u="sng" dirty="0" err="1">
                <a:ln w="0"/>
                <a:solidFill>
                  <a:schemeClr val="accent1"/>
                </a:solidFill>
                <a:effectLst>
                  <a:outerShdw blurRad="38100" dist="25400" dir="5400000" algn="ctr" rotWithShape="0">
                    <a:srgbClr val="6E747A">
                      <a:alpha val="43000"/>
                    </a:srgbClr>
                  </a:outerShdw>
                </a:effectLst>
              </a:rPr>
              <a:t>Contd</a:t>
            </a:r>
            <a:r>
              <a:rPr lang="en-IN" sz="4000" u="sng" dirty="0">
                <a:ln w="0"/>
                <a:solidFill>
                  <a:schemeClr val="accent1"/>
                </a:solidFill>
                <a:effectLst>
                  <a:outerShdw blurRad="38100" dist="25400" dir="5400000" algn="ctr" rotWithShape="0">
                    <a:srgbClr val="6E747A">
                      <a:alpha val="43000"/>
                    </a:srgbClr>
                  </a:outerShdw>
                </a:effectLst>
              </a:rPr>
              <a:t>) </a:t>
            </a:r>
            <a:r>
              <a:rPr lang="en-IN" sz="4000" u="sng" dirty="0">
                <a:ln w="0"/>
                <a:solidFill>
                  <a:schemeClr val="accent1"/>
                </a:solidFill>
                <a:effectLst>
                  <a:outerShdw blurRad="38100" dist="25400" dir="5400000" algn="ctr" rotWithShape="0">
                    <a:srgbClr val="6E747A">
                      <a:alpha val="43000"/>
                    </a:srgbClr>
                  </a:outerShdw>
                </a:effectLst>
                <a:latin typeface="Agency FB" panose="020B0503020202020204" pitchFamily="34" charset="0"/>
              </a:rPr>
              <a:t>?</a:t>
            </a:r>
            <a:endParaRPr lang="en-IN" sz="4000" u="sng"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02765C0F-5F3B-6E88-B45C-4F180336D334}"/>
              </a:ext>
            </a:extLst>
          </p:cNvPr>
          <p:cNvSpPr>
            <a:spLocks noGrp="1"/>
          </p:cNvSpPr>
          <p:nvPr>
            <p:ph idx="1"/>
          </p:nvPr>
        </p:nvSpPr>
        <p:spPr>
          <a:xfrm>
            <a:off x="277401" y="1561671"/>
            <a:ext cx="11548153" cy="5085709"/>
          </a:xfrm>
        </p:spPr>
        <p:txBody>
          <a:bodyPr>
            <a:normAutofit/>
          </a:bodyPr>
          <a:lstStyle/>
          <a:p>
            <a:pPr fontAlgn="base"/>
            <a:r>
              <a:rPr lang="en-GB" sz="2800" dirty="0">
                <a:effectLst/>
                <a:latin typeface="Perpetua" panose="02020502060401020303" pitchFamily="18" charset="0"/>
              </a:rPr>
              <a:t>Radar Sensors </a:t>
            </a:r>
            <a:r>
              <a:rPr lang="en-GB" sz="2800" b="0" i="0" dirty="0">
                <a:effectLst/>
                <a:latin typeface="Perpetua" panose="02020502060401020303" pitchFamily="18" charset="0"/>
              </a:rPr>
              <a:t>measure the distance, velocity and relative speed of the noticed object above wide distances . </a:t>
            </a:r>
          </a:p>
          <a:p>
            <a:pPr fontAlgn="base"/>
            <a:r>
              <a:rPr lang="en-GB" sz="2800" b="0" i="0" dirty="0">
                <a:effectLst/>
                <a:latin typeface="Perpetua" panose="02020502060401020303" pitchFamily="18" charset="0"/>
              </a:rPr>
              <a:t>These sensors uses wireless detecting technology like FMCW (Frequency Modulated Continuous Wave) to detect the motion by figuring out the object’s shape, position, motion trajectory and motion characteristics.</a:t>
            </a:r>
          </a:p>
          <a:p>
            <a:pPr fontAlgn="base"/>
            <a:br>
              <a:rPr lang="en-GB" sz="2800" dirty="0">
                <a:latin typeface="Perpetua" panose="02020502060401020303" pitchFamily="18" charset="0"/>
              </a:rPr>
            </a:br>
            <a:r>
              <a:rPr lang="en-GB" sz="2800" b="0" i="0" dirty="0">
                <a:effectLst/>
                <a:latin typeface="Perpetua" panose="02020502060401020303" pitchFamily="18" charset="0"/>
              </a:rPr>
              <a:t>As compared to other</a:t>
            </a:r>
            <a:r>
              <a:rPr lang="en-GB" sz="2800" b="0" i="0" u="none" strike="noStrike" dirty="0">
                <a:effectLst/>
                <a:latin typeface="Perpetua" panose="02020502060401020303" pitchFamily="18" charset="0"/>
              </a:rPr>
              <a:t> sensors</a:t>
            </a:r>
            <a:r>
              <a:rPr lang="en-GB" sz="2800" b="0" i="0" dirty="0">
                <a:effectLst/>
                <a:latin typeface="Perpetua" panose="02020502060401020303" pitchFamily="18" charset="0"/>
              </a:rPr>
              <a:t>, these are not affected by darkness &amp; light. These sensors can detect longer distances and is harmless for people &amp; animals. </a:t>
            </a:r>
            <a:endParaRPr lang="en-IN" sz="2800" dirty="0">
              <a:latin typeface="Perpetua" panose="02020502060401020303" pitchFamily="18" charset="0"/>
            </a:endParaRPr>
          </a:p>
        </p:txBody>
      </p:sp>
    </p:spTree>
    <p:extLst>
      <p:ext uri="{BB962C8B-B14F-4D97-AF65-F5344CB8AC3E}">
        <p14:creationId xmlns:p14="http://schemas.microsoft.com/office/powerpoint/2010/main" val="107799437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929C-0F9C-E51B-A53C-748A344A482C}"/>
              </a:ext>
            </a:extLst>
          </p:cNvPr>
          <p:cNvSpPr>
            <a:spLocks noGrp="1"/>
          </p:cNvSpPr>
          <p:nvPr>
            <p:ph type="title"/>
          </p:nvPr>
        </p:nvSpPr>
        <p:spPr>
          <a:xfrm>
            <a:off x="154112" y="92468"/>
            <a:ext cx="11835829" cy="1376736"/>
          </a:xfrm>
        </p:spPr>
        <p:txBody>
          <a:bodyPr>
            <a:normAutofit/>
          </a:bodyPr>
          <a:lstStyle/>
          <a:p>
            <a:pPr algn="ctr"/>
            <a:r>
              <a:rPr lang="en-IN" sz="4000" u="sng" dirty="0">
                <a:solidFill>
                  <a:srgbClr val="0070C0"/>
                </a:solidFill>
              </a:rPr>
              <a:t>HOW RADAR SENSORS WORK </a:t>
            </a:r>
            <a:r>
              <a:rPr lang="en-IN" sz="4000" u="sng" dirty="0">
                <a:solidFill>
                  <a:srgbClr val="0070C0"/>
                </a:solidFill>
                <a:latin typeface="Agency FB" panose="020B0503020202020204" pitchFamily="34" charset="0"/>
              </a:rPr>
              <a:t>?</a:t>
            </a:r>
            <a:endParaRPr lang="en-IN" sz="4000" u="sng" dirty="0">
              <a:solidFill>
                <a:srgbClr val="0070C0"/>
              </a:solidFill>
            </a:endParaRPr>
          </a:p>
        </p:txBody>
      </p:sp>
      <p:sp>
        <p:nvSpPr>
          <p:cNvPr id="3" name="Content Placeholder 2">
            <a:extLst>
              <a:ext uri="{FF2B5EF4-FFF2-40B4-BE49-F238E27FC236}">
                <a16:creationId xmlns:a16="http://schemas.microsoft.com/office/drawing/2014/main" id="{93407702-981C-E2E9-95EE-7ABDD4C4F6E3}"/>
              </a:ext>
            </a:extLst>
          </p:cNvPr>
          <p:cNvSpPr>
            <a:spLocks noGrp="1"/>
          </p:cNvSpPr>
          <p:nvPr>
            <p:ph idx="1"/>
          </p:nvPr>
        </p:nvSpPr>
        <p:spPr>
          <a:xfrm>
            <a:off x="246580" y="1684962"/>
            <a:ext cx="11835829" cy="4962418"/>
          </a:xfrm>
        </p:spPr>
        <p:txBody>
          <a:bodyPr>
            <a:normAutofit/>
          </a:bodyPr>
          <a:lstStyle/>
          <a:p>
            <a:pPr fontAlgn="base"/>
            <a:r>
              <a:rPr lang="en-GB" sz="2800" b="0" i="0" dirty="0">
                <a:solidFill>
                  <a:srgbClr val="7030A0"/>
                </a:solidFill>
                <a:effectLst/>
                <a:latin typeface="Perpetua" panose="02020502060401020303" pitchFamily="18" charset="0"/>
              </a:rPr>
              <a:t>The working principle of a radar sensor is to compute the speed of an object along with its direction by detecting the change in frequency wave which is known as Doppler Effect.</a:t>
            </a:r>
          </a:p>
          <a:p>
            <a:pPr fontAlgn="base"/>
            <a:r>
              <a:rPr lang="en-GB" sz="2800" b="0" i="0" dirty="0">
                <a:solidFill>
                  <a:srgbClr val="7030A0"/>
                </a:solidFill>
                <a:effectLst/>
                <a:latin typeface="Perpetua" panose="02020502060401020303" pitchFamily="18" charset="0"/>
              </a:rPr>
              <a:t>Here extremely high carrier frequency wave (62 GHz) is modulated constantly with a lower frequency (10 MHz). Once the signal from an object is reflected back,  it evaluates the phase shift between the two frequencies.</a:t>
            </a:r>
          </a:p>
          <a:p>
            <a:pPr fontAlgn="base"/>
            <a:r>
              <a:rPr lang="en-GB" sz="2800" b="0" i="0" dirty="0">
                <a:solidFill>
                  <a:srgbClr val="7030A0"/>
                </a:solidFill>
                <a:effectLst/>
                <a:latin typeface="Perpetua" panose="02020502060401020303" pitchFamily="18" charset="0"/>
              </a:rPr>
              <a:t> Here, the difference in transmitting time &amp; receiving time is used to determine the distance between the sensor &amp; an object.</a:t>
            </a:r>
          </a:p>
          <a:p>
            <a:pPr marL="0" indent="0" fontAlgn="base">
              <a:buNone/>
            </a:pPr>
            <a:endParaRPr lang="en-IN" sz="2800" dirty="0">
              <a:solidFill>
                <a:srgbClr val="7030A0"/>
              </a:solidFill>
              <a:latin typeface="Perpetua" panose="02020502060401020303" pitchFamily="18" charset="0"/>
            </a:endParaRPr>
          </a:p>
        </p:txBody>
      </p:sp>
    </p:spTree>
    <p:extLst>
      <p:ext uri="{BB962C8B-B14F-4D97-AF65-F5344CB8AC3E}">
        <p14:creationId xmlns:p14="http://schemas.microsoft.com/office/powerpoint/2010/main" val="18110184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plus(i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plus(i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plus(in)">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75A2-5A24-008E-8175-FC455D5954CF}"/>
              </a:ext>
            </a:extLst>
          </p:cNvPr>
          <p:cNvSpPr>
            <a:spLocks noGrp="1"/>
          </p:cNvSpPr>
          <p:nvPr>
            <p:ph type="title"/>
          </p:nvPr>
        </p:nvSpPr>
        <p:spPr>
          <a:xfrm>
            <a:off x="236306" y="123290"/>
            <a:ext cx="11763909" cy="1376737"/>
          </a:xfrm>
        </p:spPr>
        <p:txBody>
          <a:bodyPr>
            <a:normAutofit/>
          </a:bodyPr>
          <a:lstStyle/>
          <a:p>
            <a:pPr algn="ctr"/>
            <a:r>
              <a:rPr lang="en-IN" sz="4400" u="sng" dirty="0"/>
              <a:t>HOW RADAR SENSORS WORK</a:t>
            </a:r>
            <a:r>
              <a:rPr lang="en-IN" sz="4400" u="sng" dirty="0">
                <a:latin typeface="Agency FB" panose="020B0503020202020204" pitchFamily="34" charset="0"/>
              </a:rPr>
              <a:t>?</a:t>
            </a:r>
            <a:endParaRPr lang="en-IN" sz="4400" dirty="0"/>
          </a:p>
        </p:txBody>
      </p:sp>
      <p:pic>
        <p:nvPicPr>
          <p:cNvPr id="6" name="Content Placeholder 5">
            <a:extLst>
              <a:ext uri="{FF2B5EF4-FFF2-40B4-BE49-F238E27FC236}">
                <a16:creationId xmlns:a16="http://schemas.microsoft.com/office/drawing/2014/main" id="{BD40FA8B-3531-2677-DAAE-774763C7FD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8119" y="2182501"/>
            <a:ext cx="5670479" cy="4238848"/>
          </a:xfrm>
        </p:spPr>
      </p:pic>
      <p:pic>
        <p:nvPicPr>
          <p:cNvPr id="8" name="Content Placeholder 7">
            <a:extLst>
              <a:ext uri="{FF2B5EF4-FFF2-40B4-BE49-F238E27FC236}">
                <a16:creationId xmlns:a16="http://schemas.microsoft.com/office/drawing/2014/main" id="{43AC1CC0-2736-0F23-01CF-B6669B86BC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58254" y="2125663"/>
            <a:ext cx="4179480" cy="3778250"/>
          </a:xfrm>
        </p:spPr>
      </p:pic>
    </p:spTree>
    <p:extLst>
      <p:ext uri="{BB962C8B-B14F-4D97-AF65-F5344CB8AC3E}">
        <p14:creationId xmlns:p14="http://schemas.microsoft.com/office/powerpoint/2010/main" val="26041166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239FEE-E83A-13E8-1387-D51E0C39718F}"/>
              </a:ext>
            </a:extLst>
          </p:cNvPr>
          <p:cNvSpPr>
            <a:spLocks noGrp="1"/>
          </p:cNvSpPr>
          <p:nvPr>
            <p:ph type="body" idx="1"/>
          </p:nvPr>
        </p:nvSpPr>
        <p:spPr>
          <a:xfrm>
            <a:off x="595901" y="113016"/>
            <a:ext cx="5197093" cy="996593"/>
          </a:xfrm>
        </p:spPr>
        <p:txBody>
          <a:bodyPr>
            <a:normAutofit/>
          </a:bodyPr>
          <a:lstStyle/>
          <a:p>
            <a:pPr algn="ctr"/>
            <a:r>
              <a:rPr lang="en-IN" sz="4000" u="sng" dirty="0">
                <a:latin typeface="+mj-lt"/>
              </a:rPr>
              <a:t>ADVANTAGES</a:t>
            </a:r>
          </a:p>
        </p:txBody>
      </p:sp>
      <p:sp>
        <p:nvSpPr>
          <p:cNvPr id="4" name="Content Placeholder 3">
            <a:extLst>
              <a:ext uri="{FF2B5EF4-FFF2-40B4-BE49-F238E27FC236}">
                <a16:creationId xmlns:a16="http://schemas.microsoft.com/office/drawing/2014/main" id="{7F30C93F-7DC1-F781-1F16-689E2865D2B8}"/>
              </a:ext>
            </a:extLst>
          </p:cNvPr>
          <p:cNvSpPr>
            <a:spLocks noGrp="1"/>
          </p:cNvSpPr>
          <p:nvPr>
            <p:ph sz="half" idx="2"/>
          </p:nvPr>
        </p:nvSpPr>
        <p:spPr>
          <a:xfrm>
            <a:off x="256854" y="1828800"/>
            <a:ext cx="5764149" cy="4448710"/>
          </a:xfrm>
        </p:spPr>
        <p:txBody>
          <a:bodyPr/>
          <a:lstStyle/>
          <a:p>
            <a:pPr algn="l" fontAlgn="base">
              <a:buFont typeface="Wingdings" panose="05000000000000000000" pitchFamily="2" charset="2"/>
              <a:buChar char="Ø"/>
            </a:pPr>
            <a:r>
              <a:rPr lang="en-GB" sz="2800" b="0" i="0" dirty="0">
                <a:effectLst/>
                <a:latin typeface="Perpetua" panose="02020502060401020303" pitchFamily="18" charset="0"/>
              </a:rPr>
              <a:t>The radar sensor is independent of different weather conditions</a:t>
            </a:r>
          </a:p>
          <a:p>
            <a:pPr algn="l" fontAlgn="base">
              <a:buFont typeface="Wingdings" panose="05000000000000000000" pitchFamily="2" charset="2"/>
              <a:buChar char="Ø"/>
            </a:pPr>
            <a:r>
              <a:rPr lang="en-GB" sz="2800" b="0" i="0" dirty="0">
                <a:effectLst/>
                <a:latin typeface="Perpetua" panose="02020502060401020303" pitchFamily="18" charset="0"/>
              </a:rPr>
              <a:t>Bears excessive cold &amp; heat</a:t>
            </a:r>
          </a:p>
          <a:p>
            <a:pPr algn="l" fontAlgn="base">
              <a:buFont typeface="Wingdings" panose="05000000000000000000" pitchFamily="2" charset="2"/>
              <a:buChar char="Ø"/>
            </a:pPr>
            <a:r>
              <a:rPr lang="en-GB" sz="2800" b="0" i="0" dirty="0">
                <a:effectLst/>
                <a:latin typeface="Perpetua" panose="02020502060401020303" pitchFamily="18" charset="0"/>
              </a:rPr>
              <a:t>It works in bad lighting conditions</a:t>
            </a:r>
          </a:p>
          <a:p>
            <a:pPr algn="l" fontAlgn="base">
              <a:buFont typeface="Wingdings" panose="05000000000000000000" pitchFamily="2" charset="2"/>
              <a:buChar char="Ø"/>
            </a:pPr>
            <a:r>
              <a:rPr lang="en-GB" sz="2800" b="0" i="0" dirty="0">
                <a:effectLst/>
                <a:latin typeface="Perpetua" panose="02020502060401020303" pitchFamily="18" charset="0"/>
              </a:rPr>
              <a:t>It works in the dark</a:t>
            </a:r>
          </a:p>
          <a:p>
            <a:pPr algn="l" fontAlgn="base">
              <a:buFont typeface="Wingdings" panose="05000000000000000000" pitchFamily="2" charset="2"/>
              <a:buChar char="Ø"/>
            </a:pPr>
            <a:r>
              <a:rPr lang="en-GB" sz="2800" b="0" i="0" dirty="0">
                <a:effectLst/>
                <a:latin typeface="Perpetua" panose="02020502060401020303" pitchFamily="18" charset="0"/>
              </a:rPr>
              <a:t>Its maintenance is free</a:t>
            </a:r>
          </a:p>
          <a:p>
            <a:pPr>
              <a:buFont typeface="Wingdings" panose="05000000000000000000" pitchFamily="2" charset="2"/>
              <a:buChar char="Ø"/>
            </a:pPr>
            <a:endParaRPr lang="en-IN" dirty="0"/>
          </a:p>
        </p:txBody>
      </p:sp>
      <p:sp>
        <p:nvSpPr>
          <p:cNvPr id="5" name="Text Placeholder 4">
            <a:extLst>
              <a:ext uri="{FF2B5EF4-FFF2-40B4-BE49-F238E27FC236}">
                <a16:creationId xmlns:a16="http://schemas.microsoft.com/office/drawing/2014/main" id="{41FC8B5F-510A-E958-F1D5-B30AE707A108}"/>
              </a:ext>
            </a:extLst>
          </p:cNvPr>
          <p:cNvSpPr>
            <a:spLocks noGrp="1"/>
          </p:cNvSpPr>
          <p:nvPr>
            <p:ph type="body" sz="quarter" idx="3"/>
          </p:nvPr>
        </p:nvSpPr>
        <p:spPr>
          <a:xfrm>
            <a:off x="6172200" y="113016"/>
            <a:ext cx="5280292" cy="996593"/>
          </a:xfrm>
        </p:spPr>
        <p:txBody>
          <a:bodyPr>
            <a:normAutofit/>
          </a:bodyPr>
          <a:lstStyle/>
          <a:p>
            <a:pPr algn="ctr"/>
            <a:r>
              <a:rPr lang="en-IN" sz="4000" u="sng" dirty="0">
                <a:latin typeface="+mj-lt"/>
              </a:rPr>
              <a:t>DISADVANTAGES</a:t>
            </a:r>
          </a:p>
        </p:txBody>
      </p:sp>
      <p:sp>
        <p:nvSpPr>
          <p:cNvPr id="6" name="Content Placeholder 5">
            <a:extLst>
              <a:ext uri="{FF2B5EF4-FFF2-40B4-BE49-F238E27FC236}">
                <a16:creationId xmlns:a16="http://schemas.microsoft.com/office/drawing/2014/main" id="{29F91246-B0F2-6FF1-3DF1-B05FCE5F1B6D}"/>
              </a:ext>
            </a:extLst>
          </p:cNvPr>
          <p:cNvSpPr>
            <a:spLocks noGrp="1"/>
          </p:cNvSpPr>
          <p:nvPr>
            <p:ph sz="quarter" idx="4"/>
          </p:nvPr>
        </p:nvSpPr>
        <p:spPr>
          <a:xfrm>
            <a:off x="6172200" y="1828800"/>
            <a:ext cx="5591710" cy="4448710"/>
          </a:xfrm>
        </p:spPr>
        <p:txBody>
          <a:bodyPr>
            <a:normAutofit/>
          </a:bodyPr>
          <a:lstStyle/>
          <a:p>
            <a:pPr algn="l" fontAlgn="base">
              <a:buFont typeface="Wingdings" panose="05000000000000000000" pitchFamily="2" charset="2"/>
              <a:buChar char="Ø"/>
            </a:pPr>
            <a:r>
              <a:rPr lang="en-GB" sz="2800" b="0" i="0" dirty="0">
                <a:effectLst/>
                <a:latin typeface="Perpetua" panose="02020502060401020303" pitchFamily="18" charset="0"/>
              </a:rPr>
              <a:t>It cannot differentiate &amp; resolve numerous targets which are extremely close like our eye.</a:t>
            </a:r>
          </a:p>
          <a:p>
            <a:pPr algn="l" fontAlgn="base">
              <a:buFont typeface="Wingdings" panose="05000000000000000000" pitchFamily="2" charset="2"/>
              <a:buChar char="Ø"/>
            </a:pPr>
            <a:r>
              <a:rPr lang="en-GB" sz="2800" b="0" i="0" dirty="0">
                <a:effectLst/>
                <a:latin typeface="Perpetua" panose="02020502060401020303" pitchFamily="18" charset="0"/>
              </a:rPr>
              <a:t>It cannot identify the colour of the objects.</a:t>
            </a:r>
          </a:p>
          <a:p>
            <a:pPr algn="l" fontAlgn="base">
              <a:buFont typeface="Wingdings" panose="05000000000000000000" pitchFamily="2" charset="2"/>
              <a:buChar char="Ø"/>
            </a:pPr>
            <a:r>
              <a:rPr lang="en-GB" sz="2800" b="0" i="0" dirty="0">
                <a:effectLst/>
                <a:latin typeface="Perpetua" panose="02020502060401020303" pitchFamily="18" charset="0"/>
              </a:rPr>
              <a:t>It cannot observe objects which are too deep and in the water.</a:t>
            </a:r>
          </a:p>
          <a:p>
            <a:endParaRPr lang="en-IN" sz="2800" dirty="0">
              <a:latin typeface="Perpetua" panose="02020502060401020303" pitchFamily="18" charset="0"/>
            </a:endParaRPr>
          </a:p>
        </p:txBody>
      </p:sp>
    </p:spTree>
    <p:extLst>
      <p:ext uri="{BB962C8B-B14F-4D97-AF65-F5344CB8AC3E}">
        <p14:creationId xmlns:p14="http://schemas.microsoft.com/office/powerpoint/2010/main" val="17059999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8866-F8A1-D24B-9070-497DE0DFCB8E}"/>
              </a:ext>
            </a:extLst>
          </p:cNvPr>
          <p:cNvSpPr>
            <a:spLocks noGrp="1"/>
          </p:cNvSpPr>
          <p:nvPr>
            <p:ph type="ctrTitle"/>
          </p:nvPr>
        </p:nvSpPr>
        <p:spPr>
          <a:xfrm>
            <a:off x="164386" y="123291"/>
            <a:ext cx="11733087" cy="1068512"/>
          </a:xfrm>
        </p:spPr>
        <p:txBody>
          <a:bodyPr>
            <a:normAutofit/>
          </a:bodyPr>
          <a:lstStyle/>
          <a:p>
            <a:pPr algn="ctr"/>
            <a:r>
              <a:rPr lang="en-IN" sz="44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OTHER APPLICATIONS</a:t>
            </a:r>
          </a:p>
        </p:txBody>
      </p:sp>
      <p:sp>
        <p:nvSpPr>
          <p:cNvPr id="3" name="Subtitle 2">
            <a:extLst>
              <a:ext uri="{FF2B5EF4-FFF2-40B4-BE49-F238E27FC236}">
                <a16:creationId xmlns:a16="http://schemas.microsoft.com/office/drawing/2014/main" id="{358914D5-E406-8005-4919-98D44F35F6C6}"/>
              </a:ext>
            </a:extLst>
          </p:cNvPr>
          <p:cNvSpPr>
            <a:spLocks noGrp="1"/>
          </p:cNvSpPr>
          <p:nvPr>
            <p:ph type="subTitle" idx="1"/>
          </p:nvPr>
        </p:nvSpPr>
        <p:spPr>
          <a:xfrm>
            <a:off x="421240" y="1654139"/>
            <a:ext cx="11239929" cy="4664468"/>
          </a:xfrm>
        </p:spPr>
        <p:txBody>
          <a:bodyPr>
            <a:normAutofit/>
          </a:bodyPr>
          <a:lstStyle/>
          <a:p>
            <a:pPr marL="342900" indent="-342900" fontAlgn="base">
              <a:buFont typeface="Wingdings" panose="05000000000000000000" pitchFamily="2" charset="2"/>
              <a:buChar char="Ø"/>
            </a:pPr>
            <a:r>
              <a:rPr lang="en-GB" sz="2800" b="0" i="0" dirty="0">
                <a:effectLst/>
                <a:latin typeface="Perpetua" panose="02020502060401020303" pitchFamily="18" charset="0"/>
              </a:rPr>
              <a:t>Military</a:t>
            </a:r>
          </a:p>
          <a:p>
            <a:pPr marL="342900" indent="-342900" fontAlgn="base">
              <a:buFont typeface="Wingdings" panose="05000000000000000000" pitchFamily="2" charset="2"/>
              <a:buChar char="Ø"/>
            </a:pPr>
            <a:r>
              <a:rPr lang="en-GB" sz="2800" b="0" i="0" dirty="0">
                <a:effectLst/>
                <a:latin typeface="Perpetua" panose="02020502060401020303" pitchFamily="18" charset="0"/>
              </a:rPr>
              <a:t>Security system</a:t>
            </a:r>
          </a:p>
          <a:p>
            <a:pPr marL="342900" indent="-342900" fontAlgn="base">
              <a:buFont typeface="Wingdings" panose="05000000000000000000" pitchFamily="2" charset="2"/>
              <a:buChar char="Ø"/>
            </a:pPr>
            <a:r>
              <a:rPr lang="en-GB" sz="2800" b="0" i="0" strike="noStrike" dirty="0">
                <a:effectLst/>
                <a:latin typeface="Perpetua" panose="02020502060401020303" pitchFamily="18" charset="0"/>
              </a:rPr>
              <a:t>Automotive electrons</a:t>
            </a:r>
            <a:endParaRPr lang="en-GB" sz="2800" b="0" i="0" dirty="0">
              <a:effectLst/>
              <a:latin typeface="Perpetua" panose="02020502060401020303" pitchFamily="18" charset="0"/>
            </a:endParaRPr>
          </a:p>
          <a:p>
            <a:pPr marL="342900" indent="-342900" fontAlgn="base">
              <a:buFont typeface="Wingdings" panose="05000000000000000000" pitchFamily="2" charset="2"/>
              <a:buChar char="Ø"/>
            </a:pPr>
            <a:r>
              <a:rPr lang="en-GB" sz="2800" b="0" i="0" dirty="0">
                <a:effectLst/>
                <a:latin typeface="Perpetua" panose="02020502060401020303" pitchFamily="18" charset="0"/>
              </a:rPr>
              <a:t>Intelligent traffic radar</a:t>
            </a:r>
          </a:p>
          <a:p>
            <a:pPr marL="342900" indent="-342900" fontAlgn="base">
              <a:buFont typeface="Wingdings" panose="05000000000000000000" pitchFamily="2" charset="2"/>
              <a:buChar char="Ø"/>
            </a:pPr>
            <a:r>
              <a:rPr lang="en-GB" sz="2800" b="0" i="0" dirty="0">
                <a:effectLst/>
                <a:latin typeface="Perpetua" panose="02020502060401020303" pitchFamily="18" charset="0"/>
              </a:rPr>
              <a:t>UAV radar</a:t>
            </a:r>
          </a:p>
          <a:p>
            <a:pPr marL="342900" indent="-342900">
              <a:buFont typeface="Wingdings" panose="05000000000000000000" pitchFamily="2" charset="2"/>
              <a:buChar char="Ø"/>
            </a:pPr>
            <a:r>
              <a:rPr lang="en-IN" sz="2800" b="0" i="0" dirty="0">
                <a:effectLst/>
                <a:latin typeface="Perpetua" panose="02020502060401020303" pitchFamily="18" charset="0"/>
              </a:rPr>
              <a:t>Intelligent lighting</a:t>
            </a:r>
          </a:p>
          <a:p>
            <a:pPr marL="342900" indent="-342900">
              <a:buFont typeface="Wingdings" panose="05000000000000000000" pitchFamily="2" charset="2"/>
              <a:buChar char="Ø"/>
            </a:pPr>
            <a:r>
              <a:rPr lang="en-IN" sz="2800" b="0" i="0" dirty="0">
                <a:effectLst/>
                <a:latin typeface="Perpetua" panose="02020502060401020303" pitchFamily="18" charset="0"/>
              </a:rPr>
              <a:t>Medical treatment</a:t>
            </a:r>
          </a:p>
          <a:p>
            <a:endParaRPr lang="en-IN" sz="2800" dirty="0">
              <a:latin typeface="Perpetua" panose="02020502060401020303" pitchFamily="18" charset="0"/>
            </a:endParaRPr>
          </a:p>
        </p:txBody>
      </p:sp>
    </p:spTree>
    <p:extLst>
      <p:ext uri="{BB962C8B-B14F-4D97-AF65-F5344CB8AC3E}">
        <p14:creationId xmlns:p14="http://schemas.microsoft.com/office/powerpoint/2010/main" val="3684954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DC9C-E180-FD0D-0223-B02A70310997}"/>
              </a:ext>
            </a:extLst>
          </p:cNvPr>
          <p:cNvSpPr>
            <a:spLocks noGrp="1"/>
          </p:cNvSpPr>
          <p:nvPr>
            <p:ph type="title"/>
          </p:nvPr>
        </p:nvSpPr>
        <p:spPr>
          <a:xfrm>
            <a:off x="1955927" y="500820"/>
            <a:ext cx="8911687" cy="1280890"/>
          </a:xfrm>
        </p:spPr>
        <p:txBody>
          <a:bodyPr>
            <a:normAutofit/>
          </a:bodyPr>
          <a:lstStyle/>
          <a:p>
            <a:pPr algn="ctr"/>
            <a:r>
              <a:rPr lang="en-IN" sz="5400" b="1" dirty="0">
                <a:ln w="22225">
                  <a:solidFill>
                    <a:schemeClr val="accent2"/>
                  </a:solidFill>
                  <a:prstDash val="solid"/>
                </a:ln>
                <a:solidFill>
                  <a:schemeClr val="accent2">
                    <a:lumMod val="40000"/>
                    <a:lumOff val="60000"/>
                  </a:schemeClr>
                </a:solidFill>
              </a:rPr>
              <a:t>Lidar Systems</a:t>
            </a:r>
          </a:p>
        </p:txBody>
      </p:sp>
      <p:pic>
        <p:nvPicPr>
          <p:cNvPr id="1026" name="Picture 2">
            <a:extLst>
              <a:ext uri="{FF2B5EF4-FFF2-40B4-BE49-F238E27FC236}">
                <a16:creationId xmlns:a16="http://schemas.microsoft.com/office/drawing/2014/main" id="{C2E5AB25-7BB8-A3DD-FA21-CDE0E44695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38408" y="2221467"/>
            <a:ext cx="6088842" cy="3416946"/>
          </a:xfrm>
          <a:prstGeom prst="snip2DiagRect">
            <a:avLst>
              <a:gd name="adj1" fmla="val 0"/>
              <a:gd name="adj2" fmla="val 16667"/>
            </a:avLst>
          </a:prstGeom>
          <a:solidFill>
            <a:srgbClr val="FFFFFF">
              <a:shade val="85000"/>
            </a:srgbClr>
          </a:solidFill>
          <a:ln w="88900" cap="sq">
            <a:solidFill>
              <a:schemeClr val="bg2">
                <a:lumMod val="60000"/>
                <a:lumOff val="4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57186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mph" presetSubtype="0" fill="hold" grpId="1" nodeType="clickEffect">
                                  <p:stCondLst>
                                    <p:cond delay="0"/>
                                  </p:stCondLst>
                                  <p:childTnLst>
                                    <p:animClr clrSpc="hsl" dir="cw">
                                      <p:cBhvr override="childStyle">
                                        <p:cTn id="11" dur="500" fill="hold"/>
                                        <p:tgtEl>
                                          <p:spTgt spid="2"/>
                                        </p:tgtEl>
                                        <p:attrNameLst>
                                          <p:attrName>style.color</p:attrName>
                                        </p:attrNameLst>
                                      </p:cBhvr>
                                      <p:by>
                                        <p:hsl h="0" s="12549" l="25098"/>
                                      </p:by>
                                    </p:animClr>
                                    <p:animClr clrSpc="hsl" dir="cw">
                                      <p:cBhvr>
                                        <p:cTn id="12" dur="500" fill="hold"/>
                                        <p:tgtEl>
                                          <p:spTgt spid="2"/>
                                        </p:tgtEl>
                                        <p:attrNameLst>
                                          <p:attrName>fillcolor</p:attrName>
                                        </p:attrNameLst>
                                      </p:cBhvr>
                                      <p:by>
                                        <p:hsl h="0" s="12549" l="25098"/>
                                      </p:by>
                                    </p:animClr>
                                    <p:animClr clrSpc="hsl" dir="cw">
                                      <p:cBhvr>
                                        <p:cTn id="13" dur="500" fill="hold"/>
                                        <p:tgtEl>
                                          <p:spTgt spid="2"/>
                                        </p:tgtEl>
                                        <p:attrNameLst>
                                          <p:attrName>stroke.color</p:attrName>
                                        </p:attrNameLst>
                                      </p:cBhvr>
                                      <p:by>
                                        <p:hsl h="0" s="12549" l="25098"/>
                                      </p:by>
                                    </p:animClr>
                                    <p:set>
                                      <p:cBhvr>
                                        <p:cTn id="14"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2D899E4-224D-A9F8-E94C-0321D31307E6}"/>
              </a:ext>
            </a:extLst>
          </p:cNvPr>
          <p:cNvSpPr txBox="1">
            <a:spLocks/>
          </p:cNvSpPr>
          <p:nvPr/>
        </p:nvSpPr>
        <p:spPr>
          <a:xfrm>
            <a:off x="685800" y="2063396"/>
            <a:ext cx="10394707" cy="3311189"/>
          </a:xfrm>
          <a:prstGeom prst="rect">
            <a:avLst/>
          </a:prstGeom>
          <a:effectLst>
            <a:glow rad="101600">
              <a:schemeClr val="accent2">
                <a:satMod val="175000"/>
                <a:alpha val="40000"/>
              </a:schemeClr>
            </a:glow>
            <a:reflection blurRad="6350" stA="50000" endA="300" endPos="55500" dist="50800" dir="5400000" sy="-100000" algn="bl" rotWithShape="0"/>
          </a:effectLst>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accent1">
                    <a:lumMod val="50000"/>
                  </a:schemeClr>
                </a:solidFill>
                <a:latin typeface="Perpetua" panose="02020502060401020303" pitchFamily="18" charset="0"/>
              </a:rPr>
              <a:t>Almost all vehicle accidents are caused by human error, which can be avoided with Advanced Driver Assistance Systems (ADAS). </a:t>
            </a:r>
          </a:p>
          <a:p>
            <a:r>
              <a:rPr lang="en-US" dirty="0">
                <a:solidFill>
                  <a:schemeClr val="accent6">
                    <a:lumMod val="50000"/>
                  </a:schemeClr>
                </a:solidFill>
                <a:latin typeface="Perpetua" panose="02020502060401020303" pitchFamily="18" charset="0"/>
              </a:rPr>
              <a:t>Autonomous application solutions are partitioned into various chips, called </a:t>
            </a:r>
            <a:r>
              <a:rPr lang="en-US" dirty="0">
                <a:solidFill>
                  <a:schemeClr val="accent6">
                    <a:lumMod val="50000"/>
                  </a:schemeClr>
                </a:solidFill>
                <a:highlight>
                  <a:srgbClr val="FFFF00"/>
                </a:highlight>
                <a:latin typeface="Perpetua" panose="02020502060401020303" pitchFamily="18" charset="0"/>
                <a:hlinkClick r:id="rId2">
                  <a:extLst>
                    <a:ext uri="{A12FA001-AC4F-418D-AE19-62706E023703}">
                      <ahyp:hlinkClr xmlns:ahyp="http://schemas.microsoft.com/office/drawing/2018/hyperlinkcolor" val="tx"/>
                    </a:ext>
                  </a:extLst>
                </a:hlinkClick>
              </a:rPr>
              <a:t>systems on a chip (SoCs)</a:t>
            </a:r>
            <a:r>
              <a:rPr lang="en-US" dirty="0">
                <a:solidFill>
                  <a:schemeClr val="accent6">
                    <a:lumMod val="50000"/>
                  </a:schemeClr>
                </a:solidFill>
                <a:highlight>
                  <a:srgbClr val="FFFF00"/>
                </a:highlight>
                <a:latin typeface="Perpetua" panose="02020502060401020303" pitchFamily="18" charset="0"/>
              </a:rPr>
              <a:t>. </a:t>
            </a:r>
            <a:r>
              <a:rPr lang="en-US" dirty="0">
                <a:solidFill>
                  <a:schemeClr val="accent6">
                    <a:lumMod val="50000"/>
                  </a:schemeClr>
                </a:solidFill>
                <a:latin typeface="Perpetua" panose="02020502060401020303" pitchFamily="18" charset="0"/>
              </a:rPr>
              <a:t>These chips connect sensors to actuators through interfaces and high-performance electronic controller units (ECUs) to gain 360-degree vision.</a:t>
            </a:r>
          </a:p>
          <a:p>
            <a:endParaRPr lang="en-US" dirty="0">
              <a:solidFill>
                <a:schemeClr val="accent6">
                  <a:lumMod val="50000"/>
                </a:schemeClr>
              </a:solidFill>
              <a:latin typeface="Perpetua" panose="02020502060401020303" pitchFamily="18" charset="0"/>
            </a:endParaRPr>
          </a:p>
          <a:p>
            <a:endParaRPr lang="en-US" dirty="0">
              <a:solidFill>
                <a:schemeClr val="accent1">
                  <a:lumMod val="50000"/>
                </a:schemeClr>
              </a:solidFill>
              <a:latin typeface="Perpetua" panose="02020502060401020303" pitchFamily="18" charset="0"/>
            </a:endParaRPr>
          </a:p>
          <a:p>
            <a:endParaRPr lang="en-IN" dirty="0">
              <a:solidFill>
                <a:schemeClr val="accent1">
                  <a:lumMod val="50000"/>
                </a:schemeClr>
              </a:solidFill>
            </a:endParaRPr>
          </a:p>
        </p:txBody>
      </p:sp>
      <p:pic>
        <p:nvPicPr>
          <p:cNvPr id="3" name="Picture 2">
            <a:extLst>
              <a:ext uri="{FF2B5EF4-FFF2-40B4-BE49-F238E27FC236}">
                <a16:creationId xmlns:a16="http://schemas.microsoft.com/office/drawing/2014/main" id="{FB7A9063-2530-848D-6B11-109FE4FBB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0"/>
            <a:ext cx="11430000" cy="6858000"/>
          </a:xfrm>
          <a:prstGeom prst="roundRect">
            <a:avLst>
              <a:gd name="adj" fmla="val 41403"/>
            </a:avLst>
          </a:prstGeom>
          <a:solidFill>
            <a:srgbClr val="FFFFFF">
              <a:shade val="85000"/>
            </a:srgbClr>
          </a:solidFill>
          <a:ln>
            <a:noFill/>
          </a:ln>
          <a:effectLst>
            <a:glow rad="101600">
              <a:schemeClr val="accent2">
                <a:satMod val="175000"/>
                <a:alpha val="40000"/>
              </a:schemeClr>
            </a:glow>
            <a:reflection blurRad="6350" stA="50000" endA="300" endPos="55500" dist="50800" dir="5400000" sy="-100000" algn="bl" rotWithShape="0"/>
          </a:effectLst>
        </p:spPr>
      </p:pic>
    </p:spTree>
    <p:extLst>
      <p:ext uri="{BB962C8B-B14F-4D97-AF65-F5344CB8AC3E}">
        <p14:creationId xmlns:p14="http://schemas.microsoft.com/office/powerpoint/2010/main" val="2965627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7FD3-8528-8446-3E1D-C34EDA510485}"/>
              </a:ext>
            </a:extLst>
          </p:cNvPr>
          <p:cNvSpPr>
            <a:spLocks noGrp="1"/>
          </p:cNvSpPr>
          <p:nvPr>
            <p:ph type="title"/>
          </p:nvPr>
        </p:nvSpPr>
        <p:spPr>
          <a:xfrm>
            <a:off x="1801815" y="531643"/>
            <a:ext cx="8911687" cy="1280890"/>
          </a:xfrm>
        </p:spPr>
        <p:txBody>
          <a:bodyPr>
            <a:normAutofit/>
          </a:bodyPr>
          <a:lstStyle/>
          <a:p>
            <a:pPr algn="ctr"/>
            <a:r>
              <a:rPr lang="en-IN" sz="4400" b="1" dirty="0">
                <a:ln w="22225">
                  <a:solidFill>
                    <a:schemeClr val="accent2"/>
                  </a:solidFill>
                  <a:prstDash val="solid"/>
                </a:ln>
                <a:solidFill>
                  <a:schemeClr val="accent2">
                    <a:lumMod val="40000"/>
                    <a:lumOff val="60000"/>
                  </a:schemeClr>
                </a:solidFill>
              </a:rPr>
              <a:t>What IS LIDAR</a:t>
            </a:r>
            <a:r>
              <a:rPr lang="en-IN" sz="4400" b="1" dirty="0">
                <a:ln w="22225">
                  <a:solidFill>
                    <a:schemeClr val="accent2"/>
                  </a:solidFill>
                  <a:prstDash val="solid"/>
                </a:ln>
                <a:solidFill>
                  <a:schemeClr val="accent2">
                    <a:lumMod val="40000"/>
                    <a:lumOff val="60000"/>
                  </a:schemeClr>
                </a:solidFill>
                <a:latin typeface="Agency FB" panose="020B0503020202020204" pitchFamily="34" charset="0"/>
              </a:rPr>
              <a:t>?</a:t>
            </a:r>
            <a:endParaRPr lang="en-IN" sz="4400" b="1" dirty="0">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848C4D56-85ED-0603-B0BB-9A684A15E82F}"/>
              </a:ext>
            </a:extLst>
          </p:cNvPr>
          <p:cNvSpPr>
            <a:spLocks noGrp="1"/>
          </p:cNvSpPr>
          <p:nvPr>
            <p:ph idx="1"/>
          </p:nvPr>
        </p:nvSpPr>
        <p:spPr>
          <a:xfrm>
            <a:off x="1638300" y="2000036"/>
            <a:ext cx="8915400" cy="3777622"/>
          </a:xfrm>
        </p:spPr>
        <p:txBody>
          <a:bodyPr>
            <a:noAutofit/>
          </a:bodyPr>
          <a:lstStyle/>
          <a:p>
            <a:r>
              <a:rPr lang="en-US" sz="2800" b="0" i="0" dirty="0">
                <a:solidFill>
                  <a:srgbClr val="00B050"/>
                </a:solidFill>
                <a:effectLst/>
                <a:latin typeface="Perpetua" panose="02020502060401020303" pitchFamily="18" charset="0"/>
              </a:rPr>
              <a:t>LIDAR is an acronym for Light Detection and Ranging. In LIDAR, laser light is sent from a source  and reflected from objects in the scene. </a:t>
            </a:r>
          </a:p>
          <a:p>
            <a:r>
              <a:rPr lang="en-US" sz="2800" b="0" i="0" dirty="0">
                <a:solidFill>
                  <a:srgbClr val="00B050"/>
                </a:solidFill>
                <a:effectLst/>
                <a:latin typeface="Perpetua" panose="02020502060401020303" pitchFamily="18" charset="0"/>
              </a:rPr>
              <a:t>The reflected light is detected by the system receiver and the time of flight (TOF) is used to develop a distance map of the objects in the scene.</a:t>
            </a:r>
          </a:p>
          <a:p>
            <a:r>
              <a:rPr lang="en-US" sz="2800" b="0" i="0" dirty="0">
                <a:solidFill>
                  <a:srgbClr val="00B050"/>
                </a:solidFill>
                <a:effectLst/>
                <a:latin typeface="Perpetua" panose="02020502060401020303" pitchFamily="18" charset="0"/>
              </a:rPr>
              <a:t>LIDAR systems can be used to create a three-dimensional model of a dynamic scene, such as what may be encountered by an autonomous driving vehicle. </a:t>
            </a:r>
            <a:endParaRPr lang="en-IN" sz="2800" dirty="0">
              <a:solidFill>
                <a:srgbClr val="00B050"/>
              </a:solidFill>
              <a:latin typeface="Perpetua" panose="02020502060401020303" pitchFamily="18" charset="0"/>
            </a:endParaRPr>
          </a:p>
        </p:txBody>
      </p:sp>
    </p:spTree>
    <p:extLst>
      <p:ext uri="{BB962C8B-B14F-4D97-AF65-F5344CB8AC3E}">
        <p14:creationId xmlns:p14="http://schemas.microsoft.com/office/powerpoint/2010/main" val="60479560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43B4-0C0C-5E16-A903-3542EBFC6E8D}"/>
              </a:ext>
            </a:extLst>
          </p:cNvPr>
          <p:cNvSpPr>
            <a:spLocks noGrp="1"/>
          </p:cNvSpPr>
          <p:nvPr>
            <p:ph type="title"/>
          </p:nvPr>
        </p:nvSpPr>
        <p:spPr>
          <a:xfrm>
            <a:off x="1792556" y="513663"/>
            <a:ext cx="8911687" cy="1280890"/>
          </a:xfrm>
        </p:spPr>
        <p:txBody>
          <a:bodyPr>
            <a:normAutofit/>
          </a:bodyPr>
          <a:lstStyle/>
          <a:p>
            <a:pPr algn="ctr"/>
            <a:r>
              <a:rPr lang="en-IN" sz="5400" dirty="0">
                <a:ln w="0"/>
                <a:solidFill>
                  <a:schemeClr val="accent1"/>
                </a:solidFill>
                <a:effectLst>
                  <a:outerShdw blurRad="38100" dist="25400" dir="5400000" algn="ctr" rotWithShape="0">
                    <a:srgbClr val="6E747A">
                      <a:alpha val="43000"/>
                    </a:srgbClr>
                  </a:outerShdw>
                </a:effectLst>
              </a:rPr>
              <a:t>WORKING OF LIDAR</a:t>
            </a:r>
          </a:p>
        </p:txBody>
      </p:sp>
      <p:sp>
        <p:nvSpPr>
          <p:cNvPr id="3" name="Content Placeholder 2">
            <a:extLst>
              <a:ext uri="{FF2B5EF4-FFF2-40B4-BE49-F238E27FC236}">
                <a16:creationId xmlns:a16="http://schemas.microsoft.com/office/drawing/2014/main" id="{D3EDC979-1D92-06D3-D4B9-2FE9FF378D94}"/>
              </a:ext>
            </a:extLst>
          </p:cNvPr>
          <p:cNvSpPr>
            <a:spLocks noGrp="1"/>
          </p:cNvSpPr>
          <p:nvPr>
            <p:ph idx="1"/>
          </p:nvPr>
        </p:nvSpPr>
        <p:spPr>
          <a:xfrm>
            <a:off x="1141412" y="1900718"/>
            <a:ext cx="9905999" cy="4263775"/>
          </a:xfrm>
        </p:spPr>
        <p:txBody>
          <a:bodyPr>
            <a:normAutofit fontScale="92500" lnSpcReduction="10000"/>
          </a:bodyPr>
          <a:lstStyle/>
          <a:p>
            <a:pPr algn="l">
              <a:buFont typeface="Arial" panose="020B0604020202020204" pitchFamily="34" charset="0"/>
              <a:buChar char="•"/>
            </a:pPr>
            <a:r>
              <a:rPr lang="en-US" sz="2600" b="0" i="0" dirty="0">
                <a:solidFill>
                  <a:schemeClr val="accent6">
                    <a:lumMod val="75000"/>
                  </a:schemeClr>
                </a:solidFill>
                <a:effectLst/>
                <a:latin typeface="Perpetua" panose="02020502060401020303" pitchFamily="18" charset="0"/>
              </a:rPr>
              <a:t>Laser, Scanning mechanism, GPS and inertia measurement and Computer are essential components of LIDAR.</a:t>
            </a:r>
          </a:p>
          <a:p>
            <a:pPr algn="l">
              <a:buFont typeface="Arial" panose="020B0604020202020204" pitchFamily="34" charset="0"/>
              <a:buChar char="•"/>
            </a:pPr>
            <a:r>
              <a:rPr lang="en-US" sz="2600" b="0" i="0" dirty="0">
                <a:solidFill>
                  <a:schemeClr val="accent6">
                    <a:lumMod val="75000"/>
                  </a:schemeClr>
                </a:solidFill>
                <a:effectLst/>
                <a:latin typeface="Perpetua" panose="02020502060401020303" pitchFamily="18" charset="0"/>
              </a:rPr>
              <a:t>LiDAR scanning units can fire hundreds of thousands of pulses per second. These light waves bounce off objects and return to the LiDAR sensor. </a:t>
            </a:r>
          </a:p>
          <a:p>
            <a:pPr algn="l">
              <a:buFont typeface="Arial" panose="020B0604020202020204" pitchFamily="34" charset="0"/>
              <a:buChar char="•"/>
            </a:pPr>
            <a:r>
              <a:rPr lang="en-US" sz="2600" b="0" i="0" dirty="0">
                <a:solidFill>
                  <a:schemeClr val="accent6">
                    <a:lumMod val="75000"/>
                  </a:schemeClr>
                </a:solidFill>
                <a:effectLst/>
                <a:latin typeface="Perpetua" panose="02020502060401020303" pitchFamily="18" charset="0"/>
              </a:rPr>
              <a:t>The sensor uses the time it takes for each pulse to return to calculate distance (time of flight). Each of these pulsed laser measurements, or returns, can be processed into a 3D visualization known as a ‘</a:t>
            </a:r>
            <a:r>
              <a:rPr lang="en-US" sz="2600" b="1" i="0" u="sng" dirty="0">
                <a:solidFill>
                  <a:schemeClr val="accent6">
                    <a:lumMod val="75000"/>
                  </a:schemeClr>
                </a:solidFill>
                <a:effectLst/>
                <a:latin typeface="Perpetua" panose="02020502060401020303" pitchFamily="18" charset="0"/>
              </a:rPr>
              <a:t>point cloud</a:t>
            </a:r>
            <a:r>
              <a:rPr lang="en-US" sz="2600" b="0" i="0" u="sng" dirty="0">
                <a:solidFill>
                  <a:schemeClr val="accent6">
                    <a:lumMod val="75000"/>
                  </a:schemeClr>
                </a:solidFill>
                <a:effectLst/>
                <a:latin typeface="Perpetua" panose="02020502060401020303" pitchFamily="18" charset="0"/>
              </a:rPr>
              <a:t>’.</a:t>
            </a:r>
          </a:p>
          <a:p>
            <a:pPr algn="l">
              <a:buFont typeface="Arial" panose="020B0604020202020204" pitchFamily="34" charset="0"/>
              <a:buChar char="•"/>
            </a:pPr>
            <a:r>
              <a:rPr lang="en-US" sz="2600" b="0" i="0" dirty="0">
                <a:solidFill>
                  <a:schemeClr val="accent6">
                    <a:lumMod val="75000"/>
                  </a:schemeClr>
                </a:solidFill>
                <a:effectLst/>
                <a:latin typeface="Perpetua" panose="02020502060401020303" pitchFamily="18" charset="0"/>
              </a:rPr>
              <a:t>A typical LiDAR system fires around million pulses each second. One of the key parameters to be considered before using the data of reflected pulse is the height of the unit and the velocity of the vehicle which houses the sensor so as to get an accurate estimation of mapping</a:t>
            </a:r>
            <a:r>
              <a:rPr lang="en-US" b="0" i="0" dirty="0">
                <a:solidFill>
                  <a:schemeClr val="accent6">
                    <a:lumMod val="75000"/>
                  </a:schemeClr>
                </a:solidFill>
                <a:effectLst/>
                <a:latin typeface="Open Sans"/>
              </a:rPr>
              <a:t>.</a:t>
            </a:r>
            <a:r>
              <a:rPr lang="en-US" b="0" i="0" u="sng" dirty="0">
                <a:solidFill>
                  <a:schemeClr val="accent6">
                    <a:lumMod val="75000"/>
                  </a:schemeClr>
                </a:solidFill>
                <a:effectLst/>
                <a:latin typeface="Perpetua" panose="02020502060401020303" pitchFamily="18" charset="0"/>
              </a:rPr>
              <a:t> </a:t>
            </a:r>
          </a:p>
          <a:p>
            <a:endParaRPr lang="en-IN" sz="2200" dirty="0">
              <a:solidFill>
                <a:schemeClr val="accent6">
                  <a:lumMod val="75000"/>
                </a:schemeClr>
              </a:solidFill>
              <a:latin typeface="Perpetua" panose="02020502060401020303" pitchFamily="18" charset="0"/>
            </a:endParaRPr>
          </a:p>
        </p:txBody>
      </p:sp>
      <p:sp>
        <p:nvSpPr>
          <p:cNvPr id="4" name="AutoShape 2" descr="LiDAR is a ranging device, which measures the distance to a target | Synopsys">
            <a:extLst>
              <a:ext uri="{FF2B5EF4-FFF2-40B4-BE49-F238E27FC236}">
                <a16:creationId xmlns:a16="http://schemas.microsoft.com/office/drawing/2014/main" id="{8ADDA9BF-CE94-32BB-35F8-B266F6F53F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4" descr="LiDAR is a ranging device, which measures the distance to a target | Synopsys">
            <a:extLst>
              <a:ext uri="{FF2B5EF4-FFF2-40B4-BE49-F238E27FC236}">
                <a16:creationId xmlns:a16="http://schemas.microsoft.com/office/drawing/2014/main" id="{E4CAD76E-8C25-A53F-B866-0AE5822A257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126361592"/>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7" presetClass="emph" presetSubtype="0" fill="remove" grpId="0" nodeType="clickEffect">
                                  <p:stCondLst>
                                    <p:cond delay="0"/>
                                  </p:stCondLst>
                                  <p:childTnLst>
                                    <p:animClr clrSpc="rgb" dir="cw">
                                      <p:cBhvr override="childStyle">
                                        <p:cTn id="10" dur="250" autoRev="1" fill="remove"/>
                                        <p:tgtEl>
                                          <p:spTgt spid="3">
                                            <p:txEl>
                                              <p:pRg st="0" end="0"/>
                                            </p:txEl>
                                          </p:spTgt>
                                        </p:tgtEl>
                                        <p:attrNameLst>
                                          <p:attrName>style.color</p:attrName>
                                        </p:attrNameLst>
                                      </p:cBhvr>
                                      <p:to>
                                        <a:schemeClr val="bg1"/>
                                      </p:to>
                                    </p:animClr>
                                    <p:animClr clrSpc="rgb" dir="cw">
                                      <p:cBhvr>
                                        <p:cTn id="11" dur="250" autoRev="1" fill="remove"/>
                                        <p:tgtEl>
                                          <p:spTgt spid="3">
                                            <p:txEl>
                                              <p:pRg st="0" end="0"/>
                                            </p:txEl>
                                          </p:spTgt>
                                        </p:tgtEl>
                                        <p:attrNameLst>
                                          <p:attrName>fillcolor</p:attrName>
                                        </p:attrNameLst>
                                      </p:cBhvr>
                                      <p:to>
                                        <a:schemeClr val="bg1"/>
                                      </p:to>
                                    </p:animClr>
                                    <p:set>
                                      <p:cBhvr>
                                        <p:cTn id="12" dur="250" autoRev="1" fill="remove"/>
                                        <p:tgtEl>
                                          <p:spTgt spid="3">
                                            <p:txEl>
                                              <p:pRg st="0" end="0"/>
                                            </p:txEl>
                                          </p:spTgt>
                                        </p:tgtEl>
                                        <p:attrNameLst>
                                          <p:attrName>fill.type</p:attrName>
                                        </p:attrNameLst>
                                      </p:cBhvr>
                                      <p:to>
                                        <p:strVal val="solid"/>
                                      </p:to>
                                    </p:set>
                                    <p:set>
                                      <p:cBhvr>
                                        <p:cTn id="13" dur="250" autoRev="1" fill="remove"/>
                                        <p:tgtEl>
                                          <p:spTgt spid="3">
                                            <p:txEl>
                                              <p:pRg st="0" end="0"/>
                                            </p:txEl>
                                          </p:spTgt>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27" presetClass="emph" presetSubtype="0" fill="remove" grpId="0" nodeType="clickEffect">
                                  <p:stCondLst>
                                    <p:cond delay="0"/>
                                  </p:stCondLst>
                                  <p:childTnLst>
                                    <p:animClr clrSpc="rgb" dir="cw">
                                      <p:cBhvr override="childStyle">
                                        <p:cTn id="17" dur="250" autoRev="1" fill="remove"/>
                                        <p:tgtEl>
                                          <p:spTgt spid="3">
                                            <p:txEl>
                                              <p:pRg st="1" end="1"/>
                                            </p:txEl>
                                          </p:spTgt>
                                        </p:tgtEl>
                                        <p:attrNameLst>
                                          <p:attrName>style.color</p:attrName>
                                        </p:attrNameLst>
                                      </p:cBhvr>
                                      <p:to>
                                        <a:schemeClr val="bg1"/>
                                      </p:to>
                                    </p:animClr>
                                    <p:animClr clrSpc="rgb" dir="cw">
                                      <p:cBhvr>
                                        <p:cTn id="18" dur="250" autoRev="1" fill="remove"/>
                                        <p:tgtEl>
                                          <p:spTgt spid="3">
                                            <p:txEl>
                                              <p:pRg st="1" end="1"/>
                                            </p:txEl>
                                          </p:spTgt>
                                        </p:tgtEl>
                                        <p:attrNameLst>
                                          <p:attrName>fillcolor</p:attrName>
                                        </p:attrNameLst>
                                      </p:cBhvr>
                                      <p:to>
                                        <a:schemeClr val="bg1"/>
                                      </p:to>
                                    </p:animClr>
                                    <p:set>
                                      <p:cBhvr>
                                        <p:cTn id="19" dur="250" autoRev="1" fill="remove"/>
                                        <p:tgtEl>
                                          <p:spTgt spid="3">
                                            <p:txEl>
                                              <p:pRg st="1" end="1"/>
                                            </p:txEl>
                                          </p:spTgt>
                                        </p:tgtEl>
                                        <p:attrNameLst>
                                          <p:attrName>fill.type</p:attrName>
                                        </p:attrNameLst>
                                      </p:cBhvr>
                                      <p:to>
                                        <p:strVal val="solid"/>
                                      </p:to>
                                    </p:set>
                                    <p:set>
                                      <p:cBhvr>
                                        <p:cTn id="20" dur="250" autoRev="1" fill="remove"/>
                                        <p:tgtEl>
                                          <p:spTgt spid="3">
                                            <p:txEl>
                                              <p:pRg st="1" end="1"/>
                                            </p:txEl>
                                          </p:spTgt>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7" presetClass="emph" presetSubtype="0" fill="remove" grpId="0" nodeType="clickEffect">
                                  <p:stCondLst>
                                    <p:cond delay="0"/>
                                  </p:stCondLst>
                                  <p:childTnLst>
                                    <p:animClr clrSpc="rgb" dir="cw">
                                      <p:cBhvr override="childStyle">
                                        <p:cTn id="24" dur="250" autoRev="1" fill="remove"/>
                                        <p:tgtEl>
                                          <p:spTgt spid="3">
                                            <p:txEl>
                                              <p:pRg st="2" end="2"/>
                                            </p:txEl>
                                          </p:spTgt>
                                        </p:tgtEl>
                                        <p:attrNameLst>
                                          <p:attrName>style.color</p:attrName>
                                        </p:attrNameLst>
                                      </p:cBhvr>
                                      <p:to>
                                        <a:schemeClr val="bg1"/>
                                      </p:to>
                                    </p:animClr>
                                    <p:animClr clrSpc="rgb" dir="cw">
                                      <p:cBhvr>
                                        <p:cTn id="25" dur="250" autoRev="1" fill="remove"/>
                                        <p:tgtEl>
                                          <p:spTgt spid="3">
                                            <p:txEl>
                                              <p:pRg st="2" end="2"/>
                                            </p:txEl>
                                          </p:spTgt>
                                        </p:tgtEl>
                                        <p:attrNameLst>
                                          <p:attrName>fillcolor</p:attrName>
                                        </p:attrNameLst>
                                      </p:cBhvr>
                                      <p:to>
                                        <a:schemeClr val="bg1"/>
                                      </p:to>
                                    </p:animClr>
                                    <p:set>
                                      <p:cBhvr>
                                        <p:cTn id="26" dur="250" autoRev="1" fill="remove"/>
                                        <p:tgtEl>
                                          <p:spTgt spid="3">
                                            <p:txEl>
                                              <p:pRg st="2" end="2"/>
                                            </p:txEl>
                                          </p:spTgt>
                                        </p:tgtEl>
                                        <p:attrNameLst>
                                          <p:attrName>fill.type</p:attrName>
                                        </p:attrNameLst>
                                      </p:cBhvr>
                                      <p:to>
                                        <p:strVal val="solid"/>
                                      </p:to>
                                    </p:set>
                                    <p:set>
                                      <p:cBhvr>
                                        <p:cTn id="27" dur="250" autoRev="1" fill="remove"/>
                                        <p:tgtEl>
                                          <p:spTgt spid="3">
                                            <p:txEl>
                                              <p:pRg st="2" end="2"/>
                                            </p:txEl>
                                          </p:spTgt>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27" presetClass="emph" presetSubtype="0" fill="remove" grpId="0" nodeType="clickEffect">
                                  <p:stCondLst>
                                    <p:cond delay="0"/>
                                  </p:stCondLst>
                                  <p:childTnLst>
                                    <p:animClr clrSpc="rgb" dir="cw">
                                      <p:cBhvr override="childStyle">
                                        <p:cTn id="31" dur="250" autoRev="1" fill="remove"/>
                                        <p:tgtEl>
                                          <p:spTgt spid="3">
                                            <p:txEl>
                                              <p:pRg st="3" end="3"/>
                                            </p:txEl>
                                          </p:spTgt>
                                        </p:tgtEl>
                                        <p:attrNameLst>
                                          <p:attrName>style.color</p:attrName>
                                        </p:attrNameLst>
                                      </p:cBhvr>
                                      <p:to>
                                        <a:schemeClr val="bg1"/>
                                      </p:to>
                                    </p:animClr>
                                    <p:animClr clrSpc="rgb" dir="cw">
                                      <p:cBhvr>
                                        <p:cTn id="32" dur="250" autoRev="1" fill="remove"/>
                                        <p:tgtEl>
                                          <p:spTgt spid="3">
                                            <p:txEl>
                                              <p:pRg st="3" end="3"/>
                                            </p:txEl>
                                          </p:spTgt>
                                        </p:tgtEl>
                                        <p:attrNameLst>
                                          <p:attrName>fillcolor</p:attrName>
                                        </p:attrNameLst>
                                      </p:cBhvr>
                                      <p:to>
                                        <a:schemeClr val="bg1"/>
                                      </p:to>
                                    </p:animClr>
                                    <p:set>
                                      <p:cBhvr>
                                        <p:cTn id="33" dur="250" autoRev="1" fill="remove"/>
                                        <p:tgtEl>
                                          <p:spTgt spid="3">
                                            <p:txEl>
                                              <p:pRg st="3" end="3"/>
                                            </p:txEl>
                                          </p:spTgt>
                                        </p:tgtEl>
                                        <p:attrNameLst>
                                          <p:attrName>fill.type</p:attrName>
                                        </p:attrNameLst>
                                      </p:cBhvr>
                                      <p:to>
                                        <p:strVal val="solid"/>
                                      </p:to>
                                    </p:set>
                                    <p:set>
                                      <p:cBhvr>
                                        <p:cTn id="34" dur="250" autoRev="1" fill="remove"/>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DFF1AF-FC89-A02F-C0B0-6F1CBF7A44FE}"/>
              </a:ext>
            </a:extLst>
          </p:cNvPr>
          <p:cNvSpPr>
            <a:spLocks noGrp="1"/>
          </p:cNvSpPr>
          <p:nvPr>
            <p:ph type="title"/>
          </p:nvPr>
        </p:nvSpPr>
        <p:spPr>
          <a:xfrm>
            <a:off x="1141412" y="327514"/>
            <a:ext cx="9905998" cy="1478570"/>
          </a:xfrm>
        </p:spPr>
        <p:txBody>
          <a:bodyPr/>
          <a:lstStyle/>
          <a:p>
            <a:pPr algn="ctr"/>
            <a:r>
              <a:rPr lang="en-IN" dirty="0">
                <a:ln w="0"/>
                <a:solidFill>
                  <a:schemeClr val="accent1"/>
                </a:solidFill>
                <a:effectLst>
                  <a:outerShdw blurRad="38100" dist="25400" dir="5400000" algn="ctr" rotWithShape="0">
                    <a:srgbClr val="6E747A">
                      <a:alpha val="43000"/>
                    </a:srgbClr>
                  </a:outerShdw>
                </a:effectLst>
              </a:rPr>
              <a:t>Working of lidar (cont.)</a:t>
            </a:r>
          </a:p>
        </p:txBody>
      </p:sp>
      <p:sp>
        <p:nvSpPr>
          <p:cNvPr id="5" name="Content Placeholder 4">
            <a:extLst>
              <a:ext uri="{FF2B5EF4-FFF2-40B4-BE49-F238E27FC236}">
                <a16:creationId xmlns:a16="http://schemas.microsoft.com/office/drawing/2014/main" id="{0CF14D58-2CD4-02D3-0767-64D2A64102D7}"/>
              </a:ext>
            </a:extLst>
          </p:cNvPr>
          <p:cNvSpPr>
            <a:spLocks noGrp="1"/>
          </p:cNvSpPr>
          <p:nvPr>
            <p:ph idx="1"/>
          </p:nvPr>
        </p:nvSpPr>
        <p:spPr>
          <a:xfrm>
            <a:off x="1141412" y="1530849"/>
            <a:ext cx="9905999" cy="4828854"/>
          </a:xfrm>
        </p:spPr>
        <p:txBody>
          <a:bodyPr>
            <a:normAutofit/>
          </a:bodyPr>
          <a:lstStyle/>
          <a:p>
            <a:r>
              <a:rPr lang="en-US" sz="2000" dirty="0">
                <a:solidFill>
                  <a:srgbClr val="7030A0"/>
                </a:solidFill>
                <a:latin typeface="Perpetua" panose="02020502060401020303" pitchFamily="18" charset="0"/>
              </a:rPr>
              <a:t>A</a:t>
            </a:r>
            <a:r>
              <a:rPr lang="en-US" sz="2000" b="0" i="0" dirty="0">
                <a:solidFill>
                  <a:srgbClr val="7030A0"/>
                </a:solidFill>
                <a:effectLst/>
                <a:latin typeface="Perpetua" panose="02020502060401020303" pitchFamily="18" charset="0"/>
              </a:rPr>
              <a:t> CNN model can infer on any objects surrounding the autonomous machine and plan its path without colliding with other objects or vehicles on the road. </a:t>
            </a:r>
          </a:p>
          <a:p>
            <a:r>
              <a:rPr lang="en-US" sz="2000" b="0" i="0" dirty="0">
                <a:solidFill>
                  <a:srgbClr val="7030A0"/>
                </a:solidFill>
                <a:effectLst/>
                <a:latin typeface="Perpetua" panose="02020502060401020303" pitchFamily="18" charset="0"/>
              </a:rPr>
              <a:t>Apart from obstacle detection LiDAR is also used in localization-SLAM (simultaneous localization and mapping). </a:t>
            </a:r>
          </a:p>
          <a:p>
            <a:pPr algn="l">
              <a:buFont typeface="Arial" panose="020B0604020202020204" pitchFamily="34" charset="0"/>
              <a:buChar char="•"/>
            </a:pPr>
            <a:r>
              <a:rPr lang="en-US" sz="2000" b="0" i="0" dirty="0">
                <a:solidFill>
                  <a:srgbClr val="7030A0"/>
                </a:solidFill>
                <a:effectLst/>
                <a:latin typeface="Perpetua" panose="02020502060401020303" pitchFamily="18" charset="0"/>
              </a:rPr>
              <a:t>LiDAR detection in general practice is classified in to two categories namely :coherent and incoherent.</a:t>
            </a:r>
          </a:p>
          <a:p>
            <a:pPr algn="l">
              <a:buFont typeface="Arial" panose="020B0604020202020204" pitchFamily="34" charset="0"/>
              <a:buChar char="•"/>
            </a:pPr>
            <a:r>
              <a:rPr lang="en-US" sz="2000" b="0" i="0" dirty="0">
                <a:solidFill>
                  <a:srgbClr val="7030A0"/>
                </a:solidFill>
                <a:effectLst/>
                <a:latin typeface="Perpetua" panose="02020502060401020303" pitchFamily="18" charset="0"/>
              </a:rPr>
              <a:t>Coherent detection- The scanning mechanism that receives the pulses after reflection uses ToF (Time of flight) to determine azimuth and elevation.</a:t>
            </a:r>
          </a:p>
          <a:p>
            <a:pPr algn="l">
              <a:buFont typeface="Arial" panose="020B0604020202020204" pitchFamily="34" charset="0"/>
              <a:buChar char="•"/>
            </a:pPr>
            <a:r>
              <a:rPr lang="en-US" sz="2000" b="0" i="0" dirty="0">
                <a:solidFill>
                  <a:srgbClr val="7030A0"/>
                </a:solidFill>
                <a:effectLst/>
                <a:latin typeface="Perpetua" panose="02020502060401020303" pitchFamily="18" charset="0"/>
              </a:rPr>
              <a:t>Incoherent detection- The scanning mechanism compares the received pulse with that of the transmitted one to determine azimuth and elevation.</a:t>
            </a:r>
          </a:p>
          <a:p>
            <a:pPr algn="l"/>
            <a:r>
              <a:rPr lang="en-US" sz="2000" b="0" i="0" dirty="0">
                <a:solidFill>
                  <a:srgbClr val="7030A0"/>
                </a:solidFill>
                <a:effectLst/>
                <a:latin typeface="Perpetua" panose="02020502060401020303" pitchFamily="18" charset="0"/>
              </a:rPr>
              <a:t>Each of the reflected pulses irrespective of detection method are processed for a 3D object detection using point cloud processing techniques.</a:t>
            </a:r>
          </a:p>
          <a:p>
            <a:endParaRPr lang="en-IN" sz="2200" dirty="0">
              <a:solidFill>
                <a:schemeClr val="accent6">
                  <a:lumMod val="75000"/>
                </a:schemeClr>
              </a:solidFill>
              <a:latin typeface="Perpetua" panose="02020502060401020303" pitchFamily="18" charset="0"/>
            </a:endParaRPr>
          </a:p>
        </p:txBody>
      </p:sp>
    </p:spTree>
    <p:extLst>
      <p:ext uri="{BB962C8B-B14F-4D97-AF65-F5344CB8AC3E}">
        <p14:creationId xmlns:p14="http://schemas.microsoft.com/office/powerpoint/2010/main" val="38157346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mph" presetSubtype="0" fill="hold" grpId="0" nodeType="clickEffect">
                                  <p:stCondLst>
                                    <p:cond delay="0"/>
                                  </p:stCondLst>
                                  <p:childTnLst>
                                    <p:animClr clrSpc="hsl" dir="cw">
                                      <p:cBhvr override="childStyle">
                                        <p:cTn id="11" dur="500" fill="hold"/>
                                        <p:tgtEl>
                                          <p:spTgt spid="5">
                                            <p:txEl>
                                              <p:pRg st="0" end="0"/>
                                            </p:txEl>
                                          </p:spTgt>
                                        </p:tgtEl>
                                        <p:attrNameLst>
                                          <p:attrName>style.color</p:attrName>
                                        </p:attrNameLst>
                                      </p:cBhvr>
                                      <p:by>
                                        <p:hsl h="0" s="-12549" l="-25098"/>
                                      </p:by>
                                    </p:animClr>
                                    <p:animClr clrSpc="hsl" dir="cw">
                                      <p:cBhvr>
                                        <p:cTn id="12" dur="500" fill="hold"/>
                                        <p:tgtEl>
                                          <p:spTgt spid="5">
                                            <p:txEl>
                                              <p:pRg st="0" end="0"/>
                                            </p:txEl>
                                          </p:spTgt>
                                        </p:tgtEl>
                                        <p:attrNameLst>
                                          <p:attrName>fillcolor</p:attrName>
                                        </p:attrNameLst>
                                      </p:cBhvr>
                                      <p:by>
                                        <p:hsl h="0" s="-12549" l="-25098"/>
                                      </p:by>
                                    </p:animClr>
                                    <p:animClr clrSpc="hsl" dir="cw">
                                      <p:cBhvr>
                                        <p:cTn id="13" dur="500" fill="hold"/>
                                        <p:tgtEl>
                                          <p:spTgt spid="5">
                                            <p:txEl>
                                              <p:pRg st="0" end="0"/>
                                            </p:txEl>
                                          </p:spTgt>
                                        </p:tgtEl>
                                        <p:attrNameLst>
                                          <p:attrName>stroke.color</p:attrName>
                                        </p:attrNameLst>
                                      </p:cBhvr>
                                      <p:by>
                                        <p:hsl h="0" s="-12549" l="-25098"/>
                                      </p:by>
                                    </p:animClr>
                                    <p:set>
                                      <p:cBhvr>
                                        <p:cTn id="14" dur="500" fill="hold"/>
                                        <p:tgtEl>
                                          <p:spTgt spid="5">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4" presetClass="emph" presetSubtype="0" fill="hold" grpId="0" nodeType="clickEffect">
                                  <p:stCondLst>
                                    <p:cond delay="0"/>
                                  </p:stCondLst>
                                  <p:childTnLst>
                                    <p:animClr clrSpc="hsl" dir="cw">
                                      <p:cBhvr override="childStyle">
                                        <p:cTn id="18" dur="500" fill="hold"/>
                                        <p:tgtEl>
                                          <p:spTgt spid="5">
                                            <p:txEl>
                                              <p:pRg st="1" end="1"/>
                                            </p:txEl>
                                          </p:spTgt>
                                        </p:tgtEl>
                                        <p:attrNameLst>
                                          <p:attrName>style.color</p:attrName>
                                        </p:attrNameLst>
                                      </p:cBhvr>
                                      <p:by>
                                        <p:hsl h="0" s="-12549" l="-25098"/>
                                      </p:by>
                                    </p:animClr>
                                    <p:animClr clrSpc="hsl" dir="cw">
                                      <p:cBhvr>
                                        <p:cTn id="19" dur="500" fill="hold"/>
                                        <p:tgtEl>
                                          <p:spTgt spid="5">
                                            <p:txEl>
                                              <p:pRg st="1" end="1"/>
                                            </p:txEl>
                                          </p:spTgt>
                                        </p:tgtEl>
                                        <p:attrNameLst>
                                          <p:attrName>fillcolor</p:attrName>
                                        </p:attrNameLst>
                                      </p:cBhvr>
                                      <p:by>
                                        <p:hsl h="0" s="-12549" l="-25098"/>
                                      </p:by>
                                    </p:animClr>
                                    <p:animClr clrSpc="hsl" dir="cw">
                                      <p:cBhvr>
                                        <p:cTn id="20" dur="500" fill="hold"/>
                                        <p:tgtEl>
                                          <p:spTgt spid="5">
                                            <p:txEl>
                                              <p:pRg st="1" end="1"/>
                                            </p:txEl>
                                          </p:spTgt>
                                        </p:tgtEl>
                                        <p:attrNameLst>
                                          <p:attrName>stroke.color</p:attrName>
                                        </p:attrNameLst>
                                      </p:cBhvr>
                                      <p:by>
                                        <p:hsl h="0" s="-12549" l="-25098"/>
                                      </p:by>
                                    </p:animClr>
                                    <p:set>
                                      <p:cBhvr>
                                        <p:cTn id="21" dur="500" fill="hold"/>
                                        <p:tgtEl>
                                          <p:spTgt spid="5">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4" presetClass="emph" presetSubtype="0" fill="hold" grpId="0" nodeType="clickEffect">
                                  <p:stCondLst>
                                    <p:cond delay="0"/>
                                  </p:stCondLst>
                                  <p:childTnLst>
                                    <p:animClr clrSpc="hsl" dir="cw">
                                      <p:cBhvr override="childStyle">
                                        <p:cTn id="25" dur="500" fill="hold"/>
                                        <p:tgtEl>
                                          <p:spTgt spid="5">
                                            <p:txEl>
                                              <p:pRg st="2" end="2"/>
                                            </p:txEl>
                                          </p:spTgt>
                                        </p:tgtEl>
                                        <p:attrNameLst>
                                          <p:attrName>style.color</p:attrName>
                                        </p:attrNameLst>
                                      </p:cBhvr>
                                      <p:by>
                                        <p:hsl h="0" s="-12549" l="-25098"/>
                                      </p:by>
                                    </p:animClr>
                                    <p:animClr clrSpc="hsl" dir="cw">
                                      <p:cBhvr>
                                        <p:cTn id="26" dur="500" fill="hold"/>
                                        <p:tgtEl>
                                          <p:spTgt spid="5">
                                            <p:txEl>
                                              <p:pRg st="2" end="2"/>
                                            </p:txEl>
                                          </p:spTgt>
                                        </p:tgtEl>
                                        <p:attrNameLst>
                                          <p:attrName>fillcolor</p:attrName>
                                        </p:attrNameLst>
                                      </p:cBhvr>
                                      <p:by>
                                        <p:hsl h="0" s="-12549" l="-25098"/>
                                      </p:by>
                                    </p:animClr>
                                    <p:animClr clrSpc="hsl" dir="cw">
                                      <p:cBhvr>
                                        <p:cTn id="27" dur="500" fill="hold"/>
                                        <p:tgtEl>
                                          <p:spTgt spid="5">
                                            <p:txEl>
                                              <p:pRg st="2" end="2"/>
                                            </p:txEl>
                                          </p:spTgt>
                                        </p:tgtEl>
                                        <p:attrNameLst>
                                          <p:attrName>stroke.color</p:attrName>
                                        </p:attrNameLst>
                                      </p:cBhvr>
                                      <p:by>
                                        <p:hsl h="0" s="-12549" l="-25098"/>
                                      </p:by>
                                    </p:animClr>
                                    <p:set>
                                      <p:cBhvr>
                                        <p:cTn id="28" dur="500" fill="hold"/>
                                        <p:tgtEl>
                                          <p:spTgt spid="5">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4" presetClass="emph" presetSubtype="0" fill="hold" grpId="0" nodeType="clickEffect">
                                  <p:stCondLst>
                                    <p:cond delay="0"/>
                                  </p:stCondLst>
                                  <p:childTnLst>
                                    <p:animClr clrSpc="hsl" dir="cw">
                                      <p:cBhvr override="childStyle">
                                        <p:cTn id="32" dur="500" fill="hold"/>
                                        <p:tgtEl>
                                          <p:spTgt spid="5">
                                            <p:txEl>
                                              <p:pRg st="3" end="3"/>
                                            </p:txEl>
                                          </p:spTgt>
                                        </p:tgtEl>
                                        <p:attrNameLst>
                                          <p:attrName>style.color</p:attrName>
                                        </p:attrNameLst>
                                      </p:cBhvr>
                                      <p:by>
                                        <p:hsl h="0" s="-12549" l="-25098"/>
                                      </p:by>
                                    </p:animClr>
                                    <p:animClr clrSpc="hsl" dir="cw">
                                      <p:cBhvr>
                                        <p:cTn id="33" dur="500" fill="hold"/>
                                        <p:tgtEl>
                                          <p:spTgt spid="5">
                                            <p:txEl>
                                              <p:pRg st="3" end="3"/>
                                            </p:txEl>
                                          </p:spTgt>
                                        </p:tgtEl>
                                        <p:attrNameLst>
                                          <p:attrName>fillcolor</p:attrName>
                                        </p:attrNameLst>
                                      </p:cBhvr>
                                      <p:by>
                                        <p:hsl h="0" s="-12549" l="-25098"/>
                                      </p:by>
                                    </p:animClr>
                                    <p:animClr clrSpc="hsl" dir="cw">
                                      <p:cBhvr>
                                        <p:cTn id="34" dur="500" fill="hold"/>
                                        <p:tgtEl>
                                          <p:spTgt spid="5">
                                            <p:txEl>
                                              <p:pRg st="3" end="3"/>
                                            </p:txEl>
                                          </p:spTgt>
                                        </p:tgtEl>
                                        <p:attrNameLst>
                                          <p:attrName>stroke.color</p:attrName>
                                        </p:attrNameLst>
                                      </p:cBhvr>
                                      <p:by>
                                        <p:hsl h="0" s="-12549" l="-25098"/>
                                      </p:by>
                                    </p:animClr>
                                    <p:set>
                                      <p:cBhvr>
                                        <p:cTn id="35" dur="500" fill="hold"/>
                                        <p:tgtEl>
                                          <p:spTgt spid="5">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4" presetClass="emph" presetSubtype="0" fill="hold" grpId="0" nodeType="clickEffect">
                                  <p:stCondLst>
                                    <p:cond delay="0"/>
                                  </p:stCondLst>
                                  <p:childTnLst>
                                    <p:animClr clrSpc="hsl" dir="cw">
                                      <p:cBhvr override="childStyle">
                                        <p:cTn id="39" dur="500" fill="hold"/>
                                        <p:tgtEl>
                                          <p:spTgt spid="5">
                                            <p:txEl>
                                              <p:pRg st="4" end="4"/>
                                            </p:txEl>
                                          </p:spTgt>
                                        </p:tgtEl>
                                        <p:attrNameLst>
                                          <p:attrName>style.color</p:attrName>
                                        </p:attrNameLst>
                                      </p:cBhvr>
                                      <p:by>
                                        <p:hsl h="0" s="-12549" l="-25098"/>
                                      </p:by>
                                    </p:animClr>
                                    <p:animClr clrSpc="hsl" dir="cw">
                                      <p:cBhvr>
                                        <p:cTn id="40" dur="500" fill="hold"/>
                                        <p:tgtEl>
                                          <p:spTgt spid="5">
                                            <p:txEl>
                                              <p:pRg st="4" end="4"/>
                                            </p:txEl>
                                          </p:spTgt>
                                        </p:tgtEl>
                                        <p:attrNameLst>
                                          <p:attrName>fillcolor</p:attrName>
                                        </p:attrNameLst>
                                      </p:cBhvr>
                                      <p:by>
                                        <p:hsl h="0" s="-12549" l="-25098"/>
                                      </p:by>
                                    </p:animClr>
                                    <p:animClr clrSpc="hsl" dir="cw">
                                      <p:cBhvr>
                                        <p:cTn id="41" dur="500" fill="hold"/>
                                        <p:tgtEl>
                                          <p:spTgt spid="5">
                                            <p:txEl>
                                              <p:pRg st="4" end="4"/>
                                            </p:txEl>
                                          </p:spTgt>
                                        </p:tgtEl>
                                        <p:attrNameLst>
                                          <p:attrName>stroke.color</p:attrName>
                                        </p:attrNameLst>
                                      </p:cBhvr>
                                      <p:by>
                                        <p:hsl h="0" s="-12549" l="-25098"/>
                                      </p:by>
                                    </p:animClr>
                                    <p:set>
                                      <p:cBhvr>
                                        <p:cTn id="42" dur="500" fill="hold"/>
                                        <p:tgtEl>
                                          <p:spTgt spid="5">
                                            <p:txEl>
                                              <p:pRg st="4" end="4"/>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4" presetClass="emph" presetSubtype="0" fill="hold" grpId="0" nodeType="clickEffect">
                                  <p:stCondLst>
                                    <p:cond delay="0"/>
                                  </p:stCondLst>
                                  <p:childTnLst>
                                    <p:animClr clrSpc="hsl" dir="cw">
                                      <p:cBhvr override="childStyle">
                                        <p:cTn id="46" dur="500" fill="hold"/>
                                        <p:tgtEl>
                                          <p:spTgt spid="5">
                                            <p:txEl>
                                              <p:pRg st="5" end="5"/>
                                            </p:txEl>
                                          </p:spTgt>
                                        </p:tgtEl>
                                        <p:attrNameLst>
                                          <p:attrName>style.color</p:attrName>
                                        </p:attrNameLst>
                                      </p:cBhvr>
                                      <p:by>
                                        <p:hsl h="0" s="-12549" l="-25098"/>
                                      </p:by>
                                    </p:animClr>
                                    <p:animClr clrSpc="hsl" dir="cw">
                                      <p:cBhvr>
                                        <p:cTn id="47" dur="500" fill="hold"/>
                                        <p:tgtEl>
                                          <p:spTgt spid="5">
                                            <p:txEl>
                                              <p:pRg st="5" end="5"/>
                                            </p:txEl>
                                          </p:spTgt>
                                        </p:tgtEl>
                                        <p:attrNameLst>
                                          <p:attrName>fillcolor</p:attrName>
                                        </p:attrNameLst>
                                      </p:cBhvr>
                                      <p:by>
                                        <p:hsl h="0" s="-12549" l="-25098"/>
                                      </p:by>
                                    </p:animClr>
                                    <p:animClr clrSpc="hsl" dir="cw">
                                      <p:cBhvr>
                                        <p:cTn id="48" dur="500" fill="hold"/>
                                        <p:tgtEl>
                                          <p:spTgt spid="5">
                                            <p:txEl>
                                              <p:pRg st="5" end="5"/>
                                            </p:txEl>
                                          </p:spTgt>
                                        </p:tgtEl>
                                        <p:attrNameLst>
                                          <p:attrName>stroke.color</p:attrName>
                                        </p:attrNameLst>
                                      </p:cBhvr>
                                      <p:by>
                                        <p:hsl h="0" s="-12549" l="-25098"/>
                                      </p:by>
                                    </p:animClr>
                                    <p:set>
                                      <p:cBhvr>
                                        <p:cTn id="49" dur="500" fill="hold"/>
                                        <p:tgtEl>
                                          <p:spTgt spid="5">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F067-68BF-A086-BB04-82802DB9A8CD}"/>
              </a:ext>
            </a:extLst>
          </p:cNvPr>
          <p:cNvSpPr>
            <a:spLocks noGrp="1"/>
          </p:cNvSpPr>
          <p:nvPr>
            <p:ph type="title"/>
          </p:nvPr>
        </p:nvSpPr>
        <p:spPr>
          <a:xfrm>
            <a:off x="1141412" y="320568"/>
            <a:ext cx="9905998" cy="1097266"/>
          </a:xfrm>
        </p:spPr>
        <p:txBody>
          <a:bodyPr/>
          <a:lstStyle/>
          <a:p>
            <a:pPr algn="ctr"/>
            <a:r>
              <a:rPr lang="en-IN" b="1" dirty="0">
                <a:ln w="22225">
                  <a:solidFill>
                    <a:schemeClr val="accent2"/>
                  </a:solidFill>
                  <a:prstDash val="solid"/>
                </a:ln>
                <a:solidFill>
                  <a:schemeClr val="accent2">
                    <a:lumMod val="40000"/>
                    <a:lumOff val="60000"/>
                  </a:schemeClr>
                </a:solidFill>
              </a:rPr>
              <a:t>APPLICATIONS</a:t>
            </a:r>
            <a:endParaRPr lang="en-IN" dirty="0"/>
          </a:p>
        </p:txBody>
      </p:sp>
      <p:sp>
        <p:nvSpPr>
          <p:cNvPr id="3" name="Content Placeholder 2">
            <a:extLst>
              <a:ext uri="{FF2B5EF4-FFF2-40B4-BE49-F238E27FC236}">
                <a16:creationId xmlns:a16="http://schemas.microsoft.com/office/drawing/2014/main" id="{FE6C7C88-7B74-B7C7-BA79-8078694BF91C}"/>
              </a:ext>
            </a:extLst>
          </p:cNvPr>
          <p:cNvSpPr>
            <a:spLocks noGrp="1"/>
          </p:cNvSpPr>
          <p:nvPr>
            <p:ph idx="1"/>
          </p:nvPr>
        </p:nvSpPr>
        <p:spPr>
          <a:xfrm>
            <a:off x="1141412" y="1181529"/>
            <a:ext cx="9905999" cy="5445302"/>
          </a:xfrm>
        </p:spPr>
        <p:txBody>
          <a:bodyPr>
            <a:normAutofit/>
          </a:bodyPr>
          <a:lstStyle/>
          <a:p>
            <a:r>
              <a:rPr lang="en-US" sz="2400" b="0" i="0" dirty="0">
                <a:solidFill>
                  <a:schemeClr val="bg2">
                    <a:lumMod val="50000"/>
                  </a:schemeClr>
                </a:solidFill>
                <a:effectLst/>
                <a:latin typeface="Perpetua" panose="02020502060401020303" pitchFamily="18" charset="0"/>
              </a:rPr>
              <a:t>In atmospheric sciences, LiDAR has been used for the detection of many types of atmospheric constituents and to characterize aerosols in the atmosphere, investigate upper atmospheric winds, profile clouds, aid the collection of weather data.</a:t>
            </a:r>
          </a:p>
          <a:p>
            <a:r>
              <a:rPr lang="en-US" sz="2400" b="0" i="0" dirty="0">
                <a:solidFill>
                  <a:schemeClr val="bg2">
                    <a:lumMod val="50000"/>
                  </a:schemeClr>
                </a:solidFill>
                <a:effectLst/>
                <a:latin typeface="Perpetua" panose="02020502060401020303" pitchFamily="18" charset="0"/>
              </a:rPr>
              <a:t> In astronomy, LiDAR has been used to measure distances, both for distant objects such as the moon and for very near objects</a:t>
            </a:r>
            <a:r>
              <a:rPr lang="en-US" sz="2400" dirty="0">
                <a:solidFill>
                  <a:schemeClr val="bg2">
                    <a:lumMod val="50000"/>
                  </a:schemeClr>
                </a:solidFill>
                <a:latin typeface="Roboto"/>
              </a:rPr>
              <a:t>.</a:t>
            </a:r>
          </a:p>
          <a:p>
            <a:pPr algn="l"/>
            <a:r>
              <a:rPr lang="en-US" sz="2400" b="0" i="0" dirty="0">
                <a:solidFill>
                  <a:schemeClr val="bg2">
                    <a:lumMod val="50000"/>
                  </a:schemeClr>
                </a:solidFill>
                <a:effectLst/>
                <a:latin typeface="Perpetua" panose="02020502060401020303" pitchFamily="18" charset="0"/>
              </a:rPr>
              <a:t>In agriculture, LiDAR can be used to map topology and crop growth, which can provide information on fertilizer needs and irrigation requirements. </a:t>
            </a:r>
          </a:p>
          <a:p>
            <a:pPr algn="l"/>
            <a:r>
              <a:rPr lang="en-US" sz="2400" b="0" i="0" dirty="0">
                <a:solidFill>
                  <a:schemeClr val="bg2">
                    <a:lumMod val="50000"/>
                  </a:schemeClr>
                </a:solidFill>
                <a:effectLst/>
                <a:latin typeface="Perpetua" panose="02020502060401020303" pitchFamily="18" charset="0"/>
              </a:rPr>
              <a:t>In archaeology, LiDAR has been used to map ancient transportation systems under thick forest canopy. </a:t>
            </a:r>
          </a:p>
          <a:p>
            <a:pPr algn="l"/>
            <a:r>
              <a:rPr lang="en-US" sz="2400" b="0" i="0" dirty="0">
                <a:solidFill>
                  <a:schemeClr val="bg2">
                    <a:lumMod val="50000"/>
                  </a:schemeClr>
                </a:solidFill>
                <a:effectLst/>
                <a:latin typeface="Perpetua" panose="02020502060401020303" pitchFamily="18" charset="0"/>
              </a:rPr>
              <a:t>Today, LiDAR is frequently used to create a three-dimensional model of the world around the LiDAR sensor.</a:t>
            </a:r>
          </a:p>
          <a:p>
            <a:endParaRPr lang="en-IN" dirty="0"/>
          </a:p>
        </p:txBody>
      </p:sp>
    </p:spTree>
    <p:extLst>
      <p:ext uri="{BB962C8B-B14F-4D97-AF65-F5344CB8AC3E}">
        <p14:creationId xmlns:p14="http://schemas.microsoft.com/office/powerpoint/2010/main" val="35910309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86C7-4CAA-B1B7-F371-8C682482CFF4}"/>
              </a:ext>
            </a:extLst>
          </p:cNvPr>
          <p:cNvSpPr>
            <a:spLocks noGrp="1"/>
          </p:cNvSpPr>
          <p:nvPr>
            <p:ph type="title"/>
          </p:nvPr>
        </p:nvSpPr>
        <p:spPr>
          <a:xfrm>
            <a:off x="2135724" y="693507"/>
            <a:ext cx="8911687" cy="1280890"/>
          </a:xfrm>
        </p:spPr>
        <p:txBody>
          <a:bodyPr/>
          <a:lstStyle/>
          <a:p>
            <a:pPr algn="ct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Why IS ADAS IMPORTANT </a:t>
            </a:r>
            <a:r>
              <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Perpetua" panose="02020502060401020303" pitchFamily="18" charset="0"/>
              </a:rPr>
              <a:t>?</a:t>
            </a:r>
            <a:endParaRPr lang="en-IN"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a:extLst>
              <a:ext uri="{FF2B5EF4-FFF2-40B4-BE49-F238E27FC236}">
                <a16:creationId xmlns:a16="http://schemas.microsoft.com/office/drawing/2014/main" id="{C3FF601C-ACA7-98CC-EA1A-9653325E0DF6}"/>
              </a:ext>
            </a:extLst>
          </p:cNvPr>
          <p:cNvSpPr>
            <a:spLocks noGrp="1"/>
          </p:cNvSpPr>
          <p:nvPr>
            <p:ph idx="1"/>
          </p:nvPr>
        </p:nvSpPr>
        <p:spPr>
          <a:xfrm>
            <a:off x="1141412" y="2249486"/>
            <a:ext cx="9905999" cy="3915007"/>
          </a:xfrm>
        </p:spPr>
        <p:txBody>
          <a:bodyPr>
            <a:noAutofit/>
          </a:bodyPr>
          <a:lstStyle/>
          <a:p>
            <a:pPr algn="just"/>
            <a:r>
              <a:rPr lang="en-US" sz="2400" i="0" dirty="0">
                <a:solidFill>
                  <a:srgbClr val="00B050"/>
                </a:solidFill>
                <a:effectLst/>
                <a:latin typeface="Perpetua" panose="02020502060401020303" pitchFamily="18" charset="0"/>
              </a:rPr>
              <a:t>According to the</a:t>
            </a:r>
            <a:r>
              <a:rPr lang="en-US" sz="2400" i="1" dirty="0">
                <a:solidFill>
                  <a:srgbClr val="00B050"/>
                </a:solidFill>
                <a:effectLst/>
                <a:latin typeface="Perpetua" panose="02020502060401020303" pitchFamily="18" charset="0"/>
              </a:rPr>
              <a:t> </a:t>
            </a:r>
            <a:r>
              <a:rPr lang="en-US" sz="2400" dirty="0">
                <a:solidFill>
                  <a:srgbClr val="00B050"/>
                </a:solidFill>
                <a:effectLst/>
                <a:latin typeface="Perpetua" panose="02020502060401020303" pitchFamily="18" charset="0"/>
              </a:rPr>
              <a:t>August 2016 Survey done </a:t>
            </a:r>
            <a:r>
              <a:rPr lang="en-US" sz="2400" i="0" dirty="0">
                <a:solidFill>
                  <a:srgbClr val="00B050"/>
                </a:solidFill>
                <a:effectLst/>
                <a:latin typeface="Perpetua" panose="02020502060401020303" pitchFamily="18" charset="0"/>
              </a:rPr>
              <a:t>by the National Highway Traffic Safety Administration (NHTSA), “The Nation lost 35,092 people in crashes on U.S. roadways during 2015.” </a:t>
            </a:r>
          </a:p>
          <a:p>
            <a:pPr algn="just"/>
            <a:r>
              <a:rPr lang="en-US" sz="2400" b="0" i="0" dirty="0">
                <a:solidFill>
                  <a:srgbClr val="00B050"/>
                </a:solidFill>
                <a:effectLst/>
                <a:latin typeface="Perpetua" panose="02020502060401020303" pitchFamily="18" charset="0"/>
              </a:rPr>
              <a:t>Thus , ADAS can reduce the incidence of driving accidents and reduce casualties in a car accident. </a:t>
            </a:r>
          </a:p>
          <a:p>
            <a:pPr algn="just"/>
            <a:r>
              <a:rPr lang="en-US" sz="2400" b="0" i="0" dirty="0">
                <a:solidFill>
                  <a:srgbClr val="00B050"/>
                </a:solidFill>
                <a:effectLst/>
                <a:latin typeface="Perpetua" panose="02020502060401020303" pitchFamily="18" charset="0"/>
              </a:rPr>
              <a:t>According to the research of the US Road Safety Insurance Association, the Collision Avoidance System can reduce 27% the rear-end car accident; the Blind Spot Detection System can reduce 14% of the collision accident during the lane to reduce the accident; the lane deviation warning system can reduce 21% of the deadly fatal accident</a:t>
            </a:r>
            <a:r>
              <a:rPr lang="en-US" sz="2400" b="0" i="0" dirty="0">
                <a:solidFill>
                  <a:srgbClr val="000000"/>
                </a:solidFill>
                <a:effectLst/>
                <a:latin typeface="helvetica neue"/>
              </a:rPr>
              <a:t>.</a:t>
            </a:r>
            <a:endParaRPr lang="en-IN" sz="2400" dirty="0">
              <a:solidFill>
                <a:srgbClr val="00B050"/>
              </a:solidFill>
              <a:latin typeface="Perpetua" panose="02020502060401020303" pitchFamily="18" charset="0"/>
            </a:endParaRPr>
          </a:p>
        </p:txBody>
      </p:sp>
    </p:spTree>
    <p:extLst>
      <p:ext uri="{BB962C8B-B14F-4D97-AF65-F5344CB8AC3E}">
        <p14:creationId xmlns:p14="http://schemas.microsoft.com/office/powerpoint/2010/main" val="11563405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
                                        <p:tgtEl>
                                          <p:spTgt spid="3">
                                            <p:txEl>
                                              <p:pRg st="0" end="0"/>
                                            </p:txEl>
                                          </p:spTgt>
                                        </p:tgtEl>
                                      </p:cBhvr>
                                    </p:animEffect>
                                    <p:anim calcmode="lin" valueType="num">
                                      <p:cBhvr>
                                        <p:cTn id="13" dur="4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400" fill="hold"/>
                                        <p:tgtEl>
                                          <p:spTgt spid="3">
                                            <p:txEl>
                                              <p:pRg st="0" end="0"/>
                                            </p:txEl>
                                          </p:spTgt>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
                                        <p:tgtEl>
                                          <p:spTgt spid="3">
                                            <p:txEl>
                                              <p:pRg st="1" end="1"/>
                                            </p:txEl>
                                          </p:spTgt>
                                        </p:tgtEl>
                                      </p:cBhvr>
                                    </p:animEffect>
                                    <p:anim calcmode="lin" valueType="num">
                                      <p:cBhvr>
                                        <p:cTn id="22" dur="4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400" fill="hold"/>
                                        <p:tgtEl>
                                          <p:spTgt spid="3">
                                            <p:txEl>
                                              <p:pRg st="1" end="1"/>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3"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
                                        <p:tgtEl>
                                          <p:spTgt spid="3">
                                            <p:txEl>
                                              <p:pRg st="2" end="2"/>
                                            </p:txEl>
                                          </p:spTgt>
                                        </p:tgtEl>
                                      </p:cBhvr>
                                    </p:animEffect>
                                    <p:anim calcmode="lin" valueType="num">
                                      <p:cBhvr>
                                        <p:cTn id="31" dur="4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400" fill="hold"/>
                                        <p:tgtEl>
                                          <p:spTgt spid="3">
                                            <p:txEl>
                                              <p:pRg st="2" end="2"/>
                                            </p:txEl>
                                          </p:spTgt>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84592-8F02-EE95-6A41-D89FA5C15C86}"/>
              </a:ext>
            </a:extLst>
          </p:cNvPr>
          <p:cNvSpPr>
            <a:spLocks noGrp="1"/>
          </p:cNvSpPr>
          <p:nvPr>
            <p:ph type="title"/>
          </p:nvPr>
        </p:nvSpPr>
        <p:spPr>
          <a:xfrm>
            <a:off x="1141412" y="288585"/>
            <a:ext cx="9905998" cy="1478570"/>
          </a:xfrm>
        </p:spPr>
        <p:txBody>
          <a:bodyPr>
            <a:normAutofit/>
          </a:bodyPr>
          <a:lstStyle/>
          <a:p>
            <a:pPr algn="ctr"/>
            <a:r>
              <a:rPr lang="en-IN" sz="4800" dirty="0">
                <a:ln w="0"/>
                <a:gradFill>
                  <a:gsLst>
                    <a:gs pos="21000">
                      <a:srgbClr val="53575C"/>
                    </a:gs>
                    <a:gs pos="88000">
                      <a:srgbClr val="C5C7CA"/>
                    </a:gs>
                  </a:gsLst>
                  <a:lin ang="5400000"/>
                </a:gradFill>
              </a:rPr>
              <a:t>FUTURE OF ADAS</a:t>
            </a:r>
            <a:r>
              <a:rPr lang="en-IN" sz="4800" dirty="0">
                <a:ln w="0"/>
                <a:gradFill>
                  <a:gsLst>
                    <a:gs pos="21000">
                      <a:srgbClr val="53575C"/>
                    </a:gs>
                    <a:gs pos="88000">
                      <a:srgbClr val="C5C7CA"/>
                    </a:gs>
                  </a:gsLst>
                  <a:lin ang="5400000"/>
                </a:gradFill>
                <a:latin typeface="Perpetua" panose="02020502060401020303" pitchFamily="18" charset="0"/>
              </a:rPr>
              <a:t>?</a:t>
            </a:r>
            <a:endParaRPr lang="en-IN" sz="4800" dirty="0">
              <a:ln w="0"/>
              <a:gradFill>
                <a:gsLst>
                  <a:gs pos="21000">
                    <a:srgbClr val="53575C"/>
                  </a:gs>
                  <a:gs pos="88000">
                    <a:srgbClr val="C5C7CA"/>
                  </a:gs>
                </a:gsLst>
                <a:lin ang="5400000"/>
              </a:gradFill>
            </a:endParaRPr>
          </a:p>
        </p:txBody>
      </p:sp>
      <p:sp>
        <p:nvSpPr>
          <p:cNvPr id="5" name="Content Placeholder 4">
            <a:extLst>
              <a:ext uri="{FF2B5EF4-FFF2-40B4-BE49-F238E27FC236}">
                <a16:creationId xmlns:a16="http://schemas.microsoft.com/office/drawing/2014/main" id="{658D31F4-470B-2C51-90BD-4026B0385D73}"/>
              </a:ext>
            </a:extLst>
          </p:cNvPr>
          <p:cNvSpPr>
            <a:spLocks noGrp="1"/>
          </p:cNvSpPr>
          <p:nvPr>
            <p:ph idx="1"/>
          </p:nvPr>
        </p:nvSpPr>
        <p:spPr>
          <a:xfrm>
            <a:off x="1141412" y="1633591"/>
            <a:ext cx="9905999" cy="4828854"/>
          </a:xfrm>
        </p:spPr>
        <p:txBody>
          <a:bodyPr>
            <a:normAutofit/>
          </a:bodyPr>
          <a:lstStyle/>
          <a:p>
            <a:r>
              <a:rPr lang="en-US" sz="2400" b="0" i="0" dirty="0">
                <a:solidFill>
                  <a:schemeClr val="accent6">
                    <a:lumMod val="75000"/>
                  </a:schemeClr>
                </a:solidFill>
                <a:effectLst/>
                <a:latin typeface="Perpetua" panose="02020502060401020303" pitchFamily="18" charset="0"/>
              </a:rPr>
              <a:t>The trend is shifting from distributed ADAS electronic controller units (ECUs) to a more integrated ADAS domain controller with centralized ECUs.</a:t>
            </a:r>
          </a:p>
          <a:p>
            <a:r>
              <a:rPr lang="en-US" sz="2400" b="0" i="0" dirty="0">
                <a:solidFill>
                  <a:schemeClr val="accent6">
                    <a:lumMod val="75000"/>
                  </a:schemeClr>
                </a:solidFill>
                <a:effectLst/>
                <a:latin typeface="Perpetua" panose="02020502060401020303" pitchFamily="18" charset="0"/>
              </a:rPr>
              <a:t>Current ADAS functions are limited by what the vehicle’s own sensors can detect, which today extends to a useful forward range of around 250 meters.</a:t>
            </a:r>
          </a:p>
          <a:p>
            <a:pPr algn="l"/>
            <a:r>
              <a:rPr lang="en-US" sz="2400" dirty="0">
                <a:solidFill>
                  <a:schemeClr val="accent6">
                    <a:lumMod val="75000"/>
                  </a:schemeClr>
                </a:solidFill>
                <a:latin typeface="Perpetua" panose="02020502060401020303" pitchFamily="18" charset="0"/>
              </a:rPr>
              <a:t>T</a:t>
            </a:r>
            <a:r>
              <a:rPr lang="en-US" sz="2400" b="0" i="0" dirty="0">
                <a:solidFill>
                  <a:schemeClr val="accent6">
                    <a:lumMod val="75000"/>
                  </a:schemeClr>
                </a:solidFill>
                <a:effectLst/>
                <a:latin typeface="Perpetua" panose="02020502060401020303" pitchFamily="18" charset="0"/>
              </a:rPr>
              <a:t>he next step-change for the advancement </a:t>
            </a:r>
            <a:r>
              <a:rPr lang="en-US" sz="2400" dirty="0">
                <a:solidFill>
                  <a:schemeClr val="accent6">
                    <a:lumMod val="75000"/>
                  </a:schemeClr>
                </a:solidFill>
                <a:latin typeface="Perpetua" panose="02020502060401020303" pitchFamily="18" charset="0"/>
              </a:rPr>
              <a:t>of ADAS will be t</a:t>
            </a:r>
            <a:r>
              <a:rPr lang="en-US" sz="2400" b="0" i="0" dirty="0">
                <a:solidFill>
                  <a:schemeClr val="accent6">
                    <a:lumMod val="75000"/>
                  </a:schemeClr>
                </a:solidFill>
                <a:effectLst/>
                <a:latin typeface="Perpetua" panose="02020502060401020303" pitchFamily="18" charset="0"/>
              </a:rPr>
              <a:t>he widespread adoption of:</a:t>
            </a:r>
          </a:p>
          <a:p>
            <a:pPr algn="l">
              <a:buFont typeface="Arial" panose="020B0604020202020204" pitchFamily="34" charset="0"/>
              <a:buChar char="•"/>
            </a:pPr>
            <a:r>
              <a:rPr lang="en-US" sz="2400" b="0" i="0" dirty="0">
                <a:solidFill>
                  <a:schemeClr val="accent6">
                    <a:lumMod val="75000"/>
                  </a:schemeClr>
                </a:solidFill>
                <a:effectLst/>
                <a:latin typeface="Perpetua" panose="02020502060401020303" pitchFamily="18" charset="0"/>
              </a:rPr>
              <a:t>vehicle-to-vehicle (V2V),</a:t>
            </a:r>
          </a:p>
          <a:p>
            <a:pPr algn="l">
              <a:buFont typeface="Arial" panose="020B0604020202020204" pitchFamily="34" charset="0"/>
              <a:buChar char="•"/>
            </a:pPr>
            <a:r>
              <a:rPr lang="en-US" sz="2400" b="0" i="0" dirty="0">
                <a:solidFill>
                  <a:schemeClr val="accent6">
                    <a:lumMod val="75000"/>
                  </a:schemeClr>
                </a:solidFill>
                <a:effectLst/>
                <a:latin typeface="Perpetua" panose="02020502060401020303" pitchFamily="18" charset="0"/>
              </a:rPr>
              <a:t>vehicle-to-infrastructure (V2I) and</a:t>
            </a:r>
          </a:p>
          <a:p>
            <a:pPr algn="l">
              <a:buFont typeface="Arial" panose="020B0604020202020204" pitchFamily="34" charset="0"/>
              <a:buChar char="•"/>
            </a:pPr>
            <a:r>
              <a:rPr lang="en-US" sz="2400" b="0" i="0" dirty="0">
                <a:solidFill>
                  <a:schemeClr val="accent6">
                    <a:lumMod val="75000"/>
                  </a:schemeClr>
                </a:solidFill>
                <a:effectLst/>
                <a:latin typeface="Perpetua" panose="02020502060401020303" pitchFamily="18" charset="0"/>
              </a:rPr>
              <a:t>vehicle-to-everything (V2X) communications.</a:t>
            </a:r>
          </a:p>
          <a:p>
            <a:endParaRPr lang="en-IN" sz="2200" dirty="0">
              <a:solidFill>
                <a:schemeClr val="accent6">
                  <a:lumMod val="75000"/>
                </a:schemeClr>
              </a:solidFill>
              <a:latin typeface="Perpetua" panose="02020502060401020303" pitchFamily="18" charset="0"/>
            </a:endParaRPr>
          </a:p>
        </p:txBody>
      </p:sp>
    </p:spTree>
    <p:extLst>
      <p:ext uri="{BB962C8B-B14F-4D97-AF65-F5344CB8AC3E}">
        <p14:creationId xmlns:p14="http://schemas.microsoft.com/office/powerpoint/2010/main" val="1497436358"/>
      </p:ext>
    </p:extLst>
  </p:cSld>
  <p:clrMapOvr>
    <a:masterClrMapping/>
  </p:clrMapOvr>
  <mc:AlternateContent xmlns:mc="http://schemas.openxmlformats.org/markup-compatibility/2006" xmlns:p14="http://schemas.microsoft.com/office/powerpoint/2010/main">
    <mc:Choice Requires="p14">
      <p:transition spd="slow" p14:dur="2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p:cTn id="15"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p:cTn id="2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5">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2" end="2"/>
                                            </p:txEl>
                                          </p:spTgt>
                                        </p:tgtEl>
                                        <p:attrNameLst>
                                          <p:attrName>ppt_h</p:attrName>
                                        </p:attrNameLst>
                                      </p:cBhvr>
                                      <p:tavLst>
                                        <p:tav tm="0">
                                          <p:val>
                                            <p:fltVal val="0"/>
                                          </p:val>
                                        </p:tav>
                                        <p:tav tm="100000">
                                          <p:val>
                                            <p:strVal val="#ppt_h"/>
                                          </p:val>
                                        </p:tav>
                                      </p:tavLst>
                                    </p:anim>
                                    <p:anim calcmode="lin" valueType="num">
                                      <p:cBhvr>
                                        <p:cTn id="33" dur="500" fill="hold"/>
                                        <p:tgtEl>
                                          <p:spTgt spid="5">
                                            <p:txEl>
                                              <p:pRg st="2" end="2"/>
                                            </p:txEl>
                                          </p:spTgt>
                                        </p:tgtEl>
                                        <p:attrNameLst>
                                          <p:attrName>style.rotation</p:attrName>
                                        </p:attrNameLst>
                                      </p:cBhvr>
                                      <p:tavLst>
                                        <p:tav tm="0">
                                          <p:val>
                                            <p:fltVal val="360"/>
                                          </p:val>
                                        </p:tav>
                                        <p:tav tm="100000">
                                          <p:val>
                                            <p:fltVal val="0"/>
                                          </p:val>
                                        </p:tav>
                                      </p:tavLst>
                                    </p:anim>
                                    <p:animEffect transition="in" filter="fade">
                                      <p:cBhvr>
                                        <p:cTn id="34" dur="500"/>
                                        <p:tgtEl>
                                          <p:spTgt spid="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 calcmode="lin" valueType="num">
                                      <p:cBhvr>
                                        <p:cTn id="39"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5">
                                            <p:txEl>
                                              <p:pRg st="3" end="3"/>
                                            </p:txEl>
                                          </p:spTgt>
                                        </p:tgtEl>
                                        <p:attrNameLst>
                                          <p:attrName>ppt_h</p:attrName>
                                        </p:attrNameLst>
                                      </p:cBhvr>
                                      <p:tavLst>
                                        <p:tav tm="0">
                                          <p:val>
                                            <p:fltVal val="0"/>
                                          </p:val>
                                        </p:tav>
                                        <p:tav tm="100000">
                                          <p:val>
                                            <p:strVal val="#ppt_h"/>
                                          </p:val>
                                        </p:tav>
                                      </p:tavLst>
                                    </p:anim>
                                    <p:anim calcmode="lin" valueType="num">
                                      <p:cBhvr>
                                        <p:cTn id="41" dur="500" fill="hold"/>
                                        <p:tgtEl>
                                          <p:spTgt spid="5">
                                            <p:txEl>
                                              <p:pRg st="3" end="3"/>
                                            </p:txEl>
                                          </p:spTgt>
                                        </p:tgtEl>
                                        <p:attrNameLst>
                                          <p:attrName>style.rotation</p:attrName>
                                        </p:attrNameLst>
                                      </p:cBhvr>
                                      <p:tavLst>
                                        <p:tav tm="0">
                                          <p:val>
                                            <p:fltVal val="360"/>
                                          </p:val>
                                        </p:tav>
                                        <p:tav tm="100000">
                                          <p:val>
                                            <p:fltVal val="0"/>
                                          </p:val>
                                        </p:tav>
                                      </p:tavLst>
                                    </p:anim>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 calcmode="lin" valueType="num">
                                      <p:cBhvr>
                                        <p:cTn id="4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5">
                                            <p:txEl>
                                              <p:pRg st="4" end="4"/>
                                            </p:txEl>
                                          </p:spTgt>
                                        </p:tgtEl>
                                        <p:attrNameLst>
                                          <p:attrName>ppt_h</p:attrName>
                                        </p:attrNameLst>
                                      </p:cBhvr>
                                      <p:tavLst>
                                        <p:tav tm="0">
                                          <p:val>
                                            <p:fltVal val="0"/>
                                          </p:val>
                                        </p:tav>
                                        <p:tav tm="100000">
                                          <p:val>
                                            <p:strVal val="#ppt_h"/>
                                          </p:val>
                                        </p:tav>
                                      </p:tavLst>
                                    </p:anim>
                                    <p:anim calcmode="lin" valueType="num">
                                      <p:cBhvr>
                                        <p:cTn id="49" dur="500" fill="hold"/>
                                        <p:tgtEl>
                                          <p:spTgt spid="5">
                                            <p:txEl>
                                              <p:pRg st="4" end="4"/>
                                            </p:txEl>
                                          </p:spTgt>
                                        </p:tgtEl>
                                        <p:attrNameLst>
                                          <p:attrName>style.rotation</p:attrName>
                                        </p:attrNameLst>
                                      </p:cBhvr>
                                      <p:tavLst>
                                        <p:tav tm="0">
                                          <p:val>
                                            <p:fltVal val="360"/>
                                          </p:val>
                                        </p:tav>
                                        <p:tav tm="100000">
                                          <p:val>
                                            <p:fltVal val="0"/>
                                          </p:val>
                                        </p:tav>
                                      </p:tavLst>
                                    </p:anim>
                                    <p:animEffect transition="in" filter="fade">
                                      <p:cBhvr>
                                        <p:cTn id="50" dur="500"/>
                                        <p:tgtEl>
                                          <p:spTgt spid="5">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anim calcmode="lin" valueType="num">
                                      <p:cBhvr>
                                        <p:cTn id="5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56" dur="500" fill="hold"/>
                                        <p:tgtEl>
                                          <p:spTgt spid="5">
                                            <p:txEl>
                                              <p:pRg st="5" end="5"/>
                                            </p:txEl>
                                          </p:spTgt>
                                        </p:tgtEl>
                                        <p:attrNameLst>
                                          <p:attrName>ppt_h</p:attrName>
                                        </p:attrNameLst>
                                      </p:cBhvr>
                                      <p:tavLst>
                                        <p:tav tm="0">
                                          <p:val>
                                            <p:fltVal val="0"/>
                                          </p:val>
                                        </p:tav>
                                        <p:tav tm="100000">
                                          <p:val>
                                            <p:strVal val="#ppt_h"/>
                                          </p:val>
                                        </p:tav>
                                      </p:tavLst>
                                    </p:anim>
                                    <p:anim calcmode="lin" valueType="num">
                                      <p:cBhvr>
                                        <p:cTn id="57" dur="500" fill="hold"/>
                                        <p:tgtEl>
                                          <p:spTgt spid="5">
                                            <p:txEl>
                                              <p:pRg st="5" end="5"/>
                                            </p:txEl>
                                          </p:spTgt>
                                        </p:tgtEl>
                                        <p:attrNameLst>
                                          <p:attrName>style.rotation</p:attrName>
                                        </p:attrNameLst>
                                      </p:cBhvr>
                                      <p:tavLst>
                                        <p:tav tm="0">
                                          <p:val>
                                            <p:fltVal val="360"/>
                                          </p:val>
                                        </p:tav>
                                        <p:tav tm="100000">
                                          <p:val>
                                            <p:fltVal val="0"/>
                                          </p:val>
                                        </p:tav>
                                      </p:tavLst>
                                    </p:anim>
                                    <p:animEffect transition="in" filter="fade">
                                      <p:cBhvr>
                                        <p:cTn id="5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90A8-BAB1-9A74-0F5A-4AD25CE32B9E}"/>
              </a:ext>
            </a:extLst>
          </p:cNvPr>
          <p:cNvSpPr>
            <a:spLocks noGrp="1"/>
          </p:cNvSpPr>
          <p:nvPr>
            <p:ph type="title"/>
          </p:nvPr>
        </p:nvSpPr>
        <p:spPr>
          <a:xfrm>
            <a:off x="2171685" y="706304"/>
            <a:ext cx="8911687" cy="1280890"/>
          </a:xfrm>
        </p:spPr>
        <p:txBody>
          <a:bodyPr/>
          <a:lstStyle/>
          <a:p>
            <a:pPr algn="ctr"/>
            <a:r>
              <a:rPr lang="en-IN" dirty="0"/>
              <a:t>Future OF ADAS (CONTD)</a:t>
            </a:r>
          </a:p>
        </p:txBody>
      </p:sp>
      <p:sp>
        <p:nvSpPr>
          <p:cNvPr id="3" name="Content Placeholder 2">
            <a:extLst>
              <a:ext uri="{FF2B5EF4-FFF2-40B4-BE49-F238E27FC236}">
                <a16:creationId xmlns:a16="http://schemas.microsoft.com/office/drawing/2014/main" id="{8C050F69-999D-E898-E15B-47BBA40F8831}"/>
              </a:ext>
            </a:extLst>
          </p:cNvPr>
          <p:cNvSpPr>
            <a:spLocks noGrp="1"/>
          </p:cNvSpPr>
          <p:nvPr>
            <p:ph idx="1"/>
          </p:nvPr>
        </p:nvSpPr>
        <p:spPr/>
        <p:txBody>
          <a:bodyPr>
            <a:noAutofit/>
          </a:bodyPr>
          <a:lstStyle/>
          <a:p>
            <a:r>
              <a:rPr lang="en-US" sz="2400" b="0" i="0" dirty="0">
                <a:solidFill>
                  <a:schemeClr val="accent6">
                    <a:lumMod val="75000"/>
                  </a:schemeClr>
                </a:solidFill>
                <a:effectLst/>
                <a:latin typeface="Perpetua" panose="02020502060401020303" pitchFamily="18" charset="0"/>
              </a:rPr>
              <a:t>V2V communication allows appropriately equipped vehicles to communicate with each other directly and share information on relative speeds, positions, directions of travel and even control inputs, such as sudden braking, accelerations or changes in direction. </a:t>
            </a:r>
          </a:p>
          <a:p>
            <a:r>
              <a:rPr lang="en-US" sz="2400" dirty="0">
                <a:solidFill>
                  <a:schemeClr val="accent6">
                    <a:lumMod val="75000"/>
                  </a:schemeClr>
                </a:solidFill>
                <a:latin typeface="Perpetua" panose="02020502060401020303" pitchFamily="18" charset="0"/>
              </a:rPr>
              <a:t>A</a:t>
            </a:r>
            <a:r>
              <a:rPr lang="en-US" sz="2400" b="0" i="0" dirty="0">
                <a:solidFill>
                  <a:schemeClr val="accent6">
                    <a:lumMod val="75000"/>
                  </a:schemeClr>
                </a:solidFill>
                <a:effectLst/>
                <a:latin typeface="Perpetua" panose="02020502060401020303" pitchFamily="18" charset="0"/>
              </a:rPr>
              <a:t>n extension of V2V, V2I provides vehicles with information from the road network’s infrastructure, such as traffic lights and signals, variable speed limits and congestion information thus enabling free flow of traffic.</a:t>
            </a:r>
          </a:p>
          <a:p>
            <a:r>
              <a:rPr lang="en-US" sz="2400" b="0" i="0" dirty="0">
                <a:solidFill>
                  <a:schemeClr val="accent6">
                    <a:lumMod val="75000"/>
                  </a:schemeClr>
                </a:solidFill>
                <a:effectLst/>
                <a:latin typeface="Perpetua" panose="02020502060401020303" pitchFamily="18" charset="0"/>
              </a:rPr>
              <a:t>V2X, meanwhile, adds data streams from beyond the immediate road network, including cloud-stored information, meteorological updates and possibly cyclists, pedestrians and other vulnerable road users (VRUs).</a:t>
            </a:r>
            <a:endParaRPr lang="en-IN" sz="2400" dirty="0">
              <a:solidFill>
                <a:schemeClr val="accent6">
                  <a:lumMod val="75000"/>
                </a:schemeClr>
              </a:solidFill>
              <a:latin typeface="Perpetua" panose="02020502060401020303" pitchFamily="18" charset="0"/>
            </a:endParaRPr>
          </a:p>
        </p:txBody>
      </p:sp>
    </p:spTree>
    <p:extLst>
      <p:ext uri="{BB962C8B-B14F-4D97-AF65-F5344CB8AC3E}">
        <p14:creationId xmlns:p14="http://schemas.microsoft.com/office/powerpoint/2010/main" val="226225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anim calcmode="lin" valueType="num">
                                      <p:cBhvr>
                                        <p:cTn id="27" dur="5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8"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155D-6E51-466B-B38D-BF1745557270}"/>
              </a:ext>
            </a:extLst>
          </p:cNvPr>
          <p:cNvSpPr>
            <a:spLocks noGrp="1"/>
          </p:cNvSpPr>
          <p:nvPr>
            <p:ph type="title"/>
          </p:nvPr>
        </p:nvSpPr>
        <p:spPr>
          <a:xfrm>
            <a:off x="2192233" y="500820"/>
            <a:ext cx="8911687" cy="1280890"/>
          </a:xfrm>
        </p:spPr>
        <p:txBody>
          <a:bodyPr/>
          <a:lstStyle/>
          <a:p>
            <a:pPr algn="ctr"/>
            <a:r>
              <a:rPr lang="en-IN" dirty="0">
                <a:latin typeface="Cascadia Code" panose="020B0609020000020004" pitchFamily="49" charset="0"/>
                <a:ea typeface="Cascadia Code" panose="020B0609020000020004" pitchFamily="49" charset="0"/>
                <a:cs typeface="Cascadia Code" panose="020B0609020000020004" pitchFamily="49" charset="0"/>
              </a:rPr>
              <a:t>ABOUT OUR PROJECT </a:t>
            </a:r>
          </a:p>
        </p:txBody>
      </p:sp>
      <p:sp>
        <p:nvSpPr>
          <p:cNvPr id="3" name="Content Placeholder 2">
            <a:extLst>
              <a:ext uri="{FF2B5EF4-FFF2-40B4-BE49-F238E27FC236}">
                <a16:creationId xmlns:a16="http://schemas.microsoft.com/office/drawing/2014/main" id="{30ED6FF3-FB4F-EA06-5A61-8B4005F12E07}"/>
              </a:ext>
            </a:extLst>
          </p:cNvPr>
          <p:cNvSpPr>
            <a:spLocks noGrp="1"/>
          </p:cNvSpPr>
          <p:nvPr>
            <p:ph idx="1"/>
          </p:nvPr>
        </p:nvSpPr>
        <p:spPr/>
        <p:txBody>
          <a:bodyPr>
            <a:normAutofit fontScale="92500" lnSpcReduction="20000"/>
          </a:bodyPr>
          <a:lstStyle/>
          <a:p>
            <a:r>
              <a:rPr lang="en-IN" sz="3000" dirty="0">
                <a:solidFill>
                  <a:srgbClr val="92D050"/>
                </a:solidFill>
                <a:latin typeface="Perpetua" panose="02020502060401020303" pitchFamily="18" charset="0"/>
              </a:rPr>
              <a:t>We will be showing the following examples using our codes on MATLAB using the Automated Driving System Library.</a:t>
            </a:r>
          </a:p>
          <a:p>
            <a:pPr marL="514350" indent="-514350">
              <a:buFont typeface="+mj-lt"/>
              <a:buAutoNum type="arabicPeriod"/>
            </a:pPr>
            <a:r>
              <a:rPr lang="en-IN" sz="3000" dirty="0">
                <a:solidFill>
                  <a:srgbClr val="92D050"/>
                </a:solidFill>
                <a:latin typeface="Perpetua" panose="02020502060401020303" pitchFamily="18" charset="0"/>
              </a:rPr>
              <a:t>Visual Perception of a Driving Scenario using Monocular Camera.</a:t>
            </a:r>
          </a:p>
          <a:p>
            <a:pPr marL="514350" indent="-514350">
              <a:buFont typeface="+mj-lt"/>
              <a:buAutoNum type="arabicPeriod"/>
            </a:pPr>
            <a:r>
              <a:rPr lang="en-IN" sz="3000" dirty="0">
                <a:solidFill>
                  <a:srgbClr val="92D050"/>
                </a:solidFill>
                <a:latin typeface="Perpetua" panose="02020502060401020303" pitchFamily="18" charset="0"/>
              </a:rPr>
              <a:t>Forward Collision and Autonomous Emergency Braking</a:t>
            </a:r>
          </a:p>
          <a:p>
            <a:pPr marL="514350" indent="-514350">
              <a:buFont typeface="+mj-lt"/>
              <a:buAutoNum type="arabicPeriod"/>
            </a:pPr>
            <a:r>
              <a:rPr lang="en-IN" sz="3000" dirty="0">
                <a:solidFill>
                  <a:srgbClr val="92D050"/>
                </a:solidFill>
                <a:latin typeface="Perpetua" panose="02020502060401020303" pitchFamily="18" charset="0"/>
              </a:rPr>
              <a:t>Radar Sensors on Vehicles</a:t>
            </a:r>
          </a:p>
          <a:p>
            <a:pPr marL="514350" indent="-514350">
              <a:buFont typeface="+mj-lt"/>
              <a:buAutoNum type="arabicPeriod"/>
            </a:pPr>
            <a:r>
              <a:rPr lang="en-IN" sz="3000" dirty="0">
                <a:solidFill>
                  <a:srgbClr val="92D050"/>
                </a:solidFill>
                <a:latin typeface="Perpetua" panose="02020502060401020303" pitchFamily="18" charset="0"/>
              </a:rPr>
              <a:t>Blind Spot detection Using Lidar</a:t>
            </a:r>
          </a:p>
          <a:p>
            <a:pPr marL="514350" indent="-514350">
              <a:buFont typeface="+mj-lt"/>
              <a:buAutoNum type="arabicPeriod"/>
            </a:pPr>
            <a:r>
              <a:rPr lang="en-IN" sz="3000" dirty="0">
                <a:solidFill>
                  <a:srgbClr val="92D050"/>
                </a:solidFill>
                <a:latin typeface="Perpetua" panose="02020502060401020303" pitchFamily="18" charset="0"/>
              </a:rPr>
              <a:t>Pedestrian Detection and Avoidance and Sensor Fusion</a:t>
            </a:r>
          </a:p>
          <a:p>
            <a:endParaRPr lang="en-IN" dirty="0"/>
          </a:p>
        </p:txBody>
      </p:sp>
    </p:spTree>
    <p:extLst>
      <p:ext uri="{BB962C8B-B14F-4D97-AF65-F5344CB8AC3E}">
        <p14:creationId xmlns:p14="http://schemas.microsoft.com/office/powerpoint/2010/main" val="1795484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2"/>
                                        </p:tgtEl>
                                        <p:attrNameLst>
                                          <p:attrName>fillcolor</p:attrName>
                                        </p:attrNameLst>
                                      </p:cBhvr>
                                      <p:to>
                                        <a:schemeClr val="accent2"/>
                                      </p:to>
                                    </p:animClr>
                                    <p:set>
                                      <p:cBhvr>
                                        <p:cTn id="7" dur="1000" fill="hold"/>
                                        <p:tgtEl>
                                          <p:spTgt spid="2"/>
                                        </p:tgtEl>
                                        <p:attrNameLst>
                                          <p:attrName>fill.type</p:attrName>
                                        </p:attrNameLst>
                                      </p:cBhvr>
                                      <p:to>
                                        <p:strVal val="solid"/>
                                      </p:to>
                                    </p:set>
                                    <p:set>
                                      <p:cBhvr>
                                        <p:cTn id="8" dur="1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144C-62EF-05A8-B534-D168BCF3E4E8}"/>
              </a:ext>
            </a:extLst>
          </p:cNvPr>
          <p:cNvSpPr>
            <a:spLocks noGrp="1"/>
          </p:cNvSpPr>
          <p:nvPr>
            <p:ph type="ctrTitle"/>
          </p:nvPr>
        </p:nvSpPr>
        <p:spPr>
          <a:xfrm>
            <a:off x="2026053" y="2094952"/>
            <a:ext cx="8791575" cy="2387600"/>
          </a:xfrm>
        </p:spPr>
        <p:txBody>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 Perception Using Monocular Camera</a:t>
            </a:r>
            <a:r>
              <a:rPr lang="en-IN" dirty="0"/>
              <a:t>	</a:t>
            </a:r>
          </a:p>
        </p:txBody>
      </p:sp>
    </p:spTree>
    <p:extLst>
      <p:ext uri="{BB962C8B-B14F-4D97-AF65-F5344CB8AC3E}">
        <p14:creationId xmlns:p14="http://schemas.microsoft.com/office/powerpoint/2010/main" val="1132950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62AF-FAB0-BEF7-E754-8E36BCE3C8A6}"/>
              </a:ext>
            </a:extLst>
          </p:cNvPr>
          <p:cNvSpPr>
            <a:spLocks noGrp="1"/>
          </p:cNvSpPr>
          <p:nvPr>
            <p:ph type="title"/>
          </p:nvPr>
        </p:nvSpPr>
        <p:spPr>
          <a:xfrm>
            <a:off x="2038119" y="583013"/>
            <a:ext cx="8911687" cy="1280890"/>
          </a:xfrm>
        </p:spPr>
        <p:txBody>
          <a:bodyPr>
            <a:normAutofit/>
          </a:bodyPr>
          <a:lstStyle/>
          <a:p>
            <a:pPr algn="ctr"/>
            <a:r>
              <a:rPr lang="en-IN" sz="4000" b="1" dirty="0">
                <a:ln w="22225">
                  <a:solidFill>
                    <a:schemeClr val="accent2"/>
                  </a:solidFill>
                  <a:prstDash val="solid"/>
                </a:ln>
                <a:solidFill>
                  <a:schemeClr val="accent2">
                    <a:lumMod val="40000"/>
                    <a:lumOff val="60000"/>
                  </a:schemeClr>
                </a:solidFill>
              </a:rPr>
              <a:t>Introduction</a:t>
            </a:r>
          </a:p>
        </p:txBody>
      </p:sp>
      <p:sp>
        <p:nvSpPr>
          <p:cNvPr id="3" name="Content Placeholder 2">
            <a:extLst>
              <a:ext uri="{FF2B5EF4-FFF2-40B4-BE49-F238E27FC236}">
                <a16:creationId xmlns:a16="http://schemas.microsoft.com/office/drawing/2014/main" id="{BCFC331E-D744-515F-2FC8-9D99689E7D19}"/>
              </a:ext>
            </a:extLst>
          </p:cNvPr>
          <p:cNvSpPr>
            <a:spLocks noGrp="1"/>
          </p:cNvSpPr>
          <p:nvPr>
            <p:ph sz="half" idx="1"/>
          </p:nvPr>
        </p:nvSpPr>
        <p:spPr>
          <a:xfrm>
            <a:off x="1084147" y="2352227"/>
            <a:ext cx="10205463" cy="3541714"/>
          </a:xfrm>
        </p:spPr>
        <p:txBody>
          <a:bodyPr>
            <a:normAutofit/>
          </a:bodyPr>
          <a:lstStyle/>
          <a:p>
            <a:r>
              <a:rPr lang="en-US" sz="2800" b="0" i="0" dirty="0">
                <a:solidFill>
                  <a:schemeClr val="accent3">
                    <a:lumMod val="75000"/>
                  </a:schemeClr>
                </a:solidFill>
                <a:effectLst/>
                <a:latin typeface="Perpetua" panose="02020502060401020303" pitchFamily="18" charset="0"/>
                <a:cs typeface="Arial" panose="020B0604020202020204" pitchFamily="34" charset="0"/>
              </a:rPr>
              <a:t>A </a:t>
            </a:r>
            <a:r>
              <a:rPr lang="en-US" sz="2800" i="0" dirty="0">
                <a:solidFill>
                  <a:schemeClr val="accent3">
                    <a:lumMod val="75000"/>
                  </a:schemeClr>
                </a:solidFill>
                <a:effectLst/>
                <a:latin typeface="Perpetua" panose="02020502060401020303" pitchFamily="18" charset="0"/>
                <a:cs typeface="Arial" panose="020B0604020202020204" pitchFamily="34" charset="0"/>
              </a:rPr>
              <a:t>monocular</a:t>
            </a:r>
            <a:r>
              <a:rPr lang="en-US" sz="2800" b="0" i="0" dirty="0">
                <a:solidFill>
                  <a:schemeClr val="accent3">
                    <a:lumMod val="75000"/>
                  </a:schemeClr>
                </a:solidFill>
                <a:effectLst/>
                <a:latin typeface="Perpetua" panose="02020502060401020303" pitchFamily="18" charset="0"/>
                <a:cs typeface="Arial" panose="020B0604020202020204" pitchFamily="34" charset="0"/>
              </a:rPr>
              <a:t> is a compact </a:t>
            </a:r>
            <a:r>
              <a:rPr lang="en-US" sz="2800" dirty="0">
                <a:solidFill>
                  <a:schemeClr val="accent3">
                    <a:lumMod val="75000"/>
                  </a:schemeClr>
                </a:solidFill>
                <a:latin typeface="Perpetua" panose="02020502060401020303" pitchFamily="18" charset="0"/>
                <a:cs typeface="Arial" panose="020B0604020202020204" pitchFamily="34" charset="0"/>
              </a:rPr>
              <a:t>refracting telescope</a:t>
            </a:r>
            <a:r>
              <a:rPr lang="en-US" sz="2800" b="0" i="0" dirty="0">
                <a:solidFill>
                  <a:schemeClr val="accent3">
                    <a:lumMod val="75000"/>
                  </a:schemeClr>
                </a:solidFill>
                <a:effectLst/>
                <a:latin typeface="Perpetua" panose="02020502060401020303" pitchFamily="18" charset="0"/>
                <a:cs typeface="Arial" panose="020B0604020202020204" pitchFamily="34" charset="0"/>
              </a:rPr>
              <a:t> used to </a:t>
            </a:r>
            <a:r>
              <a:rPr lang="en-US" sz="2800" dirty="0">
                <a:solidFill>
                  <a:schemeClr val="accent3">
                    <a:lumMod val="75000"/>
                  </a:schemeClr>
                </a:solidFill>
                <a:latin typeface="Perpetua" panose="02020502060401020303" pitchFamily="18" charset="0"/>
                <a:cs typeface="Arial" panose="020B0604020202020204" pitchFamily="34" charset="0"/>
              </a:rPr>
              <a:t>magnify</a:t>
            </a:r>
            <a:r>
              <a:rPr lang="en-US" sz="2800" b="0" i="0" dirty="0">
                <a:solidFill>
                  <a:schemeClr val="accent3">
                    <a:lumMod val="75000"/>
                  </a:schemeClr>
                </a:solidFill>
                <a:effectLst/>
                <a:latin typeface="Perpetua" panose="02020502060401020303" pitchFamily="18" charset="0"/>
                <a:cs typeface="Arial" panose="020B0604020202020204" pitchFamily="34" charset="0"/>
              </a:rPr>
              <a:t> images of distant objects, typically using an </a:t>
            </a:r>
            <a:r>
              <a:rPr lang="en-US" sz="2800" dirty="0">
                <a:solidFill>
                  <a:schemeClr val="accent3">
                    <a:lumMod val="75000"/>
                  </a:schemeClr>
                </a:solidFill>
                <a:latin typeface="Perpetua" panose="02020502060401020303" pitchFamily="18" charset="0"/>
                <a:cs typeface="Arial" panose="020B0604020202020204" pitchFamily="34" charset="0"/>
              </a:rPr>
              <a:t>optical prism</a:t>
            </a:r>
            <a:r>
              <a:rPr lang="en-US" sz="2800" b="0" i="0" dirty="0">
                <a:solidFill>
                  <a:schemeClr val="accent3">
                    <a:lumMod val="75000"/>
                  </a:schemeClr>
                </a:solidFill>
                <a:effectLst/>
                <a:latin typeface="Perpetua" panose="02020502060401020303" pitchFamily="18" charset="0"/>
                <a:cs typeface="Arial" panose="020B0604020202020204" pitchFamily="34" charset="0"/>
              </a:rPr>
              <a:t> to ensure an </a:t>
            </a:r>
            <a:r>
              <a:rPr lang="en-US" sz="2800" dirty="0">
                <a:solidFill>
                  <a:schemeClr val="accent3">
                    <a:lumMod val="75000"/>
                  </a:schemeClr>
                </a:solidFill>
                <a:latin typeface="Perpetua" panose="02020502060401020303" pitchFamily="18" charset="0"/>
                <a:cs typeface="Arial" panose="020B0604020202020204" pitchFamily="34" charset="0"/>
              </a:rPr>
              <a:t>erect image</a:t>
            </a:r>
            <a:r>
              <a:rPr lang="en-US" sz="2800" b="0" i="0" dirty="0">
                <a:solidFill>
                  <a:schemeClr val="accent3">
                    <a:lumMod val="75000"/>
                  </a:schemeClr>
                </a:solidFill>
                <a:effectLst/>
                <a:latin typeface="Perpetua" panose="02020502060401020303" pitchFamily="18" charset="0"/>
                <a:cs typeface="Arial" panose="020B0604020202020204" pitchFamily="34" charset="0"/>
              </a:rPr>
              <a:t>, instead of using </a:t>
            </a:r>
            <a:r>
              <a:rPr lang="en-US" sz="2800" dirty="0">
                <a:solidFill>
                  <a:schemeClr val="accent3">
                    <a:lumMod val="75000"/>
                  </a:schemeClr>
                </a:solidFill>
                <a:latin typeface="Perpetua" panose="02020502060401020303" pitchFamily="18" charset="0"/>
                <a:cs typeface="Arial" panose="020B0604020202020204" pitchFamily="34" charset="0"/>
              </a:rPr>
              <a:t>relay lenses</a:t>
            </a:r>
            <a:r>
              <a:rPr lang="en-US" sz="2800" b="0" i="0" dirty="0">
                <a:solidFill>
                  <a:schemeClr val="accent3">
                    <a:lumMod val="75000"/>
                  </a:schemeClr>
                </a:solidFill>
                <a:effectLst/>
                <a:latin typeface="Perpetua" panose="02020502060401020303" pitchFamily="18" charset="0"/>
                <a:cs typeface="Arial" panose="020B0604020202020204" pitchFamily="34" charset="0"/>
              </a:rPr>
              <a:t> like most </a:t>
            </a:r>
            <a:r>
              <a:rPr lang="en-US" sz="2800" dirty="0">
                <a:solidFill>
                  <a:schemeClr val="accent3">
                    <a:lumMod val="75000"/>
                  </a:schemeClr>
                </a:solidFill>
                <a:latin typeface="Perpetua" panose="02020502060401020303" pitchFamily="18" charset="0"/>
                <a:cs typeface="Arial" panose="020B0604020202020204" pitchFamily="34" charset="0"/>
              </a:rPr>
              <a:t>telescopic sights</a:t>
            </a:r>
            <a:r>
              <a:rPr lang="en-US" sz="2800" b="0" i="0" dirty="0">
                <a:solidFill>
                  <a:schemeClr val="accent3">
                    <a:lumMod val="75000"/>
                  </a:schemeClr>
                </a:solidFill>
                <a:effectLst/>
                <a:latin typeface="Perpetua" panose="02020502060401020303" pitchFamily="18" charset="0"/>
                <a:cs typeface="Arial" panose="020B0604020202020204" pitchFamily="34" charset="0"/>
              </a:rPr>
              <a:t>.</a:t>
            </a:r>
          </a:p>
          <a:p>
            <a:r>
              <a:rPr lang="en-US" sz="2800" dirty="0">
                <a:solidFill>
                  <a:schemeClr val="accent3">
                    <a:lumMod val="75000"/>
                  </a:schemeClr>
                </a:solidFill>
                <a:latin typeface="Perpetua" panose="02020502060401020303" pitchFamily="18" charset="0"/>
                <a:cs typeface="Arial" panose="020B0604020202020204" pitchFamily="34" charset="0"/>
              </a:rPr>
              <a:t>The proposed algorithm for visual perception is motivated by the fact that humans can reliably estimate the scene structure without using binocular vision (with one eye only) by relying on motion parallax and on their vestibular system</a:t>
            </a:r>
            <a:endParaRPr lang="en-IN" sz="2800" dirty="0">
              <a:solidFill>
                <a:schemeClr val="accent3">
                  <a:lumMod val="75000"/>
                </a:schemeClr>
              </a:solidFill>
              <a:latin typeface="Perpetua" panose="02020502060401020303" pitchFamily="18" charset="0"/>
              <a:cs typeface="Arial" panose="020B0604020202020204" pitchFamily="34" charset="0"/>
            </a:endParaRPr>
          </a:p>
        </p:txBody>
      </p:sp>
    </p:spTree>
    <p:extLst>
      <p:ext uri="{BB962C8B-B14F-4D97-AF65-F5344CB8AC3E}">
        <p14:creationId xmlns:p14="http://schemas.microsoft.com/office/powerpoint/2010/main" val="208163231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197</TotalTime>
  <Words>2225</Words>
  <Application>Microsoft Office PowerPoint</Application>
  <PresentationFormat>Widescreen</PresentationFormat>
  <Paragraphs>145</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Wisp</vt:lpstr>
      <vt:lpstr>ADVANCED DRIVER ASSISTANCE SYSTEMS</vt:lpstr>
      <vt:lpstr>ABOUT ADAS</vt:lpstr>
      <vt:lpstr>PowerPoint Presentation</vt:lpstr>
      <vt:lpstr>Why IS ADAS IMPORTANT ?</vt:lpstr>
      <vt:lpstr>FUTURE OF ADAS?</vt:lpstr>
      <vt:lpstr>Future OF ADAS (CONTD)</vt:lpstr>
      <vt:lpstr>ABOUT OUR PROJECT </vt:lpstr>
      <vt:lpstr>Visual Perception Using Monocular Camera </vt:lpstr>
      <vt:lpstr>Introduction</vt:lpstr>
      <vt:lpstr>Working</vt:lpstr>
      <vt:lpstr>Applications</vt:lpstr>
      <vt:lpstr>Future scope</vt:lpstr>
      <vt:lpstr>Autonomous emergency braking (AEB)  (introduction)</vt:lpstr>
      <vt:lpstr>How does AEB work? </vt:lpstr>
      <vt:lpstr>WHAT ROLE DO ROAD USERS AND INFRASTRUCTURE PLAY IN IMPROVING SAFETY?</vt:lpstr>
      <vt:lpstr>FORWARD COLLISION WARNING SYSTEM</vt:lpstr>
      <vt:lpstr>WHAT IS FORWARD COLLISION WARNING SYSTEM?</vt:lpstr>
      <vt:lpstr>The sensors used for this PROJECT were</vt:lpstr>
      <vt:lpstr>STEPS INVOLVED</vt:lpstr>
      <vt:lpstr>WORKING OF FCWS</vt:lpstr>
      <vt:lpstr>WORKING OF FCWS</vt:lpstr>
      <vt:lpstr>RADAR SENSORS</vt:lpstr>
      <vt:lpstr>Why radar sensors  ?</vt:lpstr>
      <vt:lpstr>Why radar sensors (Contd) ?</vt:lpstr>
      <vt:lpstr>HOW RADAR SENSORS WORK ?</vt:lpstr>
      <vt:lpstr>HOW RADAR SENSORS WORK?</vt:lpstr>
      <vt:lpstr>PowerPoint Presentation</vt:lpstr>
      <vt:lpstr>OTHER APPLICATIONS</vt:lpstr>
      <vt:lpstr>Lidar Systems</vt:lpstr>
      <vt:lpstr>What IS LIDAR?</vt:lpstr>
      <vt:lpstr>WORKING OF LIDAR</vt:lpstr>
      <vt:lpstr>Working of lidar (cont.)</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DRIVER ASSISTANCE SYSTEMS</dc:title>
  <dc:creator>Ayushmaan Srivastava</dc:creator>
  <cp:lastModifiedBy>Ayushmaan Srivastava</cp:lastModifiedBy>
  <cp:revision>3</cp:revision>
  <dcterms:created xsi:type="dcterms:W3CDTF">2022-11-22T12:35:14Z</dcterms:created>
  <dcterms:modified xsi:type="dcterms:W3CDTF">2023-08-20T18:51:12Z</dcterms:modified>
</cp:coreProperties>
</file>