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258" r:id="rId3"/>
    <p:sldId id="259" r:id="rId4"/>
    <p:sldId id="340" r:id="rId5"/>
    <p:sldId id="341" r:id="rId6"/>
    <p:sldId id="260" r:id="rId7"/>
    <p:sldId id="342" r:id="rId8"/>
    <p:sldId id="343" r:id="rId9"/>
    <p:sldId id="344" r:id="rId10"/>
    <p:sldId id="345" r:id="rId11"/>
    <p:sldId id="346" r:id="rId12"/>
    <p:sldId id="347" r:id="rId13"/>
    <p:sldId id="348" r:id="rId14"/>
    <p:sldId id="349" r:id="rId15"/>
    <p:sldId id="350" r:id="rId16"/>
    <p:sldId id="351" r:id="rId17"/>
    <p:sldId id="353" r:id="rId18"/>
    <p:sldId id="354" r:id="rId19"/>
    <p:sldId id="355" r:id="rId20"/>
    <p:sldId id="357" r:id="rId21"/>
    <p:sldId id="359" r:id="rId22"/>
    <p:sldId id="360" r:id="rId23"/>
    <p:sldId id="361" r:id="rId24"/>
    <p:sldId id="362" r:id="rId25"/>
    <p:sldId id="363" r:id="rId26"/>
    <p:sldId id="364" r:id="rId27"/>
    <p:sldId id="365" r:id="rId28"/>
    <p:sldId id="366" r:id="rId29"/>
    <p:sldId id="367" r:id="rId30"/>
    <p:sldId id="368" r:id="rId31"/>
    <p:sldId id="321" r:id="rId32"/>
    <p:sldId id="262" r:id="rId33"/>
    <p:sldId id="369" r:id="rId34"/>
    <p:sldId id="370" r:id="rId35"/>
    <p:sldId id="339" r:id="rId36"/>
    <p:sldId id="371" r:id="rId37"/>
  </p:sldIdLst>
  <p:sldSz cx="9144000" cy="5143500" type="screen16x9"/>
  <p:notesSz cx="6858000" cy="9144000"/>
  <p:embeddedFontLst>
    <p:embeddedFont>
      <p:font typeface="Agency FB" panose="020B0503020202020204" pitchFamily="34" charset="0"/>
      <p:regular r:id="rId39"/>
      <p:bold r:id="rId40"/>
    </p:embeddedFont>
    <p:embeddedFont>
      <p:font typeface="Bebas Neue" panose="020B0606020202050201" pitchFamily="34" charset="0"/>
      <p:regular r:id="rId41"/>
    </p:embeddedFont>
    <p:embeddedFont>
      <p:font typeface="Electrolize" panose="020B0604020202020204" charset="0"/>
      <p:regular r:id="rId42"/>
    </p:embeddedFont>
    <p:embeddedFont>
      <p:font typeface="Teko" panose="020B0604020202020204" charset="0"/>
      <p:regular r:id="rId43"/>
      <p:bold r:id="rId44"/>
    </p:embeddedFont>
    <p:embeddedFont>
      <p:font typeface="Teko Medium" panose="020B0604020202020204" charset="0"/>
      <p:regular r:id="rId45"/>
      <p:bold r:id="rId46"/>
    </p:embeddedFont>
    <p:embeddedFont>
      <p:font typeface="Tw Cen MT Condensed Extra Bold" panose="020B0803020202020204" pitchFamily="3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2C3"/>
    <a:srgbClr val="FFD8B1"/>
    <a:srgbClr val="C0B1FF"/>
    <a:srgbClr val="B1FFEB"/>
    <a:srgbClr val="7DE7E2"/>
    <a:srgbClr val="EEC5F1"/>
    <a:srgbClr val="E0E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46BFEE-01FD-4F2A-AF2E-63E69BC17206}">
  <a:tblStyle styleId="{7446BFEE-01FD-4F2A-AF2E-63E69BC172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061" autoAdjust="0"/>
  </p:normalViewPr>
  <p:slideViewPr>
    <p:cSldViewPr>
      <p:cViewPr varScale="1">
        <p:scale>
          <a:sx n="87" d="100"/>
          <a:sy n="87" d="100"/>
        </p:scale>
        <p:origin x="642"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86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72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2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74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05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360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973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59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12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32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732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362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360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258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591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655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16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64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4d6535e0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4d6535e0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4d6535e0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4d6535e0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950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4d6535e0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4d6535e0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84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46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6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832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1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64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6" name="Google Shape;266;p24"/>
          <p:cNvGrpSpPr/>
          <p:nvPr/>
        </p:nvGrpSpPr>
        <p:grpSpPr>
          <a:xfrm>
            <a:off x="4424363" y="4581142"/>
            <a:ext cx="300770" cy="54726"/>
            <a:chOff x="4770650" y="685575"/>
            <a:chExt cx="158250" cy="28800"/>
          </a:xfrm>
        </p:grpSpPr>
        <p:sp>
          <p:nvSpPr>
            <p:cNvPr id="267" name="Google Shape;267;p24"/>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254632"/>
            <a:ext cx="9144000" cy="594454"/>
          </a:xfrm>
          <a:prstGeom prst="rect">
            <a:avLst/>
          </a:prstGeom>
        </p:spPr>
        <p:txBody>
          <a:bodyPr anchor="ctr"/>
          <a:lstStyle>
            <a:lvl1pPr marL="0" indent="0" algn="ctr">
              <a:lnSpc>
                <a:spcPct val="100000"/>
              </a:lnSpc>
              <a:buNone/>
              <a:defRPr sz="41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242647" y="4767943"/>
            <a:ext cx="8901353" cy="254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242648" y="4761966"/>
            <a:ext cx="423837" cy="260702"/>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93"/>
        <p:cNvGrpSpPr/>
        <p:nvPr/>
      </p:nvGrpSpPr>
      <p:grpSpPr>
        <a:xfrm>
          <a:off x="0" y="0"/>
          <a:ext cx="0" cy="0"/>
          <a:chOff x="0" y="0"/>
          <a:chExt cx="0" cy="0"/>
        </a:xfrm>
      </p:grpSpPr>
      <p:sp>
        <p:nvSpPr>
          <p:cNvPr id="194" name="Google Shape;194;p19"/>
          <p:cNvSpPr txBox="1">
            <a:spLocks noGrp="1"/>
          </p:cNvSpPr>
          <p:nvPr>
            <p:ph type="subTitle" idx="1"/>
          </p:nvPr>
        </p:nvSpPr>
        <p:spPr>
          <a:xfrm>
            <a:off x="720000" y="2573563"/>
            <a:ext cx="2336400" cy="4302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95" name="Google Shape;195;p19"/>
          <p:cNvSpPr txBox="1">
            <a:spLocks noGrp="1"/>
          </p:cNvSpPr>
          <p:nvPr>
            <p:ph type="subTitle" idx="2"/>
          </p:nvPr>
        </p:nvSpPr>
        <p:spPr>
          <a:xfrm>
            <a:off x="7200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9"/>
          <p:cNvSpPr txBox="1">
            <a:spLocks noGrp="1"/>
          </p:cNvSpPr>
          <p:nvPr>
            <p:ph type="subTitle" idx="3"/>
          </p:nvPr>
        </p:nvSpPr>
        <p:spPr>
          <a:xfrm>
            <a:off x="34038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9"/>
          <p:cNvSpPr txBox="1">
            <a:spLocks noGrp="1"/>
          </p:cNvSpPr>
          <p:nvPr>
            <p:ph type="subTitle" idx="4"/>
          </p:nvPr>
        </p:nvSpPr>
        <p:spPr>
          <a:xfrm>
            <a:off x="6087600" y="3009874"/>
            <a:ext cx="23364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19"/>
          <p:cNvSpPr txBox="1">
            <a:spLocks noGrp="1"/>
          </p:cNvSpPr>
          <p:nvPr>
            <p:ph type="subTitle" idx="5"/>
          </p:nvPr>
        </p:nvSpPr>
        <p:spPr>
          <a:xfrm>
            <a:off x="3403800" y="2573563"/>
            <a:ext cx="2336400" cy="430200"/>
          </a:xfrm>
          <a:prstGeom prst="rect">
            <a:avLst/>
          </a:prstGeom>
          <a:solidFill>
            <a:srgbClr val="FF9933">
              <a:alpha val="5417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0" name="Google Shape;200;p19"/>
          <p:cNvSpPr txBox="1">
            <a:spLocks noGrp="1"/>
          </p:cNvSpPr>
          <p:nvPr>
            <p:ph type="subTitle" idx="6"/>
          </p:nvPr>
        </p:nvSpPr>
        <p:spPr>
          <a:xfrm>
            <a:off x="6087600" y="2573563"/>
            <a:ext cx="2336400" cy="4302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201" name="Google Shape;201;p19"/>
          <p:cNvGrpSpPr/>
          <p:nvPr/>
        </p:nvGrpSpPr>
        <p:grpSpPr>
          <a:xfrm>
            <a:off x="4421623" y="4581142"/>
            <a:ext cx="300770" cy="54726"/>
            <a:chOff x="4770650" y="685575"/>
            <a:chExt cx="158250" cy="28800"/>
          </a:xfrm>
        </p:grpSpPr>
        <p:sp>
          <p:nvSpPr>
            <p:cNvPr id="202" name="Google Shape;202;p19"/>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9"/>
          <p:cNvGrpSpPr/>
          <p:nvPr/>
        </p:nvGrpSpPr>
        <p:grpSpPr>
          <a:xfrm rot="-893893">
            <a:off x="286044" y="213662"/>
            <a:ext cx="480245" cy="457683"/>
            <a:chOff x="3137370" y="-570001"/>
            <a:chExt cx="454778" cy="457459"/>
          </a:xfrm>
        </p:grpSpPr>
        <p:sp>
          <p:nvSpPr>
            <p:cNvPr id="206" name="Google Shape;206;p1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31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 id="2147483670" r:id="rId5"/>
    <p:sldLayoutId id="2147483674" r:id="rId6"/>
    <p:sldLayoutId id="2147483675"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4437830" y="1177112"/>
            <a:ext cx="4629787" cy="24489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500" dirty="0">
                <a:solidFill>
                  <a:srgbClr val="302F2F"/>
                </a:solidFill>
              </a:rPr>
              <a:t>Data Science Project: Analysis of Most Streamed Spotify Songs Dataset</a:t>
            </a:r>
            <a:endParaRPr lang="en-US" sz="5000" dirty="0">
              <a:solidFill>
                <a:srgbClr val="302F2F"/>
              </a:solidFill>
            </a:endParaRPr>
          </a:p>
        </p:txBody>
      </p:sp>
      <p:sp>
        <p:nvSpPr>
          <p:cNvPr id="371" name="Google Shape;371;p33"/>
          <p:cNvSpPr txBox="1">
            <a:spLocks noGrp="1"/>
          </p:cNvSpPr>
          <p:nvPr>
            <p:ph type="subTitle" idx="1"/>
          </p:nvPr>
        </p:nvSpPr>
        <p:spPr>
          <a:xfrm>
            <a:off x="5040832" y="3497445"/>
            <a:ext cx="3570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a:t>
            </a:r>
            <a:r>
              <a:rPr lang="en-US" dirty="0"/>
              <a:t>Ayushmaan </a:t>
            </a:r>
            <a:endParaRPr dirty="0"/>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6649894" y="3990987"/>
            <a:ext cx="300770" cy="54726"/>
            <a:chOff x="4770650" y="685575"/>
            <a:chExt cx="158250" cy="28800"/>
          </a:xfrm>
        </p:grpSpPr>
        <p:sp>
          <p:nvSpPr>
            <p:cNvPr id="709" name="Google Shape;709;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092229" y="-180802"/>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102214" y="498258"/>
            <a:ext cx="6593985"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US" dirty="0">
                <a:latin typeface="Teko"/>
                <a:ea typeface="Teko"/>
                <a:cs typeface="Teko"/>
                <a:sym typeface="Teko"/>
              </a:rPr>
              <a:t>Drop rows where 'Artist' is null</a:t>
            </a:r>
            <a:endParaRPr lang="en-IN"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590547">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C9C1D7C5-97A0-48DC-BAD8-4D58C3E83FE3}"/>
              </a:ext>
            </a:extLst>
          </p:cNvPr>
          <p:cNvPicPr>
            <a:picLocks noChangeAspect="1"/>
          </p:cNvPicPr>
          <p:nvPr/>
        </p:nvPicPr>
        <p:blipFill>
          <a:blip r:embed="rId3"/>
          <a:stretch>
            <a:fillRect/>
          </a:stretch>
        </p:blipFill>
        <p:spPr>
          <a:xfrm>
            <a:off x="283416" y="1265035"/>
            <a:ext cx="5153025" cy="1371600"/>
          </a:xfrm>
          <a:prstGeom prst="rect">
            <a:avLst/>
          </a:prstGeom>
        </p:spPr>
      </p:pic>
      <p:pic>
        <p:nvPicPr>
          <p:cNvPr id="31" name="Picture 30">
            <a:extLst>
              <a:ext uri="{FF2B5EF4-FFF2-40B4-BE49-F238E27FC236}">
                <a16:creationId xmlns:a16="http://schemas.microsoft.com/office/drawing/2014/main" id="{B87F2EDE-B64A-726D-5CEB-64955F9E680D}"/>
              </a:ext>
            </a:extLst>
          </p:cNvPr>
          <p:cNvPicPr>
            <a:picLocks noChangeAspect="1"/>
          </p:cNvPicPr>
          <p:nvPr/>
        </p:nvPicPr>
        <p:blipFill>
          <a:blip r:embed="rId4"/>
          <a:stretch>
            <a:fillRect/>
          </a:stretch>
        </p:blipFill>
        <p:spPr>
          <a:xfrm>
            <a:off x="2283876" y="2992307"/>
            <a:ext cx="5573696" cy="778449"/>
          </a:xfrm>
          <a:prstGeom prst="rect">
            <a:avLst/>
          </a:prstGeom>
        </p:spPr>
      </p:pic>
      <p:sp>
        <p:nvSpPr>
          <p:cNvPr id="25" name="TextBox 24">
            <a:extLst>
              <a:ext uri="{FF2B5EF4-FFF2-40B4-BE49-F238E27FC236}">
                <a16:creationId xmlns:a16="http://schemas.microsoft.com/office/drawing/2014/main" id="{0A7B29F4-23D4-3670-251F-670D0076A38E}"/>
              </a:ext>
            </a:extLst>
          </p:cNvPr>
          <p:cNvSpPr txBox="1"/>
          <p:nvPr/>
        </p:nvSpPr>
        <p:spPr>
          <a:xfrm>
            <a:off x="5569512" y="1232131"/>
            <a:ext cx="3291072" cy="1477328"/>
          </a:xfrm>
          <a:prstGeom prst="rect">
            <a:avLst/>
          </a:prstGeom>
          <a:noFill/>
          <a:ln>
            <a:solidFill>
              <a:schemeClr val="tx1"/>
            </a:solidFill>
          </a:ln>
        </p:spPr>
        <p:txBody>
          <a:bodyPr wrap="square">
            <a:spAutoFit/>
          </a:bodyPr>
          <a:lstStyle/>
          <a:p>
            <a:r>
              <a:rPr lang="en-US" sz="1800" dirty="0">
                <a:latin typeface="Electrolize" panose="020B0604020202020204" charset="0"/>
              </a:rPr>
              <a:t>This code displays the number of rows before and after dropping rows where the 'Artist' column has null values.</a:t>
            </a:r>
            <a:endParaRPr lang="en-IN" sz="1800" dirty="0">
              <a:latin typeface="Electrolize" panose="020B0604020202020204" charset="0"/>
            </a:endParaRPr>
          </a:p>
        </p:txBody>
      </p:sp>
    </p:spTree>
    <p:extLst>
      <p:ext uri="{BB962C8B-B14F-4D97-AF65-F5344CB8AC3E}">
        <p14:creationId xmlns:p14="http://schemas.microsoft.com/office/powerpoint/2010/main" val="246189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456480" y="316982"/>
            <a:ext cx="6593985"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US" sz="3200" dirty="0">
                <a:latin typeface="Teko"/>
                <a:ea typeface="Teko"/>
                <a:cs typeface="Teko"/>
                <a:sym typeface="Teko"/>
              </a:rPr>
              <a:t>Distribution of Songs Across Different Artists (Top 10)</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5784532">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820C785E-933B-E416-2D5A-3B3BE44EDE8F}"/>
              </a:ext>
            </a:extLst>
          </p:cNvPr>
          <p:cNvPicPr>
            <a:picLocks noChangeAspect="1"/>
          </p:cNvPicPr>
          <p:nvPr/>
        </p:nvPicPr>
        <p:blipFill>
          <a:blip r:embed="rId3"/>
          <a:stretch>
            <a:fillRect/>
          </a:stretch>
        </p:blipFill>
        <p:spPr>
          <a:xfrm>
            <a:off x="277746" y="810018"/>
            <a:ext cx="3975519" cy="1301188"/>
          </a:xfrm>
          <a:prstGeom prst="rect">
            <a:avLst/>
          </a:prstGeom>
        </p:spPr>
      </p:pic>
      <p:pic>
        <p:nvPicPr>
          <p:cNvPr id="29" name="Picture 28">
            <a:extLst>
              <a:ext uri="{FF2B5EF4-FFF2-40B4-BE49-F238E27FC236}">
                <a16:creationId xmlns:a16="http://schemas.microsoft.com/office/drawing/2014/main" id="{D26FDF1C-0181-FBB9-CDF2-BE0B715049BD}"/>
              </a:ext>
            </a:extLst>
          </p:cNvPr>
          <p:cNvPicPr>
            <a:picLocks noChangeAspect="1"/>
          </p:cNvPicPr>
          <p:nvPr/>
        </p:nvPicPr>
        <p:blipFill>
          <a:blip r:embed="rId4"/>
          <a:stretch>
            <a:fillRect/>
          </a:stretch>
        </p:blipFill>
        <p:spPr>
          <a:xfrm>
            <a:off x="1139532" y="2117730"/>
            <a:ext cx="6820972" cy="2619611"/>
          </a:xfrm>
          <a:prstGeom prst="rect">
            <a:avLst/>
          </a:prstGeom>
        </p:spPr>
      </p:pic>
      <p:sp>
        <p:nvSpPr>
          <p:cNvPr id="27" name="TextBox 26">
            <a:extLst>
              <a:ext uri="{FF2B5EF4-FFF2-40B4-BE49-F238E27FC236}">
                <a16:creationId xmlns:a16="http://schemas.microsoft.com/office/drawing/2014/main" id="{5D271F62-0AEB-E46C-F86B-7D71BB54932F}"/>
              </a:ext>
            </a:extLst>
          </p:cNvPr>
          <p:cNvSpPr txBox="1"/>
          <p:nvPr/>
        </p:nvSpPr>
        <p:spPr>
          <a:xfrm>
            <a:off x="4366875" y="958884"/>
            <a:ext cx="3952994" cy="954107"/>
          </a:xfrm>
          <a:prstGeom prst="rect">
            <a:avLst/>
          </a:prstGeom>
          <a:noFill/>
          <a:ln>
            <a:solidFill>
              <a:schemeClr val="tx1"/>
            </a:solidFill>
          </a:ln>
        </p:spPr>
        <p:txBody>
          <a:bodyPr wrap="square">
            <a:spAutoFit/>
          </a:bodyPr>
          <a:lstStyle/>
          <a:p>
            <a:r>
              <a:rPr lang="en-US" dirty="0">
                <a:latin typeface="Electrolize" panose="020B0604020202020204" charset="0"/>
              </a:rPr>
              <a:t>This code calculates the top 10 artists by song count and then plots a bar chart to display the distribution of songs across these artists using Matplotlib.</a:t>
            </a:r>
            <a:endParaRPr lang="en-IN" dirty="0">
              <a:latin typeface="Electrolize" panose="020B0604020202020204" charset="0"/>
            </a:endParaRPr>
          </a:p>
        </p:txBody>
      </p:sp>
    </p:spTree>
    <p:extLst>
      <p:ext uri="{BB962C8B-B14F-4D97-AF65-F5344CB8AC3E}">
        <p14:creationId xmlns:p14="http://schemas.microsoft.com/office/powerpoint/2010/main" val="2786006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456480" y="316982"/>
            <a:ext cx="6593985"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US" sz="3200" dirty="0">
                <a:latin typeface="Teko"/>
                <a:ea typeface="Teko"/>
                <a:cs typeface="Teko"/>
                <a:sym typeface="Teko"/>
              </a:rPr>
              <a:t>Average Track Score for Each Artist (top 10)</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5784532">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1072532">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40CC1D03-836E-9D56-CCE9-BBF526E97555}"/>
              </a:ext>
            </a:extLst>
          </p:cNvPr>
          <p:cNvPicPr>
            <a:picLocks noChangeAspect="1"/>
          </p:cNvPicPr>
          <p:nvPr/>
        </p:nvPicPr>
        <p:blipFill>
          <a:blip r:embed="rId3"/>
          <a:stretch>
            <a:fillRect/>
          </a:stretch>
        </p:blipFill>
        <p:spPr>
          <a:xfrm>
            <a:off x="101749" y="850875"/>
            <a:ext cx="4546451" cy="1179414"/>
          </a:xfrm>
          <a:prstGeom prst="rect">
            <a:avLst/>
          </a:prstGeom>
        </p:spPr>
      </p:pic>
      <p:pic>
        <p:nvPicPr>
          <p:cNvPr id="30" name="Picture 29">
            <a:extLst>
              <a:ext uri="{FF2B5EF4-FFF2-40B4-BE49-F238E27FC236}">
                <a16:creationId xmlns:a16="http://schemas.microsoft.com/office/drawing/2014/main" id="{65159FEE-2872-C746-0ECA-A05FB20EA63A}"/>
              </a:ext>
            </a:extLst>
          </p:cNvPr>
          <p:cNvPicPr>
            <a:picLocks noChangeAspect="1"/>
          </p:cNvPicPr>
          <p:nvPr/>
        </p:nvPicPr>
        <p:blipFill>
          <a:blip r:embed="rId4"/>
          <a:stretch>
            <a:fillRect/>
          </a:stretch>
        </p:blipFill>
        <p:spPr>
          <a:xfrm>
            <a:off x="1446927" y="2116203"/>
            <a:ext cx="6482875" cy="2953623"/>
          </a:xfrm>
          <a:prstGeom prst="rect">
            <a:avLst/>
          </a:prstGeom>
        </p:spPr>
      </p:pic>
      <p:sp>
        <p:nvSpPr>
          <p:cNvPr id="25" name="TextBox 24">
            <a:extLst>
              <a:ext uri="{FF2B5EF4-FFF2-40B4-BE49-F238E27FC236}">
                <a16:creationId xmlns:a16="http://schemas.microsoft.com/office/drawing/2014/main" id="{EF72A407-7C12-2313-12AC-1FD85B5E9A8A}"/>
              </a:ext>
            </a:extLst>
          </p:cNvPr>
          <p:cNvSpPr txBox="1"/>
          <p:nvPr/>
        </p:nvSpPr>
        <p:spPr>
          <a:xfrm>
            <a:off x="4755308" y="989542"/>
            <a:ext cx="3764716" cy="954107"/>
          </a:xfrm>
          <a:prstGeom prst="rect">
            <a:avLst/>
          </a:prstGeom>
          <a:noFill/>
          <a:ln>
            <a:solidFill>
              <a:schemeClr val="tx1"/>
            </a:solidFill>
          </a:ln>
        </p:spPr>
        <p:txBody>
          <a:bodyPr wrap="square">
            <a:spAutoFit/>
          </a:bodyPr>
          <a:lstStyle/>
          <a:p>
            <a:r>
              <a:rPr lang="en-US" dirty="0">
                <a:latin typeface="Electrolize" panose="020B0604020202020204" charset="0"/>
              </a:rPr>
              <a:t>This code calculates the average track score for the top 10 artists and then plots a bar chart to display these average scores using Matplotlib.</a:t>
            </a:r>
            <a:endParaRPr lang="en-IN" dirty="0">
              <a:latin typeface="Electrolize" panose="020B0604020202020204" charset="0"/>
            </a:endParaRPr>
          </a:p>
        </p:txBody>
      </p:sp>
    </p:spTree>
    <p:extLst>
      <p:ext uri="{BB962C8B-B14F-4D97-AF65-F5344CB8AC3E}">
        <p14:creationId xmlns:p14="http://schemas.microsoft.com/office/powerpoint/2010/main" val="2732582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36658" y="298067"/>
            <a:ext cx="6593985"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US" sz="3200" dirty="0">
                <a:latin typeface="Teko"/>
                <a:ea typeface="Teko"/>
                <a:cs typeface="Teko"/>
                <a:sym typeface="Teko"/>
              </a:rPr>
              <a:t>Distribution of Release Dates Over Time</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87899">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21335029">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78B90864-7270-79E9-418A-1FACEEA67B7D}"/>
              </a:ext>
            </a:extLst>
          </p:cNvPr>
          <p:cNvPicPr>
            <a:picLocks noChangeAspect="1"/>
          </p:cNvPicPr>
          <p:nvPr/>
        </p:nvPicPr>
        <p:blipFill>
          <a:blip r:embed="rId3"/>
          <a:stretch>
            <a:fillRect/>
          </a:stretch>
        </p:blipFill>
        <p:spPr>
          <a:xfrm>
            <a:off x="277746" y="834099"/>
            <a:ext cx="4799111" cy="1128052"/>
          </a:xfrm>
          <a:prstGeom prst="rect">
            <a:avLst/>
          </a:prstGeom>
        </p:spPr>
      </p:pic>
      <p:pic>
        <p:nvPicPr>
          <p:cNvPr id="29" name="Picture 28">
            <a:extLst>
              <a:ext uri="{FF2B5EF4-FFF2-40B4-BE49-F238E27FC236}">
                <a16:creationId xmlns:a16="http://schemas.microsoft.com/office/drawing/2014/main" id="{6AE2D5B4-ADE0-07DA-7097-9BAD379DC4A8}"/>
              </a:ext>
            </a:extLst>
          </p:cNvPr>
          <p:cNvPicPr>
            <a:picLocks noChangeAspect="1"/>
          </p:cNvPicPr>
          <p:nvPr/>
        </p:nvPicPr>
        <p:blipFill>
          <a:blip r:embed="rId4"/>
          <a:stretch>
            <a:fillRect/>
          </a:stretch>
        </p:blipFill>
        <p:spPr>
          <a:xfrm>
            <a:off x="1678981" y="1969700"/>
            <a:ext cx="4763058" cy="2886246"/>
          </a:xfrm>
          <a:prstGeom prst="rect">
            <a:avLst/>
          </a:prstGeom>
        </p:spPr>
      </p:pic>
      <p:sp>
        <p:nvSpPr>
          <p:cNvPr id="27" name="TextBox 26">
            <a:extLst>
              <a:ext uri="{FF2B5EF4-FFF2-40B4-BE49-F238E27FC236}">
                <a16:creationId xmlns:a16="http://schemas.microsoft.com/office/drawing/2014/main" id="{F80F0489-BBC6-8556-AB46-C389D0DC5909}"/>
              </a:ext>
            </a:extLst>
          </p:cNvPr>
          <p:cNvSpPr txBox="1"/>
          <p:nvPr/>
        </p:nvSpPr>
        <p:spPr>
          <a:xfrm>
            <a:off x="5201482" y="914673"/>
            <a:ext cx="3720899" cy="954107"/>
          </a:xfrm>
          <a:prstGeom prst="rect">
            <a:avLst/>
          </a:prstGeom>
          <a:noFill/>
          <a:ln>
            <a:solidFill>
              <a:schemeClr val="tx1"/>
            </a:solidFill>
          </a:ln>
        </p:spPr>
        <p:txBody>
          <a:bodyPr wrap="square">
            <a:spAutoFit/>
          </a:bodyPr>
          <a:lstStyle/>
          <a:p>
            <a:r>
              <a:rPr lang="en-US" dirty="0">
                <a:latin typeface="Electrolize" panose="020B0604020202020204" charset="0"/>
              </a:rPr>
              <a:t>This code converts the 'Release Date' column to datetime format and then plots a histogram to show the distribution of song release dates over time using Matplotlib. </a:t>
            </a:r>
            <a:endParaRPr lang="en-IN" dirty="0">
              <a:latin typeface="Electrolize" panose="020B0604020202020204" charset="0"/>
            </a:endParaRPr>
          </a:p>
        </p:txBody>
      </p:sp>
    </p:spTree>
    <p:extLst>
      <p:ext uri="{BB962C8B-B14F-4D97-AF65-F5344CB8AC3E}">
        <p14:creationId xmlns:p14="http://schemas.microsoft.com/office/powerpoint/2010/main" val="2149771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36658" y="298067"/>
            <a:ext cx="6593985"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US" sz="3200" dirty="0">
                <a:latin typeface="Teko"/>
                <a:ea typeface="Teko"/>
                <a:cs typeface="Teko"/>
                <a:sym typeface="Teko"/>
              </a:rPr>
              <a:t>Distribution of Track Scores</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1029109">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800000">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1042274">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0004652E-7E8A-6D90-6FC7-67A59CE4BC78}"/>
              </a:ext>
            </a:extLst>
          </p:cNvPr>
          <p:cNvPicPr>
            <a:picLocks noChangeAspect="1"/>
          </p:cNvPicPr>
          <p:nvPr/>
        </p:nvPicPr>
        <p:blipFill>
          <a:blip r:embed="rId3"/>
          <a:stretch>
            <a:fillRect/>
          </a:stretch>
        </p:blipFill>
        <p:spPr>
          <a:xfrm>
            <a:off x="111190" y="991109"/>
            <a:ext cx="4781550" cy="1095375"/>
          </a:xfrm>
          <a:prstGeom prst="rect">
            <a:avLst/>
          </a:prstGeom>
        </p:spPr>
      </p:pic>
      <p:pic>
        <p:nvPicPr>
          <p:cNvPr id="30" name="Picture 29">
            <a:extLst>
              <a:ext uri="{FF2B5EF4-FFF2-40B4-BE49-F238E27FC236}">
                <a16:creationId xmlns:a16="http://schemas.microsoft.com/office/drawing/2014/main" id="{FC266376-92AC-5F6D-669F-82BB7F484835}"/>
              </a:ext>
            </a:extLst>
          </p:cNvPr>
          <p:cNvPicPr>
            <a:picLocks noChangeAspect="1"/>
          </p:cNvPicPr>
          <p:nvPr/>
        </p:nvPicPr>
        <p:blipFill>
          <a:blip r:embed="rId4"/>
          <a:stretch>
            <a:fillRect/>
          </a:stretch>
        </p:blipFill>
        <p:spPr>
          <a:xfrm>
            <a:off x="781694" y="2178027"/>
            <a:ext cx="6572114" cy="2853845"/>
          </a:xfrm>
          <a:prstGeom prst="rect">
            <a:avLst/>
          </a:prstGeom>
        </p:spPr>
      </p:pic>
      <p:sp>
        <p:nvSpPr>
          <p:cNvPr id="25" name="TextBox 24">
            <a:extLst>
              <a:ext uri="{FF2B5EF4-FFF2-40B4-BE49-F238E27FC236}">
                <a16:creationId xmlns:a16="http://schemas.microsoft.com/office/drawing/2014/main" id="{B714F70E-8AB2-9447-180E-989E47D60CAB}"/>
              </a:ext>
            </a:extLst>
          </p:cNvPr>
          <p:cNvSpPr txBox="1"/>
          <p:nvPr/>
        </p:nvSpPr>
        <p:spPr>
          <a:xfrm>
            <a:off x="4993788" y="1097301"/>
            <a:ext cx="3780724" cy="830997"/>
          </a:xfrm>
          <a:prstGeom prst="rect">
            <a:avLst/>
          </a:prstGeom>
          <a:noFill/>
          <a:ln>
            <a:solidFill>
              <a:schemeClr val="tx1"/>
            </a:solidFill>
          </a:ln>
        </p:spPr>
        <p:txBody>
          <a:bodyPr wrap="square">
            <a:spAutoFit/>
          </a:bodyPr>
          <a:lstStyle/>
          <a:p>
            <a:r>
              <a:rPr lang="en-US" sz="1600">
                <a:latin typeface="Electrolize" panose="020B0604020202020204" charset="0"/>
              </a:rPr>
              <a:t>This code </a:t>
            </a:r>
            <a:r>
              <a:rPr lang="en-US" sz="1600" dirty="0">
                <a:latin typeface="Electrolize" panose="020B0604020202020204" charset="0"/>
              </a:rPr>
              <a:t>creates a histogram that displays the frequency distribution of track scores</a:t>
            </a:r>
            <a:endParaRPr lang="en-IN" sz="1600" dirty="0">
              <a:latin typeface="Electrolize" panose="020B0604020202020204" charset="0"/>
            </a:endParaRPr>
          </a:p>
        </p:txBody>
      </p:sp>
    </p:spTree>
    <p:extLst>
      <p:ext uri="{BB962C8B-B14F-4D97-AF65-F5344CB8AC3E}">
        <p14:creationId xmlns:p14="http://schemas.microsoft.com/office/powerpoint/2010/main" val="1766212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36658" y="298067"/>
            <a:ext cx="6593985" cy="659700"/>
          </a:xfrm>
          <a:prstGeom prst="rect">
            <a:avLst/>
          </a:prstGeom>
        </p:spPr>
        <p:txBody>
          <a:bodyPr spcFirstLastPara="1" wrap="square" lIns="91425" tIns="91425" rIns="91425" bIns="91425" anchor="b" anchorCtr="0">
            <a:noAutofit/>
          </a:bodyPr>
          <a:lstStyle/>
          <a:p>
            <a:pPr>
              <a:buClr>
                <a:schemeClr val="hlink"/>
              </a:buClr>
              <a:buSzPts val="1100"/>
            </a:pPr>
            <a:r>
              <a:rPr lang="en-US" sz="3200" dirty="0">
                <a:latin typeface="Teko"/>
                <a:ea typeface="Teko"/>
                <a:cs typeface="Teko"/>
                <a:sym typeface="Teko"/>
              </a:rPr>
              <a:t>Top 10 Songs By YouTube Likes</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21381857">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283041D1-B9DC-F777-77B4-78A5201F106C}"/>
              </a:ext>
            </a:extLst>
          </p:cNvPr>
          <p:cNvPicPr>
            <a:picLocks noChangeAspect="1"/>
          </p:cNvPicPr>
          <p:nvPr/>
        </p:nvPicPr>
        <p:blipFill>
          <a:blip r:embed="rId3"/>
          <a:stretch>
            <a:fillRect/>
          </a:stretch>
        </p:blipFill>
        <p:spPr>
          <a:xfrm>
            <a:off x="75253" y="897069"/>
            <a:ext cx="5204012" cy="1244013"/>
          </a:xfrm>
          <a:prstGeom prst="rect">
            <a:avLst/>
          </a:prstGeom>
        </p:spPr>
      </p:pic>
      <p:pic>
        <p:nvPicPr>
          <p:cNvPr id="29" name="Picture 28">
            <a:extLst>
              <a:ext uri="{FF2B5EF4-FFF2-40B4-BE49-F238E27FC236}">
                <a16:creationId xmlns:a16="http://schemas.microsoft.com/office/drawing/2014/main" id="{E542BA99-4CB5-8B7A-E5D8-0A27200DDC77}"/>
              </a:ext>
            </a:extLst>
          </p:cNvPr>
          <p:cNvPicPr>
            <a:picLocks noChangeAspect="1"/>
          </p:cNvPicPr>
          <p:nvPr/>
        </p:nvPicPr>
        <p:blipFill>
          <a:blip r:embed="rId4"/>
          <a:stretch>
            <a:fillRect/>
          </a:stretch>
        </p:blipFill>
        <p:spPr>
          <a:xfrm>
            <a:off x="805387" y="2152566"/>
            <a:ext cx="6626968" cy="2854757"/>
          </a:xfrm>
          <a:prstGeom prst="rect">
            <a:avLst/>
          </a:prstGeom>
        </p:spPr>
      </p:pic>
      <p:sp>
        <p:nvSpPr>
          <p:cNvPr id="27" name="TextBox 26">
            <a:extLst>
              <a:ext uri="{FF2B5EF4-FFF2-40B4-BE49-F238E27FC236}">
                <a16:creationId xmlns:a16="http://schemas.microsoft.com/office/drawing/2014/main" id="{9DD96DC3-F1EA-3FD6-761F-4F66E1C988F0}"/>
              </a:ext>
            </a:extLst>
          </p:cNvPr>
          <p:cNvSpPr txBox="1"/>
          <p:nvPr/>
        </p:nvSpPr>
        <p:spPr>
          <a:xfrm>
            <a:off x="5420896" y="803712"/>
            <a:ext cx="3483500" cy="1323439"/>
          </a:xfrm>
          <a:prstGeom prst="rect">
            <a:avLst/>
          </a:prstGeom>
          <a:noFill/>
          <a:ln>
            <a:solidFill>
              <a:schemeClr val="tx1"/>
            </a:solidFill>
          </a:ln>
        </p:spPr>
        <p:txBody>
          <a:bodyPr wrap="square">
            <a:spAutoFit/>
          </a:bodyPr>
          <a:lstStyle/>
          <a:p>
            <a:r>
              <a:rPr lang="en-US" sz="1600" dirty="0">
                <a:latin typeface="Electrolize" panose="020B0604020202020204" charset="0"/>
              </a:rPr>
              <a:t>The code converts 'YouTube Likes' to numeric values, selects the top 10 songs by YouTube likes, and plots these top 10 songs in a horizontal bar chart.</a:t>
            </a:r>
            <a:endParaRPr lang="en-IN" sz="1600" dirty="0">
              <a:latin typeface="Electrolize" panose="020B0604020202020204" charset="0"/>
            </a:endParaRPr>
          </a:p>
        </p:txBody>
      </p:sp>
    </p:spTree>
    <p:extLst>
      <p:ext uri="{BB962C8B-B14F-4D97-AF65-F5344CB8AC3E}">
        <p14:creationId xmlns:p14="http://schemas.microsoft.com/office/powerpoint/2010/main" val="418381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36658" y="298067"/>
            <a:ext cx="6593985" cy="659700"/>
          </a:xfrm>
          <a:prstGeom prst="rect">
            <a:avLst/>
          </a:prstGeom>
        </p:spPr>
        <p:txBody>
          <a:bodyPr spcFirstLastPara="1" wrap="square" lIns="91425" tIns="91425" rIns="91425" bIns="91425" anchor="b" anchorCtr="0">
            <a:noAutofit/>
          </a:bodyPr>
          <a:lstStyle/>
          <a:p>
            <a:pPr>
              <a:buClr>
                <a:schemeClr val="hlink"/>
              </a:buClr>
              <a:buSzPts val="1100"/>
            </a:pPr>
            <a:r>
              <a:rPr lang="en-US" sz="3200" dirty="0">
                <a:latin typeface="Teko"/>
                <a:ea typeface="Teko"/>
                <a:cs typeface="Teko"/>
                <a:sym typeface="Teko"/>
              </a:rPr>
              <a:t>Album With Highest Average Track Scores</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506390">
            <a:off x="8209178" y="3572863"/>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B741952F-2AD7-5A4C-96DF-2DD3F526DCF2}"/>
              </a:ext>
            </a:extLst>
          </p:cNvPr>
          <p:cNvPicPr>
            <a:picLocks noChangeAspect="1"/>
          </p:cNvPicPr>
          <p:nvPr/>
        </p:nvPicPr>
        <p:blipFill>
          <a:blip r:embed="rId3"/>
          <a:stretch>
            <a:fillRect/>
          </a:stretch>
        </p:blipFill>
        <p:spPr>
          <a:xfrm>
            <a:off x="277746" y="900462"/>
            <a:ext cx="6943725" cy="1242300"/>
          </a:xfrm>
          <a:prstGeom prst="rect">
            <a:avLst/>
          </a:prstGeom>
        </p:spPr>
      </p:pic>
      <p:pic>
        <p:nvPicPr>
          <p:cNvPr id="32" name="Picture 31">
            <a:extLst>
              <a:ext uri="{FF2B5EF4-FFF2-40B4-BE49-F238E27FC236}">
                <a16:creationId xmlns:a16="http://schemas.microsoft.com/office/drawing/2014/main" id="{57754C6E-785D-9C94-9671-68011A3722FF}"/>
              </a:ext>
            </a:extLst>
          </p:cNvPr>
          <p:cNvPicPr>
            <a:picLocks noChangeAspect="1"/>
          </p:cNvPicPr>
          <p:nvPr/>
        </p:nvPicPr>
        <p:blipFill>
          <a:blip r:embed="rId4"/>
          <a:stretch>
            <a:fillRect/>
          </a:stretch>
        </p:blipFill>
        <p:spPr>
          <a:xfrm>
            <a:off x="418011" y="2307866"/>
            <a:ext cx="6762567" cy="2724007"/>
          </a:xfrm>
          <a:prstGeom prst="rect">
            <a:avLst/>
          </a:prstGeom>
        </p:spPr>
      </p:pic>
      <p:sp>
        <p:nvSpPr>
          <p:cNvPr id="25" name="TextBox 24">
            <a:extLst>
              <a:ext uri="{FF2B5EF4-FFF2-40B4-BE49-F238E27FC236}">
                <a16:creationId xmlns:a16="http://schemas.microsoft.com/office/drawing/2014/main" id="{DC090859-BAA1-2AA0-ADE9-B6538E4A24EE}"/>
              </a:ext>
            </a:extLst>
          </p:cNvPr>
          <p:cNvSpPr txBox="1"/>
          <p:nvPr/>
        </p:nvSpPr>
        <p:spPr>
          <a:xfrm>
            <a:off x="7265788" y="864798"/>
            <a:ext cx="1740080" cy="2031325"/>
          </a:xfrm>
          <a:prstGeom prst="rect">
            <a:avLst/>
          </a:prstGeom>
          <a:noFill/>
          <a:ln>
            <a:solidFill>
              <a:schemeClr val="tx1"/>
            </a:solidFill>
          </a:ln>
        </p:spPr>
        <p:txBody>
          <a:bodyPr wrap="square">
            <a:spAutoFit/>
          </a:bodyPr>
          <a:lstStyle/>
          <a:p>
            <a:r>
              <a:rPr lang="en-US" dirty="0">
                <a:latin typeface="Electrolize" panose="020B0604020202020204" charset="0"/>
              </a:rPr>
              <a:t>The code calculates the average track score for each album, sorts the top 10 albums by average score, and plots these albums in a bar chart.</a:t>
            </a:r>
            <a:endParaRPr lang="en-IN" dirty="0">
              <a:latin typeface="Electrolize" panose="020B0604020202020204" charset="0"/>
            </a:endParaRPr>
          </a:p>
        </p:txBody>
      </p:sp>
    </p:spTree>
    <p:extLst>
      <p:ext uri="{BB962C8B-B14F-4D97-AF65-F5344CB8AC3E}">
        <p14:creationId xmlns:p14="http://schemas.microsoft.com/office/powerpoint/2010/main" val="832874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36658" y="298067"/>
            <a:ext cx="6593985" cy="659700"/>
          </a:xfrm>
          <a:prstGeom prst="rect">
            <a:avLst/>
          </a:prstGeom>
        </p:spPr>
        <p:txBody>
          <a:bodyPr spcFirstLastPara="1" wrap="square" lIns="91425" tIns="91425" rIns="91425" bIns="91425" anchor="b" anchorCtr="0">
            <a:noAutofit/>
          </a:bodyPr>
          <a:lstStyle/>
          <a:p>
            <a:pPr>
              <a:buClr>
                <a:schemeClr val="hlink"/>
              </a:buClr>
              <a:buSzPts val="1100"/>
            </a:pPr>
            <a:r>
              <a:rPr lang="en-US" sz="3200" dirty="0">
                <a:latin typeface="Teko"/>
                <a:ea typeface="Teko"/>
                <a:cs typeface="Teko"/>
                <a:sym typeface="Teko"/>
              </a:rPr>
              <a:t> Number of Songs Released Each Year</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8009334" y="4147722"/>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8" name="Picture 27">
            <a:extLst>
              <a:ext uri="{FF2B5EF4-FFF2-40B4-BE49-F238E27FC236}">
                <a16:creationId xmlns:a16="http://schemas.microsoft.com/office/drawing/2014/main" id="{C7E9F6F8-6D03-F06B-C2BF-1310188A693B}"/>
              </a:ext>
            </a:extLst>
          </p:cNvPr>
          <p:cNvPicPr>
            <a:picLocks noChangeAspect="1"/>
          </p:cNvPicPr>
          <p:nvPr/>
        </p:nvPicPr>
        <p:blipFill>
          <a:blip r:embed="rId3"/>
          <a:stretch>
            <a:fillRect/>
          </a:stretch>
        </p:blipFill>
        <p:spPr>
          <a:xfrm>
            <a:off x="95437" y="843298"/>
            <a:ext cx="5507930" cy="1727978"/>
          </a:xfrm>
          <a:prstGeom prst="rect">
            <a:avLst/>
          </a:prstGeom>
        </p:spPr>
      </p:pic>
      <p:pic>
        <p:nvPicPr>
          <p:cNvPr id="30" name="Picture 29">
            <a:extLst>
              <a:ext uri="{FF2B5EF4-FFF2-40B4-BE49-F238E27FC236}">
                <a16:creationId xmlns:a16="http://schemas.microsoft.com/office/drawing/2014/main" id="{EEC68124-6FE0-93F6-B657-7F256B9F07F0}"/>
              </a:ext>
            </a:extLst>
          </p:cNvPr>
          <p:cNvPicPr>
            <a:picLocks noChangeAspect="1"/>
          </p:cNvPicPr>
          <p:nvPr/>
        </p:nvPicPr>
        <p:blipFill>
          <a:blip r:embed="rId4"/>
          <a:stretch>
            <a:fillRect/>
          </a:stretch>
        </p:blipFill>
        <p:spPr>
          <a:xfrm>
            <a:off x="737957" y="2571276"/>
            <a:ext cx="6694397" cy="2572224"/>
          </a:xfrm>
          <a:prstGeom prst="rect">
            <a:avLst/>
          </a:prstGeom>
        </p:spPr>
      </p:pic>
      <p:sp>
        <p:nvSpPr>
          <p:cNvPr id="25" name="TextBox 24">
            <a:extLst>
              <a:ext uri="{FF2B5EF4-FFF2-40B4-BE49-F238E27FC236}">
                <a16:creationId xmlns:a16="http://schemas.microsoft.com/office/drawing/2014/main" id="{D4EADE22-B0E9-F5C0-BEDD-F4D36CAF63E7}"/>
              </a:ext>
            </a:extLst>
          </p:cNvPr>
          <p:cNvSpPr txBox="1"/>
          <p:nvPr/>
        </p:nvSpPr>
        <p:spPr>
          <a:xfrm>
            <a:off x="5882313" y="1054172"/>
            <a:ext cx="2596224" cy="1384995"/>
          </a:xfrm>
          <a:prstGeom prst="rect">
            <a:avLst/>
          </a:prstGeom>
          <a:noFill/>
          <a:ln>
            <a:solidFill>
              <a:schemeClr val="tx1"/>
            </a:solidFill>
          </a:ln>
        </p:spPr>
        <p:txBody>
          <a:bodyPr wrap="square">
            <a:spAutoFit/>
          </a:bodyPr>
          <a:lstStyle/>
          <a:p>
            <a:r>
              <a:rPr lang="en-US" dirty="0">
                <a:latin typeface="Electrolize" panose="020B0604020202020204" charset="0"/>
              </a:rPr>
              <a:t>The code extracts the release year from the release date and counts the number of songs released each year. It then plots these counts over time using a line chart.</a:t>
            </a:r>
            <a:endParaRPr lang="en-IN" dirty="0">
              <a:latin typeface="Electrolize" panose="020B0604020202020204" charset="0"/>
            </a:endParaRPr>
          </a:p>
        </p:txBody>
      </p:sp>
    </p:spTree>
    <p:extLst>
      <p:ext uri="{BB962C8B-B14F-4D97-AF65-F5344CB8AC3E}">
        <p14:creationId xmlns:p14="http://schemas.microsoft.com/office/powerpoint/2010/main" val="497385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310966" y="654029"/>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Depict Count of Songs Released Each Month on a Line Chart Superimposed on a Bar Chart</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607159">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980024">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982391">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9" name="Picture 28">
            <a:extLst>
              <a:ext uri="{FF2B5EF4-FFF2-40B4-BE49-F238E27FC236}">
                <a16:creationId xmlns:a16="http://schemas.microsoft.com/office/drawing/2014/main" id="{AF3CC72E-9739-3BA4-7746-C5827DAE48DD}"/>
              </a:ext>
            </a:extLst>
          </p:cNvPr>
          <p:cNvPicPr>
            <a:picLocks noChangeAspect="1"/>
          </p:cNvPicPr>
          <p:nvPr/>
        </p:nvPicPr>
        <p:blipFill>
          <a:blip r:embed="rId3"/>
          <a:stretch>
            <a:fillRect/>
          </a:stretch>
        </p:blipFill>
        <p:spPr>
          <a:xfrm>
            <a:off x="95460" y="964784"/>
            <a:ext cx="3556689" cy="2149821"/>
          </a:xfrm>
          <a:prstGeom prst="rect">
            <a:avLst/>
          </a:prstGeom>
        </p:spPr>
      </p:pic>
      <p:pic>
        <p:nvPicPr>
          <p:cNvPr id="32" name="Picture 31">
            <a:extLst>
              <a:ext uri="{FF2B5EF4-FFF2-40B4-BE49-F238E27FC236}">
                <a16:creationId xmlns:a16="http://schemas.microsoft.com/office/drawing/2014/main" id="{755D72B3-7CC1-22E1-3133-E2EF9BAD26EE}"/>
              </a:ext>
            </a:extLst>
          </p:cNvPr>
          <p:cNvPicPr>
            <a:picLocks noChangeAspect="1"/>
          </p:cNvPicPr>
          <p:nvPr/>
        </p:nvPicPr>
        <p:blipFill>
          <a:blip r:embed="rId4"/>
          <a:stretch>
            <a:fillRect/>
          </a:stretch>
        </p:blipFill>
        <p:spPr>
          <a:xfrm>
            <a:off x="3659060" y="972865"/>
            <a:ext cx="4531665" cy="3160893"/>
          </a:xfrm>
          <a:prstGeom prst="rect">
            <a:avLst/>
          </a:prstGeom>
        </p:spPr>
      </p:pic>
      <p:sp>
        <p:nvSpPr>
          <p:cNvPr id="25" name="TextBox 24">
            <a:extLst>
              <a:ext uri="{FF2B5EF4-FFF2-40B4-BE49-F238E27FC236}">
                <a16:creationId xmlns:a16="http://schemas.microsoft.com/office/drawing/2014/main" id="{562AD43F-EA7E-0D6C-70B8-2B3D41A0E35F}"/>
              </a:ext>
            </a:extLst>
          </p:cNvPr>
          <p:cNvSpPr txBox="1"/>
          <p:nvPr/>
        </p:nvSpPr>
        <p:spPr>
          <a:xfrm>
            <a:off x="109137" y="3242765"/>
            <a:ext cx="3549460" cy="1169551"/>
          </a:xfrm>
          <a:prstGeom prst="rect">
            <a:avLst/>
          </a:prstGeom>
          <a:noFill/>
          <a:ln>
            <a:solidFill>
              <a:schemeClr val="tx1"/>
            </a:solidFill>
          </a:ln>
        </p:spPr>
        <p:txBody>
          <a:bodyPr wrap="square">
            <a:spAutoFit/>
          </a:bodyPr>
          <a:lstStyle/>
          <a:p>
            <a:r>
              <a:rPr lang="en-US" dirty="0">
                <a:latin typeface="Electrolize" panose="020B0604020202020204" charset="0"/>
              </a:rPr>
              <a:t>The code extracts the month and year from 'Release Date' and counts the number of songs released each month. It then plots these counts as both a bar and line chart superimposed on each other.</a:t>
            </a:r>
            <a:endParaRPr lang="en-IN" dirty="0">
              <a:latin typeface="Electrolize" panose="020B0604020202020204" charset="0"/>
            </a:endParaRPr>
          </a:p>
        </p:txBody>
      </p:sp>
    </p:spTree>
    <p:extLst>
      <p:ext uri="{BB962C8B-B14F-4D97-AF65-F5344CB8AC3E}">
        <p14:creationId xmlns:p14="http://schemas.microsoft.com/office/powerpoint/2010/main" val="4081985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562874" y="67969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Distribution of Track Scores for Songs with Over 100 Million Spotify Steams</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FBFDAC42-D232-7C47-0DF0-65051D0EC48D}"/>
              </a:ext>
            </a:extLst>
          </p:cNvPr>
          <p:cNvPicPr>
            <a:picLocks noChangeAspect="1"/>
          </p:cNvPicPr>
          <p:nvPr/>
        </p:nvPicPr>
        <p:blipFill>
          <a:blip r:embed="rId3"/>
          <a:stretch>
            <a:fillRect/>
          </a:stretch>
        </p:blipFill>
        <p:spPr>
          <a:xfrm>
            <a:off x="97663" y="954708"/>
            <a:ext cx="5834126" cy="1648775"/>
          </a:xfrm>
          <a:prstGeom prst="rect">
            <a:avLst/>
          </a:prstGeom>
        </p:spPr>
      </p:pic>
      <p:pic>
        <p:nvPicPr>
          <p:cNvPr id="28" name="Picture 27">
            <a:extLst>
              <a:ext uri="{FF2B5EF4-FFF2-40B4-BE49-F238E27FC236}">
                <a16:creationId xmlns:a16="http://schemas.microsoft.com/office/drawing/2014/main" id="{7AA05672-89D5-4933-4E1E-CF3E678DBEA4}"/>
              </a:ext>
            </a:extLst>
          </p:cNvPr>
          <p:cNvPicPr>
            <a:picLocks noChangeAspect="1"/>
          </p:cNvPicPr>
          <p:nvPr/>
        </p:nvPicPr>
        <p:blipFill>
          <a:blip r:embed="rId4"/>
          <a:stretch>
            <a:fillRect/>
          </a:stretch>
        </p:blipFill>
        <p:spPr>
          <a:xfrm>
            <a:off x="685765" y="2602390"/>
            <a:ext cx="6680573" cy="2474704"/>
          </a:xfrm>
          <a:prstGeom prst="rect">
            <a:avLst/>
          </a:prstGeom>
        </p:spPr>
      </p:pic>
      <p:sp>
        <p:nvSpPr>
          <p:cNvPr id="27" name="TextBox 26">
            <a:extLst>
              <a:ext uri="{FF2B5EF4-FFF2-40B4-BE49-F238E27FC236}">
                <a16:creationId xmlns:a16="http://schemas.microsoft.com/office/drawing/2014/main" id="{3BDAE05B-B50A-2FDF-1327-3F26DE04336C}"/>
              </a:ext>
            </a:extLst>
          </p:cNvPr>
          <p:cNvSpPr txBox="1"/>
          <p:nvPr/>
        </p:nvSpPr>
        <p:spPr>
          <a:xfrm>
            <a:off x="5988833" y="942892"/>
            <a:ext cx="3055567" cy="1600438"/>
          </a:xfrm>
          <a:prstGeom prst="rect">
            <a:avLst/>
          </a:prstGeom>
          <a:noFill/>
          <a:ln>
            <a:solidFill>
              <a:schemeClr val="tx1"/>
            </a:solidFill>
          </a:ln>
        </p:spPr>
        <p:txBody>
          <a:bodyPr wrap="square">
            <a:spAutoFit/>
          </a:bodyPr>
          <a:lstStyle/>
          <a:p>
            <a:r>
              <a:rPr lang="en-US" dirty="0">
                <a:latin typeface="Electrolize" panose="020B0604020202020204" charset="0"/>
              </a:rPr>
              <a:t>The code converts 'Spotify Streams' to numeric values and filters for songs with over 100 million streams. It then plots the distribution of track scores for these high-stream songs using a histogram.</a:t>
            </a:r>
            <a:endParaRPr lang="en-IN" dirty="0">
              <a:latin typeface="Electrolize" panose="020B0604020202020204" charset="0"/>
            </a:endParaRPr>
          </a:p>
        </p:txBody>
      </p:sp>
    </p:spTree>
    <p:extLst>
      <p:ext uri="{BB962C8B-B14F-4D97-AF65-F5344CB8AC3E}">
        <p14:creationId xmlns:p14="http://schemas.microsoft.com/office/powerpoint/2010/main" val="236699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64339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2" name="Google Shape;762;p35"/>
          <p:cNvSpPr txBox="1">
            <a:spLocks noGrp="1"/>
          </p:cNvSpPr>
          <p:nvPr>
            <p:ph type="subTitle" idx="1"/>
          </p:nvPr>
        </p:nvSpPr>
        <p:spPr>
          <a:xfrm>
            <a:off x="1304529"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the project and its objectives</a:t>
            </a:r>
            <a:endParaRPr dirty="0"/>
          </a:p>
        </p:txBody>
      </p:sp>
      <p:sp>
        <p:nvSpPr>
          <p:cNvPr id="763" name="Google Shape;763;p35"/>
          <p:cNvSpPr txBox="1">
            <a:spLocks noGrp="1"/>
          </p:cNvSpPr>
          <p:nvPr>
            <p:ph type="title" idx="2"/>
          </p:nvPr>
        </p:nvSpPr>
        <p:spPr>
          <a:xfrm>
            <a:off x="4571440" y="164094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4" name="Google Shape;764;p35"/>
          <p:cNvSpPr txBox="1">
            <a:spLocks noGrp="1"/>
          </p:cNvSpPr>
          <p:nvPr>
            <p:ph type="subTitle" idx="3"/>
          </p:nvPr>
        </p:nvSpPr>
        <p:spPr>
          <a:xfrm>
            <a:off x="5166040" y="213439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Source and Features</a:t>
            </a:r>
            <a:endParaRPr dirty="0"/>
          </a:p>
        </p:txBody>
      </p:sp>
      <p:sp>
        <p:nvSpPr>
          <p:cNvPr id="765" name="Google Shape;765;p35"/>
          <p:cNvSpPr txBox="1">
            <a:spLocks noGrp="1"/>
          </p:cNvSpPr>
          <p:nvPr>
            <p:ph type="title" idx="4"/>
          </p:nvPr>
        </p:nvSpPr>
        <p:spPr>
          <a:xfrm>
            <a:off x="709929"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6" name="Google Shape;766;p35"/>
          <p:cNvSpPr txBox="1">
            <a:spLocks noGrp="1"/>
          </p:cNvSpPr>
          <p:nvPr>
            <p:ph type="subTitle" idx="5"/>
          </p:nvPr>
        </p:nvSpPr>
        <p:spPr>
          <a:xfrm>
            <a:off x="1304529" y="3543232"/>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Data Analysis and Visualization</a:t>
            </a:r>
            <a:endParaRPr dirty="0"/>
          </a:p>
        </p:txBody>
      </p:sp>
      <p:sp>
        <p:nvSpPr>
          <p:cNvPr id="767" name="Google Shape;767;p35"/>
          <p:cNvSpPr txBox="1">
            <a:spLocks noGrp="1"/>
          </p:cNvSpPr>
          <p:nvPr>
            <p:ph type="title" idx="6"/>
          </p:nvPr>
        </p:nvSpPr>
        <p:spPr>
          <a:xfrm>
            <a:off x="4571440" y="3056321"/>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68" name="Google Shape;768;p35"/>
          <p:cNvSpPr txBox="1">
            <a:spLocks noGrp="1"/>
          </p:cNvSpPr>
          <p:nvPr>
            <p:ph type="subTitle" idx="7"/>
          </p:nvPr>
        </p:nvSpPr>
        <p:spPr>
          <a:xfrm>
            <a:off x="5166040" y="3543221"/>
            <a:ext cx="27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Summary</a:t>
            </a:r>
            <a:r>
              <a:rPr lang="en" dirty="0"/>
              <a:t>, </a:t>
            </a:r>
            <a:r>
              <a:rPr lang="en-IN" dirty="0"/>
              <a:t>Implications</a:t>
            </a:r>
            <a:r>
              <a:rPr lang="en" dirty="0"/>
              <a:t> and </a:t>
            </a:r>
            <a:r>
              <a:rPr lang="en-IN" dirty="0"/>
              <a:t>Future Work</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70" name="Google Shape;770;p35"/>
          <p:cNvSpPr txBox="1">
            <a:spLocks noGrp="1"/>
          </p:cNvSpPr>
          <p:nvPr>
            <p:ph type="subTitle" idx="9"/>
          </p:nvPr>
        </p:nvSpPr>
        <p:spPr>
          <a:xfrm>
            <a:off x="1304529" y="1643396"/>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Overview </a:t>
            </a:r>
            <a:r>
              <a:rPr lang="en" dirty="0"/>
              <a:t>&amp; </a:t>
            </a:r>
            <a:r>
              <a:rPr lang="en-IN" dirty="0"/>
              <a:t>Objective</a:t>
            </a:r>
            <a:endParaRPr dirty="0"/>
          </a:p>
        </p:txBody>
      </p:sp>
      <p:sp>
        <p:nvSpPr>
          <p:cNvPr id="771" name="Google Shape;771;p35"/>
          <p:cNvSpPr txBox="1">
            <a:spLocks noGrp="1"/>
          </p:cNvSpPr>
          <p:nvPr>
            <p:ph type="subTitle" idx="13"/>
          </p:nvPr>
        </p:nvSpPr>
        <p:spPr>
          <a:xfrm>
            <a:off x="5166040" y="1643392"/>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Dataset Description</a:t>
            </a:r>
            <a:endParaRPr dirty="0"/>
          </a:p>
        </p:txBody>
      </p:sp>
      <p:sp>
        <p:nvSpPr>
          <p:cNvPr id="772" name="Google Shape;772;p35"/>
          <p:cNvSpPr txBox="1">
            <a:spLocks noGrp="1"/>
          </p:cNvSpPr>
          <p:nvPr>
            <p:ph type="subTitle" idx="14"/>
          </p:nvPr>
        </p:nvSpPr>
        <p:spPr>
          <a:xfrm>
            <a:off x="1304529" y="3056331"/>
            <a:ext cx="2715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 Data Analysis</a:t>
            </a:r>
            <a:endParaRPr dirty="0"/>
          </a:p>
        </p:txBody>
      </p:sp>
      <p:sp>
        <p:nvSpPr>
          <p:cNvPr id="773" name="Google Shape;773;p35"/>
          <p:cNvSpPr txBox="1">
            <a:spLocks noGrp="1"/>
          </p:cNvSpPr>
          <p:nvPr>
            <p:ph type="subTitle" idx="15"/>
          </p:nvPr>
        </p:nvSpPr>
        <p:spPr>
          <a:xfrm>
            <a:off x="5166040" y="3056321"/>
            <a:ext cx="2715000" cy="484800"/>
          </a:xfrm>
          <a:prstGeom prst="rect">
            <a:avLst/>
          </a:prstGeom>
        </p:spPr>
        <p:txBody>
          <a:bodyPr spcFirstLastPara="1" wrap="square" lIns="91425" tIns="91425" rIns="91425" bIns="91425" anchor="ctr" anchorCtr="0">
            <a:noAutofit/>
          </a:bodyPr>
          <a:lstStyle/>
          <a:p>
            <a:pPr marL="0" indent="0"/>
            <a:r>
              <a:rPr lang="en-IN" dirty="0"/>
              <a:t>Conclusion</a:t>
            </a:r>
            <a:endParaRPr dirty="0"/>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327577">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562874" y="67969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Compare Streams vs. Release Month on a Scatter Plot for the Top 5 Artists</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969181">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4D568FE7-EBD4-E3E2-84E9-4C85CF537CB9}"/>
              </a:ext>
            </a:extLst>
          </p:cNvPr>
          <p:cNvPicPr>
            <a:picLocks noChangeAspect="1"/>
          </p:cNvPicPr>
          <p:nvPr/>
        </p:nvPicPr>
        <p:blipFill>
          <a:blip r:embed="rId3"/>
          <a:stretch>
            <a:fillRect/>
          </a:stretch>
        </p:blipFill>
        <p:spPr>
          <a:xfrm>
            <a:off x="27076" y="819415"/>
            <a:ext cx="4392524" cy="1677404"/>
          </a:xfrm>
          <a:prstGeom prst="rect">
            <a:avLst/>
          </a:prstGeom>
        </p:spPr>
      </p:pic>
      <p:pic>
        <p:nvPicPr>
          <p:cNvPr id="30" name="Picture 29">
            <a:extLst>
              <a:ext uri="{FF2B5EF4-FFF2-40B4-BE49-F238E27FC236}">
                <a16:creationId xmlns:a16="http://schemas.microsoft.com/office/drawing/2014/main" id="{2705DCFA-CA06-F2D1-9CC2-0DC9724DA29C}"/>
              </a:ext>
            </a:extLst>
          </p:cNvPr>
          <p:cNvPicPr>
            <a:picLocks noChangeAspect="1"/>
          </p:cNvPicPr>
          <p:nvPr/>
        </p:nvPicPr>
        <p:blipFill>
          <a:blip r:embed="rId4"/>
          <a:stretch>
            <a:fillRect/>
          </a:stretch>
        </p:blipFill>
        <p:spPr>
          <a:xfrm>
            <a:off x="835953" y="2558324"/>
            <a:ext cx="6503159" cy="2585176"/>
          </a:xfrm>
          <a:prstGeom prst="rect">
            <a:avLst/>
          </a:prstGeom>
        </p:spPr>
      </p:pic>
      <p:sp>
        <p:nvSpPr>
          <p:cNvPr id="25" name="TextBox 24">
            <a:extLst>
              <a:ext uri="{FF2B5EF4-FFF2-40B4-BE49-F238E27FC236}">
                <a16:creationId xmlns:a16="http://schemas.microsoft.com/office/drawing/2014/main" id="{A6650F8F-43F3-7986-1213-3B5DDFD1ECBB}"/>
              </a:ext>
            </a:extLst>
          </p:cNvPr>
          <p:cNvSpPr txBox="1"/>
          <p:nvPr/>
        </p:nvSpPr>
        <p:spPr>
          <a:xfrm>
            <a:off x="4544759" y="1066473"/>
            <a:ext cx="4146228" cy="1323439"/>
          </a:xfrm>
          <a:prstGeom prst="rect">
            <a:avLst/>
          </a:prstGeom>
          <a:noFill/>
          <a:ln>
            <a:solidFill>
              <a:schemeClr val="tx1"/>
            </a:solidFill>
          </a:ln>
        </p:spPr>
        <p:txBody>
          <a:bodyPr wrap="square">
            <a:spAutoFit/>
          </a:bodyPr>
          <a:lstStyle/>
          <a:p>
            <a:r>
              <a:rPr lang="en-US" sz="1600" dirty="0">
                <a:latin typeface="Electrolize" panose="020B0604020202020204" charset="0"/>
              </a:rPr>
              <a:t>The code identifies the top 5 artists and filters the data for these artists. It then creates a scatter plot showing Spotify streams versus release month for each top artist.</a:t>
            </a:r>
            <a:endParaRPr lang="en-IN" sz="1600" dirty="0">
              <a:latin typeface="Electrolize" panose="020B0604020202020204" charset="0"/>
            </a:endParaRPr>
          </a:p>
        </p:txBody>
      </p:sp>
    </p:spTree>
    <p:extLst>
      <p:ext uri="{BB962C8B-B14F-4D97-AF65-F5344CB8AC3E}">
        <p14:creationId xmlns:p14="http://schemas.microsoft.com/office/powerpoint/2010/main" val="426440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745653" y="603604"/>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Find Maximum Streams by 'Release Month' where 'Genre' is 'modern folk rock'. Depict the Result on a Bar Chart</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089968"/>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752E3D9B-B7E6-82D2-B82A-56EB7D25029E}"/>
              </a:ext>
            </a:extLst>
          </p:cNvPr>
          <p:cNvPicPr>
            <a:picLocks noChangeAspect="1"/>
          </p:cNvPicPr>
          <p:nvPr/>
        </p:nvPicPr>
        <p:blipFill>
          <a:blip r:embed="rId3"/>
          <a:stretch>
            <a:fillRect/>
          </a:stretch>
        </p:blipFill>
        <p:spPr>
          <a:xfrm>
            <a:off x="108777" y="900463"/>
            <a:ext cx="4048949" cy="1630608"/>
          </a:xfrm>
          <a:prstGeom prst="rect">
            <a:avLst/>
          </a:prstGeom>
        </p:spPr>
      </p:pic>
      <p:pic>
        <p:nvPicPr>
          <p:cNvPr id="29" name="Picture 28">
            <a:extLst>
              <a:ext uri="{FF2B5EF4-FFF2-40B4-BE49-F238E27FC236}">
                <a16:creationId xmlns:a16="http://schemas.microsoft.com/office/drawing/2014/main" id="{75605AB0-C015-21B9-22D1-CEBA86FF6841}"/>
              </a:ext>
            </a:extLst>
          </p:cNvPr>
          <p:cNvPicPr>
            <a:picLocks noChangeAspect="1"/>
          </p:cNvPicPr>
          <p:nvPr/>
        </p:nvPicPr>
        <p:blipFill>
          <a:blip r:embed="rId4"/>
          <a:stretch>
            <a:fillRect/>
          </a:stretch>
        </p:blipFill>
        <p:spPr>
          <a:xfrm>
            <a:off x="4055674" y="875571"/>
            <a:ext cx="4149962" cy="3221274"/>
          </a:xfrm>
          <a:prstGeom prst="rect">
            <a:avLst/>
          </a:prstGeom>
        </p:spPr>
      </p:pic>
      <p:sp>
        <p:nvSpPr>
          <p:cNvPr id="27" name="TextBox 26">
            <a:extLst>
              <a:ext uri="{FF2B5EF4-FFF2-40B4-BE49-F238E27FC236}">
                <a16:creationId xmlns:a16="http://schemas.microsoft.com/office/drawing/2014/main" id="{56077B72-EB17-C104-AD7B-0E687BB477BD}"/>
              </a:ext>
            </a:extLst>
          </p:cNvPr>
          <p:cNvSpPr txBox="1"/>
          <p:nvPr/>
        </p:nvSpPr>
        <p:spPr>
          <a:xfrm>
            <a:off x="327725" y="2729618"/>
            <a:ext cx="3253675" cy="1569660"/>
          </a:xfrm>
          <a:prstGeom prst="rect">
            <a:avLst/>
          </a:prstGeom>
          <a:noFill/>
          <a:ln>
            <a:solidFill>
              <a:schemeClr val="tx1"/>
            </a:solidFill>
          </a:ln>
        </p:spPr>
        <p:txBody>
          <a:bodyPr wrap="square">
            <a:spAutoFit/>
          </a:bodyPr>
          <a:lstStyle/>
          <a:p>
            <a:r>
              <a:rPr lang="en-US" sz="1600" dirty="0">
                <a:latin typeface="Electrolize" panose="020B0604020202020204" charset="0"/>
              </a:rPr>
              <a:t>The code filters the dataset for the 'Pop' genre, finds the maximum Spotify streams for each release month, and plots these maximum values in a bar chart.</a:t>
            </a:r>
            <a:endParaRPr lang="en-IN" sz="1600" dirty="0">
              <a:latin typeface="Electrolize" panose="020B0604020202020204" charset="0"/>
            </a:endParaRPr>
          </a:p>
        </p:txBody>
      </p:sp>
    </p:spTree>
    <p:extLst>
      <p:ext uri="{BB962C8B-B14F-4D97-AF65-F5344CB8AC3E}">
        <p14:creationId xmlns:p14="http://schemas.microsoft.com/office/powerpoint/2010/main" val="335316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745653" y="603604"/>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Compare Frequency Distribution of Streams for the Top 3 Genres on a Histogram</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800000">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C48E05C1-B3C1-9D7A-9E97-DA5AAF3766FB}"/>
              </a:ext>
            </a:extLst>
          </p:cNvPr>
          <p:cNvPicPr>
            <a:picLocks noChangeAspect="1"/>
          </p:cNvPicPr>
          <p:nvPr/>
        </p:nvPicPr>
        <p:blipFill>
          <a:blip r:embed="rId3"/>
          <a:stretch>
            <a:fillRect/>
          </a:stretch>
        </p:blipFill>
        <p:spPr>
          <a:xfrm>
            <a:off x="91332" y="810019"/>
            <a:ext cx="3720900" cy="1559700"/>
          </a:xfrm>
          <a:prstGeom prst="rect">
            <a:avLst/>
          </a:prstGeom>
        </p:spPr>
      </p:pic>
      <p:pic>
        <p:nvPicPr>
          <p:cNvPr id="30" name="Picture 29">
            <a:extLst>
              <a:ext uri="{FF2B5EF4-FFF2-40B4-BE49-F238E27FC236}">
                <a16:creationId xmlns:a16="http://schemas.microsoft.com/office/drawing/2014/main" id="{64832450-DAC1-A4AC-1DD7-F2A4DBB32201}"/>
              </a:ext>
            </a:extLst>
          </p:cNvPr>
          <p:cNvPicPr>
            <a:picLocks noChangeAspect="1"/>
          </p:cNvPicPr>
          <p:nvPr/>
        </p:nvPicPr>
        <p:blipFill>
          <a:blip r:embed="rId4"/>
          <a:stretch>
            <a:fillRect/>
          </a:stretch>
        </p:blipFill>
        <p:spPr>
          <a:xfrm>
            <a:off x="3814698" y="894873"/>
            <a:ext cx="4322618" cy="3199269"/>
          </a:xfrm>
          <a:prstGeom prst="rect">
            <a:avLst/>
          </a:prstGeom>
        </p:spPr>
      </p:pic>
      <p:sp>
        <p:nvSpPr>
          <p:cNvPr id="25" name="TextBox 24">
            <a:extLst>
              <a:ext uri="{FF2B5EF4-FFF2-40B4-BE49-F238E27FC236}">
                <a16:creationId xmlns:a16="http://schemas.microsoft.com/office/drawing/2014/main" id="{023E6C5D-9A15-B4AA-CCFC-4D2CC1A72EC7}"/>
              </a:ext>
            </a:extLst>
          </p:cNvPr>
          <p:cNvSpPr txBox="1"/>
          <p:nvPr/>
        </p:nvSpPr>
        <p:spPr>
          <a:xfrm>
            <a:off x="271872" y="2729867"/>
            <a:ext cx="3440328" cy="1323439"/>
          </a:xfrm>
          <a:prstGeom prst="rect">
            <a:avLst/>
          </a:prstGeom>
          <a:noFill/>
          <a:ln>
            <a:solidFill>
              <a:schemeClr val="tx1"/>
            </a:solidFill>
          </a:ln>
        </p:spPr>
        <p:txBody>
          <a:bodyPr wrap="square">
            <a:spAutoFit/>
          </a:bodyPr>
          <a:lstStyle/>
          <a:p>
            <a:r>
              <a:rPr lang="en-US" sz="1600" dirty="0">
                <a:latin typeface="Electrolize" panose="020B0604020202020204" charset="0"/>
              </a:rPr>
              <a:t>The code identifies the top 3 genres, filters the data for these genres, and plots histograms of Spotify streams for each genre to show their distribution.</a:t>
            </a:r>
            <a:endParaRPr lang="en-IN" sz="1600" dirty="0">
              <a:latin typeface="Electrolize" panose="020B0604020202020204" charset="0"/>
            </a:endParaRPr>
          </a:p>
        </p:txBody>
      </p:sp>
    </p:spTree>
    <p:extLst>
      <p:ext uri="{BB962C8B-B14F-4D97-AF65-F5344CB8AC3E}">
        <p14:creationId xmlns:p14="http://schemas.microsoft.com/office/powerpoint/2010/main" val="3193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745653" y="603604"/>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Find Maximum Streams by Release Month where Genre is 'dance pop' and Artist is 'Taylor Swift'</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0F7A5D4D-8895-1845-D389-DF24DC7013DC}"/>
              </a:ext>
            </a:extLst>
          </p:cNvPr>
          <p:cNvPicPr>
            <a:picLocks noChangeAspect="1"/>
          </p:cNvPicPr>
          <p:nvPr/>
        </p:nvPicPr>
        <p:blipFill>
          <a:blip r:embed="rId3"/>
          <a:stretch>
            <a:fillRect/>
          </a:stretch>
        </p:blipFill>
        <p:spPr>
          <a:xfrm>
            <a:off x="267462" y="987178"/>
            <a:ext cx="5658281" cy="3411986"/>
          </a:xfrm>
          <a:prstGeom prst="rect">
            <a:avLst/>
          </a:prstGeom>
        </p:spPr>
      </p:pic>
      <p:sp>
        <p:nvSpPr>
          <p:cNvPr id="27" name="TextBox 26">
            <a:extLst>
              <a:ext uri="{FF2B5EF4-FFF2-40B4-BE49-F238E27FC236}">
                <a16:creationId xmlns:a16="http://schemas.microsoft.com/office/drawing/2014/main" id="{272DC203-6C41-23A5-9777-D2185C37F4D3}"/>
              </a:ext>
            </a:extLst>
          </p:cNvPr>
          <p:cNvSpPr txBox="1"/>
          <p:nvPr/>
        </p:nvSpPr>
        <p:spPr>
          <a:xfrm>
            <a:off x="6050679" y="1213060"/>
            <a:ext cx="2678265" cy="2308324"/>
          </a:xfrm>
          <a:prstGeom prst="rect">
            <a:avLst/>
          </a:prstGeom>
          <a:noFill/>
          <a:ln>
            <a:solidFill>
              <a:schemeClr val="tx1"/>
            </a:solidFill>
          </a:ln>
        </p:spPr>
        <p:txBody>
          <a:bodyPr wrap="square">
            <a:spAutoFit/>
          </a:bodyPr>
          <a:lstStyle/>
          <a:p>
            <a:r>
              <a:rPr lang="en-US" sz="1600" dirty="0">
                <a:latin typeface="Electrolize" panose="020B0604020202020204" charset="0"/>
              </a:rPr>
              <a:t>The code filters data for 'Pop' genre and 'Taylor Swift', calculates the maximum Spotify streams per release month, and plots these values both as a bar chart and a line chart with month names on the x-axis.</a:t>
            </a:r>
            <a:endParaRPr lang="en-IN" sz="1600" dirty="0">
              <a:latin typeface="Electrolize" panose="020B0604020202020204" charset="0"/>
            </a:endParaRPr>
          </a:p>
        </p:txBody>
      </p:sp>
    </p:spTree>
    <p:extLst>
      <p:ext uri="{BB962C8B-B14F-4D97-AF65-F5344CB8AC3E}">
        <p14:creationId xmlns:p14="http://schemas.microsoft.com/office/powerpoint/2010/main" val="3558068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745653" y="603604"/>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400" dirty="0">
                <a:latin typeface="Teko"/>
                <a:ea typeface="Teko"/>
                <a:cs typeface="Teko"/>
                <a:sym typeface="Teko"/>
              </a:rPr>
              <a:t>Find Maximum Streams by Release Month where Genre is 'dance pop' and Artist is 'Taylor Swift'</a:t>
            </a:r>
            <a:endParaRPr lang="en-IN" sz="24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2410207">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A9C0A84D-D7CE-FC56-1258-7D8BD4C306C8}"/>
              </a:ext>
            </a:extLst>
          </p:cNvPr>
          <p:cNvPicPr>
            <a:picLocks noChangeAspect="1"/>
          </p:cNvPicPr>
          <p:nvPr/>
        </p:nvPicPr>
        <p:blipFill>
          <a:blip r:embed="rId3"/>
          <a:stretch>
            <a:fillRect/>
          </a:stretch>
        </p:blipFill>
        <p:spPr>
          <a:xfrm>
            <a:off x="39195" y="1039099"/>
            <a:ext cx="4532805" cy="3219731"/>
          </a:xfrm>
          <a:prstGeom prst="rect">
            <a:avLst/>
          </a:prstGeom>
        </p:spPr>
      </p:pic>
      <p:pic>
        <p:nvPicPr>
          <p:cNvPr id="29" name="Picture 28">
            <a:extLst>
              <a:ext uri="{FF2B5EF4-FFF2-40B4-BE49-F238E27FC236}">
                <a16:creationId xmlns:a16="http://schemas.microsoft.com/office/drawing/2014/main" id="{EF0232E8-A55F-C7F3-0A80-29CF2149D31A}"/>
              </a:ext>
            </a:extLst>
          </p:cNvPr>
          <p:cNvPicPr>
            <a:picLocks noChangeAspect="1"/>
          </p:cNvPicPr>
          <p:nvPr/>
        </p:nvPicPr>
        <p:blipFill>
          <a:blip r:embed="rId4"/>
          <a:stretch>
            <a:fillRect/>
          </a:stretch>
        </p:blipFill>
        <p:spPr>
          <a:xfrm>
            <a:off x="4572000" y="1244255"/>
            <a:ext cx="4214467" cy="2887919"/>
          </a:xfrm>
          <a:prstGeom prst="rect">
            <a:avLst/>
          </a:prstGeom>
        </p:spPr>
      </p:pic>
    </p:spTree>
    <p:extLst>
      <p:ext uri="{BB962C8B-B14F-4D97-AF65-F5344CB8AC3E}">
        <p14:creationId xmlns:p14="http://schemas.microsoft.com/office/powerpoint/2010/main" val="991831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074299" y="458127"/>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3600" dirty="0">
                <a:latin typeface="Teko"/>
                <a:ea typeface="Teko"/>
                <a:cs typeface="Teko"/>
                <a:sym typeface="Teko"/>
              </a:rPr>
              <a:t>Distribution of Genres in the Dataset</a:t>
            </a:r>
            <a:endParaRPr lang="en-IN" sz="36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A6CC84A7-06F7-F255-7470-AF8E3D909A16}"/>
              </a:ext>
            </a:extLst>
          </p:cNvPr>
          <p:cNvPicPr>
            <a:picLocks noChangeAspect="1"/>
          </p:cNvPicPr>
          <p:nvPr/>
        </p:nvPicPr>
        <p:blipFill>
          <a:blip r:embed="rId3"/>
          <a:stretch>
            <a:fillRect/>
          </a:stretch>
        </p:blipFill>
        <p:spPr>
          <a:xfrm>
            <a:off x="180975" y="834571"/>
            <a:ext cx="5493168" cy="1242301"/>
          </a:xfrm>
          <a:prstGeom prst="rect">
            <a:avLst/>
          </a:prstGeom>
        </p:spPr>
      </p:pic>
      <p:pic>
        <p:nvPicPr>
          <p:cNvPr id="29" name="Picture 28">
            <a:extLst>
              <a:ext uri="{FF2B5EF4-FFF2-40B4-BE49-F238E27FC236}">
                <a16:creationId xmlns:a16="http://schemas.microsoft.com/office/drawing/2014/main" id="{B580A37F-E426-7D3D-216C-E9BA224B4757}"/>
              </a:ext>
            </a:extLst>
          </p:cNvPr>
          <p:cNvPicPr>
            <a:picLocks noChangeAspect="1"/>
          </p:cNvPicPr>
          <p:nvPr/>
        </p:nvPicPr>
        <p:blipFill>
          <a:blip r:embed="rId4"/>
          <a:stretch>
            <a:fillRect/>
          </a:stretch>
        </p:blipFill>
        <p:spPr>
          <a:xfrm>
            <a:off x="3204574" y="2092820"/>
            <a:ext cx="3203716" cy="3141647"/>
          </a:xfrm>
          <a:prstGeom prst="rect">
            <a:avLst/>
          </a:prstGeom>
        </p:spPr>
      </p:pic>
      <p:sp>
        <p:nvSpPr>
          <p:cNvPr id="25" name="TextBox 24">
            <a:extLst>
              <a:ext uri="{FF2B5EF4-FFF2-40B4-BE49-F238E27FC236}">
                <a16:creationId xmlns:a16="http://schemas.microsoft.com/office/drawing/2014/main" id="{EFBFFAB8-EFDD-9114-2FDC-7603462C23FE}"/>
              </a:ext>
            </a:extLst>
          </p:cNvPr>
          <p:cNvSpPr txBox="1"/>
          <p:nvPr/>
        </p:nvSpPr>
        <p:spPr>
          <a:xfrm>
            <a:off x="5815703" y="1119594"/>
            <a:ext cx="2999298" cy="1323439"/>
          </a:xfrm>
          <a:prstGeom prst="rect">
            <a:avLst/>
          </a:prstGeom>
          <a:noFill/>
          <a:ln>
            <a:solidFill>
              <a:schemeClr val="tx1"/>
            </a:solidFill>
          </a:ln>
        </p:spPr>
        <p:txBody>
          <a:bodyPr wrap="square">
            <a:spAutoFit/>
          </a:bodyPr>
          <a:lstStyle/>
          <a:p>
            <a:r>
              <a:rPr lang="en-US" sz="1600" dirty="0">
                <a:latin typeface="Electrolize" panose="020B0604020202020204" charset="0"/>
              </a:rPr>
              <a:t>This code analyzes a data frame's "Genres" column, counts occurrences of each genre, and visualizes the distribution as a pie chart.</a:t>
            </a:r>
            <a:endParaRPr lang="en-IN" sz="1600" dirty="0">
              <a:latin typeface="Electrolize" panose="020B0604020202020204" charset="0"/>
            </a:endParaRPr>
          </a:p>
        </p:txBody>
      </p:sp>
    </p:spTree>
    <p:extLst>
      <p:ext uri="{BB962C8B-B14F-4D97-AF65-F5344CB8AC3E}">
        <p14:creationId xmlns:p14="http://schemas.microsoft.com/office/powerpoint/2010/main" val="261260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834001" y="409094"/>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3200" dirty="0">
                <a:latin typeface="Teko"/>
                <a:ea typeface="Teko"/>
                <a:cs typeface="Teko"/>
                <a:sym typeface="Teko"/>
              </a:rPr>
              <a:t>Total Streams by Genre for a Specific Year (e.g., 2024)</a:t>
            </a:r>
            <a:endParaRPr lang="en-IN" sz="32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1078562">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BC268948-8A1F-0315-DB05-4EFE8981668C}"/>
              </a:ext>
            </a:extLst>
          </p:cNvPr>
          <p:cNvPicPr>
            <a:picLocks noChangeAspect="1"/>
          </p:cNvPicPr>
          <p:nvPr/>
        </p:nvPicPr>
        <p:blipFill>
          <a:blip r:embed="rId3"/>
          <a:stretch>
            <a:fillRect/>
          </a:stretch>
        </p:blipFill>
        <p:spPr>
          <a:xfrm>
            <a:off x="87836" y="868937"/>
            <a:ext cx="5534090" cy="1255634"/>
          </a:xfrm>
          <a:prstGeom prst="rect">
            <a:avLst/>
          </a:prstGeom>
        </p:spPr>
      </p:pic>
      <p:pic>
        <p:nvPicPr>
          <p:cNvPr id="30" name="Picture 29">
            <a:extLst>
              <a:ext uri="{FF2B5EF4-FFF2-40B4-BE49-F238E27FC236}">
                <a16:creationId xmlns:a16="http://schemas.microsoft.com/office/drawing/2014/main" id="{55770CE8-D218-F014-B885-B4E04922561A}"/>
              </a:ext>
            </a:extLst>
          </p:cNvPr>
          <p:cNvPicPr>
            <a:picLocks noChangeAspect="1"/>
          </p:cNvPicPr>
          <p:nvPr/>
        </p:nvPicPr>
        <p:blipFill>
          <a:blip r:embed="rId4"/>
          <a:stretch>
            <a:fillRect/>
          </a:stretch>
        </p:blipFill>
        <p:spPr>
          <a:xfrm>
            <a:off x="4097941" y="2124571"/>
            <a:ext cx="3209598" cy="3279372"/>
          </a:xfrm>
          <a:prstGeom prst="rect">
            <a:avLst/>
          </a:prstGeom>
        </p:spPr>
      </p:pic>
      <p:sp>
        <p:nvSpPr>
          <p:cNvPr id="27" name="TextBox 26">
            <a:extLst>
              <a:ext uri="{FF2B5EF4-FFF2-40B4-BE49-F238E27FC236}">
                <a16:creationId xmlns:a16="http://schemas.microsoft.com/office/drawing/2014/main" id="{4FF96851-8DA8-F9E6-68EE-45D4D63BFF96}"/>
              </a:ext>
            </a:extLst>
          </p:cNvPr>
          <p:cNvSpPr txBox="1"/>
          <p:nvPr/>
        </p:nvSpPr>
        <p:spPr>
          <a:xfrm>
            <a:off x="302724" y="2160367"/>
            <a:ext cx="3558309" cy="2246769"/>
          </a:xfrm>
          <a:prstGeom prst="rect">
            <a:avLst/>
          </a:prstGeom>
          <a:noFill/>
          <a:ln>
            <a:solidFill>
              <a:schemeClr val="tx1"/>
            </a:solidFill>
          </a:ln>
        </p:spPr>
        <p:txBody>
          <a:bodyPr wrap="square">
            <a:spAutoFit/>
          </a:bodyPr>
          <a:lstStyle/>
          <a:p>
            <a:r>
              <a:rPr lang="en-US" dirty="0">
                <a:latin typeface="Electrolize" panose="020B0604020202020204" charset="0"/>
              </a:rPr>
              <a:t>The provided code analyzes music data to understand the popularity of different genres in the year 2024. It filters the data to include only songs released in 2024, then calculates the total Spotify streams for each genre within that year. Finally, it visualizes this data as a pie chart to show the percentage contribution of each genre to the overall streaming activity in 2024.</a:t>
            </a:r>
            <a:endParaRPr lang="en-IN" dirty="0">
              <a:latin typeface="Electrolize" panose="020B0604020202020204" charset="0"/>
            </a:endParaRPr>
          </a:p>
        </p:txBody>
      </p:sp>
    </p:spTree>
    <p:extLst>
      <p:ext uri="{BB962C8B-B14F-4D97-AF65-F5344CB8AC3E}">
        <p14:creationId xmlns:p14="http://schemas.microsoft.com/office/powerpoint/2010/main" val="393450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897583" y="56480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000" dirty="0">
                <a:latin typeface="Teko"/>
                <a:ea typeface="Teko"/>
                <a:cs typeface="Teko"/>
                <a:sym typeface="Teko"/>
              </a:rPr>
              <a:t>Statistically infer the Genre, Artist, and Track chosen to further expand/invest into the music business based on Spotify Streams, YouTube Views, and Track Score.</a:t>
            </a:r>
            <a:endParaRPr lang="en-IN" sz="20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1C19CEB2-6AA1-C961-EB01-378EFAD2DC8C}"/>
              </a:ext>
            </a:extLst>
          </p:cNvPr>
          <p:cNvPicPr>
            <a:picLocks noChangeAspect="1"/>
          </p:cNvPicPr>
          <p:nvPr/>
        </p:nvPicPr>
        <p:blipFill>
          <a:blip r:embed="rId3"/>
          <a:stretch>
            <a:fillRect/>
          </a:stretch>
        </p:blipFill>
        <p:spPr>
          <a:xfrm>
            <a:off x="70951" y="1067898"/>
            <a:ext cx="4334641" cy="3014200"/>
          </a:xfrm>
          <a:prstGeom prst="rect">
            <a:avLst/>
          </a:prstGeom>
        </p:spPr>
      </p:pic>
      <p:pic>
        <p:nvPicPr>
          <p:cNvPr id="29" name="Picture 28">
            <a:extLst>
              <a:ext uri="{FF2B5EF4-FFF2-40B4-BE49-F238E27FC236}">
                <a16:creationId xmlns:a16="http://schemas.microsoft.com/office/drawing/2014/main" id="{F5C53518-9C15-3CEB-3772-35278A1488D6}"/>
              </a:ext>
            </a:extLst>
          </p:cNvPr>
          <p:cNvPicPr>
            <a:picLocks noChangeAspect="1"/>
          </p:cNvPicPr>
          <p:nvPr/>
        </p:nvPicPr>
        <p:blipFill>
          <a:blip r:embed="rId4"/>
          <a:stretch>
            <a:fillRect/>
          </a:stretch>
        </p:blipFill>
        <p:spPr>
          <a:xfrm>
            <a:off x="3831196" y="1259799"/>
            <a:ext cx="3461478" cy="3815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764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897583" y="56480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000" dirty="0">
                <a:latin typeface="Teko"/>
                <a:ea typeface="Teko"/>
                <a:cs typeface="Teko"/>
                <a:sym typeface="Teko"/>
              </a:rPr>
              <a:t>Statistically infer the Genre, Artist, and Track chosen to further expand/invest into the music business based on Spotify Streams, YouTube Views, and Track Score.</a:t>
            </a:r>
            <a:endParaRPr lang="en-IN" sz="20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800000">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78C34A12-B9B0-9BB2-A4C8-E5C042BD37A0}"/>
              </a:ext>
            </a:extLst>
          </p:cNvPr>
          <p:cNvPicPr>
            <a:picLocks noChangeAspect="1"/>
          </p:cNvPicPr>
          <p:nvPr/>
        </p:nvPicPr>
        <p:blipFill>
          <a:blip r:embed="rId3"/>
          <a:stretch>
            <a:fillRect/>
          </a:stretch>
        </p:blipFill>
        <p:spPr>
          <a:xfrm>
            <a:off x="1380735" y="930253"/>
            <a:ext cx="4420630" cy="3787953"/>
          </a:xfrm>
          <a:prstGeom prst="rect">
            <a:avLst/>
          </a:prstGeom>
        </p:spPr>
      </p:pic>
      <p:sp>
        <p:nvSpPr>
          <p:cNvPr id="27" name="TextBox 26">
            <a:extLst>
              <a:ext uri="{FF2B5EF4-FFF2-40B4-BE49-F238E27FC236}">
                <a16:creationId xmlns:a16="http://schemas.microsoft.com/office/drawing/2014/main" id="{793A97BA-24F0-2A61-3130-636A8EC58819}"/>
              </a:ext>
            </a:extLst>
          </p:cNvPr>
          <p:cNvSpPr txBox="1"/>
          <p:nvPr/>
        </p:nvSpPr>
        <p:spPr>
          <a:xfrm>
            <a:off x="5896731" y="1244326"/>
            <a:ext cx="2996634" cy="2308324"/>
          </a:xfrm>
          <a:prstGeom prst="rect">
            <a:avLst/>
          </a:prstGeom>
          <a:noFill/>
          <a:ln>
            <a:solidFill>
              <a:schemeClr val="tx1"/>
            </a:solidFill>
          </a:ln>
        </p:spPr>
        <p:txBody>
          <a:bodyPr wrap="square">
            <a:spAutoFit/>
          </a:bodyPr>
          <a:lstStyle/>
          <a:p>
            <a:r>
              <a:rPr lang="en-US" sz="1600" dirty="0">
                <a:latin typeface="Electrolize" panose="020B0604020202020204" charset="0"/>
              </a:rPr>
              <a:t>The code aggregates total Spotify streams, YouTube views, and track scores by genre, artist, and track. It then prints the top entries for each category and visualizes the top 10 genres, artists, and tracks based on track score using bar charts.</a:t>
            </a:r>
            <a:endParaRPr lang="en-IN" sz="1600" dirty="0">
              <a:latin typeface="Electrolize" panose="020B0604020202020204" charset="0"/>
            </a:endParaRPr>
          </a:p>
        </p:txBody>
      </p:sp>
    </p:spTree>
    <p:extLst>
      <p:ext uri="{BB962C8B-B14F-4D97-AF65-F5344CB8AC3E}">
        <p14:creationId xmlns:p14="http://schemas.microsoft.com/office/powerpoint/2010/main" val="262609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897583" y="56480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000" dirty="0">
                <a:latin typeface="Teko"/>
                <a:ea typeface="Teko"/>
                <a:cs typeface="Teko"/>
                <a:sym typeface="Teko"/>
              </a:rPr>
              <a:t>Statistically infer the Genre, Artist, and Track chosen to further expand/invest into the music business based on Spotify Streams, YouTube Views, and Track Score.</a:t>
            </a:r>
            <a:endParaRPr lang="en-IN" sz="20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84886">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2410207">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25F317F0-1BBA-8B32-41D8-A37697A08AC8}"/>
              </a:ext>
            </a:extLst>
          </p:cNvPr>
          <p:cNvPicPr>
            <a:picLocks noChangeAspect="1"/>
          </p:cNvPicPr>
          <p:nvPr/>
        </p:nvPicPr>
        <p:blipFill>
          <a:blip r:embed="rId3"/>
          <a:stretch>
            <a:fillRect/>
          </a:stretch>
        </p:blipFill>
        <p:spPr>
          <a:xfrm>
            <a:off x="0" y="915854"/>
            <a:ext cx="4677155" cy="3106560"/>
          </a:xfrm>
          <a:prstGeom prst="rect">
            <a:avLst/>
          </a:prstGeom>
        </p:spPr>
      </p:pic>
      <p:pic>
        <p:nvPicPr>
          <p:cNvPr id="29" name="Picture 28">
            <a:extLst>
              <a:ext uri="{FF2B5EF4-FFF2-40B4-BE49-F238E27FC236}">
                <a16:creationId xmlns:a16="http://schemas.microsoft.com/office/drawing/2014/main" id="{8E3AEAEA-6F5E-A1E3-903C-6F2815F7280E}"/>
              </a:ext>
            </a:extLst>
          </p:cNvPr>
          <p:cNvPicPr>
            <a:picLocks noChangeAspect="1"/>
          </p:cNvPicPr>
          <p:nvPr/>
        </p:nvPicPr>
        <p:blipFill>
          <a:blip r:embed="rId4"/>
          <a:stretch>
            <a:fillRect/>
          </a:stretch>
        </p:blipFill>
        <p:spPr>
          <a:xfrm>
            <a:off x="4644413" y="1071341"/>
            <a:ext cx="4499587" cy="2963800"/>
          </a:xfrm>
          <a:prstGeom prst="rect">
            <a:avLst/>
          </a:prstGeom>
        </p:spPr>
      </p:pic>
    </p:spTree>
    <p:extLst>
      <p:ext uri="{BB962C8B-B14F-4D97-AF65-F5344CB8AC3E}">
        <p14:creationId xmlns:p14="http://schemas.microsoft.com/office/powerpoint/2010/main" val="30847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381000" y="1123950"/>
            <a:ext cx="4542700"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IN" dirty="0"/>
              <a:t>Project Overview</a:t>
            </a:r>
            <a:endParaRPr dirty="0">
              <a:latin typeface="Teko"/>
              <a:ea typeface="Teko"/>
              <a:cs typeface="Teko"/>
              <a:sym typeface="Teko"/>
            </a:endParaRPr>
          </a:p>
        </p:txBody>
      </p:sp>
      <p:sp>
        <p:nvSpPr>
          <p:cNvPr id="1023" name="Google Shape;1023;p36"/>
          <p:cNvSpPr txBox="1">
            <a:spLocks noGrp="1"/>
          </p:cNvSpPr>
          <p:nvPr>
            <p:ph type="subTitle" idx="1"/>
          </p:nvPr>
        </p:nvSpPr>
        <p:spPr>
          <a:xfrm>
            <a:off x="715100" y="1809750"/>
            <a:ext cx="4009300" cy="2895600"/>
          </a:xfrm>
          <a:prstGeom prst="rect">
            <a:avLst/>
          </a:prstGeom>
        </p:spPr>
        <p:txBody>
          <a:bodyPr spcFirstLastPara="1" wrap="square" lIns="91425" tIns="91425" rIns="91425" bIns="91425" anchor="t" anchorCtr="0">
            <a:noAutofit/>
          </a:bodyPr>
          <a:lstStyle/>
          <a:p>
            <a:pPr marL="0" lvl="0" indent="0"/>
            <a:r>
              <a:rPr lang="en-US" sz="1600" dirty="0"/>
              <a:t>In this project, we delve into the world of music by analyzing a dataset of the most streamed songs on Spotify. The goal is to uncover trends, patterns, and insights that define popular music in today's streaming era. With millions of songs available, understanding what makes certain tracks more popular than others can provide valuable insights for artists, record labels, and music enthusiasts.</a:t>
            </a:r>
            <a:endParaRPr sz="1600" dirty="0"/>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4" name="Picture 223" descr="DS.png"/>
          <p:cNvPicPr>
            <a:picLocks noChangeAspect="1"/>
          </p:cNvPicPr>
          <p:nvPr/>
        </p:nvPicPr>
        <p:blipFill>
          <a:blip r:embed="rId3"/>
          <a:stretch>
            <a:fillRect/>
          </a:stretch>
        </p:blipFill>
        <p:spPr>
          <a:xfrm>
            <a:off x="4724400" y="936125"/>
            <a:ext cx="4414092" cy="3353268"/>
          </a:xfrm>
          <a:prstGeom prst="rect">
            <a:avLst/>
          </a:prstGeom>
        </p:spPr>
      </p:pic>
      <p:sp>
        <p:nvSpPr>
          <p:cNvPr id="2" name="Google Shape;781;p35">
            <a:extLst>
              <a:ext uri="{FF2B5EF4-FFF2-40B4-BE49-F238E27FC236}">
                <a16:creationId xmlns:a16="http://schemas.microsoft.com/office/drawing/2014/main" id="{E7DBD90B-5052-4AC3-3170-7AA38920DC37}"/>
              </a:ext>
            </a:extLst>
          </p:cNvPr>
          <p:cNvSpPr/>
          <p:nvPr/>
        </p:nvSpPr>
        <p:spPr>
          <a:xfrm rot="11303888">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3617023">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3" descr="C:\Users\SHRUTI B H\Desktop\deep-learning.png">
            <a:extLst>
              <a:ext uri="{FF2B5EF4-FFF2-40B4-BE49-F238E27FC236}">
                <a16:creationId xmlns:a16="http://schemas.microsoft.com/office/drawing/2014/main" id="{C250C1EB-9BE7-AF3F-D491-F19AE96066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6939" y="2777311"/>
            <a:ext cx="3180678" cy="195062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281D11C5-1F3D-E542-3745-3A2BAD8A311B}"/>
              </a:ext>
            </a:extLst>
          </p:cNvPr>
          <p:cNvGrpSpPr/>
          <p:nvPr/>
        </p:nvGrpSpPr>
        <p:grpSpPr>
          <a:xfrm>
            <a:off x="-3492717" y="55727"/>
            <a:ext cx="3352799" cy="579838"/>
            <a:chOff x="152400" y="178092"/>
            <a:chExt cx="3352799" cy="579838"/>
          </a:xfrm>
        </p:grpSpPr>
        <p:sp>
          <p:nvSpPr>
            <p:cNvPr id="26" name="Google Shape;262;p28">
              <a:extLst>
                <a:ext uri="{FF2B5EF4-FFF2-40B4-BE49-F238E27FC236}">
                  <a16:creationId xmlns:a16="http://schemas.microsoft.com/office/drawing/2014/main" id="{ABBB1409-07E8-0718-19C0-398596E4148B}"/>
                </a:ext>
              </a:extLst>
            </p:cNvPr>
            <p:cNvSpPr/>
            <p:nvPr/>
          </p:nvSpPr>
          <p:spPr>
            <a:xfrm>
              <a:off x="750886" y="269328"/>
              <a:ext cx="2754313" cy="396036"/>
            </a:xfrm>
            <a:custGeom>
              <a:avLst/>
              <a:gdLst/>
              <a:ahLst/>
              <a:cxnLst/>
              <a:rect l="l" t="t" r="r" b="b"/>
              <a:pathLst>
                <a:path w="13557" h="3922" extrusionOk="0">
                  <a:moveTo>
                    <a:pt x="1" y="0"/>
                  </a:moveTo>
                  <a:lnTo>
                    <a:pt x="1" y="3921"/>
                  </a:lnTo>
                  <a:lnTo>
                    <a:pt x="13556" y="3921"/>
                  </a:lnTo>
                  <a:lnTo>
                    <a:pt x="13556" y="1954"/>
                  </a:lnTo>
                  <a:lnTo>
                    <a:pt x="13556" y="0"/>
                  </a:lnTo>
                  <a:close/>
                </a:path>
              </a:pathLst>
            </a:custGeom>
            <a:solidFill>
              <a:srgbClr val="00B0F0"/>
            </a:solidFill>
            <a:ln>
              <a:noFill/>
            </a:ln>
          </p:spPr>
          <p:txBody>
            <a:bodyPr spcFirstLastPara="1" wrap="square" lIns="68569" tIns="68569" rIns="68569" bIns="68569" anchor="ctr" anchorCtr="0">
              <a:noAutofit/>
            </a:bodyPr>
            <a:lstStyle/>
            <a:p>
              <a:r>
                <a:rPr lang="en-US" sz="2700" b="1" dirty="0">
                  <a:latin typeface="Agency FB" panose="020B0503020202020204" pitchFamily="34" charset="0"/>
                  <a:cs typeface="Times New Roman" pitchFamily="18" charset="0"/>
                </a:rPr>
                <a:t>         Objective</a:t>
              </a:r>
              <a:endParaRPr lang="en-US" sz="2700" dirty="0">
                <a:latin typeface="Agency FB" panose="020B0503020202020204" pitchFamily="34" charset="0"/>
                <a:cs typeface="Times New Roman" pitchFamily="18" charset="0"/>
              </a:endParaRPr>
            </a:p>
          </p:txBody>
        </p:sp>
        <p:sp>
          <p:nvSpPr>
            <p:cNvPr id="27" name="Rectangle 26">
              <a:extLst>
                <a:ext uri="{FF2B5EF4-FFF2-40B4-BE49-F238E27FC236}">
                  <a16:creationId xmlns:a16="http://schemas.microsoft.com/office/drawing/2014/main" id="{6727AA01-B635-04DD-6CAD-1C16B048CBC3}"/>
                </a:ext>
              </a:extLst>
            </p:cNvPr>
            <p:cNvSpPr/>
            <p:nvPr/>
          </p:nvSpPr>
          <p:spPr>
            <a:xfrm>
              <a:off x="692723" y="178092"/>
              <a:ext cx="58163" cy="57983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87CB35E0-F61B-3DC2-8E38-45FDEA1D9A05}"/>
                </a:ext>
              </a:extLst>
            </p:cNvPr>
            <p:cNvSpPr/>
            <p:nvPr/>
          </p:nvSpPr>
          <p:spPr>
            <a:xfrm>
              <a:off x="152400" y="178092"/>
              <a:ext cx="540323" cy="57983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TextBox 41">
            <a:extLst>
              <a:ext uri="{FF2B5EF4-FFF2-40B4-BE49-F238E27FC236}">
                <a16:creationId xmlns:a16="http://schemas.microsoft.com/office/drawing/2014/main" id="{71ABA942-47DC-95B5-426F-8515CC71A7B7}"/>
              </a:ext>
            </a:extLst>
          </p:cNvPr>
          <p:cNvSpPr txBox="1"/>
          <p:nvPr/>
        </p:nvSpPr>
        <p:spPr>
          <a:xfrm>
            <a:off x="9356805" y="1761648"/>
            <a:ext cx="3214146" cy="2031325"/>
          </a:xfrm>
          <a:prstGeom prst="rect">
            <a:avLst/>
          </a:prstGeom>
          <a:noFill/>
        </p:spPr>
        <p:txBody>
          <a:bodyPr wrap="square">
            <a:spAutoFit/>
          </a:bodyPr>
          <a:lstStyle/>
          <a:p>
            <a:r>
              <a:rPr lang="en-US" sz="1400" dirty="0">
                <a:latin typeface="Agency FB" pitchFamily="34" charset="0"/>
              </a:rPr>
              <a:t>The primary objective of this project is to perform a comprehensive analysis of the most streamed Spotify songs dataset. By examining various features such as stream count, artist, release date, genre, and popularity score, we aim to identify key trends and factors that contribute to a song's popularity. This analysis will help in understanding the dynamics of music streaming and the factors that drive listener preferences.</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897583" y="564801"/>
            <a:ext cx="6593985" cy="459843"/>
          </a:xfrm>
          <a:prstGeom prst="rect">
            <a:avLst/>
          </a:prstGeom>
        </p:spPr>
        <p:txBody>
          <a:bodyPr spcFirstLastPara="1" wrap="square" lIns="91425" tIns="91425" rIns="91425" bIns="91425" anchor="b" anchorCtr="0">
            <a:noAutofit/>
          </a:bodyPr>
          <a:lstStyle/>
          <a:p>
            <a:pPr>
              <a:buClr>
                <a:schemeClr val="hlink"/>
              </a:buClr>
              <a:buSzPts val="1100"/>
            </a:pPr>
            <a:r>
              <a:rPr lang="en-US" sz="2000" dirty="0">
                <a:latin typeface="Teko"/>
                <a:ea typeface="Teko"/>
                <a:cs typeface="Teko"/>
                <a:sym typeface="Teko"/>
              </a:rPr>
              <a:t>Statistically infer the Genre, Artist, and Track chosen to further expand/invest into the music business based on Spotify Streams, YouTube Views, and Track Score.</a:t>
            </a:r>
            <a:endParaRPr lang="en-IN" sz="2000"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40502" y="9830"/>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800000">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996604">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0800000">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76600" y="2524634"/>
            <a:ext cx="3720900" cy="1242300"/>
          </a:xfrm>
        </p:spPr>
        <p:txBody>
          <a:bodyPr/>
          <a:lstStyle/>
          <a:p>
            <a:r>
              <a:rPr lang="en-US" dirty="0"/>
              <a:t>  </a:t>
            </a:r>
            <a:endParaRPr lang="en-IN" dirty="0"/>
          </a:p>
        </p:txBody>
      </p:sp>
      <p:pic>
        <p:nvPicPr>
          <p:cNvPr id="25" name="Picture 24">
            <a:extLst>
              <a:ext uri="{FF2B5EF4-FFF2-40B4-BE49-F238E27FC236}">
                <a16:creationId xmlns:a16="http://schemas.microsoft.com/office/drawing/2014/main" id="{E0E30ABA-FC34-7067-7F9C-97FCCBB196F5}"/>
              </a:ext>
            </a:extLst>
          </p:cNvPr>
          <p:cNvPicPr>
            <a:picLocks noChangeAspect="1"/>
          </p:cNvPicPr>
          <p:nvPr/>
        </p:nvPicPr>
        <p:blipFill>
          <a:blip r:embed="rId3"/>
          <a:stretch>
            <a:fillRect/>
          </a:stretch>
        </p:blipFill>
        <p:spPr>
          <a:xfrm>
            <a:off x="1676400" y="822554"/>
            <a:ext cx="5682483" cy="4020985"/>
          </a:xfrm>
          <a:prstGeom prst="rect">
            <a:avLst/>
          </a:prstGeom>
        </p:spPr>
      </p:pic>
    </p:spTree>
    <p:extLst>
      <p:ext uri="{BB962C8B-B14F-4D97-AF65-F5344CB8AC3E}">
        <p14:creationId xmlns:p14="http://schemas.microsoft.com/office/powerpoint/2010/main" val="68038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4" y="2111200"/>
            <a:ext cx="3944975" cy="1284000"/>
          </a:xfrm>
          <a:prstGeom prst="rect">
            <a:avLst/>
          </a:prstGeom>
          <a:ln>
            <a:solidFill>
              <a:srgbClr val="C6E2C3"/>
            </a:solidFill>
          </a:ln>
        </p:spPr>
        <p:txBody>
          <a:bodyPr spcFirstLastPara="1" wrap="square" lIns="91425" tIns="91425" rIns="91425" bIns="91425" anchor="ctr" anchorCtr="0">
            <a:noAutofit/>
          </a:bodyPr>
          <a:lstStyle/>
          <a:p>
            <a:pPr marL="0" indent="0"/>
            <a:r>
              <a:rPr lang="en-IN" dirty="0"/>
              <a:t>Conclusion</a:t>
            </a:r>
          </a:p>
        </p:txBody>
      </p:sp>
      <p:sp>
        <p:nvSpPr>
          <p:cNvPr id="1044" name="Google Shape;1044;p37"/>
          <p:cNvSpPr txBox="1">
            <a:spLocks noGrp="1"/>
          </p:cNvSpPr>
          <p:nvPr>
            <p:ph type="title" idx="2"/>
          </p:nvPr>
        </p:nvSpPr>
        <p:spPr>
          <a:xfrm>
            <a:off x="6272275" y="1152475"/>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4"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2578;p50"/>
          <p:cNvGrpSpPr/>
          <p:nvPr/>
        </p:nvGrpSpPr>
        <p:grpSpPr>
          <a:xfrm>
            <a:off x="715088" y="535137"/>
            <a:ext cx="3961085" cy="4073452"/>
            <a:chOff x="2748950" y="2077550"/>
            <a:chExt cx="793725" cy="816225"/>
          </a:xfrm>
        </p:grpSpPr>
        <p:sp>
          <p:nvSpPr>
            <p:cNvPr id="334" name="Google Shape;2579;p50"/>
            <p:cNvSpPr/>
            <p:nvPr/>
          </p:nvSpPr>
          <p:spPr>
            <a:xfrm>
              <a:off x="3042075" y="2078325"/>
              <a:ext cx="83775" cy="83400"/>
            </a:xfrm>
            <a:custGeom>
              <a:avLst/>
              <a:gdLst/>
              <a:ahLst/>
              <a:cxnLst/>
              <a:rect l="l" t="t" r="r" b="b"/>
              <a:pathLst>
                <a:path w="3351" h="3336" extrusionOk="0">
                  <a:moveTo>
                    <a:pt x="1697" y="901"/>
                  </a:moveTo>
                  <a:cubicBezTo>
                    <a:pt x="1970" y="901"/>
                    <a:pt x="2234" y="1047"/>
                    <a:pt x="2373" y="1303"/>
                  </a:cubicBezTo>
                  <a:cubicBezTo>
                    <a:pt x="2559" y="1660"/>
                    <a:pt x="2420" y="2125"/>
                    <a:pt x="2063" y="2327"/>
                  </a:cubicBezTo>
                  <a:cubicBezTo>
                    <a:pt x="1947" y="2390"/>
                    <a:pt x="1823" y="2419"/>
                    <a:pt x="1700" y="2419"/>
                  </a:cubicBezTo>
                  <a:cubicBezTo>
                    <a:pt x="1427" y="2419"/>
                    <a:pt x="1163" y="2273"/>
                    <a:pt x="1024" y="2017"/>
                  </a:cubicBezTo>
                  <a:cubicBezTo>
                    <a:pt x="838" y="1660"/>
                    <a:pt x="977" y="1179"/>
                    <a:pt x="1334" y="993"/>
                  </a:cubicBezTo>
                  <a:cubicBezTo>
                    <a:pt x="1450" y="930"/>
                    <a:pt x="1574" y="901"/>
                    <a:pt x="1697" y="901"/>
                  </a:cubicBezTo>
                  <a:close/>
                  <a:moveTo>
                    <a:pt x="1257" y="0"/>
                  </a:moveTo>
                  <a:lnTo>
                    <a:pt x="1257" y="295"/>
                  </a:lnTo>
                  <a:cubicBezTo>
                    <a:pt x="1257" y="373"/>
                    <a:pt x="1210" y="450"/>
                    <a:pt x="1132" y="481"/>
                  </a:cubicBezTo>
                  <a:cubicBezTo>
                    <a:pt x="1101" y="512"/>
                    <a:pt x="1086" y="512"/>
                    <a:pt x="1070" y="528"/>
                  </a:cubicBezTo>
                  <a:cubicBezTo>
                    <a:pt x="1055" y="543"/>
                    <a:pt x="1024" y="543"/>
                    <a:pt x="1008" y="559"/>
                  </a:cubicBezTo>
                  <a:cubicBezTo>
                    <a:pt x="970" y="582"/>
                    <a:pt x="931" y="594"/>
                    <a:pt x="892" y="594"/>
                  </a:cubicBezTo>
                  <a:cubicBezTo>
                    <a:pt x="853" y="594"/>
                    <a:pt x="815" y="582"/>
                    <a:pt x="776" y="559"/>
                  </a:cubicBezTo>
                  <a:lnTo>
                    <a:pt x="528" y="404"/>
                  </a:lnTo>
                  <a:lnTo>
                    <a:pt x="47" y="1210"/>
                  </a:lnTo>
                  <a:lnTo>
                    <a:pt x="279" y="1365"/>
                  </a:lnTo>
                  <a:cubicBezTo>
                    <a:pt x="341" y="1396"/>
                    <a:pt x="388" y="1474"/>
                    <a:pt x="373" y="1567"/>
                  </a:cubicBezTo>
                  <a:lnTo>
                    <a:pt x="373" y="1707"/>
                  </a:lnTo>
                  <a:cubicBezTo>
                    <a:pt x="373" y="1784"/>
                    <a:pt x="326" y="1862"/>
                    <a:pt x="248" y="1908"/>
                  </a:cubicBezTo>
                  <a:lnTo>
                    <a:pt x="0" y="2032"/>
                  </a:lnTo>
                  <a:lnTo>
                    <a:pt x="450" y="2854"/>
                  </a:lnTo>
                  <a:lnTo>
                    <a:pt x="698" y="2715"/>
                  </a:lnTo>
                  <a:cubicBezTo>
                    <a:pt x="733" y="2701"/>
                    <a:pt x="768" y="2693"/>
                    <a:pt x="803" y="2693"/>
                  </a:cubicBezTo>
                  <a:cubicBezTo>
                    <a:pt x="845" y="2693"/>
                    <a:pt x="888" y="2705"/>
                    <a:pt x="931" y="2730"/>
                  </a:cubicBezTo>
                  <a:cubicBezTo>
                    <a:pt x="962" y="2761"/>
                    <a:pt x="1008" y="2792"/>
                    <a:pt x="1055" y="2808"/>
                  </a:cubicBezTo>
                  <a:cubicBezTo>
                    <a:pt x="1117" y="2854"/>
                    <a:pt x="1163" y="2932"/>
                    <a:pt x="1163" y="3009"/>
                  </a:cubicBezTo>
                  <a:lnTo>
                    <a:pt x="1163" y="3304"/>
                  </a:lnTo>
                  <a:lnTo>
                    <a:pt x="2094" y="3335"/>
                  </a:lnTo>
                  <a:lnTo>
                    <a:pt x="2094" y="3040"/>
                  </a:lnTo>
                  <a:cubicBezTo>
                    <a:pt x="2094" y="2963"/>
                    <a:pt x="2156" y="2885"/>
                    <a:pt x="2234" y="2854"/>
                  </a:cubicBezTo>
                  <a:cubicBezTo>
                    <a:pt x="2249" y="2839"/>
                    <a:pt x="2265" y="2839"/>
                    <a:pt x="2296" y="2808"/>
                  </a:cubicBezTo>
                  <a:cubicBezTo>
                    <a:pt x="2311" y="2792"/>
                    <a:pt x="2327" y="2792"/>
                    <a:pt x="2342" y="2777"/>
                  </a:cubicBezTo>
                  <a:cubicBezTo>
                    <a:pt x="2381" y="2753"/>
                    <a:pt x="2420" y="2742"/>
                    <a:pt x="2459" y="2742"/>
                  </a:cubicBezTo>
                  <a:cubicBezTo>
                    <a:pt x="2497" y="2742"/>
                    <a:pt x="2536" y="2753"/>
                    <a:pt x="2575" y="2777"/>
                  </a:cubicBezTo>
                  <a:lnTo>
                    <a:pt x="2839" y="2916"/>
                  </a:lnTo>
                  <a:lnTo>
                    <a:pt x="3319" y="2125"/>
                  </a:lnTo>
                  <a:lnTo>
                    <a:pt x="3087" y="1955"/>
                  </a:lnTo>
                  <a:cubicBezTo>
                    <a:pt x="3009" y="1924"/>
                    <a:pt x="2963" y="1846"/>
                    <a:pt x="2994" y="1753"/>
                  </a:cubicBezTo>
                  <a:lnTo>
                    <a:pt x="2994" y="1613"/>
                  </a:lnTo>
                  <a:cubicBezTo>
                    <a:pt x="2994" y="1536"/>
                    <a:pt x="3025" y="1458"/>
                    <a:pt x="3102" y="1412"/>
                  </a:cubicBezTo>
                  <a:lnTo>
                    <a:pt x="3350" y="1288"/>
                  </a:lnTo>
                  <a:lnTo>
                    <a:pt x="2916" y="466"/>
                  </a:lnTo>
                  <a:lnTo>
                    <a:pt x="2652" y="605"/>
                  </a:lnTo>
                  <a:cubicBezTo>
                    <a:pt x="2618" y="619"/>
                    <a:pt x="2583" y="627"/>
                    <a:pt x="2548" y="627"/>
                  </a:cubicBezTo>
                  <a:cubicBezTo>
                    <a:pt x="2505" y="627"/>
                    <a:pt x="2462" y="615"/>
                    <a:pt x="2420" y="590"/>
                  </a:cubicBezTo>
                  <a:cubicBezTo>
                    <a:pt x="2389" y="559"/>
                    <a:pt x="2342" y="528"/>
                    <a:pt x="2311" y="512"/>
                  </a:cubicBezTo>
                  <a:cubicBezTo>
                    <a:pt x="2234" y="466"/>
                    <a:pt x="2187" y="388"/>
                    <a:pt x="2187" y="311"/>
                  </a:cubicBezTo>
                  <a:lnTo>
                    <a:pt x="2187" y="16"/>
                  </a:lnTo>
                  <a:lnTo>
                    <a:pt x="12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580;p50"/>
            <p:cNvSpPr/>
            <p:nvPr/>
          </p:nvSpPr>
          <p:spPr>
            <a:xfrm>
              <a:off x="2751275" y="2348575"/>
              <a:ext cx="56225" cy="57025"/>
            </a:xfrm>
            <a:custGeom>
              <a:avLst/>
              <a:gdLst/>
              <a:ahLst/>
              <a:cxnLst/>
              <a:rect l="l" t="t" r="r" b="b"/>
              <a:pathLst>
                <a:path w="2249" h="2281" extrusionOk="0">
                  <a:moveTo>
                    <a:pt x="1101" y="575"/>
                  </a:moveTo>
                  <a:cubicBezTo>
                    <a:pt x="1396" y="575"/>
                    <a:pt x="1644" y="807"/>
                    <a:pt x="1644" y="1117"/>
                  </a:cubicBezTo>
                  <a:cubicBezTo>
                    <a:pt x="1644" y="1428"/>
                    <a:pt x="1411" y="1660"/>
                    <a:pt x="1101" y="1660"/>
                  </a:cubicBezTo>
                  <a:cubicBezTo>
                    <a:pt x="822" y="1660"/>
                    <a:pt x="558" y="1428"/>
                    <a:pt x="558" y="1117"/>
                  </a:cubicBezTo>
                  <a:cubicBezTo>
                    <a:pt x="558" y="823"/>
                    <a:pt x="791" y="575"/>
                    <a:pt x="1101" y="575"/>
                  </a:cubicBezTo>
                  <a:close/>
                  <a:moveTo>
                    <a:pt x="853" y="1"/>
                  </a:moveTo>
                  <a:lnTo>
                    <a:pt x="295" y="326"/>
                  </a:lnTo>
                  <a:lnTo>
                    <a:pt x="388" y="497"/>
                  </a:lnTo>
                  <a:cubicBezTo>
                    <a:pt x="403" y="559"/>
                    <a:pt x="403" y="621"/>
                    <a:pt x="388" y="652"/>
                  </a:cubicBezTo>
                  <a:cubicBezTo>
                    <a:pt x="372" y="668"/>
                    <a:pt x="357" y="714"/>
                    <a:pt x="326" y="730"/>
                  </a:cubicBezTo>
                  <a:cubicBezTo>
                    <a:pt x="310" y="792"/>
                    <a:pt x="248" y="807"/>
                    <a:pt x="202" y="807"/>
                  </a:cubicBezTo>
                  <a:lnTo>
                    <a:pt x="0" y="807"/>
                  </a:lnTo>
                  <a:lnTo>
                    <a:pt x="0" y="1474"/>
                  </a:lnTo>
                  <a:lnTo>
                    <a:pt x="202" y="1474"/>
                  </a:lnTo>
                  <a:cubicBezTo>
                    <a:pt x="248" y="1474"/>
                    <a:pt x="310" y="1505"/>
                    <a:pt x="326" y="1552"/>
                  </a:cubicBezTo>
                  <a:cubicBezTo>
                    <a:pt x="357" y="1567"/>
                    <a:pt x="372" y="1598"/>
                    <a:pt x="388" y="1629"/>
                  </a:cubicBezTo>
                  <a:cubicBezTo>
                    <a:pt x="434" y="1676"/>
                    <a:pt x="434" y="1738"/>
                    <a:pt x="388" y="1784"/>
                  </a:cubicBezTo>
                  <a:lnTo>
                    <a:pt x="295" y="1955"/>
                  </a:lnTo>
                  <a:lnTo>
                    <a:pt x="853" y="2281"/>
                  </a:lnTo>
                  <a:lnTo>
                    <a:pt x="946" y="2110"/>
                  </a:lnTo>
                  <a:cubicBezTo>
                    <a:pt x="993" y="2048"/>
                    <a:pt x="1024" y="2032"/>
                    <a:pt x="1086" y="2032"/>
                  </a:cubicBezTo>
                  <a:lnTo>
                    <a:pt x="1163" y="2032"/>
                  </a:lnTo>
                  <a:cubicBezTo>
                    <a:pt x="1225" y="2032"/>
                    <a:pt x="1287" y="2048"/>
                    <a:pt x="1303" y="2110"/>
                  </a:cubicBezTo>
                  <a:lnTo>
                    <a:pt x="1396" y="2281"/>
                  </a:lnTo>
                  <a:lnTo>
                    <a:pt x="1954" y="1955"/>
                  </a:lnTo>
                  <a:lnTo>
                    <a:pt x="1861" y="1784"/>
                  </a:lnTo>
                  <a:cubicBezTo>
                    <a:pt x="1846" y="1722"/>
                    <a:pt x="1846" y="1660"/>
                    <a:pt x="1861" y="1629"/>
                  </a:cubicBezTo>
                  <a:cubicBezTo>
                    <a:pt x="1877" y="1598"/>
                    <a:pt x="1892" y="1567"/>
                    <a:pt x="1923" y="1552"/>
                  </a:cubicBezTo>
                  <a:cubicBezTo>
                    <a:pt x="1939" y="1490"/>
                    <a:pt x="2001" y="1474"/>
                    <a:pt x="2063" y="1474"/>
                  </a:cubicBezTo>
                  <a:lnTo>
                    <a:pt x="2249" y="1474"/>
                  </a:lnTo>
                  <a:lnTo>
                    <a:pt x="2249" y="807"/>
                  </a:lnTo>
                  <a:lnTo>
                    <a:pt x="2063" y="807"/>
                  </a:lnTo>
                  <a:cubicBezTo>
                    <a:pt x="2001" y="807"/>
                    <a:pt x="1939" y="776"/>
                    <a:pt x="1923" y="730"/>
                  </a:cubicBezTo>
                  <a:cubicBezTo>
                    <a:pt x="1892" y="699"/>
                    <a:pt x="1877" y="668"/>
                    <a:pt x="1861" y="652"/>
                  </a:cubicBezTo>
                  <a:cubicBezTo>
                    <a:pt x="1830" y="590"/>
                    <a:pt x="1830" y="544"/>
                    <a:pt x="1861" y="497"/>
                  </a:cubicBezTo>
                  <a:lnTo>
                    <a:pt x="1954" y="326"/>
                  </a:lnTo>
                  <a:lnTo>
                    <a:pt x="1396" y="1"/>
                  </a:lnTo>
                  <a:lnTo>
                    <a:pt x="1303" y="171"/>
                  </a:lnTo>
                  <a:cubicBezTo>
                    <a:pt x="1256" y="233"/>
                    <a:pt x="1225" y="249"/>
                    <a:pt x="1163" y="249"/>
                  </a:cubicBezTo>
                  <a:lnTo>
                    <a:pt x="1086" y="249"/>
                  </a:lnTo>
                  <a:cubicBezTo>
                    <a:pt x="1024" y="249"/>
                    <a:pt x="977" y="233"/>
                    <a:pt x="946" y="171"/>
                  </a:cubicBez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581;p50"/>
            <p:cNvSpPr/>
            <p:nvPr/>
          </p:nvSpPr>
          <p:spPr>
            <a:xfrm>
              <a:off x="3154525" y="2147350"/>
              <a:ext cx="57400" cy="56250"/>
            </a:xfrm>
            <a:custGeom>
              <a:avLst/>
              <a:gdLst/>
              <a:ahLst/>
              <a:cxnLst/>
              <a:rect l="l" t="t" r="r" b="b"/>
              <a:pathLst>
                <a:path w="2296" h="2250" extrusionOk="0">
                  <a:moveTo>
                    <a:pt x="1148" y="605"/>
                  </a:moveTo>
                  <a:cubicBezTo>
                    <a:pt x="1442" y="621"/>
                    <a:pt x="1675" y="853"/>
                    <a:pt x="1675" y="1148"/>
                  </a:cubicBezTo>
                  <a:cubicBezTo>
                    <a:pt x="1675" y="1427"/>
                    <a:pt x="1442" y="1660"/>
                    <a:pt x="1132" y="1660"/>
                  </a:cubicBezTo>
                  <a:cubicBezTo>
                    <a:pt x="838" y="1660"/>
                    <a:pt x="605" y="1427"/>
                    <a:pt x="605" y="1117"/>
                  </a:cubicBezTo>
                  <a:cubicBezTo>
                    <a:pt x="605" y="838"/>
                    <a:pt x="838" y="605"/>
                    <a:pt x="1148" y="605"/>
                  </a:cubicBezTo>
                  <a:close/>
                  <a:moveTo>
                    <a:pt x="822" y="0"/>
                  </a:moveTo>
                  <a:lnTo>
                    <a:pt x="822" y="186"/>
                  </a:lnTo>
                  <a:cubicBezTo>
                    <a:pt x="822" y="248"/>
                    <a:pt x="776" y="310"/>
                    <a:pt x="745" y="326"/>
                  </a:cubicBezTo>
                  <a:cubicBezTo>
                    <a:pt x="713" y="341"/>
                    <a:pt x="682" y="372"/>
                    <a:pt x="667" y="388"/>
                  </a:cubicBezTo>
                  <a:cubicBezTo>
                    <a:pt x="636" y="403"/>
                    <a:pt x="605" y="411"/>
                    <a:pt x="578" y="411"/>
                  </a:cubicBezTo>
                  <a:cubicBezTo>
                    <a:pt x="551" y="411"/>
                    <a:pt x="527" y="403"/>
                    <a:pt x="512" y="388"/>
                  </a:cubicBezTo>
                  <a:lnTo>
                    <a:pt x="326" y="295"/>
                  </a:lnTo>
                  <a:lnTo>
                    <a:pt x="0" y="853"/>
                  </a:lnTo>
                  <a:lnTo>
                    <a:pt x="171" y="946"/>
                  </a:lnTo>
                  <a:cubicBezTo>
                    <a:pt x="233" y="993"/>
                    <a:pt x="248" y="1024"/>
                    <a:pt x="248" y="1086"/>
                  </a:cubicBezTo>
                  <a:lnTo>
                    <a:pt x="248" y="1117"/>
                  </a:lnTo>
                  <a:lnTo>
                    <a:pt x="248" y="1163"/>
                  </a:lnTo>
                  <a:cubicBezTo>
                    <a:pt x="248" y="1225"/>
                    <a:pt x="233" y="1272"/>
                    <a:pt x="171" y="1303"/>
                  </a:cubicBezTo>
                  <a:lnTo>
                    <a:pt x="0" y="1396"/>
                  </a:lnTo>
                  <a:lnTo>
                    <a:pt x="326" y="1954"/>
                  </a:lnTo>
                  <a:lnTo>
                    <a:pt x="512" y="1861"/>
                  </a:lnTo>
                  <a:cubicBezTo>
                    <a:pt x="535" y="1846"/>
                    <a:pt x="562" y="1838"/>
                    <a:pt x="589" y="1838"/>
                  </a:cubicBezTo>
                  <a:cubicBezTo>
                    <a:pt x="617" y="1838"/>
                    <a:pt x="644" y="1846"/>
                    <a:pt x="667" y="1861"/>
                  </a:cubicBezTo>
                  <a:cubicBezTo>
                    <a:pt x="682" y="1877"/>
                    <a:pt x="713" y="1892"/>
                    <a:pt x="745" y="1908"/>
                  </a:cubicBezTo>
                  <a:cubicBezTo>
                    <a:pt x="791" y="1939"/>
                    <a:pt x="822" y="1985"/>
                    <a:pt x="822" y="2047"/>
                  </a:cubicBezTo>
                  <a:lnTo>
                    <a:pt x="822" y="2249"/>
                  </a:lnTo>
                  <a:lnTo>
                    <a:pt x="1473" y="2249"/>
                  </a:lnTo>
                  <a:lnTo>
                    <a:pt x="1473" y="2047"/>
                  </a:lnTo>
                  <a:cubicBezTo>
                    <a:pt x="1473" y="1985"/>
                    <a:pt x="1520" y="1939"/>
                    <a:pt x="1551" y="1908"/>
                  </a:cubicBezTo>
                  <a:cubicBezTo>
                    <a:pt x="1598" y="1892"/>
                    <a:pt x="1613" y="1877"/>
                    <a:pt x="1629" y="1861"/>
                  </a:cubicBezTo>
                  <a:cubicBezTo>
                    <a:pt x="1660" y="1838"/>
                    <a:pt x="1691" y="1826"/>
                    <a:pt x="1718" y="1826"/>
                  </a:cubicBezTo>
                  <a:cubicBezTo>
                    <a:pt x="1745" y="1826"/>
                    <a:pt x="1768" y="1838"/>
                    <a:pt x="1784" y="1861"/>
                  </a:cubicBezTo>
                  <a:lnTo>
                    <a:pt x="1954" y="1954"/>
                  </a:lnTo>
                  <a:lnTo>
                    <a:pt x="2295" y="1396"/>
                  </a:lnTo>
                  <a:lnTo>
                    <a:pt x="2109" y="1303"/>
                  </a:lnTo>
                  <a:cubicBezTo>
                    <a:pt x="2063" y="1256"/>
                    <a:pt x="2032" y="1225"/>
                    <a:pt x="2032" y="1163"/>
                  </a:cubicBezTo>
                  <a:lnTo>
                    <a:pt x="2032" y="1117"/>
                  </a:lnTo>
                  <a:lnTo>
                    <a:pt x="2032" y="1086"/>
                  </a:lnTo>
                  <a:cubicBezTo>
                    <a:pt x="2032" y="1024"/>
                    <a:pt x="2063" y="962"/>
                    <a:pt x="2109" y="946"/>
                  </a:cubicBezTo>
                  <a:lnTo>
                    <a:pt x="2295" y="853"/>
                  </a:lnTo>
                  <a:lnTo>
                    <a:pt x="1954" y="295"/>
                  </a:lnTo>
                  <a:lnTo>
                    <a:pt x="1784" y="388"/>
                  </a:lnTo>
                  <a:cubicBezTo>
                    <a:pt x="1757" y="401"/>
                    <a:pt x="1734" y="406"/>
                    <a:pt x="1712" y="406"/>
                  </a:cubicBezTo>
                  <a:cubicBezTo>
                    <a:pt x="1682" y="406"/>
                    <a:pt x="1655" y="397"/>
                    <a:pt x="1629" y="388"/>
                  </a:cubicBezTo>
                  <a:cubicBezTo>
                    <a:pt x="1613" y="372"/>
                    <a:pt x="1567" y="341"/>
                    <a:pt x="1551" y="326"/>
                  </a:cubicBezTo>
                  <a:cubicBezTo>
                    <a:pt x="1489" y="310"/>
                    <a:pt x="1458" y="248"/>
                    <a:pt x="1473" y="186"/>
                  </a:cubicBezTo>
                  <a:lnTo>
                    <a:pt x="1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582;p50"/>
            <p:cNvSpPr/>
            <p:nvPr/>
          </p:nvSpPr>
          <p:spPr>
            <a:xfrm>
              <a:off x="3472850" y="2620775"/>
              <a:ext cx="51200" cy="22900"/>
            </a:xfrm>
            <a:custGeom>
              <a:avLst/>
              <a:gdLst/>
              <a:ahLst/>
              <a:cxnLst/>
              <a:rect l="l" t="t" r="r" b="b"/>
              <a:pathLst>
                <a:path w="2048" h="916" extrusionOk="0">
                  <a:moveTo>
                    <a:pt x="0" y="0"/>
                  </a:moveTo>
                  <a:lnTo>
                    <a:pt x="0" y="47"/>
                  </a:lnTo>
                  <a:lnTo>
                    <a:pt x="0" y="869"/>
                  </a:lnTo>
                  <a:lnTo>
                    <a:pt x="0" y="915"/>
                  </a:lnTo>
                  <a:lnTo>
                    <a:pt x="1040" y="915"/>
                  </a:lnTo>
                  <a:cubicBezTo>
                    <a:pt x="1365" y="915"/>
                    <a:pt x="1691" y="900"/>
                    <a:pt x="2017" y="900"/>
                  </a:cubicBezTo>
                  <a:lnTo>
                    <a:pt x="2048" y="900"/>
                  </a:lnTo>
                  <a:lnTo>
                    <a:pt x="2048" y="869"/>
                  </a:lnTo>
                  <a:cubicBezTo>
                    <a:pt x="2017" y="745"/>
                    <a:pt x="2017" y="590"/>
                    <a:pt x="2017" y="450"/>
                  </a:cubicBezTo>
                  <a:lnTo>
                    <a:pt x="2001" y="47"/>
                  </a:lnTo>
                  <a:lnTo>
                    <a:pt x="2001" y="450"/>
                  </a:lnTo>
                  <a:cubicBezTo>
                    <a:pt x="1986" y="584"/>
                    <a:pt x="1986" y="704"/>
                    <a:pt x="1986" y="837"/>
                  </a:cubicBezTo>
                  <a:lnTo>
                    <a:pt x="1986" y="837"/>
                  </a:lnTo>
                  <a:cubicBezTo>
                    <a:pt x="1665" y="822"/>
                    <a:pt x="1344" y="822"/>
                    <a:pt x="1009" y="822"/>
                  </a:cubicBezTo>
                  <a:lnTo>
                    <a:pt x="62" y="822"/>
                  </a:lnTo>
                  <a:lnTo>
                    <a:pt x="62" y="62"/>
                  </a:lnTo>
                  <a:lnTo>
                    <a:pt x="993" y="62"/>
                  </a:lnTo>
                  <a:lnTo>
                    <a:pt x="2001" y="47"/>
                  </a:lnTo>
                  <a:lnTo>
                    <a:pt x="10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583;p50"/>
            <p:cNvSpPr/>
            <p:nvPr/>
          </p:nvSpPr>
          <p:spPr>
            <a:xfrm>
              <a:off x="3222375" y="2453275"/>
              <a:ext cx="49650" cy="20575"/>
            </a:xfrm>
            <a:custGeom>
              <a:avLst/>
              <a:gdLst/>
              <a:ahLst/>
              <a:cxnLst/>
              <a:rect l="l" t="t" r="r" b="b"/>
              <a:pathLst>
                <a:path w="1986" h="823" extrusionOk="0">
                  <a:moveTo>
                    <a:pt x="0" y="0"/>
                  </a:moveTo>
                  <a:lnTo>
                    <a:pt x="0" y="822"/>
                  </a:lnTo>
                  <a:lnTo>
                    <a:pt x="1985" y="822"/>
                  </a:lnTo>
                  <a:lnTo>
                    <a:pt x="1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584;p50"/>
            <p:cNvSpPr/>
            <p:nvPr/>
          </p:nvSpPr>
          <p:spPr>
            <a:xfrm>
              <a:off x="3194450" y="2425350"/>
              <a:ext cx="50825" cy="22900"/>
            </a:xfrm>
            <a:custGeom>
              <a:avLst/>
              <a:gdLst/>
              <a:ahLst/>
              <a:cxnLst/>
              <a:rect l="l" t="t" r="r" b="b"/>
              <a:pathLst>
                <a:path w="2033" h="916" extrusionOk="0">
                  <a:moveTo>
                    <a:pt x="1" y="1"/>
                  </a:moveTo>
                  <a:lnTo>
                    <a:pt x="1" y="47"/>
                  </a:lnTo>
                  <a:lnTo>
                    <a:pt x="1" y="885"/>
                  </a:lnTo>
                  <a:lnTo>
                    <a:pt x="1" y="916"/>
                  </a:lnTo>
                  <a:lnTo>
                    <a:pt x="1024" y="916"/>
                  </a:lnTo>
                  <a:cubicBezTo>
                    <a:pt x="1350" y="916"/>
                    <a:pt x="1676" y="900"/>
                    <a:pt x="2017" y="900"/>
                  </a:cubicBezTo>
                  <a:lnTo>
                    <a:pt x="2032" y="900"/>
                  </a:lnTo>
                  <a:lnTo>
                    <a:pt x="2032" y="885"/>
                  </a:lnTo>
                  <a:cubicBezTo>
                    <a:pt x="2017" y="745"/>
                    <a:pt x="2017" y="590"/>
                    <a:pt x="2017" y="450"/>
                  </a:cubicBezTo>
                  <a:lnTo>
                    <a:pt x="1986" y="47"/>
                  </a:lnTo>
                  <a:lnTo>
                    <a:pt x="1986" y="450"/>
                  </a:lnTo>
                  <a:cubicBezTo>
                    <a:pt x="1971" y="584"/>
                    <a:pt x="1970" y="717"/>
                    <a:pt x="1970" y="837"/>
                  </a:cubicBezTo>
                  <a:lnTo>
                    <a:pt x="1970" y="837"/>
                  </a:lnTo>
                  <a:cubicBezTo>
                    <a:pt x="1650" y="823"/>
                    <a:pt x="1329" y="823"/>
                    <a:pt x="1009" y="823"/>
                  </a:cubicBezTo>
                  <a:lnTo>
                    <a:pt x="47" y="823"/>
                  </a:lnTo>
                  <a:lnTo>
                    <a:pt x="47" y="63"/>
                  </a:lnTo>
                  <a:lnTo>
                    <a:pt x="978" y="63"/>
                  </a:lnTo>
                  <a:lnTo>
                    <a:pt x="1986" y="47"/>
                  </a:ln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585;p50"/>
            <p:cNvSpPr/>
            <p:nvPr/>
          </p:nvSpPr>
          <p:spPr>
            <a:xfrm>
              <a:off x="3249900" y="2425350"/>
              <a:ext cx="51200" cy="22900"/>
            </a:xfrm>
            <a:custGeom>
              <a:avLst/>
              <a:gdLst/>
              <a:ahLst/>
              <a:cxnLst/>
              <a:rect l="l" t="t" r="r" b="b"/>
              <a:pathLst>
                <a:path w="2048" h="916" extrusionOk="0">
                  <a:moveTo>
                    <a:pt x="0" y="1"/>
                  </a:moveTo>
                  <a:lnTo>
                    <a:pt x="0" y="47"/>
                  </a:lnTo>
                  <a:lnTo>
                    <a:pt x="0" y="885"/>
                  </a:lnTo>
                  <a:lnTo>
                    <a:pt x="0" y="916"/>
                  </a:lnTo>
                  <a:lnTo>
                    <a:pt x="1040"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6" y="837"/>
                  </a:cubicBezTo>
                  <a:lnTo>
                    <a:pt x="1986" y="837"/>
                  </a:lnTo>
                  <a:cubicBezTo>
                    <a:pt x="1665" y="823"/>
                    <a:pt x="1344" y="823"/>
                    <a:pt x="1009"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586;p50"/>
            <p:cNvSpPr/>
            <p:nvPr/>
          </p:nvSpPr>
          <p:spPr>
            <a:xfrm>
              <a:off x="2795850" y="2097700"/>
              <a:ext cx="50825" cy="22925"/>
            </a:xfrm>
            <a:custGeom>
              <a:avLst/>
              <a:gdLst/>
              <a:ahLst/>
              <a:cxnLst/>
              <a:rect l="l" t="t" r="r" b="b"/>
              <a:pathLst>
                <a:path w="2033" h="917" extrusionOk="0">
                  <a:moveTo>
                    <a:pt x="1009" y="1"/>
                  </a:moveTo>
                  <a:cubicBezTo>
                    <a:pt x="683" y="1"/>
                    <a:pt x="342" y="16"/>
                    <a:pt x="16" y="16"/>
                  </a:cubicBezTo>
                  <a:lnTo>
                    <a:pt x="1" y="16"/>
                  </a:lnTo>
                  <a:lnTo>
                    <a:pt x="1" y="48"/>
                  </a:lnTo>
                  <a:cubicBezTo>
                    <a:pt x="16" y="187"/>
                    <a:pt x="16" y="342"/>
                    <a:pt x="16" y="466"/>
                  </a:cubicBezTo>
                  <a:lnTo>
                    <a:pt x="47" y="885"/>
                  </a:lnTo>
                  <a:lnTo>
                    <a:pt x="32" y="466"/>
                  </a:lnTo>
                  <a:cubicBezTo>
                    <a:pt x="61" y="332"/>
                    <a:pt x="63" y="213"/>
                    <a:pt x="63" y="80"/>
                  </a:cubicBezTo>
                  <a:lnTo>
                    <a:pt x="63" y="80"/>
                  </a:lnTo>
                  <a:cubicBezTo>
                    <a:pt x="393" y="94"/>
                    <a:pt x="708" y="94"/>
                    <a:pt x="1024" y="94"/>
                  </a:cubicBezTo>
                  <a:lnTo>
                    <a:pt x="1986" y="94"/>
                  </a:lnTo>
                  <a:lnTo>
                    <a:pt x="1986" y="854"/>
                  </a:lnTo>
                  <a:lnTo>
                    <a:pt x="1055" y="854"/>
                  </a:lnTo>
                  <a:lnTo>
                    <a:pt x="47" y="885"/>
                  </a:lnTo>
                  <a:lnTo>
                    <a:pt x="993" y="916"/>
                  </a:lnTo>
                  <a:lnTo>
                    <a:pt x="2032" y="916"/>
                  </a:lnTo>
                  <a:lnTo>
                    <a:pt x="2032" y="870"/>
                  </a:lnTo>
                  <a:lnTo>
                    <a:pt x="2032" y="48"/>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587;p50"/>
            <p:cNvSpPr/>
            <p:nvPr/>
          </p:nvSpPr>
          <p:spPr>
            <a:xfrm>
              <a:off x="2768725" y="2125250"/>
              <a:ext cx="49650" cy="20950"/>
            </a:xfrm>
            <a:custGeom>
              <a:avLst/>
              <a:gdLst/>
              <a:ahLst/>
              <a:cxnLst/>
              <a:rect l="l" t="t" r="r" b="b"/>
              <a:pathLst>
                <a:path w="1986" h="838" extrusionOk="0">
                  <a:moveTo>
                    <a:pt x="0" y="0"/>
                  </a:moveTo>
                  <a:lnTo>
                    <a:pt x="0" y="838"/>
                  </a:lnTo>
                  <a:lnTo>
                    <a:pt x="1985" y="838"/>
                  </a:lnTo>
                  <a:lnTo>
                    <a:pt x="19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588;p50"/>
            <p:cNvSpPr/>
            <p:nvPr/>
          </p:nvSpPr>
          <p:spPr>
            <a:xfrm>
              <a:off x="3472450" y="2097700"/>
              <a:ext cx="50825" cy="22925"/>
            </a:xfrm>
            <a:custGeom>
              <a:avLst/>
              <a:gdLst/>
              <a:ahLst/>
              <a:cxnLst/>
              <a:rect l="l" t="t" r="r" b="b"/>
              <a:pathLst>
                <a:path w="2033" h="917" extrusionOk="0">
                  <a:moveTo>
                    <a:pt x="1009" y="1"/>
                  </a:moveTo>
                  <a:cubicBezTo>
                    <a:pt x="683" y="1"/>
                    <a:pt x="358" y="16"/>
                    <a:pt x="16" y="16"/>
                  </a:cubicBezTo>
                  <a:lnTo>
                    <a:pt x="1" y="16"/>
                  </a:lnTo>
                  <a:lnTo>
                    <a:pt x="1" y="48"/>
                  </a:lnTo>
                  <a:cubicBezTo>
                    <a:pt x="16" y="187"/>
                    <a:pt x="16" y="342"/>
                    <a:pt x="16" y="466"/>
                  </a:cubicBezTo>
                  <a:lnTo>
                    <a:pt x="47" y="885"/>
                  </a:lnTo>
                  <a:lnTo>
                    <a:pt x="32" y="466"/>
                  </a:lnTo>
                  <a:cubicBezTo>
                    <a:pt x="62" y="332"/>
                    <a:pt x="63" y="213"/>
                    <a:pt x="63" y="80"/>
                  </a:cubicBezTo>
                  <a:lnTo>
                    <a:pt x="63" y="80"/>
                  </a:lnTo>
                  <a:cubicBezTo>
                    <a:pt x="393" y="94"/>
                    <a:pt x="709" y="94"/>
                    <a:pt x="1025" y="94"/>
                  </a:cubicBezTo>
                  <a:lnTo>
                    <a:pt x="1986" y="94"/>
                  </a:lnTo>
                  <a:lnTo>
                    <a:pt x="1986" y="854"/>
                  </a:lnTo>
                  <a:lnTo>
                    <a:pt x="1056" y="854"/>
                  </a:lnTo>
                  <a:lnTo>
                    <a:pt x="47" y="885"/>
                  </a:lnTo>
                  <a:lnTo>
                    <a:pt x="994" y="916"/>
                  </a:lnTo>
                  <a:lnTo>
                    <a:pt x="2033" y="916"/>
                  </a:lnTo>
                  <a:lnTo>
                    <a:pt x="2033" y="870"/>
                  </a:lnTo>
                  <a:lnTo>
                    <a:pt x="2033" y="48"/>
                  </a:lnTo>
                  <a:lnTo>
                    <a:pt x="20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589;p50"/>
            <p:cNvSpPr/>
            <p:nvPr/>
          </p:nvSpPr>
          <p:spPr>
            <a:xfrm>
              <a:off x="3090150" y="2735550"/>
              <a:ext cx="49275" cy="20950"/>
            </a:xfrm>
            <a:custGeom>
              <a:avLst/>
              <a:gdLst/>
              <a:ahLst/>
              <a:cxnLst/>
              <a:rect l="l" t="t" r="r" b="b"/>
              <a:pathLst>
                <a:path w="1971" h="838" extrusionOk="0">
                  <a:moveTo>
                    <a:pt x="0" y="0"/>
                  </a:moveTo>
                  <a:lnTo>
                    <a:pt x="0" y="838"/>
                  </a:lnTo>
                  <a:lnTo>
                    <a:pt x="1970" y="838"/>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590;p50"/>
            <p:cNvSpPr/>
            <p:nvPr/>
          </p:nvSpPr>
          <p:spPr>
            <a:xfrm>
              <a:off x="2768725" y="2628525"/>
              <a:ext cx="50800" cy="22900"/>
            </a:xfrm>
            <a:custGeom>
              <a:avLst/>
              <a:gdLst/>
              <a:ahLst/>
              <a:cxnLst/>
              <a:rect l="l" t="t" r="r" b="b"/>
              <a:pathLst>
                <a:path w="2032" h="916" extrusionOk="0">
                  <a:moveTo>
                    <a:pt x="0" y="1"/>
                  </a:moveTo>
                  <a:lnTo>
                    <a:pt x="0" y="47"/>
                  </a:lnTo>
                  <a:lnTo>
                    <a:pt x="0" y="869"/>
                  </a:lnTo>
                  <a:lnTo>
                    <a:pt x="0" y="916"/>
                  </a:lnTo>
                  <a:lnTo>
                    <a:pt x="1024" y="916"/>
                  </a:lnTo>
                  <a:cubicBezTo>
                    <a:pt x="1365" y="916"/>
                    <a:pt x="1691" y="900"/>
                    <a:pt x="2016" y="900"/>
                  </a:cubicBezTo>
                  <a:lnTo>
                    <a:pt x="2032" y="900"/>
                  </a:lnTo>
                  <a:lnTo>
                    <a:pt x="2032" y="869"/>
                  </a:lnTo>
                  <a:cubicBezTo>
                    <a:pt x="2016" y="745"/>
                    <a:pt x="2016" y="590"/>
                    <a:pt x="2016" y="450"/>
                  </a:cubicBezTo>
                  <a:lnTo>
                    <a:pt x="2001" y="47"/>
                  </a:lnTo>
                  <a:lnTo>
                    <a:pt x="2001" y="450"/>
                  </a:lnTo>
                  <a:cubicBezTo>
                    <a:pt x="1986" y="585"/>
                    <a:pt x="1985" y="704"/>
                    <a:pt x="1985" y="837"/>
                  </a:cubicBezTo>
                  <a:lnTo>
                    <a:pt x="1985" y="837"/>
                  </a:lnTo>
                  <a:cubicBezTo>
                    <a:pt x="1664" y="823"/>
                    <a:pt x="1329" y="823"/>
                    <a:pt x="1008" y="823"/>
                  </a:cubicBezTo>
                  <a:lnTo>
                    <a:pt x="62" y="823"/>
                  </a:lnTo>
                  <a:lnTo>
                    <a:pt x="62" y="63"/>
                  </a:lnTo>
                  <a:lnTo>
                    <a:pt x="993" y="63"/>
                  </a:lnTo>
                  <a:lnTo>
                    <a:pt x="2001" y="47"/>
                  </a:lnTo>
                  <a:lnTo>
                    <a:pt x="105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591;p50"/>
            <p:cNvSpPr/>
            <p:nvPr/>
          </p:nvSpPr>
          <p:spPr>
            <a:xfrm>
              <a:off x="3061850" y="2708400"/>
              <a:ext cx="51200" cy="22900"/>
            </a:xfrm>
            <a:custGeom>
              <a:avLst/>
              <a:gdLst/>
              <a:ahLst/>
              <a:cxnLst/>
              <a:rect l="l" t="t" r="r" b="b"/>
              <a:pathLst>
                <a:path w="2048" h="916" extrusionOk="0">
                  <a:moveTo>
                    <a:pt x="0" y="1"/>
                  </a:moveTo>
                  <a:lnTo>
                    <a:pt x="0" y="47"/>
                  </a:lnTo>
                  <a:lnTo>
                    <a:pt x="0" y="885"/>
                  </a:lnTo>
                  <a:lnTo>
                    <a:pt x="0" y="916"/>
                  </a:lnTo>
                  <a:lnTo>
                    <a:pt x="1039"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5" y="837"/>
                  </a:cubicBezTo>
                  <a:lnTo>
                    <a:pt x="1985" y="837"/>
                  </a:lnTo>
                  <a:cubicBezTo>
                    <a:pt x="1665" y="823"/>
                    <a:pt x="1344" y="823"/>
                    <a:pt x="1008"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592;p50"/>
            <p:cNvSpPr/>
            <p:nvPr/>
          </p:nvSpPr>
          <p:spPr>
            <a:xfrm>
              <a:off x="3294100" y="2527725"/>
              <a:ext cx="171025" cy="283075"/>
            </a:xfrm>
            <a:custGeom>
              <a:avLst/>
              <a:gdLst/>
              <a:ahLst/>
              <a:cxnLst/>
              <a:rect l="l" t="t" r="r" b="b"/>
              <a:pathLst>
                <a:path w="6841" h="11323" extrusionOk="0">
                  <a:moveTo>
                    <a:pt x="6220" y="543"/>
                  </a:moveTo>
                  <a:lnTo>
                    <a:pt x="6220" y="3490"/>
                  </a:lnTo>
                  <a:lnTo>
                    <a:pt x="621" y="3490"/>
                  </a:lnTo>
                  <a:lnTo>
                    <a:pt x="621" y="543"/>
                  </a:lnTo>
                  <a:close/>
                  <a:moveTo>
                    <a:pt x="6220" y="4203"/>
                  </a:moveTo>
                  <a:lnTo>
                    <a:pt x="6220" y="7150"/>
                  </a:lnTo>
                  <a:lnTo>
                    <a:pt x="621" y="7150"/>
                  </a:lnTo>
                  <a:lnTo>
                    <a:pt x="621" y="4203"/>
                  </a:lnTo>
                  <a:close/>
                  <a:moveTo>
                    <a:pt x="1" y="0"/>
                  </a:moveTo>
                  <a:lnTo>
                    <a:pt x="1" y="11322"/>
                  </a:lnTo>
                  <a:lnTo>
                    <a:pt x="6840" y="11322"/>
                  </a:lnTo>
                  <a:lnTo>
                    <a:pt x="6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593;p50"/>
            <p:cNvSpPr/>
            <p:nvPr/>
          </p:nvSpPr>
          <p:spPr>
            <a:xfrm>
              <a:off x="3465100" y="2527725"/>
              <a:ext cx="77575" cy="283075"/>
            </a:xfrm>
            <a:custGeom>
              <a:avLst/>
              <a:gdLst/>
              <a:ahLst/>
              <a:cxnLst/>
              <a:rect l="l" t="t" r="r" b="b"/>
              <a:pathLst>
                <a:path w="3103" h="11323" extrusionOk="0">
                  <a:moveTo>
                    <a:pt x="0" y="0"/>
                  </a:moveTo>
                  <a:lnTo>
                    <a:pt x="0" y="11322"/>
                  </a:lnTo>
                  <a:lnTo>
                    <a:pt x="3102" y="11322"/>
                  </a:lnTo>
                  <a:lnTo>
                    <a:pt x="31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594;p50"/>
            <p:cNvSpPr/>
            <p:nvPr/>
          </p:nvSpPr>
          <p:spPr>
            <a:xfrm>
              <a:off x="3309600" y="2541275"/>
              <a:ext cx="33375" cy="73700"/>
            </a:xfrm>
            <a:custGeom>
              <a:avLst/>
              <a:gdLst/>
              <a:ahLst/>
              <a:cxnLst/>
              <a:rect l="l" t="t" r="r" b="b"/>
              <a:pathLst>
                <a:path w="1335" h="2948" extrusionOk="0">
                  <a:moveTo>
                    <a:pt x="1" y="1"/>
                  </a:moveTo>
                  <a:lnTo>
                    <a:pt x="1" y="2948"/>
                  </a:lnTo>
                  <a:lnTo>
                    <a:pt x="1335" y="2948"/>
                  </a:lnTo>
                  <a:lnTo>
                    <a:pt x="13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595;p50"/>
            <p:cNvSpPr/>
            <p:nvPr/>
          </p:nvSpPr>
          <p:spPr>
            <a:xfrm>
              <a:off x="3310000" y="2722350"/>
              <a:ext cx="140375" cy="71375"/>
            </a:xfrm>
            <a:custGeom>
              <a:avLst/>
              <a:gdLst/>
              <a:ahLst/>
              <a:cxnLst/>
              <a:rect l="l" t="t" r="r" b="b"/>
              <a:pathLst>
                <a:path w="5615" h="2855" extrusionOk="0">
                  <a:moveTo>
                    <a:pt x="5568" y="47"/>
                  </a:moveTo>
                  <a:lnTo>
                    <a:pt x="5568" y="2824"/>
                  </a:lnTo>
                  <a:lnTo>
                    <a:pt x="47" y="2824"/>
                  </a:lnTo>
                  <a:lnTo>
                    <a:pt x="47" y="47"/>
                  </a:lnTo>
                  <a:close/>
                  <a:moveTo>
                    <a:pt x="0" y="1"/>
                  </a:moveTo>
                  <a:lnTo>
                    <a:pt x="0" y="2855"/>
                  </a:lnTo>
                  <a:lnTo>
                    <a:pt x="5615" y="2855"/>
                  </a:lnTo>
                  <a:lnTo>
                    <a:pt x="56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596;p50"/>
            <p:cNvSpPr/>
            <p:nvPr/>
          </p:nvSpPr>
          <p:spPr>
            <a:xfrm>
              <a:off x="3366225" y="2742525"/>
              <a:ext cx="27550" cy="10100"/>
            </a:xfrm>
            <a:custGeom>
              <a:avLst/>
              <a:gdLst/>
              <a:ahLst/>
              <a:cxnLst/>
              <a:rect l="l" t="t" r="r" b="b"/>
              <a:pathLst>
                <a:path w="1102" h="404" extrusionOk="0">
                  <a:moveTo>
                    <a:pt x="0" y="0"/>
                  </a:moveTo>
                  <a:lnTo>
                    <a:pt x="0" y="404"/>
                  </a:lnTo>
                  <a:lnTo>
                    <a:pt x="1101" y="404"/>
                  </a:lnTo>
                  <a:lnTo>
                    <a:pt x="1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597;p50"/>
            <p:cNvSpPr/>
            <p:nvPr/>
          </p:nvSpPr>
          <p:spPr>
            <a:xfrm>
              <a:off x="3309600" y="2632800"/>
              <a:ext cx="33375" cy="73700"/>
            </a:xfrm>
            <a:custGeom>
              <a:avLst/>
              <a:gdLst/>
              <a:ahLst/>
              <a:cxnLst/>
              <a:rect l="l" t="t" r="r" b="b"/>
              <a:pathLst>
                <a:path w="1335" h="2948" extrusionOk="0">
                  <a:moveTo>
                    <a:pt x="1" y="0"/>
                  </a:moveTo>
                  <a:lnTo>
                    <a:pt x="1" y="2947"/>
                  </a:lnTo>
                  <a:lnTo>
                    <a:pt x="1335" y="2947"/>
                  </a:lnTo>
                  <a:lnTo>
                    <a:pt x="1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598;p50"/>
            <p:cNvSpPr/>
            <p:nvPr/>
          </p:nvSpPr>
          <p:spPr>
            <a:xfrm>
              <a:off x="3406925" y="2638225"/>
              <a:ext cx="23300" cy="67875"/>
            </a:xfrm>
            <a:custGeom>
              <a:avLst/>
              <a:gdLst/>
              <a:ahLst/>
              <a:cxnLst/>
              <a:rect l="l" t="t" r="r" b="b"/>
              <a:pathLst>
                <a:path w="932" h="2715" extrusionOk="0">
                  <a:moveTo>
                    <a:pt x="1" y="0"/>
                  </a:moveTo>
                  <a:lnTo>
                    <a:pt x="1" y="2715"/>
                  </a:lnTo>
                  <a:lnTo>
                    <a:pt x="931" y="2715"/>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599;p50"/>
            <p:cNvSpPr/>
            <p:nvPr/>
          </p:nvSpPr>
          <p:spPr>
            <a:xfrm>
              <a:off x="3406925" y="2680875"/>
              <a:ext cx="23300" cy="14750"/>
            </a:xfrm>
            <a:custGeom>
              <a:avLst/>
              <a:gdLst/>
              <a:ahLst/>
              <a:cxnLst/>
              <a:rect l="l" t="t" r="r" b="b"/>
              <a:pathLst>
                <a:path w="932" h="590" extrusionOk="0">
                  <a:moveTo>
                    <a:pt x="1" y="0"/>
                  </a:moveTo>
                  <a:lnTo>
                    <a:pt x="1" y="590"/>
                  </a:lnTo>
                  <a:lnTo>
                    <a:pt x="931" y="590"/>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600;p50"/>
            <p:cNvSpPr/>
            <p:nvPr/>
          </p:nvSpPr>
          <p:spPr>
            <a:xfrm>
              <a:off x="3406925" y="2660325"/>
              <a:ext cx="23300" cy="8950"/>
            </a:xfrm>
            <a:custGeom>
              <a:avLst/>
              <a:gdLst/>
              <a:ahLst/>
              <a:cxnLst/>
              <a:rect l="l" t="t" r="r" b="b"/>
              <a:pathLst>
                <a:path w="932" h="358" extrusionOk="0">
                  <a:moveTo>
                    <a:pt x="1" y="0"/>
                  </a:moveTo>
                  <a:lnTo>
                    <a:pt x="1" y="357"/>
                  </a:lnTo>
                  <a:lnTo>
                    <a:pt x="931" y="357"/>
                  </a:lnTo>
                  <a:lnTo>
                    <a:pt x="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601;p50"/>
            <p:cNvSpPr/>
            <p:nvPr/>
          </p:nvSpPr>
          <p:spPr>
            <a:xfrm>
              <a:off x="3350700" y="2558350"/>
              <a:ext cx="59350" cy="56625"/>
            </a:xfrm>
            <a:custGeom>
              <a:avLst/>
              <a:gdLst/>
              <a:ahLst/>
              <a:cxnLst/>
              <a:rect l="l" t="t" r="r" b="b"/>
              <a:pathLst>
                <a:path w="2374" h="2265" extrusionOk="0">
                  <a:moveTo>
                    <a:pt x="1" y="0"/>
                  </a:moveTo>
                  <a:lnTo>
                    <a:pt x="1" y="2265"/>
                  </a:lnTo>
                  <a:lnTo>
                    <a:pt x="2374" y="2265"/>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02;p50"/>
            <p:cNvSpPr/>
            <p:nvPr/>
          </p:nvSpPr>
          <p:spPr>
            <a:xfrm>
              <a:off x="3410025" y="2558350"/>
              <a:ext cx="22125" cy="56625"/>
            </a:xfrm>
            <a:custGeom>
              <a:avLst/>
              <a:gdLst/>
              <a:ahLst/>
              <a:cxnLst/>
              <a:rect l="l" t="t" r="r" b="b"/>
              <a:pathLst>
                <a:path w="885" h="2265" extrusionOk="0">
                  <a:moveTo>
                    <a:pt x="1" y="0"/>
                  </a:moveTo>
                  <a:lnTo>
                    <a:pt x="1" y="2265"/>
                  </a:lnTo>
                  <a:lnTo>
                    <a:pt x="885" y="2265"/>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03;p50"/>
            <p:cNvSpPr/>
            <p:nvPr/>
          </p:nvSpPr>
          <p:spPr>
            <a:xfrm>
              <a:off x="3350700" y="2587050"/>
              <a:ext cx="59350" cy="1175"/>
            </a:xfrm>
            <a:custGeom>
              <a:avLst/>
              <a:gdLst/>
              <a:ahLst/>
              <a:cxnLst/>
              <a:rect l="l" t="t" r="r" b="b"/>
              <a:pathLst>
                <a:path w="2374" h="47" extrusionOk="0">
                  <a:moveTo>
                    <a:pt x="1" y="0"/>
                  </a:moveTo>
                  <a:lnTo>
                    <a:pt x="513"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04;p50"/>
            <p:cNvSpPr/>
            <p:nvPr/>
          </p:nvSpPr>
          <p:spPr>
            <a:xfrm>
              <a:off x="3350700" y="2608375"/>
              <a:ext cx="59350" cy="1175"/>
            </a:xfrm>
            <a:custGeom>
              <a:avLst/>
              <a:gdLst/>
              <a:ahLst/>
              <a:cxnLst/>
              <a:rect l="l" t="t" r="r" b="b"/>
              <a:pathLst>
                <a:path w="2374" h="47" extrusionOk="0">
                  <a:moveTo>
                    <a:pt x="1" y="0"/>
                  </a:moveTo>
                  <a:lnTo>
                    <a:pt x="1847"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05;p50"/>
            <p:cNvSpPr/>
            <p:nvPr/>
          </p:nvSpPr>
          <p:spPr>
            <a:xfrm>
              <a:off x="3350700" y="2570750"/>
              <a:ext cx="37650" cy="1200"/>
            </a:xfrm>
            <a:custGeom>
              <a:avLst/>
              <a:gdLst/>
              <a:ahLst/>
              <a:cxnLst/>
              <a:rect l="l" t="t" r="r" b="b"/>
              <a:pathLst>
                <a:path w="1506" h="48" extrusionOk="0">
                  <a:moveTo>
                    <a:pt x="1" y="1"/>
                  </a:moveTo>
                  <a:lnTo>
                    <a:pt x="156" y="47"/>
                  </a:lnTo>
                  <a:lnTo>
                    <a:pt x="1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06;p50"/>
            <p:cNvSpPr/>
            <p:nvPr/>
          </p:nvSpPr>
          <p:spPr>
            <a:xfrm>
              <a:off x="3372025" y="2599825"/>
              <a:ext cx="38025" cy="1200"/>
            </a:xfrm>
            <a:custGeom>
              <a:avLst/>
              <a:gdLst/>
              <a:ahLst/>
              <a:cxnLst/>
              <a:rect l="l" t="t" r="r" b="b"/>
              <a:pathLst>
                <a:path w="1521" h="48" extrusionOk="0">
                  <a:moveTo>
                    <a:pt x="1" y="1"/>
                  </a:moveTo>
                  <a:lnTo>
                    <a:pt x="1350" y="47"/>
                  </a:lnTo>
                  <a:lnTo>
                    <a:pt x="1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07;p50"/>
            <p:cNvSpPr/>
            <p:nvPr/>
          </p:nvSpPr>
          <p:spPr>
            <a:xfrm>
              <a:off x="3365050" y="2564550"/>
              <a:ext cx="41900" cy="425"/>
            </a:xfrm>
            <a:custGeom>
              <a:avLst/>
              <a:gdLst/>
              <a:ahLst/>
              <a:cxnLst/>
              <a:rect l="l" t="t" r="r" b="b"/>
              <a:pathLst>
                <a:path w="1676" h="17" extrusionOk="0">
                  <a:moveTo>
                    <a:pt x="1" y="1"/>
                  </a:moveTo>
                  <a:lnTo>
                    <a:pt x="1412" y="16"/>
                  </a:lnTo>
                  <a:lnTo>
                    <a:pt x="16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08;p50"/>
            <p:cNvSpPr/>
            <p:nvPr/>
          </p:nvSpPr>
          <p:spPr>
            <a:xfrm>
              <a:off x="3356150" y="2592850"/>
              <a:ext cx="42675" cy="800"/>
            </a:xfrm>
            <a:custGeom>
              <a:avLst/>
              <a:gdLst/>
              <a:ahLst/>
              <a:cxnLst/>
              <a:rect l="l" t="t" r="r" b="b"/>
              <a:pathLst>
                <a:path w="1707" h="32" extrusionOk="0">
                  <a:moveTo>
                    <a:pt x="0" y="1"/>
                  </a:moveTo>
                  <a:lnTo>
                    <a:pt x="1411" y="32"/>
                  </a:lnTo>
                  <a:lnTo>
                    <a:pt x="17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09;p50"/>
            <p:cNvSpPr/>
            <p:nvPr/>
          </p:nvSpPr>
          <p:spPr>
            <a:xfrm>
              <a:off x="3382500" y="2576175"/>
              <a:ext cx="32200" cy="1975"/>
            </a:xfrm>
            <a:custGeom>
              <a:avLst/>
              <a:gdLst/>
              <a:ahLst/>
              <a:cxnLst/>
              <a:rect l="l" t="t" r="r" b="b"/>
              <a:pathLst>
                <a:path w="1288" h="79" extrusionOk="0">
                  <a:moveTo>
                    <a:pt x="1" y="1"/>
                  </a:moveTo>
                  <a:lnTo>
                    <a:pt x="1288" y="78"/>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10;p50"/>
            <p:cNvSpPr/>
            <p:nvPr/>
          </p:nvSpPr>
          <p:spPr>
            <a:xfrm>
              <a:off x="3342950" y="2576175"/>
              <a:ext cx="32600" cy="1975"/>
            </a:xfrm>
            <a:custGeom>
              <a:avLst/>
              <a:gdLst/>
              <a:ahLst/>
              <a:cxnLst/>
              <a:rect l="l" t="t" r="r" b="b"/>
              <a:pathLst>
                <a:path w="1304" h="79" extrusionOk="0">
                  <a:moveTo>
                    <a:pt x="1" y="1"/>
                  </a:moveTo>
                  <a:lnTo>
                    <a:pt x="1304" y="78"/>
                  </a:ln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11;p50"/>
            <p:cNvSpPr/>
            <p:nvPr/>
          </p:nvSpPr>
          <p:spPr>
            <a:xfrm>
              <a:off x="3346050" y="2601775"/>
              <a:ext cx="32600" cy="1950"/>
            </a:xfrm>
            <a:custGeom>
              <a:avLst/>
              <a:gdLst/>
              <a:ahLst/>
              <a:cxnLst/>
              <a:rect l="l" t="t" r="r" b="b"/>
              <a:pathLst>
                <a:path w="1304" h="78" extrusionOk="0">
                  <a:moveTo>
                    <a:pt x="187" y="0"/>
                  </a:moveTo>
                  <a:lnTo>
                    <a:pt x="1" y="78"/>
                  </a:lnTo>
                  <a:lnTo>
                    <a:pt x="13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612;p50"/>
            <p:cNvSpPr/>
            <p:nvPr/>
          </p:nvSpPr>
          <p:spPr>
            <a:xfrm>
              <a:off x="3410025" y="2595175"/>
              <a:ext cx="26800" cy="1975"/>
            </a:xfrm>
            <a:custGeom>
              <a:avLst/>
              <a:gdLst/>
              <a:ahLst/>
              <a:cxnLst/>
              <a:rect l="l" t="t" r="r" b="b"/>
              <a:pathLst>
                <a:path w="1072" h="79" extrusionOk="0">
                  <a:moveTo>
                    <a:pt x="1" y="1"/>
                  </a:moveTo>
                  <a:lnTo>
                    <a:pt x="1071" y="78"/>
                  </a:lnTo>
                  <a:lnTo>
                    <a:pt x="86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613;p50"/>
            <p:cNvSpPr/>
            <p:nvPr/>
          </p:nvSpPr>
          <p:spPr>
            <a:xfrm>
              <a:off x="3417800" y="2585100"/>
              <a:ext cx="17075" cy="1975"/>
            </a:xfrm>
            <a:custGeom>
              <a:avLst/>
              <a:gdLst/>
              <a:ahLst/>
              <a:cxnLst/>
              <a:rect l="l" t="t" r="r" b="b"/>
              <a:pathLst>
                <a:path w="683" h="79" extrusionOk="0">
                  <a:moveTo>
                    <a:pt x="574" y="1"/>
                  </a:moveTo>
                  <a:lnTo>
                    <a:pt x="0" y="78"/>
                  </a:lnTo>
                  <a:lnTo>
                    <a:pt x="682" y="78"/>
                  </a:lnTo>
                  <a:lnTo>
                    <a:pt x="57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614;p50"/>
            <p:cNvSpPr/>
            <p:nvPr/>
          </p:nvSpPr>
          <p:spPr>
            <a:xfrm>
              <a:off x="3430975" y="2633950"/>
              <a:ext cx="19400" cy="72550"/>
            </a:xfrm>
            <a:custGeom>
              <a:avLst/>
              <a:gdLst/>
              <a:ahLst/>
              <a:cxnLst/>
              <a:rect l="l" t="t" r="r" b="b"/>
              <a:pathLst>
                <a:path w="776" h="2902" extrusionOk="0">
                  <a:moveTo>
                    <a:pt x="0" y="1"/>
                  </a:moveTo>
                  <a:lnTo>
                    <a:pt x="0" y="2901"/>
                  </a:lnTo>
                  <a:lnTo>
                    <a:pt x="776" y="2901"/>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615;p50"/>
            <p:cNvSpPr/>
            <p:nvPr/>
          </p:nvSpPr>
          <p:spPr>
            <a:xfrm>
              <a:off x="3436800" y="2640550"/>
              <a:ext cx="7775" cy="7775"/>
            </a:xfrm>
            <a:custGeom>
              <a:avLst/>
              <a:gdLst/>
              <a:ahLst/>
              <a:cxnLst/>
              <a:rect l="l" t="t" r="r" b="b"/>
              <a:pathLst>
                <a:path w="311" h="311" extrusionOk="0">
                  <a:moveTo>
                    <a:pt x="155" y="0"/>
                  </a:moveTo>
                  <a:cubicBezTo>
                    <a:pt x="62" y="0"/>
                    <a:pt x="0" y="62"/>
                    <a:pt x="0" y="155"/>
                  </a:cubicBezTo>
                  <a:cubicBezTo>
                    <a:pt x="0" y="233"/>
                    <a:pt x="47" y="311"/>
                    <a:pt x="155" y="311"/>
                  </a:cubicBezTo>
                  <a:cubicBezTo>
                    <a:pt x="233" y="311"/>
                    <a:pt x="310" y="233"/>
                    <a:pt x="310" y="155"/>
                  </a:cubicBezTo>
                  <a:cubicBezTo>
                    <a:pt x="310" y="78"/>
                    <a:pt x="23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616;p50"/>
            <p:cNvSpPr/>
            <p:nvPr/>
          </p:nvSpPr>
          <p:spPr>
            <a:xfrm>
              <a:off x="3437950" y="2641700"/>
              <a:ext cx="5075" cy="4700"/>
            </a:xfrm>
            <a:custGeom>
              <a:avLst/>
              <a:gdLst/>
              <a:ahLst/>
              <a:cxnLst/>
              <a:rect l="l" t="t" r="r" b="b"/>
              <a:pathLst>
                <a:path w="203" h="188" extrusionOk="0">
                  <a:moveTo>
                    <a:pt x="109" y="1"/>
                  </a:moveTo>
                  <a:cubicBezTo>
                    <a:pt x="47" y="1"/>
                    <a:pt x="1" y="32"/>
                    <a:pt x="1" y="94"/>
                  </a:cubicBezTo>
                  <a:cubicBezTo>
                    <a:pt x="1" y="156"/>
                    <a:pt x="47" y="187"/>
                    <a:pt x="109" y="187"/>
                  </a:cubicBezTo>
                  <a:cubicBezTo>
                    <a:pt x="140" y="187"/>
                    <a:pt x="187" y="156"/>
                    <a:pt x="202" y="94"/>
                  </a:cubicBezTo>
                  <a:cubicBezTo>
                    <a:pt x="202" y="32"/>
                    <a:pt x="156" y="1"/>
                    <a:pt x="109"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617;p50"/>
            <p:cNvSpPr/>
            <p:nvPr/>
          </p:nvSpPr>
          <p:spPr>
            <a:xfrm>
              <a:off x="3430975" y="2677375"/>
              <a:ext cx="19400" cy="17475"/>
            </a:xfrm>
            <a:custGeom>
              <a:avLst/>
              <a:gdLst/>
              <a:ahLst/>
              <a:cxnLst/>
              <a:rect l="l" t="t" r="r" b="b"/>
              <a:pathLst>
                <a:path w="776" h="699" extrusionOk="0">
                  <a:moveTo>
                    <a:pt x="0" y="1"/>
                  </a:moveTo>
                  <a:lnTo>
                    <a:pt x="0" y="699"/>
                  </a:lnTo>
                  <a:lnTo>
                    <a:pt x="776"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618;p50"/>
            <p:cNvSpPr/>
            <p:nvPr/>
          </p:nvSpPr>
          <p:spPr>
            <a:xfrm>
              <a:off x="3334825" y="2691725"/>
              <a:ext cx="72525" cy="14775"/>
            </a:xfrm>
            <a:custGeom>
              <a:avLst/>
              <a:gdLst/>
              <a:ahLst/>
              <a:cxnLst/>
              <a:rect l="l" t="t" r="r" b="b"/>
              <a:pathLst>
                <a:path w="2901" h="591" extrusionOk="0">
                  <a:moveTo>
                    <a:pt x="0" y="1"/>
                  </a:moveTo>
                  <a:lnTo>
                    <a:pt x="0" y="590"/>
                  </a:lnTo>
                  <a:lnTo>
                    <a:pt x="2900" y="590"/>
                  </a:lnTo>
                  <a:lnTo>
                    <a:pt x="2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619;p50"/>
            <p:cNvSpPr/>
            <p:nvPr/>
          </p:nvSpPr>
          <p:spPr>
            <a:xfrm>
              <a:off x="3392975" y="2694825"/>
              <a:ext cx="7775" cy="7950"/>
            </a:xfrm>
            <a:custGeom>
              <a:avLst/>
              <a:gdLst/>
              <a:ahLst/>
              <a:cxnLst/>
              <a:rect l="l" t="t" r="r" b="b"/>
              <a:pathLst>
                <a:path w="311" h="318" extrusionOk="0">
                  <a:moveTo>
                    <a:pt x="156" y="1"/>
                  </a:moveTo>
                  <a:cubicBezTo>
                    <a:pt x="78" y="1"/>
                    <a:pt x="0" y="63"/>
                    <a:pt x="0" y="156"/>
                  </a:cubicBezTo>
                  <a:cubicBezTo>
                    <a:pt x="0" y="248"/>
                    <a:pt x="56" y="318"/>
                    <a:pt x="121" y="318"/>
                  </a:cubicBezTo>
                  <a:cubicBezTo>
                    <a:pt x="132" y="318"/>
                    <a:pt x="144" y="316"/>
                    <a:pt x="156" y="311"/>
                  </a:cubicBezTo>
                  <a:cubicBezTo>
                    <a:pt x="233" y="311"/>
                    <a:pt x="311" y="233"/>
                    <a:pt x="311" y="156"/>
                  </a:cubicBezTo>
                  <a:cubicBezTo>
                    <a:pt x="311" y="78"/>
                    <a:pt x="249"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20;p50"/>
            <p:cNvSpPr/>
            <p:nvPr/>
          </p:nvSpPr>
          <p:spPr>
            <a:xfrm>
              <a:off x="3394525" y="2696375"/>
              <a:ext cx="4675" cy="5075"/>
            </a:xfrm>
            <a:custGeom>
              <a:avLst/>
              <a:gdLst/>
              <a:ahLst/>
              <a:cxnLst/>
              <a:rect l="l" t="t" r="r" b="b"/>
              <a:pathLst>
                <a:path w="187" h="203" extrusionOk="0">
                  <a:moveTo>
                    <a:pt x="94" y="1"/>
                  </a:moveTo>
                  <a:cubicBezTo>
                    <a:pt x="32" y="1"/>
                    <a:pt x="0" y="47"/>
                    <a:pt x="0" y="94"/>
                  </a:cubicBezTo>
                  <a:cubicBezTo>
                    <a:pt x="16" y="156"/>
                    <a:pt x="63" y="202"/>
                    <a:pt x="94" y="202"/>
                  </a:cubicBezTo>
                  <a:cubicBezTo>
                    <a:pt x="156" y="202"/>
                    <a:pt x="187" y="156"/>
                    <a:pt x="187" y="94"/>
                  </a:cubicBezTo>
                  <a:cubicBezTo>
                    <a:pt x="187" y="47"/>
                    <a:pt x="156" y="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21;p50"/>
            <p:cNvSpPr/>
            <p:nvPr/>
          </p:nvSpPr>
          <p:spPr>
            <a:xfrm>
              <a:off x="3346050" y="2691725"/>
              <a:ext cx="17475" cy="14775"/>
            </a:xfrm>
            <a:custGeom>
              <a:avLst/>
              <a:gdLst/>
              <a:ahLst/>
              <a:cxnLst/>
              <a:rect l="l" t="t" r="r" b="b"/>
              <a:pathLst>
                <a:path w="699" h="591" extrusionOk="0">
                  <a:moveTo>
                    <a:pt x="1" y="1"/>
                  </a:moveTo>
                  <a:lnTo>
                    <a:pt x="1" y="590"/>
                  </a:lnTo>
                  <a:lnTo>
                    <a:pt x="699" y="590"/>
                  </a:lnTo>
                  <a:lnTo>
                    <a:pt x="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22;p50"/>
            <p:cNvSpPr/>
            <p:nvPr/>
          </p:nvSpPr>
          <p:spPr>
            <a:xfrm>
              <a:off x="3342575" y="2303400"/>
              <a:ext cx="196225" cy="176075"/>
            </a:xfrm>
            <a:custGeom>
              <a:avLst/>
              <a:gdLst/>
              <a:ahLst/>
              <a:cxnLst/>
              <a:rect l="l" t="t" r="r" b="b"/>
              <a:pathLst>
                <a:path w="7849" h="7043" extrusionOk="0">
                  <a:moveTo>
                    <a:pt x="3952" y="1"/>
                  </a:moveTo>
                  <a:cubicBezTo>
                    <a:pt x="2509" y="1"/>
                    <a:pt x="1156" y="918"/>
                    <a:pt x="652" y="2382"/>
                  </a:cubicBezTo>
                  <a:cubicBezTo>
                    <a:pt x="0" y="4227"/>
                    <a:pt x="962" y="6228"/>
                    <a:pt x="2761" y="6848"/>
                  </a:cubicBezTo>
                  <a:cubicBezTo>
                    <a:pt x="3137" y="6980"/>
                    <a:pt x="3519" y="7042"/>
                    <a:pt x="3896" y="7042"/>
                  </a:cubicBezTo>
                  <a:cubicBezTo>
                    <a:pt x="5340" y="7042"/>
                    <a:pt x="6692" y="6125"/>
                    <a:pt x="7197" y="4661"/>
                  </a:cubicBezTo>
                  <a:cubicBezTo>
                    <a:pt x="7848" y="2816"/>
                    <a:pt x="6886" y="815"/>
                    <a:pt x="5087" y="195"/>
                  </a:cubicBezTo>
                  <a:cubicBezTo>
                    <a:pt x="4712" y="63"/>
                    <a:pt x="4329" y="1"/>
                    <a:pt x="39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23;p50"/>
            <p:cNvSpPr/>
            <p:nvPr/>
          </p:nvSpPr>
          <p:spPr>
            <a:xfrm>
              <a:off x="3364275" y="2322675"/>
              <a:ext cx="153200" cy="137475"/>
            </a:xfrm>
            <a:custGeom>
              <a:avLst/>
              <a:gdLst/>
              <a:ahLst/>
              <a:cxnLst/>
              <a:rect l="l" t="t" r="r" b="b"/>
              <a:pathLst>
                <a:path w="6128" h="5499" extrusionOk="0">
                  <a:moveTo>
                    <a:pt x="3070" y="1"/>
                  </a:moveTo>
                  <a:cubicBezTo>
                    <a:pt x="1946" y="1"/>
                    <a:pt x="890" y="715"/>
                    <a:pt x="497" y="1859"/>
                  </a:cubicBezTo>
                  <a:cubicBezTo>
                    <a:pt x="1" y="3286"/>
                    <a:pt x="745" y="4852"/>
                    <a:pt x="2157" y="5348"/>
                  </a:cubicBezTo>
                  <a:cubicBezTo>
                    <a:pt x="2446" y="5450"/>
                    <a:pt x="2742" y="5499"/>
                    <a:pt x="3034" y="5499"/>
                  </a:cubicBezTo>
                  <a:cubicBezTo>
                    <a:pt x="4161" y="5499"/>
                    <a:pt x="5221" y="4776"/>
                    <a:pt x="5615" y="3642"/>
                  </a:cubicBezTo>
                  <a:cubicBezTo>
                    <a:pt x="6127" y="2200"/>
                    <a:pt x="5383" y="633"/>
                    <a:pt x="3956" y="153"/>
                  </a:cubicBezTo>
                  <a:cubicBezTo>
                    <a:pt x="3663" y="50"/>
                    <a:pt x="3364"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24;p50"/>
            <p:cNvSpPr/>
            <p:nvPr/>
          </p:nvSpPr>
          <p:spPr>
            <a:xfrm>
              <a:off x="3391025" y="2342750"/>
              <a:ext cx="99300" cy="98925"/>
            </a:xfrm>
            <a:custGeom>
              <a:avLst/>
              <a:gdLst/>
              <a:ahLst/>
              <a:cxnLst/>
              <a:rect l="l" t="t" r="r" b="b"/>
              <a:pathLst>
                <a:path w="3972" h="3957" extrusionOk="0">
                  <a:moveTo>
                    <a:pt x="2042" y="0"/>
                  </a:moveTo>
                  <a:cubicBezTo>
                    <a:pt x="2023" y="0"/>
                    <a:pt x="2005" y="1"/>
                    <a:pt x="1986" y="1"/>
                  </a:cubicBezTo>
                  <a:cubicBezTo>
                    <a:pt x="869" y="17"/>
                    <a:pt x="1" y="916"/>
                    <a:pt x="16" y="2017"/>
                  </a:cubicBezTo>
                  <a:lnTo>
                    <a:pt x="16" y="2033"/>
                  </a:lnTo>
                  <a:cubicBezTo>
                    <a:pt x="32" y="3094"/>
                    <a:pt x="900" y="3956"/>
                    <a:pt x="1973" y="3956"/>
                  </a:cubicBezTo>
                  <a:cubicBezTo>
                    <a:pt x="1983" y="3956"/>
                    <a:pt x="1992" y="3956"/>
                    <a:pt x="2002" y="3956"/>
                  </a:cubicBezTo>
                  <a:cubicBezTo>
                    <a:pt x="3103" y="3925"/>
                    <a:pt x="3971" y="3025"/>
                    <a:pt x="3956" y="1940"/>
                  </a:cubicBezTo>
                  <a:lnTo>
                    <a:pt x="3956" y="1909"/>
                  </a:lnTo>
                  <a:cubicBezTo>
                    <a:pt x="3941" y="872"/>
                    <a:pt x="3101" y="0"/>
                    <a:pt x="2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25;p50"/>
            <p:cNvSpPr/>
            <p:nvPr/>
          </p:nvSpPr>
          <p:spPr>
            <a:xfrm>
              <a:off x="3410800" y="2360975"/>
              <a:ext cx="59750" cy="60525"/>
            </a:xfrm>
            <a:custGeom>
              <a:avLst/>
              <a:gdLst/>
              <a:ahLst/>
              <a:cxnLst/>
              <a:rect l="l" t="t" r="r" b="b"/>
              <a:pathLst>
                <a:path w="2390" h="2421" extrusionOk="0">
                  <a:moveTo>
                    <a:pt x="1195" y="1"/>
                  </a:moveTo>
                  <a:cubicBezTo>
                    <a:pt x="528" y="16"/>
                    <a:pt x="1" y="559"/>
                    <a:pt x="1" y="1226"/>
                  </a:cubicBezTo>
                  <a:lnTo>
                    <a:pt x="1" y="1242"/>
                  </a:lnTo>
                  <a:cubicBezTo>
                    <a:pt x="1" y="1909"/>
                    <a:pt x="544" y="2420"/>
                    <a:pt x="1211" y="2420"/>
                  </a:cubicBezTo>
                  <a:cubicBezTo>
                    <a:pt x="1862" y="2405"/>
                    <a:pt x="2389" y="1862"/>
                    <a:pt x="2389" y="1211"/>
                  </a:cubicBezTo>
                  <a:cubicBezTo>
                    <a:pt x="2389" y="528"/>
                    <a:pt x="1847" y="1"/>
                    <a:pt x="1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26;p50"/>
            <p:cNvSpPr/>
            <p:nvPr/>
          </p:nvSpPr>
          <p:spPr>
            <a:xfrm>
              <a:off x="3427475" y="2378050"/>
              <a:ext cx="26775" cy="27175"/>
            </a:xfrm>
            <a:custGeom>
              <a:avLst/>
              <a:gdLst/>
              <a:ahLst/>
              <a:cxnLst/>
              <a:rect l="l" t="t" r="r" b="b"/>
              <a:pathLst>
                <a:path w="1071" h="1087" extrusionOk="0">
                  <a:moveTo>
                    <a:pt x="528" y="0"/>
                  </a:moveTo>
                  <a:cubicBezTo>
                    <a:pt x="233" y="0"/>
                    <a:pt x="1" y="249"/>
                    <a:pt x="1" y="543"/>
                  </a:cubicBezTo>
                  <a:lnTo>
                    <a:pt x="1" y="559"/>
                  </a:lnTo>
                  <a:cubicBezTo>
                    <a:pt x="16" y="853"/>
                    <a:pt x="249" y="1086"/>
                    <a:pt x="544" y="1086"/>
                  </a:cubicBezTo>
                  <a:cubicBezTo>
                    <a:pt x="838" y="1086"/>
                    <a:pt x="1071" y="838"/>
                    <a:pt x="1071" y="543"/>
                  </a:cubicBezTo>
                  <a:cubicBezTo>
                    <a:pt x="1071" y="233"/>
                    <a:pt x="838"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27;p50"/>
            <p:cNvSpPr/>
            <p:nvPr/>
          </p:nvSpPr>
          <p:spPr>
            <a:xfrm>
              <a:off x="3312325" y="2323775"/>
              <a:ext cx="128375" cy="67875"/>
            </a:xfrm>
            <a:custGeom>
              <a:avLst/>
              <a:gdLst/>
              <a:ahLst/>
              <a:cxnLst/>
              <a:rect l="l" t="t" r="r" b="b"/>
              <a:pathLst>
                <a:path w="5135" h="2715" extrusionOk="0">
                  <a:moveTo>
                    <a:pt x="31" y="0"/>
                  </a:moveTo>
                  <a:lnTo>
                    <a:pt x="0" y="47"/>
                  </a:lnTo>
                  <a:lnTo>
                    <a:pt x="5103" y="2714"/>
                  </a:lnTo>
                  <a:lnTo>
                    <a:pt x="5134" y="2668"/>
                  </a:lnTo>
                  <a:lnTo>
                    <a:pt x="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28;p50"/>
            <p:cNvSpPr/>
            <p:nvPr/>
          </p:nvSpPr>
          <p:spPr>
            <a:xfrm>
              <a:off x="3295650" y="2319500"/>
              <a:ext cx="17475" cy="8175"/>
            </a:xfrm>
            <a:custGeom>
              <a:avLst/>
              <a:gdLst/>
              <a:ahLst/>
              <a:cxnLst/>
              <a:rect l="l" t="t" r="r" b="b"/>
              <a:pathLst>
                <a:path w="699" h="327" extrusionOk="0">
                  <a:moveTo>
                    <a:pt x="249" y="0"/>
                  </a:moveTo>
                  <a:lnTo>
                    <a:pt x="1" y="78"/>
                  </a:lnTo>
                  <a:lnTo>
                    <a:pt x="466" y="326"/>
                  </a:lnTo>
                  <a:lnTo>
                    <a:pt x="698" y="249"/>
                  </a:ln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29;p50"/>
            <p:cNvSpPr/>
            <p:nvPr/>
          </p:nvSpPr>
          <p:spPr>
            <a:xfrm>
              <a:off x="3300300" y="2312125"/>
              <a:ext cx="13600" cy="12050"/>
            </a:xfrm>
            <a:custGeom>
              <a:avLst/>
              <a:gdLst/>
              <a:ahLst/>
              <a:cxnLst/>
              <a:rect l="l" t="t" r="r" b="b"/>
              <a:pathLst>
                <a:path w="544" h="482" extrusionOk="0">
                  <a:moveTo>
                    <a:pt x="1" y="1"/>
                  </a:moveTo>
                  <a:lnTo>
                    <a:pt x="78" y="249"/>
                  </a:lnTo>
                  <a:lnTo>
                    <a:pt x="543" y="482"/>
                  </a:lnTo>
                  <a:cubicBezTo>
                    <a:pt x="512" y="404"/>
                    <a:pt x="481" y="326"/>
                    <a:pt x="466" y="249"/>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30;p50"/>
            <p:cNvSpPr/>
            <p:nvPr/>
          </p:nvSpPr>
          <p:spPr>
            <a:xfrm>
              <a:off x="3434850" y="2385425"/>
              <a:ext cx="8950" cy="8925"/>
            </a:xfrm>
            <a:custGeom>
              <a:avLst/>
              <a:gdLst/>
              <a:ahLst/>
              <a:cxnLst/>
              <a:rect l="l" t="t" r="r" b="b"/>
              <a:pathLst>
                <a:path w="358" h="357" extrusionOk="0">
                  <a:moveTo>
                    <a:pt x="187" y="0"/>
                  </a:moveTo>
                  <a:lnTo>
                    <a:pt x="171" y="202"/>
                  </a:lnTo>
                  <a:lnTo>
                    <a:pt x="0" y="341"/>
                  </a:lnTo>
                  <a:lnTo>
                    <a:pt x="264" y="357"/>
                  </a:lnTo>
                  <a:lnTo>
                    <a:pt x="357" y="186"/>
                  </a:lnTo>
                  <a:lnTo>
                    <a:pt x="1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31;p50"/>
            <p:cNvSpPr/>
            <p:nvPr/>
          </p:nvSpPr>
          <p:spPr>
            <a:xfrm>
              <a:off x="2969550" y="2549900"/>
              <a:ext cx="45400" cy="40275"/>
            </a:xfrm>
            <a:custGeom>
              <a:avLst/>
              <a:gdLst/>
              <a:ahLst/>
              <a:cxnLst/>
              <a:rect l="l" t="t" r="r" b="b"/>
              <a:pathLst>
                <a:path w="1816" h="1611" extrusionOk="0">
                  <a:moveTo>
                    <a:pt x="951" y="1"/>
                  </a:moveTo>
                  <a:cubicBezTo>
                    <a:pt x="616" y="1"/>
                    <a:pt x="302" y="203"/>
                    <a:pt x="172" y="524"/>
                  </a:cubicBezTo>
                  <a:cubicBezTo>
                    <a:pt x="1" y="959"/>
                    <a:pt x="203" y="1440"/>
                    <a:pt x="637" y="1610"/>
                  </a:cubicBezTo>
                  <a:lnTo>
                    <a:pt x="1505" y="1455"/>
                  </a:lnTo>
                  <a:cubicBezTo>
                    <a:pt x="1723" y="1253"/>
                    <a:pt x="1816" y="974"/>
                    <a:pt x="1754" y="680"/>
                  </a:cubicBezTo>
                  <a:cubicBezTo>
                    <a:pt x="1707" y="400"/>
                    <a:pt x="1505" y="168"/>
                    <a:pt x="1257" y="59"/>
                  </a:cubicBezTo>
                  <a:cubicBezTo>
                    <a:pt x="1156" y="19"/>
                    <a:pt x="1052" y="1"/>
                    <a:pt x="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32;p50"/>
            <p:cNvSpPr/>
            <p:nvPr/>
          </p:nvSpPr>
          <p:spPr>
            <a:xfrm>
              <a:off x="2974600" y="2583925"/>
              <a:ext cx="44625" cy="14375"/>
            </a:xfrm>
            <a:custGeom>
              <a:avLst/>
              <a:gdLst/>
              <a:ahLst/>
              <a:cxnLst/>
              <a:rect l="l" t="t" r="r" b="b"/>
              <a:pathLst>
                <a:path w="1785" h="575" extrusionOk="0">
                  <a:moveTo>
                    <a:pt x="1738" y="1"/>
                  </a:moveTo>
                  <a:lnTo>
                    <a:pt x="1" y="327"/>
                  </a:lnTo>
                  <a:lnTo>
                    <a:pt x="47" y="575"/>
                  </a:lnTo>
                  <a:lnTo>
                    <a:pt x="1784" y="249"/>
                  </a:lnTo>
                  <a:lnTo>
                    <a:pt x="1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33;p50"/>
            <p:cNvSpPr/>
            <p:nvPr/>
          </p:nvSpPr>
          <p:spPr>
            <a:xfrm>
              <a:off x="2968000" y="2666150"/>
              <a:ext cx="89225" cy="22500"/>
            </a:xfrm>
            <a:custGeom>
              <a:avLst/>
              <a:gdLst/>
              <a:ahLst/>
              <a:cxnLst/>
              <a:rect l="l" t="t" r="r" b="b"/>
              <a:pathLst>
                <a:path w="3569" h="900" extrusionOk="0">
                  <a:moveTo>
                    <a:pt x="3537" y="0"/>
                  </a:moveTo>
                  <a:lnTo>
                    <a:pt x="1" y="651"/>
                  </a:lnTo>
                  <a:lnTo>
                    <a:pt x="47" y="900"/>
                  </a:lnTo>
                  <a:lnTo>
                    <a:pt x="3568" y="248"/>
                  </a:lnTo>
                  <a:lnTo>
                    <a:pt x="3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34;p50"/>
            <p:cNvSpPr/>
            <p:nvPr/>
          </p:nvSpPr>
          <p:spPr>
            <a:xfrm>
              <a:off x="2971500" y="2683975"/>
              <a:ext cx="89200" cy="22525"/>
            </a:xfrm>
            <a:custGeom>
              <a:avLst/>
              <a:gdLst/>
              <a:ahLst/>
              <a:cxnLst/>
              <a:rect l="l" t="t" r="r" b="b"/>
              <a:pathLst>
                <a:path w="3568" h="901" extrusionOk="0">
                  <a:moveTo>
                    <a:pt x="3521" y="0"/>
                  </a:moveTo>
                  <a:lnTo>
                    <a:pt x="1" y="652"/>
                  </a:lnTo>
                  <a:lnTo>
                    <a:pt x="47" y="900"/>
                  </a:lnTo>
                  <a:lnTo>
                    <a:pt x="3568" y="249"/>
                  </a:lnTo>
                  <a:lnTo>
                    <a:pt x="3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35;p50"/>
            <p:cNvSpPr/>
            <p:nvPr/>
          </p:nvSpPr>
          <p:spPr>
            <a:xfrm>
              <a:off x="2973050" y="2672725"/>
              <a:ext cx="83400" cy="26775"/>
            </a:xfrm>
            <a:custGeom>
              <a:avLst/>
              <a:gdLst/>
              <a:ahLst/>
              <a:cxnLst/>
              <a:rect l="l" t="t" r="r" b="b"/>
              <a:pathLst>
                <a:path w="3336" h="1071" extrusionOk="0">
                  <a:moveTo>
                    <a:pt x="3258" y="1"/>
                  </a:moveTo>
                  <a:lnTo>
                    <a:pt x="1" y="606"/>
                  </a:lnTo>
                  <a:lnTo>
                    <a:pt x="78" y="1071"/>
                  </a:lnTo>
                  <a:lnTo>
                    <a:pt x="3335" y="466"/>
                  </a:lnTo>
                  <a:lnTo>
                    <a:pt x="3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36;p50"/>
            <p:cNvSpPr/>
            <p:nvPr/>
          </p:nvSpPr>
          <p:spPr>
            <a:xfrm>
              <a:off x="2979650" y="2590925"/>
              <a:ext cx="36475" cy="12800"/>
            </a:xfrm>
            <a:custGeom>
              <a:avLst/>
              <a:gdLst/>
              <a:ahLst/>
              <a:cxnLst/>
              <a:rect l="l" t="t" r="r" b="b"/>
              <a:pathLst>
                <a:path w="1459" h="512" extrusionOk="0">
                  <a:moveTo>
                    <a:pt x="1412" y="0"/>
                  </a:moveTo>
                  <a:lnTo>
                    <a:pt x="0" y="264"/>
                  </a:lnTo>
                  <a:lnTo>
                    <a:pt x="47" y="512"/>
                  </a:lnTo>
                  <a:lnTo>
                    <a:pt x="1458" y="248"/>
                  </a:lnTo>
                  <a:lnTo>
                    <a:pt x="1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37;p50"/>
            <p:cNvSpPr/>
            <p:nvPr/>
          </p:nvSpPr>
          <p:spPr>
            <a:xfrm>
              <a:off x="2976150" y="2599050"/>
              <a:ext cx="72150" cy="82225"/>
            </a:xfrm>
            <a:custGeom>
              <a:avLst/>
              <a:gdLst/>
              <a:ahLst/>
              <a:cxnLst/>
              <a:rect l="l" t="t" r="r" b="b"/>
              <a:pathLst>
                <a:path w="2886" h="3289" extrusionOk="0">
                  <a:moveTo>
                    <a:pt x="1365" y="1"/>
                  </a:moveTo>
                  <a:lnTo>
                    <a:pt x="404" y="171"/>
                  </a:lnTo>
                  <a:cubicBezTo>
                    <a:pt x="404" y="171"/>
                    <a:pt x="528" y="1024"/>
                    <a:pt x="528" y="1707"/>
                  </a:cubicBezTo>
                  <a:cubicBezTo>
                    <a:pt x="543" y="2513"/>
                    <a:pt x="1" y="3289"/>
                    <a:pt x="1" y="3289"/>
                  </a:cubicBezTo>
                  <a:lnTo>
                    <a:pt x="2885" y="2746"/>
                  </a:lnTo>
                  <a:cubicBezTo>
                    <a:pt x="2885" y="2746"/>
                    <a:pt x="2110" y="2203"/>
                    <a:pt x="1800" y="1474"/>
                  </a:cubicBezTo>
                  <a:cubicBezTo>
                    <a:pt x="1567" y="838"/>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38;p50"/>
            <p:cNvSpPr/>
            <p:nvPr/>
          </p:nvSpPr>
          <p:spPr>
            <a:xfrm>
              <a:off x="2757075" y="2857675"/>
              <a:ext cx="345125" cy="36100"/>
            </a:xfrm>
            <a:custGeom>
              <a:avLst/>
              <a:gdLst/>
              <a:ahLst/>
              <a:cxnLst/>
              <a:rect l="l" t="t" r="r" b="b"/>
              <a:pathLst>
                <a:path w="13805" h="1444" extrusionOk="0">
                  <a:moveTo>
                    <a:pt x="6902" y="1"/>
                  </a:moveTo>
                  <a:cubicBezTo>
                    <a:pt x="3087" y="1"/>
                    <a:pt x="1" y="326"/>
                    <a:pt x="1" y="730"/>
                  </a:cubicBezTo>
                  <a:cubicBezTo>
                    <a:pt x="1" y="1117"/>
                    <a:pt x="3087" y="1443"/>
                    <a:pt x="6902" y="1443"/>
                  </a:cubicBezTo>
                  <a:cubicBezTo>
                    <a:pt x="10718" y="1443"/>
                    <a:pt x="13804" y="1117"/>
                    <a:pt x="13804" y="730"/>
                  </a:cubicBezTo>
                  <a:cubicBezTo>
                    <a:pt x="13804" y="326"/>
                    <a:pt x="10718" y="1"/>
                    <a:pt x="6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39;p50"/>
            <p:cNvSpPr/>
            <p:nvPr/>
          </p:nvSpPr>
          <p:spPr>
            <a:xfrm>
              <a:off x="2748950" y="2810000"/>
              <a:ext cx="793725" cy="1950"/>
            </a:xfrm>
            <a:custGeom>
              <a:avLst/>
              <a:gdLst/>
              <a:ahLst/>
              <a:cxnLst/>
              <a:rect l="l" t="t" r="r" b="b"/>
              <a:pathLst>
                <a:path w="31749" h="78" extrusionOk="0">
                  <a:moveTo>
                    <a:pt x="15882" y="0"/>
                  </a:moveTo>
                  <a:lnTo>
                    <a:pt x="7941" y="16"/>
                  </a:lnTo>
                  <a:lnTo>
                    <a:pt x="3970" y="16"/>
                  </a:lnTo>
                  <a:lnTo>
                    <a:pt x="0" y="31"/>
                  </a:lnTo>
                  <a:lnTo>
                    <a:pt x="3970" y="47"/>
                  </a:lnTo>
                  <a:lnTo>
                    <a:pt x="7941" y="78"/>
                  </a:lnTo>
                  <a:lnTo>
                    <a:pt x="23823" y="78"/>
                  </a:lnTo>
                  <a:lnTo>
                    <a:pt x="27778" y="47"/>
                  </a:lnTo>
                  <a:lnTo>
                    <a:pt x="31748" y="31"/>
                  </a:lnTo>
                  <a:lnTo>
                    <a:pt x="27778" y="16"/>
                  </a:lnTo>
                  <a:lnTo>
                    <a:pt x="23823" y="16"/>
                  </a:lnTo>
                  <a:lnTo>
                    <a:pt x="15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40;p50"/>
            <p:cNvSpPr/>
            <p:nvPr/>
          </p:nvSpPr>
          <p:spPr>
            <a:xfrm>
              <a:off x="2805925" y="2091500"/>
              <a:ext cx="241975" cy="127600"/>
            </a:xfrm>
            <a:custGeom>
              <a:avLst/>
              <a:gdLst/>
              <a:ahLst/>
              <a:cxnLst/>
              <a:rect l="l" t="t" r="r" b="b"/>
              <a:pathLst>
                <a:path w="9679" h="5104" extrusionOk="0">
                  <a:moveTo>
                    <a:pt x="4855" y="1"/>
                  </a:moveTo>
                  <a:cubicBezTo>
                    <a:pt x="4561" y="1"/>
                    <a:pt x="4297" y="47"/>
                    <a:pt x="4002" y="94"/>
                  </a:cubicBezTo>
                  <a:cubicBezTo>
                    <a:pt x="2281" y="466"/>
                    <a:pt x="854" y="1722"/>
                    <a:pt x="280" y="3397"/>
                  </a:cubicBezTo>
                  <a:cubicBezTo>
                    <a:pt x="78" y="3956"/>
                    <a:pt x="1" y="4514"/>
                    <a:pt x="1" y="5103"/>
                  </a:cubicBezTo>
                  <a:cubicBezTo>
                    <a:pt x="32" y="3956"/>
                    <a:pt x="435" y="2839"/>
                    <a:pt x="1133" y="1877"/>
                  </a:cubicBezTo>
                  <a:cubicBezTo>
                    <a:pt x="1474" y="1428"/>
                    <a:pt x="1924" y="1071"/>
                    <a:pt x="2405" y="761"/>
                  </a:cubicBezTo>
                  <a:cubicBezTo>
                    <a:pt x="2917" y="466"/>
                    <a:pt x="3429" y="249"/>
                    <a:pt x="4002" y="140"/>
                  </a:cubicBezTo>
                  <a:cubicBezTo>
                    <a:pt x="4282" y="78"/>
                    <a:pt x="4561" y="63"/>
                    <a:pt x="4855" y="32"/>
                  </a:cubicBezTo>
                  <a:lnTo>
                    <a:pt x="5274" y="32"/>
                  </a:lnTo>
                  <a:cubicBezTo>
                    <a:pt x="5414" y="32"/>
                    <a:pt x="5569" y="63"/>
                    <a:pt x="5708" y="78"/>
                  </a:cubicBezTo>
                  <a:lnTo>
                    <a:pt x="5817" y="94"/>
                  </a:lnTo>
                  <a:lnTo>
                    <a:pt x="5910" y="109"/>
                  </a:lnTo>
                  <a:lnTo>
                    <a:pt x="6127" y="156"/>
                  </a:lnTo>
                  <a:lnTo>
                    <a:pt x="6530" y="264"/>
                  </a:lnTo>
                  <a:cubicBezTo>
                    <a:pt x="6810" y="373"/>
                    <a:pt x="7073" y="466"/>
                    <a:pt x="7337" y="606"/>
                  </a:cubicBezTo>
                  <a:cubicBezTo>
                    <a:pt x="8361" y="1118"/>
                    <a:pt x="9198" y="1986"/>
                    <a:pt x="9679" y="3025"/>
                  </a:cubicBezTo>
                  <a:cubicBezTo>
                    <a:pt x="9446" y="2498"/>
                    <a:pt x="9121" y="2017"/>
                    <a:pt x="8733" y="1598"/>
                  </a:cubicBezTo>
                  <a:cubicBezTo>
                    <a:pt x="8330" y="1180"/>
                    <a:pt x="7864" y="838"/>
                    <a:pt x="7352" y="559"/>
                  </a:cubicBezTo>
                  <a:cubicBezTo>
                    <a:pt x="6856" y="296"/>
                    <a:pt x="6282" y="109"/>
                    <a:pt x="5708" y="47"/>
                  </a:cubicBezTo>
                  <a:cubicBezTo>
                    <a:pt x="5569" y="16"/>
                    <a:pt x="5414" y="1"/>
                    <a:pt x="5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41;p50"/>
            <p:cNvSpPr/>
            <p:nvPr/>
          </p:nvSpPr>
          <p:spPr>
            <a:xfrm>
              <a:off x="2825325" y="2077550"/>
              <a:ext cx="102000" cy="48500"/>
            </a:xfrm>
            <a:custGeom>
              <a:avLst/>
              <a:gdLst/>
              <a:ahLst/>
              <a:cxnLst/>
              <a:rect l="l" t="t" r="r" b="b"/>
              <a:pathLst>
                <a:path w="4080" h="1940" extrusionOk="0">
                  <a:moveTo>
                    <a:pt x="3785" y="0"/>
                  </a:moveTo>
                  <a:lnTo>
                    <a:pt x="3490" y="16"/>
                  </a:lnTo>
                  <a:cubicBezTo>
                    <a:pt x="3397" y="31"/>
                    <a:pt x="3304" y="31"/>
                    <a:pt x="3211" y="47"/>
                  </a:cubicBezTo>
                  <a:lnTo>
                    <a:pt x="2916" y="109"/>
                  </a:lnTo>
                  <a:cubicBezTo>
                    <a:pt x="2156" y="264"/>
                    <a:pt x="1443" y="621"/>
                    <a:pt x="822" y="1102"/>
                  </a:cubicBezTo>
                  <a:cubicBezTo>
                    <a:pt x="512" y="1350"/>
                    <a:pt x="233" y="1629"/>
                    <a:pt x="0" y="1939"/>
                  </a:cubicBezTo>
                  <a:cubicBezTo>
                    <a:pt x="280" y="1644"/>
                    <a:pt x="543" y="1381"/>
                    <a:pt x="838" y="1148"/>
                  </a:cubicBezTo>
                  <a:cubicBezTo>
                    <a:pt x="1458" y="667"/>
                    <a:pt x="2156" y="326"/>
                    <a:pt x="2916" y="156"/>
                  </a:cubicBezTo>
                  <a:lnTo>
                    <a:pt x="3211" y="94"/>
                  </a:lnTo>
                  <a:cubicBezTo>
                    <a:pt x="3304" y="94"/>
                    <a:pt x="3397" y="78"/>
                    <a:pt x="3490" y="47"/>
                  </a:cubicBezTo>
                  <a:lnTo>
                    <a:pt x="3785" y="16"/>
                  </a:lnTo>
                  <a:lnTo>
                    <a:pt x="40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42;p50"/>
            <p:cNvSpPr/>
            <p:nvPr/>
          </p:nvSpPr>
          <p:spPr>
            <a:xfrm>
              <a:off x="3381725" y="2104700"/>
              <a:ext cx="109375" cy="246225"/>
            </a:xfrm>
            <a:custGeom>
              <a:avLst/>
              <a:gdLst/>
              <a:ahLst/>
              <a:cxnLst/>
              <a:rect l="l" t="t" r="r" b="b"/>
              <a:pathLst>
                <a:path w="4375" h="9849" extrusionOk="0">
                  <a:moveTo>
                    <a:pt x="652" y="0"/>
                  </a:moveTo>
                  <a:lnTo>
                    <a:pt x="652" y="0"/>
                  </a:lnTo>
                  <a:cubicBezTo>
                    <a:pt x="1753" y="310"/>
                    <a:pt x="2715" y="1008"/>
                    <a:pt x="3382" y="1954"/>
                  </a:cubicBezTo>
                  <a:cubicBezTo>
                    <a:pt x="3537" y="2187"/>
                    <a:pt x="3692" y="2435"/>
                    <a:pt x="3801" y="2683"/>
                  </a:cubicBezTo>
                  <a:cubicBezTo>
                    <a:pt x="3863" y="2807"/>
                    <a:pt x="3925" y="2947"/>
                    <a:pt x="3987" y="3071"/>
                  </a:cubicBezTo>
                  <a:lnTo>
                    <a:pt x="4064" y="3273"/>
                  </a:lnTo>
                  <a:lnTo>
                    <a:pt x="4095" y="3366"/>
                  </a:lnTo>
                  <a:cubicBezTo>
                    <a:pt x="4095" y="3397"/>
                    <a:pt x="4095" y="3428"/>
                    <a:pt x="4111" y="3459"/>
                  </a:cubicBezTo>
                  <a:cubicBezTo>
                    <a:pt x="4157" y="3598"/>
                    <a:pt x="4188" y="3738"/>
                    <a:pt x="4219" y="3878"/>
                  </a:cubicBezTo>
                  <a:lnTo>
                    <a:pt x="4250" y="4095"/>
                  </a:lnTo>
                  <a:cubicBezTo>
                    <a:pt x="4250" y="4172"/>
                    <a:pt x="4266" y="4219"/>
                    <a:pt x="4266" y="4296"/>
                  </a:cubicBezTo>
                  <a:cubicBezTo>
                    <a:pt x="4312" y="4591"/>
                    <a:pt x="4312" y="4870"/>
                    <a:pt x="4297" y="5149"/>
                  </a:cubicBezTo>
                  <a:cubicBezTo>
                    <a:pt x="4250" y="5739"/>
                    <a:pt x="4142" y="6297"/>
                    <a:pt x="3909" y="6824"/>
                  </a:cubicBezTo>
                  <a:cubicBezTo>
                    <a:pt x="3676" y="7352"/>
                    <a:pt x="3366" y="7832"/>
                    <a:pt x="2979" y="8251"/>
                  </a:cubicBezTo>
                  <a:cubicBezTo>
                    <a:pt x="2203" y="9104"/>
                    <a:pt x="1148" y="9678"/>
                    <a:pt x="1" y="9849"/>
                  </a:cubicBezTo>
                  <a:cubicBezTo>
                    <a:pt x="2389" y="9539"/>
                    <a:pt x="4219" y="7584"/>
                    <a:pt x="4343" y="5196"/>
                  </a:cubicBezTo>
                  <a:cubicBezTo>
                    <a:pt x="4374" y="4901"/>
                    <a:pt x="4374" y="4606"/>
                    <a:pt x="4328" y="4312"/>
                  </a:cubicBezTo>
                  <a:cubicBezTo>
                    <a:pt x="4328" y="4234"/>
                    <a:pt x="4328" y="4188"/>
                    <a:pt x="4312" y="4110"/>
                  </a:cubicBezTo>
                  <a:lnTo>
                    <a:pt x="4266" y="3893"/>
                  </a:lnTo>
                  <a:cubicBezTo>
                    <a:pt x="4250" y="3738"/>
                    <a:pt x="4219" y="3598"/>
                    <a:pt x="4173" y="3459"/>
                  </a:cubicBezTo>
                  <a:cubicBezTo>
                    <a:pt x="4018" y="2900"/>
                    <a:pt x="3770" y="2373"/>
                    <a:pt x="3413" y="1908"/>
                  </a:cubicBezTo>
                  <a:cubicBezTo>
                    <a:pt x="3087" y="1443"/>
                    <a:pt x="2684" y="1039"/>
                    <a:pt x="2203" y="714"/>
                  </a:cubicBezTo>
                  <a:cubicBezTo>
                    <a:pt x="1738" y="403"/>
                    <a:pt x="1210" y="155"/>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43;p50"/>
            <p:cNvSpPr/>
            <p:nvPr/>
          </p:nvSpPr>
          <p:spPr>
            <a:xfrm>
              <a:off x="3458125" y="2118650"/>
              <a:ext cx="47700" cy="102400"/>
            </a:xfrm>
            <a:custGeom>
              <a:avLst/>
              <a:gdLst/>
              <a:ahLst/>
              <a:cxnLst/>
              <a:rect l="l" t="t" r="r" b="b"/>
              <a:pathLst>
                <a:path w="1908" h="4096" extrusionOk="0">
                  <a:moveTo>
                    <a:pt x="0" y="0"/>
                  </a:moveTo>
                  <a:lnTo>
                    <a:pt x="202" y="202"/>
                  </a:lnTo>
                  <a:lnTo>
                    <a:pt x="403" y="404"/>
                  </a:lnTo>
                  <a:cubicBezTo>
                    <a:pt x="481" y="466"/>
                    <a:pt x="543" y="543"/>
                    <a:pt x="589" y="621"/>
                  </a:cubicBezTo>
                  <a:lnTo>
                    <a:pt x="776" y="854"/>
                  </a:lnTo>
                  <a:cubicBezTo>
                    <a:pt x="1241" y="1474"/>
                    <a:pt x="1567" y="2187"/>
                    <a:pt x="1737" y="2947"/>
                  </a:cubicBezTo>
                  <a:cubicBezTo>
                    <a:pt x="1830" y="3320"/>
                    <a:pt x="1877" y="3707"/>
                    <a:pt x="1892" y="4095"/>
                  </a:cubicBezTo>
                  <a:cubicBezTo>
                    <a:pt x="1908" y="3707"/>
                    <a:pt x="1877" y="3320"/>
                    <a:pt x="1815" y="2932"/>
                  </a:cubicBezTo>
                  <a:cubicBezTo>
                    <a:pt x="1737" y="2560"/>
                    <a:pt x="1598" y="2172"/>
                    <a:pt x="1442" y="1831"/>
                  </a:cubicBezTo>
                  <a:cubicBezTo>
                    <a:pt x="1272" y="1474"/>
                    <a:pt x="1055" y="1148"/>
                    <a:pt x="822" y="838"/>
                  </a:cubicBezTo>
                  <a:cubicBezTo>
                    <a:pt x="745" y="760"/>
                    <a:pt x="698" y="683"/>
                    <a:pt x="636" y="605"/>
                  </a:cubicBezTo>
                  <a:cubicBezTo>
                    <a:pt x="574" y="528"/>
                    <a:pt x="512" y="466"/>
                    <a:pt x="434" y="388"/>
                  </a:cubicBezTo>
                  <a:lnTo>
                    <a:pt x="233" y="20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44;p50"/>
            <p:cNvSpPr/>
            <p:nvPr/>
          </p:nvSpPr>
          <p:spPr>
            <a:xfrm>
              <a:off x="3002525" y="2362550"/>
              <a:ext cx="290825" cy="126600"/>
            </a:xfrm>
            <a:custGeom>
              <a:avLst/>
              <a:gdLst/>
              <a:ahLst/>
              <a:cxnLst/>
              <a:rect l="l" t="t" r="r" b="b"/>
              <a:pathLst>
                <a:path w="11633" h="5064" extrusionOk="0">
                  <a:moveTo>
                    <a:pt x="0" y="0"/>
                  </a:moveTo>
                  <a:lnTo>
                    <a:pt x="0" y="0"/>
                  </a:lnTo>
                  <a:cubicBezTo>
                    <a:pt x="109" y="667"/>
                    <a:pt x="326" y="1318"/>
                    <a:pt x="636" y="1908"/>
                  </a:cubicBezTo>
                  <a:cubicBezTo>
                    <a:pt x="652" y="2001"/>
                    <a:pt x="714" y="2047"/>
                    <a:pt x="745" y="2125"/>
                  </a:cubicBezTo>
                  <a:lnTo>
                    <a:pt x="884" y="2342"/>
                  </a:lnTo>
                  <a:lnTo>
                    <a:pt x="1024" y="2559"/>
                  </a:lnTo>
                  <a:cubicBezTo>
                    <a:pt x="1086" y="2637"/>
                    <a:pt x="1117" y="2714"/>
                    <a:pt x="1179" y="2776"/>
                  </a:cubicBezTo>
                  <a:cubicBezTo>
                    <a:pt x="1272" y="2900"/>
                    <a:pt x="1396" y="3040"/>
                    <a:pt x="1505" y="3164"/>
                  </a:cubicBezTo>
                  <a:lnTo>
                    <a:pt x="1675" y="3350"/>
                  </a:lnTo>
                  <a:lnTo>
                    <a:pt x="1877" y="3521"/>
                  </a:lnTo>
                  <a:cubicBezTo>
                    <a:pt x="2125" y="3753"/>
                    <a:pt x="2404" y="3970"/>
                    <a:pt x="2683" y="4141"/>
                  </a:cubicBezTo>
                  <a:cubicBezTo>
                    <a:pt x="2745" y="4203"/>
                    <a:pt x="2823" y="4250"/>
                    <a:pt x="2901" y="4281"/>
                  </a:cubicBezTo>
                  <a:lnTo>
                    <a:pt x="3133" y="4405"/>
                  </a:lnTo>
                  <a:lnTo>
                    <a:pt x="3350" y="4513"/>
                  </a:lnTo>
                  <a:lnTo>
                    <a:pt x="3459" y="4575"/>
                  </a:lnTo>
                  <a:cubicBezTo>
                    <a:pt x="3505" y="4575"/>
                    <a:pt x="3536" y="4591"/>
                    <a:pt x="3583" y="4606"/>
                  </a:cubicBezTo>
                  <a:cubicBezTo>
                    <a:pt x="3738" y="4668"/>
                    <a:pt x="3909" y="4730"/>
                    <a:pt x="4064" y="4792"/>
                  </a:cubicBezTo>
                  <a:lnTo>
                    <a:pt x="4312" y="4870"/>
                  </a:lnTo>
                  <a:cubicBezTo>
                    <a:pt x="4390" y="4886"/>
                    <a:pt x="4498" y="4901"/>
                    <a:pt x="4576" y="4917"/>
                  </a:cubicBezTo>
                  <a:cubicBezTo>
                    <a:pt x="4901" y="4994"/>
                    <a:pt x="5243" y="5041"/>
                    <a:pt x="5584" y="5056"/>
                  </a:cubicBezTo>
                  <a:cubicBezTo>
                    <a:pt x="5683" y="5061"/>
                    <a:pt x="5783" y="5064"/>
                    <a:pt x="5882" y="5064"/>
                  </a:cubicBezTo>
                  <a:cubicBezTo>
                    <a:pt x="8567" y="5064"/>
                    <a:pt x="10929" y="3253"/>
                    <a:pt x="11632" y="620"/>
                  </a:cubicBezTo>
                  <a:lnTo>
                    <a:pt x="11632" y="620"/>
                  </a:lnTo>
                  <a:cubicBezTo>
                    <a:pt x="11059" y="2621"/>
                    <a:pt x="9539" y="4172"/>
                    <a:pt x="7538" y="4746"/>
                  </a:cubicBezTo>
                  <a:cubicBezTo>
                    <a:pt x="6966" y="4905"/>
                    <a:pt x="6406" y="4985"/>
                    <a:pt x="5828" y="4985"/>
                  </a:cubicBezTo>
                  <a:cubicBezTo>
                    <a:pt x="5732" y="4985"/>
                    <a:pt x="5635" y="4983"/>
                    <a:pt x="5537" y="4979"/>
                  </a:cubicBezTo>
                  <a:cubicBezTo>
                    <a:pt x="5212" y="4963"/>
                    <a:pt x="4886" y="4917"/>
                    <a:pt x="4545" y="4839"/>
                  </a:cubicBezTo>
                  <a:cubicBezTo>
                    <a:pt x="4452" y="4823"/>
                    <a:pt x="4374" y="4808"/>
                    <a:pt x="4296" y="4777"/>
                  </a:cubicBezTo>
                  <a:lnTo>
                    <a:pt x="4064" y="4715"/>
                  </a:lnTo>
                  <a:lnTo>
                    <a:pt x="3599" y="4529"/>
                  </a:lnTo>
                  <a:cubicBezTo>
                    <a:pt x="3567" y="4529"/>
                    <a:pt x="3521" y="4513"/>
                    <a:pt x="3490" y="4498"/>
                  </a:cubicBezTo>
                  <a:lnTo>
                    <a:pt x="3366" y="4436"/>
                  </a:lnTo>
                  <a:lnTo>
                    <a:pt x="3133" y="4327"/>
                  </a:lnTo>
                  <a:cubicBezTo>
                    <a:pt x="3056" y="4281"/>
                    <a:pt x="2994" y="4265"/>
                    <a:pt x="2916" y="4203"/>
                  </a:cubicBezTo>
                  <a:cubicBezTo>
                    <a:pt x="2839" y="4141"/>
                    <a:pt x="2792" y="4110"/>
                    <a:pt x="2714" y="4064"/>
                  </a:cubicBezTo>
                  <a:cubicBezTo>
                    <a:pt x="2435" y="3893"/>
                    <a:pt x="2172" y="3691"/>
                    <a:pt x="1908" y="3459"/>
                  </a:cubicBezTo>
                  <a:cubicBezTo>
                    <a:pt x="900" y="2559"/>
                    <a:pt x="233" y="13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45;p50"/>
            <p:cNvSpPr/>
            <p:nvPr/>
          </p:nvSpPr>
          <p:spPr>
            <a:xfrm>
              <a:off x="3113025" y="2477700"/>
              <a:ext cx="129925" cy="30075"/>
            </a:xfrm>
            <a:custGeom>
              <a:avLst/>
              <a:gdLst/>
              <a:ahLst/>
              <a:cxnLst/>
              <a:rect l="l" t="t" r="r" b="b"/>
              <a:pathLst>
                <a:path w="5197" h="1203" extrusionOk="0">
                  <a:moveTo>
                    <a:pt x="5196" y="0"/>
                  </a:moveTo>
                  <a:lnTo>
                    <a:pt x="5196" y="0"/>
                  </a:lnTo>
                  <a:cubicBezTo>
                    <a:pt x="4808" y="264"/>
                    <a:pt x="4390" y="466"/>
                    <a:pt x="3986" y="652"/>
                  </a:cubicBezTo>
                  <a:cubicBezTo>
                    <a:pt x="3583" y="822"/>
                    <a:pt x="3133" y="962"/>
                    <a:pt x="2684" y="1040"/>
                  </a:cubicBezTo>
                  <a:cubicBezTo>
                    <a:pt x="2309" y="1104"/>
                    <a:pt x="1923" y="1136"/>
                    <a:pt x="1554" y="1136"/>
                  </a:cubicBezTo>
                  <a:cubicBezTo>
                    <a:pt x="1480" y="1136"/>
                    <a:pt x="1407" y="1135"/>
                    <a:pt x="1334" y="1133"/>
                  </a:cubicBezTo>
                  <a:cubicBezTo>
                    <a:pt x="1210" y="1133"/>
                    <a:pt x="1102" y="1133"/>
                    <a:pt x="978" y="1117"/>
                  </a:cubicBezTo>
                  <a:cubicBezTo>
                    <a:pt x="885" y="1086"/>
                    <a:pt x="745" y="1086"/>
                    <a:pt x="652" y="1071"/>
                  </a:cubicBezTo>
                  <a:cubicBezTo>
                    <a:pt x="559" y="1055"/>
                    <a:pt x="435" y="1040"/>
                    <a:pt x="326" y="1008"/>
                  </a:cubicBezTo>
                  <a:lnTo>
                    <a:pt x="1" y="931"/>
                  </a:lnTo>
                  <a:lnTo>
                    <a:pt x="326" y="1040"/>
                  </a:lnTo>
                  <a:cubicBezTo>
                    <a:pt x="419" y="1071"/>
                    <a:pt x="528" y="1086"/>
                    <a:pt x="652" y="1117"/>
                  </a:cubicBezTo>
                  <a:cubicBezTo>
                    <a:pt x="745" y="1133"/>
                    <a:pt x="869" y="1133"/>
                    <a:pt x="978" y="1148"/>
                  </a:cubicBezTo>
                  <a:cubicBezTo>
                    <a:pt x="1102" y="1164"/>
                    <a:pt x="1210" y="1164"/>
                    <a:pt x="1334" y="1195"/>
                  </a:cubicBezTo>
                  <a:cubicBezTo>
                    <a:pt x="1431" y="1200"/>
                    <a:pt x="1528" y="1202"/>
                    <a:pt x="1626" y="1202"/>
                  </a:cubicBezTo>
                  <a:cubicBezTo>
                    <a:pt x="2433" y="1202"/>
                    <a:pt x="3255" y="1030"/>
                    <a:pt x="4002" y="698"/>
                  </a:cubicBezTo>
                  <a:cubicBezTo>
                    <a:pt x="4436" y="512"/>
                    <a:pt x="4824" y="280"/>
                    <a:pt x="5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646;p50"/>
            <p:cNvSpPr/>
            <p:nvPr/>
          </p:nvSpPr>
          <p:spPr>
            <a:xfrm>
              <a:off x="3016875" y="2200850"/>
              <a:ext cx="259425" cy="259425"/>
            </a:xfrm>
            <a:custGeom>
              <a:avLst/>
              <a:gdLst/>
              <a:ahLst/>
              <a:cxnLst/>
              <a:rect l="l" t="t" r="r" b="b"/>
              <a:pathLst>
                <a:path w="10377" h="10377" extrusionOk="0">
                  <a:moveTo>
                    <a:pt x="4793" y="1"/>
                  </a:moveTo>
                  <a:lnTo>
                    <a:pt x="4684" y="931"/>
                  </a:lnTo>
                  <a:cubicBezTo>
                    <a:pt x="4265" y="993"/>
                    <a:pt x="3862" y="1102"/>
                    <a:pt x="3474" y="1272"/>
                  </a:cubicBezTo>
                  <a:lnTo>
                    <a:pt x="2931" y="512"/>
                  </a:lnTo>
                  <a:lnTo>
                    <a:pt x="2249" y="900"/>
                  </a:lnTo>
                  <a:lnTo>
                    <a:pt x="2637" y="1753"/>
                  </a:lnTo>
                  <a:cubicBezTo>
                    <a:pt x="2280" y="2001"/>
                    <a:pt x="2001" y="2296"/>
                    <a:pt x="1737" y="2653"/>
                  </a:cubicBezTo>
                  <a:lnTo>
                    <a:pt x="884" y="2265"/>
                  </a:lnTo>
                  <a:lnTo>
                    <a:pt x="496" y="2932"/>
                  </a:lnTo>
                  <a:lnTo>
                    <a:pt x="1256" y="3475"/>
                  </a:lnTo>
                  <a:cubicBezTo>
                    <a:pt x="1086" y="3862"/>
                    <a:pt x="962" y="4281"/>
                    <a:pt x="931" y="4700"/>
                  </a:cubicBezTo>
                  <a:lnTo>
                    <a:pt x="0" y="4793"/>
                  </a:lnTo>
                  <a:lnTo>
                    <a:pt x="0" y="5599"/>
                  </a:lnTo>
                  <a:lnTo>
                    <a:pt x="931" y="5693"/>
                  </a:lnTo>
                  <a:cubicBezTo>
                    <a:pt x="962" y="6111"/>
                    <a:pt x="1086" y="6530"/>
                    <a:pt x="1256" y="6918"/>
                  </a:cubicBezTo>
                  <a:lnTo>
                    <a:pt x="496" y="7461"/>
                  </a:lnTo>
                  <a:lnTo>
                    <a:pt x="884" y="8128"/>
                  </a:lnTo>
                  <a:lnTo>
                    <a:pt x="1737" y="7740"/>
                  </a:lnTo>
                  <a:cubicBezTo>
                    <a:pt x="2001" y="8097"/>
                    <a:pt x="2280" y="8391"/>
                    <a:pt x="2637" y="8639"/>
                  </a:cubicBezTo>
                  <a:lnTo>
                    <a:pt x="2249" y="9492"/>
                  </a:lnTo>
                  <a:lnTo>
                    <a:pt x="2931" y="9880"/>
                  </a:lnTo>
                  <a:lnTo>
                    <a:pt x="3474" y="9120"/>
                  </a:lnTo>
                  <a:cubicBezTo>
                    <a:pt x="3862" y="9291"/>
                    <a:pt x="4265" y="9415"/>
                    <a:pt x="4684" y="9446"/>
                  </a:cubicBezTo>
                  <a:lnTo>
                    <a:pt x="4793" y="10376"/>
                  </a:lnTo>
                  <a:lnTo>
                    <a:pt x="5584" y="10376"/>
                  </a:lnTo>
                  <a:lnTo>
                    <a:pt x="5677" y="9446"/>
                  </a:lnTo>
                  <a:cubicBezTo>
                    <a:pt x="6111" y="9415"/>
                    <a:pt x="6514" y="9291"/>
                    <a:pt x="6902" y="9120"/>
                  </a:cubicBezTo>
                  <a:lnTo>
                    <a:pt x="7445" y="9880"/>
                  </a:lnTo>
                  <a:lnTo>
                    <a:pt x="8127" y="9492"/>
                  </a:lnTo>
                  <a:lnTo>
                    <a:pt x="7739" y="8639"/>
                  </a:lnTo>
                  <a:cubicBezTo>
                    <a:pt x="8081" y="8391"/>
                    <a:pt x="8375" y="8097"/>
                    <a:pt x="8623" y="7740"/>
                  </a:cubicBezTo>
                  <a:lnTo>
                    <a:pt x="9477" y="8128"/>
                  </a:lnTo>
                  <a:lnTo>
                    <a:pt x="9864" y="7461"/>
                  </a:lnTo>
                  <a:lnTo>
                    <a:pt x="9120" y="6918"/>
                  </a:lnTo>
                  <a:cubicBezTo>
                    <a:pt x="9290" y="6530"/>
                    <a:pt x="9399" y="6111"/>
                    <a:pt x="9445" y="5693"/>
                  </a:cubicBezTo>
                  <a:lnTo>
                    <a:pt x="10376" y="5599"/>
                  </a:lnTo>
                  <a:lnTo>
                    <a:pt x="10376" y="4793"/>
                  </a:lnTo>
                  <a:lnTo>
                    <a:pt x="9445" y="4700"/>
                  </a:lnTo>
                  <a:cubicBezTo>
                    <a:pt x="9383" y="4281"/>
                    <a:pt x="9290" y="3862"/>
                    <a:pt x="9120" y="3475"/>
                  </a:cubicBezTo>
                  <a:lnTo>
                    <a:pt x="9864" y="2932"/>
                  </a:lnTo>
                  <a:lnTo>
                    <a:pt x="9477" y="2265"/>
                  </a:lnTo>
                  <a:lnTo>
                    <a:pt x="8623" y="2653"/>
                  </a:lnTo>
                  <a:cubicBezTo>
                    <a:pt x="8375" y="2311"/>
                    <a:pt x="8081" y="2001"/>
                    <a:pt x="7739" y="1753"/>
                  </a:cubicBezTo>
                  <a:lnTo>
                    <a:pt x="8127" y="900"/>
                  </a:lnTo>
                  <a:lnTo>
                    <a:pt x="7445" y="512"/>
                  </a:lnTo>
                  <a:lnTo>
                    <a:pt x="6902" y="1272"/>
                  </a:lnTo>
                  <a:cubicBezTo>
                    <a:pt x="6514" y="1102"/>
                    <a:pt x="6111" y="978"/>
                    <a:pt x="5677" y="931"/>
                  </a:cubicBezTo>
                  <a:lnTo>
                    <a:pt x="5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647;p50"/>
            <p:cNvSpPr/>
            <p:nvPr/>
          </p:nvSpPr>
          <p:spPr>
            <a:xfrm>
              <a:off x="2826875" y="2117875"/>
              <a:ext cx="214050" cy="215225"/>
            </a:xfrm>
            <a:custGeom>
              <a:avLst/>
              <a:gdLst/>
              <a:ahLst/>
              <a:cxnLst/>
              <a:rect l="l" t="t" r="r" b="b"/>
              <a:pathLst>
                <a:path w="8562" h="8609" extrusionOk="0">
                  <a:moveTo>
                    <a:pt x="3738" y="0"/>
                  </a:moveTo>
                  <a:lnTo>
                    <a:pt x="3645" y="869"/>
                  </a:lnTo>
                  <a:cubicBezTo>
                    <a:pt x="3180" y="947"/>
                    <a:pt x="2730" y="1117"/>
                    <a:pt x="2342" y="1365"/>
                  </a:cubicBezTo>
                  <a:lnTo>
                    <a:pt x="1753" y="822"/>
                  </a:lnTo>
                  <a:lnTo>
                    <a:pt x="869" y="1660"/>
                  </a:lnTo>
                  <a:lnTo>
                    <a:pt x="1396" y="2296"/>
                  </a:lnTo>
                  <a:cubicBezTo>
                    <a:pt x="1102" y="2684"/>
                    <a:pt x="916" y="3133"/>
                    <a:pt x="807" y="3614"/>
                  </a:cubicBezTo>
                  <a:lnTo>
                    <a:pt x="31" y="3661"/>
                  </a:lnTo>
                  <a:lnTo>
                    <a:pt x="0" y="4855"/>
                  </a:lnTo>
                  <a:lnTo>
                    <a:pt x="776" y="4933"/>
                  </a:lnTo>
                  <a:cubicBezTo>
                    <a:pt x="853" y="5429"/>
                    <a:pt x="1055" y="5894"/>
                    <a:pt x="1319" y="6297"/>
                  </a:cubicBezTo>
                  <a:lnTo>
                    <a:pt x="807" y="6856"/>
                  </a:lnTo>
                  <a:lnTo>
                    <a:pt x="1644" y="7724"/>
                  </a:lnTo>
                  <a:lnTo>
                    <a:pt x="2249" y="7243"/>
                  </a:lnTo>
                  <a:cubicBezTo>
                    <a:pt x="2653" y="7523"/>
                    <a:pt x="3102" y="7709"/>
                    <a:pt x="3583" y="7786"/>
                  </a:cubicBezTo>
                  <a:lnTo>
                    <a:pt x="3630" y="8562"/>
                  </a:lnTo>
                  <a:lnTo>
                    <a:pt x="4808" y="8608"/>
                  </a:lnTo>
                  <a:lnTo>
                    <a:pt x="4886" y="7786"/>
                  </a:lnTo>
                  <a:cubicBezTo>
                    <a:pt x="5351" y="7693"/>
                    <a:pt x="5801" y="7523"/>
                    <a:pt x="6189" y="7243"/>
                  </a:cubicBezTo>
                  <a:lnTo>
                    <a:pt x="6809" y="7802"/>
                  </a:lnTo>
                  <a:lnTo>
                    <a:pt x="7678" y="6980"/>
                  </a:lnTo>
                  <a:lnTo>
                    <a:pt x="7119" y="6297"/>
                  </a:lnTo>
                  <a:cubicBezTo>
                    <a:pt x="7368" y="5910"/>
                    <a:pt x="7538" y="5475"/>
                    <a:pt x="7616" y="5041"/>
                  </a:cubicBezTo>
                  <a:lnTo>
                    <a:pt x="8531" y="4933"/>
                  </a:lnTo>
                  <a:lnTo>
                    <a:pt x="8562" y="3738"/>
                  </a:lnTo>
                  <a:lnTo>
                    <a:pt x="7662" y="3645"/>
                  </a:lnTo>
                  <a:cubicBezTo>
                    <a:pt x="7585" y="3195"/>
                    <a:pt x="7399" y="2761"/>
                    <a:pt x="7150" y="2404"/>
                  </a:cubicBezTo>
                  <a:lnTo>
                    <a:pt x="7755" y="1738"/>
                  </a:lnTo>
                  <a:lnTo>
                    <a:pt x="6933" y="869"/>
                  </a:lnTo>
                  <a:lnTo>
                    <a:pt x="6220" y="1443"/>
                  </a:lnTo>
                  <a:cubicBezTo>
                    <a:pt x="5848" y="1195"/>
                    <a:pt x="5429" y="1009"/>
                    <a:pt x="4979" y="900"/>
                  </a:cubicBezTo>
                  <a:lnTo>
                    <a:pt x="4948" y="31"/>
                  </a:lnTo>
                  <a:lnTo>
                    <a:pt x="3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648;p50"/>
            <p:cNvSpPr/>
            <p:nvPr/>
          </p:nvSpPr>
          <p:spPr>
            <a:xfrm>
              <a:off x="2900925" y="2180425"/>
              <a:ext cx="65175" cy="75500"/>
            </a:xfrm>
            <a:custGeom>
              <a:avLst/>
              <a:gdLst/>
              <a:ahLst/>
              <a:cxnLst/>
              <a:rect l="l" t="t" r="r" b="b"/>
              <a:pathLst>
                <a:path w="2607" h="3020" extrusionOk="0">
                  <a:moveTo>
                    <a:pt x="1297" y="13"/>
                  </a:moveTo>
                  <a:cubicBezTo>
                    <a:pt x="1632" y="13"/>
                    <a:pt x="1964" y="150"/>
                    <a:pt x="2203" y="414"/>
                  </a:cubicBezTo>
                  <a:cubicBezTo>
                    <a:pt x="2451" y="693"/>
                    <a:pt x="2560" y="1035"/>
                    <a:pt x="2529" y="1391"/>
                  </a:cubicBezTo>
                  <a:cubicBezTo>
                    <a:pt x="2451" y="1950"/>
                    <a:pt x="2172" y="2182"/>
                    <a:pt x="1986" y="2353"/>
                  </a:cubicBezTo>
                  <a:cubicBezTo>
                    <a:pt x="1924" y="2415"/>
                    <a:pt x="1846" y="2493"/>
                    <a:pt x="1815" y="2570"/>
                  </a:cubicBezTo>
                  <a:cubicBezTo>
                    <a:pt x="1753" y="2710"/>
                    <a:pt x="1707" y="2849"/>
                    <a:pt x="1691" y="2973"/>
                  </a:cubicBezTo>
                  <a:lnTo>
                    <a:pt x="854" y="2973"/>
                  </a:lnTo>
                  <a:cubicBezTo>
                    <a:pt x="838" y="2849"/>
                    <a:pt x="807" y="2710"/>
                    <a:pt x="761" y="2570"/>
                  </a:cubicBezTo>
                  <a:cubicBezTo>
                    <a:pt x="730" y="2493"/>
                    <a:pt x="668" y="2415"/>
                    <a:pt x="590" y="2353"/>
                  </a:cubicBezTo>
                  <a:cubicBezTo>
                    <a:pt x="389" y="2182"/>
                    <a:pt x="125" y="1950"/>
                    <a:pt x="63" y="1391"/>
                  </a:cubicBezTo>
                  <a:cubicBezTo>
                    <a:pt x="32" y="1035"/>
                    <a:pt x="156" y="693"/>
                    <a:pt x="389" y="414"/>
                  </a:cubicBezTo>
                  <a:cubicBezTo>
                    <a:pt x="420" y="383"/>
                    <a:pt x="451" y="368"/>
                    <a:pt x="466" y="337"/>
                  </a:cubicBezTo>
                  <a:cubicBezTo>
                    <a:pt x="706" y="119"/>
                    <a:pt x="1003" y="13"/>
                    <a:pt x="1297" y="13"/>
                  </a:cubicBezTo>
                  <a:close/>
                  <a:moveTo>
                    <a:pt x="1292" y="1"/>
                  </a:moveTo>
                  <a:cubicBezTo>
                    <a:pt x="953" y="1"/>
                    <a:pt x="615" y="133"/>
                    <a:pt x="373" y="399"/>
                  </a:cubicBezTo>
                  <a:cubicBezTo>
                    <a:pt x="125" y="678"/>
                    <a:pt x="1" y="1019"/>
                    <a:pt x="32" y="1391"/>
                  </a:cubicBezTo>
                  <a:cubicBezTo>
                    <a:pt x="47" y="1779"/>
                    <a:pt x="233" y="2136"/>
                    <a:pt x="544" y="2399"/>
                  </a:cubicBezTo>
                  <a:cubicBezTo>
                    <a:pt x="621" y="2462"/>
                    <a:pt x="683" y="2508"/>
                    <a:pt x="730" y="2586"/>
                  </a:cubicBezTo>
                  <a:cubicBezTo>
                    <a:pt x="761" y="2725"/>
                    <a:pt x="792" y="2865"/>
                    <a:pt x="823" y="3004"/>
                  </a:cubicBezTo>
                  <a:lnTo>
                    <a:pt x="823" y="3020"/>
                  </a:lnTo>
                  <a:lnTo>
                    <a:pt x="1707" y="3020"/>
                  </a:lnTo>
                  <a:cubicBezTo>
                    <a:pt x="1753" y="2865"/>
                    <a:pt x="1784" y="2725"/>
                    <a:pt x="1846" y="2601"/>
                  </a:cubicBezTo>
                  <a:cubicBezTo>
                    <a:pt x="1893" y="2524"/>
                    <a:pt x="1939" y="2477"/>
                    <a:pt x="2017" y="2415"/>
                  </a:cubicBezTo>
                  <a:cubicBezTo>
                    <a:pt x="2327" y="2182"/>
                    <a:pt x="2529" y="1810"/>
                    <a:pt x="2560" y="1422"/>
                  </a:cubicBezTo>
                  <a:cubicBezTo>
                    <a:pt x="2606" y="1050"/>
                    <a:pt x="2467" y="693"/>
                    <a:pt x="2234" y="414"/>
                  </a:cubicBezTo>
                  <a:cubicBezTo>
                    <a:pt x="2219" y="383"/>
                    <a:pt x="2172" y="368"/>
                    <a:pt x="2157" y="337"/>
                  </a:cubicBezTo>
                  <a:cubicBezTo>
                    <a:pt x="1918" y="113"/>
                    <a:pt x="1605" y="1"/>
                    <a:pt x="1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649;p50"/>
            <p:cNvSpPr/>
            <p:nvPr/>
          </p:nvSpPr>
          <p:spPr>
            <a:xfrm>
              <a:off x="2920700" y="2221025"/>
              <a:ext cx="7400" cy="34125"/>
            </a:xfrm>
            <a:custGeom>
              <a:avLst/>
              <a:gdLst/>
              <a:ahLst/>
              <a:cxnLst/>
              <a:rect l="l" t="t" r="r" b="b"/>
              <a:pathLst>
                <a:path w="296" h="1365" extrusionOk="0">
                  <a:moveTo>
                    <a:pt x="63" y="0"/>
                  </a:moveTo>
                  <a:lnTo>
                    <a:pt x="1" y="16"/>
                  </a:lnTo>
                  <a:lnTo>
                    <a:pt x="249" y="1365"/>
                  </a:lnTo>
                  <a:lnTo>
                    <a:pt x="295" y="1365"/>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650;p50"/>
            <p:cNvSpPr/>
            <p:nvPr/>
          </p:nvSpPr>
          <p:spPr>
            <a:xfrm>
              <a:off x="2937775" y="2221400"/>
              <a:ext cx="7775" cy="34150"/>
            </a:xfrm>
            <a:custGeom>
              <a:avLst/>
              <a:gdLst/>
              <a:ahLst/>
              <a:cxnLst/>
              <a:rect l="l" t="t" r="r" b="b"/>
              <a:pathLst>
                <a:path w="311" h="1366" extrusionOk="0">
                  <a:moveTo>
                    <a:pt x="264" y="1"/>
                  </a:moveTo>
                  <a:lnTo>
                    <a:pt x="0" y="1350"/>
                  </a:lnTo>
                  <a:lnTo>
                    <a:pt x="47" y="1365"/>
                  </a:lnTo>
                  <a:lnTo>
                    <a:pt x="310" y="16"/>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651;p50"/>
            <p:cNvSpPr/>
            <p:nvPr/>
          </p:nvSpPr>
          <p:spPr>
            <a:xfrm>
              <a:off x="2921875" y="2219450"/>
              <a:ext cx="22900" cy="13600"/>
            </a:xfrm>
            <a:custGeom>
              <a:avLst/>
              <a:gdLst/>
              <a:ahLst/>
              <a:cxnLst/>
              <a:rect l="l" t="t" r="r" b="b"/>
              <a:pathLst>
                <a:path w="916" h="544" extrusionOk="0">
                  <a:moveTo>
                    <a:pt x="248" y="16"/>
                  </a:moveTo>
                  <a:cubicBezTo>
                    <a:pt x="267" y="16"/>
                    <a:pt x="281" y="22"/>
                    <a:pt x="292" y="29"/>
                  </a:cubicBezTo>
                  <a:lnTo>
                    <a:pt x="292" y="29"/>
                  </a:lnTo>
                  <a:cubicBezTo>
                    <a:pt x="285" y="16"/>
                    <a:pt x="271" y="16"/>
                    <a:pt x="248" y="16"/>
                  </a:cubicBezTo>
                  <a:close/>
                  <a:moveTo>
                    <a:pt x="636" y="16"/>
                  </a:moveTo>
                  <a:cubicBezTo>
                    <a:pt x="683" y="16"/>
                    <a:pt x="683" y="94"/>
                    <a:pt x="683" y="125"/>
                  </a:cubicBezTo>
                  <a:cubicBezTo>
                    <a:pt x="683" y="187"/>
                    <a:pt x="667" y="280"/>
                    <a:pt x="621" y="358"/>
                  </a:cubicBezTo>
                  <a:cubicBezTo>
                    <a:pt x="590" y="296"/>
                    <a:pt x="559" y="234"/>
                    <a:pt x="559" y="156"/>
                  </a:cubicBezTo>
                  <a:cubicBezTo>
                    <a:pt x="559" y="94"/>
                    <a:pt x="590" y="16"/>
                    <a:pt x="636" y="16"/>
                  </a:cubicBezTo>
                  <a:close/>
                  <a:moveTo>
                    <a:pt x="621" y="1"/>
                  </a:moveTo>
                  <a:cubicBezTo>
                    <a:pt x="559" y="1"/>
                    <a:pt x="528" y="63"/>
                    <a:pt x="528" y="156"/>
                  </a:cubicBezTo>
                  <a:cubicBezTo>
                    <a:pt x="528" y="234"/>
                    <a:pt x="543" y="327"/>
                    <a:pt x="605" y="389"/>
                  </a:cubicBezTo>
                  <a:cubicBezTo>
                    <a:pt x="559" y="466"/>
                    <a:pt x="512" y="528"/>
                    <a:pt x="450" y="528"/>
                  </a:cubicBezTo>
                  <a:cubicBezTo>
                    <a:pt x="388" y="528"/>
                    <a:pt x="310" y="466"/>
                    <a:pt x="279" y="373"/>
                  </a:cubicBezTo>
                  <a:lnTo>
                    <a:pt x="295" y="358"/>
                  </a:lnTo>
                  <a:cubicBezTo>
                    <a:pt x="326" y="280"/>
                    <a:pt x="373" y="141"/>
                    <a:pt x="326" y="63"/>
                  </a:cubicBezTo>
                  <a:cubicBezTo>
                    <a:pt x="317" y="54"/>
                    <a:pt x="307" y="39"/>
                    <a:pt x="292" y="29"/>
                  </a:cubicBezTo>
                  <a:lnTo>
                    <a:pt x="292" y="29"/>
                  </a:lnTo>
                  <a:cubicBezTo>
                    <a:pt x="294" y="33"/>
                    <a:pt x="295" y="39"/>
                    <a:pt x="295" y="48"/>
                  </a:cubicBezTo>
                  <a:cubicBezTo>
                    <a:pt x="326" y="94"/>
                    <a:pt x="295" y="234"/>
                    <a:pt x="248" y="311"/>
                  </a:cubicBezTo>
                  <a:lnTo>
                    <a:pt x="248" y="327"/>
                  </a:lnTo>
                  <a:cubicBezTo>
                    <a:pt x="217" y="280"/>
                    <a:pt x="202" y="187"/>
                    <a:pt x="202" y="125"/>
                  </a:cubicBezTo>
                  <a:cubicBezTo>
                    <a:pt x="202" y="79"/>
                    <a:pt x="217" y="16"/>
                    <a:pt x="248" y="16"/>
                  </a:cubicBezTo>
                  <a:lnTo>
                    <a:pt x="248" y="16"/>
                  </a:lnTo>
                  <a:cubicBezTo>
                    <a:pt x="217" y="16"/>
                    <a:pt x="171" y="63"/>
                    <a:pt x="171" y="141"/>
                  </a:cubicBezTo>
                  <a:cubicBezTo>
                    <a:pt x="171" y="218"/>
                    <a:pt x="202" y="296"/>
                    <a:pt x="233" y="373"/>
                  </a:cubicBezTo>
                  <a:cubicBezTo>
                    <a:pt x="217" y="389"/>
                    <a:pt x="202" y="404"/>
                    <a:pt x="171" y="404"/>
                  </a:cubicBezTo>
                  <a:cubicBezTo>
                    <a:pt x="78" y="404"/>
                    <a:pt x="47" y="234"/>
                    <a:pt x="16" y="156"/>
                  </a:cubicBezTo>
                  <a:lnTo>
                    <a:pt x="0" y="156"/>
                  </a:lnTo>
                  <a:cubicBezTo>
                    <a:pt x="0" y="156"/>
                    <a:pt x="47" y="435"/>
                    <a:pt x="171" y="435"/>
                  </a:cubicBezTo>
                  <a:cubicBezTo>
                    <a:pt x="217" y="435"/>
                    <a:pt x="233" y="404"/>
                    <a:pt x="248" y="389"/>
                  </a:cubicBezTo>
                  <a:cubicBezTo>
                    <a:pt x="295" y="466"/>
                    <a:pt x="373" y="544"/>
                    <a:pt x="450" y="544"/>
                  </a:cubicBezTo>
                  <a:cubicBezTo>
                    <a:pt x="543" y="528"/>
                    <a:pt x="605" y="466"/>
                    <a:pt x="621" y="404"/>
                  </a:cubicBezTo>
                  <a:cubicBezTo>
                    <a:pt x="636" y="435"/>
                    <a:pt x="683" y="451"/>
                    <a:pt x="714" y="451"/>
                  </a:cubicBezTo>
                  <a:cubicBezTo>
                    <a:pt x="838" y="451"/>
                    <a:pt x="915" y="203"/>
                    <a:pt x="915" y="172"/>
                  </a:cubicBezTo>
                  <a:lnTo>
                    <a:pt x="884" y="172"/>
                  </a:lnTo>
                  <a:cubicBezTo>
                    <a:pt x="869" y="249"/>
                    <a:pt x="791" y="435"/>
                    <a:pt x="714" y="435"/>
                  </a:cubicBezTo>
                  <a:cubicBezTo>
                    <a:pt x="698" y="435"/>
                    <a:pt x="667" y="404"/>
                    <a:pt x="636" y="389"/>
                  </a:cubicBezTo>
                  <a:cubicBezTo>
                    <a:pt x="683" y="311"/>
                    <a:pt x="698" y="218"/>
                    <a:pt x="698" y="141"/>
                  </a:cubicBezTo>
                  <a:cubicBezTo>
                    <a:pt x="698" y="48"/>
                    <a:pt x="667"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652;p50"/>
            <p:cNvSpPr/>
            <p:nvPr/>
          </p:nvSpPr>
          <p:spPr>
            <a:xfrm>
              <a:off x="2919150" y="2253200"/>
              <a:ext cx="27175" cy="7000"/>
            </a:xfrm>
            <a:custGeom>
              <a:avLst/>
              <a:gdLst/>
              <a:ahLst/>
              <a:cxnLst/>
              <a:rect l="l" t="t" r="r" b="b"/>
              <a:pathLst>
                <a:path w="1087" h="280" extrusionOk="0">
                  <a:moveTo>
                    <a:pt x="1040" y="93"/>
                  </a:moveTo>
                  <a:lnTo>
                    <a:pt x="1040" y="264"/>
                  </a:lnTo>
                  <a:lnTo>
                    <a:pt x="32" y="248"/>
                  </a:lnTo>
                  <a:lnTo>
                    <a:pt x="32" y="93"/>
                  </a:lnTo>
                  <a:close/>
                  <a:moveTo>
                    <a:pt x="1" y="0"/>
                  </a:moveTo>
                  <a:lnTo>
                    <a:pt x="1" y="264"/>
                  </a:lnTo>
                  <a:lnTo>
                    <a:pt x="1086" y="279"/>
                  </a:lnTo>
                  <a:lnTo>
                    <a:pt x="1086"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653;p50"/>
            <p:cNvSpPr/>
            <p:nvPr/>
          </p:nvSpPr>
          <p:spPr>
            <a:xfrm>
              <a:off x="2919150" y="2259000"/>
              <a:ext cx="27175" cy="7025"/>
            </a:xfrm>
            <a:custGeom>
              <a:avLst/>
              <a:gdLst/>
              <a:ahLst/>
              <a:cxnLst/>
              <a:rect l="l" t="t" r="r" b="b"/>
              <a:pathLst>
                <a:path w="1087" h="281" extrusionOk="0">
                  <a:moveTo>
                    <a:pt x="1040" y="94"/>
                  </a:moveTo>
                  <a:lnTo>
                    <a:pt x="1040" y="265"/>
                  </a:lnTo>
                  <a:lnTo>
                    <a:pt x="32" y="249"/>
                  </a:lnTo>
                  <a:lnTo>
                    <a:pt x="32" y="94"/>
                  </a:lnTo>
                  <a:close/>
                  <a:moveTo>
                    <a:pt x="1" y="1"/>
                  </a:moveTo>
                  <a:lnTo>
                    <a:pt x="1" y="265"/>
                  </a:lnTo>
                  <a:lnTo>
                    <a:pt x="1086" y="280"/>
                  </a:lnTo>
                  <a:lnTo>
                    <a:pt x="1086"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654;p50"/>
            <p:cNvSpPr/>
            <p:nvPr/>
          </p:nvSpPr>
          <p:spPr>
            <a:xfrm>
              <a:off x="2919150" y="2265600"/>
              <a:ext cx="27175" cy="6625"/>
            </a:xfrm>
            <a:custGeom>
              <a:avLst/>
              <a:gdLst/>
              <a:ahLst/>
              <a:cxnLst/>
              <a:rect l="l" t="t" r="r" b="b"/>
              <a:pathLst>
                <a:path w="1087" h="265" extrusionOk="0">
                  <a:moveTo>
                    <a:pt x="1040" y="63"/>
                  </a:moveTo>
                  <a:lnTo>
                    <a:pt x="1040" y="233"/>
                  </a:lnTo>
                  <a:lnTo>
                    <a:pt x="32" y="218"/>
                  </a:lnTo>
                  <a:lnTo>
                    <a:pt x="32" y="63"/>
                  </a:lnTo>
                  <a:close/>
                  <a:moveTo>
                    <a:pt x="1" y="1"/>
                  </a:moveTo>
                  <a:lnTo>
                    <a:pt x="1" y="249"/>
                  </a:lnTo>
                  <a:lnTo>
                    <a:pt x="1086" y="264"/>
                  </a:lnTo>
                  <a:lnTo>
                    <a:pt x="1086" y="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655;p50"/>
            <p:cNvSpPr/>
            <p:nvPr/>
          </p:nvSpPr>
          <p:spPr>
            <a:xfrm>
              <a:off x="3170400" y="2273650"/>
              <a:ext cx="24850" cy="23775"/>
            </a:xfrm>
            <a:custGeom>
              <a:avLst/>
              <a:gdLst/>
              <a:ahLst/>
              <a:cxnLst/>
              <a:rect l="l" t="t" r="r" b="b"/>
              <a:pathLst>
                <a:path w="994" h="951" extrusionOk="0">
                  <a:moveTo>
                    <a:pt x="451" y="20"/>
                  </a:moveTo>
                  <a:cubicBezTo>
                    <a:pt x="575" y="20"/>
                    <a:pt x="699" y="66"/>
                    <a:pt x="776" y="144"/>
                  </a:cubicBezTo>
                  <a:cubicBezTo>
                    <a:pt x="885" y="221"/>
                    <a:pt x="932" y="330"/>
                    <a:pt x="932" y="454"/>
                  </a:cubicBezTo>
                  <a:cubicBezTo>
                    <a:pt x="963" y="671"/>
                    <a:pt x="776" y="842"/>
                    <a:pt x="745" y="904"/>
                  </a:cubicBezTo>
                  <a:lnTo>
                    <a:pt x="63" y="315"/>
                  </a:lnTo>
                  <a:cubicBezTo>
                    <a:pt x="110" y="283"/>
                    <a:pt x="265" y="82"/>
                    <a:pt x="451" y="20"/>
                  </a:cubicBezTo>
                  <a:close/>
                  <a:moveTo>
                    <a:pt x="499" y="1"/>
                  </a:moveTo>
                  <a:cubicBezTo>
                    <a:pt x="479" y="1"/>
                    <a:pt x="457" y="2"/>
                    <a:pt x="435" y="4"/>
                  </a:cubicBezTo>
                  <a:cubicBezTo>
                    <a:pt x="187" y="20"/>
                    <a:pt x="1" y="268"/>
                    <a:pt x="1" y="299"/>
                  </a:cubicBezTo>
                  <a:lnTo>
                    <a:pt x="1" y="315"/>
                  </a:lnTo>
                  <a:lnTo>
                    <a:pt x="745" y="950"/>
                  </a:lnTo>
                  <a:cubicBezTo>
                    <a:pt x="761" y="935"/>
                    <a:pt x="994" y="718"/>
                    <a:pt x="963" y="454"/>
                  </a:cubicBezTo>
                  <a:cubicBezTo>
                    <a:pt x="963" y="315"/>
                    <a:pt x="885" y="190"/>
                    <a:pt x="776" y="128"/>
                  </a:cubicBezTo>
                  <a:cubicBezTo>
                    <a:pt x="698" y="37"/>
                    <a:pt x="609" y="1"/>
                    <a:pt x="4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656;p50"/>
            <p:cNvSpPr/>
            <p:nvPr/>
          </p:nvSpPr>
          <p:spPr>
            <a:xfrm>
              <a:off x="3100225" y="2280725"/>
              <a:ext cx="89600" cy="101600"/>
            </a:xfrm>
            <a:custGeom>
              <a:avLst/>
              <a:gdLst/>
              <a:ahLst/>
              <a:cxnLst/>
              <a:rect l="l" t="t" r="r" b="b"/>
              <a:pathLst>
                <a:path w="3584" h="4064" extrusionOk="0">
                  <a:moveTo>
                    <a:pt x="2854" y="0"/>
                  </a:moveTo>
                  <a:lnTo>
                    <a:pt x="1" y="3444"/>
                  </a:lnTo>
                  <a:lnTo>
                    <a:pt x="47" y="3459"/>
                  </a:lnTo>
                  <a:lnTo>
                    <a:pt x="2854" y="47"/>
                  </a:lnTo>
                  <a:lnTo>
                    <a:pt x="3552" y="636"/>
                  </a:lnTo>
                  <a:lnTo>
                    <a:pt x="714" y="4048"/>
                  </a:lnTo>
                  <a:lnTo>
                    <a:pt x="761" y="4064"/>
                  </a:lnTo>
                  <a:lnTo>
                    <a:pt x="3583" y="652"/>
                  </a:lnTo>
                  <a:lnTo>
                    <a:pt x="3583" y="636"/>
                  </a:lnTo>
                  <a:lnTo>
                    <a:pt x="2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657;p50"/>
            <p:cNvSpPr/>
            <p:nvPr/>
          </p:nvSpPr>
          <p:spPr>
            <a:xfrm>
              <a:off x="3166525" y="2278775"/>
              <a:ext cx="24850" cy="22525"/>
            </a:xfrm>
            <a:custGeom>
              <a:avLst/>
              <a:gdLst/>
              <a:ahLst/>
              <a:cxnLst/>
              <a:rect l="l" t="t" r="r" b="b"/>
              <a:pathLst>
                <a:path w="994" h="901" extrusionOk="0">
                  <a:moveTo>
                    <a:pt x="140" y="1"/>
                  </a:moveTo>
                  <a:lnTo>
                    <a:pt x="1" y="172"/>
                  </a:lnTo>
                  <a:lnTo>
                    <a:pt x="885" y="901"/>
                  </a:lnTo>
                  <a:lnTo>
                    <a:pt x="993" y="730"/>
                  </a:lnTo>
                  <a:lnTo>
                    <a:pt x="900" y="854"/>
                  </a:lnTo>
                  <a:lnTo>
                    <a:pt x="78" y="172"/>
                  </a:lnTo>
                  <a:lnTo>
                    <a:pt x="187" y="47"/>
                  </a:lnTo>
                  <a:lnTo>
                    <a:pt x="993" y="730"/>
                  </a:ln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658;p50"/>
            <p:cNvSpPr/>
            <p:nvPr/>
          </p:nvSpPr>
          <p:spPr>
            <a:xfrm>
              <a:off x="3163825" y="2282675"/>
              <a:ext cx="25225" cy="22500"/>
            </a:xfrm>
            <a:custGeom>
              <a:avLst/>
              <a:gdLst/>
              <a:ahLst/>
              <a:cxnLst/>
              <a:rect l="l" t="t" r="r" b="b"/>
              <a:pathLst>
                <a:path w="1009" h="900" extrusionOk="0">
                  <a:moveTo>
                    <a:pt x="140" y="47"/>
                  </a:moveTo>
                  <a:lnTo>
                    <a:pt x="946" y="729"/>
                  </a:lnTo>
                  <a:lnTo>
                    <a:pt x="853" y="853"/>
                  </a:lnTo>
                  <a:lnTo>
                    <a:pt x="62" y="171"/>
                  </a:lnTo>
                  <a:lnTo>
                    <a:pt x="140" y="47"/>
                  </a:lnTo>
                  <a:close/>
                  <a:moveTo>
                    <a:pt x="140" y="0"/>
                  </a:moveTo>
                  <a:lnTo>
                    <a:pt x="0" y="171"/>
                  </a:lnTo>
                  <a:lnTo>
                    <a:pt x="869" y="900"/>
                  </a:lnTo>
                  <a:lnTo>
                    <a:pt x="1008" y="729"/>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659;p50"/>
            <p:cNvSpPr/>
            <p:nvPr/>
          </p:nvSpPr>
          <p:spPr>
            <a:xfrm>
              <a:off x="3097900" y="2366425"/>
              <a:ext cx="20975" cy="22900"/>
            </a:xfrm>
            <a:custGeom>
              <a:avLst/>
              <a:gdLst/>
              <a:ahLst/>
              <a:cxnLst/>
              <a:rect l="l" t="t" r="r" b="b"/>
              <a:pathLst>
                <a:path w="839" h="916" extrusionOk="0">
                  <a:moveTo>
                    <a:pt x="249" y="62"/>
                  </a:moveTo>
                  <a:lnTo>
                    <a:pt x="249" y="186"/>
                  </a:lnTo>
                  <a:lnTo>
                    <a:pt x="388" y="171"/>
                  </a:lnTo>
                  <a:lnTo>
                    <a:pt x="388" y="310"/>
                  </a:lnTo>
                  <a:lnTo>
                    <a:pt x="512" y="295"/>
                  </a:lnTo>
                  <a:lnTo>
                    <a:pt x="512" y="419"/>
                  </a:lnTo>
                  <a:lnTo>
                    <a:pt x="652" y="403"/>
                  </a:lnTo>
                  <a:lnTo>
                    <a:pt x="652" y="543"/>
                  </a:lnTo>
                  <a:lnTo>
                    <a:pt x="668" y="543"/>
                  </a:lnTo>
                  <a:lnTo>
                    <a:pt x="792" y="527"/>
                  </a:lnTo>
                  <a:lnTo>
                    <a:pt x="792" y="620"/>
                  </a:lnTo>
                  <a:lnTo>
                    <a:pt x="218" y="791"/>
                  </a:lnTo>
                  <a:lnTo>
                    <a:pt x="32" y="853"/>
                  </a:lnTo>
                  <a:lnTo>
                    <a:pt x="140" y="62"/>
                  </a:lnTo>
                  <a:close/>
                  <a:moveTo>
                    <a:pt x="264" y="0"/>
                  </a:moveTo>
                  <a:lnTo>
                    <a:pt x="140" y="16"/>
                  </a:lnTo>
                  <a:lnTo>
                    <a:pt x="109" y="16"/>
                  </a:lnTo>
                  <a:lnTo>
                    <a:pt x="1" y="915"/>
                  </a:lnTo>
                  <a:lnTo>
                    <a:pt x="838" y="636"/>
                  </a:lnTo>
                  <a:lnTo>
                    <a:pt x="838" y="465"/>
                  </a:lnTo>
                  <a:lnTo>
                    <a:pt x="807" y="465"/>
                  </a:lnTo>
                  <a:lnTo>
                    <a:pt x="699" y="481"/>
                  </a:lnTo>
                  <a:lnTo>
                    <a:pt x="699" y="341"/>
                  </a:lnTo>
                  <a:lnTo>
                    <a:pt x="559" y="357"/>
                  </a:lnTo>
                  <a:lnTo>
                    <a:pt x="559" y="233"/>
                  </a:lnTo>
                  <a:lnTo>
                    <a:pt x="419" y="248"/>
                  </a:lnTo>
                  <a:lnTo>
                    <a:pt x="419" y="109"/>
                  </a:lnTo>
                  <a:lnTo>
                    <a:pt x="295" y="124"/>
                  </a:ln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660;p50"/>
            <p:cNvSpPr/>
            <p:nvPr/>
          </p:nvSpPr>
          <p:spPr>
            <a:xfrm>
              <a:off x="3098300" y="2379600"/>
              <a:ext cx="8150" cy="8550"/>
            </a:xfrm>
            <a:custGeom>
              <a:avLst/>
              <a:gdLst/>
              <a:ahLst/>
              <a:cxnLst/>
              <a:rect l="l" t="t" r="r" b="b"/>
              <a:pathLst>
                <a:path w="326" h="342" extrusionOk="0">
                  <a:moveTo>
                    <a:pt x="78" y="78"/>
                  </a:moveTo>
                  <a:lnTo>
                    <a:pt x="248" y="249"/>
                  </a:lnTo>
                  <a:lnTo>
                    <a:pt x="47" y="311"/>
                  </a:lnTo>
                  <a:lnTo>
                    <a:pt x="47" y="311"/>
                  </a:lnTo>
                  <a:lnTo>
                    <a:pt x="78" y="78"/>
                  </a:lnTo>
                  <a:close/>
                  <a:moveTo>
                    <a:pt x="47" y="0"/>
                  </a:moveTo>
                  <a:lnTo>
                    <a:pt x="0" y="342"/>
                  </a:lnTo>
                  <a:lnTo>
                    <a:pt x="326" y="249"/>
                  </a:lnTo>
                  <a:lnTo>
                    <a:pt x="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661;p50"/>
            <p:cNvSpPr/>
            <p:nvPr/>
          </p:nvSpPr>
          <p:spPr>
            <a:xfrm>
              <a:off x="3109925" y="2295075"/>
              <a:ext cx="59350" cy="70975"/>
            </a:xfrm>
            <a:custGeom>
              <a:avLst/>
              <a:gdLst/>
              <a:ahLst/>
              <a:cxnLst/>
              <a:rect l="l" t="t" r="r" b="b"/>
              <a:pathLst>
                <a:path w="2374" h="2839" extrusionOk="0">
                  <a:moveTo>
                    <a:pt x="2373" y="0"/>
                  </a:moveTo>
                  <a:cubicBezTo>
                    <a:pt x="2156" y="217"/>
                    <a:pt x="1939" y="450"/>
                    <a:pt x="1753" y="683"/>
                  </a:cubicBezTo>
                  <a:cubicBezTo>
                    <a:pt x="1536" y="915"/>
                    <a:pt x="1334" y="1148"/>
                    <a:pt x="1148" y="1381"/>
                  </a:cubicBezTo>
                  <a:cubicBezTo>
                    <a:pt x="947" y="1613"/>
                    <a:pt x="760" y="1862"/>
                    <a:pt x="559" y="2094"/>
                  </a:cubicBezTo>
                  <a:cubicBezTo>
                    <a:pt x="373" y="2342"/>
                    <a:pt x="171" y="2575"/>
                    <a:pt x="0" y="2839"/>
                  </a:cubicBezTo>
                  <a:cubicBezTo>
                    <a:pt x="218" y="2606"/>
                    <a:pt x="404" y="2389"/>
                    <a:pt x="621" y="2156"/>
                  </a:cubicBezTo>
                  <a:cubicBezTo>
                    <a:pt x="838" y="1924"/>
                    <a:pt x="1024" y="1691"/>
                    <a:pt x="1226" y="1458"/>
                  </a:cubicBezTo>
                  <a:cubicBezTo>
                    <a:pt x="1412" y="1226"/>
                    <a:pt x="1613" y="977"/>
                    <a:pt x="1800" y="745"/>
                  </a:cubicBezTo>
                  <a:cubicBezTo>
                    <a:pt x="2001" y="481"/>
                    <a:pt x="2187" y="249"/>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662;p50"/>
            <p:cNvSpPr/>
            <p:nvPr/>
          </p:nvSpPr>
          <p:spPr>
            <a:xfrm>
              <a:off x="3118075" y="2301675"/>
              <a:ext cx="59350" cy="70975"/>
            </a:xfrm>
            <a:custGeom>
              <a:avLst/>
              <a:gdLst/>
              <a:ahLst/>
              <a:cxnLst/>
              <a:rect l="l" t="t" r="r" b="b"/>
              <a:pathLst>
                <a:path w="2374" h="2839" extrusionOk="0">
                  <a:moveTo>
                    <a:pt x="2373" y="0"/>
                  </a:moveTo>
                  <a:lnTo>
                    <a:pt x="2373" y="0"/>
                  </a:lnTo>
                  <a:cubicBezTo>
                    <a:pt x="2156" y="217"/>
                    <a:pt x="1939" y="450"/>
                    <a:pt x="1753" y="682"/>
                  </a:cubicBezTo>
                  <a:cubicBezTo>
                    <a:pt x="1536" y="915"/>
                    <a:pt x="1349" y="1148"/>
                    <a:pt x="1148" y="1380"/>
                  </a:cubicBezTo>
                  <a:cubicBezTo>
                    <a:pt x="962" y="1613"/>
                    <a:pt x="760" y="1877"/>
                    <a:pt x="574" y="2109"/>
                  </a:cubicBezTo>
                  <a:cubicBezTo>
                    <a:pt x="372" y="2357"/>
                    <a:pt x="186" y="2590"/>
                    <a:pt x="0" y="2838"/>
                  </a:cubicBezTo>
                  <a:cubicBezTo>
                    <a:pt x="217" y="2606"/>
                    <a:pt x="419" y="2388"/>
                    <a:pt x="621" y="2156"/>
                  </a:cubicBezTo>
                  <a:cubicBezTo>
                    <a:pt x="838" y="1923"/>
                    <a:pt x="1039" y="1691"/>
                    <a:pt x="1225" y="1458"/>
                  </a:cubicBezTo>
                  <a:cubicBezTo>
                    <a:pt x="1427" y="1225"/>
                    <a:pt x="1613" y="977"/>
                    <a:pt x="1815" y="744"/>
                  </a:cubicBezTo>
                  <a:cubicBezTo>
                    <a:pt x="2001" y="496"/>
                    <a:pt x="2203" y="264"/>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663;p50"/>
            <p:cNvSpPr/>
            <p:nvPr/>
          </p:nvSpPr>
          <p:spPr>
            <a:xfrm>
              <a:off x="3251825" y="2117875"/>
              <a:ext cx="215225" cy="215225"/>
            </a:xfrm>
            <a:custGeom>
              <a:avLst/>
              <a:gdLst/>
              <a:ahLst/>
              <a:cxnLst/>
              <a:rect l="l" t="t" r="r" b="b"/>
              <a:pathLst>
                <a:path w="8609" h="8609" extrusionOk="0">
                  <a:moveTo>
                    <a:pt x="3770" y="0"/>
                  </a:moveTo>
                  <a:lnTo>
                    <a:pt x="3677" y="869"/>
                  </a:lnTo>
                  <a:cubicBezTo>
                    <a:pt x="3211" y="947"/>
                    <a:pt x="2762" y="1117"/>
                    <a:pt x="2374" y="1365"/>
                  </a:cubicBezTo>
                  <a:lnTo>
                    <a:pt x="1769" y="822"/>
                  </a:lnTo>
                  <a:lnTo>
                    <a:pt x="901" y="1660"/>
                  </a:lnTo>
                  <a:lnTo>
                    <a:pt x="1397" y="2296"/>
                  </a:lnTo>
                  <a:cubicBezTo>
                    <a:pt x="1118" y="2684"/>
                    <a:pt x="916" y="3133"/>
                    <a:pt x="823" y="3614"/>
                  </a:cubicBezTo>
                  <a:lnTo>
                    <a:pt x="47" y="3661"/>
                  </a:lnTo>
                  <a:lnTo>
                    <a:pt x="1" y="4855"/>
                  </a:lnTo>
                  <a:lnTo>
                    <a:pt x="776" y="4933"/>
                  </a:lnTo>
                  <a:cubicBezTo>
                    <a:pt x="854" y="5429"/>
                    <a:pt x="1056" y="5894"/>
                    <a:pt x="1319" y="6297"/>
                  </a:cubicBezTo>
                  <a:lnTo>
                    <a:pt x="823" y="6856"/>
                  </a:lnTo>
                  <a:lnTo>
                    <a:pt x="1660" y="7724"/>
                  </a:lnTo>
                  <a:lnTo>
                    <a:pt x="2250" y="7243"/>
                  </a:lnTo>
                  <a:cubicBezTo>
                    <a:pt x="2669" y="7523"/>
                    <a:pt x="3103" y="7709"/>
                    <a:pt x="3599" y="7786"/>
                  </a:cubicBezTo>
                  <a:lnTo>
                    <a:pt x="3630" y="8562"/>
                  </a:lnTo>
                  <a:lnTo>
                    <a:pt x="4840" y="8608"/>
                  </a:lnTo>
                  <a:lnTo>
                    <a:pt x="4917" y="7786"/>
                  </a:lnTo>
                  <a:cubicBezTo>
                    <a:pt x="5367" y="7709"/>
                    <a:pt x="5817" y="7523"/>
                    <a:pt x="6205" y="7243"/>
                  </a:cubicBezTo>
                  <a:lnTo>
                    <a:pt x="6825" y="7802"/>
                  </a:lnTo>
                  <a:lnTo>
                    <a:pt x="7694" y="6980"/>
                  </a:lnTo>
                  <a:lnTo>
                    <a:pt x="7135" y="6297"/>
                  </a:lnTo>
                  <a:cubicBezTo>
                    <a:pt x="7399" y="5910"/>
                    <a:pt x="7570" y="5475"/>
                    <a:pt x="7647" y="5041"/>
                  </a:cubicBezTo>
                  <a:lnTo>
                    <a:pt x="8578" y="4917"/>
                  </a:lnTo>
                  <a:lnTo>
                    <a:pt x="8609" y="3738"/>
                  </a:lnTo>
                  <a:lnTo>
                    <a:pt x="7694" y="3645"/>
                  </a:lnTo>
                  <a:cubicBezTo>
                    <a:pt x="7616" y="3195"/>
                    <a:pt x="7446" y="2761"/>
                    <a:pt x="7197" y="2404"/>
                  </a:cubicBezTo>
                  <a:lnTo>
                    <a:pt x="7802" y="1738"/>
                  </a:lnTo>
                  <a:lnTo>
                    <a:pt x="6965" y="869"/>
                  </a:lnTo>
                  <a:lnTo>
                    <a:pt x="6251" y="1443"/>
                  </a:lnTo>
                  <a:cubicBezTo>
                    <a:pt x="5864" y="1195"/>
                    <a:pt x="5460" y="1009"/>
                    <a:pt x="5011" y="900"/>
                  </a:cubicBezTo>
                  <a:lnTo>
                    <a:pt x="4964" y="31"/>
                  </a:lnTo>
                  <a:lnTo>
                    <a:pt x="37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664;p50"/>
            <p:cNvSpPr/>
            <p:nvPr/>
          </p:nvSpPr>
          <p:spPr>
            <a:xfrm>
              <a:off x="3330150" y="2188825"/>
              <a:ext cx="4300" cy="88425"/>
            </a:xfrm>
            <a:custGeom>
              <a:avLst/>
              <a:gdLst/>
              <a:ahLst/>
              <a:cxnLst/>
              <a:rect l="l" t="t" r="r" b="b"/>
              <a:pathLst>
                <a:path w="172" h="3537" extrusionOk="0">
                  <a:moveTo>
                    <a:pt x="125" y="47"/>
                  </a:moveTo>
                  <a:lnTo>
                    <a:pt x="125" y="3490"/>
                  </a:lnTo>
                  <a:lnTo>
                    <a:pt x="16" y="3490"/>
                  </a:lnTo>
                  <a:lnTo>
                    <a:pt x="16" y="47"/>
                  </a:lnTo>
                  <a:close/>
                  <a:moveTo>
                    <a:pt x="1" y="1"/>
                  </a:moveTo>
                  <a:lnTo>
                    <a:pt x="1" y="3537"/>
                  </a:lnTo>
                  <a:lnTo>
                    <a:pt x="172" y="3537"/>
                  </a:lnTo>
                  <a:lnTo>
                    <a:pt x="1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665;p50"/>
            <p:cNvSpPr/>
            <p:nvPr/>
          </p:nvSpPr>
          <p:spPr>
            <a:xfrm>
              <a:off x="3333250" y="2190775"/>
              <a:ext cx="62850" cy="42675"/>
            </a:xfrm>
            <a:custGeom>
              <a:avLst/>
              <a:gdLst/>
              <a:ahLst/>
              <a:cxnLst/>
              <a:rect l="l" t="t" r="r" b="b"/>
              <a:pathLst>
                <a:path w="2514" h="1707" extrusionOk="0">
                  <a:moveTo>
                    <a:pt x="2436" y="47"/>
                  </a:moveTo>
                  <a:lnTo>
                    <a:pt x="1614" y="853"/>
                  </a:lnTo>
                  <a:lnTo>
                    <a:pt x="2436" y="1675"/>
                  </a:lnTo>
                  <a:lnTo>
                    <a:pt x="48" y="1675"/>
                  </a:lnTo>
                  <a:lnTo>
                    <a:pt x="48" y="47"/>
                  </a:lnTo>
                  <a:close/>
                  <a:moveTo>
                    <a:pt x="1" y="0"/>
                  </a:moveTo>
                  <a:lnTo>
                    <a:pt x="1" y="1706"/>
                  </a:lnTo>
                  <a:lnTo>
                    <a:pt x="2514" y="1706"/>
                  </a:lnTo>
                  <a:lnTo>
                    <a:pt x="1660" y="853"/>
                  </a:lnTo>
                  <a:lnTo>
                    <a:pt x="2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666;p50"/>
            <p:cNvSpPr/>
            <p:nvPr/>
          </p:nvSpPr>
          <p:spPr>
            <a:xfrm>
              <a:off x="2948225" y="2535850"/>
              <a:ext cx="395925" cy="25225"/>
            </a:xfrm>
            <a:custGeom>
              <a:avLst/>
              <a:gdLst/>
              <a:ahLst/>
              <a:cxnLst/>
              <a:rect l="l" t="t" r="r" b="b"/>
              <a:pathLst>
                <a:path w="15837" h="1009" extrusionOk="0">
                  <a:moveTo>
                    <a:pt x="1" y="1"/>
                  </a:moveTo>
                  <a:lnTo>
                    <a:pt x="1" y="1009"/>
                  </a:lnTo>
                  <a:lnTo>
                    <a:pt x="15836" y="1009"/>
                  </a:lnTo>
                  <a:lnTo>
                    <a:pt x="15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667;p50"/>
            <p:cNvSpPr/>
            <p:nvPr/>
          </p:nvSpPr>
          <p:spPr>
            <a:xfrm>
              <a:off x="2948225" y="2535475"/>
              <a:ext cx="395925" cy="26375"/>
            </a:xfrm>
            <a:custGeom>
              <a:avLst/>
              <a:gdLst/>
              <a:ahLst/>
              <a:cxnLst/>
              <a:rect l="l" t="t" r="r" b="b"/>
              <a:pathLst>
                <a:path w="15837" h="1055" extrusionOk="0">
                  <a:moveTo>
                    <a:pt x="1" y="0"/>
                  </a:moveTo>
                  <a:lnTo>
                    <a:pt x="1" y="16"/>
                  </a:lnTo>
                  <a:lnTo>
                    <a:pt x="1" y="1024"/>
                  </a:lnTo>
                  <a:lnTo>
                    <a:pt x="1" y="1055"/>
                  </a:lnTo>
                  <a:lnTo>
                    <a:pt x="16" y="1055"/>
                  </a:lnTo>
                  <a:lnTo>
                    <a:pt x="15836" y="1024"/>
                  </a:lnTo>
                  <a:lnTo>
                    <a:pt x="32" y="1008"/>
                  </a:lnTo>
                  <a:lnTo>
                    <a:pt x="32" y="1008"/>
                  </a:lnTo>
                  <a:lnTo>
                    <a:pt x="32" y="47"/>
                  </a:lnTo>
                  <a:lnTo>
                    <a:pt x="7926" y="47"/>
                  </a:lnTo>
                  <a:lnTo>
                    <a:pt x="15836" y="16"/>
                  </a:lnTo>
                  <a:lnTo>
                    <a:pt x="79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668;p50"/>
            <p:cNvSpPr/>
            <p:nvPr/>
          </p:nvSpPr>
          <p:spPr>
            <a:xfrm>
              <a:off x="2952900" y="2540500"/>
              <a:ext cx="255925" cy="15925"/>
            </a:xfrm>
            <a:custGeom>
              <a:avLst/>
              <a:gdLst/>
              <a:ahLst/>
              <a:cxnLst/>
              <a:rect l="l" t="t" r="r" b="b"/>
              <a:pathLst>
                <a:path w="10237" h="637" extrusionOk="0">
                  <a:moveTo>
                    <a:pt x="0" y="1"/>
                  </a:moveTo>
                  <a:lnTo>
                    <a:pt x="0" y="637"/>
                  </a:lnTo>
                  <a:lnTo>
                    <a:pt x="10236" y="637"/>
                  </a:lnTo>
                  <a:lnTo>
                    <a:pt x="10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669;p50"/>
            <p:cNvSpPr/>
            <p:nvPr/>
          </p:nvSpPr>
          <p:spPr>
            <a:xfrm>
              <a:off x="2952900" y="2540500"/>
              <a:ext cx="25600" cy="16325"/>
            </a:xfrm>
            <a:custGeom>
              <a:avLst/>
              <a:gdLst/>
              <a:ahLst/>
              <a:cxnLst/>
              <a:rect l="l" t="t" r="r" b="b"/>
              <a:pathLst>
                <a:path w="1024" h="653" extrusionOk="0">
                  <a:moveTo>
                    <a:pt x="512" y="1"/>
                  </a:moveTo>
                  <a:lnTo>
                    <a:pt x="0" y="652"/>
                  </a:lnTo>
                  <a:lnTo>
                    <a:pt x="527"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670;p50"/>
            <p:cNvSpPr/>
            <p:nvPr/>
          </p:nvSpPr>
          <p:spPr>
            <a:xfrm>
              <a:off x="297847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671;p50"/>
            <p:cNvSpPr/>
            <p:nvPr/>
          </p:nvSpPr>
          <p:spPr>
            <a:xfrm>
              <a:off x="3004450" y="2540500"/>
              <a:ext cx="25625" cy="16325"/>
            </a:xfrm>
            <a:custGeom>
              <a:avLst/>
              <a:gdLst/>
              <a:ahLst/>
              <a:cxnLst/>
              <a:rect l="l" t="t" r="r" b="b"/>
              <a:pathLst>
                <a:path w="1025" h="653" extrusionOk="0">
                  <a:moveTo>
                    <a:pt x="482" y="1"/>
                  </a:moveTo>
                  <a:lnTo>
                    <a:pt x="1" y="652"/>
                  </a:lnTo>
                  <a:lnTo>
                    <a:pt x="51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672;p50"/>
            <p:cNvSpPr/>
            <p:nvPr/>
          </p:nvSpPr>
          <p:spPr>
            <a:xfrm>
              <a:off x="3029650" y="2540500"/>
              <a:ext cx="25625" cy="16325"/>
            </a:xfrm>
            <a:custGeom>
              <a:avLst/>
              <a:gdLst/>
              <a:ahLst/>
              <a:cxnLst/>
              <a:rect l="l" t="t" r="r" b="b"/>
              <a:pathLst>
                <a:path w="1025" h="653" extrusionOk="0">
                  <a:moveTo>
                    <a:pt x="497" y="1"/>
                  </a:moveTo>
                  <a:lnTo>
                    <a:pt x="1" y="652"/>
                  </a:lnTo>
                  <a:lnTo>
                    <a:pt x="544" y="652"/>
                  </a:ln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673;p50"/>
            <p:cNvSpPr/>
            <p:nvPr/>
          </p:nvSpPr>
          <p:spPr>
            <a:xfrm>
              <a:off x="305525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674;p50"/>
            <p:cNvSpPr/>
            <p:nvPr/>
          </p:nvSpPr>
          <p:spPr>
            <a:xfrm>
              <a:off x="3080850" y="2540500"/>
              <a:ext cx="25600" cy="16325"/>
            </a:xfrm>
            <a:custGeom>
              <a:avLst/>
              <a:gdLst/>
              <a:ahLst/>
              <a:cxnLst/>
              <a:rect l="l" t="t" r="r" b="b"/>
              <a:pathLst>
                <a:path w="1024" h="653" extrusionOk="0">
                  <a:moveTo>
                    <a:pt x="512" y="1"/>
                  </a:moveTo>
                  <a:lnTo>
                    <a:pt x="0"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675;p50"/>
            <p:cNvSpPr/>
            <p:nvPr/>
          </p:nvSpPr>
          <p:spPr>
            <a:xfrm>
              <a:off x="310642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76;p50"/>
            <p:cNvSpPr/>
            <p:nvPr/>
          </p:nvSpPr>
          <p:spPr>
            <a:xfrm>
              <a:off x="3132425" y="2540500"/>
              <a:ext cx="25600" cy="16325"/>
            </a:xfrm>
            <a:custGeom>
              <a:avLst/>
              <a:gdLst/>
              <a:ahLst/>
              <a:cxnLst/>
              <a:rect l="l" t="t" r="r" b="b"/>
              <a:pathLst>
                <a:path w="1024" h="653" extrusionOk="0">
                  <a:moveTo>
                    <a:pt x="481" y="1"/>
                  </a:moveTo>
                  <a:lnTo>
                    <a:pt x="0" y="652"/>
                  </a:lnTo>
                  <a:lnTo>
                    <a:pt x="512"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77;p50"/>
            <p:cNvSpPr/>
            <p:nvPr/>
          </p:nvSpPr>
          <p:spPr>
            <a:xfrm>
              <a:off x="3157625" y="2540500"/>
              <a:ext cx="25600" cy="16325"/>
            </a:xfrm>
            <a:custGeom>
              <a:avLst/>
              <a:gdLst/>
              <a:ahLst/>
              <a:cxnLst/>
              <a:rect l="l" t="t" r="r" b="b"/>
              <a:pathLst>
                <a:path w="1024" h="653" extrusionOk="0">
                  <a:moveTo>
                    <a:pt x="496" y="1"/>
                  </a:moveTo>
                  <a:lnTo>
                    <a:pt x="0" y="652"/>
                  </a:lnTo>
                  <a:lnTo>
                    <a:pt x="54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678;p50"/>
            <p:cNvSpPr/>
            <p:nvPr/>
          </p:nvSpPr>
          <p:spPr>
            <a:xfrm>
              <a:off x="318320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79;p50"/>
            <p:cNvSpPr/>
            <p:nvPr/>
          </p:nvSpPr>
          <p:spPr>
            <a:xfrm>
              <a:off x="3208800" y="2556400"/>
              <a:ext cx="25" cy="425"/>
            </a:xfrm>
            <a:custGeom>
              <a:avLst/>
              <a:gdLst/>
              <a:ahLst/>
              <a:cxnLst/>
              <a:rect l="l" t="t" r="r" b="b"/>
              <a:pathLst>
                <a:path w="1" h="17" extrusionOk="0">
                  <a:moveTo>
                    <a:pt x="0" y="16"/>
                  </a:move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680;p50"/>
            <p:cNvSpPr/>
            <p:nvPr/>
          </p:nvSpPr>
          <p:spPr>
            <a:xfrm>
              <a:off x="3108375" y="2571525"/>
              <a:ext cx="6625" cy="10100"/>
            </a:xfrm>
            <a:custGeom>
              <a:avLst/>
              <a:gdLst/>
              <a:ahLst/>
              <a:cxnLst/>
              <a:rect l="l" t="t" r="r" b="b"/>
              <a:pathLst>
                <a:path w="265" h="404" extrusionOk="0">
                  <a:moveTo>
                    <a:pt x="156" y="63"/>
                  </a:moveTo>
                  <a:cubicBezTo>
                    <a:pt x="202" y="63"/>
                    <a:pt x="218" y="94"/>
                    <a:pt x="218" y="125"/>
                  </a:cubicBezTo>
                  <a:cubicBezTo>
                    <a:pt x="218" y="171"/>
                    <a:pt x="202" y="187"/>
                    <a:pt x="156" y="187"/>
                  </a:cubicBezTo>
                  <a:lnTo>
                    <a:pt x="78" y="187"/>
                  </a:lnTo>
                  <a:lnTo>
                    <a:pt x="78" y="63"/>
                  </a:lnTo>
                  <a:close/>
                  <a:moveTo>
                    <a:pt x="47" y="1"/>
                  </a:moveTo>
                  <a:cubicBezTo>
                    <a:pt x="31" y="1"/>
                    <a:pt x="0" y="16"/>
                    <a:pt x="0" y="32"/>
                  </a:cubicBezTo>
                  <a:lnTo>
                    <a:pt x="0" y="357"/>
                  </a:lnTo>
                  <a:cubicBezTo>
                    <a:pt x="0" y="388"/>
                    <a:pt x="31" y="404"/>
                    <a:pt x="47" y="404"/>
                  </a:cubicBezTo>
                  <a:cubicBezTo>
                    <a:pt x="62" y="404"/>
                    <a:pt x="78" y="388"/>
                    <a:pt x="78" y="357"/>
                  </a:cubicBezTo>
                  <a:lnTo>
                    <a:pt x="78" y="249"/>
                  </a:lnTo>
                  <a:lnTo>
                    <a:pt x="156" y="249"/>
                  </a:lnTo>
                  <a:cubicBezTo>
                    <a:pt x="218" y="249"/>
                    <a:pt x="264" y="171"/>
                    <a:pt x="264" y="109"/>
                  </a:cubicBezTo>
                  <a:cubicBezTo>
                    <a:pt x="264" y="47"/>
                    <a:pt x="21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681;p50"/>
            <p:cNvSpPr/>
            <p:nvPr/>
          </p:nvSpPr>
          <p:spPr>
            <a:xfrm>
              <a:off x="3116525" y="2570750"/>
              <a:ext cx="7375" cy="10500"/>
            </a:xfrm>
            <a:custGeom>
              <a:avLst/>
              <a:gdLst/>
              <a:ahLst/>
              <a:cxnLst/>
              <a:rect l="l" t="t" r="r" b="b"/>
              <a:pathLst>
                <a:path w="295" h="420" extrusionOk="0">
                  <a:moveTo>
                    <a:pt x="140" y="109"/>
                  </a:moveTo>
                  <a:cubicBezTo>
                    <a:pt x="186" y="109"/>
                    <a:pt x="202" y="125"/>
                    <a:pt x="202" y="156"/>
                  </a:cubicBezTo>
                  <a:cubicBezTo>
                    <a:pt x="202" y="187"/>
                    <a:pt x="186" y="218"/>
                    <a:pt x="140" y="218"/>
                  </a:cubicBezTo>
                  <a:lnTo>
                    <a:pt x="62" y="218"/>
                  </a:lnTo>
                  <a:lnTo>
                    <a:pt x="62" y="109"/>
                  </a:lnTo>
                  <a:close/>
                  <a:moveTo>
                    <a:pt x="47" y="1"/>
                  </a:moveTo>
                  <a:cubicBezTo>
                    <a:pt x="31" y="1"/>
                    <a:pt x="0" y="16"/>
                    <a:pt x="0" y="47"/>
                  </a:cubicBezTo>
                  <a:lnTo>
                    <a:pt x="0" y="373"/>
                  </a:lnTo>
                  <a:cubicBezTo>
                    <a:pt x="0" y="388"/>
                    <a:pt x="31" y="404"/>
                    <a:pt x="47" y="404"/>
                  </a:cubicBezTo>
                  <a:cubicBezTo>
                    <a:pt x="62" y="404"/>
                    <a:pt x="78" y="388"/>
                    <a:pt x="78" y="373"/>
                  </a:cubicBezTo>
                  <a:lnTo>
                    <a:pt x="78" y="249"/>
                  </a:lnTo>
                  <a:lnTo>
                    <a:pt x="140" y="249"/>
                  </a:lnTo>
                  <a:cubicBezTo>
                    <a:pt x="155" y="249"/>
                    <a:pt x="155" y="280"/>
                    <a:pt x="186" y="280"/>
                  </a:cubicBezTo>
                  <a:lnTo>
                    <a:pt x="202" y="295"/>
                  </a:lnTo>
                  <a:lnTo>
                    <a:pt x="202" y="311"/>
                  </a:lnTo>
                  <a:cubicBezTo>
                    <a:pt x="202" y="357"/>
                    <a:pt x="217" y="373"/>
                    <a:pt x="217" y="388"/>
                  </a:cubicBezTo>
                  <a:lnTo>
                    <a:pt x="233" y="419"/>
                  </a:lnTo>
                  <a:lnTo>
                    <a:pt x="279" y="419"/>
                  </a:lnTo>
                  <a:cubicBezTo>
                    <a:pt x="295" y="419"/>
                    <a:pt x="295" y="388"/>
                    <a:pt x="295" y="373"/>
                  </a:cubicBezTo>
                  <a:cubicBezTo>
                    <a:pt x="279" y="373"/>
                    <a:pt x="279" y="357"/>
                    <a:pt x="264" y="342"/>
                  </a:cubicBezTo>
                  <a:lnTo>
                    <a:pt x="264" y="295"/>
                  </a:lnTo>
                  <a:cubicBezTo>
                    <a:pt x="264" y="280"/>
                    <a:pt x="264" y="264"/>
                    <a:pt x="233" y="233"/>
                  </a:cubicBezTo>
                  <a:lnTo>
                    <a:pt x="217" y="218"/>
                  </a:lnTo>
                  <a:cubicBezTo>
                    <a:pt x="233" y="202"/>
                    <a:pt x="264" y="156"/>
                    <a:pt x="264" y="125"/>
                  </a:cubicBezTo>
                  <a:cubicBezTo>
                    <a:pt x="264" y="63"/>
                    <a:pt x="217"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682;p50"/>
            <p:cNvSpPr/>
            <p:nvPr/>
          </p:nvSpPr>
          <p:spPr>
            <a:xfrm>
              <a:off x="3125050" y="2571525"/>
              <a:ext cx="10500" cy="10100"/>
            </a:xfrm>
            <a:custGeom>
              <a:avLst/>
              <a:gdLst/>
              <a:ahLst/>
              <a:cxnLst/>
              <a:rect l="l" t="t" r="r" b="b"/>
              <a:pathLst>
                <a:path w="420" h="404" extrusionOk="0">
                  <a:moveTo>
                    <a:pt x="225" y="47"/>
                  </a:moveTo>
                  <a:cubicBezTo>
                    <a:pt x="256" y="47"/>
                    <a:pt x="287" y="63"/>
                    <a:pt x="311" y="94"/>
                  </a:cubicBezTo>
                  <a:cubicBezTo>
                    <a:pt x="326" y="109"/>
                    <a:pt x="342" y="156"/>
                    <a:pt x="342" y="187"/>
                  </a:cubicBezTo>
                  <a:cubicBezTo>
                    <a:pt x="342" y="233"/>
                    <a:pt x="326" y="264"/>
                    <a:pt x="326" y="280"/>
                  </a:cubicBezTo>
                  <a:lnTo>
                    <a:pt x="311" y="311"/>
                  </a:lnTo>
                  <a:cubicBezTo>
                    <a:pt x="285" y="324"/>
                    <a:pt x="256" y="331"/>
                    <a:pt x="230" y="331"/>
                  </a:cubicBezTo>
                  <a:cubicBezTo>
                    <a:pt x="192" y="331"/>
                    <a:pt x="158" y="316"/>
                    <a:pt x="140" y="280"/>
                  </a:cubicBezTo>
                  <a:cubicBezTo>
                    <a:pt x="78" y="233"/>
                    <a:pt x="78" y="156"/>
                    <a:pt x="140" y="94"/>
                  </a:cubicBezTo>
                  <a:cubicBezTo>
                    <a:pt x="163" y="63"/>
                    <a:pt x="194" y="47"/>
                    <a:pt x="225" y="47"/>
                  </a:cubicBezTo>
                  <a:close/>
                  <a:moveTo>
                    <a:pt x="217" y="1"/>
                  </a:moveTo>
                  <a:cubicBezTo>
                    <a:pt x="171" y="1"/>
                    <a:pt x="109" y="16"/>
                    <a:pt x="78" y="47"/>
                  </a:cubicBezTo>
                  <a:cubicBezTo>
                    <a:pt x="0" y="125"/>
                    <a:pt x="0" y="264"/>
                    <a:pt x="78" y="342"/>
                  </a:cubicBezTo>
                  <a:cubicBezTo>
                    <a:pt x="109" y="388"/>
                    <a:pt x="155" y="404"/>
                    <a:pt x="217" y="404"/>
                  </a:cubicBezTo>
                  <a:cubicBezTo>
                    <a:pt x="264" y="404"/>
                    <a:pt x="311" y="388"/>
                    <a:pt x="342" y="342"/>
                  </a:cubicBezTo>
                  <a:cubicBezTo>
                    <a:pt x="419" y="264"/>
                    <a:pt x="419" y="125"/>
                    <a:pt x="342" y="47"/>
                  </a:cubicBezTo>
                  <a:cubicBezTo>
                    <a:pt x="311" y="16"/>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683;p50"/>
            <p:cNvSpPr/>
            <p:nvPr/>
          </p:nvSpPr>
          <p:spPr>
            <a:xfrm>
              <a:off x="3137075" y="2570750"/>
              <a:ext cx="9325" cy="9650"/>
            </a:xfrm>
            <a:custGeom>
              <a:avLst/>
              <a:gdLst/>
              <a:ahLst/>
              <a:cxnLst/>
              <a:rect l="l" t="t" r="r" b="b"/>
              <a:pathLst>
                <a:path w="373" h="386" extrusionOk="0">
                  <a:moveTo>
                    <a:pt x="217" y="1"/>
                  </a:moveTo>
                  <a:cubicBezTo>
                    <a:pt x="93" y="1"/>
                    <a:pt x="0" y="94"/>
                    <a:pt x="0" y="218"/>
                  </a:cubicBezTo>
                  <a:cubicBezTo>
                    <a:pt x="0" y="310"/>
                    <a:pt x="52" y="386"/>
                    <a:pt x="130" y="386"/>
                  </a:cubicBezTo>
                  <a:cubicBezTo>
                    <a:pt x="156" y="386"/>
                    <a:pt x="186" y="377"/>
                    <a:pt x="217" y="357"/>
                  </a:cubicBezTo>
                  <a:cubicBezTo>
                    <a:pt x="279" y="357"/>
                    <a:pt x="310" y="357"/>
                    <a:pt x="357" y="311"/>
                  </a:cubicBezTo>
                  <a:cubicBezTo>
                    <a:pt x="357" y="311"/>
                    <a:pt x="372" y="295"/>
                    <a:pt x="357" y="280"/>
                  </a:cubicBezTo>
                  <a:cubicBezTo>
                    <a:pt x="357" y="280"/>
                    <a:pt x="343" y="266"/>
                    <a:pt x="329" y="266"/>
                  </a:cubicBezTo>
                  <a:cubicBezTo>
                    <a:pt x="322" y="266"/>
                    <a:pt x="315" y="269"/>
                    <a:pt x="310" y="280"/>
                  </a:cubicBezTo>
                  <a:cubicBezTo>
                    <a:pt x="279" y="295"/>
                    <a:pt x="248" y="311"/>
                    <a:pt x="217" y="311"/>
                  </a:cubicBezTo>
                  <a:cubicBezTo>
                    <a:pt x="171" y="311"/>
                    <a:pt x="140" y="295"/>
                    <a:pt x="124" y="280"/>
                  </a:cubicBezTo>
                  <a:cubicBezTo>
                    <a:pt x="62" y="218"/>
                    <a:pt x="62" y="140"/>
                    <a:pt x="124" y="78"/>
                  </a:cubicBezTo>
                  <a:cubicBezTo>
                    <a:pt x="140" y="63"/>
                    <a:pt x="171" y="47"/>
                    <a:pt x="217" y="47"/>
                  </a:cubicBezTo>
                  <a:cubicBezTo>
                    <a:pt x="248" y="47"/>
                    <a:pt x="295" y="63"/>
                    <a:pt x="310" y="78"/>
                  </a:cubicBezTo>
                  <a:cubicBezTo>
                    <a:pt x="310" y="86"/>
                    <a:pt x="314" y="90"/>
                    <a:pt x="322" y="90"/>
                  </a:cubicBezTo>
                  <a:cubicBezTo>
                    <a:pt x="330" y="90"/>
                    <a:pt x="341" y="86"/>
                    <a:pt x="357" y="78"/>
                  </a:cubicBezTo>
                  <a:cubicBezTo>
                    <a:pt x="372" y="78"/>
                    <a:pt x="372" y="63"/>
                    <a:pt x="357" y="47"/>
                  </a:cubicBezTo>
                  <a:cubicBezTo>
                    <a:pt x="310" y="32"/>
                    <a:pt x="248"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684;p50"/>
            <p:cNvSpPr/>
            <p:nvPr/>
          </p:nvSpPr>
          <p:spPr>
            <a:xfrm>
              <a:off x="3148700" y="2571525"/>
              <a:ext cx="7000" cy="10100"/>
            </a:xfrm>
            <a:custGeom>
              <a:avLst/>
              <a:gdLst/>
              <a:ahLst/>
              <a:cxnLst/>
              <a:rect l="l" t="t" r="r" b="b"/>
              <a:pathLst>
                <a:path w="280" h="404" extrusionOk="0">
                  <a:moveTo>
                    <a:pt x="47" y="1"/>
                  </a:moveTo>
                  <a:cubicBezTo>
                    <a:pt x="16" y="1"/>
                    <a:pt x="0" y="16"/>
                    <a:pt x="0" y="32"/>
                  </a:cubicBezTo>
                  <a:lnTo>
                    <a:pt x="0" y="357"/>
                  </a:lnTo>
                  <a:cubicBezTo>
                    <a:pt x="0" y="388"/>
                    <a:pt x="16" y="404"/>
                    <a:pt x="47" y="404"/>
                  </a:cubicBezTo>
                  <a:lnTo>
                    <a:pt x="233" y="404"/>
                  </a:lnTo>
                  <a:cubicBezTo>
                    <a:pt x="233" y="404"/>
                    <a:pt x="249" y="404"/>
                    <a:pt x="249" y="388"/>
                  </a:cubicBezTo>
                  <a:cubicBezTo>
                    <a:pt x="280" y="357"/>
                    <a:pt x="249" y="342"/>
                    <a:pt x="233" y="342"/>
                  </a:cubicBezTo>
                  <a:lnTo>
                    <a:pt x="78" y="342"/>
                  </a:lnTo>
                  <a:lnTo>
                    <a:pt x="78" y="249"/>
                  </a:lnTo>
                  <a:lnTo>
                    <a:pt x="218" y="249"/>
                  </a:lnTo>
                  <a:cubicBezTo>
                    <a:pt x="233" y="249"/>
                    <a:pt x="249" y="233"/>
                    <a:pt x="249" y="202"/>
                  </a:cubicBezTo>
                  <a:cubicBezTo>
                    <a:pt x="249" y="187"/>
                    <a:pt x="233" y="171"/>
                    <a:pt x="218" y="171"/>
                  </a:cubicBezTo>
                  <a:lnTo>
                    <a:pt x="78" y="171"/>
                  </a:lnTo>
                  <a:lnTo>
                    <a:pt x="78" y="78"/>
                  </a:lnTo>
                  <a:lnTo>
                    <a:pt x="233" y="78"/>
                  </a:lnTo>
                  <a:cubicBezTo>
                    <a:pt x="249" y="78"/>
                    <a:pt x="280" y="47"/>
                    <a:pt x="280" y="32"/>
                  </a:cubicBezTo>
                  <a:cubicBezTo>
                    <a:pt x="280" y="16"/>
                    <a:pt x="249"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685;p50"/>
            <p:cNvSpPr/>
            <p:nvPr/>
          </p:nvSpPr>
          <p:spPr>
            <a:xfrm>
              <a:off x="3156450" y="2571925"/>
              <a:ext cx="7775" cy="10475"/>
            </a:xfrm>
            <a:custGeom>
              <a:avLst/>
              <a:gdLst/>
              <a:ahLst/>
              <a:cxnLst/>
              <a:rect l="l" t="t" r="r" b="b"/>
              <a:pathLst>
                <a:path w="311" h="419" extrusionOk="0">
                  <a:moveTo>
                    <a:pt x="156" y="0"/>
                  </a:moveTo>
                  <a:cubicBezTo>
                    <a:pt x="125" y="0"/>
                    <a:pt x="78" y="16"/>
                    <a:pt x="63" y="31"/>
                  </a:cubicBezTo>
                  <a:cubicBezTo>
                    <a:pt x="47" y="47"/>
                    <a:pt x="16" y="78"/>
                    <a:pt x="16" y="109"/>
                  </a:cubicBezTo>
                  <a:cubicBezTo>
                    <a:pt x="16" y="109"/>
                    <a:pt x="47" y="124"/>
                    <a:pt x="47" y="155"/>
                  </a:cubicBezTo>
                  <a:cubicBezTo>
                    <a:pt x="63" y="171"/>
                    <a:pt x="78" y="186"/>
                    <a:pt x="94" y="186"/>
                  </a:cubicBezTo>
                  <a:cubicBezTo>
                    <a:pt x="125" y="186"/>
                    <a:pt x="156" y="202"/>
                    <a:pt x="171" y="202"/>
                  </a:cubicBezTo>
                  <a:cubicBezTo>
                    <a:pt x="202" y="202"/>
                    <a:pt x="233" y="202"/>
                    <a:pt x="249" y="233"/>
                  </a:cubicBezTo>
                  <a:lnTo>
                    <a:pt x="280" y="248"/>
                  </a:lnTo>
                  <a:lnTo>
                    <a:pt x="280" y="264"/>
                  </a:lnTo>
                  <a:cubicBezTo>
                    <a:pt x="280" y="279"/>
                    <a:pt x="280" y="310"/>
                    <a:pt x="249" y="310"/>
                  </a:cubicBezTo>
                  <a:cubicBezTo>
                    <a:pt x="233" y="326"/>
                    <a:pt x="202" y="326"/>
                    <a:pt x="171" y="326"/>
                  </a:cubicBezTo>
                  <a:cubicBezTo>
                    <a:pt x="140" y="326"/>
                    <a:pt x="94" y="310"/>
                    <a:pt x="63" y="295"/>
                  </a:cubicBezTo>
                  <a:cubicBezTo>
                    <a:pt x="55" y="279"/>
                    <a:pt x="51" y="272"/>
                    <a:pt x="45" y="272"/>
                  </a:cubicBezTo>
                  <a:cubicBezTo>
                    <a:pt x="39" y="272"/>
                    <a:pt x="32" y="279"/>
                    <a:pt x="16" y="295"/>
                  </a:cubicBezTo>
                  <a:cubicBezTo>
                    <a:pt x="1" y="295"/>
                    <a:pt x="16" y="310"/>
                    <a:pt x="1" y="372"/>
                  </a:cubicBezTo>
                  <a:cubicBezTo>
                    <a:pt x="32" y="403"/>
                    <a:pt x="94" y="419"/>
                    <a:pt x="156" y="419"/>
                  </a:cubicBezTo>
                  <a:cubicBezTo>
                    <a:pt x="171" y="419"/>
                    <a:pt x="218" y="403"/>
                    <a:pt x="249" y="388"/>
                  </a:cubicBezTo>
                  <a:cubicBezTo>
                    <a:pt x="295" y="372"/>
                    <a:pt x="311" y="326"/>
                    <a:pt x="311" y="295"/>
                  </a:cubicBezTo>
                  <a:cubicBezTo>
                    <a:pt x="311" y="264"/>
                    <a:pt x="295" y="248"/>
                    <a:pt x="295" y="233"/>
                  </a:cubicBezTo>
                  <a:cubicBezTo>
                    <a:pt x="264" y="217"/>
                    <a:pt x="249" y="217"/>
                    <a:pt x="233" y="186"/>
                  </a:cubicBezTo>
                  <a:cubicBezTo>
                    <a:pt x="218" y="186"/>
                    <a:pt x="171" y="171"/>
                    <a:pt x="156" y="171"/>
                  </a:cubicBezTo>
                  <a:cubicBezTo>
                    <a:pt x="140" y="171"/>
                    <a:pt x="94" y="171"/>
                    <a:pt x="78" y="155"/>
                  </a:cubicBezTo>
                  <a:cubicBezTo>
                    <a:pt x="63" y="155"/>
                    <a:pt x="63" y="140"/>
                    <a:pt x="63" y="140"/>
                  </a:cubicBezTo>
                  <a:lnTo>
                    <a:pt x="63" y="109"/>
                  </a:lnTo>
                  <a:cubicBezTo>
                    <a:pt x="63" y="93"/>
                    <a:pt x="63" y="78"/>
                    <a:pt x="78" y="78"/>
                  </a:cubicBezTo>
                  <a:cubicBezTo>
                    <a:pt x="94" y="47"/>
                    <a:pt x="125" y="47"/>
                    <a:pt x="140" y="47"/>
                  </a:cubicBezTo>
                  <a:cubicBezTo>
                    <a:pt x="171" y="47"/>
                    <a:pt x="218" y="78"/>
                    <a:pt x="233" y="93"/>
                  </a:cubicBezTo>
                  <a:cubicBezTo>
                    <a:pt x="249" y="93"/>
                    <a:pt x="280" y="93"/>
                    <a:pt x="280" y="78"/>
                  </a:cubicBezTo>
                  <a:cubicBezTo>
                    <a:pt x="295" y="47"/>
                    <a:pt x="295" y="31"/>
                    <a:pt x="280" y="31"/>
                  </a:cubicBezTo>
                  <a:cubicBezTo>
                    <a:pt x="249" y="16"/>
                    <a:pt x="202"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686;p50"/>
            <p:cNvSpPr/>
            <p:nvPr/>
          </p:nvSpPr>
          <p:spPr>
            <a:xfrm>
              <a:off x="3165750" y="2571925"/>
              <a:ext cx="7800" cy="10100"/>
            </a:xfrm>
            <a:custGeom>
              <a:avLst/>
              <a:gdLst/>
              <a:ahLst/>
              <a:cxnLst/>
              <a:rect l="l" t="t" r="r" b="b"/>
              <a:pathLst>
                <a:path w="312" h="404" extrusionOk="0">
                  <a:moveTo>
                    <a:pt x="156" y="0"/>
                  </a:moveTo>
                  <a:cubicBezTo>
                    <a:pt x="109" y="0"/>
                    <a:pt x="78" y="16"/>
                    <a:pt x="63" y="31"/>
                  </a:cubicBezTo>
                  <a:cubicBezTo>
                    <a:pt x="32" y="47"/>
                    <a:pt x="16" y="78"/>
                    <a:pt x="16" y="109"/>
                  </a:cubicBezTo>
                  <a:cubicBezTo>
                    <a:pt x="16" y="109"/>
                    <a:pt x="32" y="124"/>
                    <a:pt x="32" y="155"/>
                  </a:cubicBezTo>
                  <a:cubicBezTo>
                    <a:pt x="63" y="171"/>
                    <a:pt x="78" y="186"/>
                    <a:pt x="94" y="186"/>
                  </a:cubicBezTo>
                  <a:cubicBezTo>
                    <a:pt x="109" y="186"/>
                    <a:pt x="156" y="202"/>
                    <a:pt x="171" y="202"/>
                  </a:cubicBezTo>
                  <a:cubicBezTo>
                    <a:pt x="187" y="202"/>
                    <a:pt x="233" y="202"/>
                    <a:pt x="249" y="233"/>
                  </a:cubicBezTo>
                  <a:lnTo>
                    <a:pt x="264" y="248"/>
                  </a:lnTo>
                  <a:lnTo>
                    <a:pt x="264" y="264"/>
                  </a:lnTo>
                  <a:cubicBezTo>
                    <a:pt x="264" y="279"/>
                    <a:pt x="264" y="310"/>
                    <a:pt x="249" y="310"/>
                  </a:cubicBezTo>
                  <a:cubicBezTo>
                    <a:pt x="233" y="326"/>
                    <a:pt x="187" y="326"/>
                    <a:pt x="171" y="326"/>
                  </a:cubicBezTo>
                  <a:cubicBezTo>
                    <a:pt x="140" y="326"/>
                    <a:pt x="94" y="310"/>
                    <a:pt x="63" y="295"/>
                  </a:cubicBezTo>
                  <a:cubicBezTo>
                    <a:pt x="47" y="279"/>
                    <a:pt x="40" y="272"/>
                    <a:pt x="34" y="272"/>
                  </a:cubicBezTo>
                  <a:cubicBezTo>
                    <a:pt x="28" y="272"/>
                    <a:pt x="24" y="279"/>
                    <a:pt x="16" y="295"/>
                  </a:cubicBezTo>
                  <a:cubicBezTo>
                    <a:pt x="16" y="295"/>
                    <a:pt x="16" y="310"/>
                    <a:pt x="1" y="341"/>
                  </a:cubicBezTo>
                  <a:cubicBezTo>
                    <a:pt x="32" y="388"/>
                    <a:pt x="94" y="403"/>
                    <a:pt x="156" y="403"/>
                  </a:cubicBezTo>
                  <a:cubicBezTo>
                    <a:pt x="171" y="403"/>
                    <a:pt x="218" y="388"/>
                    <a:pt x="249" y="372"/>
                  </a:cubicBezTo>
                  <a:cubicBezTo>
                    <a:pt x="296" y="341"/>
                    <a:pt x="311" y="310"/>
                    <a:pt x="311" y="264"/>
                  </a:cubicBezTo>
                  <a:cubicBezTo>
                    <a:pt x="311" y="248"/>
                    <a:pt x="296" y="233"/>
                    <a:pt x="296" y="217"/>
                  </a:cubicBezTo>
                  <a:cubicBezTo>
                    <a:pt x="264" y="186"/>
                    <a:pt x="249" y="186"/>
                    <a:pt x="233" y="171"/>
                  </a:cubicBezTo>
                  <a:cubicBezTo>
                    <a:pt x="218" y="171"/>
                    <a:pt x="171" y="155"/>
                    <a:pt x="156" y="155"/>
                  </a:cubicBezTo>
                  <a:cubicBezTo>
                    <a:pt x="140" y="155"/>
                    <a:pt x="94" y="155"/>
                    <a:pt x="78" y="140"/>
                  </a:cubicBezTo>
                  <a:cubicBezTo>
                    <a:pt x="63" y="140"/>
                    <a:pt x="63" y="109"/>
                    <a:pt x="63" y="109"/>
                  </a:cubicBezTo>
                  <a:lnTo>
                    <a:pt x="63" y="93"/>
                  </a:lnTo>
                  <a:cubicBezTo>
                    <a:pt x="63" y="78"/>
                    <a:pt x="63" y="47"/>
                    <a:pt x="78" y="47"/>
                  </a:cubicBezTo>
                  <a:cubicBezTo>
                    <a:pt x="94" y="31"/>
                    <a:pt x="109" y="31"/>
                    <a:pt x="140" y="31"/>
                  </a:cubicBezTo>
                  <a:cubicBezTo>
                    <a:pt x="171" y="31"/>
                    <a:pt x="218" y="47"/>
                    <a:pt x="233" y="78"/>
                  </a:cubicBezTo>
                  <a:cubicBezTo>
                    <a:pt x="241" y="85"/>
                    <a:pt x="249" y="89"/>
                    <a:pt x="255" y="89"/>
                  </a:cubicBezTo>
                  <a:cubicBezTo>
                    <a:pt x="261" y="89"/>
                    <a:pt x="264" y="85"/>
                    <a:pt x="264" y="78"/>
                  </a:cubicBezTo>
                  <a:cubicBezTo>
                    <a:pt x="296" y="78"/>
                    <a:pt x="296" y="47"/>
                    <a:pt x="264" y="31"/>
                  </a:cubicBezTo>
                  <a:cubicBezTo>
                    <a:pt x="249" y="16"/>
                    <a:pt x="187"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687;p50"/>
            <p:cNvSpPr/>
            <p:nvPr/>
          </p:nvSpPr>
          <p:spPr>
            <a:xfrm>
              <a:off x="3175850" y="2579675"/>
              <a:ext cx="1950" cy="1950"/>
            </a:xfrm>
            <a:custGeom>
              <a:avLst/>
              <a:gdLst/>
              <a:ahLst/>
              <a:cxnLst/>
              <a:rect l="l" t="t" r="r" b="b"/>
              <a:pathLst>
                <a:path w="78" h="78" extrusionOk="0">
                  <a:moveTo>
                    <a:pt x="47" y="0"/>
                  </a:moveTo>
                  <a:cubicBezTo>
                    <a:pt x="16" y="0"/>
                    <a:pt x="0" y="16"/>
                    <a:pt x="0" y="31"/>
                  </a:cubicBezTo>
                  <a:cubicBezTo>
                    <a:pt x="0" y="62"/>
                    <a:pt x="16" y="78"/>
                    <a:pt x="47" y="78"/>
                  </a:cubicBezTo>
                  <a:cubicBezTo>
                    <a:pt x="62" y="78"/>
                    <a:pt x="78" y="62"/>
                    <a:pt x="78" y="31"/>
                  </a:cubicBezTo>
                  <a:cubicBezTo>
                    <a:pt x="78" y="16"/>
                    <a:pt x="6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688;p50"/>
            <p:cNvSpPr/>
            <p:nvPr/>
          </p:nvSpPr>
          <p:spPr>
            <a:xfrm>
              <a:off x="3179325" y="2579675"/>
              <a:ext cx="1975" cy="1950"/>
            </a:xfrm>
            <a:custGeom>
              <a:avLst/>
              <a:gdLst/>
              <a:ahLst/>
              <a:cxnLst/>
              <a:rect l="l" t="t" r="r" b="b"/>
              <a:pathLst>
                <a:path w="79" h="78" extrusionOk="0">
                  <a:moveTo>
                    <a:pt x="32" y="0"/>
                  </a:moveTo>
                  <a:cubicBezTo>
                    <a:pt x="16" y="0"/>
                    <a:pt x="1" y="16"/>
                    <a:pt x="1" y="31"/>
                  </a:cubicBezTo>
                  <a:cubicBezTo>
                    <a:pt x="1" y="62"/>
                    <a:pt x="16" y="78"/>
                    <a:pt x="32" y="78"/>
                  </a:cubicBezTo>
                  <a:cubicBezTo>
                    <a:pt x="63" y="78"/>
                    <a:pt x="78" y="62"/>
                    <a:pt x="78" y="31"/>
                  </a:cubicBezTo>
                  <a:cubicBezTo>
                    <a:pt x="78" y="16"/>
                    <a:pt x="63"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689;p50"/>
            <p:cNvSpPr/>
            <p:nvPr/>
          </p:nvSpPr>
          <p:spPr>
            <a:xfrm>
              <a:off x="3182825" y="2579675"/>
              <a:ext cx="1950" cy="1950"/>
            </a:xfrm>
            <a:custGeom>
              <a:avLst/>
              <a:gdLst/>
              <a:ahLst/>
              <a:cxnLst/>
              <a:rect l="l" t="t" r="r" b="b"/>
              <a:pathLst>
                <a:path w="78" h="78" extrusionOk="0">
                  <a:moveTo>
                    <a:pt x="31" y="0"/>
                  </a:moveTo>
                  <a:cubicBezTo>
                    <a:pt x="16" y="0"/>
                    <a:pt x="0" y="16"/>
                    <a:pt x="0" y="31"/>
                  </a:cubicBezTo>
                  <a:cubicBezTo>
                    <a:pt x="0" y="62"/>
                    <a:pt x="16" y="78"/>
                    <a:pt x="31" y="78"/>
                  </a:cubicBezTo>
                  <a:cubicBezTo>
                    <a:pt x="47" y="78"/>
                    <a:pt x="78" y="62"/>
                    <a:pt x="78" y="31"/>
                  </a:cubicBezTo>
                  <a:cubicBezTo>
                    <a:pt x="78" y="16"/>
                    <a:pt x="47"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690;p50"/>
            <p:cNvSpPr/>
            <p:nvPr/>
          </p:nvSpPr>
          <p:spPr>
            <a:xfrm>
              <a:off x="2862550" y="2294775"/>
              <a:ext cx="111275" cy="121675"/>
            </a:xfrm>
            <a:custGeom>
              <a:avLst/>
              <a:gdLst/>
              <a:ahLst/>
              <a:cxnLst/>
              <a:rect l="l" t="t" r="r" b="b"/>
              <a:pathLst>
                <a:path w="4451" h="4867" extrusionOk="0">
                  <a:moveTo>
                    <a:pt x="250" y="1"/>
                  </a:moveTo>
                  <a:cubicBezTo>
                    <a:pt x="71" y="1"/>
                    <a:pt x="0" y="284"/>
                    <a:pt x="47" y="602"/>
                  </a:cubicBezTo>
                  <a:cubicBezTo>
                    <a:pt x="280" y="2323"/>
                    <a:pt x="1039" y="4107"/>
                    <a:pt x="1334" y="4371"/>
                  </a:cubicBezTo>
                  <a:cubicBezTo>
                    <a:pt x="1644" y="4665"/>
                    <a:pt x="3195" y="4820"/>
                    <a:pt x="3986" y="4867"/>
                  </a:cubicBezTo>
                  <a:cubicBezTo>
                    <a:pt x="3987" y="4867"/>
                    <a:pt x="3988" y="4867"/>
                    <a:pt x="3990" y="4867"/>
                  </a:cubicBezTo>
                  <a:cubicBezTo>
                    <a:pt x="4236" y="4867"/>
                    <a:pt x="4451" y="3098"/>
                    <a:pt x="4234" y="2928"/>
                  </a:cubicBezTo>
                  <a:cubicBezTo>
                    <a:pt x="4151" y="2856"/>
                    <a:pt x="3900" y="2842"/>
                    <a:pt x="3611" y="2842"/>
                  </a:cubicBezTo>
                  <a:cubicBezTo>
                    <a:pt x="3425" y="2842"/>
                    <a:pt x="3223" y="2848"/>
                    <a:pt x="3039" y="2848"/>
                  </a:cubicBezTo>
                  <a:cubicBezTo>
                    <a:pt x="2768" y="2848"/>
                    <a:pt x="2536" y="2835"/>
                    <a:pt x="2451" y="2773"/>
                  </a:cubicBezTo>
                  <a:cubicBezTo>
                    <a:pt x="2373" y="2711"/>
                    <a:pt x="1303" y="1284"/>
                    <a:pt x="745" y="447"/>
                  </a:cubicBezTo>
                  <a:cubicBezTo>
                    <a:pt x="535" y="125"/>
                    <a:pt x="369" y="1"/>
                    <a:pt x="25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691;p50"/>
            <p:cNvSpPr/>
            <p:nvPr/>
          </p:nvSpPr>
          <p:spPr>
            <a:xfrm>
              <a:off x="2858375" y="2292825"/>
              <a:ext cx="104225" cy="129450"/>
            </a:xfrm>
            <a:custGeom>
              <a:avLst/>
              <a:gdLst/>
              <a:ahLst/>
              <a:cxnLst/>
              <a:rect l="l" t="t" r="r" b="b"/>
              <a:pathLst>
                <a:path w="4169" h="5178" extrusionOk="0">
                  <a:moveTo>
                    <a:pt x="354" y="0"/>
                  </a:moveTo>
                  <a:cubicBezTo>
                    <a:pt x="123" y="0"/>
                    <a:pt x="0" y="331"/>
                    <a:pt x="198" y="1161"/>
                  </a:cubicBezTo>
                  <a:cubicBezTo>
                    <a:pt x="540" y="2634"/>
                    <a:pt x="1051" y="4107"/>
                    <a:pt x="1362" y="4418"/>
                  </a:cubicBezTo>
                  <a:cubicBezTo>
                    <a:pt x="1765" y="4836"/>
                    <a:pt x="3921" y="5177"/>
                    <a:pt x="3921" y="5177"/>
                  </a:cubicBezTo>
                  <a:lnTo>
                    <a:pt x="4169" y="2820"/>
                  </a:lnTo>
                  <a:lnTo>
                    <a:pt x="4169" y="2820"/>
                  </a:lnTo>
                  <a:cubicBezTo>
                    <a:pt x="4169" y="2820"/>
                    <a:pt x="3807" y="2838"/>
                    <a:pt x="3441" y="2838"/>
                  </a:cubicBezTo>
                  <a:cubicBezTo>
                    <a:pt x="3121" y="2838"/>
                    <a:pt x="2798" y="2824"/>
                    <a:pt x="2711" y="2774"/>
                  </a:cubicBezTo>
                  <a:cubicBezTo>
                    <a:pt x="2540" y="2649"/>
                    <a:pt x="1315" y="943"/>
                    <a:pt x="881" y="370"/>
                  </a:cubicBezTo>
                  <a:cubicBezTo>
                    <a:pt x="698" y="138"/>
                    <a:pt x="504"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692;p50"/>
            <p:cNvSpPr/>
            <p:nvPr/>
          </p:nvSpPr>
          <p:spPr>
            <a:xfrm>
              <a:off x="2944350" y="2367200"/>
              <a:ext cx="4675" cy="48475"/>
            </a:xfrm>
            <a:custGeom>
              <a:avLst/>
              <a:gdLst/>
              <a:ahLst/>
              <a:cxnLst/>
              <a:rect l="l" t="t" r="r" b="b"/>
              <a:pathLst>
                <a:path w="187" h="1939" extrusionOk="0">
                  <a:moveTo>
                    <a:pt x="187" y="0"/>
                  </a:moveTo>
                  <a:cubicBezTo>
                    <a:pt x="171" y="155"/>
                    <a:pt x="156" y="341"/>
                    <a:pt x="125" y="496"/>
                  </a:cubicBezTo>
                  <a:cubicBezTo>
                    <a:pt x="109" y="652"/>
                    <a:pt x="94" y="822"/>
                    <a:pt x="78" y="977"/>
                  </a:cubicBezTo>
                  <a:cubicBezTo>
                    <a:pt x="78" y="1132"/>
                    <a:pt x="47" y="1303"/>
                    <a:pt x="32" y="1458"/>
                  </a:cubicBezTo>
                  <a:cubicBezTo>
                    <a:pt x="32" y="1536"/>
                    <a:pt x="16" y="1613"/>
                    <a:pt x="16" y="1691"/>
                  </a:cubicBezTo>
                  <a:cubicBezTo>
                    <a:pt x="1" y="1768"/>
                    <a:pt x="1" y="1861"/>
                    <a:pt x="1" y="1939"/>
                  </a:cubicBezTo>
                  <a:cubicBezTo>
                    <a:pt x="32" y="1861"/>
                    <a:pt x="47" y="1784"/>
                    <a:pt x="32" y="1691"/>
                  </a:cubicBezTo>
                  <a:cubicBezTo>
                    <a:pt x="47" y="1613"/>
                    <a:pt x="47" y="1536"/>
                    <a:pt x="78" y="1458"/>
                  </a:cubicBezTo>
                  <a:cubicBezTo>
                    <a:pt x="94" y="1303"/>
                    <a:pt x="109" y="1132"/>
                    <a:pt x="125" y="977"/>
                  </a:cubicBezTo>
                  <a:cubicBezTo>
                    <a:pt x="156" y="822"/>
                    <a:pt x="171" y="652"/>
                    <a:pt x="171" y="496"/>
                  </a:cubicBezTo>
                  <a:cubicBezTo>
                    <a:pt x="187" y="341"/>
                    <a:pt x="187" y="155"/>
                    <a:pt x="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93;p50"/>
            <p:cNvSpPr/>
            <p:nvPr/>
          </p:nvSpPr>
          <p:spPr>
            <a:xfrm>
              <a:off x="2858025" y="2293125"/>
              <a:ext cx="72000" cy="124100"/>
            </a:xfrm>
            <a:custGeom>
              <a:avLst/>
              <a:gdLst/>
              <a:ahLst/>
              <a:cxnLst/>
              <a:rect l="l" t="t" r="r" b="b"/>
              <a:pathLst>
                <a:path w="2880" h="4964" extrusionOk="0">
                  <a:moveTo>
                    <a:pt x="381" y="0"/>
                  </a:moveTo>
                  <a:cubicBezTo>
                    <a:pt x="143" y="0"/>
                    <a:pt x="0" y="316"/>
                    <a:pt x="212" y="1164"/>
                  </a:cubicBezTo>
                  <a:cubicBezTo>
                    <a:pt x="554" y="2637"/>
                    <a:pt x="1065" y="4111"/>
                    <a:pt x="1376" y="4421"/>
                  </a:cubicBezTo>
                  <a:cubicBezTo>
                    <a:pt x="1593" y="4638"/>
                    <a:pt x="2275" y="4824"/>
                    <a:pt x="2880" y="4964"/>
                  </a:cubicBezTo>
                  <a:lnTo>
                    <a:pt x="398" y="1"/>
                  </a:lnTo>
                  <a:cubicBezTo>
                    <a:pt x="393" y="0"/>
                    <a:pt x="387" y="0"/>
                    <a:pt x="381"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694;p50"/>
            <p:cNvSpPr/>
            <p:nvPr/>
          </p:nvSpPr>
          <p:spPr>
            <a:xfrm>
              <a:off x="2953275" y="2277000"/>
              <a:ext cx="101625" cy="93200"/>
            </a:xfrm>
            <a:custGeom>
              <a:avLst/>
              <a:gdLst/>
              <a:ahLst/>
              <a:cxnLst/>
              <a:rect l="l" t="t" r="r" b="b"/>
              <a:pathLst>
                <a:path w="4065" h="3728" extrusionOk="0">
                  <a:moveTo>
                    <a:pt x="1987" y="0"/>
                  </a:moveTo>
                  <a:cubicBezTo>
                    <a:pt x="1510" y="0"/>
                    <a:pt x="1043" y="188"/>
                    <a:pt x="683" y="537"/>
                  </a:cubicBezTo>
                  <a:cubicBezTo>
                    <a:pt x="187" y="1018"/>
                    <a:pt x="1" y="1747"/>
                    <a:pt x="202" y="2429"/>
                  </a:cubicBezTo>
                  <a:cubicBezTo>
                    <a:pt x="465" y="3230"/>
                    <a:pt x="1202" y="3728"/>
                    <a:pt x="1981" y="3728"/>
                  </a:cubicBezTo>
                  <a:cubicBezTo>
                    <a:pt x="2169" y="3728"/>
                    <a:pt x="2358" y="3699"/>
                    <a:pt x="2544" y="3639"/>
                  </a:cubicBezTo>
                  <a:cubicBezTo>
                    <a:pt x="3537" y="3298"/>
                    <a:pt x="4064" y="2259"/>
                    <a:pt x="3754" y="1282"/>
                  </a:cubicBezTo>
                  <a:lnTo>
                    <a:pt x="3754" y="1282"/>
                  </a:lnTo>
                  <a:lnTo>
                    <a:pt x="2668" y="2352"/>
                  </a:lnTo>
                  <a:lnTo>
                    <a:pt x="1862" y="1964"/>
                  </a:lnTo>
                  <a:lnTo>
                    <a:pt x="1505" y="1173"/>
                  </a:lnTo>
                  <a:lnTo>
                    <a:pt x="2591" y="103"/>
                  </a:lnTo>
                  <a:cubicBezTo>
                    <a:pt x="2393" y="34"/>
                    <a:pt x="2189" y="0"/>
                    <a:pt x="1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95;p50"/>
            <p:cNvSpPr/>
            <p:nvPr/>
          </p:nvSpPr>
          <p:spPr>
            <a:xfrm>
              <a:off x="2759800" y="2463300"/>
              <a:ext cx="102000" cy="93300"/>
            </a:xfrm>
            <a:custGeom>
              <a:avLst/>
              <a:gdLst/>
              <a:ahLst/>
              <a:cxnLst/>
              <a:rect l="l" t="t" r="r" b="b"/>
              <a:pathLst>
                <a:path w="4080" h="3732" extrusionOk="0">
                  <a:moveTo>
                    <a:pt x="2106" y="1"/>
                  </a:moveTo>
                  <a:cubicBezTo>
                    <a:pt x="1913" y="1"/>
                    <a:pt x="1716" y="31"/>
                    <a:pt x="1520" y="96"/>
                  </a:cubicBezTo>
                  <a:cubicBezTo>
                    <a:pt x="528" y="421"/>
                    <a:pt x="0" y="1476"/>
                    <a:pt x="310" y="2438"/>
                  </a:cubicBezTo>
                  <a:lnTo>
                    <a:pt x="1412" y="1383"/>
                  </a:lnTo>
                  <a:lnTo>
                    <a:pt x="2203" y="1771"/>
                  </a:lnTo>
                  <a:lnTo>
                    <a:pt x="2575" y="2562"/>
                  </a:lnTo>
                  <a:lnTo>
                    <a:pt x="1489" y="3632"/>
                  </a:lnTo>
                  <a:cubicBezTo>
                    <a:pt x="1678" y="3699"/>
                    <a:pt x="1875" y="3732"/>
                    <a:pt x="2072" y="3732"/>
                  </a:cubicBezTo>
                  <a:cubicBezTo>
                    <a:pt x="2552" y="3732"/>
                    <a:pt x="3029" y="3539"/>
                    <a:pt x="3381" y="3197"/>
                  </a:cubicBezTo>
                  <a:cubicBezTo>
                    <a:pt x="3893" y="2701"/>
                    <a:pt x="4079" y="1957"/>
                    <a:pt x="3862" y="1290"/>
                  </a:cubicBezTo>
                  <a:cubicBezTo>
                    <a:pt x="3601" y="505"/>
                    <a:pt x="2889"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96;p50"/>
            <p:cNvSpPr/>
            <p:nvPr/>
          </p:nvSpPr>
          <p:spPr>
            <a:xfrm>
              <a:off x="2816025" y="2319500"/>
              <a:ext cx="190400" cy="187300"/>
            </a:xfrm>
            <a:custGeom>
              <a:avLst/>
              <a:gdLst/>
              <a:ahLst/>
              <a:cxnLst/>
              <a:rect l="l" t="t" r="r" b="b"/>
              <a:pathLst>
                <a:path w="7616" h="7492" extrusionOk="0">
                  <a:moveTo>
                    <a:pt x="6468" y="0"/>
                  </a:moveTo>
                  <a:lnTo>
                    <a:pt x="0" y="6313"/>
                  </a:lnTo>
                  <a:lnTo>
                    <a:pt x="1148" y="7492"/>
                  </a:lnTo>
                  <a:lnTo>
                    <a:pt x="7615" y="1179"/>
                  </a:lnTo>
                  <a:lnTo>
                    <a:pt x="64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97;p50"/>
            <p:cNvSpPr/>
            <p:nvPr/>
          </p:nvSpPr>
          <p:spPr>
            <a:xfrm>
              <a:off x="2872250" y="2374550"/>
              <a:ext cx="78350" cy="77200"/>
            </a:xfrm>
            <a:custGeom>
              <a:avLst/>
              <a:gdLst/>
              <a:ahLst/>
              <a:cxnLst/>
              <a:rect l="l" t="t" r="r" b="b"/>
              <a:pathLst>
                <a:path w="3134" h="3088" extrusionOk="0">
                  <a:moveTo>
                    <a:pt x="2652" y="1"/>
                  </a:moveTo>
                  <a:lnTo>
                    <a:pt x="0" y="2606"/>
                  </a:lnTo>
                  <a:lnTo>
                    <a:pt x="465" y="3087"/>
                  </a:lnTo>
                  <a:lnTo>
                    <a:pt x="3133" y="482"/>
                  </a:lnTo>
                  <a:lnTo>
                    <a:pt x="26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98;p50"/>
            <p:cNvSpPr/>
            <p:nvPr/>
          </p:nvSpPr>
          <p:spPr>
            <a:xfrm>
              <a:off x="2931575" y="2355575"/>
              <a:ext cx="56625" cy="65325"/>
            </a:xfrm>
            <a:custGeom>
              <a:avLst/>
              <a:gdLst/>
              <a:ahLst/>
              <a:cxnLst/>
              <a:rect l="l" t="t" r="r" b="b"/>
              <a:pathLst>
                <a:path w="2265" h="2613" extrusionOk="0">
                  <a:moveTo>
                    <a:pt x="784" y="1"/>
                  </a:moveTo>
                  <a:cubicBezTo>
                    <a:pt x="725" y="1"/>
                    <a:pt x="674" y="23"/>
                    <a:pt x="636" y="77"/>
                  </a:cubicBezTo>
                  <a:cubicBezTo>
                    <a:pt x="527" y="264"/>
                    <a:pt x="713" y="527"/>
                    <a:pt x="729" y="543"/>
                  </a:cubicBezTo>
                  <a:cubicBezTo>
                    <a:pt x="720" y="533"/>
                    <a:pt x="590" y="461"/>
                    <a:pt x="469" y="461"/>
                  </a:cubicBezTo>
                  <a:cubicBezTo>
                    <a:pt x="391" y="461"/>
                    <a:pt x="316" y="492"/>
                    <a:pt x="279" y="589"/>
                  </a:cubicBezTo>
                  <a:cubicBezTo>
                    <a:pt x="155" y="837"/>
                    <a:pt x="527" y="1086"/>
                    <a:pt x="543" y="1117"/>
                  </a:cubicBezTo>
                  <a:cubicBezTo>
                    <a:pt x="516" y="1117"/>
                    <a:pt x="393" y="1056"/>
                    <a:pt x="279" y="1056"/>
                  </a:cubicBezTo>
                  <a:cubicBezTo>
                    <a:pt x="192" y="1056"/>
                    <a:pt x="111" y="1090"/>
                    <a:pt x="78" y="1210"/>
                  </a:cubicBezTo>
                  <a:cubicBezTo>
                    <a:pt x="0" y="1458"/>
                    <a:pt x="403" y="1737"/>
                    <a:pt x="403" y="1737"/>
                  </a:cubicBezTo>
                  <a:cubicBezTo>
                    <a:pt x="403" y="1737"/>
                    <a:pt x="330" y="1706"/>
                    <a:pt x="260" y="1706"/>
                  </a:cubicBezTo>
                  <a:cubicBezTo>
                    <a:pt x="190" y="1706"/>
                    <a:pt x="124" y="1737"/>
                    <a:pt x="140" y="1861"/>
                  </a:cubicBezTo>
                  <a:cubicBezTo>
                    <a:pt x="164" y="2281"/>
                    <a:pt x="986" y="2612"/>
                    <a:pt x="1437" y="2612"/>
                  </a:cubicBezTo>
                  <a:cubicBezTo>
                    <a:pt x="1552" y="2612"/>
                    <a:pt x="1643" y="2591"/>
                    <a:pt x="1691" y="2543"/>
                  </a:cubicBezTo>
                  <a:cubicBezTo>
                    <a:pt x="1799" y="2435"/>
                    <a:pt x="1722" y="2218"/>
                    <a:pt x="1722" y="2218"/>
                  </a:cubicBezTo>
                  <a:cubicBezTo>
                    <a:pt x="1722" y="2218"/>
                    <a:pt x="1923" y="2202"/>
                    <a:pt x="1970" y="2063"/>
                  </a:cubicBezTo>
                  <a:cubicBezTo>
                    <a:pt x="2016" y="1939"/>
                    <a:pt x="1970" y="1830"/>
                    <a:pt x="1892" y="1737"/>
                  </a:cubicBezTo>
                  <a:cubicBezTo>
                    <a:pt x="1892" y="1737"/>
                    <a:pt x="2094" y="1690"/>
                    <a:pt x="2125" y="1597"/>
                  </a:cubicBezTo>
                  <a:cubicBezTo>
                    <a:pt x="2202" y="1380"/>
                    <a:pt x="2016" y="1210"/>
                    <a:pt x="2016" y="1210"/>
                  </a:cubicBezTo>
                  <a:cubicBezTo>
                    <a:pt x="2125" y="1194"/>
                    <a:pt x="2233" y="1086"/>
                    <a:pt x="2249" y="977"/>
                  </a:cubicBezTo>
                  <a:cubicBezTo>
                    <a:pt x="2264" y="837"/>
                    <a:pt x="2233" y="698"/>
                    <a:pt x="2171" y="512"/>
                  </a:cubicBezTo>
                  <a:cubicBezTo>
                    <a:pt x="2109" y="372"/>
                    <a:pt x="2109" y="217"/>
                    <a:pt x="2156" y="77"/>
                  </a:cubicBezTo>
                  <a:lnTo>
                    <a:pt x="2156" y="77"/>
                  </a:lnTo>
                  <a:lnTo>
                    <a:pt x="1784" y="512"/>
                  </a:lnTo>
                  <a:cubicBezTo>
                    <a:pt x="1541" y="499"/>
                    <a:pt x="1065" y="1"/>
                    <a:pt x="78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99;p50"/>
            <p:cNvSpPr/>
            <p:nvPr/>
          </p:nvSpPr>
          <p:spPr>
            <a:xfrm>
              <a:off x="2978475" y="2353000"/>
              <a:ext cx="33150" cy="20025"/>
            </a:xfrm>
            <a:custGeom>
              <a:avLst/>
              <a:gdLst/>
              <a:ahLst/>
              <a:cxnLst/>
              <a:rect l="l" t="t" r="r" b="b"/>
              <a:pathLst>
                <a:path w="1326" h="801" extrusionOk="0">
                  <a:moveTo>
                    <a:pt x="840" y="1"/>
                  </a:moveTo>
                  <a:cubicBezTo>
                    <a:pt x="673" y="1"/>
                    <a:pt x="478" y="50"/>
                    <a:pt x="311" y="165"/>
                  </a:cubicBezTo>
                  <a:cubicBezTo>
                    <a:pt x="295" y="165"/>
                    <a:pt x="295" y="165"/>
                    <a:pt x="280" y="180"/>
                  </a:cubicBezTo>
                  <a:lnTo>
                    <a:pt x="1" y="522"/>
                  </a:lnTo>
                  <a:lnTo>
                    <a:pt x="357" y="801"/>
                  </a:lnTo>
                  <a:cubicBezTo>
                    <a:pt x="513" y="537"/>
                    <a:pt x="1009" y="568"/>
                    <a:pt x="1179" y="335"/>
                  </a:cubicBezTo>
                  <a:cubicBezTo>
                    <a:pt x="1326" y="141"/>
                    <a:pt x="1123" y="1"/>
                    <a:pt x="840"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700;p50"/>
            <p:cNvSpPr/>
            <p:nvPr/>
          </p:nvSpPr>
          <p:spPr>
            <a:xfrm>
              <a:off x="2940975" y="2398050"/>
              <a:ext cx="32500" cy="12975"/>
            </a:xfrm>
            <a:custGeom>
              <a:avLst/>
              <a:gdLst/>
              <a:ahLst/>
              <a:cxnLst/>
              <a:rect l="l" t="t" r="r" b="b"/>
              <a:pathLst>
                <a:path w="1300" h="519" extrusionOk="0">
                  <a:moveTo>
                    <a:pt x="15" y="1"/>
                  </a:moveTo>
                  <a:cubicBezTo>
                    <a:pt x="6" y="1"/>
                    <a:pt x="0" y="15"/>
                    <a:pt x="12" y="38"/>
                  </a:cubicBezTo>
                  <a:cubicBezTo>
                    <a:pt x="384" y="317"/>
                    <a:pt x="834" y="503"/>
                    <a:pt x="1299" y="519"/>
                  </a:cubicBezTo>
                  <a:cubicBezTo>
                    <a:pt x="849" y="395"/>
                    <a:pt x="415" y="224"/>
                    <a:pt x="27" y="7"/>
                  </a:cubicBezTo>
                  <a:cubicBezTo>
                    <a:pt x="23" y="3"/>
                    <a:pt x="19"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701;p50"/>
            <p:cNvSpPr/>
            <p:nvPr/>
          </p:nvSpPr>
          <p:spPr>
            <a:xfrm>
              <a:off x="2944025" y="2382550"/>
              <a:ext cx="35250" cy="15675"/>
            </a:xfrm>
            <a:custGeom>
              <a:avLst/>
              <a:gdLst/>
              <a:ahLst/>
              <a:cxnLst/>
              <a:rect l="l" t="t" r="r" b="b"/>
              <a:pathLst>
                <a:path w="1410" h="627" extrusionOk="0">
                  <a:moveTo>
                    <a:pt x="11" y="0"/>
                  </a:moveTo>
                  <a:cubicBezTo>
                    <a:pt x="1" y="0"/>
                    <a:pt x="7" y="15"/>
                    <a:pt x="29" y="38"/>
                  </a:cubicBezTo>
                  <a:cubicBezTo>
                    <a:pt x="402" y="394"/>
                    <a:pt x="882" y="611"/>
                    <a:pt x="1410" y="627"/>
                  </a:cubicBezTo>
                  <a:cubicBezTo>
                    <a:pt x="975" y="534"/>
                    <a:pt x="293" y="239"/>
                    <a:pt x="29" y="7"/>
                  </a:cubicBezTo>
                  <a:cubicBezTo>
                    <a:pt x="21"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702;p50"/>
            <p:cNvSpPr/>
            <p:nvPr/>
          </p:nvSpPr>
          <p:spPr>
            <a:xfrm>
              <a:off x="2949050" y="2368175"/>
              <a:ext cx="32550" cy="17650"/>
            </a:xfrm>
            <a:custGeom>
              <a:avLst/>
              <a:gdLst/>
              <a:ahLst/>
              <a:cxnLst/>
              <a:rect l="l" t="t" r="r" b="b"/>
              <a:pathLst>
                <a:path w="1302" h="706" extrusionOk="0">
                  <a:moveTo>
                    <a:pt x="4" y="1"/>
                  </a:moveTo>
                  <a:cubicBezTo>
                    <a:pt x="1" y="1"/>
                    <a:pt x="4" y="8"/>
                    <a:pt x="14" y="8"/>
                  </a:cubicBezTo>
                  <a:cubicBezTo>
                    <a:pt x="9" y="2"/>
                    <a:pt x="6" y="1"/>
                    <a:pt x="4" y="1"/>
                  </a:cubicBezTo>
                  <a:close/>
                  <a:moveTo>
                    <a:pt x="14" y="8"/>
                  </a:moveTo>
                  <a:lnTo>
                    <a:pt x="14" y="8"/>
                  </a:lnTo>
                  <a:cubicBezTo>
                    <a:pt x="139" y="194"/>
                    <a:pt x="309" y="349"/>
                    <a:pt x="526" y="473"/>
                  </a:cubicBezTo>
                  <a:cubicBezTo>
                    <a:pt x="759" y="582"/>
                    <a:pt x="1054" y="706"/>
                    <a:pt x="1302" y="706"/>
                  </a:cubicBezTo>
                  <a:lnTo>
                    <a:pt x="1302" y="690"/>
                  </a:lnTo>
                  <a:cubicBezTo>
                    <a:pt x="821" y="550"/>
                    <a:pt x="387" y="349"/>
                    <a:pt x="14"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703;p50"/>
            <p:cNvSpPr/>
            <p:nvPr/>
          </p:nvSpPr>
          <p:spPr>
            <a:xfrm>
              <a:off x="2860225" y="2746000"/>
              <a:ext cx="138450" cy="131125"/>
            </a:xfrm>
            <a:custGeom>
              <a:avLst/>
              <a:gdLst/>
              <a:ahLst/>
              <a:cxnLst/>
              <a:rect l="l" t="t" r="r" b="b"/>
              <a:pathLst>
                <a:path w="5538" h="5245" extrusionOk="0">
                  <a:moveTo>
                    <a:pt x="47" y="1"/>
                  </a:moveTo>
                  <a:cubicBezTo>
                    <a:pt x="47" y="1"/>
                    <a:pt x="31" y="1118"/>
                    <a:pt x="0" y="2141"/>
                  </a:cubicBezTo>
                  <a:lnTo>
                    <a:pt x="0" y="2839"/>
                  </a:lnTo>
                  <a:lnTo>
                    <a:pt x="0" y="3429"/>
                  </a:lnTo>
                  <a:cubicBezTo>
                    <a:pt x="0" y="4297"/>
                    <a:pt x="31" y="5011"/>
                    <a:pt x="109" y="5057"/>
                  </a:cubicBezTo>
                  <a:cubicBezTo>
                    <a:pt x="248" y="5146"/>
                    <a:pt x="3527" y="5244"/>
                    <a:pt x="4829" y="5244"/>
                  </a:cubicBezTo>
                  <a:cubicBezTo>
                    <a:pt x="5126" y="5244"/>
                    <a:pt x="5319" y="5239"/>
                    <a:pt x="5351" y="5228"/>
                  </a:cubicBezTo>
                  <a:cubicBezTo>
                    <a:pt x="5537" y="5166"/>
                    <a:pt x="5398" y="4669"/>
                    <a:pt x="5227" y="4514"/>
                  </a:cubicBezTo>
                  <a:cubicBezTo>
                    <a:pt x="5025" y="4359"/>
                    <a:pt x="3164" y="3491"/>
                    <a:pt x="3164" y="3491"/>
                  </a:cubicBezTo>
                  <a:lnTo>
                    <a:pt x="3180" y="2901"/>
                  </a:lnTo>
                  <a:lnTo>
                    <a:pt x="3211" y="2203"/>
                  </a:lnTo>
                  <a:lnTo>
                    <a:pt x="3242" y="48"/>
                  </a:lnTo>
                  <a:lnTo>
                    <a:pt x="47"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704;p50"/>
            <p:cNvSpPr/>
            <p:nvPr/>
          </p:nvSpPr>
          <p:spPr>
            <a:xfrm>
              <a:off x="2860225" y="2799525"/>
              <a:ext cx="138450" cy="77600"/>
            </a:xfrm>
            <a:custGeom>
              <a:avLst/>
              <a:gdLst/>
              <a:ahLst/>
              <a:cxnLst/>
              <a:rect l="l" t="t" r="r" b="b"/>
              <a:pathLst>
                <a:path w="5538" h="3104" extrusionOk="0">
                  <a:moveTo>
                    <a:pt x="0" y="0"/>
                  </a:moveTo>
                  <a:lnTo>
                    <a:pt x="0" y="698"/>
                  </a:lnTo>
                  <a:lnTo>
                    <a:pt x="0" y="1288"/>
                  </a:lnTo>
                  <a:cubicBezTo>
                    <a:pt x="0" y="2156"/>
                    <a:pt x="31" y="2870"/>
                    <a:pt x="109" y="2916"/>
                  </a:cubicBezTo>
                  <a:cubicBezTo>
                    <a:pt x="248" y="3005"/>
                    <a:pt x="3527" y="3103"/>
                    <a:pt x="4829" y="3103"/>
                  </a:cubicBezTo>
                  <a:cubicBezTo>
                    <a:pt x="5126" y="3103"/>
                    <a:pt x="5319" y="3098"/>
                    <a:pt x="5351" y="3087"/>
                  </a:cubicBezTo>
                  <a:cubicBezTo>
                    <a:pt x="5537" y="3025"/>
                    <a:pt x="5398" y="2528"/>
                    <a:pt x="5227" y="2373"/>
                  </a:cubicBezTo>
                  <a:cubicBezTo>
                    <a:pt x="5025" y="2218"/>
                    <a:pt x="3164" y="1350"/>
                    <a:pt x="3164" y="1350"/>
                  </a:cubicBezTo>
                  <a:lnTo>
                    <a:pt x="3180" y="760"/>
                  </a:lnTo>
                  <a:lnTo>
                    <a:pt x="3211" y="6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705;p50"/>
            <p:cNvSpPr/>
            <p:nvPr/>
          </p:nvSpPr>
          <p:spPr>
            <a:xfrm>
              <a:off x="2859450" y="2816975"/>
              <a:ext cx="139600" cy="60200"/>
            </a:xfrm>
            <a:custGeom>
              <a:avLst/>
              <a:gdLst/>
              <a:ahLst/>
              <a:cxnLst/>
              <a:rect l="l" t="t" r="r" b="b"/>
              <a:pathLst>
                <a:path w="5584" h="2408" extrusionOk="0">
                  <a:moveTo>
                    <a:pt x="16" y="0"/>
                  </a:moveTo>
                  <a:cubicBezTo>
                    <a:pt x="0" y="1101"/>
                    <a:pt x="31" y="2156"/>
                    <a:pt x="109" y="2218"/>
                  </a:cubicBezTo>
                  <a:cubicBezTo>
                    <a:pt x="155" y="2249"/>
                    <a:pt x="404" y="2265"/>
                    <a:pt x="760" y="2296"/>
                  </a:cubicBezTo>
                  <a:cubicBezTo>
                    <a:pt x="1008" y="2296"/>
                    <a:pt x="1334" y="2311"/>
                    <a:pt x="1691" y="2327"/>
                  </a:cubicBezTo>
                  <a:cubicBezTo>
                    <a:pt x="2769" y="2371"/>
                    <a:pt x="4149" y="2408"/>
                    <a:pt x="4891" y="2408"/>
                  </a:cubicBezTo>
                  <a:cubicBezTo>
                    <a:pt x="5184" y="2408"/>
                    <a:pt x="5378" y="2402"/>
                    <a:pt x="5413" y="2389"/>
                  </a:cubicBezTo>
                  <a:cubicBezTo>
                    <a:pt x="5584" y="2327"/>
                    <a:pt x="5429" y="1846"/>
                    <a:pt x="5274" y="1691"/>
                  </a:cubicBezTo>
                  <a:cubicBezTo>
                    <a:pt x="5072" y="1536"/>
                    <a:pt x="3211" y="652"/>
                    <a:pt x="3211" y="652"/>
                  </a:cubicBezTo>
                  <a:lnTo>
                    <a:pt x="3242" y="62"/>
                  </a:lnTo>
                  <a:lnTo>
                    <a:pt x="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706;p50"/>
            <p:cNvSpPr/>
            <p:nvPr/>
          </p:nvSpPr>
          <p:spPr>
            <a:xfrm>
              <a:off x="2867975" y="2869275"/>
              <a:ext cx="125225" cy="2950"/>
            </a:xfrm>
            <a:custGeom>
              <a:avLst/>
              <a:gdLst/>
              <a:ahLst/>
              <a:cxnLst/>
              <a:rect l="l" t="t" r="r" b="b"/>
              <a:pathLst>
                <a:path w="5009" h="118" extrusionOk="0">
                  <a:moveTo>
                    <a:pt x="275" y="0"/>
                  </a:moveTo>
                  <a:cubicBezTo>
                    <a:pt x="166" y="0"/>
                    <a:pt x="73" y="1"/>
                    <a:pt x="0" y="2"/>
                  </a:cubicBezTo>
                  <a:cubicBezTo>
                    <a:pt x="716" y="70"/>
                    <a:pt x="3337" y="114"/>
                    <a:pt x="4556" y="114"/>
                  </a:cubicBezTo>
                  <a:cubicBezTo>
                    <a:pt x="4737" y="114"/>
                    <a:pt x="4886" y="113"/>
                    <a:pt x="4995" y="111"/>
                  </a:cubicBezTo>
                  <a:cubicBezTo>
                    <a:pt x="4231" y="68"/>
                    <a:pt x="1394" y="0"/>
                    <a:pt x="275" y="0"/>
                  </a:cubicBezTo>
                  <a:close/>
                  <a:moveTo>
                    <a:pt x="4995" y="111"/>
                  </a:moveTo>
                  <a:cubicBezTo>
                    <a:pt x="5000" y="116"/>
                    <a:pt x="5003" y="118"/>
                    <a:pt x="5005" y="118"/>
                  </a:cubicBezTo>
                  <a:cubicBezTo>
                    <a:pt x="5008" y="118"/>
                    <a:pt x="5005" y="111"/>
                    <a:pt x="4995" y="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707;p50"/>
            <p:cNvSpPr/>
            <p:nvPr/>
          </p:nvSpPr>
          <p:spPr>
            <a:xfrm>
              <a:off x="2917600" y="2828125"/>
              <a:ext cx="25225" cy="5925"/>
            </a:xfrm>
            <a:custGeom>
              <a:avLst/>
              <a:gdLst/>
              <a:ahLst/>
              <a:cxnLst/>
              <a:rect l="l" t="t" r="r" b="b"/>
              <a:pathLst>
                <a:path w="1009" h="237" extrusionOk="0">
                  <a:moveTo>
                    <a:pt x="727" y="1"/>
                  </a:moveTo>
                  <a:cubicBezTo>
                    <a:pt x="464" y="1"/>
                    <a:pt x="201" y="59"/>
                    <a:pt x="16" y="221"/>
                  </a:cubicBezTo>
                  <a:cubicBezTo>
                    <a:pt x="1" y="221"/>
                    <a:pt x="16" y="237"/>
                    <a:pt x="32" y="237"/>
                  </a:cubicBezTo>
                  <a:cubicBezTo>
                    <a:pt x="342" y="144"/>
                    <a:pt x="683" y="82"/>
                    <a:pt x="1009" y="66"/>
                  </a:cubicBezTo>
                  <a:cubicBezTo>
                    <a:pt x="993" y="66"/>
                    <a:pt x="993" y="51"/>
                    <a:pt x="993" y="20"/>
                  </a:cubicBezTo>
                  <a:cubicBezTo>
                    <a:pt x="906" y="8"/>
                    <a:pt x="817"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708;p50"/>
            <p:cNvSpPr/>
            <p:nvPr/>
          </p:nvSpPr>
          <p:spPr>
            <a:xfrm>
              <a:off x="2923025" y="2831450"/>
              <a:ext cx="25225" cy="6100"/>
            </a:xfrm>
            <a:custGeom>
              <a:avLst/>
              <a:gdLst/>
              <a:ahLst/>
              <a:cxnLst/>
              <a:rect l="l" t="t" r="r" b="b"/>
              <a:pathLst>
                <a:path w="1009" h="244" extrusionOk="0">
                  <a:moveTo>
                    <a:pt x="709" y="1"/>
                  </a:moveTo>
                  <a:cubicBezTo>
                    <a:pt x="456" y="1"/>
                    <a:pt x="199" y="68"/>
                    <a:pt x="16" y="228"/>
                  </a:cubicBezTo>
                  <a:cubicBezTo>
                    <a:pt x="1" y="228"/>
                    <a:pt x="16" y="243"/>
                    <a:pt x="32" y="243"/>
                  </a:cubicBezTo>
                  <a:cubicBezTo>
                    <a:pt x="342" y="150"/>
                    <a:pt x="668" y="88"/>
                    <a:pt x="1009" y="73"/>
                  </a:cubicBezTo>
                  <a:lnTo>
                    <a:pt x="978" y="26"/>
                  </a:lnTo>
                  <a:lnTo>
                    <a:pt x="978" y="26"/>
                  </a:lnTo>
                  <a:cubicBezTo>
                    <a:pt x="988" y="31"/>
                    <a:pt x="995" y="33"/>
                    <a:pt x="999" y="33"/>
                  </a:cubicBezTo>
                  <a:cubicBezTo>
                    <a:pt x="1006" y="33"/>
                    <a:pt x="999" y="26"/>
                    <a:pt x="978" y="26"/>
                  </a:cubicBezTo>
                  <a:cubicBezTo>
                    <a:pt x="891" y="10"/>
                    <a:pt x="801"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709;p50"/>
            <p:cNvSpPr/>
            <p:nvPr/>
          </p:nvSpPr>
          <p:spPr>
            <a:xfrm>
              <a:off x="2928850" y="2835325"/>
              <a:ext cx="25225" cy="6100"/>
            </a:xfrm>
            <a:custGeom>
              <a:avLst/>
              <a:gdLst/>
              <a:ahLst/>
              <a:cxnLst/>
              <a:rect l="l" t="t" r="r" b="b"/>
              <a:pathLst>
                <a:path w="1009" h="244" extrusionOk="0">
                  <a:moveTo>
                    <a:pt x="709" y="1"/>
                  </a:moveTo>
                  <a:cubicBezTo>
                    <a:pt x="456" y="1"/>
                    <a:pt x="198" y="68"/>
                    <a:pt x="16" y="228"/>
                  </a:cubicBezTo>
                  <a:cubicBezTo>
                    <a:pt x="0" y="228"/>
                    <a:pt x="16" y="243"/>
                    <a:pt x="31" y="243"/>
                  </a:cubicBezTo>
                  <a:cubicBezTo>
                    <a:pt x="342" y="150"/>
                    <a:pt x="667" y="88"/>
                    <a:pt x="1009" y="73"/>
                  </a:cubicBezTo>
                  <a:cubicBezTo>
                    <a:pt x="1009" y="73"/>
                    <a:pt x="1009" y="42"/>
                    <a:pt x="978" y="26"/>
                  </a:cubicBezTo>
                  <a:cubicBezTo>
                    <a:pt x="891" y="10"/>
                    <a:pt x="80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710;p50"/>
            <p:cNvSpPr/>
            <p:nvPr/>
          </p:nvSpPr>
          <p:spPr>
            <a:xfrm>
              <a:off x="2934275" y="2838825"/>
              <a:ext cx="25625" cy="6075"/>
            </a:xfrm>
            <a:custGeom>
              <a:avLst/>
              <a:gdLst/>
              <a:ahLst/>
              <a:cxnLst/>
              <a:rect l="l" t="t" r="r" b="b"/>
              <a:pathLst>
                <a:path w="1025" h="243" extrusionOk="0">
                  <a:moveTo>
                    <a:pt x="720" y="0"/>
                  </a:moveTo>
                  <a:cubicBezTo>
                    <a:pt x="468" y="0"/>
                    <a:pt x="213" y="65"/>
                    <a:pt x="32" y="212"/>
                  </a:cubicBezTo>
                  <a:cubicBezTo>
                    <a:pt x="1" y="212"/>
                    <a:pt x="32" y="243"/>
                    <a:pt x="47" y="243"/>
                  </a:cubicBezTo>
                  <a:cubicBezTo>
                    <a:pt x="357" y="134"/>
                    <a:pt x="683" y="88"/>
                    <a:pt x="1024" y="57"/>
                  </a:cubicBezTo>
                  <a:lnTo>
                    <a:pt x="993" y="26"/>
                  </a:lnTo>
                  <a:lnTo>
                    <a:pt x="993" y="26"/>
                  </a:lnTo>
                  <a:cubicBezTo>
                    <a:pt x="1004" y="31"/>
                    <a:pt x="1010" y="33"/>
                    <a:pt x="1014" y="33"/>
                  </a:cubicBezTo>
                  <a:cubicBezTo>
                    <a:pt x="1021" y="33"/>
                    <a:pt x="1014" y="26"/>
                    <a:pt x="993" y="26"/>
                  </a:cubicBezTo>
                  <a:cubicBezTo>
                    <a:pt x="905" y="9"/>
                    <a:pt x="813" y="0"/>
                    <a:pt x="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711;p50"/>
            <p:cNvSpPr/>
            <p:nvPr/>
          </p:nvSpPr>
          <p:spPr>
            <a:xfrm>
              <a:off x="2931575" y="2807175"/>
              <a:ext cx="28700" cy="22725"/>
            </a:xfrm>
            <a:custGeom>
              <a:avLst/>
              <a:gdLst/>
              <a:ahLst/>
              <a:cxnLst/>
              <a:rect l="l" t="t" r="r" b="b"/>
              <a:pathLst>
                <a:path w="1148" h="909" extrusionOk="0">
                  <a:moveTo>
                    <a:pt x="842" y="119"/>
                  </a:moveTo>
                  <a:cubicBezTo>
                    <a:pt x="931" y="119"/>
                    <a:pt x="998" y="170"/>
                    <a:pt x="977" y="330"/>
                  </a:cubicBezTo>
                  <a:cubicBezTo>
                    <a:pt x="931" y="516"/>
                    <a:pt x="620" y="625"/>
                    <a:pt x="450" y="687"/>
                  </a:cubicBezTo>
                  <a:cubicBezTo>
                    <a:pt x="310" y="749"/>
                    <a:pt x="171" y="780"/>
                    <a:pt x="62" y="842"/>
                  </a:cubicBezTo>
                  <a:cubicBezTo>
                    <a:pt x="155" y="702"/>
                    <a:pt x="248" y="547"/>
                    <a:pt x="372" y="408"/>
                  </a:cubicBezTo>
                  <a:lnTo>
                    <a:pt x="543" y="237"/>
                  </a:lnTo>
                  <a:cubicBezTo>
                    <a:pt x="594" y="195"/>
                    <a:pt x="734" y="119"/>
                    <a:pt x="842" y="119"/>
                  </a:cubicBezTo>
                  <a:close/>
                  <a:moveTo>
                    <a:pt x="822" y="1"/>
                  </a:moveTo>
                  <a:cubicBezTo>
                    <a:pt x="719" y="1"/>
                    <a:pt x="606" y="52"/>
                    <a:pt x="527" y="113"/>
                  </a:cubicBezTo>
                  <a:cubicBezTo>
                    <a:pt x="295" y="299"/>
                    <a:pt x="109" y="547"/>
                    <a:pt x="0" y="842"/>
                  </a:cubicBezTo>
                  <a:lnTo>
                    <a:pt x="0" y="858"/>
                  </a:lnTo>
                  <a:cubicBezTo>
                    <a:pt x="0" y="883"/>
                    <a:pt x="10" y="908"/>
                    <a:pt x="40" y="908"/>
                  </a:cubicBezTo>
                  <a:cubicBezTo>
                    <a:pt x="46" y="908"/>
                    <a:pt x="54" y="907"/>
                    <a:pt x="62" y="904"/>
                  </a:cubicBezTo>
                  <a:cubicBezTo>
                    <a:pt x="326" y="811"/>
                    <a:pt x="620" y="749"/>
                    <a:pt x="869" y="578"/>
                  </a:cubicBezTo>
                  <a:cubicBezTo>
                    <a:pt x="1008" y="470"/>
                    <a:pt x="1148" y="284"/>
                    <a:pt x="1024" y="113"/>
                  </a:cubicBezTo>
                  <a:cubicBezTo>
                    <a:pt x="976" y="32"/>
                    <a:pt x="902"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712;p50"/>
            <p:cNvSpPr/>
            <p:nvPr/>
          </p:nvSpPr>
          <p:spPr>
            <a:xfrm>
              <a:off x="2902875" y="2811350"/>
              <a:ext cx="30650" cy="18450"/>
            </a:xfrm>
            <a:custGeom>
              <a:avLst/>
              <a:gdLst/>
              <a:ahLst/>
              <a:cxnLst/>
              <a:rect l="l" t="t" r="r" b="b"/>
              <a:pathLst>
                <a:path w="1226" h="738" extrusionOk="0">
                  <a:moveTo>
                    <a:pt x="330" y="117"/>
                  </a:moveTo>
                  <a:cubicBezTo>
                    <a:pt x="423" y="117"/>
                    <a:pt x="534" y="151"/>
                    <a:pt x="590" y="179"/>
                  </a:cubicBezTo>
                  <a:cubicBezTo>
                    <a:pt x="667" y="210"/>
                    <a:pt x="729" y="272"/>
                    <a:pt x="807" y="303"/>
                  </a:cubicBezTo>
                  <a:cubicBezTo>
                    <a:pt x="931" y="427"/>
                    <a:pt x="1070" y="535"/>
                    <a:pt x="1195" y="660"/>
                  </a:cubicBezTo>
                  <a:cubicBezTo>
                    <a:pt x="1055" y="644"/>
                    <a:pt x="915" y="613"/>
                    <a:pt x="760" y="597"/>
                  </a:cubicBezTo>
                  <a:cubicBezTo>
                    <a:pt x="605" y="582"/>
                    <a:pt x="280" y="535"/>
                    <a:pt x="202" y="349"/>
                  </a:cubicBezTo>
                  <a:cubicBezTo>
                    <a:pt x="125" y="169"/>
                    <a:pt x="214" y="117"/>
                    <a:pt x="330" y="117"/>
                  </a:cubicBezTo>
                  <a:close/>
                  <a:moveTo>
                    <a:pt x="341" y="0"/>
                  </a:moveTo>
                  <a:cubicBezTo>
                    <a:pt x="229" y="0"/>
                    <a:pt x="123" y="40"/>
                    <a:pt x="78" y="148"/>
                  </a:cubicBezTo>
                  <a:cubicBezTo>
                    <a:pt x="0" y="365"/>
                    <a:pt x="186" y="520"/>
                    <a:pt x="342" y="582"/>
                  </a:cubicBezTo>
                  <a:cubicBezTo>
                    <a:pt x="605" y="691"/>
                    <a:pt x="915" y="691"/>
                    <a:pt x="1195" y="737"/>
                  </a:cubicBezTo>
                  <a:cubicBezTo>
                    <a:pt x="1210" y="737"/>
                    <a:pt x="1226" y="706"/>
                    <a:pt x="1226" y="691"/>
                  </a:cubicBezTo>
                  <a:lnTo>
                    <a:pt x="1226" y="675"/>
                  </a:lnTo>
                  <a:lnTo>
                    <a:pt x="1226" y="660"/>
                  </a:lnTo>
                  <a:cubicBezTo>
                    <a:pt x="1070" y="396"/>
                    <a:pt x="838" y="194"/>
                    <a:pt x="574" y="55"/>
                  </a:cubicBezTo>
                  <a:cubicBezTo>
                    <a:pt x="509" y="22"/>
                    <a:pt x="42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713;p50"/>
            <p:cNvSpPr/>
            <p:nvPr/>
          </p:nvSpPr>
          <p:spPr>
            <a:xfrm>
              <a:off x="2859450" y="2827050"/>
              <a:ext cx="72150" cy="49275"/>
            </a:xfrm>
            <a:custGeom>
              <a:avLst/>
              <a:gdLst/>
              <a:ahLst/>
              <a:cxnLst/>
              <a:rect l="l" t="t" r="r" b="b"/>
              <a:pathLst>
                <a:path w="2886" h="1971" extrusionOk="0">
                  <a:moveTo>
                    <a:pt x="0" y="1"/>
                  </a:moveTo>
                  <a:cubicBezTo>
                    <a:pt x="0" y="962"/>
                    <a:pt x="16" y="1753"/>
                    <a:pt x="93" y="1815"/>
                  </a:cubicBezTo>
                  <a:cubicBezTo>
                    <a:pt x="124" y="1846"/>
                    <a:pt x="388" y="1862"/>
                    <a:pt x="729" y="1893"/>
                  </a:cubicBezTo>
                  <a:cubicBezTo>
                    <a:pt x="993" y="1893"/>
                    <a:pt x="1319" y="1908"/>
                    <a:pt x="1660" y="1924"/>
                  </a:cubicBezTo>
                  <a:cubicBezTo>
                    <a:pt x="2048" y="1939"/>
                    <a:pt x="2482" y="1939"/>
                    <a:pt x="2885" y="1970"/>
                  </a:cubicBezTo>
                  <a:cubicBezTo>
                    <a:pt x="2156" y="1474"/>
                    <a:pt x="729" y="497"/>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714;p50"/>
            <p:cNvSpPr/>
            <p:nvPr/>
          </p:nvSpPr>
          <p:spPr>
            <a:xfrm>
              <a:off x="2805550" y="2424200"/>
              <a:ext cx="143875" cy="400150"/>
            </a:xfrm>
            <a:custGeom>
              <a:avLst/>
              <a:gdLst/>
              <a:ahLst/>
              <a:cxnLst/>
              <a:rect l="l" t="t" r="r" b="b"/>
              <a:pathLst>
                <a:path w="5755" h="16006" extrusionOk="0">
                  <a:moveTo>
                    <a:pt x="0" y="0"/>
                  </a:moveTo>
                  <a:cubicBezTo>
                    <a:pt x="0" y="0"/>
                    <a:pt x="2079" y="7228"/>
                    <a:pt x="2172" y="7693"/>
                  </a:cubicBezTo>
                  <a:cubicBezTo>
                    <a:pt x="2218" y="7879"/>
                    <a:pt x="2017" y="16006"/>
                    <a:pt x="2017" y="16006"/>
                  </a:cubicBezTo>
                  <a:lnTo>
                    <a:pt x="5429" y="16006"/>
                  </a:lnTo>
                  <a:cubicBezTo>
                    <a:pt x="5429" y="16006"/>
                    <a:pt x="5754" y="9197"/>
                    <a:pt x="5413" y="7259"/>
                  </a:cubicBezTo>
                  <a:cubicBezTo>
                    <a:pt x="5212" y="6157"/>
                    <a:pt x="3397" y="78"/>
                    <a:pt x="3397" y="78"/>
                  </a:cubicBezTo>
                  <a:lnTo>
                    <a:pt x="2870" y="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715;p50"/>
            <p:cNvSpPr/>
            <p:nvPr/>
          </p:nvSpPr>
          <p:spPr>
            <a:xfrm>
              <a:off x="2860225" y="2808150"/>
              <a:ext cx="76400" cy="1825"/>
            </a:xfrm>
            <a:custGeom>
              <a:avLst/>
              <a:gdLst/>
              <a:ahLst/>
              <a:cxnLst/>
              <a:rect l="l" t="t" r="r" b="b"/>
              <a:pathLst>
                <a:path w="3056" h="73" extrusionOk="0">
                  <a:moveTo>
                    <a:pt x="959" y="1"/>
                  </a:moveTo>
                  <a:cubicBezTo>
                    <a:pt x="587" y="1"/>
                    <a:pt x="244" y="8"/>
                    <a:pt x="0" y="28"/>
                  </a:cubicBezTo>
                  <a:lnTo>
                    <a:pt x="0" y="43"/>
                  </a:lnTo>
                  <a:cubicBezTo>
                    <a:pt x="119" y="64"/>
                    <a:pt x="637" y="72"/>
                    <a:pt x="1221" y="72"/>
                  </a:cubicBezTo>
                  <a:cubicBezTo>
                    <a:pt x="1931" y="72"/>
                    <a:pt x="2741" y="60"/>
                    <a:pt x="3056" y="43"/>
                  </a:cubicBezTo>
                  <a:cubicBezTo>
                    <a:pt x="2666" y="33"/>
                    <a:pt x="1746"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716;p50"/>
            <p:cNvSpPr/>
            <p:nvPr/>
          </p:nvSpPr>
          <p:spPr>
            <a:xfrm>
              <a:off x="2817950" y="2436200"/>
              <a:ext cx="51600" cy="366050"/>
            </a:xfrm>
            <a:custGeom>
              <a:avLst/>
              <a:gdLst/>
              <a:ahLst/>
              <a:cxnLst/>
              <a:rect l="l" t="t" r="r" b="b"/>
              <a:pathLst>
                <a:path w="2064" h="14642" extrusionOk="0">
                  <a:moveTo>
                    <a:pt x="1" y="1"/>
                  </a:moveTo>
                  <a:cubicBezTo>
                    <a:pt x="78" y="451"/>
                    <a:pt x="202" y="885"/>
                    <a:pt x="295" y="1319"/>
                  </a:cubicBezTo>
                  <a:cubicBezTo>
                    <a:pt x="388" y="1769"/>
                    <a:pt x="513" y="2188"/>
                    <a:pt x="621" y="2637"/>
                  </a:cubicBezTo>
                  <a:cubicBezTo>
                    <a:pt x="854" y="3506"/>
                    <a:pt x="1117" y="4375"/>
                    <a:pt x="1397" y="5259"/>
                  </a:cubicBezTo>
                  <a:cubicBezTo>
                    <a:pt x="1536" y="5677"/>
                    <a:pt x="1769" y="6577"/>
                    <a:pt x="1893" y="6996"/>
                  </a:cubicBezTo>
                  <a:cubicBezTo>
                    <a:pt x="2001" y="7430"/>
                    <a:pt x="1815" y="14502"/>
                    <a:pt x="1831" y="14611"/>
                  </a:cubicBezTo>
                  <a:cubicBezTo>
                    <a:pt x="1831" y="14642"/>
                    <a:pt x="1846" y="14642"/>
                    <a:pt x="1862" y="14642"/>
                  </a:cubicBezTo>
                  <a:cubicBezTo>
                    <a:pt x="1893" y="14642"/>
                    <a:pt x="1893" y="14611"/>
                    <a:pt x="1893" y="14611"/>
                  </a:cubicBezTo>
                  <a:cubicBezTo>
                    <a:pt x="1893" y="13758"/>
                    <a:pt x="2064" y="7476"/>
                    <a:pt x="1970" y="7042"/>
                  </a:cubicBezTo>
                  <a:cubicBezTo>
                    <a:pt x="1846" y="6592"/>
                    <a:pt x="1055" y="3832"/>
                    <a:pt x="807" y="2963"/>
                  </a:cubicBezTo>
                  <a:cubicBezTo>
                    <a:pt x="559" y="2095"/>
                    <a:pt x="326" y="1226"/>
                    <a:pt x="109" y="327"/>
                  </a:cubicBezTo>
                  <a:cubicBezTo>
                    <a:pt x="78" y="218"/>
                    <a:pt x="47" y="94"/>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717;p50"/>
            <p:cNvSpPr/>
            <p:nvPr/>
          </p:nvSpPr>
          <p:spPr>
            <a:xfrm>
              <a:off x="2805925" y="2424975"/>
              <a:ext cx="71775" cy="191950"/>
            </a:xfrm>
            <a:custGeom>
              <a:avLst/>
              <a:gdLst/>
              <a:ahLst/>
              <a:cxnLst/>
              <a:rect l="l" t="t" r="r" b="b"/>
              <a:pathLst>
                <a:path w="2871" h="7678" extrusionOk="0">
                  <a:moveTo>
                    <a:pt x="1" y="0"/>
                  </a:moveTo>
                  <a:lnTo>
                    <a:pt x="1" y="16"/>
                  </a:lnTo>
                  <a:cubicBezTo>
                    <a:pt x="125" y="434"/>
                    <a:pt x="2064" y="7228"/>
                    <a:pt x="2157" y="7677"/>
                  </a:cubicBezTo>
                  <a:cubicBezTo>
                    <a:pt x="2157" y="7677"/>
                    <a:pt x="2157" y="7678"/>
                    <a:pt x="2157" y="7678"/>
                  </a:cubicBezTo>
                  <a:cubicBezTo>
                    <a:pt x="2176" y="7678"/>
                    <a:pt x="2870" y="47"/>
                    <a:pt x="2870" y="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718;p50"/>
            <p:cNvSpPr/>
            <p:nvPr/>
          </p:nvSpPr>
          <p:spPr>
            <a:xfrm>
              <a:off x="2766000" y="2756475"/>
              <a:ext cx="138050" cy="125550"/>
            </a:xfrm>
            <a:custGeom>
              <a:avLst/>
              <a:gdLst/>
              <a:ahLst/>
              <a:cxnLst/>
              <a:rect l="l" t="t" r="r" b="b"/>
              <a:pathLst>
                <a:path w="5522" h="5022" extrusionOk="0">
                  <a:moveTo>
                    <a:pt x="31" y="1"/>
                  </a:moveTo>
                  <a:cubicBezTo>
                    <a:pt x="31" y="1"/>
                    <a:pt x="16" y="900"/>
                    <a:pt x="0" y="1924"/>
                  </a:cubicBezTo>
                  <a:lnTo>
                    <a:pt x="0" y="2622"/>
                  </a:lnTo>
                  <a:lnTo>
                    <a:pt x="0" y="3196"/>
                  </a:lnTo>
                  <a:cubicBezTo>
                    <a:pt x="0" y="4080"/>
                    <a:pt x="16" y="4793"/>
                    <a:pt x="94" y="4824"/>
                  </a:cubicBezTo>
                  <a:cubicBezTo>
                    <a:pt x="237" y="4928"/>
                    <a:pt x="3703" y="5021"/>
                    <a:pt x="4931" y="5021"/>
                  </a:cubicBezTo>
                  <a:cubicBezTo>
                    <a:pt x="5168" y="5021"/>
                    <a:pt x="5321" y="5018"/>
                    <a:pt x="5351" y="5010"/>
                  </a:cubicBezTo>
                  <a:cubicBezTo>
                    <a:pt x="5522" y="4948"/>
                    <a:pt x="5382" y="4468"/>
                    <a:pt x="5212" y="4281"/>
                  </a:cubicBezTo>
                  <a:cubicBezTo>
                    <a:pt x="5010" y="4126"/>
                    <a:pt x="3149" y="3258"/>
                    <a:pt x="3149" y="3258"/>
                  </a:cubicBezTo>
                  <a:lnTo>
                    <a:pt x="3180" y="2684"/>
                  </a:lnTo>
                  <a:lnTo>
                    <a:pt x="3195" y="1970"/>
                  </a:lnTo>
                  <a:lnTo>
                    <a:pt x="3226" y="63"/>
                  </a:lnTo>
                  <a:lnTo>
                    <a:pt x="31"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719;p50"/>
            <p:cNvSpPr/>
            <p:nvPr/>
          </p:nvSpPr>
          <p:spPr>
            <a:xfrm>
              <a:off x="2766000" y="2804550"/>
              <a:ext cx="138050" cy="77475"/>
            </a:xfrm>
            <a:custGeom>
              <a:avLst/>
              <a:gdLst/>
              <a:ahLst/>
              <a:cxnLst/>
              <a:rect l="l" t="t" r="r" b="b"/>
              <a:pathLst>
                <a:path w="5522" h="3099" extrusionOk="0">
                  <a:moveTo>
                    <a:pt x="0" y="1"/>
                  </a:moveTo>
                  <a:lnTo>
                    <a:pt x="0" y="699"/>
                  </a:lnTo>
                  <a:lnTo>
                    <a:pt x="0" y="1273"/>
                  </a:lnTo>
                  <a:cubicBezTo>
                    <a:pt x="0" y="2157"/>
                    <a:pt x="16" y="2870"/>
                    <a:pt x="94" y="2901"/>
                  </a:cubicBezTo>
                  <a:cubicBezTo>
                    <a:pt x="237" y="3005"/>
                    <a:pt x="3703" y="3098"/>
                    <a:pt x="4931" y="3098"/>
                  </a:cubicBezTo>
                  <a:cubicBezTo>
                    <a:pt x="5168" y="3098"/>
                    <a:pt x="5321" y="3095"/>
                    <a:pt x="5351" y="3087"/>
                  </a:cubicBezTo>
                  <a:cubicBezTo>
                    <a:pt x="5522" y="3025"/>
                    <a:pt x="5382" y="2545"/>
                    <a:pt x="5212" y="2358"/>
                  </a:cubicBezTo>
                  <a:cubicBezTo>
                    <a:pt x="5010" y="2203"/>
                    <a:pt x="3149" y="1335"/>
                    <a:pt x="3149" y="1335"/>
                  </a:cubicBezTo>
                  <a:lnTo>
                    <a:pt x="3180" y="761"/>
                  </a:lnTo>
                  <a:lnTo>
                    <a:pt x="3195" y="4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720;p50"/>
            <p:cNvSpPr/>
            <p:nvPr/>
          </p:nvSpPr>
          <p:spPr>
            <a:xfrm>
              <a:off x="2764825" y="2822000"/>
              <a:ext cx="139625" cy="60050"/>
            </a:xfrm>
            <a:custGeom>
              <a:avLst/>
              <a:gdLst/>
              <a:ahLst/>
              <a:cxnLst/>
              <a:rect l="l" t="t" r="r" b="b"/>
              <a:pathLst>
                <a:path w="5585" h="2402" extrusionOk="0">
                  <a:moveTo>
                    <a:pt x="16" y="1"/>
                  </a:moveTo>
                  <a:lnTo>
                    <a:pt x="16" y="1"/>
                  </a:lnTo>
                  <a:cubicBezTo>
                    <a:pt x="1" y="1102"/>
                    <a:pt x="47" y="2157"/>
                    <a:pt x="109" y="2203"/>
                  </a:cubicBezTo>
                  <a:cubicBezTo>
                    <a:pt x="156" y="2250"/>
                    <a:pt x="404" y="2265"/>
                    <a:pt x="761" y="2281"/>
                  </a:cubicBezTo>
                  <a:cubicBezTo>
                    <a:pt x="1009" y="2281"/>
                    <a:pt x="1335" y="2312"/>
                    <a:pt x="1691" y="2327"/>
                  </a:cubicBezTo>
                  <a:cubicBezTo>
                    <a:pt x="2793" y="2373"/>
                    <a:pt x="4210" y="2402"/>
                    <a:pt x="4939" y="2402"/>
                  </a:cubicBezTo>
                  <a:cubicBezTo>
                    <a:pt x="5206" y="2402"/>
                    <a:pt x="5381" y="2398"/>
                    <a:pt x="5414" y="2389"/>
                  </a:cubicBezTo>
                  <a:cubicBezTo>
                    <a:pt x="5584" y="2327"/>
                    <a:pt x="5429" y="1847"/>
                    <a:pt x="5274" y="1676"/>
                  </a:cubicBezTo>
                  <a:cubicBezTo>
                    <a:pt x="5088" y="1536"/>
                    <a:pt x="3227" y="637"/>
                    <a:pt x="3227" y="637"/>
                  </a:cubicBezTo>
                  <a:lnTo>
                    <a:pt x="3242" y="63"/>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21;p50"/>
            <p:cNvSpPr/>
            <p:nvPr/>
          </p:nvSpPr>
          <p:spPr>
            <a:xfrm>
              <a:off x="2773750" y="2874175"/>
              <a:ext cx="124825" cy="2700"/>
            </a:xfrm>
            <a:custGeom>
              <a:avLst/>
              <a:gdLst/>
              <a:ahLst/>
              <a:cxnLst/>
              <a:rect l="l" t="t" r="r" b="b"/>
              <a:pathLst>
                <a:path w="4993" h="108" extrusionOk="0">
                  <a:moveTo>
                    <a:pt x="557" y="1"/>
                  </a:moveTo>
                  <a:cubicBezTo>
                    <a:pt x="321" y="1"/>
                    <a:pt x="129" y="3"/>
                    <a:pt x="1" y="8"/>
                  </a:cubicBezTo>
                  <a:cubicBezTo>
                    <a:pt x="673" y="72"/>
                    <a:pt x="3111" y="105"/>
                    <a:pt x="4381" y="105"/>
                  </a:cubicBezTo>
                  <a:cubicBezTo>
                    <a:pt x="4635" y="105"/>
                    <a:pt x="4842" y="103"/>
                    <a:pt x="4979" y="101"/>
                  </a:cubicBezTo>
                  <a:cubicBezTo>
                    <a:pt x="4275" y="62"/>
                    <a:pt x="1805" y="1"/>
                    <a:pt x="557" y="1"/>
                  </a:cubicBezTo>
                  <a:close/>
                  <a:moveTo>
                    <a:pt x="4979" y="101"/>
                  </a:moveTo>
                  <a:cubicBezTo>
                    <a:pt x="4984" y="106"/>
                    <a:pt x="4988" y="108"/>
                    <a:pt x="4990" y="108"/>
                  </a:cubicBezTo>
                  <a:cubicBezTo>
                    <a:pt x="4993" y="108"/>
                    <a:pt x="4990" y="101"/>
                    <a:pt x="4979"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22;p50"/>
            <p:cNvSpPr/>
            <p:nvPr/>
          </p:nvSpPr>
          <p:spPr>
            <a:xfrm>
              <a:off x="2823000" y="2833000"/>
              <a:ext cx="25225" cy="6100"/>
            </a:xfrm>
            <a:custGeom>
              <a:avLst/>
              <a:gdLst/>
              <a:ahLst/>
              <a:cxnLst/>
              <a:rect l="l" t="t" r="r" b="b"/>
              <a:pathLst>
                <a:path w="1009" h="244" extrusionOk="0">
                  <a:moveTo>
                    <a:pt x="719" y="1"/>
                  </a:moveTo>
                  <a:cubicBezTo>
                    <a:pt x="467" y="1"/>
                    <a:pt x="208" y="65"/>
                    <a:pt x="16" y="212"/>
                  </a:cubicBezTo>
                  <a:cubicBezTo>
                    <a:pt x="0" y="212"/>
                    <a:pt x="16" y="243"/>
                    <a:pt x="47" y="243"/>
                  </a:cubicBezTo>
                  <a:cubicBezTo>
                    <a:pt x="357" y="135"/>
                    <a:pt x="683" y="88"/>
                    <a:pt x="1008" y="57"/>
                  </a:cubicBezTo>
                  <a:cubicBezTo>
                    <a:pt x="993" y="42"/>
                    <a:pt x="993" y="42"/>
                    <a:pt x="993" y="26"/>
                  </a:cubicBezTo>
                  <a:cubicBezTo>
                    <a:pt x="905" y="9"/>
                    <a:pt x="81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23;p50"/>
            <p:cNvSpPr/>
            <p:nvPr/>
          </p:nvSpPr>
          <p:spPr>
            <a:xfrm>
              <a:off x="2828800" y="2836425"/>
              <a:ext cx="25625" cy="5775"/>
            </a:xfrm>
            <a:custGeom>
              <a:avLst/>
              <a:gdLst/>
              <a:ahLst/>
              <a:cxnLst/>
              <a:rect l="l" t="t" r="r" b="b"/>
              <a:pathLst>
                <a:path w="1025" h="231" extrusionOk="0">
                  <a:moveTo>
                    <a:pt x="698" y="1"/>
                  </a:moveTo>
                  <a:cubicBezTo>
                    <a:pt x="453" y="1"/>
                    <a:pt x="203" y="61"/>
                    <a:pt x="17" y="215"/>
                  </a:cubicBezTo>
                  <a:cubicBezTo>
                    <a:pt x="1" y="215"/>
                    <a:pt x="17" y="230"/>
                    <a:pt x="48" y="230"/>
                  </a:cubicBezTo>
                  <a:cubicBezTo>
                    <a:pt x="358" y="137"/>
                    <a:pt x="683" y="75"/>
                    <a:pt x="1009" y="60"/>
                  </a:cubicBezTo>
                  <a:cubicBezTo>
                    <a:pt x="1025" y="60"/>
                    <a:pt x="1025" y="44"/>
                    <a:pt x="1025" y="44"/>
                  </a:cubicBezTo>
                  <a:cubicBezTo>
                    <a:pt x="1009" y="44"/>
                    <a:pt x="994" y="29"/>
                    <a:pt x="994" y="29"/>
                  </a:cubicBezTo>
                  <a:cubicBezTo>
                    <a:pt x="899" y="11"/>
                    <a:pt x="799"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24;p50"/>
            <p:cNvSpPr/>
            <p:nvPr/>
          </p:nvSpPr>
          <p:spPr>
            <a:xfrm>
              <a:off x="2834625" y="2840300"/>
              <a:ext cx="25225" cy="5775"/>
            </a:xfrm>
            <a:custGeom>
              <a:avLst/>
              <a:gdLst/>
              <a:ahLst/>
              <a:cxnLst/>
              <a:rect l="l" t="t" r="r" b="b"/>
              <a:pathLst>
                <a:path w="1009" h="231" extrusionOk="0">
                  <a:moveTo>
                    <a:pt x="698" y="1"/>
                  </a:moveTo>
                  <a:cubicBezTo>
                    <a:pt x="452" y="1"/>
                    <a:pt x="203" y="61"/>
                    <a:pt x="16" y="215"/>
                  </a:cubicBezTo>
                  <a:cubicBezTo>
                    <a:pt x="1" y="215"/>
                    <a:pt x="16" y="230"/>
                    <a:pt x="47" y="230"/>
                  </a:cubicBezTo>
                  <a:cubicBezTo>
                    <a:pt x="357" y="137"/>
                    <a:pt x="683" y="75"/>
                    <a:pt x="993" y="60"/>
                  </a:cubicBezTo>
                  <a:cubicBezTo>
                    <a:pt x="1009" y="60"/>
                    <a:pt x="1009" y="60"/>
                    <a:pt x="1009" y="44"/>
                  </a:cubicBezTo>
                  <a:lnTo>
                    <a:pt x="993" y="29"/>
                  </a:lnTo>
                  <a:cubicBezTo>
                    <a:pt x="898" y="11"/>
                    <a:pt x="79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25;p50"/>
            <p:cNvSpPr/>
            <p:nvPr/>
          </p:nvSpPr>
          <p:spPr>
            <a:xfrm>
              <a:off x="2840050" y="2843650"/>
              <a:ext cx="25225" cy="5925"/>
            </a:xfrm>
            <a:custGeom>
              <a:avLst/>
              <a:gdLst/>
              <a:ahLst/>
              <a:cxnLst/>
              <a:rect l="l" t="t" r="r" b="b"/>
              <a:pathLst>
                <a:path w="1009" h="237" extrusionOk="0">
                  <a:moveTo>
                    <a:pt x="727" y="0"/>
                  </a:moveTo>
                  <a:cubicBezTo>
                    <a:pt x="464" y="0"/>
                    <a:pt x="201" y="59"/>
                    <a:pt x="16" y="221"/>
                  </a:cubicBezTo>
                  <a:cubicBezTo>
                    <a:pt x="1" y="221"/>
                    <a:pt x="16" y="236"/>
                    <a:pt x="32" y="236"/>
                  </a:cubicBezTo>
                  <a:cubicBezTo>
                    <a:pt x="342" y="143"/>
                    <a:pt x="683" y="81"/>
                    <a:pt x="1009" y="65"/>
                  </a:cubicBezTo>
                  <a:lnTo>
                    <a:pt x="993" y="19"/>
                  </a:lnTo>
                  <a:lnTo>
                    <a:pt x="993" y="19"/>
                  </a:lnTo>
                  <a:cubicBezTo>
                    <a:pt x="999" y="24"/>
                    <a:pt x="1002" y="26"/>
                    <a:pt x="1004" y="26"/>
                  </a:cubicBezTo>
                  <a:cubicBezTo>
                    <a:pt x="1007" y="26"/>
                    <a:pt x="1004" y="19"/>
                    <a:pt x="993" y="19"/>
                  </a:cubicBezTo>
                  <a:cubicBezTo>
                    <a:pt x="907" y="7"/>
                    <a:pt x="817"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26;p50"/>
            <p:cNvSpPr/>
            <p:nvPr/>
          </p:nvSpPr>
          <p:spPr>
            <a:xfrm>
              <a:off x="2836950" y="2812125"/>
              <a:ext cx="28725" cy="22425"/>
            </a:xfrm>
            <a:custGeom>
              <a:avLst/>
              <a:gdLst/>
              <a:ahLst/>
              <a:cxnLst/>
              <a:rect l="l" t="t" r="r" b="b"/>
              <a:pathLst>
                <a:path w="1149" h="897" extrusionOk="0">
                  <a:moveTo>
                    <a:pt x="875" y="116"/>
                  </a:moveTo>
                  <a:cubicBezTo>
                    <a:pt x="960" y="116"/>
                    <a:pt x="1021" y="168"/>
                    <a:pt x="993" y="334"/>
                  </a:cubicBezTo>
                  <a:cubicBezTo>
                    <a:pt x="931" y="504"/>
                    <a:pt x="621" y="629"/>
                    <a:pt x="466" y="691"/>
                  </a:cubicBezTo>
                  <a:cubicBezTo>
                    <a:pt x="342" y="737"/>
                    <a:pt x="202" y="784"/>
                    <a:pt x="78" y="846"/>
                  </a:cubicBezTo>
                  <a:cubicBezTo>
                    <a:pt x="187" y="691"/>
                    <a:pt x="280" y="551"/>
                    <a:pt x="388" y="411"/>
                  </a:cubicBezTo>
                  <a:cubicBezTo>
                    <a:pt x="450" y="349"/>
                    <a:pt x="513" y="272"/>
                    <a:pt x="575" y="241"/>
                  </a:cubicBezTo>
                  <a:cubicBezTo>
                    <a:pt x="626" y="198"/>
                    <a:pt x="769" y="116"/>
                    <a:pt x="875" y="116"/>
                  </a:cubicBezTo>
                  <a:close/>
                  <a:moveTo>
                    <a:pt x="829" y="0"/>
                  </a:moveTo>
                  <a:cubicBezTo>
                    <a:pt x="722" y="0"/>
                    <a:pt x="607" y="48"/>
                    <a:pt x="528" y="101"/>
                  </a:cubicBezTo>
                  <a:cubicBezTo>
                    <a:pt x="295" y="303"/>
                    <a:pt x="125" y="551"/>
                    <a:pt x="1" y="846"/>
                  </a:cubicBezTo>
                  <a:lnTo>
                    <a:pt x="1" y="861"/>
                  </a:lnTo>
                  <a:cubicBezTo>
                    <a:pt x="1" y="874"/>
                    <a:pt x="21" y="896"/>
                    <a:pt x="45" y="896"/>
                  </a:cubicBezTo>
                  <a:cubicBezTo>
                    <a:pt x="51" y="896"/>
                    <a:pt x="57" y="895"/>
                    <a:pt x="63" y="892"/>
                  </a:cubicBezTo>
                  <a:cubicBezTo>
                    <a:pt x="342" y="799"/>
                    <a:pt x="621" y="737"/>
                    <a:pt x="885" y="566"/>
                  </a:cubicBezTo>
                  <a:cubicBezTo>
                    <a:pt x="1009" y="473"/>
                    <a:pt x="1148" y="272"/>
                    <a:pt x="1040" y="101"/>
                  </a:cubicBezTo>
                  <a:cubicBezTo>
                    <a:pt x="986" y="28"/>
                    <a:pt x="910" y="0"/>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27;p50"/>
            <p:cNvSpPr/>
            <p:nvPr/>
          </p:nvSpPr>
          <p:spPr>
            <a:xfrm>
              <a:off x="2808650" y="2816025"/>
              <a:ext cx="30275" cy="18425"/>
            </a:xfrm>
            <a:custGeom>
              <a:avLst/>
              <a:gdLst/>
              <a:ahLst/>
              <a:cxnLst/>
              <a:rect l="l" t="t" r="r" b="b"/>
              <a:pathLst>
                <a:path w="1211" h="737" extrusionOk="0">
                  <a:moveTo>
                    <a:pt x="321" y="116"/>
                  </a:moveTo>
                  <a:cubicBezTo>
                    <a:pt x="415" y="116"/>
                    <a:pt x="526" y="150"/>
                    <a:pt x="574" y="178"/>
                  </a:cubicBezTo>
                  <a:cubicBezTo>
                    <a:pt x="652" y="224"/>
                    <a:pt x="714" y="271"/>
                    <a:pt x="791" y="317"/>
                  </a:cubicBezTo>
                  <a:cubicBezTo>
                    <a:pt x="931" y="426"/>
                    <a:pt x="1055" y="550"/>
                    <a:pt x="1179" y="659"/>
                  </a:cubicBezTo>
                  <a:cubicBezTo>
                    <a:pt x="1040" y="643"/>
                    <a:pt x="900" y="628"/>
                    <a:pt x="745" y="612"/>
                  </a:cubicBezTo>
                  <a:cubicBezTo>
                    <a:pt x="590" y="581"/>
                    <a:pt x="264" y="550"/>
                    <a:pt x="187" y="348"/>
                  </a:cubicBezTo>
                  <a:cubicBezTo>
                    <a:pt x="109" y="168"/>
                    <a:pt x="203" y="116"/>
                    <a:pt x="321" y="116"/>
                  </a:cubicBezTo>
                  <a:close/>
                  <a:moveTo>
                    <a:pt x="338" y="0"/>
                  </a:moveTo>
                  <a:cubicBezTo>
                    <a:pt x="228" y="0"/>
                    <a:pt x="124" y="44"/>
                    <a:pt x="78" y="162"/>
                  </a:cubicBezTo>
                  <a:cubicBezTo>
                    <a:pt x="1" y="348"/>
                    <a:pt x="171" y="535"/>
                    <a:pt x="326" y="581"/>
                  </a:cubicBezTo>
                  <a:cubicBezTo>
                    <a:pt x="590" y="705"/>
                    <a:pt x="900" y="705"/>
                    <a:pt x="1179" y="736"/>
                  </a:cubicBezTo>
                  <a:cubicBezTo>
                    <a:pt x="1210" y="736"/>
                    <a:pt x="1210" y="721"/>
                    <a:pt x="1210" y="690"/>
                  </a:cubicBezTo>
                  <a:lnTo>
                    <a:pt x="1210" y="659"/>
                  </a:lnTo>
                  <a:cubicBezTo>
                    <a:pt x="1055" y="410"/>
                    <a:pt x="823" y="193"/>
                    <a:pt x="559" y="54"/>
                  </a:cubicBezTo>
                  <a:cubicBezTo>
                    <a:pt x="495" y="22"/>
                    <a:pt x="415"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28;p50"/>
            <p:cNvSpPr/>
            <p:nvPr/>
          </p:nvSpPr>
          <p:spPr>
            <a:xfrm>
              <a:off x="2761350" y="2424575"/>
              <a:ext cx="122150" cy="407550"/>
            </a:xfrm>
            <a:custGeom>
              <a:avLst/>
              <a:gdLst/>
              <a:ahLst/>
              <a:cxnLst/>
              <a:rect l="l" t="t" r="r" b="b"/>
              <a:pathLst>
                <a:path w="4886" h="16302" extrusionOk="0">
                  <a:moveTo>
                    <a:pt x="1381" y="1"/>
                  </a:moveTo>
                  <a:cubicBezTo>
                    <a:pt x="838" y="605"/>
                    <a:pt x="683" y="1862"/>
                    <a:pt x="884" y="2963"/>
                  </a:cubicBezTo>
                  <a:cubicBezTo>
                    <a:pt x="993" y="3645"/>
                    <a:pt x="0" y="16239"/>
                    <a:pt x="0" y="16239"/>
                  </a:cubicBezTo>
                  <a:lnTo>
                    <a:pt x="3459" y="16301"/>
                  </a:lnTo>
                  <a:lnTo>
                    <a:pt x="4033" y="2389"/>
                  </a:lnTo>
                  <a:cubicBezTo>
                    <a:pt x="4188" y="2280"/>
                    <a:pt x="4529" y="2094"/>
                    <a:pt x="4529" y="2094"/>
                  </a:cubicBezTo>
                  <a:cubicBezTo>
                    <a:pt x="4886" y="1505"/>
                    <a:pt x="4839" y="63"/>
                    <a:pt x="4839" y="63"/>
                  </a:cubicBezTo>
                  <a:lnTo>
                    <a:pt x="1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29;p50"/>
            <p:cNvSpPr/>
            <p:nvPr/>
          </p:nvSpPr>
          <p:spPr>
            <a:xfrm>
              <a:off x="2768725" y="2814175"/>
              <a:ext cx="76775" cy="2425"/>
            </a:xfrm>
            <a:custGeom>
              <a:avLst/>
              <a:gdLst/>
              <a:ahLst/>
              <a:cxnLst/>
              <a:rect l="l" t="t" r="r" b="b"/>
              <a:pathLst>
                <a:path w="3071" h="97" extrusionOk="0">
                  <a:moveTo>
                    <a:pt x="187" y="1"/>
                  </a:moveTo>
                  <a:cubicBezTo>
                    <a:pt x="101" y="1"/>
                    <a:pt x="35" y="1"/>
                    <a:pt x="0" y="4"/>
                  </a:cubicBezTo>
                  <a:lnTo>
                    <a:pt x="0" y="19"/>
                  </a:lnTo>
                  <a:cubicBezTo>
                    <a:pt x="248" y="50"/>
                    <a:pt x="1970" y="97"/>
                    <a:pt x="2233" y="97"/>
                  </a:cubicBezTo>
                  <a:cubicBezTo>
                    <a:pt x="2776" y="97"/>
                    <a:pt x="2544" y="97"/>
                    <a:pt x="3071" y="81"/>
                  </a:cubicBezTo>
                  <a:cubicBezTo>
                    <a:pt x="2528" y="50"/>
                    <a:pt x="2745" y="50"/>
                    <a:pt x="2233" y="35"/>
                  </a:cubicBezTo>
                  <a:cubicBezTo>
                    <a:pt x="1994" y="35"/>
                    <a:pt x="706"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30;p50"/>
            <p:cNvSpPr/>
            <p:nvPr/>
          </p:nvSpPr>
          <p:spPr>
            <a:xfrm>
              <a:off x="2774150" y="2440850"/>
              <a:ext cx="24050" cy="365000"/>
            </a:xfrm>
            <a:custGeom>
              <a:avLst/>
              <a:gdLst/>
              <a:ahLst/>
              <a:cxnLst/>
              <a:rect l="l" t="t" r="r" b="b"/>
              <a:pathLst>
                <a:path w="962" h="14600" extrusionOk="0">
                  <a:moveTo>
                    <a:pt x="962" y="1"/>
                  </a:moveTo>
                  <a:cubicBezTo>
                    <a:pt x="948" y="64"/>
                    <a:pt x="935" y="128"/>
                    <a:pt x="923" y="192"/>
                  </a:cubicBezTo>
                  <a:lnTo>
                    <a:pt x="923" y="192"/>
                  </a:lnTo>
                  <a:cubicBezTo>
                    <a:pt x="936" y="128"/>
                    <a:pt x="949" y="65"/>
                    <a:pt x="962" y="1"/>
                  </a:cubicBezTo>
                  <a:close/>
                  <a:moveTo>
                    <a:pt x="923" y="192"/>
                  </a:moveTo>
                  <a:cubicBezTo>
                    <a:pt x="849" y="575"/>
                    <a:pt x="793" y="951"/>
                    <a:pt x="807" y="1350"/>
                  </a:cubicBezTo>
                  <a:cubicBezTo>
                    <a:pt x="838" y="1800"/>
                    <a:pt x="884" y="2234"/>
                    <a:pt x="884" y="2684"/>
                  </a:cubicBezTo>
                  <a:cubicBezTo>
                    <a:pt x="884" y="3134"/>
                    <a:pt x="853" y="3584"/>
                    <a:pt x="807" y="4033"/>
                  </a:cubicBezTo>
                  <a:cubicBezTo>
                    <a:pt x="776" y="4483"/>
                    <a:pt x="729" y="4949"/>
                    <a:pt x="698" y="5398"/>
                  </a:cubicBezTo>
                  <a:cubicBezTo>
                    <a:pt x="543" y="7213"/>
                    <a:pt x="403" y="9043"/>
                    <a:pt x="248" y="10858"/>
                  </a:cubicBezTo>
                  <a:cubicBezTo>
                    <a:pt x="217" y="11369"/>
                    <a:pt x="171" y="11881"/>
                    <a:pt x="124" y="12393"/>
                  </a:cubicBezTo>
                  <a:cubicBezTo>
                    <a:pt x="93" y="12905"/>
                    <a:pt x="31" y="14037"/>
                    <a:pt x="0" y="14564"/>
                  </a:cubicBezTo>
                  <a:cubicBezTo>
                    <a:pt x="0" y="14588"/>
                    <a:pt x="16" y="14599"/>
                    <a:pt x="33" y="14599"/>
                  </a:cubicBezTo>
                  <a:cubicBezTo>
                    <a:pt x="51" y="14599"/>
                    <a:pt x="70" y="14588"/>
                    <a:pt x="78" y="14564"/>
                  </a:cubicBezTo>
                  <a:cubicBezTo>
                    <a:pt x="171" y="13649"/>
                    <a:pt x="248" y="12129"/>
                    <a:pt x="326" y="11199"/>
                  </a:cubicBezTo>
                  <a:cubicBezTo>
                    <a:pt x="403" y="10284"/>
                    <a:pt x="465" y="9369"/>
                    <a:pt x="543" y="8454"/>
                  </a:cubicBezTo>
                  <a:cubicBezTo>
                    <a:pt x="621" y="7554"/>
                    <a:pt x="683" y="6639"/>
                    <a:pt x="760" y="5724"/>
                  </a:cubicBezTo>
                  <a:cubicBezTo>
                    <a:pt x="791" y="5274"/>
                    <a:pt x="838" y="4809"/>
                    <a:pt x="853" y="4375"/>
                  </a:cubicBezTo>
                  <a:cubicBezTo>
                    <a:pt x="884" y="3925"/>
                    <a:pt x="931" y="3460"/>
                    <a:pt x="946" y="3010"/>
                  </a:cubicBezTo>
                  <a:cubicBezTo>
                    <a:pt x="946" y="2762"/>
                    <a:pt x="931" y="2529"/>
                    <a:pt x="931" y="2281"/>
                  </a:cubicBezTo>
                  <a:cubicBezTo>
                    <a:pt x="915" y="2017"/>
                    <a:pt x="869" y="1769"/>
                    <a:pt x="853" y="1521"/>
                  </a:cubicBezTo>
                  <a:cubicBezTo>
                    <a:pt x="813" y="1074"/>
                    <a:pt x="843" y="628"/>
                    <a:pt x="923" y="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31;p50"/>
            <p:cNvSpPr/>
            <p:nvPr/>
          </p:nvSpPr>
          <p:spPr>
            <a:xfrm>
              <a:off x="2802825" y="2453650"/>
              <a:ext cx="45000" cy="26825"/>
            </a:xfrm>
            <a:custGeom>
              <a:avLst/>
              <a:gdLst/>
              <a:ahLst/>
              <a:cxnLst/>
              <a:rect l="l" t="t" r="r" b="b"/>
              <a:pathLst>
                <a:path w="1800" h="1073" extrusionOk="0">
                  <a:moveTo>
                    <a:pt x="1800" y="1"/>
                  </a:moveTo>
                  <a:lnTo>
                    <a:pt x="1800" y="1"/>
                  </a:lnTo>
                  <a:cubicBezTo>
                    <a:pt x="1598" y="264"/>
                    <a:pt x="1366" y="528"/>
                    <a:pt x="1087" y="699"/>
                  </a:cubicBezTo>
                  <a:cubicBezTo>
                    <a:pt x="730" y="916"/>
                    <a:pt x="265" y="1009"/>
                    <a:pt x="16" y="1040"/>
                  </a:cubicBezTo>
                  <a:cubicBezTo>
                    <a:pt x="1" y="1040"/>
                    <a:pt x="1" y="1071"/>
                    <a:pt x="16" y="1071"/>
                  </a:cubicBezTo>
                  <a:cubicBezTo>
                    <a:pt x="38" y="1072"/>
                    <a:pt x="60" y="1073"/>
                    <a:pt x="83" y="1073"/>
                  </a:cubicBezTo>
                  <a:cubicBezTo>
                    <a:pt x="344" y="1073"/>
                    <a:pt x="703" y="991"/>
                    <a:pt x="1102" y="792"/>
                  </a:cubicBezTo>
                  <a:cubicBezTo>
                    <a:pt x="1676" y="451"/>
                    <a:pt x="1800" y="78"/>
                    <a:pt x="1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32;p50"/>
            <p:cNvSpPr/>
            <p:nvPr/>
          </p:nvSpPr>
          <p:spPr>
            <a:xfrm>
              <a:off x="2853625" y="2475375"/>
              <a:ext cx="24075" cy="11275"/>
            </a:xfrm>
            <a:custGeom>
              <a:avLst/>
              <a:gdLst/>
              <a:ahLst/>
              <a:cxnLst/>
              <a:rect l="l" t="t" r="r" b="b"/>
              <a:pathLst>
                <a:path w="963" h="451" extrusionOk="0">
                  <a:moveTo>
                    <a:pt x="931" y="0"/>
                  </a:moveTo>
                  <a:cubicBezTo>
                    <a:pt x="621" y="124"/>
                    <a:pt x="311" y="248"/>
                    <a:pt x="16" y="435"/>
                  </a:cubicBezTo>
                  <a:cubicBezTo>
                    <a:pt x="1" y="435"/>
                    <a:pt x="16" y="450"/>
                    <a:pt x="16" y="450"/>
                  </a:cubicBezTo>
                  <a:cubicBezTo>
                    <a:pt x="326" y="310"/>
                    <a:pt x="637" y="202"/>
                    <a:pt x="947" y="47"/>
                  </a:cubicBezTo>
                  <a:cubicBezTo>
                    <a:pt x="947" y="47"/>
                    <a:pt x="962" y="16"/>
                    <a:pt x="947" y="16"/>
                  </a:cubicBezTo>
                  <a:cubicBezTo>
                    <a:pt x="947" y="0"/>
                    <a:pt x="931"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33;p50"/>
            <p:cNvSpPr/>
            <p:nvPr/>
          </p:nvSpPr>
          <p:spPr>
            <a:xfrm>
              <a:off x="2861375" y="2426225"/>
              <a:ext cx="19025" cy="47700"/>
            </a:xfrm>
            <a:custGeom>
              <a:avLst/>
              <a:gdLst/>
              <a:ahLst/>
              <a:cxnLst/>
              <a:rect l="l" t="t" r="r" b="b"/>
              <a:pathLst>
                <a:path w="761" h="1908" extrusionOk="0">
                  <a:moveTo>
                    <a:pt x="706" y="0"/>
                  </a:moveTo>
                  <a:cubicBezTo>
                    <a:pt x="703" y="0"/>
                    <a:pt x="699" y="4"/>
                    <a:pt x="699" y="12"/>
                  </a:cubicBezTo>
                  <a:cubicBezTo>
                    <a:pt x="699" y="322"/>
                    <a:pt x="668" y="648"/>
                    <a:pt x="637" y="958"/>
                  </a:cubicBezTo>
                  <a:cubicBezTo>
                    <a:pt x="622" y="1109"/>
                    <a:pt x="489" y="1860"/>
                    <a:pt x="226" y="1860"/>
                  </a:cubicBezTo>
                  <a:cubicBezTo>
                    <a:pt x="218" y="1860"/>
                    <a:pt x="210" y="1859"/>
                    <a:pt x="202" y="1858"/>
                  </a:cubicBezTo>
                  <a:cubicBezTo>
                    <a:pt x="171" y="1827"/>
                    <a:pt x="140" y="1796"/>
                    <a:pt x="140" y="1734"/>
                  </a:cubicBezTo>
                  <a:cubicBezTo>
                    <a:pt x="140" y="1656"/>
                    <a:pt x="156" y="1563"/>
                    <a:pt x="171" y="1486"/>
                  </a:cubicBezTo>
                  <a:cubicBezTo>
                    <a:pt x="202" y="1315"/>
                    <a:pt x="233" y="1129"/>
                    <a:pt x="249" y="974"/>
                  </a:cubicBezTo>
                  <a:cubicBezTo>
                    <a:pt x="280" y="664"/>
                    <a:pt x="280" y="338"/>
                    <a:pt x="249" y="28"/>
                  </a:cubicBezTo>
                  <a:cubicBezTo>
                    <a:pt x="249" y="477"/>
                    <a:pt x="233" y="927"/>
                    <a:pt x="156" y="1346"/>
                  </a:cubicBezTo>
                  <a:cubicBezTo>
                    <a:pt x="109" y="1563"/>
                    <a:pt x="1" y="1873"/>
                    <a:pt x="233" y="1904"/>
                  </a:cubicBezTo>
                  <a:cubicBezTo>
                    <a:pt x="243" y="1906"/>
                    <a:pt x="252" y="1907"/>
                    <a:pt x="262" y="1907"/>
                  </a:cubicBezTo>
                  <a:cubicBezTo>
                    <a:pt x="480" y="1907"/>
                    <a:pt x="637" y="1402"/>
                    <a:pt x="652" y="1268"/>
                  </a:cubicBezTo>
                  <a:cubicBezTo>
                    <a:pt x="730" y="865"/>
                    <a:pt x="761" y="431"/>
                    <a:pt x="714" y="12"/>
                  </a:cubicBezTo>
                  <a:cubicBezTo>
                    <a:pt x="714" y="4"/>
                    <a:pt x="710"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34;p50"/>
            <p:cNvSpPr/>
            <p:nvPr/>
          </p:nvSpPr>
          <p:spPr>
            <a:xfrm>
              <a:off x="2865250" y="2471875"/>
              <a:ext cx="3525" cy="9625"/>
            </a:xfrm>
            <a:custGeom>
              <a:avLst/>
              <a:gdLst/>
              <a:ahLst/>
              <a:cxnLst/>
              <a:rect l="l" t="t" r="r" b="b"/>
              <a:pathLst>
                <a:path w="141" h="385" extrusionOk="0">
                  <a:moveTo>
                    <a:pt x="109" y="1"/>
                  </a:moveTo>
                  <a:cubicBezTo>
                    <a:pt x="94" y="47"/>
                    <a:pt x="78" y="47"/>
                    <a:pt x="78" y="47"/>
                  </a:cubicBezTo>
                  <a:lnTo>
                    <a:pt x="16" y="218"/>
                  </a:lnTo>
                  <a:cubicBezTo>
                    <a:pt x="1" y="264"/>
                    <a:pt x="1" y="311"/>
                    <a:pt x="1" y="373"/>
                  </a:cubicBezTo>
                  <a:cubicBezTo>
                    <a:pt x="1" y="381"/>
                    <a:pt x="5" y="385"/>
                    <a:pt x="9" y="385"/>
                  </a:cubicBezTo>
                  <a:cubicBezTo>
                    <a:pt x="13" y="385"/>
                    <a:pt x="16" y="381"/>
                    <a:pt x="16" y="373"/>
                  </a:cubicBezTo>
                  <a:cubicBezTo>
                    <a:pt x="32" y="342"/>
                    <a:pt x="78" y="280"/>
                    <a:pt x="78" y="218"/>
                  </a:cubicBezTo>
                  <a:lnTo>
                    <a:pt x="140" y="47"/>
                  </a:lnTo>
                  <a:cubicBezTo>
                    <a:pt x="140" y="32"/>
                    <a:pt x="109"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35;p50"/>
            <p:cNvSpPr/>
            <p:nvPr/>
          </p:nvSpPr>
          <p:spPr>
            <a:xfrm>
              <a:off x="2778400" y="2287475"/>
              <a:ext cx="123725" cy="164950"/>
            </a:xfrm>
            <a:custGeom>
              <a:avLst/>
              <a:gdLst/>
              <a:ahLst/>
              <a:cxnLst/>
              <a:rect l="l" t="t" r="r" b="b"/>
              <a:pathLst>
                <a:path w="4949" h="6598" extrusionOk="0">
                  <a:moveTo>
                    <a:pt x="2916" y="0"/>
                  </a:moveTo>
                  <a:cubicBezTo>
                    <a:pt x="2753" y="0"/>
                    <a:pt x="2602" y="40"/>
                    <a:pt x="2498" y="134"/>
                  </a:cubicBezTo>
                  <a:cubicBezTo>
                    <a:pt x="1614" y="925"/>
                    <a:pt x="1412" y="1623"/>
                    <a:pt x="1179" y="2181"/>
                  </a:cubicBezTo>
                  <a:cubicBezTo>
                    <a:pt x="1009" y="2600"/>
                    <a:pt x="792" y="3313"/>
                    <a:pt x="606" y="4027"/>
                  </a:cubicBezTo>
                  <a:cubicBezTo>
                    <a:pt x="280" y="5236"/>
                    <a:pt x="1" y="6477"/>
                    <a:pt x="47" y="6508"/>
                  </a:cubicBezTo>
                  <a:cubicBezTo>
                    <a:pt x="60" y="6521"/>
                    <a:pt x="3330" y="6597"/>
                    <a:pt x="4487" y="6597"/>
                  </a:cubicBezTo>
                  <a:cubicBezTo>
                    <a:pt x="4731" y="6597"/>
                    <a:pt x="4881" y="6594"/>
                    <a:pt x="4886" y="6586"/>
                  </a:cubicBezTo>
                  <a:cubicBezTo>
                    <a:pt x="4948" y="6508"/>
                    <a:pt x="4514" y="1468"/>
                    <a:pt x="3723" y="351"/>
                  </a:cubicBezTo>
                  <a:cubicBezTo>
                    <a:pt x="3599" y="155"/>
                    <a:pt x="3236"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36;p50"/>
            <p:cNvSpPr/>
            <p:nvPr/>
          </p:nvSpPr>
          <p:spPr>
            <a:xfrm>
              <a:off x="2770275" y="2295950"/>
              <a:ext cx="79700" cy="182925"/>
            </a:xfrm>
            <a:custGeom>
              <a:avLst/>
              <a:gdLst/>
              <a:ahLst/>
              <a:cxnLst/>
              <a:rect l="l" t="t" r="r" b="b"/>
              <a:pathLst>
                <a:path w="3188" h="7317" extrusionOk="0">
                  <a:moveTo>
                    <a:pt x="2736" y="1"/>
                  </a:moveTo>
                  <a:cubicBezTo>
                    <a:pt x="2585" y="1"/>
                    <a:pt x="2346" y="197"/>
                    <a:pt x="2125" y="477"/>
                  </a:cubicBezTo>
                  <a:cubicBezTo>
                    <a:pt x="1132" y="1671"/>
                    <a:pt x="0" y="3858"/>
                    <a:pt x="155" y="4308"/>
                  </a:cubicBezTo>
                  <a:cubicBezTo>
                    <a:pt x="558" y="5533"/>
                    <a:pt x="946" y="6603"/>
                    <a:pt x="1334" y="7255"/>
                  </a:cubicBezTo>
                  <a:cubicBezTo>
                    <a:pt x="1362" y="7298"/>
                    <a:pt x="1417" y="7316"/>
                    <a:pt x="1492" y="7316"/>
                  </a:cubicBezTo>
                  <a:cubicBezTo>
                    <a:pt x="1962" y="7316"/>
                    <a:pt x="3187" y="6576"/>
                    <a:pt x="3040" y="6309"/>
                  </a:cubicBezTo>
                  <a:cubicBezTo>
                    <a:pt x="2699" y="5704"/>
                    <a:pt x="2016" y="4230"/>
                    <a:pt x="1923" y="4044"/>
                  </a:cubicBezTo>
                  <a:cubicBezTo>
                    <a:pt x="1861" y="3920"/>
                    <a:pt x="2420" y="1951"/>
                    <a:pt x="2776" y="865"/>
                  </a:cubicBezTo>
                  <a:cubicBezTo>
                    <a:pt x="2963" y="239"/>
                    <a:pt x="2903" y="1"/>
                    <a:pt x="273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37;p50"/>
            <p:cNvSpPr/>
            <p:nvPr/>
          </p:nvSpPr>
          <p:spPr>
            <a:xfrm>
              <a:off x="2767550" y="2293425"/>
              <a:ext cx="77950" cy="173450"/>
            </a:xfrm>
            <a:custGeom>
              <a:avLst/>
              <a:gdLst/>
              <a:ahLst/>
              <a:cxnLst/>
              <a:rect l="l" t="t" r="r" b="b"/>
              <a:pathLst>
                <a:path w="3118" h="6938" extrusionOk="0">
                  <a:moveTo>
                    <a:pt x="2843" y="1"/>
                  </a:moveTo>
                  <a:cubicBezTo>
                    <a:pt x="2669" y="1"/>
                    <a:pt x="2390" y="186"/>
                    <a:pt x="2001" y="656"/>
                  </a:cubicBezTo>
                  <a:cubicBezTo>
                    <a:pt x="1117" y="1741"/>
                    <a:pt x="202" y="3494"/>
                    <a:pt x="109" y="3928"/>
                  </a:cubicBezTo>
                  <a:cubicBezTo>
                    <a:pt x="0" y="4347"/>
                    <a:pt x="869" y="6937"/>
                    <a:pt x="869" y="6937"/>
                  </a:cubicBezTo>
                  <a:lnTo>
                    <a:pt x="2963" y="5898"/>
                  </a:lnTo>
                  <a:cubicBezTo>
                    <a:pt x="2963" y="5898"/>
                    <a:pt x="2125" y="4068"/>
                    <a:pt x="2125" y="3866"/>
                  </a:cubicBezTo>
                  <a:cubicBezTo>
                    <a:pt x="2125" y="3680"/>
                    <a:pt x="2808" y="1447"/>
                    <a:pt x="2994" y="733"/>
                  </a:cubicBezTo>
                  <a:cubicBezTo>
                    <a:pt x="3117" y="320"/>
                    <a:pt x="3070" y="1"/>
                    <a:pt x="2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38;p50"/>
            <p:cNvSpPr/>
            <p:nvPr/>
          </p:nvSpPr>
          <p:spPr>
            <a:xfrm>
              <a:off x="2820675" y="2329400"/>
              <a:ext cx="21725" cy="111475"/>
            </a:xfrm>
            <a:custGeom>
              <a:avLst/>
              <a:gdLst/>
              <a:ahLst/>
              <a:cxnLst/>
              <a:rect l="l" t="t" r="r" b="b"/>
              <a:pathLst>
                <a:path w="869" h="4459" extrusionOk="0">
                  <a:moveTo>
                    <a:pt x="737" y="1"/>
                  </a:moveTo>
                  <a:cubicBezTo>
                    <a:pt x="733" y="1"/>
                    <a:pt x="729" y="3"/>
                    <a:pt x="729" y="8"/>
                  </a:cubicBezTo>
                  <a:cubicBezTo>
                    <a:pt x="683" y="147"/>
                    <a:pt x="621" y="271"/>
                    <a:pt x="559" y="426"/>
                  </a:cubicBezTo>
                  <a:cubicBezTo>
                    <a:pt x="497" y="582"/>
                    <a:pt x="31" y="2179"/>
                    <a:pt x="16" y="2272"/>
                  </a:cubicBezTo>
                  <a:cubicBezTo>
                    <a:pt x="0" y="2396"/>
                    <a:pt x="16" y="2520"/>
                    <a:pt x="62" y="2644"/>
                  </a:cubicBezTo>
                  <a:cubicBezTo>
                    <a:pt x="93" y="2784"/>
                    <a:pt x="155" y="2892"/>
                    <a:pt x="186" y="3032"/>
                  </a:cubicBezTo>
                  <a:cubicBezTo>
                    <a:pt x="264" y="3265"/>
                    <a:pt x="373" y="3513"/>
                    <a:pt x="481" y="3746"/>
                  </a:cubicBezTo>
                  <a:cubicBezTo>
                    <a:pt x="605" y="3994"/>
                    <a:pt x="714" y="4211"/>
                    <a:pt x="853" y="4443"/>
                  </a:cubicBezTo>
                  <a:lnTo>
                    <a:pt x="791" y="4459"/>
                  </a:lnTo>
                  <a:lnTo>
                    <a:pt x="791" y="4459"/>
                  </a:lnTo>
                  <a:lnTo>
                    <a:pt x="869" y="4443"/>
                  </a:lnTo>
                  <a:cubicBezTo>
                    <a:pt x="729" y="4195"/>
                    <a:pt x="621" y="3916"/>
                    <a:pt x="497" y="3652"/>
                  </a:cubicBezTo>
                  <a:cubicBezTo>
                    <a:pt x="388" y="3420"/>
                    <a:pt x="295" y="3172"/>
                    <a:pt x="217" y="2939"/>
                  </a:cubicBezTo>
                  <a:cubicBezTo>
                    <a:pt x="171" y="2815"/>
                    <a:pt x="140" y="2675"/>
                    <a:pt x="93" y="2567"/>
                  </a:cubicBezTo>
                  <a:cubicBezTo>
                    <a:pt x="62" y="2489"/>
                    <a:pt x="62" y="2427"/>
                    <a:pt x="62" y="2350"/>
                  </a:cubicBezTo>
                  <a:cubicBezTo>
                    <a:pt x="78" y="2288"/>
                    <a:pt x="528" y="659"/>
                    <a:pt x="543" y="628"/>
                  </a:cubicBezTo>
                  <a:cubicBezTo>
                    <a:pt x="605" y="535"/>
                    <a:pt x="652" y="426"/>
                    <a:pt x="714" y="318"/>
                  </a:cubicBezTo>
                  <a:lnTo>
                    <a:pt x="714" y="318"/>
                  </a:lnTo>
                  <a:cubicBezTo>
                    <a:pt x="652" y="411"/>
                    <a:pt x="621" y="489"/>
                    <a:pt x="559" y="582"/>
                  </a:cubicBezTo>
                  <a:cubicBezTo>
                    <a:pt x="621" y="395"/>
                    <a:pt x="683" y="194"/>
                    <a:pt x="760" y="8"/>
                  </a:cubicBezTo>
                  <a:cubicBezTo>
                    <a:pt x="760" y="8"/>
                    <a:pt x="746" y="1"/>
                    <a:pt x="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39;p50"/>
            <p:cNvSpPr/>
            <p:nvPr/>
          </p:nvSpPr>
          <p:spPr>
            <a:xfrm>
              <a:off x="2788500" y="2432325"/>
              <a:ext cx="45375" cy="19800"/>
            </a:xfrm>
            <a:custGeom>
              <a:avLst/>
              <a:gdLst/>
              <a:ahLst/>
              <a:cxnLst/>
              <a:rect l="l" t="t" r="r" b="b"/>
              <a:pathLst>
                <a:path w="1815" h="792" extrusionOk="0">
                  <a:moveTo>
                    <a:pt x="1784" y="1"/>
                  </a:moveTo>
                  <a:cubicBezTo>
                    <a:pt x="1629" y="63"/>
                    <a:pt x="1504" y="140"/>
                    <a:pt x="1349" y="187"/>
                  </a:cubicBezTo>
                  <a:cubicBezTo>
                    <a:pt x="1194" y="249"/>
                    <a:pt x="1055" y="326"/>
                    <a:pt x="900" y="388"/>
                  </a:cubicBezTo>
                  <a:cubicBezTo>
                    <a:pt x="744" y="451"/>
                    <a:pt x="605" y="528"/>
                    <a:pt x="450" y="575"/>
                  </a:cubicBezTo>
                  <a:cubicBezTo>
                    <a:pt x="372" y="621"/>
                    <a:pt x="295" y="637"/>
                    <a:pt x="233" y="683"/>
                  </a:cubicBezTo>
                  <a:lnTo>
                    <a:pt x="0" y="792"/>
                  </a:lnTo>
                  <a:cubicBezTo>
                    <a:pt x="78" y="776"/>
                    <a:pt x="155" y="730"/>
                    <a:pt x="264" y="730"/>
                  </a:cubicBezTo>
                  <a:cubicBezTo>
                    <a:pt x="341" y="714"/>
                    <a:pt x="419" y="699"/>
                    <a:pt x="496" y="652"/>
                  </a:cubicBezTo>
                  <a:cubicBezTo>
                    <a:pt x="651" y="606"/>
                    <a:pt x="775" y="528"/>
                    <a:pt x="931" y="466"/>
                  </a:cubicBezTo>
                  <a:cubicBezTo>
                    <a:pt x="1070" y="388"/>
                    <a:pt x="1210" y="326"/>
                    <a:pt x="1365" y="249"/>
                  </a:cubicBezTo>
                  <a:cubicBezTo>
                    <a:pt x="1504" y="171"/>
                    <a:pt x="1660" y="94"/>
                    <a:pt x="1784" y="16"/>
                  </a:cubicBezTo>
                  <a:cubicBezTo>
                    <a:pt x="1815" y="1"/>
                    <a:pt x="1784"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40;p50"/>
            <p:cNvSpPr/>
            <p:nvPr/>
          </p:nvSpPr>
          <p:spPr>
            <a:xfrm>
              <a:off x="2839675" y="2265225"/>
              <a:ext cx="31825" cy="43550"/>
            </a:xfrm>
            <a:custGeom>
              <a:avLst/>
              <a:gdLst/>
              <a:ahLst/>
              <a:cxnLst/>
              <a:rect l="l" t="t" r="r" b="b"/>
              <a:pathLst>
                <a:path w="1273" h="1742" extrusionOk="0">
                  <a:moveTo>
                    <a:pt x="0" y="0"/>
                  </a:moveTo>
                  <a:cubicBezTo>
                    <a:pt x="16" y="171"/>
                    <a:pt x="16" y="388"/>
                    <a:pt x="16" y="558"/>
                  </a:cubicBezTo>
                  <a:cubicBezTo>
                    <a:pt x="16" y="853"/>
                    <a:pt x="0" y="1101"/>
                    <a:pt x="16" y="1117"/>
                  </a:cubicBezTo>
                  <a:cubicBezTo>
                    <a:pt x="219" y="1422"/>
                    <a:pt x="669" y="1741"/>
                    <a:pt x="903" y="1741"/>
                  </a:cubicBezTo>
                  <a:cubicBezTo>
                    <a:pt x="918" y="1741"/>
                    <a:pt x="933" y="1740"/>
                    <a:pt x="946" y="1737"/>
                  </a:cubicBezTo>
                  <a:cubicBezTo>
                    <a:pt x="1272" y="1675"/>
                    <a:pt x="1179" y="1101"/>
                    <a:pt x="1163" y="962"/>
                  </a:cubicBezTo>
                  <a:lnTo>
                    <a:pt x="1163" y="946"/>
                  </a:lnTo>
                  <a:cubicBezTo>
                    <a:pt x="1132" y="931"/>
                    <a:pt x="1132" y="884"/>
                    <a:pt x="1132" y="869"/>
                  </a:cubicBezTo>
                  <a:cubicBezTo>
                    <a:pt x="1117" y="620"/>
                    <a:pt x="1132" y="388"/>
                    <a:pt x="1179" y="155"/>
                  </a:cubicBezTo>
                  <a:lnTo>
                    <a:pt x="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41;p50"/>
            <p:cNvSpPr/>
            <p:nvPr/>
          </p:nvSpPr>
          <p:spPr>
            <a:xfrm>
              <a:off x="2840825" y="2265600"/>
              <a:ext cx="27950" cy="24150"/>
            </a:xfrm>
            <a:custGeom>
              <a:avLst/>
              <a:gdLst/>
              <a:ahLst/>
              <a:cxnLst/>
              <a:rect l="l" t="t" r="r" b="b"/>
              <a:pathLst>
                <a:path w="1118" h="966" extrusionOk="0">
                  <a:moveTo>
                    <a:pt x="1" y="1"/>
                  </a:moveTo>
                  <a:lnTo>
                    <a:pt x="1" y="1"/>
                  </a:lnTo>
                  <a:cubicBezTo>
                    <a:pt x="61" y="225"/>
                    <a:pt x="293" y="966"/>
                    <a:pt x="905" y="966"/>
                  </a:cubicBezTo>
                  <a:cubicBezTo>
                    <a:pt x="928" y="966"/>
                    <a:pt x="953" y="965"/>
                    <a:pt x="978" y="962"/>
                  </a:cubicBezTo>
                  <a:cubicBezTo>
                    <a:pt x="1009" y="947"/>
                    <a:pt x="1055" y="947"/>
                    <a:pt x="1086" y="931"/>
                  </a:cubicBezTo>
                  <a:cubicBezTo>
                    <a:pt x="1086" y="916"/>
                    <a:pt x="1071" y="885"/>
                    <a:pt x="1071" y="869"/>
                  </a:cubicBezTo>
                  <a:cubicBezTo>
                    <a:pt x="1055" y="621"/>
                    <a:pt x="1071" y="388"/>
                    <a:pt x="1117" y="156"/>
                  </a:cubicBezTo>
                  <a:lnTo>
                    <a:pt x="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42;p50"/>
            <p:cNvSpPr/>
            <p:nvPr/>
          </p:nvSpPr>
          <p:spPr>
            <a:xfrm>
              <a:off x="2831150" y="2210725"/>
              <a:ext cx="56225" cy="70025"/>
            </a:xfrm>
            <a:custGeom>
              <a:avLst/>
              <a:gdLst/>
              <a:ahLst/>
              <a:cxnLst/>
              <a:rect l="l" t="t" r="r" b="b"/>
              <a:pathLst>
                <a:path w="2249" h="2801" extrusionOk="0">
                  <a:moveTo>
                    <a:pt x="1089" y="0"/>
                  </a:moveTo>
                  <a:cubicBezTo>
                    <a:pt x="690" y="0"/>
                    <a:pt x="275" y="238"/>
                    <a:pt x="140" y="645"/>
                  </a:cubicBezTo>
                  <a:cubicBezTo>
                    <a:pt x="0" y="1048"/>
                    <a:pt x="202" y="2227"/>
                    <a:pt x="496" y="2506"/>
                  </a:cubicBezTo>
                  <a:cubicBezTo>
                    <a:pt x="694" y="2696"/>
                    <a:pt x="963" y="2801"/>
                    <a:pt x="1225" y="2801"/>
                  </a:cubicBezTo>
                  <a:cubicBezTo>
                    <a:pt x="1495" y="2801"/>
                    <a:pt x="1757" y="2688"/>
                    <a:pt x="1923" y="2444"/>
                  </a:cubicBezTo>
                  <a:cubicBezTo>
                    <a:pt x="2249" y="1963"/>
                    <a:pt x="1970" y="428"/>
                    <a:pt x="1629" y="179"/>
                  </a:cubicBezTo>
                  <a:cubicBezTo>
                    <a:pt x="1476" y="57"/>
                    <a:pt x="1284" y="0"/>
                    <a:pt x="108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43;p50"/>
            <p:cNvSpPr/>
            <p:nvPr/>
          </p:nvSpPr>
          <p:spPr>
            <a:xfrm>
              <a:off x="2862925" y="2245050"/>
              <a:ext cx="2350" cy="5450"/>
            </a:xfrm>
            <a:custGeom>
              <a:avLst/>
              <a:gdLst/>
              <a:ahLst/>
              <a:cxnLst/>
              <a:rect l="l" t="t" r="r" b="b"/>
              <a:pathLst>
                <a:path w="94" h="218" extrusionOk="0">
                  <a:moveTo>
                    <a:pt x="47" y="1"/>
                  </a:moveTo>
                  <a:lnTo>
                    <a:pt x="47" y="1"/>
                  </a:lnTo>
                  <a:cubicBezTo>
                    <a:pt x="78" y="78"/>
                    <a:pt x="78" y="187"/>
                    <a:pt x="1" y="218"/>
                  </a:cubicBezTo>
                  <a:cubicBezTo>
                    <a:pt x="94" y="202"/>
                    <a:pt x="94" y="78"/>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44;p50"/>
            <p:cNvSpPr/>
            <p:nvPr/>
          </p:nvSpPr>
          <p:spPr>
            <a:xfrm>
              <a:off x="2859150" y="2243125"/>
              <a:ext cx="6525" cy="6625"/>
            </a:xfrm>
            <a:custGeom>
              <a:avLst/>
              <a:gdLst/>
              <a:ahLst/>
              <a:cxnLst/>
              <a:rect l="l" t="t" r="r" b="b"/>
              <a:pathLst>
                <a:path w="261" h="265" extrusionOk="0">
                  <a:moveTo>
                    <a:pt x="121" y="0"/>
                  </a:moveTo>
                  <a:cubicBezTo>
                    <a:pt x="1" y="30"/>
                    <a:pt x="26" y="264"/>
                    <a:pt x="141" y="264"/>
                  </a:cubicBezTo>
                  <a:cubicBezTo>
                    <a:pt x="144" y="264"/>
                    <a:pt x="148" y="264"/>
                    <a:pt x="152" y="264"/>
                  </a:cubicBezTo>
                  <a:cubicBezTo>
                    <a:pt x="260" y="264"/>
                    <a:pt x="229"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45;p50"/>
            <p:cNvSpPr/>
            <p:nvPr/>
          </p:nvSpPr>
          <p:spPr>
            <a:xfrm>
              <a:off x="2875350" y="2243125"/>
              <a:ext cx="3500" cy="5075"/>
            </a:xfrm>
            <a:custGeom>
              <a:avLst/>
              <a:gdLst/>
              <a:ahLst/>
              <a:cxnLst/>
              <a:rect l="l" t="t" r="r" b="b"/>
              <a:pathLst>
                <a:path w="140" h="203" extrusionOk="0">
                  <a:moveTo>
                    <a:pt x="16" y="0"/>
                  </a:moveTo>
                  <a:lnTo>
                    <a:pt x="16" y="0"/>
                  </a:lnTo>
                  <a:cubicBezTo>
                    <a:pt x="1" y="74"/>
                    <a:pt x="42" y="203"/>
                    <a:pt x="126" y="203"/>
                  </a:cubicBezTo>
                  <a:cubicBezTo>
                    <a:pt x="130" y="203"/>
                    <a:pt x="135" y="202"/>
                    <a:pt x="140" y="202"/>
                  </a:cubicBezTo>
                  <a:cubicBezTo>
                    <a:pt x="62" y="186"/>
                    <a:pt x="47" y="78"/>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746;p50"/>
            <p:cNvSpPr/>
            <p:nvPr/>
          </p:nvSpPr>
          <p:spPr>
            <a:xfrm>
              <a:off x="2874725" y="2240775"/>
              <a:ext cx="6775" cy="6300"/>
            </a:xfrm>
            <a:custGeom>
              <a:avLst/>
              <a:gdLst/>
              <a:ahLst/>
              <a:cxnLst/>
              <a:rect l="l" t="t" r="r" b="b"/>
              <a:pathLst>
                <a:path w="271" h="252" extrusionOk="0">
                  <a:moveTo>
                    <a:pt x="115" y="0"/>
                  </a:moveTo>
                  <a:cubicBezTo>
                    <a:pt x="111" y="0"/>
                    <a:pt x="107" y="1"/>
                    <a:pt x="103" y="1"/>
                  </a:cubicBezTo>
                  <a:cubicBezTo>
                    <a:pt x="1" y="45"/>
                    <a:pt x="35" y="252"/>
                    <a:pt x="143" y="252"/>
                  </a:cubicBezTo>
                  <a:cubicBezTo>
                    <a:pt x="150" y="252"/>
                    <a:pt x="157" y="251"/>
                    <a:pt x="165" y="249"/>
                  </a:cubicBezTo>
                  <a:cubicBezTo>
                    <a:pt x="270" y="234"/>
                    <a:pt x="24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747;p50"/>
            <p:cNvSpPr/>
            <p:nvPr/>
          </p:nvSpPr>
          <p:spPr>
            <a:xfrm>
              <a:off x="2857500" y="2235550"/>
              <a:ext cx="6625" cy="5275"/>
            </a:xfrm>
            <a:custGeom>
              <a:avLst/>
              <a:gdLst/>
              <a:ahLst/>
              <a:cxnLst/>
              <a:rect l="l" t="t" r="r" b="b"/>
              <a:pathLst>
                <a:path w="265" h="211" extrusionOk="0">
                  <a:moveTo>
                    <a:pt x="185" y="1"/>
                  </a:moveTo>
                  <a:cubicBezTo>
                    <a:pt x="160" y="1"/>
                    <a:pt x="133" y="8"/>
                    <a:pt x="109" y="24"/>
                  </a:cubicBezTo>
                  <a:cubicBezTo>
                    <a:pt x="78" y="39"/>
                    <a:pt x="32" y="70"/>
                    <a:pt x="16" y="117"/>
                  </a:cubicBezTo>
                  <a:cubicBezTo>
                    <a:pt x="1" y="148"/>
                    <a:pt x="16" y="179"/>
                    <a:pt x="63" y="194"/>
                  </a:cubicBezTo>
                  <a:cubicBezTo>
                    <a:pt x="32" y="210"/>
                    <a:pt x="63" y="210"/>
                    <a:pt x="78" y="210"/>
                  </a:cubicBezTo>
                  <a:cubicBezTo>
                    <a:pt x="109" y="194"/>
                    <a:pt x="140" y="179"/>
                    <a:pt x="171" y="148"/>
                  </a:cubicBezTo>
                  <a:cubicBezTo>
                    <a:pt x="218" y="132"/>
                    <a:pt x="233" y="117"/>
                    <a:pt x="264" y="70"/>
                  </a:cubicBezTo>
                  <a:cubicBezTo>
                    <a:pt x="264" y="55"/>
                    <a:pt x="264" y="24"/>
                    <a:pt x="249" y="24"/>
                  </a:cubicBezTo>
                  <a:cubicBezTo>
                    <a:pt x="233" y="8"/>
                    <a:pt x="21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748;p50"/>
            <p:cNvSpPr/>
            <p:nvPr/>
          </p:nvSpPr>
          <p:spPr>
            <a:xfrm>
              <a:off x="2873400" y="2234275"/>
              <a:ext cx="7775" cy="4200"/>
            </a:xfrm>
            <a:custGeom>
              <a:avLst/>
              <a:gdLst/>
              <a:ahLst/>
              <a:cxnLst/>
              <a:rect l="l" t="t" r="r" b="b"/>
              <a:pathLst>
                <a:path w="311" h="168" extrusionOk="0">
                  <a:moveTo>
                    <a:pt x="108" y="0"/>
                  </a:moveTo>
                  <a:cubicBezTo>
                    <a:pt x="74" y="0"/>
                    <a:pt x="49" y="22"/>
                    <a:pt x="16" y="44"/>
                  </a:cubicBezTo>
                  <a:cubicBezTo>
                    <a:pt x="1" y="75"/>
                    <a:pt x="1" y="90"/>
                    <a:pt x="16" y="106"/>
                  </a:cubicBezTo>
                  <a:cubicBezTo>
                    <a:pt x="47" y="121"/>
                    <a:pt x="78" y="152"/>
                    <a:pt x="125" y="152"/>
                  </a:cubicBezTo>
                  <a:cubicBezTo>
                    <a:pt x="140" y="168"/>
                    <a:pt x="171" y="168"/>
                    <a:pt x="218" y="168"/>
                  </a:cubicBezTo>
                  <a:cubicBezTo>
                    <a:pt x="233" y="168"/>
                    <a:pt x="249" y="152"/>
                    <a:pt x="295" y="152"/>
                  </a:cubicBezTo>
                  <a:cubicBezTo>
                    <a:pt x="311" y="121"/>
                    <a:pt x="311" y="90"/>
                    <a:pt x="295" y="75"/>
                  </a:cubicBezTo>
                  <a:cubicBezTo>
                    <a:pt x="249" y="28"/>
                    <a:pt x="218" y="13"/>
                    <a:pt x="156" y="13"/>
                  </a:cubicBezTo>
                  <a:cubicBezTo>
                    <a:pt x="138" y="4"/>
                    <a:pt x="12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749;p50"/>
            <p:cNvSpPr/>
            <p:nvPr/>
          </p:nvSpPr>
          <p:spPr>
            <a:xfrm>
              <a:off x="2864100" y="2264050"/>
              <a:ext cx="4675" cy="1975"/>
            </a:xfrm>
            <a:custGeom>
              <a:avLst/>
              <a:gdLst/>
              <a:ahLst/>
              <a:cxnLst/>
              <a:rect l="l" t="t" r="r" b="b"/>
              <a:pathLst>
                <a:path w="187" h="79" extrusionOk="0">
                  <a:moveTo>
                    <a:pt x="31" y="1"/>
                  </a:moveTo>
                  <a:cubicBezTo>
                    <a:pt x="36" y="5"/>
                    <a:pt x="40" y="10"/>
                    <a:pt x="45" y="16"/>
                  </a:cubicBezTo>
                  <a:lnTo>
                    <a:pt x="155" y="16"/>
                  </a:lnTo>
                  <a:cubicBezTo>
                    <a:pt x="161" y="10"/>
                    <a:pt x="167" y="5"/>
                    <a:pt x="171" y="1"/>
                  </a:cubicBezTo>
                  <a:close/>
                  <a:moveTo>
                    <a:pt x="0" y="16"/>
                  </a:moveTo>
                  <a:cubicBezTo>
                    <a:pt x="31" y="63"/>
                    <a:pt x="47" y="78"/>
                    <a:pt x="78" y="78"/>
                  </a:cubicBezTo>
                  <a:cubicBezTo>
                    <a:pt x="124" y="78"/>
                    <a:pt x="155" y="63"/>
                    <a:pt x="186" y="16"/>
                  </a:cubicBezTo>
                  <a:lnTo>
                    <a:pt x="155" y="16"/>
                  </a:lnTo>
                  <a:cubicBezTo>
                    <a:pt x="138" y="31"/>
                    <a:pt x="116" y="47"/>
                    <a:pt x="93" y="47"/>
                  </a:cubicBezTo>
                  <a:cubicBezTo>
                    <a:pt x="71" y="47"/>
                    <a:pt x="57" y="31"/>
                    <a:pt x="45" y="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750;p50"/>
            <p:cNvSpPr/>
            <p:nvPr/>
          </p:nvSpPr>
          <p:spPr>
            <a:xfrm>
              <a:off x="2865650" y="2235350"/>
              <a:ext cx="11700" cy="24850"/>
            </a:xfrm>
            <a:custGeom>
              <a:avLst/>
              <a:gdLst/>
              <a:ahLst/>
              <a:cxnLst/>
              <a:rect l="l" t="t" r="r" b="b"/>
              <a:pathLst>
                <a:path w="468" h="994" extrusionOk="0">
                  <a:moveTo>
                    <a:pt x="218" y="1"/>
                  </a:moveTo>
                  <a:cubicBezTo>
                    <a:pt x="249" y="265"/>
                    <a:pt x="357" y="513"/>
                    <a:pt x="388" y="761"/>
                  </a:cubicBezTo>
                  <a:cubicBezTo>
                    <a:pt x="357" y="745"/>
                    <a:pt x="295" y="745"/>
                    <a:pt x="249" y="745"/>
                  </a:cubicBezTo>
                  <a:cubicBezTo>
                    <a:pt x="249" y="745"/>
                    <a:pt x="295" y="916"/>
                    <a:pt x="295" y="947"/>
                  </a:cubicBezTo>
                  <a:cubicBezTo>
                    <a:pt x="281" y="950"/>
                    <a:pt x="265" y="951"/>
                    <a:pt x="248" y="951"/>
                  </a:cubicBezTo>
                  <a:cubicBezTo>
                    <a:pt x="173" y="951"/>
                    <a:pt x="76" y="926"/>
                    <a:pt x="0" y="900"/>
                  </a:cubicBezTo>
                  <a:lnTo>
                    <a:pt x="0" y="900"/>
                  </a:lnTo>
                  <a:cubicBezTo>
                    <a:pt x="62" y="962"/>
                    <a:pt x="124" y="993"/>
                    <a:pt x="202" y="993"/>
                  </a:cubicBezTo>
                  <a:cubicBezTo>
                    <a:pt x="233" y="993"/>
                    <a:pt x="249" y="993"/>
                    <a:pt x="295" y="978"/>
                  </a:cubicBezTo>
                  <a:lnTo>
                    <a:pt x="326" y="978"/>
                  </a:lnTo>
                  <a:lnTo>
                    <a:pt x="357" y="947"/>
                  </a:lnTo>
                  <a:cubicBezTo>
                    <a:pt x="357" y="900"/>
                    <a:pt x="326" y="792"/>
                    <a:pt x="326" y="792"/>
                  </a:cubicBezTo>
                  <a:cubicBezTo>
                    <a:pt x="353" y="792"/>
                    <a:pt x="448" y="826"/>
                    <a:pt x="464" y="826"/>
                  </a:cubicBezTo>
                  <a:cubicBezTo>
                    <a:pt x="467" y="826"/>
                    <a:pt x="468" y="825"/>
                    <a:pt x="466" y="823"/>
                  </a:cubicBezTo>
                  <a:cubicBezTo>
                    <a:pt x="435" y="544"/>
                    <a:pt x="357" y="280"/>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751;p50"/>
            <p:cNvSpPr/>
            <p:nvPr/>
          </p:nvSpPr>
          <p:spPr>
            <a:xfrm>
              <a:off x="2865250" y="2257850"/>
              <a:ext cx="6625" cy="4675"/>
            </a:xfrm>
            <a:custGeom>
              <a:avLst/>
              <a:gdLst/>
              <a:ahLst/>
              <a:cxnLst/>
              <a:rect l="l" t="t" r="r" b="b"/>
              <a:pathLst>
                <a:path w="265" h="187" extrusionOk="0">
                  <a:moveTo>
                    <a:pt x="16" y="0"/>
                  </a:moveTo>
                  <a:cubicBezTo>
                    <a:pt x="1" y="16"/>
                    <a:pt x="1" y="62"/>
                    <a:pt x="1" y="78"/>
                  </a:cubicBezTo>
                  <a:cubicBezTo>
                    <a:pt x="1" y="140"/>
                    <a:pt x="16" y="187"/>
                    <a:pt x="78" y="187"/>
                  </a:cubicBezTo>
                  <a:cubicBezTo>
                    <a:pt x="94" y="187"/>
                    <a:pt x="125" y="187"/>
                    <a:pt x="156" y="171"/>
                  </a:cubicBezTo>
                  <a:cubicBezTo>
                    <a:pt x="218" y="156"/>
                    <a:pt x="249" y="109"/>
                    <a:pt x="265" y="62"/>
                  </a:cubicBezTo>
                  <a:lnTo>
                    <a:pt x="265" y="62"/>
                  </a:lnTo>
                  <a:cubicBezTo>
                    <a:pt x="254" y="65"/>
                    <a:pt x="243" y="66"/>
                    <a:pt x="232" y="66"/>
                  </a:cubicBezTo>
                  <a:cubicBezTo>
                    <a:pt x="162" y="66"/>
                    <a:pt x="83" y="2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752;p50"/>
            <p:cNvSpPr/>
            <p:nvPr/>
          </p:nvSpPr>
          <p:spPr>
            <a:xfrm>
              <a:off x="2865250" y="2259775"/>
              <a:ext cx="3900" cy="2750"/>
            </a:xfrm>
            <a:custGeom>
              <a:avLst/>
              <a:gdLst/>
              <a:ahLst/>
              <a:cxnLst/>
              <a:rect l="l" t="t" r="r" b="b"/>
              <a:pathLst>
                <a:path w="156" h="110" extrusionOk="0">
                  <a:moveTo>
                    <a:pt x="1" y="1"/>
                  </a:moveTo>
                  <a:cubicBezTo>
                    <a:pt x="1" y="63"/>
                    <a:pt x="16" y="110"/>
                    <a:pt x="78" y="110"/>
                  </a:cubicBezTo>
                  <a:cubicBezTo>
                    <a:pt x="94" y="110"/>
                    <a:pt x="140" y="110"/>
                    <a:pt x="156" y="94"/>
                  </a:cubicBezTo>
                  <a:cubicBezTo>
                    <a:pt x="140" y="32"/>
                    <a:pt x="78" y="1"/>
                    <a:pt x="1"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753;p50"/>
            <p:cNvSpPr/>
            <p:nvPr/>
          </p:nvSpPr>
          <p:spPr>
            <a:xfrm>
              <a:off x="2833075" y="2210150"/>
              <a:ext cx="45775" cy="42350"/>
            </a:xfrm>
            <a:custGeom>
              <a:avLst/>
              <a:gdLst/>
              <a:ahLst/>
              <a:cxnLst/>
              <a:rect l="l" t="t" r="r" b="b"/>
              <a:pathLst>
                <a:path w="1831" h="1694" extrusionOk="0">
                  <a:moveTo>
                    <a:pt x="1082" y="0"/>
                  </a:moveTo>
                  <a:cubicBezTo>
                    <a:pt x="668" y="0"/>
                    <a:pt x="212" y="204"/>
                    <a:pt x="78" y="606"/>
                  </a:cubicBezTo>
                  <a:cubicBezTo>
                    <a:pt x="1" y="792"/>
                    <a:pt x="47" y="1210"/>
                    <a:pt x="109" y="1567"/>
                  </a:cubicBezTo>
                  <a:cubicBezTo>
                    <a:pt x="109" y="1598"/>
                    <a:pt x="125" y="1614"/>
                    <a:pt x="125" y="1614"/>
                  </a:cubicBezTo>
                  <a:cubicBezTo>
                    <a:pt x="147" y="1669"/>
                    <a:pt x="180" y="1694"/>
                    <a:pt x="217" y="1694"/>
                  </a:cubicBezTo>
                  <a:cubicBezTo>
                    <a:pt x="336" y="1694"/>
                    <a:pt x="501" y="1444"/>
                    <a:pt x="512" y="1148"/>
                  </a:cubicBezTo>
                  <a:cubicBezTo>
                    <a:pt x="528" y="776"/>
                    <a:pt x="621" y="559"/>
                    <a:pt x="838" y="497"/>
                  </a:cubicBezTo>
                  <a:cubicBezTo>
                    <a:pt x="883" y="481"/>
                    <a:pt x="931" y="475"/>
                    <a:pt x="979" y="475"/>
                  </a:cubicBezTo>
                  <a:cubicBezTo>
                    <a:pt x="1121" y="475"/>
                    <a:pt x="1268" y="528"/>
                    <a:pt x="1384" y="528"/>
                  </a:cubicBezTo>
                  <a:cubicBezTo>
                    <a:pt x="1417" y="528"/>
                    <a:pt x="1447" y="523"/>
                    <a:pt x="1474" y="513"/>
                  </a:cubicBezTo>
                  <a:cubicBezTo>
                    <a:pt x="1583" y="466"/>
                    <a:pt x="1614" y="373"/>
                    <a:pt x="1676" y="373"/>
                  </a:cubicBezTo>
                  <a:cubicBezTo>
                    <a:pt x="1707" y="373"/>
                    <a:pt x="1815" y="606"/>
                    <a:pt x="1831" y="652"/>
                  </a:cubicBezTo>
                  <a:cubicBezTo>
                    <a:pt x="1831" y="451"/>
                    <a:pt x="1753" y="280"/>
                    <a:pt x="1629" y="156"/>
                  </a:cubicBezTo>
                  <a:cubicBezTo>
                    <a:pt x="1489" y="52"/>
                    <a:pt x="1291" y="0"/>
                    <a:pt x="1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754;p50"/>
            <p:cNvSpPr/>
            <p:nvPr/>
          </p:nvSpPr>
          <p:spPr>
            <a:xfrm>
              <a:off x="2828025" y="2243925"/>
              <a:ext cx="16700" cy="18500"/>
            </a:xfrm>
            <a:custGeom>
              <a:avLst/>
              <a:gdLst/>
              <a:ahLst/>
              <a:cxnLst/>
              <a:rect l="l" t="t" r="r" b="b"/>
              <a:pathLst>
                <a:path w="668" h="740" extrusionOk="0">
                  <a:moveTo>
                    <a:pt x="230" y="0"/>
                  </a:moveTo>
                  <a:cubicBezTo>
                    <a:pt x="209" y="0"/>
                    <a:pt x="190" y="5"/>
                    <a:pt x="172" y="15"/>
                  </a:cubicBezTo>
                  <a:cubicBezTo>
                    <a:pt x="1" y="108"/>
                    <a:pt x="203" y="650"/>
                    <a:pt x="404" y="728"/>
                  </a:cubicBezTo>
                  <a:cubicBezTo>
                    <a:pt x="427" y="736"/>
                    <a:pt x="454" y="740"/>
                    <a:pt x="480" y="740"/>
                  </a:cubicBezTo>
                  <a:cubicBezTo>
                    <a:pt x="560" y="740"/>
                    <a:pt x="645" y="705"/>
                    <a:pt x="668" y="635"/>
                  </a:cubicBezTo>
                  <a:lnTo>
                    <a:pt x="621" y="309"/>
                  </a:lnTo>
                  <a:cubicBezTo>
                    <a:pt x="621" y="309"/>
                    <a:pt x="399" y="0"/>
                    <a:pt x="2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755;p50"/>
            <p:cNvSpPr/>
            <p:nvPr/>
          </p:nvSpPr>
          <p:spPr>
            <a:xfrm>
              <a:off x="2833850" y="2248550"/>
              <a:ext cx="8175" cy="11825"/>
            </a:xfrm>
            <a:custGeom>
              <a:avLst/>
              <a:gdLst/>
              <a:ahLst/>
              <a:cxnLst/>
              <a:rect l="l" t="t" r="r" b="b"/>
              <a:pathLst>
                <a:path w="327" h="473" extrusionOk="0">
                  <a:moveTo>
                    <a:pt x="1" y="0"/>
                  </a:moveTo>
                  <a:lnTo>
                    <a:pt x="1" y="0"/>
                  </a:lnTo>
                  <a:cubicBezTo>
                    <a:pt x="125" y="62"/>
                    <a:pt x="202" y="202"/>
                    <a:pt x="264" y="326"/>
                  </a:cubicBezTo>
                  <a:cubicBezTo>
                    <a:pt x="244" y="296"/>
                    <a:pt x="211" y="272"/>
                    <a:pt x="173" y="272"/>
                  </a:cubicBezTo>
                  <a:cubicBezTo>
                    <a:pt x="152" y="272"/>
                    <a:pt x="131" y="279"/>
                    <a:pt x="109" y="295"/>
                  </a:cubicBezTo>
                  <a:cubicBezTo>
                    <a:pt x="109" y="295"/>
                    <a:pt x="94" y="295"/>
                    <a:pt x="94" y="310"/>
                  </a:cubicBezTo>
                  <a:cubicBezTo>
                    <a:pt x="105" y="307"/>
                    <a:pt x="118" y="305"/>
                    <a:pt x="131" y="305"/>
                  </a:cubicBezTo>
                  <a:cubicBezTo>
                    <a:pt x="168" y="305"/>
                    <a:pt x="206" y="322"/>
                    <a:pt x="218" y="357"/>
                  </a:cubicBezTo>
                  <a:cubicBezTo>
                    <a:pt x="249" y="388"/>
                    <a:pt x="280" y="434"/>
                    <a:pt x="280" y="465"/>
                  </a:cubicBezTo>
                  <a:cubicBezTo>
                    <a:pt x="280" y="471"/>
                    <a:pt x="285" y="472"/>
                    <a:pt x="291" y="472"/>
                  </a:cubicBezTo>
                  <a:cubicBezTo>
                    <a:pt x="304" y="472"/>
                    <a:pt x="321" y="465"/>
                    <a:pt x="311" y="465"/>
                  </a:cubicBezTo>
                  <a:cubicBezTo>
                    <a:pt x="326" y="279"/>
                    <a:pt x="187" y="1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756;p50"/>
            <p:cNvSpPr/>
            <p:nvPr/>
          </p:nvSpPr>
          <p:spPr>
            <a:xfrm>
              <a:off x="2835025" y="2287325"/>
              <a:ext cx="41125" cy="38450"/>
            </a:xfrm>
            <a:custGeom>
              <a:avLst/>
              <a:gdLst/>
              <a:ahLst/>
              <a:cxnLst/>
              <a:rect l="l" t="t" r="r" b="b"/>
              <a:pathLst>
                <a:path w="1645" h="1538" extrusionOk="0">
                  <a:moveTo>
                    <a:pt x="217" y="0"/>
                  </a:moveTo>
                  <a:lnTo>
                    <a:pt x="0" y="310"/>
                  </a:lnTo>
                  <a:cubicBezTo>
                    <a:pt x="0" y="310"/>
                    <a:pt x="961" y="1538"/>
                    <a:pt x="992" y="1538"/>
                  </a:cubicBezTo>
                  <a:cubicBezTo>
                    <a:pt x="993" y="1538"/>
                    <a:pt x="993" y="1537"/>
                    <a:pt x="993" y="1536"/>
                  </a:cubicBezTo>
                  <a:lnTo>
                    <a:pt x="1287" y="900"/>
                  </a:lnTo>
                  <a:lnTo>
                    <a:pt x="1644" y="1287"/>
                  </a:lnTo>
                  <a:lnTo>
                    <a:pt x="1644" y="1287"/>
                  </a:lnTo>
                  <a:lnTo>
                    <a:pt x="1536" y="403"/>
                  </a:lnTo>
                  <a:lnTo>
                    <a:pt x="1365" y="171"/>
                  </a:lnTo>
                  <a:lnTo>
                    <a:pt x="1241" y="760"/>
                  </a:lnTo>
                  <a:lnTo>
                    <a:pt x="2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757;p50"/>
            <p:cNvSpPr/>
            <p:nvPr/>
          </p:nvSpPr>
          <p:spPr>
            <a:xfrm>
              <a:off x="2836575" y="2297000"/>
              <a:ext cx="41125" cy="29900"/>
            </a:xfrm>
            <a:custGeom>
              <a:avLst/>
              <a:gdLst/>
              <a:ahLst/>
              <a:cxnLst/>
              <a:rect l="l" t="t" r="r" b="b"/>
              <a:pathLst>
                <a:path w="1645" h="1196" extrusionOk="0">
                  <a:moveTo>
                    <a:pt x="1246" y="532"/>
                  </a:moveTo>
                  <a:cubicBezTo>
                    <a:pt x="1270" y="553"/>
                    <a:pt x="1309" y="589"/>
                    <a:pt x="1353" y="630"/>
                  </a:cubicBezTo>
                  <a:lnTo>
                    <a:pt x="1353" y="630"/>
                  </a:lnTo>
                  <a:cubicBezTo>
                    <a:pt x="1308" y="584"/>
                    <a:pt x="1269" y="548"/>
                    <a:pt x="1246" y="532"/>
                  </a:cubicBezTo>
                  <a:close/>
                  <a:moveTo>
                    <a:pt x="1474" y="16"/>
                  </a:moveTo>
                  <a:cubicBezTo>
                    <a:pt x="1458" y="187"/>
                    <a:pt x="1551" y="683"/>
                    <a:pt x="1567" y="838"/>
                  </a:cubicBezTo>
                  <a:cubicBezTo>
                    <a:pt x="1558" y="821"/>
                    <a:pt x="1446" y="716"/>
                    <a:pt x="1353" y="630"/>
                  </a:cubicBezTo>
                  <a:lnTo>
                    <a:pt x="1353" y="630"/>
                  </a:lnTo>
                  <a:cubicBezTo>
                    <a:pt x="1473" y="751"/>
                    <a:pt x="1635" y="932"/>
                    <a:pt x="1644" y="932"/>
                  </a:cubicBezTo>
                  <a:cubicBezTo>
                    <a:pt x="1644" y="932"/>
                    <a:pt x="1644" y="932"/>
                    <a:pt x="1644" y="931"/>
                  </a:cubicBezTo>
                  <a:cubicBezTo>
                    <a:pt x="1613" y="745"/>
                    <a:pt x="1598" y="559"/>
                    <a:pt x="1551" y="373"/>
                  </a:cubicBezTo>
                  <a:cubicBezTo>
                    <a:pt x="1520" y="203"/>
                    <a:pt x="1536" y="203"/>
                    <a:pt x="1489" y="16"/>
                  </a:cubicBezTo>
                  <a:close/>
                  <a:moveTo>
                    <a:pt x="0" y="1"/>
                  </a:moveTo>
                  <a:cubicBezTo>
                    <a:pt x="140" y="218"/>
                    <a:pt x="946" y="1195"/>
                    <a:pt x="946" y="1195"/>
                  </a:cubicBezTo>
                  <a:cubicBezTo>
                    <a:pt x="1070" y="994"/>
                    <a:pt x="1163" y="761"/>
                    <a:pt x="1241" y="528"/>
                  </a:cubicBezTo>
                  <a:cubicBezTo>
                    <a:pt x="1243" y="529"/>
                    <a:pt x="1244" y="530"/>
                    <a:pt x="1246" y="532"/>
                  </a:cubicBezTo>
                  <a:lnTo>
                    <a:pt x="1246" y="532"/>
                  </a:lnTo>
                  <a:cubicBezTo>
                    <a:pt x="1233" y="520"/>
                    <a:pt x="1225" y="513"/>
                    <a:pt x="1225" y="513"/>
                  </a:cubicBezTo>
                  <a:cubicBezTo>
                    <a:pt x="1163" y="606"/>
                    <a:pt x="931" y="1087"/>
                    <a:pt x="931" y="1133"/>
                  </a:cubicBezTo>
                  <a:cubicBezTo>
                    <a:pt x="776" y="931"/>
                    <a:pt x="171"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758;p50"/>
            <p:cNvSpPr/>
            <p:nvPr/>
          </p:nvSpPr>
          <p:spPr>
            <a:xfrm>
              <a:off x="3436025" y="2525875"/>
              <a:ext cx="29875" cy="228975"/>
            </a:xfrm>
            <a:custGeom>
              <a:avLst/>
              <a:gdLst/>
              <a:ahLst/>
              <a:cxnLst/>
              <a:rect l="l" t="t" r="r" b="b"/>
              <a:pathLst>
                <a:path w="1195" h="9159" extrusionOk="0">
                  <a:moveTo>
                    <a:pt x="23" y="0"/>
                  </a:moveTo>
                  <a:cubicBezTo>
                    <a:pt x="12" y="0"/>
                    <a:pt x="0" y="4"/>
                    <a:pt x="0" y="12"/>
                  </a:cubicBezTo>
                  <a:cubicBezTo>
                    <a:pt x="620" y="2339"/>
                    <a:pt x="1132" y="4727"/>
                    <a:pt x="1086" y="7131"/>
                  </a:cubicBezTo>
                  <a:cubicBezTo>
                    <a:pt x="1070" y="7813"/>
                    <a:pt x="993" y="8465"/>
                    <a:pt x="931" y="9147"/>
                  </a:cubicBezTo>
                  <a:cubicBezTo>
                    <a:pt x="931" y="9155"/>
                    <a:pt x="938" y="9159"/>
                    <a:pt x="948" y="9159"/>
                  </a:cubicBezTo>
                  <a:cubicBezTo>
                    <a:pt x="958" y="9159"/>
                    <a:pt x="969" y="9155"/>
                    <a:pt x="977" y="9147"/>
                  </a:cubicBezTo>
                  <a:cubicBezTo>
                    <a:pt x="1086" y="8589"/>
                    <a:pt x="1148" y="7999"/>
                    <a:pt x="1163" y="7410"/>
                  </a:cubicBezTo>
                  <a:cubicBezTo>
                    <a:pt x="1194" y="6805"/>
                    <a:pt x="1194" y="6216"/>
                    <a:pt x="1148" y="5627"/>
                  </a:cubicBezTo>
                  <a:cubicBezTo>
                    <a:pt x="1055" y="4401"/>
                    <a:pt x="884" y="3192"/>
                    <a:pt x="589" y="1997"/>
                  </a:cubicBezTo>
                  <a:cubicBezTo>
                    <a:pt x="434" y="1315"/>
                    <a:pt x="233" y="679"/>
                    <a:pt x="47" y="12"/>
                  </a:cubicBezTo>
                  <a:cubicBezTo>
                    <a:pt x="47" y="4"/>
                    <a:pt x="35" y="0"/>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759;p50"/>
            <p:cNvSpPr/>
            <p:nvPr/>
          </p:nvSpPr>
          <p:spPr>
            <a:xfrm>
              <a:off x="3412750" y="2526950"/>
              <a:ext cx="51975" cy="169075"/>
            </a:xfrm>
            <a:custGeom>
              <a:avLst/>
              <a:gdLst/>
              <a:ahLst/>
              <a:cxnLst/>
              <a:rect l="l" t="t" r="r" b="b"/>
              <a:pathLst>
                <a:path w="2079" h="6763" extrusionOk="0">
                  <a:moveTo>
                    <a:pt x="931" y="0"/>
                  </a:moveTo>
                  <a:cubicBezTo>
                    <a:pt x="931" y="0"/>
                    <a:pt x="0" y="2358"/>
                    <a:pt x="218" y="2916"/>
                  </a:cubicBezTo>
                  <a:cubicBezTo>
                    <a:pt x="435" y="3490"/>
                    <a:pt x="853" y="3598"/>
                    <a:pt x="853" y="3598"/>
                  </a:cubicBezTo>
                  <a:cubicBezTo>
                    <a:pt x="853" y="3598"/>
                    <a:pt x="295" y="4420"/>
                    <a:pt x="683" y="5165"/>
                  </a:cubicBezTo>
                  <a:cubicBezTo>
                    <a:pt x="1086" y="5925"/>
                    <a:pt x="1970" y="5909"/>
                    <a:pt x="2017" y="6762"/>
                  </a:cubicBezTo>
                  <a:cubicBezTo>
                    <a:pt x="2017" y="6762"/>
                    <a:pt x="2079" y="313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760;p50"/>
            <p:cNvSpPr/>
            <p:nvPr/>
          </p:nvSpPr>
          <p:spPr>
            <a:xfrm>
              <a:off x="3432525" y="2539350"/>
              <a:ext cx="29500" cy="134950"/>
            </a:xfrm>
            <a:custGeom>
              <a:avLst/>
              <a:gdLst/>
              <a:ahLst/>
              <a:cxnLst/>
              <a:rect l="l" t="t" r="r" b="b"/>
              <a:pathLst>
                <a:path w="1180" h="5398" extrusionOk="0">
                  <a:moveTo>
                    <a:pt x="218" y="0"/>
                  </a:moveTo>
                  <a:lnTo>
                    <a:pt x="218" y="0"/>
                  </a:lnTo>
                  <a:cubicBezTo>
                    <a:pt x="419" y="698"/>
                    <a:pt x="574" y="1396"/>
                    <a:pt x="714" y="2094"/>
                  </a:cubicBezTo>
                  <a:cubicBezTo>
                    <a:pt x="590" y="1970"/>
                    <a:pt x="435" y="1908"/>
                    <a:pt x="264" y="1846"/>
                  </a:cubicBezTo>
                  <a:lnTo>
                    <a:pt x="264" y="1846"/>
                  </a:lnTo>
                  <a:cubicBezTo>
                    <a:pt x="435" y="1908"/>
                    <a:pt x="590" y="2017"/>
                    <a:pt x="729" y="2156"/>
                  </a:cubicBezTo>
                  <a:cubicBezTo>
                    <a:pt x="745" y="2296"/>
                    <a:pt x="791" y="2420"/>
                    <a:pt x="807" y="2559"/>
                  </a:cubicBezTo>
                  <a:cubicBezTo>
                    <a:pt x="590" y="2327"/>
                    <a:pt x="295" y="2218"/>
                    <a:pt x="1" y="2094"/>
                  </a:cubicBezTo>
                  <a:lnTo>
                    <a:pt x="1" y="2094"/>
                  </a:lnTo>
                  <a:cubicBezTo>
                    <a:pt x="295" y="2218"/>
                    <a:pt x="605" y="2373"/>
                    <a:pt x="822" y="2637"/>
                  </a:cubicBezTo>
                  <a:cubicBezTo>
                    <a:pt x="900" y="3025"/>
                    <a:pt x="962" y="3428"/>
                    <a:pt x="1009" y="3816"/>
                  </a:cubicBezTo>
                  <a:cubicBezTo>
                    <a:pt x="853" y="3661"/>
                    <a:pt x="667" y="3552"/>
                    <a:pt x="450" y="3506"/>
                  </a:cubicBezTo>
                  <a:cubicBezTo>
                    <a:pt x="450" y="3506"/>
                    <a:pt x="435" y="3506"/>
                    <a:pt x="450" y="3537"/>
                  </a:cubicBezTo>
                  <a:cubicBezTo>
                    <a:pt x="667" y="3583"/>
                    <a:pt x="853" y="3723"/>
                    <a:pt x="1009" y="3893"/>
                  </a:cubicBezTo>
                  <a:cubicBezTo>
                    <a:pt x="1040" y="4033"/>
                    <a:pt x="1055" y="4172"/>
                    <a:pt x="1071" y="4328"/>
                  </a:cubicBezTo>
                  <a:cubicBezTo>
                    <a:pt x="962" y="4235"/>
                    <a:pt x="823" y="4157"/>
                    <a:pt x="683" y="4095"/>
                  </a:cubicBezTo>
                  <a:lnTo>
                    <a:pt x="683" y="4095"/>
                  </a:lnTo>
                  <a:cubicBezTo>
                    <a:pt x="823" y="4157"/>
                    <a:pt x="962" y="4250"/>
                    <a:pt x="1071" y="4343"/>
                  </a:cubicBezTo>
                  <a:cubicBezTo>
                    <a:pt x="1086" y="4483"/>
                    <a:pt x="1117" y="4622"/>
                    <a:pt x="1117" y="4746"/>
                  </a:cubicBezTo>
                  <a:cubicBezTo>
                    <a:pt x="900" y="4498"/>
                    <a:pt x="621" y="4312"/>
                    <a:pt x="311" y="4188"/>
                  </a:cubicBezTo>
                  <a:lnTo>
                    <a:pt x="311" y="4188"/>
                  </a:lnTo>
                  <a:cubicBezTo>
                    <a:pt x="621" y="4328"/>
                    <a:pt x="884" y="4545"/>
                    <a:pt x="1086" y="4793"/>
                  </a:cubicBezTo>
                  <a:cubicBezTo>
                    <a:pt x="1117" y="4777"/>
                    <a:pt x="1117" y="4777"/>
                    <a:pt x="1133" y="4777"/>
                  </a:cubicBezTo>
                  <a:cubicBezTo>
                    <a:pt x="1009" y="3149"/>
                    <a:pt x="714" y="1551"/>
                    <a:pt x="218" y="0"/>
                  </a:cubicBezTo>
                  <a:close/>
                  <a:moveTo>
                    <a:pt x="1133" y="4785"/>
                  </a:moveTo>
                  <a:cubicBezTo>
                    <a:pt x="1133" y="4984"/>
                    <a:pt x="1149" y="5199"/>
                    <a:pt x="1179" y="5398"/>
                  </a:cubicBezTo>
                  <a:cubicBezTo>
                    <a:pt x="1149" y="5183"/>
                    <a:pt x="1133" y="4984"/>
                    <a:pt x="1133" y="47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761;p50"/>
            <p:cNvSpPr/>
            <p:nvPr/>
          </p:nvSpPr>
          <p:spPr>
            <a:xfrm>
              <a:off x="3428250" y="2574625"/>
              <a:ext cx="14375" cy="4675"/>
            </a:xfrm>
            <a:custGeom>
              <a:avLst/>
              <a:gdLst/>
              <a:ahLst/>
              <a:cxnLst/>
              <a:rect l="l" t="t" r="r" b="b"/>
              <a:pathLst>
                <a:path w="575" h="187" extrusionOk="0">
                  <a:moveTo>
                    <a:pt x="1" y="1"/>
                  </a:moveTo>
                  <a:cubicBezTo>
                    <a:pt x="202" y="63"/>
                    <a:pt x="373" y="125"/>
                    <a:pt x="575" y="187"/>
                  </a:cubicBezTo>
                  <a:cubicBezTo>
                    <a:pt x="389" y="78"/>
                    <a:pt x="20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762;p50"/>
            <p:cNvSpPr/>
            <p:nvPr/>
          </p:nvSpPr>
          <p:spPr>
            <a:xfrm>
              <a:off x="3434075" y="2638600"/>
              <a:ext cx="10875" cy="3525"/>
            </a:xfrm>
            <a:custGeom>
              <a:avLst/>
              <a:gdLst/>
              <a:ahLst/>
              <a:cxnLst/>
              <a:rect l="l" t="t" r="r" b="b"/>
              <a:pathLst>
                <a:path w="435" h="141" extrusionOk="0">
                  <a:moveTo>
                    <a:pt x="1" y="1"/>
                  </a:moveTo>
                  <a:cubicBezTo>
                    <a:pt x="156" y="32"/>
                    <a:pt x="295" y="78"/>
                    <a:pt x="435" y="140"/>
                  </a:cubicBezTo>
                  <a:cubicBezTo>
                    <a:pt x="295" y="63"/>
                    <a:pt x="156" y="3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763;p50"/>
            <p:cNvSpPr/>
            <p:nvPr/>
          </p:nvSpPr>
          <p:spPr>
            <a:xfrm>
              <a:off x="3465875" y="2600600"/>
              <a:ext cx="62050" cy="175675"/>
            </a:xfrm>
            <a:custGeom>
              <a:avLst/>
              <a:gdLst/>
              <a:ahLst/>
              <a:cxnLst/>
              <a:rect l="l" t="t" r="r" b="b"/>
              <a:pathLst>
                <a:path w="2482" h="7027" extrusionOk="0">
                  <a:moveTo>
                    <a:pt x="2420" y="1"/>
                  </a:moveTo>
                  <a:cubicBezTo>
                    <a:pt x="2032" y="265"/>
                    <a:pt x="1660" y="575"/>
                    <a:pt x="1334" y="947"/>
                  </a:cubicBezTo>
                  <a:cubicBezTo>
                    <a:pt x="1008" y="1304"/>
                    <a:pt x="745" y="1753"/>
                    <a:pt x="574" y="2219"/>
                  </a:cubicBezTo>
                  <a:cubicBezTo>
                    <a:pt x="233" y="3211"/>
                    <a:pt x="31" y="4235"/>
                    <a:pt x="16" y="5290"/>
                  </a:cubicBezTo>
                  <a:cubicBezTo>
                    <a:pt x="0" y="5864"/>
                    <a:pt x="47" y="6453"/>
                    <a:pt x="186" y="7011"/>
                  </a:cubicBezTo>
                  <a:lnTo>
                    <a:pt x="202" y="7027"/>
                  </a:lnTo>
                  <a:cubicBezTo>
                    <a:pt x="202" y="7027"/>
                    <a:pt x="233" y="7027"/>
                    <a:pt x="233" y="7011"/>
                  </a:cubicBezTo>
                  <a:cubicBezTo>
                    <a:pt x="78" y="6003"/>
                    <a:pt x="78" y="4995"/>
                    <a:pt x="248" y="3987"/>
                  </a:cubicBezTo>
                  <a:cubicBezTo>
                    <a:pt x="404" y="3010"/>
                    <a:pt x="652" y="1955"/>
                    <a:pt x="1272" y="1149"/>
                  </a:cubicBezTo>
                  <a:cubicBezTo>
                    <a:pt x="1598" y="730"/>
                    <a:pt x="2032" y="373"/>
                    <a:pt x="2451" y="32"/>
                  </a:cubicBezTo>
                  <a:cubicBezTo>
                    <a:pt x="2482" y="16"/>
                    <a:pt x="2451" y="1"/>
                    <a:pt x="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764;p50"/>
            <p:cNvSpPr/>
            <p:nvPr/>
          </p:nvSpPr>
          <p:spPr>
            <a:xfrm>
              <a:off x="3470125" y="2599050"/>
              <a:ext cx="58575" cy="116350"/>
            </a:xfrm>
            <a:custGeom>
              <a:avLst/>
              <a:gdLst/>
              <a:ahLst/>
              <a:cxnLst/>
              <a:rect l="l" t="t" r="r" b="b"/>
              <a:pathLst>
                <a:path w="2343" h="4654" extrusionOk="0">
                  <a:moveTo>
                    <a:pt x="2343" y="1"/>
                  </a:moveTo>
                  <a:lnTo>
                    <a:pt x="2343" y="1"/>
                  </a:lnTo>
                  <a:cubicBezTo>
                    <a:pt x="2343" y="1"/>
                    <a:pt x="1164" y="838"/>
                    <a:pt x="621" y="2017"/>
                  </a:cubicBezTo>
                  <a:cubicBezTo>
                    <a:pt x="32" y="3196"/>
                    <a:pt x="1" y="4654"/>
                    <a:pt x="1" y="4654"/>
                  </a:cubicBezTo>
                  <a:cubicBezTo>
                    <a:pt x="234" y="4282"/>
                    <a:pt x="482" y="3956"/>
                    <a:pt x="792" y="3646"/>
                  </a:cubicBezTo>
                  <a:cubicBezTo>
                    <a:pt x="1257" y="3180"/>
                    <a:pt x="1645" y="2855"/>
                    <a:pt x="1707" y="2544"/>
                  </a:cubicBezTo>
                  <a:cubicBezTo>
                    <a:pt x="1769" y="2234"/>
                    <a:pt x="1242" y="2002"/>
                    <a:pt x="1242" y="2002"/>
                  </a:cubicBezTo>
                  <a:lnTo>
                    <a:pt x="1242" y="2002"/>
                  </a:lnTo>
                  <a:cubicBezTo>
                    <a:pt x="1242" y="2002"/>
                    <a:pt x="1371" y="2024"/>
                    <a:pt x="1532" y="2024"/>
                  </a:cubicBezTo>
                  <a:cubicBezTo>
                    <a:pt x="1727" y="2024"/>
                    <a:pt x="1969" y="1991"/>
                    <a:pt x="2079" y="1847"/>
                  </a:cubicBezTo>
                  <a:cubicBezTo>
                    <a:pt x="2265" y="1567"/>
                    <a:pt x="2343"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765;p50"/>
            <p:cNvSpPr/>
            <p:nvPr/>
          </p:nvSpPr>
          <p:spPr>
            <a:xfrm>
              <a:off x="3470525" y="2609525"/>
              <a:ext cx="47725" cy="98125"/>
            </a:xfrm>
            <a:custGeom>
              <a:avLst/>
              <a:gdLst/>
              <a:ahLst/>
              <a:cxnLst/>
              <a:rect l="l" t="t" r="r" b="b"/>
              <a:pathLst>
                <a:path w="1909" h="3925" extrusionOk="0">
                  <a:moveTo>
                    <a:pt x="1808" y="105"/>
                  </a:moveTo>
                  <a:lnTo>
                    <a:pt x="1474" y="756"/>
                  </a:lnTo>
                  <a:lnTo>
                    <a:pt x="1474" y="756"/>
                  </a:lnTo>
                  <a:cubicBezTo>
                    <a:pt x="1376" y="761"/>
                    <a:pt x="1278" y="778"/>
                    <a:pt x="1179" y="807"/>
                  </a:cubicBezTo>
                  <a:cubicBezTo>
                    <a:pt x="1375" y="555"/>
                    <a:pt x="1596" y="329"/>
                    <a:pt x="1808" y="105"/>
                  </a:cubicBezTo>
                  <a:close/>
                  <a:moveTo>
                    <a:pt x="1468" y="768"/>
                  </a:moveTo>
                  <a:lnTo>
                    <a:pt x="1393" y="915"/>
                  </a:lnTo>
                  <a:lnTo>
                    <a:pt x="1393" y="915"/>
                  </a:lnTo>
                  <a:cubicBezTo>
                    <a:pt x="1294" y="927"/>
                    <a:pt x="1192" y="945"/>
                    <a:pt x="1086" y="962"/>
                  </a:cubicBezTo>
                  <a:cubicBezTo>
                    <a:pt x="1102" y="916"/>
                    <a:pt x="1148" y="885"/>
                    <a:pt x="1164" y="838"/>
                  </a:cubicBezTo>
                  <a:cubicBezTo>
                    <a:pt x="1261" y="799"/>
                    <a:pt x="1366" y="778"/>
                    <a:pt x="1468" y="768"/>
                  </a:cubicBezTo>
                  <a:close/>
                  <a:moveTo>
                    <a:pt x="1387" y="927"/>
                  </a:moveTo>
                  <a:lnTo>
                    <a:pt x="1226" y="1241"/>
                  </a:lnTo>
                  <a:cubicBezTo>
                    <a:pt x="1102" y="1241"/>
                    <a:pt x="993" y="1241"/>
                    <a:pt x="869" y="1288"/>
                  </a:cubicBezTo>
                  <a:cubicBezTo>
                    <a:pt x="931" y="1195"/>
                    <a:pt x="1008" y="1086"/>
                    <a:pt x="1071" y="993"/>
                  </a:cubicBezTo>
                  <a:cubicBezTo>
                    <a:pt x="1176" y="968"/>
                    <a:pt x="1281" y="944"/>
                    <a:pt x="1387" y="927"/>
                  </a:cubicBezTo>
                  <a:close/>
                  <a:moveTo>
                    <a:pt x="1862" y="1"/>
                  </a:moveTo>
                  <a:lnTo>
                    <a:pt x="1812" y="97"/>
                  </a:lnTo>
                  <a:lnTo>
                    <a:pt x="1812" y="97"/>
                  </a:lnTo>
                  <a:cubicBezTo>
                    <a:pt x="1349" y="563"/>
                    <a:pt x="896" y="1051"/>
                    <a:pt x="621" y="1660"/>
                  </a:cubicBezTo>
                  <a:cubicBezTo>
                    <a:pt x="528" y="1862"/>
                    <a:pt x="435" y="2094"/>
                    <a:pt x="373" y="2327"/>
                  </a:cubicBezTo>
                  <a:cubicBezTo>
                    <a:pt x="342" y="2374"/>
                    <a:pt x="326" y="2436"/>
                    <a:pt x="326" y="2467"/>
                  </a:cubicBezTo>
                  <a:cubicBezTo>
                    <a:pt x="202" y="2947"/>
                    <a:pt x="78" y="3444"/>
                    <a:pt x="0" y="3925"/>
                  </a:cubicBezTo>
                  <a:cubicBezTo>
                    <a:pt x="62" y="3676"/>
                    <a:pt x="93" y="3444"/>
                    <a:pt x="171" y="3180"/>
                  </a:cubicBezTo>
                  <a:cubicBezTo>
                    <a:pt x="264" y="3149"/>
                    <a:pt x="373" y="3103"/>
                    <a:pt x="481" y="3103"/>
                  </a:cubicBezTo>
                  <a:lnTo>
                    <a:pt x="481" y="3087"/>
                  </a:lnTo>
                  <a:cubicBezTo>
                    <a:pt x="388" y="3087"/>
                    <a:pt x="264" y="3103"/>
                    <a:pt x="171" y="3149"/>
                  </a:cubicBezTo>
                  <a:cubicBezTo>
                    <a:pt x="233" y="2916"/>
                    <a:pt x="295" y="2699"/>
                    <a:pt x="373" y="2482"/>
                  </a:cubicBezTo>
                  <a:cubicBezTo>
                    <a:pt x="605" y="2436"/>
                    <a:pt x="838" y="2405"/>
                    <a:pt x="1071" y="2389"/>
                  </a:cubicBezTo>
                  <a:cubicBezTo>
                    <a:pt x="1016" y="2385"/>
                    <a:pt x="961" y="2384"/>
                    <a:pt x="906" y="2384"/>
                  </a:cubicBezTo>
                  <a:cubicBezTo>
                    <a:pt x="729" y="2384"/>
                    <a:pt x="554" y="2404"/>
                    <a:pt x="388" y="2451"/>
                  </a:cubicBezTo>
                  <a:cubicBezTo>
                    <a:pt x="404" y="2405"/>
                    <a:pt x="404" y="2374"/>
                    <a:pt x="435" y="2327"/>
                  </a:cubicBezTo>
                  <a:cubicBezTo>
                    <a:pt x="590" y="2296"/>
                    <a:pt x="745" y="2281"/>
                    <a:pt x="884" y="2250"/>
                  </a:cubicBezTo>
                  <a:cubicBezTo>
                    <a:pt x="729" y="2250"/>
                    <a:pt x="574" y="2281"/>
                    <a:pt x="450" y="2312"/>
                  </a:cubicBezTo>
                  <a:cubicBezTo>
                    <a:pt x="497" y="2125"/>
                    <a:pt x="574" y="1939"/>
                    <a:pt x="652" y="1753"/>
                  </a:cubicBezTo>
                  <a:cubicBezTo>
                    <a:pt x="714" y="1598"/>
                    <a:pt x="791" y="1459"/>
                    <a:pt x="884" y="1319"/>
                  </a:cubicBezTo>
                  <a:cubicBezTo>
                    <a:pt x="1008" y="1288"/>
                    <a:pt x="1148" y="1272"/>
                    <a:pt x="1257" y="1272"/>
                  </a:cubicBezTo>
                  <a:lnTo>
                    <a:pt x="1438" y="919"/>
                  </a:lnTo>
                  <a:lnTo>
                    <a:pt x="1438" y="919"/>
                  </a:lnTo>
                  <a:cubicBezTo>
                    <a:pt x="1502" y="911"/>
                    <a:pt x="1566" y="906"/>
                    <a:pt x="1630" y="906"/>
                  </a:cubicBezTo>
                  <a:cubicBezTo>
                    <a:pt x="1707" y="906"/>
                    <a:pt x="1784" y="913"/>
                    <a:pt x="1862" y="931"/>
                  </a:cubicBezTo>
                  <a:cubicBezTo>
                    <a:pt x="1776" y="910"/>
                    <a:pt x="1690" y="901"/>
                    <a:pt x="1603" y="901"/>
                  </a:cubicBezTo>
                  <a:cubicBezTo>
                    <a:pt x="1550" y="901"/>
                    <a:pt x="1497" y="904"/>
                    <a:pt x="1442" y="910"/>
                  </a:cubicBezTo>
                  <a:lnTo>
                    <a:pt x="1442" y="910"/>
                  </a:lnTo>
                  <a:lnTo>
                    <a:pt x="1517" y="765"/>
                  </a:lnTo>
                  <a:lnTo>
                    <a:pt x="1517" y="765"/>
                  </a:lnTo>
                  <a:cubicBezTo>
                    <a:pt x="1560" y="762"/>
                    <a:pt x="1603" y="761"/>
                    <a:pt x="1644" y="761"/>
                  </a:cubicBezTo>
                  <a:cubicBezTo>
                    <a:pt x="1606" y="757"/>
                    <a:pt x="1567" y="755"/>
                    <a:pt x="1528" y="755"/>
                  </a:cubicBezTo>
                  <a:cubicBezTo>
                    <a:pt x="1526" y="755"/>
                    <a:pt x="1524" y="755"/>
                    <a:pt x="1522" y="755"/>
                  </a:cubicBezTo>
                  <a:lnTo>
                    <a:pt x="1522" y="755"/>
                  </a:lnTo>
                  <a:lnTo>
                    <a:pt x="1908" y="1"/>
                  </a:lnTo>
                  <a:lnTo>
                    <a:pt x="1908" y="1"/>
                  </a:lnTo>
                  <a:cubicBezTo>
                    <a:pt x="1898" y="11"/>
                    <a:pt x="1887" y="22"/>
                    <a:pt x="1877" y="32"/>
                  </a:cubicBezTo>
                  <a:lnTo>
                    <a:pt x="1877" y="32"/>
                  </a:lnTo>
                  <a:cubicBezTo>
                    <a:pt x="1877" y="32"/>
                    <a:pt x="1877" y="32"/>
                    <a:pt x="1877" y="32"/>
                  </a:cubicBezTo>
                  <a:cubicBezTo>
                    <a:pt x="1877" y="1"/>
                    <a:pt x="1877" y="1"/>
                    <a:pt x="1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766;p50"/>
            <p:cNvSpPr/>
            <p:nvPr/>
          </p:nvSpPr>
          <p:spPr>
            <a:xfrm>
              <a:off x="3511625" y="2636000"/>
              <a:ext cx="5850" cy="700"/>
            </a:xfrm>
            <a:custGeom>
              <a:avLst/>
              <a:gdLst/>
              <a:ahLst/>
              <a:cxnLst/>
              <a:rect l="l" t="t" r="r" b="b"/>
              <a:pathLst>
                <a:path w="234" h="28" extrusionOk="0">
                  <a:moveTo>
                    <a:pt x="117" y="0"/>
                  </a:moveTo>
                  <a:cubicBezTo>
                    <a:pt x="78" y="0"/>
                    <a:pt x="39" y="4"/>
                    <a:pt x="0" y="12"/>
                  </a:cubicBezTo>
                  <a:lnTo>
                    <a:pt x="0" y="27"/>
                  </a:lnTo>
                  <a:cubicBezTo>
                    <a:pt x="78" y="12"/>
                    <a:pt x="155" y="12"/>
                    <a:pt x="233" y="12"/>
                  </a:cubicBezTo>
                  <a:cubicBezTo>
                    <a:pt x="194" y="4"/>
                    <a:pt x="155"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767;p50"/>
            <p:cNvSpPr/>
            <p:nvPr/>
          </p:nvSpPr>
          <p:spPr>
            <a:xfrm>
              <a:off x="3487200" y="2674275"/>
              <a:ext cx="9725" cy="1975"/>
            </a:xfrm>
            <a:custGeom>
              <a:avLst/>
              <a:gdLst/>
              <a:ahLst/>
              <a:cxnLst/>
              <a:rect l="l" t="t" r="r" b="b"/>
              <a:pathLst>
                <a:path w="389" h="79" extrusionOk="0">
                  <a:moveTo>
                    <a:pt x="357" y="1"/>
                  </a:moveTo>
                  <a:cubicBezTo>
                    <a:pt x="248" y="1"/>
                    <a:pt x="109" y="16"/>
                    <a:pt x="0" y="78"/>
                  </a:cubicBezTo>
                  <a:cubicBezTo>
                    <a:pt x="109" y="47"/>
                    <a:pt x="233" y="32"/>
                    <a:pt x="357" y="16"/>
                  </a:cubicBezTo>
                  <a:cubicBezTo>
                    <a:pt x="388" y="16"/>
                    <a:pt x="38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768;p50"/>
            <p:cNvSpPr/>
            <p:nvPr/>
          </p:nvSpPr>
          <p:spPr>
            <a:xfrm>
              <a:off x="3486025" y="2661100"/>
              <a:ext cx="4100" cy="575"/>
            </a:xfrm>
            <a:custGeom>
              <a:avLst/>
              <a:gdLst/>
              <a:ahLst/>
              <a:cxnLst/>
              <a:rect l="l" t="t" r="r" b="b"/>
              <a:pathLst>
                <a:path w="164" h="23" extrusionOk="0">
                  <a:moveTo>
                    <a:pt x="156" y="0"/>
                  </a:moveTo>
                  <a:cubicBezTo>
                    <a:pt x="156" y="8"/>
                    <a:pt x="160" y="12"/>
                    <a:pt x="162" y="12"/>
                  </a:cubicBezTo>
                  <a:cubicBezTo>
                    <a:pt x="164" y="12"/>
                    <a:pt x="164" y="8"/>
                    <a:pt x="156" y="0"/>
                  </a:cubicBezTo>
                  <a:close/>
                  <a:moveTo>
                    <a:pt x="156" y="0"/>
                  </a:moveTo>
                  <a:cubicBezTo>
                    <a:pt x="94" y="0"/>
                    <a:pt x="63" y="0"/>
                    <a:pt x="1" y="16"/>
                  </a:cubicBezTo>
                  <a:cubicBezTo>
                    <a:pt x="19" y="20"/>
                    <a:pt x="37" y="22"/>
                    <a:pt x="54" y="22"/>
                  </a:cubicBezTo>
                  <a:cubicBezTo>
                    <a:pt x="96" y="22"/>
                    <a:pt x="134" y="11"/>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769;p50"/>
            <p:cNvSpPr/>
            <p:nvPr/>
          </p:nvSpPr>
          <p:spPr>
            <a:xfrm>
              <a:off x="3382900" y="2642100"/>
              <a:ext cx="86875" cy="129925"/>
            </a:xfrm>
            <a:custGeom>
              <a:avLst/>
              <a:gdLst/>
              <a:ahLst/>
              <a:cxnLst/>
              <a:rect l="l" t="t" r="r" b="b"/>
              <a:pathLst>
                <a:path w="3475" h="5197" extrusionOk="0">
                  <a:moveTo>
                    <a:pt x="31" y="0"/>
                  </a:moveTo>
                  <a:cubicBezTo>
                    <a:pt x="20" y="0"/>
                    <a:pt x="8" y="26"/>
                    <a:pt x="3" y="33"/>
                  </a:cubicBezTo>
                  <a:lnTo>
                    <a:pt x="3" y="33"/>
                  </a:lnTo>
                  <a:cubicBezTo>
                    <a:pt x="2" y="32"/>
                    <a:pt x="1" y="32"/>
                    <a:pt x="0" y="31"/>
                  </a:cubicBezTo>
                  <a:lnTo>
                    <a:pt x="0" y="31"/>
                  </a:lnTo>
                  <a:cubicBezTo>
                    <a:pt x="0" y="34"/>
                    <a:pt x="1" y="35"/>
                    <a:pt x="1" y="35"/>
                  </a:cubicBezTo>
                  <a:cubicBezTo>
                    <a:pt x="2" y="35"/>
                    <a:pt x="2" y="34"/>
                    <a:pt x="3" y="33"/>
                  </a:cubicBezTo>
                  <a:lnTo>
                    <a:pt x="3" y="33"/>
                  </a:lnTo>
                  <a:cubicBezTo>
                    <a:pt x="421" y="234"/>
                    <a:pt x="854" y="404"/>
                    <a:pt x="1225" y="683"/>
                  </a:cubicBezTo>
                  <a:cubicBezTo>
                    <a:pt x="1892" y="1179"/>
                    <a:pt x="2358" y="1970"/>
                    <a:pt x="2714" y="2730"/>
                  </a:cubicBezTo>
                  <a:cubicBezTo>
                    <a:pt x="3071" y="3506"/>
                    <a:pt x="3304" y="4328"/>
                    <a:pt x="3428" y="5181"/>
                  </a:cubicBezTo>
                  <a:lnTo>
                    <a:pt x="3443" y="5196"/>
                  </a:lnTo>
                  <a:cubicBezTo>
                    <a:pt x="3474" y="5196"/>
                    <a:pt x="3474" y="5181"/>
                    <a:pt x="3474" y="5181"/>
                  </a:cubicBezTo>
                  <a:cubicBezTo>
                    <a:pt x="3428" y="4684"/>
                    <a:pt x="3335" y="4204"/>
                    <a:pt x="3195" y="3738"/>
                  </a:cubicBezTo>
                  <a:cubicBezTo>
                    <a:pt x="2947" y="2916"/>
                    <a:pt x="2559" y="2110"/>
                    <a:pt x="2032" y="1396"/>
                  </a:cubicBezTo>
                  <a:cubicBezTo>
                    <a:pt x="1784" y="1055"/>
                    <a:pt x="1474" y="760"/>
                    <a:pt x="1117" y="528"/>
                  </a:cubicBezTo>
                  <a:cubicBezTo>
                    <a:pt x="791" y="311"/>
                    <a:pt x="419" y="140"/>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770;p50"/>
            <p:cNvSpPr/>
            <p:nvPr/>
          </p:nvSpPr>
          <p:spPr>
            <a:xfrm>
              <a:off x="3381725" y="2641325"/>
              <a:ext cx="74475" cy="80675"/>
            </a:xfrm>
            <a:custGeom>
              <a:avLst/>
              <a:gdLst/>
              <a:ahLst/>
              <a:cxnLst/>
              <a:rect l="l" t="t" r="r" b="b"/>
              <a:pathLst>
                <a:path w="2979" h="3227" extrusionOk="0">
                  <a:moveTo>
                    <a:pt x="1" y="0"/>
                  </a:moveTo>
                  <a:lnTo>
                    <a:pt x="1" y="0"/>
                  </a:lnTo>
                  <a:cubicBezTo>
                    <a:pt x="1" y="1"/>
                    <a:pt x="435" y="1257"/>
                    <a:pt x="652" y="1427"/>
                  </a:cubicBezTo>
                  <a:cubicBezTo>
                    <a:pt x="702" y="1473"/>
                    <a:pt x="775" y="1490"/>
                    <a:pt x="856" y="1490"/>
                  </a:cubicBezTo>
                  <a:cubicBezTo>
                    <a:pt x="1076" y="1490"/>
                    <a:pt x="1350" y="1365"/>
                    <a:pt x="1350" y="1365"/>
                  </a:cubicBezTo>
                  <a:lnTo>
                    <a:pt x="1350" y="1365"/>
                  </a:lnTo>
                  <a:cubicBezTo>
                    <a:pt x="1350" y="1365"/>
                    <a:pt x="978" y="1675"/>
                    <a:pt x="1086" y="1908"/>
                  </a:cubicBezTo>
                  <a:cubicBezTo>
                    <a:pt x="1226" y="2141"/>
                    <a:pt x="1614" y="2327"/>
                    <a:pt x="2094" y="2591"/>
                  </a:cubicBezTo>
                  <a:cubicBezTo>
                    <a:pt x="2405" y="2792"/>
                    <a:pt x="2699" y="2994"/>
                    <a:pt x="2979" y="3226"/>
                  </a:cubicBezTo>
                  <a:cubicBezTo>
                    <a:pt x="2979" y="3226"/>
                    <a:pt x="2606" y="2063"/>
                    <a:pt x="1862" y="1241"/>
                  </a:cubicBezTo>
                  <a:cubicBezTo>
                    <a:pt x="1148" y="404"/>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771;p50"/>
            <p:cNvSpPr/>
            <p:nvPr/>
          </p:nvSpPr>
          <p:spPr>
            <a:xfrm>
              <a:off x="3394900" y="2648300"/>
              <a:ext cx="60125" cy="67875"/>
            </a:xfrm>
            <a:custGeom>
              <a:avLst/>
              <a:gdLst/>
              <a:ahLst/>
              <a:cxnLst/>
              <a:rect l="l" t="t" r="r" b="b"/>
              <a:pathLst>
                <a:path w="2405" h="2715" extrusionOk="0">
                  <a:moveTo>
                    <a:pt x="1673" y="1676"/>
                  </a:moveTo>
                  <a:cubicBezTo>
                    <a:pt x="1538" y="1676"/>
                    <a:pt x="1391" y="1677"/>
                    <a:pt x="1257" y="1707"/>
                  </a:cubicBezTo>
                  <a:cubicBezTo>
                    <a:pt x="1396" y="1691"/>
                    <a:pt x="1534" y="1676"/>
                    <a:pt x="1673" y="1676"/>
                  </a:cubicBezTo>
                  <a:close/>
                  <a:moveTo>
                    <a:pt x="1" y="1"/>
                  </a:moveTo>
                  <a:lnTo>
                    <a:pt x="1" y="1"/>
                  </a:lnTo>
                  <a:cubicBezTo>
                    <a:pt x="280" y="187"/>
                    <a:pt x="528" y="373"/>
                    <a:pt x="761" y="605"/>
                  </a:cubicBezTo>
                  <a:cubicBezTo>
                    <a:pt x="739" y="604"/>
                    <a:pt x="716" y="603"/>
                    <a:pt x="694" y="603"/>
                  </a:cubicBezTo>
                  <a:cubicBezTo>
                    <a:pt x="499" y="603"/>
                    <a:pt x="307" y="662"/>
                    <a:pt x="141" y="745"/>
                  </a:cubicBezTo>
                  <a:cubicBezTo>
                    <a:pt x="287" y="684"/>
                    <a:pt x="452" y="642"/>
                    <a:pt x="630" y="642"/>
                  </a:cubicBezTo>
                  <a:cubicBezTo>
                    <a:pt x="678" y="642"/>
                    <a:pt x="727" y="645"/>
                    <a:pt x="776" y="652"/>
                  </a:cubicBezTo>
                  <a:lnTo>
                    <a:pt x="901" y="761"/>
                  </a:lnTo>
                  <a:cubicBezTo>
                    <a:pt x="777" y="761"/>
                    <a:pt x="684" y="776"/>
                    <a:pt x="560" y="807"/>
                  </a:cubicBezTo>
                  <a:lnTo>
                    <a:pt x="560" y="807"/>
                  </a:lnTo>
                  <a:cubicBezTo>
                    <a:pt x="650" y="784"/>
                    <a:pt x="733" y="770"/>
                    <a:pt x="819" y="770"/>
                  </a:cubicBezTo>
                  <a:cubicBezTo>
                    <a:pt x="851" y="770"/>
                    <a:pt x="883" y="772"/>
                    <a:pt x="916" y="776"/>
                  </a:cubicBezTo>
                  <a:cubicBezTo>
                    <a:pt x="1102" y="978"/>
                    <a:pt x="1288" y="1195"/>
                    <a:pt x="1459" y="1396"/>
                  </a:cubicBezTo>
                  <a:cubicBezTo>
                    <a:pt x="1438" y="1392"/>
                    <a:pt x="1417" y="1390"/>
                    <a:pt x="1397" y="1390"/>
                  </a:cubicBezTo>
                  <a:cubicBezTo>
                    <a:pt x="1340" y="1390"/>
                    <a:pt x="1283" y="1405"/>
                    <a:pt x="1226" y="1427"/>
                  </a:cubicBezTo>
                  <a:cubicBezTo>
                    <a:pt x="1278" y="1427"/>
                    <a:pt x="1330" y="1414"/>
                    <a:pt x="1386" y="1414"/>
                  </a:cubicBezTo>
                  <a:cubicBezTo>
                    <a:pt x="1414" y="1414"/>
                    <a:pt x="1443" y="1417"/>
                    <a:pt x="1474" y="1427"/>
                  </a:cubicBezTo>
                  <a:cubicBezTo>
                    <a:pt x="1521" y="1458"/>
                    <a:pt x="1536" y="1505"/>
                    <a:pt x="1567" y="1536"/>
                  </a:cubicBezTo>
                  <a:cubicBezTo>
                    <a:pt x="1513" y="1532"/>
                    <a:pt x="1458" y="1530"/>
                    <a:pt x="1403" y="1530"/>
                  </a:cubicBezTo>
                  <a:cubicBezTo>
                    <a:pt x="1225" y="1530"/>
                    <a:pt x="1047" y="1551"/>
                    <a:pt x="870" y="1598"/>
                  </a:cubicBezTo>
                  <a:cubicBezTo>
                    <a:pt x="1044" y="1563"/>
                    <a:pt x="1218" y="1546"/>
                    <a:pt x="1406" y="1546"/>
                  </a:cubicBezTo>
                  <a:cubicBezTo>
                    <a:pt x="1469" y="1546"/>
                    <a:pt x="1533" y="1548"/>
                    <a:pt x="1598" y="1552"/>
                  </a:cubicBezTo>
                  <a:cubicBezTo>
                    <a:pt x="1630" y="1598"/>
                    <a:pt x="1645" y="1629"/>
                    <a:pt x="1676" y="1676"/>
                  </a:cubicBezTo>
                  <a:cubicBezTo>
                    <a:pt x="1675" y="1676"/>
                    <a:pt x="1674" y="1676"/>
                    <a:pt x="1673" y="1676"/>
                  </a:cubicBezTo>
                  <a:lnTo>
                    <a:pt x="1673" y="1676"/>
                  </a:lnTo>
                  <a:cubicBezTo>
                    <a:pt x="1679" y="1676"/>
                    <a:pt x="1685" y="1676"/>
                    <a:pt x="1692" y="1676"/>
                  </a:cubicBezTo>
                  <a:lnTo>
                    <a:pt x="2033" y="2203"/>
                  </a:lnTo>
                  <a:cubicBezTo>
                    <a:pt x="2018" y="2193"/>
                    <a:pt x="2002" y="2190"/>
                    <a:pt x="1985" y="2190"/>
                  </a:cubicBezTo>
                  <a:cubicBezTo>
                    <a:pt x="1948" y="2190"/>
                    <a:pt x="1905" y="2208"/>
                    <a:pt x="1862" y="2218"/>
                  </a:cubicBezTo>
                  <a:cubicBezTo>
                    <a:pt x="1924" y="2218"/>
                    <a:pt x="2002" y="2218"/>
                    <a:pt x="2064" y="2234"/>
                  </a:cubicBezTo>
                  <a:cubicBezTo>
                    <a:pt x="2157" y="2389"/>
                    <a:pt x="2250" y="2544"/>
                    <a:pt x="2343" y="2715"/>
                  </a:cubicBezTo>
                  <a:cubicBezTo>
                    <a:pt x="2389" y="2715"/>
                    <a:pt x="2405" y="2715"/>
                    <a:pt x="2389" y="2699"/>
                  </a:cubicBezTo>
                  <a:cubicBezTo>
                    <a:pt x="1800" y="1629"/>
                    <a:pt x="1056" y="65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772;p50"/>
            <p:cNvSpPr/>
            <p:nvPr/>
          </p:nvSpPr>
          <p:spPr>
            <a:xfrm>
              <a:off x="3424000" y="2693675"/>
              <a:ext cx="8150" cy="800"/>
            </a:xfrm>
            <a:custGeom>
              <a:avLst/>
              <a:gdLst/>
              <a:ahLst/>
              <a:cxnLst/>
              <a:rect l="l" t="t" r="r" b="b"/>
              <a:pathLst>
                <a:path w="326" h="32" extrusionOk="0">
                  <a:moveTo>
                    <a:pt x="326" y="0"/>
                  </a:moveTo>
                  <a:cubicBezTo>
                    <a:pt x="217" y="0"/>
                    <a:pt x="93" y="0"/>
                    <a:pt x="0" y="31"/>
                  </a:cubicBezTo>
                  <a:cubicBezTo>
                    <a:pt x="124" y="16"/>
                    <a:pt x="233" y="16"/>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773;p50"/>
            <p:cNvSpPr/>
            <p:nvPr/>
          </p:nvSpPr>
          <p:spPr>
            <a:xfrm>
              <a:off x="3403825" y="2660700"/>
              <a:ext cx="3900" cy="325"/>
            </a:xfrm>
            <a:custGeom>
              <a:avLst/>
              <a:gdLst/>
              <a:ahLst/>
              <a:cxnLst/>
              <a:rect l="l" t="t" r="r" b="b"/>
              <a:pathLst>
                <a:path w="156" h="13" extrusionOk="0">
                  <a:moveTo>
                    <a:pt x="1" y="1"/>
                  </a:moveTo>
                  <a:cubicBezTo>
                    <a:pt x="24" y="9"/>
                    <a:pt x="47" y="13"/>
                    <a:pt x="72" y="13"/>
                  </a:cubicBezTo>
                  <a:cubicBezTo>
                    <a:pt x="98" y="13"/>
                    <a:pt x="125" y="9"/>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774;p50"/>
            <p:cNvSpPr/>
            <p:nvPr/>
          </p:nvSpPr>
          <p:spPr>
            <a:xfrm>
              <a:off x="3428250" y="2726625"/>
              <a:ext cx="64775" cy="84175"/>
            </a:xfrm>
            <a:custGeom>
              <a:avLst/>
              <a:gdLst/>
              <a:ahLst/>
              <a:cxnLst/>
              <a:rect l="l" t="t" r="r" b="b"/>
              <a:pathLst>
                <a:path w="2591" h="3367" extrusionOk="0">
                  <a:moveTo>
                    <a:pt x="466" y="1"/>
                  </a:moveTo>
                  <a:lnTo>
                    <a:pt x="373" y="667"/>
                  </a:lnTo>
                  <a:lnTo>
                    <a:pt x="1" y="3366"/>
                  </a:lnTo>
                  <a:lnTo>
                    <a:pt x="2591" y="3366"/>
                  </a:lnTo>
                  <a:lnTo>
                    <a:pt x="2219" y="667"/>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775;p50"/>
            <p:cNvSpPr/>
            <p:nvPr/>
          </p:nvSpPr>
          <p:spPr>
            <a:xfrm>
              <a:off x="3437575" y="2726625"/>
              <a:ext cx="46150" cy="16700"/>
            </a:xfrm>
            <a:custGeom>
              <a:avLst/>
              <a:gdLst/>
              <a:ahLst/>
              <a:cxnLst/>
              <a:rect l="l" t="t" r="r" b="b"/>
              <a:pathLst>
                <a:path w="1846" h="668" extrusionOk="0">
                  <a:moveTo>
                    <a:pt x="93" y="1"/>
                  </a:moveTo>
                  <a:lnTo>
                    <a:pt x="0" y="667"/>
                  </a:lnTo>
                  <a:lnTo>
                    <a:pt x="1846" y="667"/>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776;p50"/>
            <p:cNvSpPr/>
            <p:nvPr/>
          </p:nvSpPr>
          <p:spPr>
            <a:xfrm>
              <a:off x="3434075" y="2720025"/>
              <a:ext cx="53525" cy="14775"/>
            </a:xfrm>
            <a:custGeom>
              <a:avLst/>
              <a:gdLst/>
              <a:ahLst/>
              <a:cxnLst/>
              <a:rect l="l" t="t" r="r" b="b"/>
              <a:pathLst>
                <a:path w="2141" h="591" extrusionOk="0">
                  <a:moveTo>
                    <a:pt x="0" y="1"/>
                  </a:moveTo>
                  <a:lnTo>
                    <a:pt x="0" y="590"/>
                  </a:lnTo>
                  <a:lnTo>
                    <a:pt x="2141" y="590"/>
                  </a:lnTo>
                  <a:lnTo>
                    <a:pt x="2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grpSp>
        <p:nvGrpSpPr>
          <p:cNvPr id="3" name="Group 2">
            <a:extLst>
              <a:ext uri="{FF2B5EF4-FFF2-40B4-BE49-F238E27FC236}">
                <a16:creationId xmlns:a16="http://schemas.microsoft.com/office/drawing/2014/main" id="{5F83828B-D1AB-40EB-BAB0-50D52CBA8E5D}"/>
              </a:ext>
            </a:extLst>
          </p:cNvPr>
          <p:cNvGrpSpPr/>
          <p:nvPr/>
        </p:nvGrpSpPr>
        <p:grpSpPr>
          <a:xfrm>
            <a:off x="171897" y="1405134"/>
            <a:ext cx="9043743" cy="1162076"/>
            <a:chOff x="181401" y="1306217"/>
            <a:chExt cx="9043743" cy="1162076"/>
          </a:xfrm>
        </p:grpSpPr>
        <p:sp>
          <p:nvSpPr>
            <p:cNvPr id="1420" name="Google Shape;1420;p39"/>
            <p:cNvSpPr txBox="1">
              <a:spLocks noGrp="1"/>
            </p:cNvSpPr>
            <p:nvPr>
              <p:ph type="subTitle" idx="1"/>
            </p:nvPr>
          </p:nvSpPr>
          <p:spPr>
            <a:xfrm>
              <a:off x="181401" y="1363746"/>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Top Artists and Songs:</a:t>
              </a:r>
              <a:endParaRPr sz="2000" dirty="0"/>
            </a:p>
          </p:txBody>
        </p:sp>
        <p:sp>
          <p:nvSpPr>
            <p:cNvPr id="1421" name="Google Shape;1421;p39"/>
            <p:cNvSpPr txBox="1">
              <a:spLocks noGrp="1"/>
            </p:cNvSpPr>
            <p:nvPr>
              <p:ph type="subTitle" idx="2"/>
            </p:nvPr>
          </p:nvSpPr>
          <p:spPr>
            <a:xfrm>
              <a:off x="2111512" y="1306217"/>
              <a:ext cx="7113632" cy="1162076"/>
            </a:xfrm>
            <a:prstGeom prst="rect">
              <a:avLst/>
            </a:prstGeom>
          </p:spPr>
          <p:txBody>
            <a:bodyPr spcFirstLastPara="1" wrap="square" lIns="91425" tIns="91425" rIns="91425" bIns="91425" anchor="t" anchorCtr="0">
              <a:noAutofit/>
            </a:bodyPr>
            <a:lstStyle/>
            <a:p>
              <a:pPr marL="0" lvl="0" indent="0" algn="l"/>
              <a:r>
                <a:rPr lang="en-US" dirty="0"/>
                <a:t>The analysis revealed the most streamed artists and songs on Spotify, highlighting significant patterns in music popularity.</a:t>
              </a:r>
              <a:endParaRPr dirty="0"/>
            </a:p>
          </p:txBody>
        </p:sp>
      </p:grpSp>
      <p:sp>
        <p:nvSpPr>
          <p:cNvPr id="1422" name="Google Shape;1422;p39"/>
          <p:cNvSpPr txBox="1">
            <a:spLocks noGrp="1"/>
          </p:cNvSpPr>
          <p:nvPr>
            <p:ph type="subTitle" idx="3"/>
          </p:nvPr>
        </p:nvSpPr>
        <p:spPr>
          <a:xfrm>
            <a:off x="2108292" y="2158105"/>
            <a:ext cx="6857527" cy="8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Certain genres consistently appear among the most streamed songs, indicating strong listener preferences.</a:t>
            </a:r>
            <a:endParaRPr dirty="0"/>
          </a:p>
        </p:txBody>
      </p:sp>
      <p:sp>
        <p:nvSpPr>
          <p:cNvPr id="1423" name="Google Shape;1423;p39"/>
          <p:cNvSpPr txBox="1">
            <a:spLocks noGrp="1"/>
          </p:cNvSpPr>
          <p:nvPr>
            <p:ph type="subTitle" idx="4"/>
          </p:nvPr>
        </p:nvSpPr>
        <p:spPr>
          <a:xfrm>
            <a:off x="2102008" y="2946611"/>
            <a:ext cx="6857527" cy="1314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noticeable trends in the release years of popular songs, with certain periods producing more hits.</a:t>
            </a:r>
            <a:endParaRPr dirty="0"/>
          </a:p>
        </p:txBody>
      </p:sp>
      <p:sp>
        <p:nvSpPr>
          <p:cNvPr id="1424" name="Google Shape;1424;p3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IN" dirty="0"/>
              <a:t>Summary of Key Findings:</a:t>
            </a:r>
            <a:endParaRPr dirty="0"/>
          </a:p>
        </p:txBody>
      </p:sp>
      <p:sp>
        <p:nvSpPr>
          <p:cNvPr id="1425" name="Google Shape;1425;p39"/>
          <p:cNvSpPr txBox="1">
            <a:spLocks noGrp="1"/>
          </p:cNvSpPr>
          <p:nvPr>
            <p:ph type="subTitle" idx="5"/>
          </p:nvPr>
        </p:nvSpPr>
        <p:spPr>
          <a:xfrm>
            <a:off x="181400" y="2212018"/>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Genre Trends:</a:t>
            </a:r>
            <a:endParaRPr dirty="0"/>
          </a:p>
        </p:txBody>
      </p:sp>
      <p:sp>
        <p:nvSpPr>
          <p:cNvPr id="1426" name="Google Shape;1426;p39"/>
          <p:cNvSpPr txBox="1">
            <a:spLocks noGrp="1"/>
          </p:cNvSpPr>
          <p:nvPr>
            <p:ph type="subTitle" idx="6"/>
          </p:nvPr>
        </p:nvSpPr>
        <p:spPr>
          <a:xfrm>
            <a:off x="177678" y="2991830"/>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Release Year Insights:</a:t>
            </a:r>
            <a:endParaRPr sz="2000" dirty="0"/>
          </a:p>
        </p:txBody>
      </p:sp>
      <p:grpSp>
        <p:nvGrpSpPr>
          <p:cNvPr id="1456" name="Google Shape;1456;p39"/>
          <p:cNvGrpSpPr/>
          <p:nvPr/>
        </p:nvGrpSpPr>
        <p:grpSpPr>
          <a:xfrm>
            <a:off x="4949390" y="4361531"/>
            <a:ext cx="5253816" cy="1622108"/>
            <a:chOff x="5092229" y="-180802"/>
            <a:chExt cx="5253816" cy="1622108"/>
          </a:xfrm>
        </p:grpSpPr>
        <p:sp>
          <p:nvSpPr>
            <p:cNvPr id="1457" name="Google Shape;1457;p3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39"/>
          <p:cNvGrpSpPr/>
          <p:nvPr/>
        </p:nvGrpSpPr>
        <p:grpSpPr>
          <a:xfrm>
            <a:off x="5835904" y="411907"/>
            <a:ext cx="5053091" cy="435777"/>
            <a:chOff x="5896679" y="4472082"/>
            <a:chExt cx="5053091" cy="435777"/>
          </a:xfrm>
        </p:grpSpPr>
        <p:grpSp>
          <p:nvGrpSpPr>
            <p:cNvPr id="1468" name="Google Shape;1468;p39"/>
            <p:cNvGrpSpPr/>
            <p:nvPr/>
          </p:nvGrpSpPr>
          <p:grpSpPr>
            <a:xfrm rot="-5400000" flipH="1">
              <a:off x="7373411" y="2995351"/>
              <a:ext cx="435777" cy="3389240"/>
              <a:chOff x="4566275" y="2563884"/>
              <a:chExt cx="61675" cy="479675"/>
            </a:xfrm>
          </p:grpSpPr>
          <p:sp>
            <p:nvSpPr>
              <p:cNvPr id="1469" name="Google Shape;1469;p3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39"/>
            <p:cNvGrpSpPr/>
            <p:nvPr/>
          </p:nvGrpSpPr>
          <p:grpSpPr>
            <a:xfrm rot="-5400000">
              <a:off x="8886321" y="3688564"/>
              <a:ext cx="109695" cy="2328855"/>
              <a:chOff x="4541850" y="2791375"/>
              <a:chExt cx="15525" cy="329600"/>
            </a:xfrm>
          </p:grpSpPr>
          <p:sp>
            <p:nvSpPr>
              <p:cNvPr id="1472" name="Google Shape;1472;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39"/>
            <p:cNvGrpSpPr/>
            <p:nvPr/>
          </p:nvGrpSpPr>
          <p:grpSpPr>
            <a:xfrm rot="-5400000">
              <a:off x="9730496" y="3525526"/>
              <a:ext cx="109695" cy="2328855"/>
              <a:chOff x="4541850" y="2791375"/>
              <a:chExt cx="15525" cy="329600"/>
            </a:xfrm>
          </p:grpSpPr>
          <p:sp>
            <p:nvSpPr>
              <p:cNvPr id="1475" name="Google Shape;1475;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7" name="Google Shape;1477;p39"/>
          <p:cNvSpPr/>
          <p:nvPr/>
        </p:nvSpPr>
        <p:spPr>
          <a:xfrm rot="5821994">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9"/>
          <p:cNvGrpSpPr/>
          <p:nvPr/>
        </p:nvGrpSpPr>
        <p:grpSpPr>
          <a:xfrm rot="6034641">
            <a:off x="336273" y="4106355"/>
            <a:ext cx="888556" cy="888556"/>
            <a:chOff x="3601710" y="-660170"/>
            <a:chExt cx="888556" cy="888556"/>
          </a:xfrm>
        </p:grpSpPr>
        <p:sp>
          <p:nvSpPr>
            <p:cNvPr id="1479" name="Google Shape;1479;p3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grpSp>
        <p:nvGrpSpPr>
          <p:cNvPr id="3" name="Group 2">
            <a:extLst>
              <a:ext uri="{FF2B5EF4-FFF2-40B4-BE49-F238E27FC236}">
                <a16:creationId xmlns:a16="http://schemas.microsoft.com/office/drawing/2014/main" id="{5F83828B-D1AB-40EB-BAB0-50D52CBA8E5D}"/>
              </a:ext>
            </a:extLst>
          </p:cNvPr>
          <p:cNvGrpSpPr/>
          <p:nvPr/>
        </p:nvGrpSpPr>
        <p:grpSpPr>
          <a:xfrm>
            <a:off x="171897" y="1405134"/>
            <a:ext cx="9043743" cy="1162076"/>
            <a:chOff x="181401" y="1306217"/>
            <a:chExt cx="9043743" cy="1162076"/>
          </a:xfrm>
        </p:grpSpPr>
        <p:sp>
          <p:nvSpPr>
            <p:cNvPr id="1420" name="Google Shape;1420;p39"/>
            <p:cNvSpPr txBox="1">
              <a:spLocks noGrp="1"/>
            </p:cNvSpPr>
            <p:nvPr>
              <p:ph type="subTitle" idx="1"/>
            </p:nvPr>
          </p:nvSpPr>
          <p:spPr>
            <a:xfrm>
              <a:off x="181401" y="1363746"/>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For Artists:</a:t>
              </a:r>
            </a:p>
          </p:txBody>
        </p:sp>
        <p:sp>
          <p:nvSpPr>
            <p:cNvPr id="1421" name="Google Shape;1421;p39"/>
            <p:cNvSpPr txBox="1">
              <a:spLocks noGrp="1"/>
            </p:cNvSpPr>
            <p:nvPr>
              <p:ph type="subTitle" idx="2"/>
            </p:nvPr>
          </p:nvSpPr>
          <p:spPr>
            <a:xfrm>
              <a:off x="2111512" y="1306217"/>
              <a:ext cx="7113632" cy="1162076"/>
            </a:xfrm>
            <a:prstGeom prst="rect">
              <a:avLst/>
            </a:prstGeom>
          </p:spPr>
          <p:txBody>
            <a:bodyPr spcFirstLastPara="1" wrap="square" lIns="91425" tIns="91425" rIns="91425" bIns="91425" anchor="t" anchorCtr="0">
              <a:noAutofit/>
            </a:bodyPr>
            <a:lstStyle/>
            <a:p>
              <a:pPr marL="0" lvl="0" indent="0" algn="l"/>
              <a:r>
                <a:rPr lang="en-US" dirty="0"/>
                <a:t>Understanding these trends can help artists tailor their music to align with listener preferences, potentially increasing their chances of success.</a:t>
              </a:r>
              <a:endParaRPr dirty="0"/>
            </a:p>
          </p:txBody>
        </p:sp>
      </p:grpSp>
      <p:sp>
        <p:nvSpPr>
          <p:cNvPr id="1422" name="Google Shape;1422;p39"/>
          <p:cNvSpPr txBox="1">
            <a:spLocks noGrp="1"/>
          </p:cNvSpPr>
          <p:nvPr>
            <p:ph type="subTitle" idx="3"/>
          </p:nvPr>
        </p:nvSpPr>
        <p:spPr>
          <a:xfrm>
            <a:off x="2108292" y="2158105"/>
            <a:ext cx="6857527" cy="8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Insights from the analysis can guide marketing strategies and promotional efforts, maximizing the reach and impact of new releases.</a:t>
            </a:r>
            <a:endParaRPr dirty="0"/>
          </a:p>
        </p:txBody>
      </p:sp>
      <p:sp>
        <p:nvSpPr>
          <p:cNvPr id="1423" name="Google Shape;1423;p39"/>
          <p:cNvSpPr txBox="1">
            <a:spLocks noGrp="1"/>
          </p:cNvSpPr>
          <p:nvPr>
            <p:ph type="subTitle" idx="4"/>
          </p:nvPr>
        </p:nvSpPr>
        <p:spPr>
          <a:xfrm>
            <a:off x="2102008" y="2946611"/>
            <a:ext cx="6857527" cy="1314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findings provide a deeper understanding of the current music landscape, offering a glimpse into what makes songs popular.</a:t>
            </a:r>
          </a:p>
        </p:txBody>
      </p:sp>
      <p:sp>
        <p:nvSpPr>
          <p:cNvPr id="1424" name="Google Shape;1424;p3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IN" dirty="0"/>
              <a:t>Implications:</a:t>
            </a:r>
            <a:endParaRPr dirty="0"/>
          </a:p>
        </p:txBody>
      </p:sp>
      <p:sp>
        <p:nvSpPr>
          <p:cNvPr id="1425" name="Google Shape;1425;p39"/>
          <p:cNvSpPr txBox="1">
            <a:spLocks noGrp="1"/>
          </p:cNvSpPr>
          <p:nvPr>
            <p:ph type="subTitle" idx="5"/>
          </p:nvPr>
        </p:nvSpPr>
        <p:spPr>
          <a:xfrm>
            <a:off x="181400" y="2212018"/>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For Record Labels:</a:t>
            </a:r>
            <a:endParaRPr dirty="0"/>
          </a:p>
        </p:txBody>
      </p:sp>
      <p:sp>
        <p:nvSpPr>
          <p:cNvPr id="1426" name="Google Shape;1426;p39"/>
          <p:cNvSpPr txBox="1">
            <a:spLocks noGrp="1"/>
          </p:cNvSpPr>
          <p:nvPr>
            <p:ph type="subTitle" idx="6"/>
          </p:nvPr>
        </p:nvSpPr>
        <p:spPr>
          <a:xfrm>
            <a:off x="177678" y="2991830"/>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For Music Enthusiasts:</a:t>
            </a:r>
          </a:p>
        </p:txBody>
      </p:sp>
      <p:grpSp>
        <p:nvGrpSpPr>
          <p:cNvPr id="1456" name="Google Shape;1456;p39"/>
          <p:cNvGrpSpPr/>
          <p:nvPr/>
        </p:nvGrpSpPr>
        <p:grpSpPr>
          <a:xfrm>
            <a:off x="4949390" y="4361531"/>
            <a:ext cx="5253816" cy="1622108"/>
            <a:chOff x="5092229" y="-180802"/>
            <a:chExt cx="5253816" cy="1622108"/>
          </a:xfrm>
        </p:grpSpPr>
        <p:sp>
          <p:nvSpPr>
            <p:cNvPr id="1457" name="Google Shape;1457;p3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39"/>
          <p:cNvGrpSpPr/>
          <p:nvPr/>
        </p:nvGrpSpPr>
        <p:grpSpPr>
          <a:xfrm>
            <a:off x="5835904" y="411907"/>
            <a:ext cx="5053091" cy="435777"/>
            <a:chOff x="5896679" y="4472082"/>
            <a:chExt cx="5053091" cy="435777"/>
          </a:xfrm>
        </p:grpSpPr>
        <p:grpSp>
          <p:nvGrpSpPr>
            <p:cNvPr id="1468" name="Google Shape;1468;p39"/>
            <p:cNvGrpSpPr/>
            <p:nvPr/>
          </p:nvGrpSpPr>
          <p:grpSpPr>
            <a:xfrm rot="-5400000" flipH="1">
              <a:off x="7373411" y="2995351"/>
              <a:ext cx="435777" cy="3389240"/>
              <a:chOff x="4566275" y="2563884"/>
              <a:chExt cx="61675" cy="479675"/>
            </a:xfrm>
          </p:grpSpPr>
          <p:sp>
            <p:nvSpPr>
              <p:cNvPr id="1469" name="Google Shape;1469;p3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39"/>
            <p:cNvGrpSpPr/>
            <p:nvPr/>
          </p:nvGrpSpPr>
          <p:grpSpPr>
            <a:xfrm rot="-5400000">
              <a:off x="8886321" y="3688564"/>
              <a:ext cx="109695" cy="2328855"/>
              <a:chOff x="4541850" y="2791375"/>
              <a:chExt cx="15525" cy="329600"/>
            </a:xfrm>
          </p:grpSpPr>
          <p:sp>
            <p:nvSpPr>
              <p:cNvPr id="1472" name="Google Shape;1472;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39"/>
            <p:cNvGrpSpPr/>
            <p:nvPr/>
          </p:nvGrpSpPr>
          <p:grpSpPr>
            <a:xfrm rot="-5400000">
              <a:off x="9730496" y="3525526"/>
              <a:ext cx="109695" cy="2328855"/>
              <a:chOff x="4541850" y="2791375"/>
              <a:chExt cx="15525" cy="329600"/>
            </a:xfrm>
          </p:grpSpPr>
          <p:sp>
            <p:nvSpPr>
              <p:cNvPr id="1475" name="Google Shape;1475;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7" name="Google Shape;1477;p39"/>
          <p:cNvSpPr/>
          <p:nvPr/>
        </p:nvSpPr>
        <p:spPr>
          <a:xfrm rot="10566079">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9"/>
          <p:cNvGrpSpPr/>
          <p:nvPr/>
        </p:nvGrpSpPr>
        <p:grpSpPr>
          <a:xfrm rot="10800000">
            <a:off x="336273" y="4106355"/>
            <a:ext cx="888556" cy="888556"/>
            <a:chOff x="3601710" y="-660170"/>
            <a:chExt cx="888556" cy="888556"/>
          </a:xfrm>
        </p:grpSpPr>
        <p:sp>
          <p:nvSpPr>
            <p:cNvPr id="1479" name="Google Shape;1479;p3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823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grpSp>
        <p:nvGrpSpPr>
          <p:cNvPr id="3" name="Group 2">
            <a:extLst>
              <a:ext uri="{FF2B5EF4-FFF2-40B4-BE49-F238E27FC236}">
                <a16:creationId xmlns:a16="http://schemas.microsoft.com/office/drawing/2014/main" id="{5F83828B-D1AB-40EB-BAB0-50D52CBA8E5D}"/>
              </a:ext>
            </a:extLst>
          </p:cNvPr>
          <p:cNvGrpSpPr/>
          <p:nvPr/>
        </p:nvGrpSpPr>
        <p:grpSpPr>
          <a:xfrm>
            <a:off x="171897" y="1405134"/>
            <a:ext cx="9043743" cy="1162076"/>
            <a:chOff x="181401" y="1306217"/>
            <a:chExt cx="9043743" cy="1162076"/>
          </a:xfrm>
        </p:grpSpPr>
        <p:sp>
          <p:nvSpPr>
            <p:cNvPr id="1420" name="Google Shape;1420;p39"/>
            <p:cNvSpPr txBox="1">
              <a:spLocks noGrp="1"/>
            </p:cNvSpPr>
            <p:nvPr>
              <p:ph type="subTitle" idx="1"/>
            </p:nvPr>
          </p:nvSpPr>
          <p:spPr>
            <a:xfrm>
              <a:off x="181401" y="1363746"/>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Expanded Dataset:</a:t>
              </a:r>
            </a:p>
          </p:txBody>
        </p:sp>
        <p:sp>
          <p:nvSpPr>
            <p:cNvPr id="1421" name="Google Shape;1421;p39"/>
            <p:cNvSpPr txBox="1">
              <a:spLocks noGrp="1"/>
            </p:cNvSpPr>
            <p:nvPr>
              <p:ph type="subTitle" idx="2"/>
            </p:nvPr>
          </p:nvSpPr>
          <p:spPr>
            <a:xfrm>
              <a:off x="2111512" y="1306217"/>
              <a:ext cx="7113632" cy="1162076"/>
            </a:xfrm>
            <a:prstGeom prst="rect">
              <a:avLst/>
            </a:prstGeom>
          </p:spPr>
          <p:txBody>
            <a:bodyPr spcFirstLastPara="1" wrap="square" lIns="91425" tIns="91425" rIns="91425" bIns="91425" anchor="t" anchorCtr="0">
              <a:noAutofit/>
            </a:bodyPr>
            <a:lstStyle/>
            <a:p>
              <a:pPr marL="0" lvl="0" indent="0" algn="l"/>
              <a:r>
                <a:rPr lang="en-US" dirty="0"/>
                <a:t>Incorporating more recent data and a broader range of features could provide even deeper insights.</a:t>
              </a:r>
              <a:endParaRPr dirty="0"/>
            </a:p>
          </p:txBody>
        </p:sp>
      </p:grpSp>
      <p:sp>
        <p:nvSpPr>
          <p:cNvPr id="1422" name="Google Shape;1422;p39"/>
          <p:cNvSpPr txBox="1">
            <a:spLocks noGrp="1"/>
          </p:cNvSpPr>
          <p:nvPr>
            <p:ph type="subTitle" idx="3"/>
          </p:nvPr>
        </p:nvSpPr>
        <p:spPr>
          <a:xfrm>
            <a:off x="2108292" y="2158105"/>
            <a:ext cx="6857527" cy="8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more sophisticated machine learning models to improve the accuracy of popularity predictions.</a:t>
            </a:r>
            <a:endParaRPr dirty="0"/>
          </a:p>
        </p:txBody>
      </p:sp>
      <p:sp>
        <p:nvSpPr>
          <p:cNvPr id="1423" name="Google Shape;1423;p39"/>
          <p:cNvSpPr txBox="1">
            <a:spLocks noGrp="1"/>
          </p:cNvSpPr>
          <p:nvPr>
            <p:ph type="subTitle" idx="4"/>
          </p:nvPr>
        </p:nvSpPr>
        <p:spPr>
          <a:xfrm>
            <a:off x="2102008" y="2946611"/>
            <a:ext cx="6857527" cy="1314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listener behavior patterns, such as playlist additions and skips, to further understand engagement with songs.</a:t>
            </a:r>
          </a:p>
        </p:txBody>
      </p:sp>
      <p:sp>
        <p:nvSpPr>
          <p:cNvPr id="1424" name="Google Shape;1424;p3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IN" dirty="0"/>
              <a:t>Future Work:</a:t>
            </a:r>
            <a:endParaRPr dirty="0"/>
          </a:p>
        </p:txBody>
      </p:sp>
      <p:sp>
        <p:nvSpPr>
          <p:cNvPr id="1425" name="Google Shape;1425;p39"/>
          <p:cNvSpPr txBox="1">
            <a:spLocks noGrp="1"/>
          </p:cNvSpPr>
          <p:nvPr>
            <p:ph type="subTitle" idx="5"/>
          </p:nvPr>
        </p:nvSpPr>
        <p:spPr>
          <a:xfrm>
            <a:off x="181400" y="2212018"/>
            <a:ext cx="1930111"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Advanced Models:</a:t>
            </a:r>
          </a:p>
        </p:txBody>
      </p:sp>
      <p:sp>
        <p:nvSpPr>
          <p:cNvPr id="1426" name="Google Shape;1426;p39"/>
          <p:cNvSpPr txBox="1">
            <a:spLocks noGrp="1"/>
          </p:cNvSpPr>
          <p:nvPr>
            <p:ph type="subTitle" idx="6"/>
          </p:nvPr>
        </p:nvSpPr>
        <p:spPr>
          <a:xfrm>
            <a:off x="171897" y="2962455"/>
            <a:ext cx="1926892" cy="6852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Streaming Behaviour Analysis:</a:t>
            </a:r>
          </a:p>
        </p:txBody>
      </p:sp>
      <p:grpSp>
        <p:nvGrpSpPr>
          <p:cNvPr id="1456" name="Google Shape;1456;p39"/>
          <p:cNvGrpSpPr/>
          <p:nvPr/>
        </p:nvGrpSpPr>
        <p:grpSpPr>
          <a:xfrm>
            <a:off x="4949390" y="4361531"/>
            <a:ext cx="5253816" cy="1622108"/>
            <a:chOff x="5092229" y="-180802"/>
            <a:chExt cx="5253816" cy="1622108"/>
          </a:xfrm>
        </p:grpSpPr>
        <p:sp>
          <p:nvSpPr>
            <p:cNvPr id="1457" name="Google Shape;1457;p3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39"/>
          <p:cNvGrpSpPr/>
          <p:nvPr/>
        </p:nvGrpSpPr>
        <p:grpSpPr>
          <a:xfrm>
            <a:off x="5835904" y="411907"/>
            <a:ext cx="5053091" cy="435777"/>
            <a:chOff x="5896679" y="4472082"/>
            <a:chExt cx="5053091" cy="435777"/>
          </a:xfrm>
        </p:grpSpPr>
        <p:grpSp>
          <p:nvGrpSpPr>
            <p:cNvPr id="1468" name="Google Shape;1468;p39"/>
            <p:cNvGrpSpPr/>
            <p:nvPr/>
          </p:nvGrpSpPr>
          <p:grpSpPr>
            <a:xfrm rot="-5400000" flipH="1">
              <a:off x="7373411" y="2995351"/>
              <a:ext cx="435777" cy="3389240"/>
              <a:chOff x="4566275" y="2563884"/>
              <a:chExt cx="61675" cy="479675"/>
            </a:xfrm>
          </p:grpSpPr>
          <p:sp>
            <p:nvSpPr>
              <p:cNvPr id="1469" name="Google Shape;1469;p3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39"/>
            <p:cNvGrpSpPr/>
            <p:nvPr/>
          </p:nvGrpSpPr>
          <p:grpSpPr>
            <a:xfrm rot="-5400000">
              <a:off x="8886321" y="3688564"/>
              <a:ext cx="109695" cy="2328855"/>
              <a:chOff x="4541850" y="2791375"/>
              <a:chExt cx="15525" cy="329600"/>
            </a:xfrm>
          </p:grpSpPr>
          <p:sp>
            <p:nvSpPr>
              <p:cNvPr id="1472" name="Google Shape;1472;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39"/>
            <p:cNvGrpSpPr/>
            <p:nvPr/>
          </p:nvGrpSpPr>
          <p:grpSpPr>
            <a:xfrm rot="-5400000">
              <a:off x="9730496" y="3525526"/>
              <a:ext cx="109695" cy="2328855"/>
              <a:chOff x="4541850" y="2791375"/>
              <a:chExt cx="15525" cy="329600"/>
            </a:xfrm>
          </p:grpSpPr>
          <p:sp>
            <p:nvSpPr>
              <p:cNvPr id="1475" name="Google Shape;1475;p3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7" name="Google Shape;1477;p39"/>
          <p:cNvSpPr/>
          <p:nvPr/>
        </p:nvSpPr>
        <p:spPr>
          <a:xfrm rot="16587905">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39"/>
          <p:cNvGrpSpPr/>
          <p:nvPr/>
        </p:nvGrpSpPr>
        <p:grpSpPr>
          <a:xfrm rot="16200000">
            <a:off x="336273" y="4106355"/>
            <a:ext cx="888556" cy="888556"/>
            <a:chOff x="3601710" y="-660170"/>
            <a:chExt cx="888556" cy="888556"/>
          </a:xfrm>
        </p:grpSpPr>
        <p:sp>
          <p:nvSpPr>
            <p:cNvPr id="1479" name="Google Shape;1479;p3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3327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59039C-18FB-D3EF-B45F-96C466EF59A8}"/>
              </a:ext>
            </a:extLst>
          </p:cNvPr>
          <p:cNvGrpSpPr/>
          <p:nvPr/>
        </p:nvGrpSpPr>
        <p:grpSpPr>
          <a:xfrm>
            <a:off x="457200" y="-552450"/>
            <a:ext cx="838200" cy="4055031"/>
            <a:chOff x="685800" y="-457200"/>
            <a:chExt cx="838200" cy="4055031"/>
          </a:xfrm>
        </p:grpSpPr>
        <p:sp>
          <p:nvSpPr>
            <p:cNvPr id="2" name="TextBox 1">
              <a:extLst>
                <a:ext uri="{FF2B5EF4-FFF2-40B4-BE49-F238E27FC236}">
                  <a16:creationId xmlns:a16="http://schemas.microsoft.com/office/drawing/2014/main" id="{3F973CB9-5C6E-397E-7465-658150DFD54B}"/>
                </a:ext>
              </a:extLst>
            </p:cNvPr>
            <p:cNvSpPr txBox="1"/>
            <p:nvPr/>
          </p:nvSpPr>
          <p:spPr>
            <a:xfrm>
              <a:off x="685800" y="1504950"/>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T</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 name="Oval 3">
              <a:extLst>
                <a:ext uri="{FF2B5EF4-FFF2-40B4-BE49-F238E27FC236}">
                  <a16:creationId xmlns:a16="http://schemas.microsoft.com/office/drawing/2014/main" id="{F3C87D8D-5E60-9D39-8491-DEA70A0F3F5F}"/>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67FA5FF-1B9C-6B47-F8B8-87636396009B}"/>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02F00A69-48E2-3252-2309-740DB5322CA5}"/>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AE56B741-43CC-3686-B96C-7D8F5253D292}"/>
              </a:ext>
            </a:extLst>
          </p:cNvPr>
          <p:cNvGrpSpPr/>
          <p:nvPr/>
        </p:nvGrpSpPr>
        <p:grpSpPr>
          <a:xfrm>
            <a:off x="1125883" y="-279024"/>
            <a:ext cx="838200" cy="4101347"/>
            <a:chOff x="783838" y="-457200"/>
            <a:chExt cx="838200" cy="4101347"/>
          </a:xfrm>
        </p:grpSpPr>
        <p:sp>
          <p:nvSpPr>
            <p:cNvPr id="13" name="TextBox 12">
              <a:extLst>
                <a:ext uri="{FF2B5EF4-FFF2-40B4-BE49-F238E27FC236}">
                  <a16:creationId xmlns:a16="http://schemas.microsoft.com/office/drawing/2014/main" id="{E2773F8D-95B4-666E-9035-598984EAE344}"/>
                </a:ext>
              </a:extLst>
            </p:cNvPr>
            <p:cNvSpPr txBox="1"/>
            <p:nvPr/>
          </p:nvSpPr>
          <p:spPr>
            <a:xfrm>
              <a:off x="783838" y="1551266"/>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H</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14" name="Oval 13">
              <a:extLst>
                <a:ext uri="{FF2B5EF4-FFF2-40B4-BE49-F238E27FC236}">
                  <a16:creationId xmlns:a16="http://schemas.microsoft.com/office/drawing/2014/main" id="{B8192239-9653-6C64-6351-BD090D808455}"/>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D8F9695-4718-DC77-824D-7042FA380C98}"/>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36931491-8B5E-7327-558C-AC0EB682E9E0}"/>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1064BC54-8740-9993-A6F9-C45623D72803}"/>
              </a:ext>
            </a:extLst>
          </p:cNvPr>
          <p:cNvGrpSpPr/>
          <p:nvPr/>
        </p:nvGrpSpPr>
        <p:grpSpPr>
          <a:xfrm>
            <a:off x="2135148" y="-533400"/>
            <a:ext cx="838200" cy="4075390"/>
            <a:chOff x="538204" y="-457200"/>
            <a:chExt cx="838200" cy="4075390"/>
          </a:xfrm>
        </p:grpSpPr>
        <p:sp>
          <p:nvSpPr>
            <p:cNvPr id="20" name="TextBox 19">
              <a:extLst>
                <a:ext uri="{FF2B5EF4-FFF2-40B4-BE49-F238E27FC236}">
                  <a16:creationId xmlns:a16="http://schemas.microsoft.com/office/drawing/2014/main" id="{485F6FF1-3375-02BB-7FB9-2A8E953AB3AA}"/>
                </a:ext>
              </a:extLst>
            </p:cNvPr>
            <p:cNvSpPr txBox="1"/>
            <p:nvPr/>
          </p:nvSpPr>
          <p:spPr>
            <a:xfrm>
              <a:off x="538204" y="1525309"/>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A</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21" name="Oval 20">
              <a:extLst>
                <a:ext uri="{FF2B5EF4-FFF2-40B4-BE49-F238E27FC236}">
                  <a16:creationId xmlns:a16="http://schemas.microsoft.com/office/drawing/2014/main" id="{BED1042C-16B7-9293-11EE-3AB98AB7A0EA}"/>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B817B589-C9C3-CE72-9DF0-4C97F9D453B4}"/>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9383C4DB-CC88-8203-CF4F-A612F66FBDE8}"/>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3A24E23F-5BE2-B94C-8C1F-491F017CEDF3}"/>
              </a:ext>
            </a:extLst>
          </p:cNvPr>
          <p:cNvGrpSpPr/>
          <p:nvPr/>
        </p:nvGrpSpPr>
        <p:grpSpPr>
          <a:xfrm>
            <a:off x="3062941" y="-196779"/>
            <a:ext cx="838200" cy="4019102"/>
            <a:chOff x="755817" y="-457200"/>
            <a:chExt cx="838200" cy="4019102"/>
          </a:xfrm>
        </p:grpSpPr>
        <p:sp>
          <p:nvSpPr>
            <p:cNvPr id="26" name="TextBox 25">
              <a:extLst>
                <a:ext uri="{FF2B5EF4-FFF2-40B4-BE49-F238E27FC236}">
                  <a16:creationId xmlns:a16="http://schemas.microsoft.com/office/drawing/2014/main" id="{8B3570D9-6629-82A9-5C6E-78A6C7269611}"/>
                </a:ext>
              </a:extLst>
            </p:cNvPr>
            <p:cNvSpPr txBox="1"/>
            <p:nvPr/>
          </p:nvSpPr>
          <p:spPr>
            <a:xfrm>
              <a:off x="755817" y="1469021"/>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N</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27" name="Oval 26">
              <a:extLst>
                <a:ext uri="{FF2B5EF4-FFF2-40B4-BE49-F238E27FC236}">
                  <a16:creationId xmlns:a16="http://schemas.microsoft.com/office/drawing/2014/main" id="{ECA7CEE9-FFCB-BE87-70D4-6D99F47A206C}"/>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F4ADDBB8-5D23-EAD0-DDA6-9973AD667C52}"/>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D2A4C05F-6AEC-836D-565D-FE87A9A5B12E}"/>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BC30AAF7-1824-2A02-6C35-CDCF37E7312F}"/>
              </a:ext>
            </a:extLst>
          </p:cNvPr>
          <p:cNvGrpSpPr/>
          <p:nvPr/>
        </p:nvGrpSpPr>
        <p:grpSpPr>
          <a:xfrm>
            <a:off x="4072206" y="-477112"/>
            <a:ext cx="838200" cy="4019102"/>
            <a:chOff x="755817" y="-457200"/>
            <a:chExt cx="838200" cy="4019102"/>
          </a:xfrm>
        </p:grpSpPr>
        <p:sp>
          <p:nvSpPr>
            <p:cNvPr id="31" name="TextBox 30">
              <a:extLst>
                <a:ext uri="{FF2B5EF4-FFF2-40B4-BE49-F238E27FC236}">
                  <a16:creationId xmlns:a16="http://schemas.microsoft.com/office/drawing/2014/main" id="{4B98304D-6C2B-D80F-61CD-E2DC5C2E9465}"/>
                </a:ext>
              </a:extLst>
            </p:cNvPr>
            <p:cNvSpPr txBox="1"/>
            <p:nvPr/>
          </p:nvSpPr>
          <p:spPr>
            <a:xfrm>
              <a:off x="755817" y="1469021"/>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K</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32" name="Oval 31">
              <a:extLst>
                <a:ext uri="{FF2B5EF4-FFF2-40B4-BE49-F238E27FC236}">
                  <a16:creationId xmlns:a16="http://schemas.microsoft.com/office/drawing/2014/main" id="{6BF36E39-49EB-FFC2-B7F9-D0DDFF4670C2}"/>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6C96309C-18D0-F8A9-BAA4-4FB24AA97AB5}"/>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782E3EF-AA37-2378-442F-8CA44ABA0896}"/>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CC58F8D7-2AA9-0488-2435-863A5066A832}"/>
              </a:ext>
            </a:extLst>
          </p:cNvPr>
          <p:cNvGrpSpPr/>
          <p:nvPr/>
        </p:nvGrpSpPr>
        <p:grpSpPr>
          <a:xfrm>
            <a:off x="5564521" y="-533400"/>
            <a:ext cx="838200" cy="4454219"/>
            <a:chOff x="819768" y="-845123"/>
            <a:chExt cx="838200" cy="4454219"/>
          </a:xfrm>
        </p:grpSpPr>
        <p:sp>
          <p:nvSpPr>
            <p:cNvPr id="36" name="TextBox 35">
              <a:extLst>
                <a:ext uri="{FF2B5EF4-FFF2-40B4-BE49-F238E27FC236}">
                  <a16:creationId xmlns:a16="http://schemas.microsoft.com/office/drawing/2014/main" id="{8680B1FF-C487-9ABC-7A65-4A8156ECDD09}"/>
                </a:ext>
              </a:extLst>
            </p:cNvPr>
            <p:cNvSpPr txBox="1"/>
            <p:nvPr/>
          </p:nvSpPr>
          <p:spPr>
            <a:xfrm>
              <a:off x="819768" y="1516215"/>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Y</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37" name="Oval 36">
              <a:extLst>
                <a:ext uri="{FF2B5EF4-FFF2-40B4-BE49-F238E27FC236}">
                  <a16:creationId xmlns:a16="http://schemas.microsoft.com/office/drawing/2014/main" id="{0129EF74-2D6A-66D6-E4D7-78423CC95A9D}"/>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Connector 37">
              <a:extLst>
                <a:ext uri="{FF2B5EF4-FFF2-40B4-BE49-F238E27FC236}">
                  <a16:creationId xmlns:a16="http://schemas.microsoft.com/office/drawing/2014/main" id="{5D77EB40-402C-8525-B382-422DD48A2B92}"/>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915D4E4E-5F21-A12C-6B40-83E3544AA5E8}"/>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44EAA14D-3F30-7A63-855B-B0358CB3E3D8}"/>
              </a:ext>
            </a:extLst>
          </p:cNvPr>
          <p:cNvGrpSpPr/>
          <p:nvPr/>
        </p:nvGrpSpPr>
        <p:grpSpPr>
          <a:xfrm>
            <a:off x="6454965" y="-761687"/>
            <a:ext cx="838200" cy="4421591"/>
            <a:chOff x="552668" y="-845123"/>
            <a:chExt cx="838200" cy="4421591"/>
          </a:xfrm>
        </p:grpSpPr>
        <p:sp>
          <p:nvSpPr>
            <p:cNvPr id="42" name="TextBox 41">
              <a:extLst>
                <a:ext uri="{FF2B5EF4-FFF2-40B4-BE49-F238E27FC236}">
                  <a16:creationId xmlns:a16="http://schemas.microsoft.com/office/drawing/2014/main" id="{7BDAA239-414D-6448-BA04-717EC2699EF1}"/>
                </a:ext>
              </a:extLst>
            </p:cNvPr>
            <p:cNvSpPr txBox="1"/>
            <p:nvPr/>
          </p:nvSpPr>
          <p:spPr>
            <a:xfrm>
              <a:off x="552668" y="1483587"/>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O</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3" name="Oval 42">
              <a:extLst>
                <a:ext uri="{FF2B5EF4-FFF2-40B4-BE49-F238E27FC236}">
                  <a16:creationId xmlns:a16="http://schemas.microsoft.com/office/drawing/2014/main" id="{81FB80BE-ABC3-DB44-EE13-6A9AAE38BD33}"/>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7B94C2B7-7463-90CE-2E63-20AD84493288}"/>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20A2F8-C3E4-CF92-778C-7183A01269C5}"/>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86587523-DA56-71E0-08AF-91C17131173C}"/>
              </a:ext>
            </a:extLst>
          </p:cNvPr>
          <p:cNvGrpSpPr/>
          <p:nvPr/>
        </p:nvGrpSpPr>
        <p:grpSpPr>
          <a:xfrm>
            <a:off x="7426296" y="-546100"/>
            <a:ext cx="838200" cy="4422469"/>
            <a:chOff x="780818" y="-845123"/>
            <a:chExt cx="838200" cy="4422469"/>
          </a:xfrm>
        </p:grpSpPr>
        <p:sp>
          <p:nvSpPr>
            <p:cNvPr id="47" name="TextBox 46">
              <a:extLst>
                <a:ext uri="{FF2B5EF4-FFF2-40B4-BE49-F238E27FC236}">
                  <a16:creationId xmlns:a16="http://schemas.microsoft.com/office/drawing/2014/main" id="{2585D762-87B3-F79F-35B0-6FDD1312D1EE}"/>
                </a:ext>
              </a:extLst>
            </p:cNvPr>
            <p:cNvSpPr txBox="1"/>
            <p:nvPr/>
          </p:nvSpPr>
          <p:spPr>
            <a:xfrm>
              <a:off x="780818" y="1484465"/>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U</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8" name="Oval 47">
              <a:extLst>
                <a:ext uri="{FF2B5EF4-FFF2-40B4-BE49-F238E27FC236}">
                  <a16:creationId xmlns:a16="http://schemas.microsoft.com/office/drawing/2014/main" id="{10EAC82F-AD1C-536F-1E1E-7FF1B5ACE50A}"/>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B9D7B41A-5372-B120-0925-5D296C5BD1A5}"/>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83C73973-CD79-9F13-0E60-34C7CD440500}"/>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45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5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5000">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32" presetClass="emph" presetSubtype="0" repeatCount="3000" fill="hold" nodeType="withEffect">
                                      <p:stCondLst>
                                        <p:cond delay="0"/>
                                      </p:stCondLst>
                                      <p:childTnLst>
                                        <p:animRot by="120000">
                                          <p:cBhvr>
                                            <p:cTn id="10" dur="200" fill="hold">
                                              <p:stCondLst>
                                                <p:cond delay="0"/>
                                              </p:stCondLst>
                                            </p:cTn>
                                            <p:tgtEl>
                                              <p:spTgt spid="11"/>
                                            </p:tgtEl>
                                            <p:attrNameLst>
                                              <p:attrName>r</p:attrName>
                                            </p:attrNameLst>
                                          </p:cBhvr>
                                        </p:animRot>
                                        <p:animRot by="-240000">
                                          <p:cBhvr>
                                            <p:cTn id="11" dur="400" fill="hold">
                                              <p:stCondLst>
                                                <p:cond delay="400"/>
                                              </p:stCondLst>
                                            </p:cTn>
                                            <p:tgtEl>
                                              <p:spTgt spid="11"/>
                                            </p:tgtEl>
                                            <p:attrNameLst>
                                              <p:attrName>r</p:attrName>
                                            </p:attrNameLst>
                                          </p:cBhvr>
                                        </p:animRot>
                                        <p:animRot by="240000">
                                          <p:cBhvr>
                                            <p:cTn id="12" dur="400" fill="hold">
                                              <p:stCondLst>
                                                <p:cond delay="800"/>
                                              </p:stCondLst>
                                            </p:cTn>
                                            <p:tgtEl>
                                              <p:spTgt spid="11"/>
                                            </p:tgtEl>
                                            <p:attrNameLst>
                                              <p:attrName>r</p:attrName>
                                            </p:attrNameLst>
                                          </p:cBhvr>
                                        </p:animRot>
                                        <p:animRot by="-240000">
                                          <p:cBhvr>
                                            <p:cTn id="13" dur="400" fill="hold">
                                              <p:stCondLst>
                                                <p:cond delay="1200"/>
                                              </p:stCondLst>
                                            </p:cTn>
                                            <p:tgtEl>
                                              <p:spTgt spid="11"/>
                                            </p:tgtEl>
                                            <p:attrNameLst>
                                              <p:attrName>r</p:attrName>
                                            </p:attrNameLst>
                                          </p:cBhvr>
                                        </p:animRot>
                                        <p:animRot by="120000">
                                          <p:cBhvr>
                                            <p:cTn id="14" dur="400" fill="hold">
                                              <p:stCondLst>
                                                <p:cond delay="1600"/>
                                              </p:stCondLst>
                                            </p:cTn>
                                            <p:tgtEl>
                                              <p:spTgt spid="11"/>
                                            </p:tgtEl>
                                            <p:attrNameLst>
                                              <p:attrName>r</p:attrName>
                                            </p:attrNameLst>
                                          </p:cBhvr>
                                        </p:animRot>
                                      </p:childTnLst>
                                    </p:cTn>
                                  </p:par>
                                  <p:par>
                                    <p:cTn id="15" presetID="2" presetClass="entr" presetSubtype="1" fill="hold" nodeType="withEffect" p14:presetBounceEnd="45000">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14:bounceEnd="45000">
                                          <p:cBhvr additive="base">
                                            <p:cTn id="17" dur="1000" fill="hold"/>
                                            <p:tgtEl>
                                              <p:spTgt spid="12"/>
                                            </p:tgtEl>
                                            <p:attrNameLst>
                                              <p:attrName>ppt_x</p:attrName>
                                            </p:attrNameLst>
                                          </p:cBhvr>
                                          <p:tavLst>
                                            <p:tav tm="0">
                                              <p:val>
                                                <p:strVal val="#ppt_x"/>
                                              </p:val>
                                            </p:tav>
                                            <p:tav tm="100000">
                                              <p:val>
                                                <p:strVal val="#ppt_x"/>
                                              </p:val>
                                            </p:tav>
                                          </p:tavLst>
                                        </p:anim>
                                        <p:anim calcmode="lin" valueType="num" p14:bounceEnd="45000">
                                          <p:cBhvr additive="base">
                                            <p:cTn id="18" dur="1000" fill="hold"/>
                                            <p:tgtEl>
                                              <p:spTgt spid="12"/>
                                            </p:tgtEl>
                                            <p:attrNameLst>
                                              <p:attrName>ppt_y</p:attrName>
                                            </p:attrNameLst>
                                          </p:cBhvr>
                                          <p:tavLst>
                                            <p:tav tm="0">
                                              <p:val>
                                                <p:strVal val="0-#ppt_h/2"/>
                                              </p:val>
                                            </p:tav>
                                            <p:tav tm="100000">
                                              <p:val>
                                                <p:strVal val="#ppt_y"/>
                                              </p:val>
                                            </p:tav>
                                          </p:tavLst>
                                        </p:anim>
                                      </p:childTnLst>
                                    </p:cTn>
                                  </p:par>
                                  <p:par>
                                    <p:cTn id="19" presetID="32" presetClass="emph" presetSubtype="0" repeatCount="3000" fill="hold" nodeType="withEffect">
                                      <p:stCondLst>
                                        <p:cond delay="600"/>
                                      </p:stCondLst>
                                      <p:childTnLst>
                                        <p:animRot by="120000">
                                          <p:cBhvr>
                                            <p:cTn id="20" dur="200" fill="hold">
                                              <p:stCondLst>
                                                <p:cond delay="0"/>
                                              </p:stCondLst>
                                            </p:cTn>
                                            <p:tgtEl>
                                              <p:spTgt spid="12"/>
                                            </p:tgtEl>
                                            <p:attrNameLst>
                                              <p:attrName>r</p:attrName>
                                            </p:attrNameLst>
                                          </p:cBhvr>
                                        </p:animRot>
                                        <p:animRot by="-240000">
                                          <p:cBhvr>
                                            <p:cTn id="21" dur="400" fill="hold">
                                              <p:stCondLst>
                                                <p:cond delay="400"/>
                                              </p:stCondLst>
                                            </p:cTn>
                                            <p:tgtEl>
                                              <p:spTgt spid="12"/>
                                            </p:tgtEl>
                                            <p:attrNameLst>
                                              <p:attrName>r</p:attrName>
                                            </p:attrNameLst>
                                          </p:cBhvr>
                                        </p:animRot>
                                        <p:animRot by="240000">
                                          <p:cBhvr>
                                            <p:cTn id="22" dur="400" fill="hold">
                                              <p:stCondLst>
                                                <p:cond delay="800"/>
                                              </p:stCondLst>
                                            </p:cTn>
                                            <p:tgtEl>
                                              <p:spTgt spid="12"/>
                                            </p:tgtEl>
                                            <p:attrNameLst>
                                              <p:attrName>r</p:attrName>
                                            </p:attrNameLst>
                                          </p:cBhvr>
                                        </p:animRot>
                                        <p:animRot by="-240000">
                                          <p:cBhvr>
                                            <p:cTn id="23" dur="400" fill="hold">
                                              <p:stCondLst>
                                                <p:cond delay="1200"/>
                                              </p:stCondLst>
                                            </p:cTn>
                                            <p:tgtEl>
                                              <p:spTgt spid="12"/>
                                            </p:tgtEl>
                                            <p:attrNameLst>
                                              <p:attrName>r</p:attrName>
                                            </p:attrNameLst>
                                          </p:cBhvr>
                                        </p:animRot>
                                        <p:animRot by="120000">
                                          <p:cBhvr>
                                            <p:cTn id="24" dur="400" fill="hold">
                                              <p:stCondLst>
                                                <p:cond delay="1600"/>
                                              </p:stCondLst>
                                            </p:cTn>
                                            <p:tgtEl>
                                              <p:spTgt spid="12"/>
                                            </p:tgtEl>
                                            <p:attrNameLst>
                                              <p:attrName>r</p:attrName>
                                            </p:attrNameLst>
                                          </p:cBhvr>
                                        </p:animRot>
                                      </p:childTnLst>
                                    </p:cTn>
                                  </p:par>
                                  <p:par>
                                    <p:cTn id="25" presetID="2" presetClass="entr" presetSubtype="1" fill="hold" nodeType="withEffect" p14:presetBounceEnd="45000">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14:bounceEnd="45000">
                                          <p:cBhvr additive="base">
                                            <p:cTn id="27" dur="1000" fill="hold"/>
                                            <p:tgtEl>
                                              <p:spTgt spid="19"/>
                                            </p:tgtEl>
                                            <p:attrNameLst>
                                              <p:attrName>ppt_x</p:attrName>
                                            </p:attrNameLst>
                                          </p:cBhvr>
                                          <p:tavLst>
                                            <p:tav tm="0">
                                              <p:val>
                                                <p:strVal val="#ppt_x"/>
                                              </p:val>
                                            </p:tav>
                                            <p:tav tm="100000">
                                              <p:val>
                                                <p:strVal val="#ppt_x"/>
                                              </p:val>
                                            </p:tav>
                                          </p:tavLst>
                                        </p:anim>
                                        <p:anim calcmode="lin" valueType="num" p14:bounceEnd="45000">
                                          <p:cBhvr additive="base">
                                            <p:cTn id="28" dur="1000" fill="hold"/>
                                            <p:tgtEl>
                                              <p:spTgt spid="19"/>
                                            </p:tgtEl>
                                            <p:attrNameLst>
                                              <p:attrName>ppt_y</p:attrName>
                                            </p:attrNameLst>
                                          </p:cBhvr>
                                          <p:tavLst>
                                            <p:tav tm="0">
                                              <p:val>
                                                <p:strVal val="0-#ppt_h/2"/>
                                              </p:val>
                                            </p:tav>
                                            <p:tav tm="100000">
                                              <p:val>
                                                <p:strVal val="#ppt_y"/>
                                              </p:val>
                                            </p:tav>
                                          </p:tavLst>
                                        </p:anim>
                                      </p:childTnLst>
                                    </p:cTn>
                                  </p:par>
                                  <p:par>
                                    <p:cTn id="29" presetID="32" presetClass="emph" presetSubtype="0" repeatCount="3000" fill="hold" nodeType="withEffect">
                                      <p:stCondLst>
                                        <p:cond delay="250"/>
                                      </p:stCondLst>
                                      <p:childTnLst>
                                        <p:animRot by="120000">
                                          <p:cBhvr>
                                            <p:cTn id="30" dur="200" fill="hold">
                                              <p:stCondLst>
                                                <p:cond delay="0"/>
                                              </p:stCondLst>
                                            </p:cTn>
                                            <p:tgtEl>
                                              <p:spTgt spid="19"/>
                                            </p:tgtEl>
                                            <p:attrNameLst>
                                              <p:attrName>r</p:attrName>
                                            </p:attrNameLst>
                                          </p:cBhvr>
                                        </p:animRot>
                                        <p:animRot by="-240000">
                                          <p:cBhvr>
                                            <p:cTn id="31" dur="400" fill="hold">
                                              <p:stCondLst>
                                                <p:cond delay="400"/>
                                              </p:stCondLst>
                                            </p:cTn>
                                            <p:tgtEl>
                                              <p:spTgt spid="19"/>
                                            </p:tgtEl>
                                            <p:attrNameLst>
                                              <p:attrName>r</p:attrName>
                                            </p:attrNameLst>
                                          </p:cBhvr>
                                        </p:animRot>
                                        <p:animRot by="240000">
                                          <p:cBhvr>
                                            <p:cTn id="32" dur="400" fill="hold">
                                              <p:stCondLst>
                                                <p:cond delay="800"/>
                                              </p:stCondLst>
                                            </p:cTn>
                                            <p:tgtEl>
                                              <p:spTgt spid="19"/>
                                            </p:tgtEl>
                                            <p:attrNameLst>
                                              <p:attrName>r</p:attrName>
                                            </p:attrNameLst>
                                          </p:cBhvr>
                                        </p:animRot>
                                        <p:animRot by="-240000">
                                          <p:cBhvr>
                                            <p:cTn id="33" dur="400" fill="hold">
                                              <p:stCondLst>
                                                <p:cond delay="1200"/>
                                              </p:stCondLst>
                                            </p:cTn>
                                            <p:tgtEl>
                                              <p:spTgt spid="19"/>
                                            </p:tgtEl>
                                            <p:attrNameLst>
                                              <p:attrName>r</p:attrName>
                                            </p:attrNameLst>
                                          </p:cBhvr>
                                        </p:animRot>
                                        <p:animRot by="120000">
                                          <p:cBhvr>
                                            <p:cTn id="34" dur="400" fill="hold">
                                              <p:stCondLst>
                                                <p:cond delay="1600"/>
                                              </p:stCondLst>
                                            </p:cTn>
                                            <p:tgtEl>
                                              <p:spTgt spid="19"/>
                                            </p:tgtEl>
                                            <p:attrNameLst>
                                              <p:attrName>r</p:attrName>
                                            </p:attrNameLst>
                                          </p:cBhvr>
                                        </p:animRot>
                                      </p:childTnLst>
                                    </p:cTn>
                                  </p:par>
                                  <p:par>
                                    <p:cTn id="35" presetID="2" presetClass="entr" presetSubtype="1" fill="hold" nodeType="withEffect" p14:presetBounceEnd="45000">
                                      <p:stCondLst>
                                        <p:cond delay="750"/>
                                      </p:stCondLst>
                                      <p:childTnLst>
                                        <p:set>
                                          <p:cBhvr>
                                            <p:cTn id="36" dur="1" fill="hold">
                                              <p:stCondLst>
                                                <p:cond delay="0"/>
                                              </p:stCondLst>
                                            </p:cTn>
                                            <p:tgtEl>
                                              <p:spTgt spid="25"/>
                                            </p:tgtEl>
                                            <p:attrNameLst>
                                              <p:attrName>style.visibility</p:attrName>
                                            </p:attrNameLst>
                                          </p:cBhvr>
                                          <p:to>
                                            <p:strVal val="visible"/>
                                          </p:to>
                                        </p:set>
                                        <p:anim calcmode="lin" valueType="num" p14:bounceEnd="45000">
                                          <p:cBhvr additive="base">
                                            <p:cTn id="37" dur="1000" fill="hold"/>
                                            <p:tgtEl>
                                              <p:spTgt spid="25"/>
                                            </p:tgtEl>
                                            <p:attrNameLst>
                                              <p:attrName>ppt_x</p:attrName>
                                            </p:attrNameLst>
                                          </p:cBhvr>
                                          <p:tavLst>
                                            <p:tav tm="0">
                                              <p:val>
                                                <p:strVal val="#ppt_x"/>
                                              </p:val>
                                            </p:tav>
                                            <p:tav tm="100000">
                                              <p:val>
                                                <p:strVal val="#ppt_x"/>
                                              </p:val>
                                            </p:tav>
                                          </p:tavLst>
                                        </p:anim>
                                        <p:anim calcmode="lin" valueType="num" p14:bounceEnd="45000">
                                          <p:cBhvr additive="base">
                                            <p:cTn id="38" dur="1000" fill="hold"/>
                                            <p:tgtEl>
                                              <p:spTgt spid="25"/>
                                            </p:tgtEl>
                                            <p:attrNameLst>
                                              <p:attrName>ppt_y</p:attrName>
                                            </p:attrNameLst>
                                          </p:cBhvr>
                                          <p:tavLst>
                                            <p:tav tm="0">
                                              <p:val>
                                                <p:strVal val="0-#ppt_h/2"/>
                                              </p:val>
                                            </p:tav>
                                            <p:tav tm="100000">
                                              <p:val>
                                                <p:strVal val="#ppt_y"/>
                                              </p:val>
                                            </p:tav>
                                          </p:tavLst>
                                        </p:anim>
                                      </p:childTnLst>
                                    </p:cTn>
                                  </p:par>
                                  <p:par>
                                    <p:cTn id="39" presetID="32" presetClass="emph" presetSubtype="0" repeatCount="3000" fill="hold" nodeType="withEffect">
                                      <p:stCondLst>
                                        <p:cond delay="750"/>
                                      </p:stCondLst>
                                      <p:childTnLst>
                                        <p:animRot by="120000">
                                          <p:cBhvr>
                                            <p:cTn id="40" dur="200" fill="hold">
                                              <p:stCondLst>
                                                <p:cond delay="0"/>
                                              </p:stCondLst>
                                            </p:cTn>
                                            <p:tgtEl>
                                              <p:spTgt spid="25"/>
                                            </p:tgtEl>
                                            <p:attrNameLst>
                                              <p:attrName>r</p:attrName>
                                            </p:attrNameLst>
                                          </p:cBhvr>
                                        </p:animRot>
                                        <p:animRot by="-240000">
                                          <p:cBhvr>
                                            <p:cTn id="41" dur="400" fill="hold">
                                              <p:stCondLst>
                                                <p:cond delay="400"/>
                                              </p:stCondLst>
                                            </p:cTn>
                                            <p:tgtEl>
                                              <p:spTgt spid="25"/>
                                            </p:tgtEl>
                                            <p:attrNameLst>
                                              <p:attrName>r</p:attrName>
                                            </p:attrNameLst>
                                          </p:cBhvr>
                                        </p:animRot>
                                        <p:animRot by="240000">
                                          <p:cBhvr>
                                            <p:cTn id="42" dur="400" fill="hold">
                                              <p:stCondLst>
                                                <p:cond delay="800"/>
                                              </p:stCondLst>
                                            </p:cTn>
                                            <p:tgtEl>
                                              <p:spTgt spid="25"/>
                                            </p:tgtEl>
                                            <p:attrNameLst>
                                              <p:attrName>r</p:attrName>
                                            </p:attrNameLst>
                                          </p:cBhvr>
                                        </p:animRot>
                                        <p:animRot by="-240000">
                                          <p:cBhvr>
                                            <p:cTn id="43" dur="400" fill="hold">
                                              <p:stCondLst>
                                                <p:cond delay="1200"/>
                                              </p:stCondLst>
                                            </p:cTn>
                                            <p:tgtEl>
                                              <p:spTgt spid="25"/>
                                            </p:tgtEl>
                                            <p:attrNameLst>
                                              <p:attrName>r</p:attrName>
                                            </p:attrNameLst>
                                          </p:cBhvr>
                                        </p:animRot>
                                        <p:animRot by="120000">
                                          <p:cBhvr>
                                            <p:cTn id="44" dur="400" fill="hold">
                                              <p:stCondLst>
                                                <p:cond delay="1600"/>
                                              </p:stCondLst>
                                            </p:cTn>
                                            <p:tgtEl>
                                              <p:spTgt spid="25"/>
                                            </p:tgtEl>
                                            <p:attrNameLst>
                                              <p:attrName>r</p:attrName>
                                            </p:attrNameLst>
                                          </p:cBhvr>
                                        </p:animRot>
                                      </p:childTnLst>
                                    </p:cTn>
                                  </p:par>
                                  <p:par>
                                    <p:cTn id="45" presetID="2" presetClass="entr" presetSubtype="1" fill="hold" nodeType="withEffect" p14:presetBounceEnd="45000">
                                      <p:stCondLst>
                                        <p:cond delay="500"/>
                                      </p:stCondLst>
                                      <p:childTnLst>
                                        <p:set>
                                          <p:cBhvr>
                                            <p:cTn id="46" dur="1" fill="hold">
                                              <p:stCondLst>
                                                <p:cond delay="0"/>
                                              </p:stCondLst>
                                            </p:cTn>
                                            <p:tgtEl>
                                              <p:spTgt spid="30"/>
                                            </p:tgtEl>
                                            <p:attrNameLst>
                                              <p:attrName>style.visibility</p:attrName>
                                            </p:attrNameLst>
                                          </p:cBhvr>
                                          <p:to>
                                            <p:strVal val="visible"/>
                                          </p:to>
                                        </p:set>
                                        <p:anim calcmode="lin" valueType="num" p14:bounceEnd="45000">
                                          <p:cBhvr additive="base">
                                            <p:cTn id="47" dur="1000" fill="hold"/>
                                            <p:tgtEl>
                                              <p:spTgt spid="30"/>
                                            </p:tgtEl>
                                            <p:attrNameLst>
                                              <p:attrName>ppt_x</p:attrName>
                                            </p:attrNameLst>
                                          </p:cBhvr>
                                          <p:tavLst>
                                            <p:tav tm="0">
                                              <p:val>
                                                <p:strVal val="#ppt_x"/>
                                              </p:val>
                                            </p:tav>
                                            <p:tav tm="100000">
                                              <p:val>
                                                <p:strVal val="#ppt_x"/>
                                              </p:val>
                                            </p:tav>
                                          </p:tavLst>
                                        </p:anim>
                                        <p:anim calcmode="lin" valueType="num" p14:bounceEnd="45000">
                                          <p:cBhvr additive="base">
                                            <p:cTn id="48" dur="1000" fill="hold"/>
                                            <p:tgtEl>
                                              <p:spTgt spid="30"/>
                                            </p:tgtEl>
                                            <p:attrNameLst>
                                              <p:attrName>ppt_y</p:attrName>
                                            </p:attrNameLst>
                                          </p:cBhvr>
                                          <p:tavLst>
                                            <p:tav tm="0">
                                              <p:val>
                                                <p:strVal val="0-#ppt_h/2"/>
                                              </p:val>
                                            </p:tav>
                                            <p:tav tm="100000">
                                              <p:val>
                                                <p:strVal val="#ppt_y"/>
                                              </p:val>
                                            </p:tav>
                                          </p:tavLst>
                                        </p:anim>
                                      </p:childTnLst>
                                    </p:cTn>
                                  </p:par>
                                  <p:par>
                                    <p:cTn id="49" presetID="32" presetClass="emph" presetSubtype="0" repeatCount="3000" fill="hold" nodeType="withEffect">
                                      <p:stCondLst>
                                        <p:cond delay="500"/>
                                      </p:stCondLst>
                                      <p:childTnLst>
                                        <p:animRot by="120000">
                                          <p:cBhvr>
                                            <p:cTn id="50" dur="200" fill="hold">
                                              <p:stCondLst>
                                                <p:cond delay="0"/>
                                              </p:stCondLst>
                                            </p:cTn>
                                            <p:tgtEl>
                                              <p:spTgt spid="30"/>
                                            </p:tgtEl>
                                            <p:attrNameLst>
                                              <p:attrName>r</p:attrName>
                                            </p:attrNameLst>
                                          </p:cBhvr>
                                        </p:animRot>
                                        <p:animRot by="-240000">
                                          <p:cBhvr>
                                            <p:cTn id="51" dur="400" fill="hold">
                                              <p:stCondLst>
                                                <p:cond delay="400"/>
                                              </p:stCondLst>
                                            </p:cTn>
                                            <p:tgtEl>
                                              <p:spTgt spid="30"/>
                                            </p:tgtEl>
                                            <p:attrNameLst>
                                              <p:attrName>r</p:attrName>
                                            </p:attrNameLst>
                                          </p:cBhvr>
                                        </p:animRot>
                                        <p:animRot by="240000">
                                          <p:cBhvr>
                                            <p:cTn id="52" dur="400" fill="hold">
                                              <p:stCondLst>
                                                <p:cond delay="800"/>
                                              </p:stCondLst>
                                            </p:cTn>
                                            <p:tgtEl>
                                              <p:spTgt spid="30"/>
                                            </p:tgtEl>
                                            <p:attrNameLst>
                                              <p:attrName>r</p:attrName>
                                            </p:attrNameLst>
                                          </p:cBhvr>
                                        </p:animRot>
                                        <p:animRot by="-240000">
                                          <p:cBhvr>
                                            <p:cTn id="53" dur="400" fill="hold">
                                              <p:stCondLst>
                                                <p:cond delay="1200"/>
                                              </p:stCondLst>
                                            </p:cTn>
                                            <p:tgtEl>
                                              <p:spTgt spid="30"/>
                                            </p:tgtEl>
                                            <p:attrNameLst>
                                              <p:attrName>r</p:attrName>
                                            </p:attrNameLst>
                                          </p:cBhvr>
                                        </p:animRot>
                                        <p:animRot by="120000">
                                          <p:cBhvr>
                                            <p:cTn id="54" dur="400" fill="hold">
                                              <p:stCondLst>
                                                <p:cond delay="1600"/>
                                              </p:stCondLst>
                                            </p:cTn>
                                            <p:tgtEl>
                                              <p:spTgt spid="30"/>
                                            </p:tgtEl>
                                            <p:attrNameLst>
                                              <p:attrName>r</p:attrName>
                                            </p:attrNameLst>
                                          </p:cBhvr>
                                        </p:animRot>
                                      </p:childTnLst>
                                    </p:cTn>
                                  </p:par>
                                  <p:par>
                                    <p:cTn id="55" presetID="2" presetClass="entr" presetSubtype="1" fill="hold" nodeType="withEffect" p14:presetBounceEnd="45000">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14:bounceEnd="45000">
                                          <p:cBhvr additive="base">
                                            <p:cTn id="57" dur="1000" fill="hold"/>
                                            <p:tgtEl>
                                              <p:spTgt spid="35"/>
                                            </p:tgtEl>
                                            <p:attrNameLst>
                                              <p:attrName>ppt_x</p:attrName>
                                            </p:attrNameLst>
                                          </p:cBhvr>
                                          <p:tavLst>
                                            <p:tav tm="0">
                                              <p:val>
                                                <p:strVal val="#ppt_x"/>
                                              </p:val>
                                            </p:tav>
                                            <p:tav tm="100000">
                                              <p:val>
                                                <p:strVal val="#ppt_x"/>
                                              </p:val>
                                            </p:tav>
                                          </p:tavLst>
                                        </p:anim>
                                        <p:anim calcmode="lin" valueType="num" p14:bounceEnd="45000">
                                          <p:cBhvr additive="base">
                                            <p:cTn id="58" dur="1000" fill="hold"/>
                                            <p:tgtEl>
                                              <p:spTgt spid="35"/>
                                            </p:tgtEl>
                                            <p:attrNameLst>
                                              <p:attrName>ppt_y</p:attrName>
                                            </p:attrNameLst>
                                          </p:cBhvr>
                                          <p:tavLst>
                                            <p:tav tm="0">
                                              <p:val>
                                                <p:strVal val="0-#ppt_h/2"/>
                                              </p:val>
                                            </p:tav>
                                            <p:tav tm="100000">
                                              <p:val>
                                                <p:strVal val="#ppt_y"/>
                                              </p:val>
                                            </p:tav>
                                          </p:tavLst>
                                        </p:anim>
                                      </p:childTnLst>
                                    </p:cTn>
                                  </p:par>
                                  <p:par>
                                    <p:cTn id="59" presetID="32" presetClass="emph" presetSubtype="0" repeatCount="3000" fill="hold" nodeType="withEffect">
                                      <p:stCondLst>
                                        <p:cond delay="500"/>
                                      </p:stCondLst>
                                      <p:childTnLst>
                                        <p:animRot by="120000">
                                          <p:cBhvr>
                                            <p:cTn id="60" dur="200" fill="hold">
                                              <p:stCondLst>
                                                <p:cond delay="0"/>
                                              </p:stCondLst>
                                            </p:cTn>
                                            <p:tgtEl>
                                              <p:spTgt spid="35"/>
                                            </p:tgtEl>
                                            <p:attrNameLst>
                                              <p:attrName>r</p:attrName>
                                            </p:attrNameLst>
                                          </p:cBhvr>
                                        </p:animRot>
                                        <p:animRot by="-240000">
                                          <p:cBhvr>
                                            <p:cTn id="61" dur="400" fill="hold">
                                              <p:stCondLst>
                                                <p:cond delay="400"/>
                                              </p:stCondLst>
                                            </p:cTn>
                                            <p:tgtEl>
                                              <p:spTgt spid="35"/>
                                            </p:tgtEl>
                                            <p:attrNameLst>
                                              <p:attrName>r</p:attrName>
                                            </p:attrNameLst>
                                          </p:cBhvr>
                                        </p:animRot>
                                        <p:animRot by="240000">
                                          <p:cBhvr>
                                            <p:cTn id="62" dur="400" fill="hold">
                                              <p:stCondLst>
                                                <p:cond delay="800"/>
                                              </p:stCondLst>
                                            </p:cTn>
                                            <p:tgtEl>
                                              <p:spTgt spid="35"/>
                                            </p:tgtEl>
                                            <p:attrNameLst>
                                              <p:attrName>r</p:attrName>
                                            </p:attrNameLst>
                                          </p:cBhvr>
                                        </p:animRot>
                                        <p:animRot by="-240000">
                                          <p:cBhvr>
                                            <p:cTn id="63" dur="400" fill="hold">
                                              <p:stCondLst>
                                                <p:cond delay="1200"/>
                                              </p:stCondLst>
                                            </p:cTn>
                                            <p:tgtEl>
                                              <p:spTgt spid="35"/>
                                            </p:tgtEl>
                                            <p:attrNameLst>
                                              <p:attrName>r</p:attrName>
                                            </p:attrNameLst>
                                          </p:cBhvr>
                                        </p:animRot>
                                        <p:animRot by="120000">
                                          <p:cBhvr>
                                            <p:cTn id="64" dur="400" fill="hold">
                                              <p:stCondLst>
                                                <p:cond delay="1600"/>
                                              </p:stCondLst>
                                            </p:cTn>
                                            <p:tgtEl>
                                              <p:spTgt spid="35"/>
                                            </p:tgtEl>
                                            <p:attrNameLst>
                                              <p:attrName>r</p:attrName>
                                            </p:attrNameLst>
                                          </p:cBhvr>
                                        </p:animRot>
                                      </p:childTnLst>
                                    </p:cTn>
                                  </p:par>
                                  <p:par>
                                    <p:cTn id="65" presetID="2" presetClass="entr" presetSubtype="1" fill="hold" nodeType="withEffect" p14:presetBounceEnd="45000">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14:bounceEnd="45000">
                                          <p:cBhvr additive="base">
                                            <p:cTn id="67" dur="1000" fill="hold"/>
                                            <p:tgtEl>
                                              <p:spTgt spid="41"/>
                                            </p:tgtEl>
                                            <p:attrNameLst>
                                              <p:attrName>ppt_x</p:attrName>
                                            </p:attrNameLst>
                                          </p:cBhvr>
                                          <p:tavLst>
                                            <p:tav tm="0">
                                              <p:val>
                                                <p:strVal val="#ppt_x"/>
                                              </p:val>
                                            </p:tav>
                                            <p:tav tm="100000">
                                              <p:val>
                                                <p:strVal val="#ppt_x"/>
                                              </p:val>
                                            </p:tav>
                                          </p:tavLst>
                                        </p:anim>
                                        <p:anim calcmode="lin" valueType="num" p14:bounceEnd="45000">
                                          <p:cBhvr additive="base">
                                            <p:cTn id="68" dur="1000" fill="hold"/>
                                            <p:tgtEl>
                                              <p:spTgt spid="41"/>
                                            </p:tgtEl>
                                            <p:attrNameLst>
                                              <p:attrName>ppt_y</p:attrName>
                                            </p:attrNameLst>
                                          </p:cBhvr>
                                          <p:tavLst>
                                            <p:tav tm="0">
                                              <p:val>
                                                <p:strVal val="0-#ppt_h/2"/>
                                              </p:val>
                                            </p:tav>
                                            <p:tav tm="100000">
                                              <p:val>
                                                <p:strVal val="#ppt_y"/>
                                              </p:val>
                                            </p:tav>
                                          </p:tavLst>
                                        </p:anim>
                                      </p:childTnLst>
                                    </p:cTn>
                                  </p:par>
                                  <p:par>
                                    <p:cTn id="69" presetID="32" presetClass="emph" presetSubtype="0" repeatCount="3000" fill="hold" nodeType="withEffect">
                                      <p:stCondLst>
                                        <p:cond delay="0"/>
                                      </p:stCondLst>
                                      <p:childTnLst>
                                        <p:animRot by="120000">
                                          <p:cBhvr>
                                            <p:cTn id="70" dur="200" fill="hold">
                                              <p:stCondLst>
                                                <p:cond delay="0"/>
                                              </p:stCondLst>
                                            </p:cTn>
                                            <p:tgtEl>
                                              <p:spTgt spid="41"/>
                                            </p:tgtEl>
                                            <p:attrNameLst>
                                              <p:attrName>r</p:attrName>
                                            </p:attrNameLst>
                                          </p:cBhvr>
                                        </p:animRot>
                                        <p:animRot by="-240000">
                                          <p:cBhvr>
                                            <p:cTn id="71" dur="400" fill="hold">
                                              <p:stCondLst>
                                                <p:cond delay="400"/>
                                              </p:stCondLst>
                                            </p:cTn>
                                            <p:tgtEl>
                                              <p:spTgt spid="41"/>
                                            </p:tgtEl>
                                            <p:attrNameLst>
                                              <p:attrName>r</p:attrName>
                                            </p:attrNameLst>
                                          </p:cBhvr>
                                        </p:animRot>
                                        <p:animRot by="240000">
                                          <p:cBhvr>
                                            <p:cTn id="72" dur="400" fill="hold">
                                              <p:stCondLst>
                                                <p:cond delay="800"/>
                                              </p:stCondLst>
                                            </p:cTn>
                                            <p:tgtEl>
                                              <p:spTgt spid="41"/>
                                            </p:tgtEl>
                                            <p:attrNameLst>
                                              <p:attrName>r</p:attrName>
                                            </p:attrNameLst>
                                          </p:cBhvr>
                                        </p:animRot>
                                        <p:animRot by="-240000">
                                          <p:cBhvr>
                                            <p:cTn id="73" dur="400" fill="hold">
                                              <p:stCondLst>
                                                <p:cond delay="1200"/>
                                              </p:stCondLst>
                                            </p:cTn>
                                            <p:tgtEl>
                                              <p:spTgt spid="41"/>
                                            </p:tgtEl>
                                            <p:attrNameLst>
                                              <p:attrName>r</p:attrName>
                                            </p:attrNameLst>
                                          </p:cBhvr>
                                        </p:animRot>
                                        <p:animRot by="120000">
                                          <p:cBhvr>
                                            <p:cTn id="74" dur="400" fill="hold">
                                              <p:stCondLst>
                                                <p:cond delay="1600"/>
                                              </p:stCondLst>
                                            </p:cTn>
                                            <p:tgtEl>
                                              <p:spTgt spid="41"/>
                                            </p:tgtEl>
                                            <p:attrNameLst>
                                              <p:attrName>r</p:attrName>
                                            </p:attrNameLst>
                                          </p:cBhvr>
                                        </p:animRot>
                                      </p:childTnLst>
                                    </p:cTn>
                                  </p:par>
                                  <p:par>
                                    <p:cTn id="75" presetID="2" presetClass="entr" presetSubtype="1" fill="hold" nodeType="withEffect" p14:presetBounceEnd="45000">
                                      <p:stCondLst>
                                        <p:cond delay="250"/>
                                      </p:stCondLst>
                                      <p:childTnLst>
                                        <p:set>
                                          <p:cBhvr>
                                            <p:cTn id="76" dur="1" fill="hold">
                                              <p:stCondLst>
                                                <p:cond delay="0"/>
                                              </p:stCondLst>
                                            </p:cTn>
                                            <p:tgtEl>
                                              <p:spTgt spid="46"/>
                                            </p:tgtEl>
                                            <p:attrNameLst>
                                              <p:attrName>style.visibility</p:attrName>
                                            </p:attrNameLst>
                                          </p:cBhvr>
                                          <p:to>
                                            <p:strVal val="visible"/>
                                          </p:to>
                                        </p:set>
                                        <p:anim calcmode="lin" valueType="num" p14:bounceEnd="45000">
                                          <p:cBhvr additive="base">
                                            <p:cTn id="77" dur="1000" fill="hold"/>
                                            <p:tgtEl>
                                              <p:spTgt spid="46"/>
                                            </p:tgtEl>
                                            <p:attrNameLst>
                                              <p:attrName>ppt_x</p:attrName>
                                            </p:attrNameLst>
                                          </p:cBhvr>
                                          <p:tavLst>
                                            <p:tav tm="0">
                                              <p:val>
                                                <p:strVal val="#ppt_x"/>
                                              </p:val>
                                            </p:tav>
                                            <p:tav tm="100000">
                                              <p:val>
                                                <p:strVal val="#ppt_x"/>
                                              </p:val>
                                            </p:tav>
                                          </p:tavLst>
                                        </p:anim>
                                        <p:anim calcmode="lin" valueType="num" p14:bounceEnd="45000">
                                          <p:cBhvr additive="base">
                                            <p:cTn id="78" dur="1000" fill="hold"/>
                                            <p:tgtEl>
                                              <p:spTgt spid="46"/>
                                            </p:tgtEl>
                                            <p:attrNameLst>
                                              <p:attrName>ppt_y</p:attrName>
                                            </p:attrNameLst>
                                          </p:cBhvr>
                                          <p:tavLst>
                                            <p:tav tm="0">
                                              <p:val>
                                                <p:strVal val="0-#ppt_h/2"/>
                                              </p:val>
                                            </p:tav>
                                            <p:tav tm="100000">
                                              <p:val>
                                                <p:strVal val="#ppt_y"/>
                                              </p:val>
                                            </p:tav>
                                          </p:tavLst>
                                        </p:anim>
                                      </p:childTnLst>
                                    </p:cTn>
                                  </p:par>
                                  <p:par>
                                    <p:cTn id="79" presetID="32" presetClass="emph" presetSubtype="0" repeatCount="3000" fill="hold" nodeType="withEffect">
                                      <p:stCondLst>
                                        <p:cond delay="250"/>
                                      </p:stCondLst>
                                      <p:childTnLst>
                                        <p:animRot by="120000">
                                          <p:cBhvr>
                                            <p:cTn id="80" dur="200" fill="hold">
                                              <p:stCondLst>
                                                <p:cond delay="0"/>
                                              </p:stCondLst>
                                            </p:cTn>
                                            <p:tgtEl>
                                              <p:spTgt spid="46"/>
                                            </p:tgtEl>
                                            <p:attrNameLst>
                                              <p:attrName>r</p:attrName>
                                            </p:attrNameLst>
                                          </p:cBhvr>
                                        </p:animRot>
                                        <p:animRot by="-240000">
                                          <p:cBhvr>
                                            <p:cTn id="81" dur="400" fill="hold">
                                              <p:stCondLst>
                                                <p:cond delay="400"/>
                                              </p:stCondLst>
                                            </p:cTn>
                                            <p:tgtEl>
                                              <p:spTgt spid="46"/>
                                            </p:tgtEl>
                                            <p:attrNameLst>
                                              <p:attrName>r</p:attrName>
                                            </p:attrNameLst>
                                          </p:cBhvr>
                                        </p:animRot>
                                        <p:animRot by="240000">
                                          <p:cBhvr>
                                            <p:cTn id="82" dur="400" fill="hold">
                                              <p:stCondLst>
                                                <p:cond delay="800"/>
                                              </p:stCondLst>
                                            </p:cTn>
                                            <p:tgtEl>
                                              <p:spTgt spid="46"/>
                                            </p:tgtEl>
                                            <p:attrNameLst>
                                              <p:attrName>r</p:attrName>
                                            </p:attrNameLst>
                                          </p:cBhvr>
                                        </p:animRot>
                                        <p:animRot by="-240000">
                                          <p:cBhvr>
                                            <p:cTn id="83" dur="400" fill="hold">
                                              <p:stCondLst>
                                                <p:cond delay="1200"/>
                                              </p:stCondLst>
                                            </p:cTn>
                                            <p:tgtEl>
                                              <p:spTgt spid="46"/>
                                            </p:tgtEl>
                                            <p:attrNameLst>
                                              <p:attrName>r</p:attrName>
                                            </p:attrNameLst>
                                          </p:cBhvr>
                                        </p:animRot>
                                        <p:animRot by="120000">
                                          <p:cBhvr>
                                            <p:cTn id="84" dur="400" fill="hold">
                                              <p:stCondLst>
                                                <p:cond delay="160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32" presetClass="emph" presetSubtype="0" repeatCount="3000" fill="hold" nodeType="withEffect">
                                      <p:stCondLst>
                                        <p:cond delay="0"/>
                                      </p:stCondLst>
                                      <p:childTnLst>
                                        <p:animRot by="120000">
                                          <p:cBhvr>
                                            <p:cTn id="10" dur="200" fill="hold">
                                              <p:stCondLst>
                                                <p:cond delay="0"/>
                                              </p:stCondLst>
                                            </p:cTn>
                                            <p:tgtEl>
                                              <p:spTgt spid="11"/>
                                            </p:tgtEl>
                                            <p:attrNameLst>
                                              <p:attrName>r</p:attrName>
                                            </p:attrNameLst>
                                          </p:cBhvr>
                                        </p:animRot>
                                        <p:animRot by="-240000">
                                          <p:cBhvr>
                                            <p:cTn id="11" dur="400" fill="hold">
                                              <p:stCondLst>
                                                <p:cond delay="400"/>
                                              </p:stCondLst>
                                            </p:cTn>
                                            <p:tgtEl>
                                              <p:spTgt spid="11"/>
                                            </p:tgtEl>
                                            <p:attrNameLst>
                                              <p:attrName>r</p:attrName>
                                            </p:attrNameLst>
                                          </p:cBhvr>
                                        </p:animRot>
                                        <p:animRot by="240000">
                                          <p:cBhvr>
                                            <p:cTn id="12" dur="400" fill="hold">
                                              <p:stCondLst>
                                                <p:cond delay="800"/>
                                              </p:stCondLst>
                                            </p:cTn>
                                            <p:tgtEl>
                                              <p:spTgt spid="11"/>
                                            </p:tgtEl>
                                            <p:attrNameLst>
                                              <p:attrName>r</p:attrName>
                                            </p:attrNameLst>
                                          </p:cBhvr>
                                        </p:animRot>
                                        <p:animRot by="-240000">
                                          <p:cBhvr>
                                            <p:cTn id="13" dur="400" fill="hold">
                                              <p:stCondLst>
                                                <p:cond delay="1200"/>
                                              </p:stCondLst>
                                            </p:cTn>
                                            <p:tgtEl>
                                              <p:spTgt spid="11"/>
                                            </p:tgtEl>
                                            <p:attrNameLst>
                                              <p:attrName>r</p:attrName>
                                            </p:attrNameLst>
                                          </p:cBhvr>
                                        </p:animRot>
                                        <p:animRot by="120000">
                                          <p:cBhvr>
                                            <p:cTn id="14" dur="400" fill="hold">
                                              <p:stCondLst>
                                                <p:cond delay="1600"/>
                                              </p:stCondLst>
                                            </p:cTn>
                                            <p:tgtEl>
                                              <p:spTgt spid="11"/>
                                            </p:tgtEl>
                                            <p:attrNameLst>
                                              <p:attrName>r</p:attrName>
                                            </p:attrNameLst>
                                          </p:cBhvr>
                                        </p:animRot>
                                      </p:childTnLst>
                                    </p:cTn>
                                  </p:par>
                                  <p:par>
                                    <p:cTn id="15" presetID="2" presetClass="entr" presetSubtype="1" fill="hold" nodeType="withEffect">
                                      <p:stCondLst>
                                        <p:cond delay="6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1000" fill="hold"/>
                                            <p:tgtEl>
                                              <p:spTgt spid="12"/>
                                            </p:tgtEl>
                                            <p:attrNameLst>
                                              <p:attrName>ppt_x</p:attrName>
                                            </p:attrNameLst>
                                          </p:cBhvr>
                                          <p:tavLst>
                                            <p:tav tm="0">
                                              <p:val>
                                                <p:strVal val="#ppt_x"/>
                                              </p:val>
                                            </p:tav>
                                            <p:tav tm="100000">
                                              <p:val>
                                                <p:strVal val="#ppt_x"/>
                                              </p:val>
                                            </p:tav>
                                          </p:tavLst>
                                        </p:anim>
                                        <p:anim calcmode="lin" valueType="num">
                                          <p:cBhvr additive="base">
                                            <p:cTn id="18" dur="1000" fill="hold"/>
                                            <p:tgtEl>
                                              <p:spTgt spid="12"/>
                                            </p:tgtEl>
                                            <p:attrNameLst>
                                              <p:attrName>ppt_y</p:attrName>
                                            </p:attrNameLst>
                                          </p:cBhvr>
                                          <p:tavLst>
                                            <p:tav tm="0">
                                              <p:val>
                                                <p:strVal val="0-#ppt_h/2"/>
                                              </p:val>
                                            </p:tav>
                                            <p:tav tm="100000">
                                              <p:val>
                                                <p:strVal val="#ppt_y"/>
                                              </p:val>
                                            </p:tav>
                                          </p:tavLst>
                                        </p:anim>
                                      </p:childTnLst>
                                    </p:cTn>
                                  </p:par>
                                  <p:par>
                                    <p:cTn id="19" presetID="32" presetClass="emph" presetSubtype="0" repeatCount="3000" fill="hold" nodeType="withEffect">
                                      <p:stCondLst>
                                        <p:cond delay="600"/>
                                      </p:stCondLst>
                                      <p:childTnLst>
                                        <p:animRot by="120000">
                                          <p:cBhvr>
                                            <p:cTn id="20" dur="200" fill="hold">
                                              <p:stCondLst>
                                                <p:cond delay="0"/>
                                              </p:stCondLst>
                                            </p:cTn>
                                            <p:tgtEl>
                                              <p:spTgt spid="12"/>
                                            </p:tgtEl>
                                            <p:attrNameLst>
                                              <p:attrName>r</p:attrName>
                                            </p:attrNameLst>
                                          </p:cBhvr>
                                        </p:animRot>
                                        <p:animRot by="-240000">
                                          <p:cBhvr>
                                            <p:cTn id="21" dur="400" fill="hold">
                                              <p:stCondLst>
                                                <p:cond delay="400"/>
                                              </p:stCondLst>
                                            </p:cTn>
                                            <p:tgtEl>
                                              <p:spTgt spid="12"/>
                                            </p:tgtEl>
                                            <p:attrNameLst>
                                              <p:attrName>r</p:attrName>
                                            </p:attrNameLst>
                                          </p:cBhvr>
                                        </p:animRot>
                                        <p:animRot by="240000">
                                          <p:cBhvr>
                                            <p:cTn id="22" dur="400" fill="hold">
                                              <p:stCondLst>
                                                <p:cond delay="800"/>
                                              </p:stCondLst>
                                            </p:cTn>
                                            <p:tgtEl>
                                              <p:spTgt spid="12"/>
                                            </p:tgtEl>
                                            <p:attrNameLst>
                                              <p:attrName>r</p:attrName>
                                            </p:attrNameLst>
                                          </p:cBhvr>
                                        </p:animRot>
                                        <p:animRot by="-240000">
                                          <p:cBhvr>
                                            <p:cTn id="23" dur="400" fill="hold">
                                              <p:stCondLst>
                                                <p:cond delay="1200"/>
                                              </p:stCondLst>
                                            </p:cTn>
                                            <p:tgtEl>
                                              <p:spTgt spid="12"/>
                                            </p:tgtEl>
                                            <p:attrNameLst>
                                              <p:attrName>r</p:attrName>
                                            </p:attrNameLst>
                                          </p:cBhvr>
                                        </p:animRot>
                                        <p:animRot by="120000">
                                          <p:cBhvr>
                                            <p:cTn id="24" dur="400" fill="hold">
                                              <p:stCondLst>
                                                <p:cond delay="1600"/>
                                              </p:stCondLst>
                                            </p:cTn>
                                            <p:tgtEl>
                                              <p:spTgt spid="12"/>
                                            </p:tgtEl>
                                            <p:attrNameLst>
                                              <p:attrName>r</p:attrName>
                                            </p:attrNameLst>
                                          </p:cBhvr>
                                        </p:animRot>
                                      </p:childTnLst>
                                    </p:cTn>
                                  </p:par>
                                  <p:par>
                                    <p:cTn id="25" presetID="2" presetClass="entr" presetSubtype="1"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000" fill="hold"/>
                                            <p:tgtEl>
                                              <p:spTgt spid="19"/>
                                            </p:tgtEl>
                                            <p:attrNameLst>
                                              <p:attrName>ppt_x</p:attrName>
                                            </p:attrNameLst>
                                          </p:cBhvr>
                                          <p:tavLst>
                                            <p:tav tm="0">
                                              <p:val>
                                                <p:strVal val="#ppt_x"/>
                                              </p:val>
                                            </p:tav>
                                            <p:tav tm="100000">
                                              <p:val>
                                                <p:strVal val="#ppt_x"/>
                                              </p:val>
                                            </p:tav>
                                          </p:tavLst>
                                        </p:anim>
                                        <p:anim calcmode="lin" valueType="num">
                                          <p:cBhvr additive="base">
                                            <p:cTn id="28" dur="1000" fill="hold"/>
                                            <p:tgtEl>
                                              <p:spTgt spid="19"/>
                                            </p:tgtEl>
                                            <p:attrNameLst>
                                              <p:attrName>ppt_y</p:attrName>
                                            </p:attrNameLst>
                                          </p:cBhvr>
                                          <p:tavLst>
                                            <p:tav tm="0">
                                              <p:val>
                                                <p:strVal val="0-#ppt_h/2"/>
                                              </p:val>
                                            </p:tav>
                                            <p:tav tm="100000">
                                              <p:val>
                                                <p:strVal val="#ppt_y"/>
                                              </p:val>
                                            </p:tav>
                                          </p:tavLst>
                                        </p:anim>
                                      </p:childTnLst>
                                    </p:cTn>
                                  </p:par>
                                  <p:par>
                                    <p:cTn id="29" presetID="32" presetClass="emph" presetSubtype="0" repeatCount="3000" fill="hold" nodeType="withEffect">
                                      <p:stCondLst>
                                        <p:cond delay="250"/>
                                      </p:stCondLst>
                                      <p:childTnLst>
                                        <p:animRot by="120000">
                                          <p:cBhvr>
                                            <p:cTn id="30" dur="200" fill="hold">
                                              <p:stCondLst>
                                                <p:cond delay="0"/>
                                              </p:stCondLst>
                                            </p:cTn>
                                            <p:tgtEl>
                                              <p:spTgt spid="19"/>
                                            </p:tgtEl>
                                            <p:attrNameLst>
                                              <p:attrName>r</p:attrName>
                                            </p:attrNameLst>
                                          </p:cBhvr>
                                        </p:animRot>
                                        <p:animRot by="-240000">
                                          <p:cBhvr>
                                            <p:cTn id="31" dur="400" fill="hold">
                                              <p:stCondLst>
                                                <p:cond delay="400"/>
                                              </p:stCondLst>
                                            </p:cTn>
                                            <p:tgtEl>
                                              <p:spTgt spid="19"/>
                                            </p:tgtEl>
                                            <p:attrNameLst>
                                              <p:attrName>r</p:attrName>
                                            </p:attrNameLst>
                                          </p:cBhvr>
                                        </p:animRot>
                                        <p:animRot by="240000">
                                          <p:cBhvr>
                                            <p:cTn id="32" dur="400" fill="hold">
                                              <p:stCondLst>
                                                <p:cond delay="800"/>
                                              </p:stCondLst>
                                            </p:cTn>
                                            <p:tgtEl>
                                              <p:spTgt spid="19"/>
                                            </p:tgtEl>
                                            <p:attrNameLst>
                                              <p:attrName>r</p:attrName>
                                            </p:attrNameLst>
                                          </p:cBhvr>
                                        </p:animRot>
                                        <p:animRot by="-240000">
                                          <p:cBhvr>
                                            <p:cTn id="33" dur="400" fill="hold">
                                              <p:stCondLst>
                                                <p:cond delay="1200"/>
                                              </p:stCondLst>
                                            </p:cTn>
                                            <p:tgtEl>
                                              <p:spTgt spid="19"/>
                                            </p:tgtEl>
                                            <p:attrNameLst>
                                              <p:attrName>r</p:attrName>
                                            </p:attrNameLst>
                                          </p:cBhvr>
                                        </p:animRot>
                                        <p:animRot by="120000">
                                          <p:cBhvr>
                                            <p:cTn id="34" dur="400" fill="hold">
                                              <p:stCondLst>
                                                <p:cond delay="1600"/>
                                              </p:stCondLst>
                                            </p:cTn>
                                            <p:tgtEl>
                                              <p:spTgt spid="19"/>
                                            </p:tgtEl>
                                            <p:attrNameLst>
                                              <p:attrName>r</p:attrName>
                                            </p:attrNameLst>
                                          </p:cBhvr>
                                        </p:animRot>
                                      </p:childTnLst>
                                    </p:cTn>
                                  </p:par>
                                  <p:par>
                                    <p:cTn id="35" presetID="2" presetClass="entr" presetSubtype="1" fill="hold" nodeType="withEffect">
                                      <p:stCondLst>
                                        <p:cond delay="75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000" fill="hold"/>
                                            <p:tgtEl>
                                              <p:spTgt spid="25"/>
                                            </p:tgtEl>
                                            <p:attrNameLst>
                                              <p:attrName>ppt_x</p:attrName>
                                            </p:attrNameLst>
                                          </p:cBhvr>
                                          <p:tavLst>
                                            <p:tav tm="0">
                                              <p:val>
                                                <p:strVal val="#ppt_x"/>
                                              </p:val>
                                            </p:tav>
                                            <p:tav tm="100000">
                                              <p:val>
                                                <p:strVal val="#ppt_x"/>
                                              </p:val>
                                            </p:tav>
                                          </p:tavLst>
                                        </p:anim>
                                        <p:anim calcmode="lin" valueType="num">
                                          <p:cBhvr additive="base">
                                            <p:cTn id="38" dur="1000" fill="hold"/>
                                            <p:tgtEl>
                                              <p:spTgt spid="25"/>
                                            </p:tgtEl>
                                            <p:attrNameLst>
                                              <p:attrName>ppt_y</p:attrName>
                                            </p:attrNameLst>
                                          </p:cBhvr>
                                          <p:tavLst>
                                            <p:tav tm="0">
                                              <p:val>
                                                <p:strVal val="0-#ppt_h/2"/>
                                              </p:val>
                                            </p:tav>
                                            <p:tav tm="100000">
                                              <p:val>
                                                <p:strVal val="#ppt_y"/>
                                              </p:val>
                                            </p:tav>
                                          </p:tavLst>
                                        </p:anim>
                                      </p:childTnLst>
                                    </p:cTn>
                                  </p:par>
                                  <p:par>
                                    <p:cTn id="39" presetID="32" presetClass="emph" presetSubtype="0" repeatCount="3000" fill="hold" nodeType="withEffect">
                                      <p:stCondLst>
                                        <p:cond delay="750"/>
                                      </p:stCondLst>
                                      <p:childTnLst>
                                        <p:animRot by="120000">
                                          <p:cBhvr>
                                            <p:cTn id="40" dur="200" fill="hold">
                                              <p:stCondLst>
                                                <p:cond delay="0"/>
                                              </p:stCondLst>
                                            </p:cTn>
                                            <p:tgtEl>
                                              <p:spTgt spid="25"/>
                                            </p:tgtEl>
                                            <p:attrNameLst>
                                              <p:attrName>r</p:attrName>
                                            </p:attrNameLst>
                                          </p:cBhvr>
                                        </p:animRot>
                                        <p:animRot by="-240000">
                                          <p:cBhvr>
                                            <p:cTn id="41" dur="400" fill="hold">
                                              <p:stCondLst>
                                                <p:cond delay="400"/>
                                              </p:stCondLst>
                                            </p:cTn>
                                            <p:tgtEl>
                                              <p:spTgt spid="25"/>
                                            </p:tgtEl>
                                            <p:attrNameLst>
                                              <p:attrName>r</p:attrName>
                                            </p:attrNameLst>
                                          </p:cBhvr>
                                        </p:animRot>
                                        <p:animRot by="240000">
                                          <p:cBhvr>
                                            <p:cTn id="42" dur="400" fill="hold">
                                              <p:stCondLst>
                                                <p:cond delay="800"/>
                                              </p:stCondLst>
                                            </p:cTn>
                                            <p:tgtEl>
                                              <p:spTgt spid="25"/>
                                            </p:tgtEl>
                                            <p:attrNameLst>
                                              <p:attrName>r</p:attrName>
                                            </p:attrNameLst>
                                          </p:cBhvr>
                                        </p:animRot>
                                        <p:animRot by="-240000">
                                          <p:cBhvr>
                                            <p:cTn id="43" dur="400" fill="hold">
                                              <p:stCondLst>
                                                <p:cond delay="1200"/>
                                              </p:stCondLst>
                                            </p:cTn>
                                            <p:tgtEl>
                                              <p:spTgt spid="25"/>
                                            </p:tgtEl>
                                            <p:attrNameLst>
                                              <p:attrName>r</p:attrName>
                                            </p:attrNameLst>
                                          </p:cBhvr>
                                        </p:animRot>
                                        <p:animRot by="120000">
                                          <p:cBhvr>
                                            <p:cTn id="44" dur="400" fill="hold">
                                              <p:stCondLst>
                                                <p:cond delay="1600"/>
                                              </p:stCondLst>
                                            </p:cTn>
                                            <p:tgtEl>
                                              <p:spTgt spid="25"/>
                                            </p:tgtEl>
                                            <p:attrNameLst>
                                              <p:attrName>r</p:attrName>
                                            </p:attrNameLst>
                                          </p:cBhvr>
                                        </p:animRot>
                                      </p:childTnLst>
                                    </p:cTn>
                                  </p:par>
                                  <p:par>
                                    <p:cTn id="45" presetID="2" presetClass="entr" presetSubtype="1" fill="hold" nodeType="withEffect">
                                      <p:stCondLst>
                                        <p:cond delay="50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1000" fill="hold"/>
                                            <p:tgtEl>
                                              <p:spTgt spid="30"/>
                                            </p:tgtEl>
                                            <p:attrNameLst>
                                              <p:attrName>ppt_x</p:attrName>
                                            </p:attrNameLst>
                                          </p:cBhvr>
                                          <p:tavLst>
                                            <p:tav tm="0">
                                              <p:val>
                                                <p:strVal val="#ppt_x"/>
                                              </p:val>
                                            </p:tav>
                                            <p:tav tm="100000">
                                              <p:val>
                                                <p:strVal val="#ppt_x"/>
                                              </p:val>
                                            </p:tav>
                                          </p:tavLst>
                                        </p:anim>
                                        <p:anim calcmode="lin" valueType="num">
                                          <p:cBhvr additive="base">
                                            <p:cTn id="48" dur="1000" fill="hold"/>
                                            <p:tgtEl>
                                              <p:spTgt spid="30"/>
                                            </p:tgtEl>
                                            <p:attrNameLst>
                                              <p:attrName>ppt_y</p:attrName>
                                            </p:attrNameLst>
                                          </p:cBhvr>
                                          <p:tavLst>
                                            <p:tav tm="0">
                                              <p:val>
                                                <p:strVal val="0-#ppt_h/2"/>
                                              </p:val>
                                            </p:tav>
                                            <p:tav tm="100000">
                                              <p:val>
                                                <p:strVal val="#ppt_y"/>
                                              </p:val>
                                            </p:tav>
                                          </p:tavLst>
                                        </p:anim>
                                      </p:childTnLst>
                                    </p:cTn>
                                  </p:par>
                                  <p:par>
                                    <p:cTn id="49" presetID="32" presetClass="emph" presetSubtype="0" repeatCount="3000" fill="hold" nodeType="withEffect">
                                      <p:stCondLst>
                                        <p:cond delay="500"/>
                                      </p:stCondLst>
                                      <p:childTnLst>
                                        <p:animRot by="120000">
                                          <p:cBhvr>
                                            <p:cTn id="50" dur="200" fill="hold">
                                              <p:stCondLst>
                                                <p:cond delay="0"/>
                                              </p:stCondLst>
                                            </p:cTn>
                                            <p:tgtEl>
                                              <p:spTgt spid="30"/>
                                            </p:tgtEl>
                                            <p:attrNameLst>
                                              <p:attrName>r</p:attrName>
                                            </p:attrNameLst>
                                          </p:cBhvr>
                                        </p:animRot>
                                        <p:animRot by="-240000">
                                          <p:cBhvr>
                                            <p:cTn id="51" dur="400" fill="hold">
                                              <p:stCondLst>
                                                <p:cond delay="400"/>
                                              </p:stCondLst>
                                            </p:cTn>
                                            <p:tgtEl>
                                              <p:spTgt spid="30"/>
                                            </p:tgtEl>
                                            <p:attrNameLst>
                                              <p:attrName>r</p:attrName>
                                            </p:attrNameLst>
                                          </p:cBhvr>
                                        </p:animRot>
                                        <p:animRot by="240000">
                                          <p:cBhvr>
                                            <p:cTn id="52" dur="400" fill="hold">
                                              <p:stCondLst>
                                                <p:cond delay="800"/>
                                              </p:stCondLst>
                                            </p:cTn>
                                            <p:tgtEl>
                                              <p:spTgt spid="30"/>
                                            </p:tgtEl>
                                            <p:attrNameLst>
                                              <p:attrName>r</p:attrName>
                                            </p:attrNameLst>
                                          </p:cBhvr>
                                        </p:animRot>
                                        <p:animRot by="-240000">
                                          <p:cBhvr>
                                            <p:cTn id="53" dur="400" fill="hold">
                                              <p:stCondLst>
                                                <p:cond delay="1200"/>
                                              </p:stCondLst>
                                            </p:cTn>
                                            <p:tgtEl>
                                              <p:spTgt spid="30"/>
                                            </p:tgtEl>
                                            <p:attrNameLst>
                                              <p:attrName>r</p:attrName>
                                            </p:attrNameLst>
                                          </p:cBhvr>
                                        </p:animRot>
                                        <p:animRot by="120000">
                                          <p:cBhvr>
                                            <p:cTn id="54" dur="400" fill="hold">
                                              <p:stCondLst>
                                                <p:cond delay="1600"/>
                                              </p:stCondLst>
                                            </p:cTn>
                                            <p:tgtEl>
                                              <p:spTgt spid="30"/>
                                            </p:tgtEl>
                                            <p:attrNameLst>
                                              <p:attrName>r</p:attrName>
                                            </p:attrNameLst>
                                          </p:cBhvr>
                                        </p:animRot>
                                      </p:childTnLst>
                                    </p:cTn>
                                  </p:par>
                                  <p:par>
                                    <p:cTn id="55" presetID="2" presetClass="entr" presetSubtype="1" fill="hold" nodeType="withEffect">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1000" fill="hold"/>
                                            <p:tgtEl>
                                              <p:spTgt spid="35"/>
                                            </p:tgtEl>
                                            <p:attrNameLst>
                                              <p:attrName>ppt_x</p:attrName>
                                            </p:attrNameLst>
                                          </p:cBhvr>
                                          <p:tavLst>
                                            <p:tav tm="0">
                                              <p:val>
                                                <p:strVal val="#ppt_x"/>
                                              </p:val>
                                            </p:tav>
                                            <p:tav tm="100000">
                                              <p:val>
                                                <p:strVal val="#ppt_x"/>
                                              </p:val>
                                            </p:tav>
                                          </p:tavLst>
                                        </p:anim>
                                        <p:anim calcmode="lin" valueType="num">
                                          <p:cBhvr additive="base">
                                            <p:cTn id="58" dur="1000" fill="hold"/>
                                            <p:tgtEl>
                                              <p:spTgt spid="35"/>
                                            </p:tgtEl>
                                            <p:attrNameLst>
                                              <p:attrName>ppt_y</p:attrName>
                                            </p:attrNameLst>
                                          </p:cBhvr>
                                          <p:tavLst>
                                            <p:tav tm="0">
                                              <p:val>
                                                <p:strVal val="0-#ppt_h/2"/>
                                              </p:val>
                                            </p:tav>
                                            <p:tav tm="100000">
                                              <p:val>
                                                <p:strVal val="#ppt_y"/>
                                              </p:val>
                                            </p:tav>
                                          </p:tavLst>
                                        </p:anim>
                                      </p:childTnLst>
                                    </p:cTn>
                                  </p:par>
                                  <p:par>
                                    <p:cTn id="59" presetID="32" presetClass="emph" presetSubtype="0" repeatCount="3000" fill="hold" nodeType="withEffect">
                                      <p:stCondLst>
                                        <p:cond delay="500"/>
                                      </p:stCondLst>
                                      <p:childTnLst>
                                        <p:animRot by="120000">
                                          <p:cBhvr>
                                            <p:cTn id="60" dur="200" fill="hold">
                                              <p:stCondLst>
                                                <p:cond delay="0"/>
                                              </p:stCondLst>
                                            </p:cTn>
                                            <p:tgtEl>
                                              <p:spTgt spid="35"/>
                                            </p:tgtEl>
                                            <p:attrNameLst>
                                              <p:attrName>r</p:attrName>
                                            </p:attrNameLst>
                                          </p:cBhvr>
                                        </p:animRot>
                                        <p:animRot by="-240000">
                                          <p:cBhvr>
                                            <p:cTn id="61" dur="400" fill="hold">
                                              <p:stCondLst>
                                                <p:cond delay="400"/>
                                              </p:stCondLst>
                                            </p:cTn>
                                            <p:tgtEl>
                                              <p:spTgt spid="35"/>
                                            </p:tgtEl>
                                            <p:attrNameLst>
                                              <p:attrName>r</p:attrName>
                                            </p:attrNameLst>
                                          </p:cBhvr>
                                        </p:animRot>
                                        <p:animRot by="240000">
                                          <p:cBhvr>
                                            <p:cTn id="62" dur="400" fill="hold">
                                              <p:stCondLst>
                                                <p:cond delay="800"/>
                                              </p:stCondLst>
                                            </p:cTn>
                                            <p:tgtEl>
                                              <p:spTgt spid="35"/>
                                            </p:tgtEl>
                                            <p:attrNameLst>
                                              <p:attrName>r</p:attrName>
                                            </p:attrNameLst>
                                          </p:cBhvr>
                                        </p:animRot>
                                        <p:animRot by="-240000">
                                          <p:cBhvr>
                                            <p:cTn id="63" dur="400" fill="hold">
                                              <p:stCondLst>
                                                <p:cond delay="1200"/>
                                              </p:stCondLst>
                                            </p:cTn>
                                            <p:tgtEl>
                                              <p:spTgt spid="35"/>
                                            </p:tgtEl>
                                            <p:attrNameLst>
                                              <p:attrName>r</p:attrName>
                                            </p:attrNameLst>
                                          </p:cBhvr>
                                        </p:animRot>
                                        <p:animRot by="120000">
                                          <p:cBhvr>
                                            <p:cTn id="64" dur="400" fill="hold">
                                              <p:stCondLst>
                                                <p:cond delay="1600"/>
                                              </p:stCondLst>
                                            </p:cTn>
                                            <p:tgtEl>
                                              <p:spTgt spid="35"/>
                                            </p:tgtEl>
                                            <p:attrNameLst>
                                              <p:attrName>r</p:attrName>
                                            </p:attrNameLst>
                                          </p:cBhvr>
                                        </p:animRot>
                                      </p:childTnLst>
                                    </p:cTn>
                                  </p:par>
                                  <p:par>
                                    <p:cTn id="65" presetID="2" presetClass="entr" presetSubtype="1"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1000" fill="hold"/>
                                            <p:tgtEl>
                                              <p:spTgt spid="41"/>
                                            </p:tgtEl>
                                            <p:attrNameLst>
                                              <p:attrName>ppt_x</p:attrName>
                                            </p:attrNameLst>
                                          </p:cBhvr>
                                          <p:tavLst>
                                            <p:tav tm="0">
                                              <p:val>
                                                <p:strVal val="#ppt_x"/>
                                              </p:val>
                                            </p:tav>
                                            <p:tav tm="100000">
                                              <p:val>
                                                <p:strVal val="#ppt_x"/>
                                              </p:val>
                                            </p:tav>
                                          </p:tavLst>
                                        </p:anim>
                                        <p:anim calcmode="lin" valueType="num">
                                          <p:cBhvr additive="base">
                                            <p:cTn id="68" dur="1000" fill="hold"/>
                                            <p:tgtEl>
                                              <p:spTgt spid="41"/>
                                            </p:tgtEl>
                                            <p:attrNameLst>
                                              <p:attrName>ppt_y</p:attrName>
                                            </p:attrNameLst>
                                          </p:cBhvr>
                                          <p:tavLst>
                                            <p:tav tm="0">
                                              <p:val>
                                                <p:strVal val="0-#ppt_h/2"/>
                                              </p:val>
                                            </p:tav>
                                            <p:tav tm="100000">
                                              <p:val>
                                                <p:strVal val="#ppt_y"/>
                                              </p:val>
                                            </p:tav>
                                          </p:tavLst>
                                        </p:anim>
                                      </p:childTnLst>
                                    </p:cTn>
                                  </p:par>
                                  <p:par>
                                    <p:cTn id="69" presetID="32" presetClass="emph" presetSubtype="0" repeatCount="3000" fill="hold" nodeType="withEffect">
                                      <p:stCondLst>
                                        <p:cond delay="0"/>
                                      </p:stCondLst>
                                      <p:childTnLst>
                                        <p:animRot by="120000">
                                          <p:cBhvr>
                                            <p:cTn id="70" dur="200" fill="hold">
                                              <p:stCondLst>
                                                <p:cond delay="0"/>
                                              </p:stCondLst>
                                            </p:cTn>
                                            <p:tgtEl>
                                              <p:spTgt spid="41"/>
                                            </p:tgtEl>
                                            <p:attrNameLst>
                                              <p:attrName>r</p:attrName>
                                            </p:attrNameLst>
                                          </p:cBhvr>
                                        </p:animRot>
                                        <p:animRot by="-240000">
                                          <p:cBhvr>
                                            <p:cTn id="71" dur="400" fill="hold">
                                              <p:stCondLst>
                                                <p:cond delay="400"/>
                                              </p:stCondLst>
                                            </p:cTn>
                                            <p:tgtEl>
                                              <p:spTgt spid="41"/>
                                            </p:tgtEl>
                                            <p:attrNameLst>
                                              <p:attrName>r</p:attrName>
                                            </p:attrNameLst>
                                          </p:cBhvr>
                                        </p:animRot>
                                        <p:animRot by="240000">
                                          <p:cBhvr>
                                            <p:cTn id="72" dur="400" fill="hold">
                                              <p:stCondLst>
                                                <p:cond delay="800"/>
                                              </p:stCondLst>
                                            </p:cTn>
                                            <p:tgtEl>
                                              <p:spTgt spid="41"/>
                                            </p:tgtEl>
                                            <p:attrNameLst>
                                              <p:attrName>r</p:attrName>
                                            </p:attrNameLst>
                                          </p:cBhvr>
                                        </p:animRot>
                                        <p:animRot by="-240000">
                                          <p:cBhvr>
                                            <p:cTn id="73" dur="400" fill="hold">
                                              <p:stCondLst>
                                                <p:cond delay="1200"/>
                                              </p:stCondLst>
                                            </p:cTn>
                                            <p:tgtEl>
                                              <p:spTgt spid="41"/>
                                            </p:tgtEl>
                                            <p:attrNameLst>
                                              <p:attrName>r</p:attrName>
                                            </p:attrNameLst>
                                          </p:cBhvr>
                                        </p:animRot>
                                        <p:animRot by="120000">
                                          <p:cBhvr>
                                            <p:cTn id="74" dur="400" fill="hold">
                                              <p:stCondLst>
                                                <p:cond delay="1600"/>
                                              </p:stCondLst>
                                            </p:cTn>
                                            <p:tgtEl>
                                              <p:spTgt spid="41"/>
                                            </p:tgtEl>
                                            <p:attrNameLst>
                                              <p:attrName>r</p:attrName>
                                            </p:attrNameLst>
                                          </p:cBhvr>
                                        </p:animRot>
                                      </p:childTnLst>
                                    </p:cTn>
                                  </p:par>
                                  <p:par>
                                    <p:cTn id="75" presetID="2" presetClass="entr" presetSubtype="1" fill="hold" nodeType="withEffect">
                                      <p:stCondLst>
                                        <p:cond delay="25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1000" fill="hold"/>
                                            <p:tgtEl>
                                              <p:spTgt spid="46"/>
                                            </p:tgtEl>
                                            <p:attrNameLst>
                                              <p:attrName>ppt_x</p:attrName>
                                            </p:attrNameLst>
                                          </p:cBhvr>
                                          <p:tavLst>
                                            <p:tav tm="0">
                                              <p:val>
                                                <p:strVal val="#ppt_x"/>
                                              </p:val>
                                            </p:tav>
                                            <p:tav tm="100000">
                                              <p:val>
                                                <p:strVal val="#ppt_x"/>
                                              </p:val>
                                            </p:tav>
                                          </p:tavLst>
                                        </p:anim>
                                        <p:anim calcmode="lin" valueType="num">
                                          <p:cBhvr additive="base">
                                            <p:cTn id="78" dur="1000" fill="hold"/>
                                            <p:tgtEl>
                                              <p:spTgt spid="46"/>
                                            </p:tgtEl>
                                            <p:attrNameLst>
                                              <p:attrName>ppt_y</p:attrName>
                                            </p:attrNameLst>
                                          </p:cBhvr>
                                          <p:tavLst>
                                            <p:tav tm="0">
                                              <p:val>
                                                <p:strVal val="0-#ppt_h/2"/>
                                              </p:val>
                                            </p:tav>
                                            <p:tav tm="100000">
                                              <p:val>
                                                <p:strVal val="#ppt_y"/>
                                              </p:val>
                                            </p:tav>
                                          </p:tavLst>
                                        </p:anim>
                                      </p:childTnLst>
                                    </p:cTn>
                                  </p:par>
                                  <p:par>
                                    <p:cTn id="79" presetID="32" presetClass="emph" presetSubtype="0" repeatCount="3000" fill="hold" nodeType="withEffect">
                                      <p:stCondLst>
                                        <p:cond delay="250"/>
                                      </p:stCondLst>
                                      <p:childTnLst>
                                        <p:animRot by="120000">
                                          <p:cBhvr>
                                            <p:cTn id="80" dur="200" fill="hold">
                                              <p:stCondLst>
                                                <p:cond delay="0"/>
                                              </p:stCondLst>
                                            </p:cTn>
                                            <p:tgtEl>
                                              <p:spTgt spid="46"/>
                                            </p:tgtEl>
                                            <p:attrNameLst>
                                              <p:attrName>r</p:attrName>
                                            </p:attrNameLst>
                                          </p:cBhvr>
                                        </p:animRot>
                                        <p:animRot by="-240000">
                                          <p:cBhvr>
                                            <p:cTn id="81" dur="400" fill="hold">
                                              <p:stCondLst>
                                                <p:cond delay="400"/>
                                              </p:stCondLst>
                                            </p:cTn>
                                            <p:tgtEl>
                                              <p:spTgt spid="46"/>
                                            </p:tgtEl>
                                            <p:attrNameLst>
                                              <p:attrName>r</p:attrName>
                                            </p:attrNameLst>
                                          </p:cBhvr>
                                        </p:animRot>
                                        <p:animRot by="240000">
                                          <p:cBhvr>
                                            <p:cTn id="82" dur="400" fill="hold">
                                              <p:stCondLst>
                                                <p:cond delay="800"/>
                                              </p:stCondLst>
                                            </p:cTn>
                                            <p:tgtEl>
                                              <p:spTgt spid="46"/>
                                            </p:tgtEl>
                                            <p:attrNameLst>
                                              <p:attrName>r</p:attrName>
                                            </p:attrNameLst>
                                          </p:cBhvr>
                                        </p:animRot>
                                        <p:animRot by="-240000">
                                          <p:cBhvr>
                                            <p:cTn id="83" dur="400" fill="hold">
                                              <p:stCondLst>
                                                <p:cond delay="1200"/>
                                              </p:stCondLst>
                                            </p:cTn>
                                            <p:tgtEl>
                                              <p:spTgt spid="46"/>
                                            </p:tgtEl>
                                            <p:attrNameLst>
                                              <p:attrName>r</p:attrName>
                                            </p:attrNameLst>
                                          </p:cBhvr>
                                        </p:animRot>
                                        <p:animRot by="120000">
                                          <p:cBhvr>
                                            <p:cTn id="84" dur="400" fill="hold">
                                              <p:stCondLst>
                                                <p:cond delay="160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59039C-18FB-D3EF-B45F-96C466EF59A8}"/>
              </a:ext>
            </a:extLst>
          </p:cNvPr>
          <p:cNvGrpSpPr/>
          <p:nvPr/>
        </p:nvGrpSpPr>
        <p:grpSpPr>
          <a:xfrm>
            <a:off x="457200" y="-552450"/>
            <a:ext cx="838200" cy="4055031"/>
            <a:chOff x="685800" y="-457200"/>
            <a:chExt cx="838200" cy="4055031"/>
          </a:xfrm>
        </p:grpSpPr>
        <p:sp>
          <p:nvSpPr>
            <p:cNvPr id="2" name="TextBox 1">
              <a:extLst>
                <a:ext uri="{FF2B5EF4-FFF2-40B4-BE49-F238E27FC236}">
                  <a16:creationId xmlns:a16="http://schemas.microsoft.com/office/drawing/2014/main" id="{3F973CB9-5C6E-397E-7465-658150DFD54B}"/>
                </a:ext>
              </a:extLst>
            </p:cNvPr>
            <p:cNvSpPr txBox="1"/>
            <p:nvPr/>
          </p:nvSpPr>
          <p:spPr>
            <a:xfrm>
              <a:off x="685800" y="1504950"/>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T</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 name="Oval 3">
              <a:extLst>
                <a:ext uri="{FF2B5EF4-FFF2-40B4-BE49-F238E27FC236}">
                  <a16:creationId xmlns:a16="http://schemas.microsoft.com/office/drawing/2014/main" id="{F3C87D8D-5E60-9D39-8491-DEA70A0F3F5F}"/>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667FA5FF-1B9C-6B47-F8B8-87636396009B}"/>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02F00A69-48E2-3252-2309-740DB5322CA5}"/>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AE56B741-43CC-3686-B96C-7D8F5253D292}"/>
              </a:ext>
            </a:extLst>
          </p:cNvPr>
          <p:cNvGrpSpPr/>
          <p:nvPr/>
        </p:nvGrpSpPr>
        <p:grpSpPr>
          <a:xfrm>
            <a:off x="1125883" y="-279024"/>
            <a:ext cx="838200" cy="4101347"/>
            <a:chOff x="783838" y="-457200"/>
            <a:chExt cx="838200" cy="4101347"/>
          </a:xfrm>
        </p:grpSpPr>
        <p:sp>
          <p:nvSpPr>
            <p:cNvPr id="13" name="TextBox 12">
              <a:extLst>
                <a:ext uri="{FF2B5EF4-FFF2-40B4-BE49-F238E27FC236}">
                  <a16:creationId xmlns:a16="http://schemas.microsoft.com/office/drawing/2014/main" id="{E2773F8D-95B4-666E-9035-598984EAE344}"/>
                </a:ext>
              </a:extLst>
            </p:cNvPr>
            <p:cNvSpPr txBox="1"/>
            <p:nvPr/>
          </p:nvSpPr>
          <p:spPr>
            <a:xfrm>
              <a:off x="783838" y="1551266"/>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H</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14" name="Oval 13">
              <a:extLst>
                <a:ext uri="{FF2B5EF4-FFF2-40B4-BE49-F238E27FC236}">
                  <a16:creationId xmlns:a16="http://schemas.microsoft.com/office/drawing/2014/main" id="{B8192239-9653-6C64-6351-BD090D808455}"/>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4D8F9695-4718-DC77-824D-7042FA380C98}"/>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36931491-8B5E-7327-558C-AC0EB682E9E0}"/>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1064BC54-8740-9993-A6F9-C45623D72803}"/>
              </a:ext>
            </a:extLst>
          </p:cNvPr>
          <p:cNvGrpSpPr/>
          <p:nvPr/>
        </p:nvGrpSpPr>
        <p:grpSpPr>
          <a:xfrm>
            <a:off x="2135148" y="-533400"/>
            <a:ext cx="838200" cy="4075390"/>
            <a:chOff x="538204" y="-457200"/>
            <a:chExt cx="838200" cy="4075390"/>
          </a:xfrm>
        </p:grpSpPr>
        <p:sp>
          <p:nvSpPr>
            <p:cNvPr id="20" name="TextBox 19">
              <a:extLst>
                <a:ext uri="{FF2B5EF4-FFF2-40B4-BE49-F238E27FC236}">
                  <a16:creationId xmlns:a16="http://schemas.microsoft.com/office/drawing/2014/main" id="{485F6FF1-3375-02BB-7FB9-2A8E953AB3AA}"/>
                </a:ext>
              </a:extLst>
            </p:cNvPr>
            <p:cNvSpPr txBox="1"/>
            <p:nvPr/>
          </p:nvSpPr>
          <p:spPr>
            <a:xfrm>
              <a:off x="538204" y="1525309"/>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A</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21" name="Oval 20">
              <a:extLst>
                <a:ext uri="{FF2B5EF4-FFF2-40B4-BE49-F238E27FC236}">
                  <a16:creationId xmlns:a16="http://schemas.microsoft.com/office/drawing/2014/main" id="{BED1042C-16B7-9293-11EE-3AB98AB7A0EA}"/>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B817B589-C9C3-CE72-9DF0-4C97F9D453B4}"/>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9383C4DB-CC88-8203-CF4F-A612F66FBDE8}"/>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3A24E23F-5BE2-B94C-8C1F-491F017CEDF3}"/>
              </a:ext>
            </a:extLst>
          </p:cNvPr>
          <p:cNvGrpSpPr/>
          <p:nvPr/>
        </p:nvGrpSpPr>
        <p:grpSpPr>
          <a:xfrm>
            <a:off x="3062941" y="-196779"/>
            <a:ext cx="838200" cy="4019102"/>
            <a:chOff x="755817" y="-457200"/>
            <a:chExt cx="838200" cy="4019102"/>
          </a:xfrm>
        </p:grpSpPr>
        <p:sp>
          <p:nvSpPr>
            <p:cNvPr id="26" name="TextBox 25">
              <a:extLst>
                <a:ext uri="{FF2B5EF4-FFF2-40B4-BE49-F238E27FC236}">
                  <a16:creationId xmlns:a16="http://schemas.microsoft.com/office/drawing/2014/main" id="{8B3570D9-6629-82A9-5C6E-78A6C7269611}"/>
                </a:ext>
              </a:extLst>
            </p:cNvPr>
            <p:cNvSpPr txBox="1"/>
            <p:nvPr/>
          </p:nvSpPr>
          <p:spPr>
            <a:xfrm>
              <a:off x="755817" y="1469021"/>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N</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27" name="Oval 26">
              <a:extLst>
                <a:ext uri="{FF2B5EF4-FFF2-40B4-BE49-F238E27FC236}">
                  <a16:creationId xmlns:a16="http://schemas.microsoft.com/office/drawing/2014/main" id="{ECA7CEE9-FFCB-BE87-70D4-6D99F47A206C}"/>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F4ADDBB8-5D23-EAD0-DDA6-9973AD667C52}"/>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D2A4C05F-6AEC-836D-565D-FE87A9A5B12E}"/>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BC30AAF7-1824-2A02-6C35-CDCF37E7312F}"/>
              </a:ext>
            </a:extLst>
          </p:cNvPr>
          <p:cNvGrpSpPr/>
          <p:nvPr/>
        </p:nvGrpSpPr>
        <p:grpSpPr>
          <a:xfrm>
            <a:off x="4072206" y="-477112"/>
            <a:ext cx="838200" cy="4019102"/>
            <a:chOff x="755817" y="-457200"/>
            <a:chExt cx="838200" cy="4019102"/>
          </a:xfrm>
        </p:grpSpPr>
        <p:sp>
          <p:nvSpPr>
            <p:cNvPr id="31" name="TextBox 30">
              <a:extLst>
                <a:ext uri="{FF2B5EF4-FFF2-40B4-BE49-F238E27FC236}">
                  <a16:creationId xmlns:a16="http://schemas.microsoft.com/office/drawing/2014/main" id="{4B98304D-6C2B-D80F-61CD-E2DC5C2E9465}"/>
                </a:ext>
              </a:extLst>
            </p:cNvPr>
            <p:cNvSpPr txBox="1"/>
            <p:nvPr/>
          </p:nvSpPr>
          <p:spPr>
            <a:xfrm>
              <a:off x="755817" y="1469021"/>
              <a:ext cx="838200" cy="2092881"/>
            </a:xfrm>
            <a:prstGeom prst="rect">
              <a:avLst/>
            </a:prstGeom>
            <a:noFill/>
          </p:spPr>
          <p:txBody>
            <a:bodyPr wrap="square" rtlCol="0">
              <a:spAutoFit/>
            </a:bodyPr>
            <a:lstStyle/>
            <a:p>
              <a:r>
                <a:rPr lang="en-US"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rPr>
                <a:t>K</a:t>
              </a:r>
              <a:endParaRPr lang="en-IN" sz="13000" dirty="0">
                <a:ln>
                  <a:solidFill>
                    <a:schemeClr val="bg1"/>
                  </a:solidFill>
                </a:ln>
                <a:solidFill>
                  <a:srgbClr val="FFD8B1"/>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32" name="Oval 31">
              <a:extLst>
                <a:ext uri="{FF2B5EF4-FFF2-40B4-BE49-F238E27FC236}">
                  <a16:creationId xmlns:a16="http://schemas.microsoft.com/office/drawing/2014/main" id="{6BF36E39-49EB-FFC2-B7F9-D0DDFF4670C2}"/>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6C96309C-18D0-F8A9-BAA4-4FB24AA97AB5}"/>
                </a:ext>
              </a:extLst>
            </p:cNvPr>
            <p:cNvCxnSpPr/>
            <p:nvPr/>
          </p:nvCxnSpPr>
          <p:spPr>
            <a:xfrm>
              <a:off x="1104900" y="-457200"/>
              <a:ext cx="0" cy="2571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782E3EF-AA37-2378-442F-8CA44ABA0896}"/>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34">
            <a:extLst>
              <a:ext uri="{FF2B5EF4-FFF2-40B4-BE49-F238E27FC236}">
                <a16:creationId xmlns:a16="http://schemas.microsoft.com/office/drawing/2014/main" id="{CC58F8D7-2AA9-0488-2435-863A5066A832}"/>
              </a:ext>
            </a:extLst>
          </p:cNvPr>
          <p:cNvGrpSpPr/>
          <p:nvPr/>
        </p:nvGrpSpPr>
        <p:grpSpPr>
          <a:xfrm>
            <a:off x="5564521" y="-533400"/>
            <a:ext cx="838200" cy="4454219"/>
            <a:chOff x="819768" y="-845123"/>
            <a:chExt cx="838200" cy="4454219"/>
          </a:xfrm>
        </p:grpSpPr>
        <p:sp>
          <p:nvSpPr>
            <p:cNvPr id="36" name="TextBox 35">
              <a:extLst>
                <a:ext uri="{FF2B5EF4-FFF2-40B4-BE49-F238E27FC236}">
                  <a16:creationId xmlns:a16="http://schemas.microsoft.com/office/drawing/2014/main" id="{8680B1FF-C487-9ABC-7A65-4A8156ECDD09}"/>
                </a:ext>
              </a:extLst>
            </p:cNvPr>
            <p:cNvSpPr txBox="1"/>
            <p:nvPr/>
          </p:nvSpPr>
          <p:spPr>
            <a:xfrm>
              <a:off x="819768" y="1516215"/>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Y</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37" name="Oval 36">
              <a:extLst>
                <a:ext uri="{FF2B5EF4-FFF2-40B4-BE49-F238E27FC236}">
                  <a16:creationId xmlns:a16="http://schemas.microsoft.com/office/drawing/2014/main" id="{0129EF74-2D6A-66D6-E4D7-78423CC95A9D}"/>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Straight Connector 37">
              <a:extLst>
                <a:ext uri="{FF2B5EF4-FFF2-40B4-BE49-F238E27FC236}">
                  <a16:creationId xmlns:a16="http://schemas.microsoft.com/office/drawing/2014/main" id="{5D77EB40-402C-8525-B382-422DD48A2B92}"/>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915D4E4E-5F21-A12C-6B40-83E3544AA5E8}"/>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44EAA14D-3F30-7A63-855B-B0358CB3E3D8}"/>
              </a:ext>
            </a:extLst>
          </p:cNvPr>
          <p:cNvGrpSpPr/>
          <p:nvPr/>
        </p:nvGrpSpPr>
        <p:grpSpPr>
          <a:xfrm>
            <a:off x="6454965" y="-761687"/>
            <a:ext cx="838200" cy="4421591"/>
            <a:chOff x="552668" y="-845123"/>
            <a:chExt cx="838200" cy="4421591"/>
          </a:xfrm>
        </p:grpSpPr>
        <p:sp>
          <p:nvSpPr>
            <p:cNvPr id="42" name="TextBox 41">
              <a:extLst>
                <a:ext uri="{FF2B5EF4-FFF2-40B4-BE49-F238E27FC236}">
                  <a16:creationId xmlns:a16="http://schemas.microsoft.com/office/drawing/2014/main" id="{7BDAA239-414D-6448-BA04-717EC2699EF1}"/>
                </a:ext>
              </a:extLst>
            </p:cNvPr>
            <p:cNvSpPr txBox="1"/>
            <p:nvPr/>
          </p:nvSpPr>
          <p:spPr>
            <a:xfrm>
              <a:off x="552668" y="1483587"/>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O</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3" name="Oval 42">
              <a:extLst>
                <a:ext uri="{FF2B5EF4-FFF2-40B4-BE49-F238E27FC236}">
                  <a16:creationId xmlns:a16="http://schemas.microsoft.com/office/drawing/2014/main" id="{81FB80BE-ABC3-DB44-EE13-6A9AAE38BD33}"/>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7B94C2B7-7463-90CE-2E63-20AD84493288}"/>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20A2F8-C3E4-CF92-778C-7183A01269C5}"/>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86587523-DA56-71E0-08AF-91C17131173C}"/>
              </a:ext>
            </a:extLst>
          </p:cNvPr>
          <p:cNvGrpSpPr/>
          <p:nvPr/>
        </p:nvGrpSpPr>
        <p:grpSpPr>
          <a:xfrm>
            <a:off x="7426296" y="-546100"/>
            <a:ext cx="838200" cy="4422469"/>
            <a:chOff x="780818" y="-845123"/>
            <a:chExt cx="838200" cy="4422469"/>
          </a:xfrm>
        </p:grpSpPr>
        <p:sp>
          <p:nvSpPr>
            <p:cNvPr id="47" name="TextBox 46">
              <a:extLst>
                <a:ext uri="{FF2B5EF4-FFF2-40B4-BE49-F238E27FC236}">
                  <a16:creationId xmlns:a16="http://schemas.microsoft.com/office/drawing/2014/main" id="{2585D762-87B3-F79F-35B0-6FDD1312D1EE}"/>
                </a:ext>
              </a:extLst>
            </p:cNvPr>
            <p:cNvSpPr txBox="1"/>
            <p:nvPr/>
          </p:nvSpPr>
          <p:spPr>
            <a:xfrm>
              <a:off x="780818" y="1484465"/>
              <a:ext cx="838200" cy="2092881"/>
            </a:xfrm>
            <a:prstGeom prst="rect">
              <a:avLst/>
            </a:prstGeom>
            <a:noFill/>
          </p:spPr>
          <p:txBody>
            <a:bodyPr wrap="square" rtlCol="0">
              <a:spAutoFit/>
            </a:bodyPr>
            <a:lstStyle/>
            <a:p>
              <a:r>
                <a:rPr lang="en-US"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rPr>
                <a:t>U</a:t>
              </a:r>
              <a:endParaRPr lang="en-IN" sz="13000" dirty="0">
                <a:ln>
                  <a:solidFill>
                    <a:schemeClr val="bg1"/>
                  </a:solidFill>
                </a:ln>
                <a:solidFill>
                  <a:srgbClr val="C6E2C3"/>
                </a:solidFill>
                <a:effectLst>
                  <a:outerShdw blurRad="50800" dist="38100" dir="2700000" sx="107000" sy="107000" algn="tl" rotWithShape="0">
                    <a:prstClr val="black">
                      <a:alpha val="40000"/>
                    </a:prstClr>
                  </a:outerShdw>
                </a:effectLst>
                <a:latin typeface="Tw Cen MT Condensed Extra Bold" panose="020B0803020202020204" pitchFamily="34" charset="0"/>
              </a:endParaRPr>
            </a:p>
          </p:txBody>
        </p:sp>
        <p:sp>
          <p:nvSpPr>
            <p:cNvPr id="48" name="Oval 47">
              <a:extLst>
                <a:ext uri="{FF2B5EF4-FFF2-40B4-BE49-F238E27FC236}">
                  <a16:creationId xmlns:a16="http://schemas.microsoft.com/office/drawing/2014/main" id="{10EAC82F-AD1C-536F-1E1E-7FF1B5ACE50A}"/>
                </a:ext>
              </a:extLst>
            </p:cNvPr>
            <p:cNvSpPr/>
            <p:nvPr/>
          </p:nvSpPr>
          <p:spPr>
            <a:xfrm>
              <a:off x="1047750" y="2114550"/>
              <a:ext cx="114300" cy="1143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B9D7B41A-5372-B120-0925-5D296C5BD1A5}"/>
                </a:ext>
              </a:extLst>
            </p:cNvPr>
            <p:cNvCxnSpPr>
              <a:cxnSpLocks/>
            </p:cNvCxnSpPr>
            <p:nvPr/>
          </p:nvCxnSpPr>
          <p:spPr>
            <a:xfrm>
              <a:off x="1104900" y="-845123"/>
              <a:ext cx="0" cy="295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83C73973-CD79-9F13-0E60-34C7CD440500}"/>
                </a:ext>
              </a:extLst>
            </p:cNvPr>
            <p:cNvSpPr/>
            <p:nvPr/>
          </p:nvSpPr>
          <p:spPr>
            <a:xfrm>
              <a:off x="1085797" y="1847850"/>
              <a:ext cx="178240" cy="222948"/>
            </a:xfrm>
            <a:custGeom>
              <a:avLst/>
              <a:gdLst>
                <a:gd name="connsiteX0" fmla="*/ 19103 w 178240"/>
                <a:gd name="connsiteY0" fmla="*/ 219075 h 222948"/>
                <a:gd name="connsiteX1" fmla="*/ 3228 w 178240"/>
                <a:gd name="connsiteY1" fmla="*/ 222250 h 222948"/>
                <a:gd name="connsiteX2" fmla="*/ 53 w 178240"/>
                <a:gd name="connsiteY2" fmla="*/ 209550 h 222948"/>
                <a:gd name="connsiteX3" fmla="*/ 3228 w 178240"/>
                <a:gd name="connsiteY3" fmla="*/ 187325 h 222948"/>
                <a:gd name="connsiteX4" fmla="*/ 28628 w 178240"/>
                <a:gd name="connsiteY4" fmla="*/ 158750 h 222948"/>
                <a:gd name="connsiteX5" fmla="*/ 47678 w 178240"/>
                <a:gd name="connsiteY5" fmla="*/ 133350 h 222948"/>
                <a:gd name="connsiteX6" fmla="*/ 88953 w 178240"/>
                <a:gd name="connsiteY6" fmla="*/ 98425 h 222948"/>
                <a:gd name="connsiteX7" fmla="*/ 104828 w 178240"/>
                <a:gd name="connsiteY7" fmla="*/ 85725 h 222948"/>
                <a:gd name="connsiteX8" fmla="*/ 152453 w 178240"/>
                <a:gd name="connsiteY8" fmla="*/ 41275 h 222948"/>
                <a:gd name="connsiteX9" fmla="*/ 177853 w 178240"/>
                <a:gd name="connsiteY9" fmla="*/ 9525 h 222948"/>
                <a:gd name="connsiteX10" fmla="*/ 177853 w 178240"/>
                <a:gd name="connsiteY10" fmla="*/ 0 h 2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40" h="222948">
                  <a:moveTo>
                    <a:pt x="19103" y="219075"/>
                  </a:moveTo>
                  <a:cubicBezTo>
                    <a:pt x="13811" y="220133"/>
                    <a:pt x="8055" y="224663"/>
                    <a:pt x="3228" y="222250"/>
                  </a:cubicBezTo>
                  <a:cubicBezTo>
                    <a:pt x="-675" y="220299"/>
                    <a:pt x="53" y="213914"/>
                    <a:pt x="53" y="209550"/>
                  </a:cubicBezTo>
                  <a:cubicBezTo>
                    <a:pt x="53" y="202066"/>
                    <a:pt x="1078" y="194493"/>
                    <a:pt x="3228" y="187325"/>
                  </a:cubicBezTo>
                  <a:cubicBezTo>
                    <a:pt x="5682" y="179145"/>
                    <a:pt x="27771" y="159749"/>
                    <a:pt x="28628" y="158750"/>
                  </a:cubicBezTo>
                  <a:cubicBezTo>
                    <a:pt x="35516" y="150715"/>
                    <a:pt x="40194" y="140834"/>
                    <a:pt x="47678" y="133350"/>
                  </a:cubicBezTo>
                  <a:cubicBezTo>
                    <a:pt x="60422" y="120606"/>
                    <a:pt x="75108" y="109963"/>
                    <a:pt x="88953" y="98425"/>
                  </a:cubicBezTo>
                  <a:cubicBezTo>
                    <a:pt x="94159" y="94087"/>
                    <a:pt x="100036" y="90517"/>
                    <a:pt x="104828" y="85725"/>
                  </a:cubicBezTo>
                  <a:cubicBezTo>
                    <a:pt x="158256" y="32297"/>
                    <a:pt x="94205" y="95363"/>
                    <a:pt x="152453" y="41275"/>
                  </a:cubicBezTo>
                  <a:cubicBezTo>
                    <a:pt x="162754" y="31709"/>
                    <a:pt x="173862" y="23495"/>
                    <a:pt x="177853" y="9525"/>
                  </a:cubicBezTo>
                  <a:cubicBezTo>
                    <a:pt x="178725" y="6472"/>
                    <a:pt x="177853" y="3175"/>
                    <a:pt x="177853" y="0"/>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999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a:extLst>
              <a:ext uri="{FF2B5EF4-FFF2-40B4-BE49-F238E27FC236}">
                <a16:creationId xmlns:a16="http://schemas.microsoft.com/office/drawing/2014/main" id="{37F06B10-F2B9-45AE-BAEE-3A25BDC40F60}"/>
              </a:ext>
            </a:extLst>
          </p:cNvPr>
          <p:cNvGrpSpPr/>
          <p:nvPr/>
        </p:nvGrpSpPr>
        <p:grpSpPr>
          <a:xfrm>
            <a:off x="710866" y="1013864"/>
            <a:ext cx="3908227" cy="415498"/>
            <a:chOff x="1899628" y="1529755"/>
            <a:chExt cx="5210969" cy="553997"/>
          </a:xfrm>
        </p:grpSpPr>
        <p:sp>
          <p:nvSpPr>
            <p:cNvPr id="23" name="TextBox 22"/>
            <p:cNvSpPr txBox="1"/>
            <p:nvPr/>
          </p:nvSpPr>
          <p:spPr>
            <a:xfrm>
              <a:off x="2602905" y="1529755"/>
              <a:ext cx="4507692" cy="553997"/>
            </a:xfrm>
            <a:prstGeom prst="rect">
              <a:avLst/>
            </a:prstGeom>
            <a:noFill/>
          </p:spPr>
          <p:txBody>
            <a:bodyPr wrap="square" lIns="108000" rIns="108000" rtlCol="0">
              <a:spAutoFit/>
            </a:bodyPr>
            <a:lstStyle/>
            <a:p>
              <a:r>
                <a:rPr lang="en-US" altLang="ko-KR" sz="2100" b="1" dirty="0">
                  <a:solidFill>
                    <a:schemeClr val="accent4">
                      <a:lumMod val="50000"/>
                    </a:schemeClr>
                  </a:solidFill>
                  <a:latin typeface="Times New Roman" pitchFamily="18" charset="0"/>
                  <a:cs typeface="Times New Roman" pitchFamily="18" charset="0"/>
                </a:rPr>
                <a:t> </a:t>
              </a:r>
              <a:endParaRPr lang="ko-KR" altLang="en-US" sz="2100" b="1" dirty="0">
                <a:latin typeface="Agency FB" panose="020B0503020202020204" pitchFamily="34" charset="0"/>
                <a:cs typeface="Times New Roman" pitchFamily="18" charset="0"/>
              </a:endParaRPr>
            </a:p>
          </p:txBody>
        </p:sp>
        <p:sp>
          <p:nvSpPr>
            <p:cNvPr id="24" name="TextBox 23"/>
            <p:cNvSpPr txBox="1"/>
            <p:nvPr/>
          </p:nvSpPr>
          <p:spPr>
            <a:xfrm>
              <a:off x="1899628" y="1575920"/>
              <a:ext cx="958096" cy="492442"/>
            </a:xfrm>
            <a:prstGeom prst="rect">
              <a:avLst/>
            </a:prstGeom>
            <a:noFill/>
          </p:spPr>
          <p:txBody>
            <a:bodyPr wrap="square" lIns="108000" rIns="108000" rtlCol="0">
              <a:spAutoFit/>
            </a:bodyPr>
            <a:lstStyle/>
            <a:p>
              <a:pPr algn="ctr"/>
              <a:endParaRPr lang="ko-KR" altLang="en-US" sz="1800" b="1" dirty="0">
                <a:latin typeface="Agency FB" pitchFamily="34" charset="0"/>
                <a:cs typeface="Times New Roman" pitchFamily="18" charset="0"/>
              </a:endParaRPr>
            </a:p>
          </p:txBody>
        </p:sp>
      </p:grpSp>
      <p:pic>
        <p:nvPicPr>
          <p:cNvPr id="38" name="Picture 3" descr="C:\Users\SHRUTI B H\Desktop\deep-le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7" y="2800350"/>
            <a:ext cx="3180678" cy="19506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732473" y="921298"/>
            <a:ext cx="6400800" cy="3300904"/>
          </a:xfrm>
          <a:prstGeom prst="rect">
            <a:avLst/>
          </a:prstGeom>
        </p:spPr>
        <p:txBody>
          <a:bodyPr wrap="square" lIns="68580" tIns="34290" rIns="68580" bIns="34290">
            <a:spAutoFit/>
          </a:bodyPr>
          <a:lstStyle/>
          <a:p>
            <a:pPr algn="ctr"/>
            <a:br>
              <a:rPr lang="en-IN" sz="1800" dirty="0">
                <a:latin typeface="Agency FB" pitchFamily="34" charset="0"/>
              </a:rPr>
            </a:br>
            <a:r>
              <a:rPr lang="en-US" sz="2400" dirty="0">
                <a:latin typeface="Agency FB" pitchFamily="34" charset="0"/>
              </a:rPr>
              <a:t>The primary objective of this project is to perform a comprehensive analysis of the most streamed Spotify songs dataset. By examining various features such as stream count, artist, release date, genre, and popularity score, we aim to identify key trends and factors that contribute to a song's popularity. This analysis will help in understanding the dynamics of music streaming and the factors that drive listener preferences.</a:t>
            </a:r>
          </a:p>
        </p:txBody>
      </p:sp>
      <p:grpSp>
        <p:nvGrpSpPr>
          <p:cNvPr id="6" name="Group 5">
            <a:extLst>
              <a:ext uri="{FF2B5EF4-FFF2-40B4-BE49-F238E27FC236}">
                <a16:creationId xmlns:a16="http://schemas.microsoft.com/office/drawing/2014/main" id="{C6B7814B-0135-A85B-2114-EDAAF97F9768}"/>
              </a:ext>
            </a:extLst>
          </p:cNvPr>
          <p:cNvGrpSpPr/>
          <p:nvPr/>
        </p:nvGrpSpPr>
        <p:grpSpPr>
          <a:xfrm>
            <a:off x="152400" y="178092"/>
            <a:ext cx="3352799" cy="579838"/>
            <a:chOff x="152400" y="178092"/>
            <a:chExt cx="3352799" cy="579838"/>
          </a:xfrm>
        </p:grpSpPr>
        <p:sp>
          <p:nvSpPr>
            <p:cNvPr id="5" name="Google Shape;262;p28"/>
            <p:cNvSpPr/>
            <p:nvPr/>
          </p:nvSpPr>
          <p:spPr>
            <a:xfrm>
              <a:off x="750886" y="269328"/>
              <a:ext cx="2754313" cy="396036"/>
            </a:xfrm>
            <a:custGeom>
              <a:avLst/>
              <a:gdLst/>
              <a:ahLst/>
              <a:cxnLst/>
              <a:rect l="l" t="t" r="r" b="b"/>
              <a:pathLst>
                <a:path w="13557" h="3922" extrusionOk="0">
                  <a:moveTo>
                    <a:pt x="1" y="0"/>
                  </a:moveTo>
                  <a:lnTo>
                    <a:pt x="1" y="3921"/>
                  </a:lnTo>
                  <a:lnTo>
                    <a:pt x="13556" y="3921"/>
                  </a:lnTo>
                  <a:lnTo>
                    <a:pt x="13556" y="1954"/>
                  </a:lnTo>
                  <a:lnTo>
                    <a:pt x="13556" y="0"/>
                  </a:lnTo>
                  <a:close/>
                </a:path>
              </a:pathLst>
            </a:custGeom>
            <a:solidFill>
              <a:srgbClr val="00B0F0"/>
            </a:solidFill>
            <a:ln>
              <a:noFill/>
            </a:ln>
          </p:spPr>
          <p:txBody>
            <a:bodyPr spcFirstLastPara="1" wrap="square" lIns="68569" tIns="68569" rIns="68569" bIns="68569" anchor="ctr" anchorCtr="0">
              <a:noAutofit/>
            </a:bodyPr>
            <a:lstStyle/>
            <a:p>
              <a:r>
                <a:rPr lang="en-US" sz="2700" b="1" dirty="0">
                  <a:latin typeface="Agency FB" panose="020B0503020202020204" pitchFamily="34" charset="0"/>
                  <a:cs typeface="Times New Roman" pitchFamily="18" charset="0"/>
                </a:rPr>
                <a:t>         Objective</a:t>
              </a:r>
              <a:endParaRPr lang="en-US" sz="2700" dirty="0">
                <a:latin typeface="Agency FB" panose="020B0503020202020204" pitchFamily="34" charset="0"/>
                <a:cs typeface="Times New Roman" pitchFamily="18" charset="0"/>
              </a:endParaRPr>
            </a:p>
          </p:txBody>
        </p:sp>
        <p:sp>
          <p:nvSpPr>
            <p:cNvPr id="3" name="Rectangle 2">
              <a:extLst>
                <a:ext uri="{FF2B5EF4-FFF2-40B4-BE49-F238E27FC236}">
                  <a16:creationId xmlns:a16="http://schemas.microsoft.com/office/drawing/2014/main" id="{3028CA06-5093-3553-44B8-A9B53B2306BC}"/>
                </a:ext>
              </a:extLst>
            </p:cNvPr>
            <p:cNvSpPr/>
            <p:nvPr/>
          </p:nvSpPr>
          <p:spPr>
            <a:xfrm>
              <a:off x="692723" y="178092"/>
              <a:ext cx="58163" cy="57983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4B8808E-A5C0-36D7-58C5-B346C6490EAD}"/>
                </a:ext>
              </a:extLst>
            </p:cNvPr>
            <p:cNvSpPr/>
            <p:nvPr/>
          </p:nvSpPr>
          <p:spPr>
            <a:xfrm>
              <a:off x="152400" y="178092"/>
              <a:ext cx="540323" cy="57983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5D90B157-A038-0E49-96EC-F60479BDD723}"/>
              </a:ext>
            </a:extLst>
          </p:cNvPr>
          <p:cNvGrpSpPr/>
          <p:nvPr/>
        </p:nvGrpSpPr>
        <p:grpSpPr>
          <a:xfrm>
            <a:off x="-4051218" y="149063"/>
            <a:ext cx="3979255" cy="579838"/>
            <a:chOff x="152400" y="178092"/>
            <a:chExt cx="3979255" cy="579838"/>
          </a:xfrm>
        </p:grpSpPr>
        <p:sp>
          <p:nvSpPr>
            <p:cNvPr id="8" name="Google Shape;262;p28">
              <a:extLst>
                <a:ext uri="{FF2B5EF4-FFF2-40B4-BE49-F238E27FC236}">
                  <a16:creationId xmlns:a16="http://schemas.microsoft.com/office/drawing/2014/main" id="{24C1BC2B-DE13-3CB0-E08B-163C24666F97}"/>
                </a:ext>
              </a:extLst>
            </p:cNvPr>
            <p:cNvSpPr/>
            <p:nvPr/>
          </p:nvSpPr>
          <p:spPr>
            <a:xfrm>
              <a:off x="750886" y="269328"/>
              <a:ext cx="3380769" cy="396036"/>
            </a:xfrm>
            <a:custGeom>
              <a:avLst/>
              <a:gdLst/>
              <a:ahLst/>
              <a:cxnLst/>
              <a:rect l="l" t="t" r="r" b="b"/>
              <a:pathLst>
                <a:path w="13557" h="3922" extrusionOk="0">
                  <a:moveTo>
                    <a:pt x="1" y="0"/>
                  </a:moveTo>
                  <a:lnTo>
                    <a:pt x="1" y="3921"/>
                  </a:lnTo>
                  <a:lnTo>
                    <a:pt x="13556" y="3921"/>
                  </a:lnTo>
                  <a:lnTo>
                    <a:pt x="13556" y="1954"/>
                  </a:lnTo>
                  <a:lnTo>
                    <a:pt x="13556" y="0"/>
                  </a:lnTo>
                  <a:close/>
                </a:path>
              </a:pathLst>
            </a:custGeom>
            <a:solidFill>
              <a:srgbClr val="00B0F0"/>
            </a:solidFill>
            <a:ln>
              <a:noFill/>
            </a:ln>
          </p:spPr>
          <p:txBody>
            <a:bodyPr spcFirstLastPara="1" wrap="square" lIns="68569" tIns="68569" rIns="68569" bIns="68569" anchor="ctr" anchorCtr="0">
              <a:noAutofit/>
            </a:bodyPr>
            <a:lstStyle/>
            <a:p>
              <a:endParaRPr lang="en-US" sz="2700" b="1" dirty="0">
                <a:latin typeface="Agency FB" panose="020B0503020202020204" pitchFamily="34" charset="0"/>
                <a:cs typeface="Times New Roman" pitchFamily="18" charset="0"/>
              </a:endParaRPr>
            </a:p>
            <a:p>
              <a:r>
                <a:rPr lang="en-US" sz="2700" b="1" dirty="0">
                  <a:latin typeface="Agency FB" panose="020B0503020202020204" pitchFamily="34" charset="0"/>
                  <a:cs typeface="Times New Roman" pitchFamily="18" charset="0"/>
                </a:rPr>
                <a:t>Dataset Description</a:t>
              </a:r>
            </a:p>
            <a:p>
              <a:endParaRPr lang="en-US" sz="2700" dirty="0">
                <a:latin typeface="Agency FB" panose="020B0503020202020204" pitchFamily="34" charset="0"/>
                <a:cs typeface="Times New Roman" pitchFamily="18" charset="0"/>
              </a:endParaRPr>
            </a:p>
          </p:txBody>
        </p:sp>
        <p:grpSp>
          <p:nvGrpSpPr>
            <p:cNvPr id="9" name="Group 8">
              <a:extLst>
                <a:ext uri="{FF2B5EF4-FFF2-40B4-BE49-F238E27FC236}">
                  <a16:creationId xmlns:a16="http://schemas.microsoft.com/office/drawing/2014/main" id="{6B695287-5DEE-93AE-DC4A-2122A1A6E1AC}"/>
                </a:ext>
              </a:extLst>
            </p:cNvPr>
            <p:cNvGrpSpPr/>
            <p:nvPr/>
          </p:nvGrpSpPr>
          <p:grpSpPr>
            <a:xfrm>
              <a:off x="152400" y="178092"/>
              <a:ext cx="598486" cy="579838"/>
              <a:chOff x="152400" y="178092"/>
              <a:chExt cx="598486" cy="579838"/>
            </a:xfrm>
          </p:grpSpPr>
          <p:sp>
            <p:nvSpPr>
              <p:cNvPr id="10" name="Rectangle 9">
                <a:extLst>
                  <a:ext uri="{FF2B5EF4-FFF2-40B4-BE49-F238E27FC236}">
                    <a16:creationId xmlns:a16="http://schemas.microsoft.com/office/drawing/2014/main" id="{C34F1847-8646-4640-0D3A-FDCA30B382AE}"/>
                  </a:ext>
                </a:extLst>
              </p:cNvPr>
              <p:cNvSpPr/>
              <p:nvPr/>
            </p:nvSpPr>
            <p:spPr>
              <a:xfrm>
                <a:off x="692723" y="178092"/>
                <a:ext cx="58163" cy="57983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1D6C3FF-2507-D272-AD46-F9368C2812D3}"/>
                  </a:ext>
                </a:extLst>
              </p:cNvPr>
              <p:cNvSpPr/>
              <p:nvPr/>
            </p:nvSpPr>
            <p:spPr>
              <a:xfrm>
                <a:off x="152400" y="178092"/>
                <a:ext cx="540323" cy="57983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2177960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a:extLst>
              <a:ext uri="{FF2B5EF4-FFF2-40B4-BE49-F238E27FC236}">
                <a16:creationId xmlns:a16="http://schemas.microsoft.com/office/drawing/2014/main" id="{37F06B10-F2B9-45AE-BAEE-3A25BDC40F60}"/>
              </a:ext>
            </a:extLst>
          </p:cNvPr>
          <p:cNvGrpSpPr/>
          <p:nvPr/>
        </p:nvGrpSpPr>
        <p:grpSpPr>
          <a:xfrm>
            <a:off x="225222" y="804252"/>
            <a:ext cx="3908227" cy="415498"/>
            <a:chOff x="1899628" y="1529755"/>
            <a:chExt cx="5210969" cy="553997"/>
          </a:xfrm>
        </p:grpSpPr>
        <p:sp>
          <p:nvSpPr>
            <p:cNvPr id="23" name="TextBox 22"/>
            <p:cNvSpPr txBox="1"/>
            <p:nvPr/>
          </p:nvSpPr>
          <p:spPr>
            <a:xfrm>
              <a:off x="2602905" y="1529755"/>
              <a:ext cx="4507692" cy="553997"/>
            </a:xfrm>
            <a:prstGeom prst="rect">
              <a:avLst/>
            </a:prstGeom>
            <a:noFill/>
          </p:spPr>
          <p:txBody>
            <a:bodyPr wrap="square" lIns="108000" rIns="108000" rtlCol="0">
              <a:spAutoFit/>
            </a:bodyPr>
            <a:lstStyle/>
            <a:p>
              <a:r>
                <a:rPr lang="en-US" altLang="ko-KR" sz="2100" b="1" dirty="0">
                  <a:solidFill>
                    <a:schemeClr val="accent4">
                      <a:lumMod val="50000"/>
                    </a:schemeClr>
                  </a:solidFill>
                  <a:latin typeface="Times New Roman" pitchFamily="18" charset="0"/>
                  <a:cs typeface="Times New Roman" pitchFamily="18" charset="0"/>
                </a:rPr>
                <a:t> </a:t>
              </a:r>
              <a:endParaRPr lang="ko-KR" altLang="en-US" sz="2100" b="1" dirty="0">
                <a:latin typeface="Agency FB" panose="020B0503020202020204" pitchFamily="34" charset="0"/>
                <a:cs typeface="Times New Roman" pitchFamily="18" charset="0"/>
              </a:endParaRPr>
            </a:p>
          </p:txBody>
        </p:sp>
        <p:sp>
          <p:nvSpPr>
            <p:cNvPr id="24" name="TextBox 23"/>
            <p:cNvSpPr txBox="1"/>
            <p:nvPr/>
          </p:nvSpPr>
          <p:spPr>
            <a:xfrm>
              <a:off x="1899628" y="1575920"/>
              <a:ext cx="958096" cy="492442"/>
            </a:xfrm>
            <a:prstGeom prst="rect">
              <a:avLst/>
            </a:prstGeom>
            <a:noFill/>
          </p:spPr>
          <p:txBody>
            <a:bodyPr wrap="square" lIns="108000" rIns="108000" rtlCol="0">
              <a:spAutoFit/>
            </a:bodyPr>
            <a:lstStyle/>
            <a:p>
              <a:pPr algn="ctr"/>
              <a:endParaRPr lang="ko-KR" altLang="en-US" sz="1800" b="1" dirty="0">
                <a:latin typeface="Agency FB" pitchFamily="34" charset="0"/>
                <a:cs typeface="Times New Roman" pitchFamily="18" charset="0"/>
              </a:endParaRPr>
            </a:p>
          </p:txBody>
        </p:sp>
      </p:grpSp>
      <p:pic>
        <p:nvPicPr>
          <p:cNvPr id="38" name="Picture 3" descr="C:\Users\SHRUTI B H\Desktop\deep-le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7" y="2800350"/>
            <a:ext cx="3180678" cy="19506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752197" y="1219750"/>
            <a:ext cx="6400800" cy="3300904"/>
          </a:xfrm>
          <a:prstGeom prst="rect">
            <a:avLst/>
          </a:prstGeom>
        </p:spPr>
        <p:txBody>
          <a:bodyPr wrap="square" lIns="68580" tIns="34290" rIns="68580" bIns="34290">
            <a:spAutoFit/>
          </a:bodyPr>
          <a:lstStyle/>
          <a:p>
            <a:r>
              <a:rPr lang="en-US" b="1" dirty="0"/>
              <a:t>Features:</a:t>
            </a:r>
            <a:endParaRPr lang="en-US" dirty="0"/>
          </a:p>
          <a:p>
            <a:pPr marL="742950" lvl="1" indent="-285750">
              <a:buFont typeface="Arial" panose="020B0604020202020204" pitchFamily="34" charset="0"/>
              <a:buChar char="•"/>
            </a:pPr>
            <a:r>
              <a:rPr lang="en-US" dirty="0"/>
              <a:t>Track</a:t>
            </a:r>
          </a:p>
          <a:p>
            <a:pPr marL="742950" lvl="1" indent="-285750">
              <a:buFont typeface="Arial" panose="020B0604020202020204" pitchFamily="34" charset="0"/>
              <a:buChar char="•"/>
            </a:pPr>
            <a:r>
              <a:rPr lang="en-US" dirty="0"/>
              <a:t>Album Name</a:t>
            </a:r>
          </a:p>
          <a:p>
            <a:pPr marL="742950" lvl="1" indent="-285750">
              <a:buFont typeface="Arial" panose="020B0604020202020204" pitchFamily="34" charset="0"/>
              <a:buChar char="•"/>
            </a:pPr>
            <a:r>
              <a:rPr lang="en-US" dirty="0"/>
              <a:t>Artist</a:t>
            </a:r>
          </a:p>
          <a:p>
            <a:pPr marL="742950" lvl="1" indent="-285750">
              <a:buFont typeface="Arial" panose="020B0604020202020204" pitchFamily="34" charset="0"/>
              <a:buChar char="•"/>
            </a:pPr>
            <a:r>
              <a:rPr lang="en-US" dirty="0"/>
              <a:t>Release Date</a:t>
            </a:r>
          </a:p>
          <a:p>
            <a:pPr marL="742950" lvl="1" indent="-285750">
              <a:buFont typeface="Arial" panose="020B0604020202020204" pitchFamily="34" charset="0"/>
              <a:buChar char="•"/>
            </a:pPr>
            <a:r>
              <a:rPr lang="en-US" dirty="0" err="1"/>
              <a:t>Isrc</a:t>
            </a:r>
            <a:endParaRPr lang="en-US" dirty="0"/>
          </a:p>
          <a:p>
            <a:pPr marL="742950" lvl="1" indent="-285750">
              <a:buFont typeface="Arial" panose="020B0604020202020204" pitchFamily="34" charset="0"/>
              <a:buChar char="•"/>
            </a:pPr>
            <a:r>
              <a:rPr lang="en-US" dirty="0"/>
              <a:t>All Time Rank</a:t>
            </a:r>
          </a:p>
          <a:p>
            <a:pPr marL="742950" lvl="1" indent="-285750">
              <a:buFont typeface="Arial" panose="020B0604020202020204" pitchFamily="34" charset="0"/>
              <a:buChar char="•"/>
            </a:pPr>
            <a:r>
              <a:rPr lang="en-US" dirty="0"/>
              <a:t>Track Score</a:t>
            </a:r>
          </a:p>
          <a:p>
            <a:pPr marL="742950" lvl="1" indent="-285750">
              <a:buFont typeface="Arial" panose="020B0604020202020204" pitchFamily="34" charset="0"/>
              <a:buChar char="•"/>
            </a:pPr>
            <a:r>
              <a:rPr lang="en-US" dirty="0"/>
              <a:t>Spotify Streams</a:t>
            </a:r>
          </a:p>
          <a:p>
            <a:pPr marL="742950" lvl="1" indent="-285750">
              <a:buFont typeface="Arial" panose="020B0604020202020204" pitchFamily="34" charset="0"/>
              <a:buChar char="•"/>
            </a:pPr>
            <a:r>
              <a:rPr lang="en-US" dirty="0"/>
              <a:t>Spotify Playlist Count</a:t>
            </a:r>
          </a:p>
          <a:p>
            <a:pPr marL="742950" lvl="1" indent="-285750">
              <a:buFont typeface="Arial" panose="020B0604020202020204" pitchFamily="34" charset="0"/>
              <a:buChar char="•"/>
            </a:pPr>
            <a:r>
              <a:rPr lang="en-US" dirty="0"/>
              <a:t>Spotify Playlist Reach</a:t>
            </a:r>
          </a:p>
          <a:p>
            <a:pPr marL="742950" lvl="1" indent="-285750">
              <a:buFont typeface="Arial" panose="020B0604020202020204" pitchFamily="34" charset="0"/>
              <a:buChar char="•"/>
            </a:pPr>
            <a:r>
              <a:rPr lang="en-US" dirty="0"/>
              <a:t>Spotify Popularity</a:t>
            </a:r>
          </a:p>
          <a:p>
            <a:pPr marL="742950" lvl="1" indent="-285750">
              <a:buFont typeface="Arial" panose="020B0604020202020204" pitchFamily="34" charset="0"/>
              <a:buChar char="•"/>
            </a:pPr>
            <a:r>
              <a:rPr lang="en-US" dirty="0"/>
              <a:t>YouTube Views</a:t>
            </a:r>
          </a:p>
          <a:p>
            <a:pPr marL="742950" lvl="1" indent="-285750">
              <a:buFont typeface="Arial" panose="020B0604020202020204" pitchFamily="34" charset="0"/>
              <a:buChar char="•"/>
            </a:pPr>
            <a:r>
              <a:rPr lang="en-US" dirty="0"/>
              <a:t>YouTube Likes</a:t>
            </a:r>
          </a:p>
          <a:p>
            <a:pPr marL="742950" lvl="1" indent="-285750">
              <a:buFont typeface="Arial" panose="020B0604020202020204" pitchFamily="34" charset="0"/>
              <a:buChar char="•"/>
            </a:pPr>
            <a:r>
              <a:rPr lang="en-US" dirty="0"/>
              <a:t>Genres</a:t>
            </a:r>
          </a:p>
        </p:txBody>
      </p:sp>
      <p:grpSp>
        <p:nvGrpSpPr>
          <p:cNvPr id="7" name="Group 6">
            <a:extLst>
              <a:ext uri="{FF2B5EF4-FFF2-40B4-BE49-F238E27FC236}">
                <a16:creationId xmlns:a16="http://schemas.microsoft.com/office/drawing/2014/main" id="{5B14EC92-2B6E-D063-21BA-2D19AE17804B}"/>
              </a:ext>
            </a:extLst>
          </p:cNvPr>
          <p:cNvGrpSpPr/>
          <p:nvPr/>
        </p:nvGrpSpPr>
        <p:grpSpPr>
          <a:xfrm>
            <a:off x="152400" y="178092"/>
            <a:ext cx="3979255" cy="579838"/>
            <a:chOff x="152400" y="178092"/>
            <a:chExt cx="3979255" cy="579838"/>
          </a:xfrm>
        </p:grpSpPr>
        <p:sp>
          <p:nvSpPr>
            <p:cNvPr id="5" name="Google Shape;262;p28"/>
            <p:cNvSpPr/>
            <p:nvPr/>
          </p:nvSpPr>
          <p:spPr>
            <a:xfrm>
              <a:off x="750886" y="269328"/>
              <a:ext cx="3380769" cy="396036"/>
            </a:xfrm>
            <a:custGeom>
              <a:avLst/>
              <a:gdLst/>
              <a:ahLst/>
              <a:cxnLst/>
              <a:rect l="l" t="t" r="r" b="b"/>
              <a:pathLst>
                <a:path w="13557" h="3922" extrusionOk="0">
                  <a:moveTo>
                    <a:pt x="1" y="0"/>
                  </a:moveTo>
                  <a:lnTo>
                    <a:pt x="1" y="3921"/>
                  </a:lnTo>
                  <a:lnTo>
                    <a:pt x="13556" y="3921"/>
                  </a:lnTo>
                  <a:lnTo>
                    <a:pt x="13556" y="1954"/>
                  </a:lnTo>
                  <a:lnTo>
                    <a:pt x="13556" y="0"/>
                  </a:lnTo>
                  <a:close/>
                </a:path>
              </a:pathLst>
            </a:custGeom>
            <a:solidFill>
              <a:srgbClr val="00B0F0"/>
            </a:solidFill>
            <a:ln>
              <a:noFill/>
            </a:ln>
          </p:spPr>
          <p:txBody>
            <a:bodyPr spcFirstLastPara="1" wrap="square" lIns="68569" tIns="68569" rIns="68569" bIns="68569" anchor="ctr" anchorCtr="0">
              <a:noAutofit/>
            </a:bodyPr>
            <a:lstStyle/>
            <a:p>
              <a:endParaRPr lang="en-US" sz="2700" b="1" dirty="0">
                <a:latin typeface="Agency FB" panose="020B0503020202020204" pitchFamily="34" charset="0"/>
                <a:cs typeface="Times New Roman" pitchFamily="18" charset="0"/>
              </a:endParaRPr>
            </a:p>
            <a:p>
              <a:r>
                <a:rPr lang="en-US" sz="2700" b="1" dirty="0">
                  <a:latin typeface="Agency FB" panose="020B0503020202020204" pitchFamily="34" charset="0"/>
                  <a:cs typeface="Times New Roman" pitchFamily="18" charset="0"/>
                </a:rPr>
                <a:t>Dataset Description</a:t>
              </a:r>
            </a:p>
            <a:p>
              <a:endParaRPr lang="en-US" sz="2700" dirty="0">
                <a:latin typeface="Agency FB" panose="020B0503020202020204" pitchFamily="34" charset="0"/>
                <a:cs typeface="Times New Roman" pitchFamily="18" charset="0"/>
              </a:endParaRPr>
            </a:p>
          </p:txBody>
        </p:sp>
        <p:grpSp>
          <p:nvGrpSpPr>
            <p:cNvPr id="6" name="Group 5">
              <a:extLst>
                <a:ext uri="{FF2B5EF4-FFF2-40B4-BE49-F238E27FC236}">
                  <a16:creationId xmlns:a16="http://schemas.microsoft.com/office/drawing/2014/main" id="{CC2BFDC1-C0CF-1EF9-72E9-8131C5BE0C6E}"/>
                </a:ext>
              </a:extLst>
            </p:cNvPr>
            <p:cNvGrpSpPr/>
            <p:nvPr/>
          </p:nvGrpSpPr>
          <p:grpSpPr>
            <a:xfrm>
              <a:off x="152400" y="178092"/>
              <a:ext cx="598486" cy="579838"/>
              <a:chOff x="152400" y="178092"/>
              <a:chExt cx="598486" cy="579838"/>
            </a:xfrm>
          </p:grpSpPr>
          <p:sp>
            <p:nvSpPr>
              <p:cNvPr id="3" name="Rectangle 2">
                <a:extLst>
                  <a:ext uri="{FF2B5EF4-FFF2-40B4-BE49-F238E27FC236}">
                    <a16:creationId xmlns:a16="http://schemas.microsoft.com/office/drawing/2014/main" id="{3028CA06-5093-3553-44B8-A9B53B2306BC}"/>
                  </a:ext>
                </a:extLst>
              </p:cNvPr>
              <p:cNvSpPr/>
              <p:nvPr/>
            </p:nvSpPr>
            <p:spPr>
              <a:xfrm>
                <a:off x="692723" y="178092"/>
                <a:ext cx="58163" cy="57983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4B8808E-A5C0-36D7-58C5-B346C6490EAD}"/>
                  </a:ext>
                </a:extLst>
              </p:cNvPr>
              <p:cNvSpPr/>
              <p:nvPr/>
            </p:nvSpPr>
            <p:spPr>
              <a:xfrm>
                <a:off x="152400" y="178092"/>
                <a:ext cx="540323" cy="57983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 name="TextBox 7">
            <a:extLst>
              <a:ext uri="{FF2B5EF4-FFF2-40B4-BE49-F238E27FC236}">
                <a16:creationId xmlns:a16="http://schemas.microsoft.com/office/drawing/2014/main" id="{C4AF1259-8A57-C8C7-77F0-012BE40E547F}"/>
              </a:ext>
            </a:extLst>
          </p:cNvPr>
          <p:cNvSpPr txBox="1"/>
          <p:nvPr/>
        </p:nvSpPr>
        <p:spPr>
          <a:xfrm>
            <a:off x="721804" y="721243"/>
            <a:ext cx="8703996" cy="400110"/>
          </a:xfrm>
          <a:prstGeom prst="rect">
            <a:avLst/>
          </a:prstGeom>
          <a:noFill/>
        </p:spPr>
        <p:txBody>
          <a:bodyPr wrap="square">
            <a:spAutoFit/>
          </a:bodyPr>
          <a:lstStyle/>
          <a:p>
            <a:r>
              <a:rPr lang="en-US" sz="2000" b="1" dirty="0"/>
              <a:t>Source</a:t>
            </a:r>
            <a:r>
              <a:rPr lang="en-US" sz="2000" dirty="0"/>
              <a:t>: Spotify's publicly available data on most streamed songs</a:t>
            </a:r>
            <a:endParaRPr lang="en-IN" sz="2000" dirty="0"/>
          </a:p>
        </p:txBody>
      </p:sp>
    </p:spTree>
    <p:extLst>
      <p:ext uri="{BB962C8B-B14F-4D97-AF65-F5344CB8AC3E}">
        <p14:creationId xmlns:p14="http://schemas.microsoft.com/office/powerpoint/2010/main" val="248326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Exploratory Data Analysis</a:t>
            </a:r>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102215" y="498258"/>
            <a:ext cx="4542700"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IN" dirty="0"/>
              <a:t>Read the dataset</a:t>
            </a:r>
            <a:endParaRPr lang="en-IN" dirty="0">
              <a:latin typeface="Teko"/>
              <a:ea typeface="Teko"/>
              <a:cs typeface="Teko"/>
              <a:sym typeface="Teko"/>
            </a:endParaRP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21195229">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8" name="Picture 27">
            <a:extLst>
              <a:ext uri="{FF2B5EF4-FFF2-40B4-BE49-F238E27FC236}">
                <a16:creationId xmlns:a16="http://schemas.microsoft.com/office/drawing/2014/main" id="{E7389DA2-23F9-17A9-CBC0-8DB123707FAE}"/>
              </a:ext>
            </a:extLst>
          </p:cNvPr>
          <p:cNvPicPr>
            <a:picLocks noChangeAspect="1"/>
          </p:cNvPicPr>
          <p:nvPr/>
        </p:nvPicPr>
        <p:blipFill>
          <a:blip r:embed="rId3"/>
          <a:stretch>
            <a:fillRect/>
          </a:stretch>
        </p:blipFill>
        <p:spPr>
          <a:xfrm>
            <a:off x="601790" y="1054506"/>
            <a:ext cx="5543550" cy="1038225"/>
          </a:xfrm>
          <a:prstGeom prst="rect">
            <a:avLst/>
          </a:prstGeom>
        </p:spPr>
      </p:pic>
      <p:pic>
        <p:nvPicPr>
          <p:cNvPr id="30" name="Picture 29">
            <a:extLst>
              <a:ext uri="{FF2B5EF4-FFF2-40B4-BE49-F238E27FC236}">
                <a16:creationId xmlns:a16="http://schemas.microsoft.com/office/drawing/2014/main" id="{22E620FF-F30E-4398-D2AF-1459B40B58AD}"/>
              </a:ext>
            </a:extLst>
          </p:cNvPr>
          <p:cNvPicPr>
            <a:picLocks noChangeAspect="1"/>
          </p:cNvPicPr>
          <p:nvPr/>
        </p:nvPicPr>
        <p:blipFill>
          <a:blip r:embed="rId4"/>
          <a:stretch>
            <a:fillRect/>
          </a:stretch>
        </p:blipFill>
        <p:spPr>
          <a:xfrm>
            <a:off x="601790" y="2272646"/>
            <a:ext cx="7328967" cy="1895086"/>
          </a:xfrm>
          <a:prstGeom prst="rect">
            <a:avLst/>
          </a:prstGeom>
        </p:spPr>
      </p:pic>
      <p:sp>
        <p:nvSpPr>
          <p:cNvPr id="25" name="TextBox 24">
            <a:extLst>
              <a:ext uri="{FF2B5EF4-FFF2-40B4-BE49-F238E27FC236}">
                <a16:creationId xmlns:a16="http://schemas.microsoft.com/office/drawing/2014/main" id="{9E60425F-B94D-F3DE-3AAB-FA3D12BEFEEF}"/>
              </a:ext>
            </a:extLst>
          </p:cNvPr>
          <p:cNvSpPr txBox="1"/>
          <p:nvPr/>
        </p:nvSpPr>
        <p:spPr>
          <a:xfrm>
            <a:off x="6315031" y="796557"/>
            <a:ext cx="2031187" cy="1384995"/>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wrap="square">
            <a:spAutoFit/>
          </a:bodyPr>
          <a:lstStyle/>
          <a:p>
            <a:r>
              <a:rPr lang="en-US" sz="1200" dirty="0">
                <a:latin typeface="Electrolize" panose="020B0604020202020204" charset="0"/>
              </a:rPr>
              <a:t>This code attempts to read a CSV file named 'Most Streamed Spotify Songs 2024.csv' using the 'latin1' encoding and then displays the first few rows of the dataset.</a:t>
            </a:r>
            <a:endParaRPr lang="en-IN" sz="1200" dirty="0">
              <a:latin typeface="Electrolize" panose="020B0604020202020204" charset="0"/>
            </a:endParaRPr>
          </a:p>
        </p:txBody>
      </p:sp>
    </p:spTree>
    <p:extLst>
      <p:ext uri="{BB962C8B-B14F-4D97-AF65-F5344CB8AC3E}">
        <p14:creationId xmlns:p14="http://schemas.microsoft.com/office/powerpoint/2010/main" val="2650649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102215" y="498258"/>
            <a:ext cx="4542700"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IN" dirty="0">
                <a:latin typeface="Teko"/>
                <a:ea typeface="Teko"/>
                <a:cs typeface="Teko"/>
                <a:sym typeface="Teko"/>
              </a:rPr>
              <a:t>Handle null values</a:t>
            </a: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rot="10488314">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rot="10561140">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rot="11028541">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7" name="Picture 26">
            <a:extLst>
              <a:ext uri="{FF2B5EF4-FFF2-40B4-BE49-F238E27FC236}">
                <a16:creationId xmlns:a16="http://schemas.microsoft.com/office/drawing/2014/main" id="{16F2AA7F-F15E-DA7F-FF04-F887F897A668}"/>
              </a:ext>
            </a:extLst>
          </p:cNvPr>
          <p:cNvPicPr>
            <a:picLocks noChangeAspect="1"/>
          </p:cNvPicPr>
          <p:nvPr/>
        </p:nvPicPr>
        <p:blipFill>
          <a:blip r:embed="rId3"/>
          <a:stretch>
            <a:fillRect/>
          </a:stretch>
        </p:blipFill>
        <p:spPr>
          <a:xfrm>
            <a:off x="1004964" y="1190890"/>
            <a:ext cx="3619701" cy="744723"/>
          </a:xfrm>
          <a:prstGeom prst="rect">
            <a:avLst/>
          </a:prstGeom>
        </p:spPr>
      </p:pic>
      <p:pic>
        <p:nvPicPr>
          <p:cNvPr id="31" name="Picture 30">
            <a:extLst>
              <a:ext uri="{FF2B5EF4-FFF2-40B4-BE49-F238E27FC236}">
                <a16:creationId xmlns:a16="http://schemas.microsoft.com/office/drawing/2014/main" id="{8D82B0DE-402B-1F23-8C32-569B1CDD4F9A}"/>
              </a:ext>
            </a:extLst>
          </p:cNvPr>
          <p:cNvPicPr>
            <a:picLocks noChangeAspect="1"/>
          </p:cNvPicPr>
          <p:nvPr/>
        </p:nvPicPr>
        <p:blipFill>
          <a:blip r:embed="rId4"/>
          <a:stretch>
            <a:fillRect/>
          </a:stretch>
        </p:blipFill>
        <p:spPr>
          <a:xfrm>
            <a:off x="3139621" y="1991842"/>
            <a:ext cx="2678003" cy="3020686"/>
          </a:xfrm>
          <a:prstGeom prst="rect">
            <a:avLst/>
          </a:prstGeom>
        </p:spPr>
      </p:pic>
      <p:sp>
        <p:nvSpPr>
          <p:cNvPr id="34" name="TextBox 33">
            <a:extLst>
              <a:ext uri="{FF2B5EF4-FFF2-40B4-BE49-F238E27FC236}">
                <a16:creationId xmlns:a16="http://schemas.microsoft.com/office/drawing/2014/main" id="{BF97F32F-8354-4502-8669-468BE8D0347A}"/>
              </a:ext>
            </a:extLst>
          </p:cNvPr>
          <p:cNvSpPr txBox="1"/>
          <p:nvPr/>
        </p:nvSpPr>
        <p:spPr>
          <a:xfrm>
            <a:off x="6035752" y="1095603"/>
            <a:ext cx="2678004" cy="1323439"/>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302F2F"/>
                </a:solidFill>
                <a:effectLst/>
                <a:uLnTx/>
                <a:uFillTx/>
                <a:latin typeface="Electrolize" panose="020B0604020202020204" charset="0"/>
                <a:ea typeface="+mn-ea"/>
                <a:cs typeface="+mn-cs"/>
                <a:sym typeface="Arial"/>
              </a:rPr>
              <a:t>This code checks for missing values in the dataset and prints the sum of missing values for each column.</a:t>
            </a:r>
            <a:endParaRPr kumimoji="0" lang="en-IN" sz="1600" b="0" i="0" u="none" strike="noStrike" kern="0" cap="none" spc="0" normalizeH="0" baseline="0" noProof="0" dirty="0">
              <a:ln>
                <a:noFill/>
              </a:ln>
              <a:solidFill>
                <a:srgbClr val="302F2F"/>
              </a:solidFill>
              <a:effectLst/>
              <a:uLnTx/>
              <a:uFillTx/>
              <a:latin typeface="Electrolize" panose="020B0604020202020204" charset="0"/>
              <a:ea typeface="+mn-ea"/>
              <a:cs typeface="+mn-cs"/>
              <a:sym typeface="Arial"/>
            </a:endParaRPr>
          </a:p>
        </p:txBody>
      </p:sp>
    </p:spTree>
    <p:extLst>
      <p:ext uri="{BB962C8B-B14F-4D97-AF65-F5344CB8AC3E}">
        <p14:creationId xmlns:p14="http://schemas.microsoft.com/office/powerpoint/2010/main" val="361387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1022" name="Google Shape;1022;p36"/>
          <p:cNvSpPr txBox="1">
            <a:spLocks noGrp="1"/>
          </p:cNvSpPr>
          <p:nvPr>
            <p:ph type="title"/>
          </p:nvPr>
        </p:nvSpPr>
        <p:spPr>
          <a:xfrm>
            <a:off x="1102215" y="498258"/>
            <a:ext cx="4542700" cy="65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hlink"/>
              </a:buClr>
              <a:buSzPts val="1100"/>
              <a:buFont typeface="Arial"/>
              <a:buNone/>
            </a:pPr>
            <a:r>
              <a:rPr lang="en-IN" dirty="0">
                <a:latin typeface="Teko"/>
                <a:ea typeface="Teko"/>
                <a:cs typeface="Teko"/>
                <a:sym typeface="Teko"/>
              </a:rPr>
              <a:t>Inspect the Data</a:t>
            </a:r>
          </a:p>
        </p:txBody>
      </p:sp>
      <p:grpSp>
        <p:nvGrpSpPr>
          <p:cNvPr id="1029" name="Google Shape;1029;p36"/>
          <p:cNvGrpSpPr/>
          <p:nvPr/>
        </p:nvGrpSpPr>
        <p:grpSpPr>
          <a:xfrm>
            <a:off x="2501965" y="4474923"/>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81;p35">
            <a:extLst>
              <a:ext uri="{FF2B5EF4-FFF2-40B4-BE49-F238E27FC236}">
                <a16:creationId xmlns:a16="http://schemas.microsoft.com/office/drawing/2014/main" id="{E7DBD90B-5052-4AC3-3170-7AA38920DC37}"/>
              </a:ext>
            </a:extLst>
          </p:cNvPr>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82;p35">
            <a:extLst>
              <a:ext uri="{FF2B5EF4-FFF2-40B4-BE49-F238E27FC236}">
                <a16:creationId xmlns:a16="http://schemas.microsoft.com/office/drawing/2014/main" id="{A8108823-C24B-C55E-4D77-5D7985AAF451}"/>
              </a:ext>
            </a:extLst>
          </p:cNvPr>
          <p:cNvGrpSpPr/>
          <p:nvPr/>
        </p:nvGrpSpPr>
        <p:grpSpPr>
          <a:xfrm>
            <a:off x="8218214" y="3614536"/>
            <a:ext cx="454765" cy="457446"/>
            <a:chOff x="3137370" y="-570001"/>
            <a:chExt cx="454778" cy="457459"/>
          </a:xfrm>
        </p:grpSpPr>
        <p:sp>
          <p:nvSpPr>
            <p:cNvPr id="4" name="Google Shape;783;p35">
              <a:extLst>
                <a:ext uri="{FF2B5EF4-FFF2-40B4-BE49-F238E27FC236}">
                  <a16:creationId xmlns:a16="http://schemas.microsoft.com/office/drawing/2014/main" id="{E73D6FEA-9609-F908-0026-1D7B071B6371}"/>
                </a:ext>
              </a:extLst>
            </p:cNvPr>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4;p35">
              <a:extLst>
                <a:ext uri="{FF2B5EF4-FFF2-40B4-BE49-F238E27FC236}">
                  <a16:creationId xmlns:a16="http://schemas.microsoft.com/office/drawing/2014/main" id="{0BE8CB94-8EF0-9DBD-1D9A-09FE0EB077CB}"/>
                </a:ext>
              </a:extLst>
            </p:cNvPr>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5;p35">
              <a:extLst>
                <a:ext uri="{FF2B5EF4-FFF2-40B4-BE49-F238E27FC236}">
                  <a16:creationId xmlns:a16="http://schemas.microsoft.com/office/drawing/2014/main" id="{7105B499-7530-791C-0982-61FE2CE95E12}"/>
                </a:ext>
              </a:extLst>
            </p:cNvPr>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6;p35">
              <a:extLst>
                <a:ext uri="{FF2B5EF4-FFF2-40B4-BE49-F238E27FC236}">
                  <a16:creationId xmlns:a16="http://schemas.microsoft.com/office/drawing/2014/main" id="{CD755894-1F60-B8C5-3A23-919A7DBED28F}"/>
                </a:ext>
              </a:extLst>
            </p:cNvPr>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p35">
              <a:extLst>
                <a:ext uri="{FF2B5EF4-FFF2-40B4-BE49-F238E27FC236}">
                  <a16:creationId xmlns:a16="http://schemas.microsoft.com/office/drawing/2014/main" id="{03FEE476-ADDB-88A6-5494-8A21ED48703B}"/>
                </a:ext>
              </a:extLst>
            </p:cNvPr>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8;p35">
              <a:extLst>
                <a:ext uri="{FF2B5EF4-FFF2-40B4-BE49-F238E27FC236}">
                  <a16:creationId xmlns:a16="http://schemas.microsoft.com/office/drawing/2014/main" id="{6FB4E799-6C0B-2670-3BD5-A2BE8F7F789A}"/>
                </a:ext>
              </a:extLst>
            </p:cNvPr>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D001D70A-4D37-09DE-C92A-40083AE5A313}"/>
                </a:ext>
              </a:extLst>
            </p:cNvPr>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5">
              <a:extLst>
                <a:ext uri="{FF2B5EF4-FFF2-40B4-BE49-F238E27FC236}">
                  <a16:creationId xmlns:a16="http://schemas.microsoft.com/office/drawing/2014/main" id="{A1783AC1-3761-5167-2932-6936AF2C9DC5}"/>
                </a:ext>
              </a:extLst>
            </p:cNvPr>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5">
              <a:extLst>
                <a:ext uri="{FF2B5EF4-FFF2-40B4-BE49-F238E27FC236}">
                  <a16:creationId xmlns:a16="http://schemas.microsoft.com/office/drawing/2014/main" id="{55585624-CE82-514A-CFD3-52C8C1CB54E6}"/>
                </a:ext>
              </a:extLst>
            </p:cNvPr>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792;p35">
            <a:extLst>
              <a:ext uri="{FF2B5EF4-FFF2-40B4-BE49-F238E27FC236}">
                <a16:creationId xmlns:a16="http://schemas.microsoft.com/office/drawing/2014/main" id="{EAF1C658-FF2C-7315-E3E3-E5D348B233B9}"/>
              </a:ext>
            </a:extLst>
          </p:cNvPr>
          <p:cNvGrpSpPr/>
          <p:nvPr/>
        </p:nvGrpSpPr>
        <p:grpSpPr>
          <a:xfrm>
            <a:off x="7984623" y="4115930"/>
            <a:ext cx="888556" cy="888556"/>
            <a:chOff x="3601710" y="-660170"/>
            <a:chExt cx="888556" cy="888556"/>
          </a:xfrm>
        </p:grpSpPr>
        <p:sp>
          <p:nvSpPr>
            <p:cNvPr id="14" name="Google Shape;793;p35">
              <a:extLst>
                <a:ext uri="{FF2B5EF4-FFF2-40B4-BE49-F238E27FC236}">
                  <a16:creationId xmlns:a16="http://schemas.microsoft.com/office/drawing/2014/main" id="{55B51F87-2546-10B5-3903-BAE7B58D7167}"/>
                </a:ext>
              </a:extLst>
            </p:cNvPr>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5">
              <a:extLst>
                <a:ext uri="{FF2B5EF4-FFF2-40B4-BE49-F238E27FC236}">
                  <a16:creationId xmlns:a16="http://schemas.microsoft.com/office/drawing/2014/main" id="{B110DC3F-CC33-CC29-20EF-3DC6AB91435E}"/>
                </a:ext>
              </a:extLst>
            </p:cNvPr>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5">
              <a:extLst>
                <a:ext uri="{FF2B5EF4-FFF2-40B4-BE49-F238E27FC236}">
                  <a16:creationId xmlns:a16="http://schemas.microsoft.com/office/drawing/2014/main" id="{A5B151F7-72B6-C81A-9B66-E40C12639799}"/>
                </a:ext>
              </a:extLst>
            </p:cNvPr>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5">
              <a:extLst>
                <a:ext uri="{FF2B5EF4-FFF2-40B4-BE49-F238E27FC236}">
                  <a16:creationId xmlns:a16="http://schemas.microsoft.com/office/drawing/2014/main" id="{BCFBFC6A-50BA-C8FF-C7C5-8A80DF17F83E}"/>
                </a:ext>
              </a:extLst>
            </p:cNvPr>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7;p35">
              <a:extLst>
                <a:ext uri="{FF2B5EF4-FFF2-40B4-BE49-F238E27FC236}">
                  <a16:creationId xmlns:a16="http://schemas.microsoft.com/office/drawing/2014/main" id="{F888B6B5-BD2E-8EB1-F45E-BFA2E0A099A0}"/>
                </a:ext>
              </a:extLst>
            </p:cNvPr>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8;p35">
              <a:extLst>
                <a:ext uri="{FF2B5EF4-FFF2-40B4-BE49-F238E27FC236}">
                  <a16:creationId xmlns:a16="http://schemas.microsoft.com/office/drawing/2014/main" id="{2D4142B0-B953-F6FF-2F00-40C3F03AFBAD}"/>
                </a:ext>
              </a:extLst>
            </p:cNvPr>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9;p35">
              <a:extLst>
                <a:ext uri="{FF2B5EF4-FFF2-40B4-BE49-F238E27FC236}">
                  <a16:creationId xmlns:a16="http://schemas.microsoft.com/office/drawing/2014/main" id="{9934DEF5-81BC-3E63-94A8-D35BC4FFAA16}"/>
                </a:ext>
              </a:extLst>
            </p:cNvPr>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35">
              <a:extLst>
                <a:ext uri="{FF2B5EF4-FFF2-40B4-BE49-F238E27FC236}">
                  <a16:creationId xmlns:a16="http://schemas.microsoft.com/office/drawing/2014/main" id="{B87410CE-4A2E-9F4B-8CBC-466A909C345F}"/>
                </a:ext>
              </a:extLst>
            </p:cNvPr>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1;p35">
              <a:extLst>
                <a:ext uri="{FF2B5EF4-FFF2-40B4-BE49-F238E27FC236}">
                  <a16:creationId xmlns:a16="http://schemas.microsoft.com/office/drawing/2014/main" id="{E6F17F05-AB86-6E41-8F8C-ACF1806EE44C}"/>
                </a:ext>
              </a:extLst>
            </p:cNvPr>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2;p35">
              <a:extLst>
                <a:ext uri="{FF2B5EF4-FFF2-40B4-BE49-F238E27FC236}">
                  <a16:creationId xmlns:a16="http://schemas.microsoft.com/office/drawing/2014/main" id="{AEFC0C52-0F35-7BED-5F22-DF26A9443589}"/>
                </a:ext>
              </a:extLst>
            </p:cNvPr>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Subtitle 25">
            <a:extLst>
              <a:ext uri="{FF2B5EF4-FFF2-40B4-BE49-F238E27FC236}">
                <a16:creationId xmlns:a16="http://schemas.microsoft.com/office/drawing/2014/main" id="{2679D0ED-5A74-0387-564B-72E5AEC84742}"/>
              </a:ext>
            </a:extLst>
          </p:cNvPr>
          <p:cNvSpPr>
            <a:spLocks noGrp="1"/>
          </p:cNvSpPr>
          <p:nvPr>
            <p:ph type="subTitle" idx="1"/>
          </p:nvPr>
        </p:nvSpPr>
        <p:spPr>
          <a:xfrm>
            <a:off x="3210274" y="2507536"/>
            <a:ext cx="3720900" cy="1242300"/>
          </a:xfrm>
        </p:spPr>
        <p:txBody>
          <a:bodyPr/>
          <a:lstStyle/>
          <a:p>
            <a:r>
              <a:rPr lang="en-US" dirty="0"/>
              <a:t>  </a:t>
            </a:r>
            <a:endParaRPr lang="en-IN" dirty="0"/>
          </a:p>
        </p:txBody>
      </p:sp>
      <p:pic>
        <p:nvPicPr>
          <p:cNvPr id="28" name="Picture 27">
            <a:extLst>
              <a:ext uri="{FF2B5EF4-FFF2-40B4-BE49-F238E27FC236}">
                <a16:creationId xmlns:a16="http://schemas.microsoft.com/office/drawing/2014/main" id="{F35D7BFD-6A94-5365-5190-A71C61F713FA}"/>
              </a:ext>
            </a:extLst>
          </p:cNvPr>
          <p:cNvPicPr>
            <a:picLocks noChangeAspect="1"/>
          </p:cNvPicPr>
          <p:nvPr/>
        </p:nvPicPr>
        <p:blipFill>
          <a:blip r:embed="rId3"/>
          <a:stretch>
            <a:fillRect/>
          </a:stretch>
        </p:blipFill>
        <p:spPr>
          <a:xfrm>
            <a:off x="533400" y="1101829"/>
            <a:ext cx="3966523" cy="973507"/>
          </a:xfrm>
          <a:prstGeom prst="rect">
            <a:avLst/>
          </a:prstGeom>
        </p:spPr>
      </p:pic>
      <p:pic>
        <p:nvPicPr>
          <p:cNvPr id="30" name="Picture 29">
            <a:extLst>
              <a:ext uri="{FF2B5EF4-FFF2-40B4-BE49-F238E27FC236}">
                <a16:creationId xmlns:a16="http://schemas.microsoft.com/office/drawing/2014/main" id="{90E12A70-C135-309D-3FB8-5464C22105C6}"/>
              </a:ext>
            </a:extLst>
          </p:cNvPr>
          <p:cNvPicPr>
            <a:picLocks noChangeAspect="1"/>
          </p:cNvPicPr>
          <p:nvPr/>
        </p:nvPicPr>
        <p:blipFill>
          <a:blip r:embed="rId4"/>
          <a:stretch>
            <a:fillRect/>
          </a:stretch>
        </p:blipFill>
        <p:spPr>
          <a:xfrm>
            <a:off x="4657704" y="972394"/>
            <a:ext cx="3419475" cy="3190875"/>
          </a:xfrm>
          <a:prstGeom prst="rect">
            <a:avLst/>
          </a:prstGeom>
        </p:spPr>
      </p:pic>
      <p:pic>
        <p:nvPicPr>
          <p:cNvPr id="33" name="Picture 32">
            <a:extLst>
              <a:ext uri="{FF2B5EF4-FFF2-40B4-BE49-F238E27FC236}">
                <a16:creationId xmlns:a16="http://schemas.microsoft.com/office/drawing/2014/main" id="{25FD2234-1209-F759-F5D9-AD268E38933F}"/>
              </a:ext>
            </a:extLst>
          </p:cNvPr>
          <p:cNvPicPr>
            <a:picLocks noChangeAspect="1"/>
          </p:cNvPicPr>
          <p:nvPr/>
        </p:nvPicPr>
        <p:blipFill>
          <a:blip r:embed="rId5"/>
          <a:stretch>
            <a:fillRect/>
          </a:stretch>
        </p:blipFill>
        <p:spPr>
          <a:xfrm>
            <a:off x="2328102" y="2177574"/>
            <a:ext cx="2181225" cy="2019300"/>
          </a:xfrm>
          <a:prstGeom prst="rect">
            <a:avLst/>
          </a:prstGeom>
        </p:spPr>
      </p:pic>
      <p:sp>
        <p:nvSpPr>
          <p:cNvPr id="40" name="Rectangle 4">
            <a:extLst>
              <a:ext uri="{FF2B5EF4-FFF2-40B4-BE49-F238E27FC236}">
                <a16:creationId xmlns:a16="http://schemas.microsoft.com/office/drawing/2014/main" id="{4B9573B8-CA29-FAAB-D45B-AB38C60A8A91}"/>
              </a:ext>
            </a:extLst>
          </p:cNvPr>
          <p:cNvSpPr>
            <a:spLocks noChangeArrowheads="1"/>
          </p:cNvSpPr>
          <p:nvPr/>
        </p:nvSpPr>
        <p:spPr bwMode="auto">
          <a:xfrm rot="10800000" flipV="1">
            <a:off x="158873" y="2177574"/>
            <a:ext cx="2046447" cy="20621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lectrolize" panose="020B0604020202020204" charset="0"/>
              </a:rPr>
              <a:t>This code inspects the structure and provides a summary of the dataset and then generates summary statistics of the dataset</a:t>
            </a:r>
          </a:p>
        </p:txBody>
      </p:sp>
    </p:spTree>
    <p:extLst>
      <p:ext uri="{BB962C8B-B14F-4D97-AF65-F5344CB8AC3E}">
        <p14:creationId xmlns:p14="http://schemas.microsoft.com/office/powerpoint/2010/main" val="2541697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1532</Words>
  <Application>Microsoft Office PowerPoint</Application>
  <PresentationFormat>On-screen Show (16:9)</PresentationFormat>
  <Paragraphs>151</Paragraphs>
  <Slides>36</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Electrolize</vt:lpstr>
      <vt:lpstr>Bebas Neue</vt:lpstr>
      <vt:lpstr>Agency FB</vt:lpstr>
      <vt:lpstr>Teko Medium</vt:lpstr>
      <vt:lpstr>Arial</vt:lpstr>
      <vt:lpstr>Tw Cen MT Condensed Extra Bold</vt:lpstr>
      <vt:lpstr>Teko</vt:lpstr>
      <vt:lpstr>Times New Roman</vt:lpstr>
      <vt:lpstr>Indian Technology Company Profile by Slidesgo</vt:lpstr>
      <vt:lpstr>Data Science Project: Analysis of Most Streamed Spotify Songs Dataset</vt:lpstr>
      <vt:lpstr>01</vt:lpstr>
      <vt:lpstr>Project Overview</vt:lpstr>
      <vt:lpstr>PowerPoint Presentation</vt:lpstr>
      <vt:lpstr>PowerPoint Presentation</vt:lpstr>
      <vt:lpstr>Exploratory Data Analysis</vt:lpstr>
      <vt:lpstr>Read the dataset</vt:lpstr>
      <vt:lpstr>Handle null values</vt:lpstr>
      <vt:lpstr>Inspect the Data</vt:lpstr>
      <vt:lpstr>Drop rows where 'Artist' is null</vt:lpstr>
      <vt:lpstr>Distribution of Songs Across Different Artists (Top 10)</vt:lpstr>
      <vt:lpstr>Average Track Score for Each Artist (top 10)</vt:lpstr>
      <vt:lpstr>Distribution of Release Dates Over Time</vt:lpstr>
      <vt:lpstr>Distribution of Track Scores</vt:lpstr>
      <vt:lpstr>Top 10 Songs By YouTube Likes</vt:lpstr>
      <vt:lpstr>Album With Highest Average Track Scores</vt:lpstr>
      <vt:lpstr> Number of Songs Released Each Year</vt:lpstr>
      <vt:lpstr>Depict Count of Songs Released Each Month on a Line Chart Superimposed on a Bar Chart</vt:lpstr>
      <vt:lpstr>Distribution of Track Scores for Songs with Over 100 Million Spotify Steams</vt:lpstr>
      <vt:lpstr>Compare Streams vs. Release Month on a Scatter Plot for the Top 5 Artists</vt:lpstr>
      <vt:lpstr>Find Maximum Streams by 'Release Month' where 'Genre' is 'modern folk rock'. Depict the Result on a Bar Chart</vt:lpstr>
      <vt:lpstr>Compare Frequency Distribution of Streams for the Top 3 Genres on a Histogram</vt:lpstr>
      <vt:lpstr>Find Maximum Streams by Release Month where Genre is 'dance pop' and Artist is 'Taylor Swift'</vt:lpstr>
      <vt:lpstr>Find Maximum Streams by Release Month where Genre is 'dance pop' and Artist is 'Taylor Swift'</vt:lpstr>
      <vt:lpstr>Distribution of Genres in the Dataset</vt:lpstr>
      <vt:lpstr>Total Streams by Genre for a Specific Year (e.g., 2024)</vt:lpstr>
      <vt:lpstr>Statistically infer the Genre, Artist, and Track chosen to further expand/invest into the music business based on Spotify Streams, YouTube Views, and Track Score.</vt:lpstr>
      <vt:lpstr>Statistically infer the Genre, Artist, and Track chosen to further expand/invest into the music business based on Spotify Streams, YouTube Views, and Track Score.</vt:lpstr>
      <vt:lpstr>Statistically infer the Genre, Artist, and Track chosen to further expand/invest into the music business based on Spotify Streams, YouTube Views, and Track Score.</vt:lpstr>
      <vt:lpstr>Statistically infer the Genre, Artist, and Track chosen to further expand/invest into the music business based on Spotify Streams, YouTube Views, and Track Score.</vt:lpstr>
      <vt:lpstr>Conclusion</vt:lpstr>
      <vt:lpstr>Summary of Key Findings:</vt:lpstr>
      <vt:lpstr>Implications:</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SCIENCE</dc:title>
  <dc:creator>vrishit saraswat</dc:creator>
  <cp:lastModifiedBy>Pankaj Prajapati</cp:lastModifiedBy>
  <cp:revision>23</cp:revision>
  <dcterms:modified xsi:type="dcterms:W3CDTF">2025-04-10T08:44:28Z</dcterms:modified>
</cp:coreProperties>
</file>