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CBDA6D-A83E-41B1-BC5D-BBAA561B7FE9}"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72093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CBDA6D-A83E-41B1-BC5D-BBAA561B7FE9}"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402736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CBDA6D-A83E-41B1-BC5D-BBAA561B7FE9}"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232404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CBDA6D-A83E-41B1-BC5D-BBAA561B7FE9}"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110676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BDA6D-A83E-41B1-BC5D-BBAA561B7FE9}"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125948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CBDA6D-A83E-41B1-BC5D-BBAA561B7FE9}"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212106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CBDA6D-A83E-41B1-BC5D-BBAA561B7FE9}" type="datetimeFigureOut">
              <a:rPr lang="en-IN" smtClean="0"/>
              <a:t>04-05-2021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153615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CBDA6D-A83E-41B1-BC5D-BBAA561B7FE9}" type="datetimeFigureOut">
              <a:rPr lang="en-IN" smtClean="0"/>
              <a:t>04-05-2021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33286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BDA6D-A83E-41B1-BC5D-BBAA561B7FE9}" type="datetimeFigureOut">
              <a:rPr lang="en-IN" smtClean="0"/>
              <a:t>04-05-2021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157217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BDA6D-A83E-41B1-BC5D-BBAA561B7FE9}"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10086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BDA6D-A83E-41B1-BC5D-BBAA561B7FE9}"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FB45A-B0A5-409E-B795-146212835F42}" type="slidenum">
              <a:rPr lang="en-IN" smtClean="0"/>
              <a:t>‹#›</a:t>
            </a:fld>
            <a:endParaRPr lang="en-IN"/>
          </a:p>
        </p:txBody>
      </p:sp>
    </p:spTree>
    <p:extLst>
      <p:ext uri="{BB962C8B-B14F-4D97-AF65-F5344CB8AC3E}">
        <p14:creationId xmlns:p14="http://schemas.microsoft.com/office/powerpoint/2010/main" val="18859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BDA6D-A83E-41B1-BC5D-BBAA561B7FE9}" type="datetimeFigureOut">
              <a:rPr lang="en-IN" smtClean="0"/>
              <a:t>04-05-2021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FB45A-B0A5-409E-B795-146212835F42}" type="slidenum">
              <a:rPr lang="en-IN" smtClean="0"/>
              <a:t>‹#›</a:t>
            </a:fld>
            <a:endParaRPr lang="en-IN"/>
          </a:p>
        </p:txBody>
      </p:sp>
    </p:spTree>
    <p:extLst>
      <p:ext uri="{BB962C8B-B14F-4D97-AF65-F5344CB8AC3E}">
        <p14:creationId xmlns:p14="http://schemas.microsoft.com/office/powerpoint/2010/main" val="329908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ctivestate.com/products/python/python-data-science/" TargetMode="External"/><Relationship Id="rId2" Type="http://schemas.openxmlformats.org/officeDocument/2006/relationships/hyperlink" Target="https://www.activestate.com/products/python/python-packages/" TargetMode="External"/><Relationship Id="rId1" Type="http://schemas.openxmlformats.org/officeDocument/2006/relationships/slideLayout" Target="../slideLayouts/slideLayout2.xml"/><Relationship Id="rId4" Type="http://schemas.openxmlformats.org/officeDocument/2006/relationships/hyperlink" Target="https://platform.activestate.com/featured-projec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PPT ON </a:t>
            </a:r>
            <a:r>
              <a:rPr lang="en-GB" dirty="0" smtClean="0"/>
              <a:t>Face</a:t>
            </a:r>
            <a:r>
              <a:rPr lang="en-GB" dirty="0"/>
              <a:t>, Age and </a:t>
            </a:r>
            <a:r>
              <a:rPr lang="en-GB"/>
              <a:t>Gender </a:t>
            </a:r>
            <a:r>
              <a:rPr lang="en-GB" smtClean="0"/>
              <a:t>Detection</a:t>
            </a:r>
            <a:endParaRPr lang="en-IN" dirty="0"/>
          </a:p>
        </p:txBody>
      </p:sp>
    </p:spTree>
    <p:extLst>
      <p:ext uri="{BB962C8B-B14F-4D97-AF65-F5344CB8AC3E}">
        <p14:creationId xmlns:p14="http://schemas.microsoft.com/office/powerpoint/2010/main" val="343289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p:txBody>
          <a:bodyPr>
            <a:normAutofit/>
          </a:bodyPr>
          <a:lstStyle/>
          <a:p>
            <a:pPr algn="just"/>
            <a:r>
              <a:rPr lang="en-GB" sz="2000" b="1" u="sng" dirty="0" err="1" smtClean="0">
                <a:latin typeface="Times New Roman" panose="02020603050405020304" pitchFamily="18" charset="0"/>
                <a:cs typeface="Times New Roman" panose="02020603050405020304" pitchFamily="18" charset="0"/>
              </a:rPr>
              <a:t>Numpy</a:t>
            </a:r>
            <a:r>
              <a:rPr lang="en-GB" sz="2000" b="1" u="sng" dirty="0" smtClean="0">
                <a:latin typeface="Times New Roman" panose="02020603050405020304" pitchFamily="18" charset="0"/>
                <a:cs typeface="Times New Roman" panose="02020603050405020304" pitchFamily="18" charset="0"/>
              </a:rPr>
              <a:t>:</a:t>
            </a:r>
          </a:p>
          <a:p>
            <a:pPr marL="0" indent="0" algn="just">
              <a:buNone/>
            </a:pPr>
            <a:endParaRPr lang="en-GB" sz="2000" b="1" u="sng" dirty="0" smtClean="0">
              <a:latin typeface="Times New Roman" panose="02020603050405020304" pitchFamily="18" charset="0"/>
              <a:cs typeface="Times New Roman" panose="02020603050405020304" pitchFamily="18" charset="0"/>
            </a:endParaRPr>
          </a:p>
          <a:p>
            <a:pPr lvl="0" algn="just" fontAlgn="base"/>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is a Python package. It stands for 'Numerical Python'. It is a library consisting of multidimensional array objects and a collection of routines for processing of array.</a:t>
            </a:r>
            <a:r>
              <a:rPr lang="en-GB" sz="2000" b="1" dirty="0">
                <a:latin typeface="Times New Roman" panose="02020603050405020304" pitchFamily="18" charset="0"/>
                <a:cs typeface="Times New Roman" panose="02020603050405020304" pitchFamily="18" charset="0"/>
              </a:rPr>
              <a:t> </a:t>
            </a:r>
            <a:endParaRPr lang="en-GB" sz="2000" b="1" dirty="0" smtClean="0">
              <a:latin typeface="Times New Roman" panose="02020603050405020304" pitchFamily="18" charset="0"/>
              <a:cs typeface="Times New Roman" panose="02020603050405020304" pitchFamily="18" charset="0"/>
            </a:endParaRPr>
          </a:p>
          <a:p>
            <a:pPr marL="0" lvl="0" indent="0" algn="just" fontAlgn="base">
              <a:buNone/>
            </a:pP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Numeric, the ancestor of </a:t>
            </a:r>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was developed by Jim </a:t>
            </a:r>
            <a:r>
              <a:rPr lang="en-GB" sz="2000" dirty="0" err="1">
                <a:latin typeface="Times New Roman" panose="02020603050405020304" pitchFamily="18" charset="0"/>
                <a:cs typeface="Times New Roman" panose="02020603050405020304" pitchFamily="18" charset="0"/>
              </a:rPr>
              <a:t>Hugunin</a:t>
            </a:r>
            <a:r>
              <a:rPr lang="en-GB" sz="2000" dirty="0">
                <a:latin typeface="Times New Roman" panose="02020603050405020304" pitchFamily="18" charset="0"/>
                <a:cs typeface="Times New Roman" panose="02020603050405020304" pitchFamily="18" charset="0"/>
              </a:rPr>
              <a:t>. Another package </a:t>
            </a:r>
            <a:r>
              <a:rPr lang="en-GB" sz="2000" dirty="0" err="1">
                <a:latin typeface="Times New Roman" panose="02020603050405020304" pitchFamily="18" charset="0"/>
                <a:cs typeface="Times New Roman" panose="02020603050405020304" pitchFamily="18" charset="0"/>
              </a:rPr>
              <a:t>Numarray</a:t>
            </a:r>
            <a:r>
              <a:rPr lang="en-GB" sz="2000" dirty="0">
                <a:latin typeface="Times New Roman" panose="02020603050405020304" pitchFamily="18" charset="0"/>
                <a:cs typeface="Times New Roman" panose="02020603050405020304" pitchFamily="18" charset="0"/>
              </a:rPr>
              <a:t> was also developed, having some additional functionalities. In 2005, Travis Oliphant created </a:t>
            </a:r>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package by incorporating the features of </a:t>
            </a:r>
            <a:r>
              <a:rPr lang="en-GB" sz="2000" dirty="0" err="1">
                <a:latin typeface="Times New Roman" panose="02020603050405020304" pitchFamily="18" charset="0"/>
                <a:cs typeface="Times New Roman" panose="02020603050405020304" pitchFamily="18" charset="0"/>
              </a:rPr>
              <a:t>Numarray</a:t>
            </a:r>
            <a:r>
              <a:rPr lang="en-GB" sz="2000" dirty="0">
                <a:latin typeface="Times New Roman" panose="02020603050405020304" pitchFamily="18" charset="0"/>
                <a:cs typeface="Times New Roman" panose="02020603050405020304" pitchFamily="18" charset="0"/>
              </a:rPr>
              <a:t> into Numeric package. There are many contributors to this open source project.</a:t>
            </a:r>
            <a:r>
              <a:rPr lang="en-GB"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70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36712"/>
            <a:ext cx="8229600" cy="4525963"/>
          </a:xfrm>
        </p:spPr>
        <p:txBody>
          <a:bodyPr>
            <a:normAutofit/>
          </a:bodyPr>
          <a:lstStyle/>
          <a:p>
            <a:pPr lvl="0" fontAlgn="base"/>
            <a:r>
              <a:rPr lang="en-GB" sz="2500" b="1" u="sng" dirty="0">
                <a:latin typeface="Times New Roman" panose="02020603050405020304" pitchFamily="18" charset="0"/>
                <a:cs typeface="Times New Roman" panose="02020603050405020304" pitchFamily="18" charset="0"/>
              </a:rPr>
              <a:t>Operations using </a:t>
            </a:r>
            <a:r>
              <a:rPr lang="en-GB" sz="2500" b="1" u="sng" dirty="0" err="1">
                <a:latin typeface="Times New Roman" panose="02020603050405020304" pitchFamily="18" charset="0"/>
                <a:cs typeface="Times New Roman" panose="02020603050405020304" pitchFamily="18" charset="0"/>
              </a:rPr>
              <a:t>NumPy</a:t>
            </a:r>
            <a:r>
              <a:rPr lang="en-GB" sz="2500" b="1" u="sng" dirty="0">
                <a:latin typeface="Times New Roman" panose="02020603050405020304" pitchFamily="18" charset="0"/>
                <a:cs typeface="Times New Roman" panose="02020603050405020304" pitchFamily="18" charset="0"/>
              </a:rPr>
              <a:t>:</a:t>
            </a:r>
            <a:r>
              <a:rPr lang="en-GB" sz="2500" b="1" dirty="0">
                <a:latin typeface="Times New Roman" panose="02020603050405020304" pitchFamily="18" charset="0"/>
                <a:cs typeface="Times New Roman" panose="02020603050405020304" pitchFamily="18" charset="0"/>
              </a:rPr>
              <a:t> </a:t>
            </a:r>
            <a:endParaRPr lang="en-GB" sz="2500" b="1"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Using </a:t>
            </a:r>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a developer can perform the following operations −</a:t>
            </a:r>
            <a:r>
              <a:rPr lang="en-GB"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1" fontAlgn="base"/>
            <a:r>
              <a:rPr lang="en-GB" sz="2000" dirty="0">
                <a:latin typeface="Times New Roman" panose="02020603050405020304" pitchFamily="18" charset="0"/>
                <a:cs typeface="Times New Roman" panose="02020603050405020304" pitchFamily="18" charset="0"/>
              </a:rPr>
              <a:t>Mathematical and logical operations on arrays. </a:t>
            </a:r>
            <a:endParaRPr lang="en-IN" sz="2000" dirty="0">
              <a:latin typeface="Times New Roman" panose="02020603050405020304" pitchFamily="18" charset="0"/>
              <a:cs typeface="Times New Roman" panose="02020603050405020304" pitchFamily="18" charset="0"/>
            </a:endParaRPr>
          </a:p>
          <a:p>
            <a:pPr lvl="1" fontAlgn="base"/>
            <a:r>
              <a:rPr lang="en-GB" sz="2000" dirty="0">
                <a:latin typeface="Times New Roman" panose="02020603050405020304" pitchFamily="18" charset="0"/>
                <a:cs typeface="Times New Roman" panose="02020603050405020304" pitchFamily="18" charset="0"/>
              </a:rPr>
              <a:t>Fourier transforms and routines for shape manipulation. </a:t>
            </a:r>
            <a:endParaRPr lang="en-IN" sz="2000" dirty="0">
              <a:latin typeface="Times New Roman" panose="02020603050405020304" pitchFamily="18" charset="0"/>
              <a:cs typeface="Times New Roman" panose="02020603050405020304" pitchFamily="18" charset="0"/>
            </a:endParaRPr>
          </a:p>
          <a:p>
            <a:pPr lvl="1" fontAlgn="base"/>
            <a:r>
              <a:rPr lang="en-GB" sz="2000" dirty="0">
                <a:latin typeface="Times New Roman" panose="02020603050405020304" pitchFamily="18" charset="0"/>
                <a:cs typeface="Times New Roman" panose="02020603050405020304" pitchFamily="18" charset="0"/>
              </a:rPr>
              <a:t>Operations related to linear algebra.  </a:t>
            </a:r>
            <a:endParaRPr lang="en-IN" sz="2000" dirty="0">
              <a:latin typeface="Times New Roman" panose="02020603050405020304" pitchFamily="18" charset="0"/>
              <a:cs typeface="Times New Roman" panose="02020603050405020304" pitchFamily="18" charset="0"/>
            </a:endParaRPr>
          </a:p>
          <a:p>
            <a:pPr lvl="1" fontAlgn="base"/>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has in-built functions for linear algebra and random number generation.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01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 y="188640"/>
            <a:ext cx="8229600" cy="1143000"/>
          </a:xfrm>
        </p:spPr>
        <p:txBody>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a:xfrm>
            <a:off x="467544" y="1196752"/>
            <a:ext cx="8229600" cy="452596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Matplot</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Matplot</a:t>
            </a:r>
            <a:r>
              <a:rPr lang="en-US" sz="2000" dirty="0" smtClean="0">
                <a:latin typeface="Times New Roman" panose="02020603050405020304" pitchFamily="18" charset="0"/>
                <a:cs typeface="Times New Roman" panose="02020603050405020304" pitchFamily="18" charset="0"/>
              </a:rPr>
              <a:t> library is a python library used to create 2D graphs and plots by using python scripts. It has a module named </a:t>
            </a:r>
            <a:r>
              <a:rPr lang="en-US" sz="2000" dirty="0" err="1" smtClean="0">
                <a:latin typeface="Times New Roman" panose="02020603050405020304" pitchFamily="18" charset="0"/>
                <a:cs typeface="Times New Roman" panose="02020603050405020304" pitchFamily="18" charset="0"/>
              </a:rPr>
              <a:t>pyplot</a:t>
            </a:r>
            <a:r>
              <a:rPr lang="en-US" sz="2000" dirty="0" smtClean="0">
                <a:latin typeface="Times New Roman" panose="02020603050405020304" pitchFamily="18" charset="0"/>
                <a:cs typeface="Times New Roman" panose="02020603050405020304" pitchFamily="18" charset="0"/>
              </a:rPr>
              <a:t> which makes things easy for plotting by providing feature to control line styles, font properties, formatting axes etc. It supports a very wide variety of graphs and plots namely - histogram, bar charts, power spectra, error charts etc. It is used along with </a:t>
            </a:r>
            <a:r>
              <a:rPr lang="en-US" sz="2000" dirty="0" err="1" smtClean="0">
                <a:latin typeface="Times New Roman" panose="02020603050405020304" pitchFamily="18" charset="0"/>
                <a:cs typeface="Times New Roman" panose="02020603050405020304" pitchFamily="18" charset="0"/>
              </a:rPr>
              <a:t>NumPy</a:t>
            </a:r>
            <a:r>
              <a:rPr lang="en-US" sz="2000" dirty="0" smtClean="0">
                <a:latin typeface="Times New Roman" panose="02020603050405020304" pitchFamily="18" charset="0"/>
                <a:cs typeface="Times New Roman" panose="02020603050405020304" pitchFamily="18" charset="0"/>
              </a:rPr>
              <a:t> to provide an environment that is an effective open source alternative for </a:t>
            </a:r>
            <a:r>
              <a:rPr lang="en-US" sz="2000" dirty="0" err="1" smtClean="0">
                <a:latin typeface="Times New Roman" panose="02020603050405020304" pitchFamily="18" charset="0"/>
                <a:cs typeface="Times New Roman" panose="02020603050405020304" pitchFamily="18" charset="0"/>
              </a:rPr>
              <a:t>MatLab</a:t>
            </a:r>
            <a:r>
              <a:rPr lang="en-US" sz="2000" dirty="0" smtClean="0">
                <a:latin typeface="Times New Roman" panose="02020603050405020304" pitchFamily="18" charset="0"/>
                <a:cs typeface="Times New Roman" panose="02020603050405020304" pitchFamily="18" charset="0"/>
              </a:rPr>
              <a:t>. It can also be used with graphics toolkits like </a:t>
            </a:r>
            <a:r>
              <a:rPr lang="en-US" sz="2000" dirty="0" err="1" smtClean="0">
                <a:latin typeface="Times New Roman" panose="02020603050405020304" pitchFamily="18" charset="0"/>
                <a:cs typeface="Times New Roman" panose="02020603050405020304" pitchFamily="18" charset="0"/>
              </a:rPr>
              <a:t>PyQt</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wxPython</a:t>
            </a:r>
            <a:r>
              <a:rPr lang="en-US" sz="2000" dirty="0" smtClean="0">
                <a:latin typeface="Times New Roman" panose="02020603050405020304" pitchFamily="18" charset="0"/>
                <a:cs typeface="Times New Roman" panose="02020603050405020304" pitchFamily="18" charset="0"/>
              </a:rPr>
              <a:t>. </a:t>
            </a:r>
          </a:p>
          <a:p>
            <a:pPr marL="0" indent="0" algn="just">
              <a:buNone/>
            </a:pPr>
            <a:r>
              <a:rPr lang="en-US" sz="2000" b="1" dirty="0" smtClean="0">
                <a:latin typeface="Times New Roman" panose="02020603050405020304" pitchFamily="18" charset="0"/>
                <a:cs typeface="Times New Roman" panose="02020603050405020304" pitchFamily="18" charset="0"/>
              </a:rPr>
              <a:t>Types of Plots: </a:t>
            </a:r>
          </a:p>
          <a:p>
            <a:pPr algn="just"/>
            <a:r>
              <a:rPr lang="en-US" sz="2000" dirty="0" smtClean="0">
                <a:latin typeface="Times New Roman" panose="02020603050405020304" pitchFamily="18" charset="0"/>
                <a:cs typeface="Times New Roman" panose="02020603050405020304" pitchFamily="18" charset="0"/>
              </a:rPr>
              <a:t>There are various plots which can be created using python </a:t>
            </a:r>
            <a:r>
              <a:rPr lang="en-US" sz="2000" dirty="0" err="1" smtClean="0">
                <a:latin typeface="Times New Roman" panose="02020603050405020304" pitchFamily="18" charset="0"/>
                <a:cs typeface="Times New Roman" panose="02020603050405020304" pitchFamily="18" charset="0"/>
              </a:rPr>
              <a:t>matplotlib</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Some of them are listed below: </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941168"/>
            <a:ext cx="5616624" cy="1127760"/>
          </a:xfrm>
          <a:prstGeom prst="rect">
            <a:avLst/>
          </a:prstGeom>
          <a:noFill/>
          <a:ln>
            <a:noFill/>
          </a:ln>
        </p:spPr>
      </p:pic>
    </p:spTree>
    <p:extLst>
      <p:ext uri="{BB962C8B-B14F-4D97-AF65-F5344CB8AC3E}">
        <p14:creationId xmlns:p14="http://schemas.microsoft.com/office/powerpoint/2010/main" val="178395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p:txBody>
          <a:bodyPr>
            <a:normAutofit/>
          </a:bodyPr>
          <a:lstStyle/>
          <a:p>
            <a:pPr algn="just"/>
            <a:r>
              <a:rPr lang="en-GB" sz="2500" b="1" u="sng" dirty="0">
                <a:latin typeface="Times New Roman" panose="02020603050405020304" pitchFamily="18" charset="0"/>
                <a:cs typeface="Times New Roman" panose="02020603050405020304" pitchFamily="18" charset="0"/>
              </a:rPr>
              <a:t>Pandas</a:t>
            </a:r>
            <a:r>
              <a:rPr lang="en-GB" sz="2500" b="1" dirty="0" smtClean="0">
                <a:latin typeface="Times New Roman" panose="02020603050405020304" pitchFamily="18" charset="0"/>
                <a:cs typeface="Times New Roman" panose="02020603050405020304" pitchFamily="18" charset="0"/>
              </a:rPr>
              <a:t>:</a:t>
            </a:r>
          </a:p>
          <a:p>
            <a:pPr algn="just"/>
            <a:endParaRPr lang="en-GB" sz="2000" b="1" dirty="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Pandas is an </a:t>
            </a:r>
            <a:r>
              <a:rPr lang="en-GB" sz="2000" dirty="0" err="1">
                <a:latin typeface="Times New Roman" panose="02020603050405020304" pitchFamily="18" charset="0"/>
                <a:cs typeface="Times New Roman" panose="02020603050405020304" pitchFamily="18" charset="0"/>
              </a:rPr>
              <a:t>opensource</a:t>
            </a:r>
            <a:r>
              <a:rPr lang="en-GB" sz="2000" dirty="0">
                <a:latin typeface="Times New Roman" panose="02020603050405020304" pitchFamily="18" charset="0"/>
                <a:cs typeface="Times New Roman" panose="02020603050405020304" pitchFamily="18" charset="0"/>
              </a:rPr>
              <a:t> Python package that is most widely used for data science/data analysis and machine learning tasks. It is built on top of another package named</a:t>
            </a:r>
            <a:r>
              <a:rPr lang="en-GB" sz="2000" u="sng" dirty="0">
                <a:latin typeface="Times New Roman" panose="02020603050405020304" pitchFamily="18" charset="0"/>
                <a:cs typeface="Times New Roman" panose="02020603050405020304" pitchFamily="18" charset="0"/>
                <a:hlinkClick r:id="rId2"/>
              </a:rPr>
              <a:t> </a:t>
            </a:r>
            <a:r>
              <a:rPr lang="en-GB" sz="2000" u="sng" dirty="0" err="1">
                <a:latin typeface="Times New Roman" panose="02020603050405020304" pitchFamily="18" charset="0"/>
                <a:cs typeface="Times New Roman" panose="02020603050405020304" pitchFamily="18" charset="0"/>
                <a:hlinkClick r:id="rId2"/>
              </a:rPr>
              <a:t>Numpy</a:t>
            </a:r>
            <a:r>
              <a:rPr lang="en-GB" sz="2000" u="sng" dirty="0">
                <a:latin typeface="Times New Roman" panose="02020603050405020304" pitchFamily="18" charset="0"/>
                <a:cs typeface="Times New Roman" panose="02020603050405020304" pitchFamily="18" charset="0"/>
                <a:hlinkClick r:id="rId2"/>
              </a:rPr>
              <a:t>,</a:t>
            </a:r>
            <a:r>
              <a:rPr lang="en-GB" sz="2000" dirty="0">
                <a:latin typeface="Times New Roman" panose="02020603050405020304" pitchFamily="18" charset="0"/>
                <a:cs typeface="Times New Roman" panose="02020603050405020304" pitchFamily="18" charset="0"/>
              </a:rPr>
              <a:t> which provides support for multi-dimensional arrays. As one of the most popular data wrangling packages, Pandas works well with many other</a:t>
            </a:r>
            <a:r>
              <a:rPr lang="en-GB" sz="2000" u="sng" dirty="0">
                <a:latin typeface="Times New Roman" panose="02020603050405020304" pitchFamily="18" charset="0"/>
                <a:cs typeface="Times New Roman" panose="02020603050405020304" pitchFamily="18" charset="0"/>
                <a:hlinkClick r:id="rId3"/>
              </a:rPr>
              <a:t> data science </a:t>
            </a:r>
            <a:r>
              <a:rPr lang="en-GB" sz="2000" dirty="0">
                <a:latin typeface="Times New Roman" panose="02020603050405020304" pitchFamily="18" charset="0"/>
                <a:cs typeface="Times New Roman" panose="02020603050405020304" pitchFamily="18" charset="0"/>
              </a:rPr>
              <a:t>modules inside the Python ecosystem, and is typically included in every Python distribution, from those that come with your operating system to commercial vendor distributions like Active State’s</a:t>
            </a:r>
            <a:r>
              <a:rPr lang="en-GB" sz="2000" u="sng" dirty="0">
                <a:latin typeface="Times New Roman" panose="02020603050405020304" pitchFamily="18" charset="0"/>
                <a:cs typeface="Times New Roman" panose="02020603050405020304" pitchFamily="18" charset="0"/>
                <a:hlinkClick r:id="rId4"/>
              </a:rPr>
              <a:t> </a:t>
            </a:r>
            <a:r>
              <a:rPr lang="en-GB" sz="2000" u="sng" dirty="0" err="1">
                <a:latin typeface="Times New Roman" panose="02020603050405020304" pitchFamily="18" charset="0"/>
                <a:cs typeface="Times New Roman" panose="02020603050405020304" pitchFamily="18" charset="0"/>
                <a:hlinkClick r:id="rId4"/>
              </a:rPr>
              <a:t>ActivePython</a:t>
            </a:r>
            <a:r>
              <a:rPr lang="en-GB" sz="2000" u="sng" dirty="0">
                <a:latin typeface="Times New Roman" panose="02020603050405020304" pitchFamily="18" charset="0"/>
                <a:cs typeface="Times New Roman" panose="02020603050405020304" pitchFamily="18" charset="0"/>
                <a:hlinkClick r:id="rId4"/>
              </a:rPr>
              <a:t>.</a:t>
            </a: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90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GB" sz="2500" b="1" u="sng" dirty="0">
                <a:latin typeface="Times New Roman" panose="02020603050405020304" pitchFamily="18" charset="0"/>
                <a:cs typeface="Times New Roman" panose="02020603050405020304" pitchFamily="18" charset="0"/>
              </a:rPr>
              <a:t>1. Import the libraries and load the </a:t>
            </a:r>
            <a:r>
              <a:rPr lang="en-GB" sz="2500" b="1" u="sng" dirty="0" smtClean="0">
                <a:latin typeface="Times New Roman" panose="02020603050405020304" pitchFamily="18" charset="0"/>
                <a:cs typeface="Times New Roman" panose="02020603050405020304" pitchFamily="18" charset="0"/>
              </a:rPr>
              <a:t>dataset</a:t>
            </a:r>
          </a:p>
          <a:p>
            <a:pPr marL="0" indent="0" algn="just" fontAlgn="base">
              <a:buNone/>
            </a:pPr>
            <a:endParaRPr lang="en-IN" sz="2000" b="1" u="sng"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First, we are going to import all the modules that we are going to need for training our model. The </a:t>
            </a:r>
            <a:r>
              <a:rPr lang="en-GB" sz="2000" dirty="0" err="1">
                <a:latin typeface="Times New Roman" panose="02020603050405020304" pitchFamily="18" charset="0"/>
                <a:cs typeface="Times New Roman" panose="02020603050405020304" pitchFamily="18" charset="0"/>
              </a:rPr>
              <a:t>Keras</a:t>
            </a:r>
            <a:r>
              <a:rPr lang="en-GB" sz="2000" dirty="0">
                <a:latin typeface="Times New Roman" panose="02020603050405020304" pitchFamily="18" charset="0"/>
                <a:cs typeface="Times New Roman" panose="02020603050405020304" pitchFamily="18" charset="0"/>
              </a:rPr>
              <a:t> library already contains some datasets and MNIST is one of them. So we can easily import the dataset and start working with it. The </a:t>
            </a:r>
            <a:r>
              <a:rPr lang="en-GB" sz="2000" b="1" dirty="0" err="1">
                <a:latin typeface="Times New Roman" panose="02020603050405020304" pitchFamily="18" charset="0"/>
                <a:cs typeface="Times New Roman" panose="02020603050405020304" pitchFamily="18" charset="0"/>
              </a:rPr>
              <a:t>mnist.load_data</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method returns us the training data, its labels and also the testing data and its labels.</a:t>
            </a:r>
            <a:endParaRPr lang="en-IN" sz="2000" dirty="0">
              <a:latin typeface="Times New Roman" panose="02020603050405020304" pitchFamily="18" charset="0"/>
              <a:cs typeface="Times New Roman" panose="02020603050405020304" pitchFamily="18" charset="0"/>
            </a:endParaRPr>
          </a:p>
          <a:p>
            <a:pPr marL="0" indent="0" algn="just" fontAlgn="base">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57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 </a:t>
            </a:r>
            <a:endParaRPr lang="en-IN" sz="3000" dirty="0"/>
          </a:p>
        </p:txBody>
      </p:sp>
      <p:sp>
        <p:nvSpPr>
          <p:cNvPr id="3" name="Content Placeholder 2"/>
          <p:cNvSpPr>
            <a:spLocks noGrp="1"/>
          </p:cNvSpPr>
          <p:nvPr>
            <p:ph idx="1"/>
          </p:nvPr>
        </p:nvSpPr>
        <p:spPr>
          <a:xfrm>
            <a:off x="395536" y="1268760"/>
            <a:ext cx="8229600" cy="4525963"/>
          </a:xfrm>
        </p:spPr>
        <p:txBody>
          <a:bodyPr>
            <a:noAutofit/>
          </a:bodyPr>
          <a:lstStyle/>
          <a:p>
            <a:pPr algn="just" fontAlgn="base"/>
            <a:r>
              <a:rPr lang="en-GB" sz="2500" b="1" u="sng" dirty="0">
                <a:latin typeface="Times New Roman" panose="02020603050405020304" pitchFamily="18" charset="0"/>
                <a:cs typeface="Times New Roman" panose="02020603050405020304" pitchFamily="18" charset="0"/>
              </a:rPr>
              <a:t>2. </a:t>
            </a:r>
            <a:r>
              <a:rPr lang="en-GB" sz="2500" b="1" u="sng" dirty="0" err="1">
                <a:latin typeface="Times New Roman" panose="02020603050405020304" pitchFamily="18" charset="0"/>
                <a:cs typeface="Times New Roman" panose="02020603050405020304" pitchFamily="18" charset="0"/>
              </a:rPr>
              <a:t>Preprocess</a:t>
            </a:r>
            <a:r>
              <a:rPr lang="en-GB" sz="2500" b="1" u="sng" dirty="0">
                <a:latin typeface="Times New Roman" panose="02020603050405020304" pitchFamily="18" charset="0"/>
                <a:cs typeface="Times New Roman" panose="02020603050405020304" pitchFamily="18" charset="0"/>
              </a:rPr>
              <a:t> the data</a:t>
            </a:r>
            <a:endParaRPr lang="en-IN" sz="2500" b="1" u="sng"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The image data cannot be fed directly into the model so we need to</a:t>
            </a:r>
            <a:r>
              <a:rPr lang="en-GB" sz="2000" b="1" dirty="0">
                <a:latin typeface="Times New Roman" panose="02020603050405020304" pitchFamily="18" charset="0"/>
                <a:cs typeface="Times New Roman" panose="02020603050405020304" pitchFamily="18" charset="0"/>
              </a:rPr>
              <a:t> perform some operations and process the data</a:t>
            </a:r>
            <a:r>
              <a:rPr lang="en-GB" sz="2000" dirty="0">
                <a:latin typeface="Times New Roman" panose="02020603050405020304" pitchFamily="18" charset="0"/>
                <a:cs typeface="Times New Roman" panose="02020603050405020304" pitchFamily="18" charset="0"/>
              </a:rPr>
              <a:t> to make it ready for our neural network. The dimension of the training data is (60000,28,28). The CNN model will require one more dimension so we reshape the matrix to shape (60000,28,28,1).</a:t>
            </a:r>
            <a:endParaRPr lang="en-IN" sz="2000" dirty="0">
              <a:latin typeface="Times New Roman" panose="02020603050405020304" pitchFamily="18" charset="0"/>
              <a:cs typeface="Times New Roman" panose="02020603050405020304" pitchFamily="18" charset="0"/>
            </a:endParaRPr>
          </a:p>
          <a:p>
            <a:pPr marL="0" indent="0" algn="just" fontAlgn="base">
              <a:buNone/>
            </a:pPr>
            <a:r>
              <a:rPr lang="en-GB"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fontAlgn="base"/>
            <a:r>
              <a:rPr lang="en-GB" sz="2500" b="1" u="sng" dirty="0">
                <a:latin typeface="Times New Roman" panose="02020603050405020304" pitchFamily="18" charset="0"/>
                <a:cs typeface="Times New Roman" panose="02020603050405020304" pitchFamily="18" charset="0"/>
              </a:rPr>
              <a:t>3. Create the model</a:t>
            </a:r>
            <a:endParaRPr lang="en-IN" sz="2500" b="1" u="sng" dirty="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the part we’ll learn about age detection, including the steps required to automatically predict the age of a person from an image or a video stream (and why age detection is best treated as a classification problem rather than a regression problem).</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From there, we’ll discuss our deep learning-based age detection model and then learn how to use the model for </a:t>
            </a:r>
            <a:r>
              <a:rPr lang="en-GB" sz="2000" dirty="0" smtClean="0">
                <a:latin typeface="Times New Roman" panose="02020603050405020304" pitchFamily="18" charset="0"/>
                <a:cs typeface="Times New Roman" panose="02020603050405020304" pitchFamily="18" charset="0"/>
              </a:rPr>
              <a:t>both:</a:t>
            </a:r>
            <a:r>
              <a:rPr lang="en-IN" sz="2000" dirty="0" smtClean="0">
                <a:latin typeface="Times New Roman" panose="02020603050405020304" pitchFamily="18" charset="0"/>
                <a:cs typeface="Times New Roman" panose="02020603050405020304" pitchFamily="18" charset="0"/>
              </a:rPr>
              <a:t> (1) </a:t>
            </a:r>
            <a:r>
              <a:rPr lang="en-GB" sz="2000" dirty="0" smtClean="0">
                <a:latin typeface="Times New Roman" panose="02020603050405020304" pitchFamily="18" charset="0"/>
                <a:cs typeface="Times New Roman" panose="02020603050405020304" pitchFamily="18" charset="0"/>
              </a:rPr>
              <a:t>Age </a:t>
            </a:r>
            <a:r>
              <a:rPr lang="en-GB" sz="2000" dirty="0">
                <a:latin typeface="Times New Roman" panose="02020603050405020304" pitchFamily="18" charset="0"/>
                <a:cs typeface="Times New Roman" panose="02020603050405020304" pitchFamily="18" charset="0"/>
              </a:rPr>
              <a:t>detection in static images</a:t>
            </a:r>
            <a:endParaRPr lang="en-IN" sz="2000" dirty="0">
              <a:latin typeface="Times New Roman" panose="02020603050405020304" pitchFamily="18" charset="0"/>
              <a:cs typeface="Times New Roman" panose="02020603050405020304" pitchFamily="18" charset="0"/>
            </a:endParaRPr>
          </a:p>
          <a:p>
            <a:pPr marL="0" lvl="0" indent="0" algn="just" fontAlgn="base">
              <a:buNone/>
            </a:pPr>
            <a:r>
              <a:rPr lang="en-GB" sz="2000" dirty="0" smtClean="0">
                <a:latin typeface="Times New Roman" panose="02020603050405020304" pitchFamily="18" charset="0"/>
                <a:cs typeface="Times New Roman" panose="02020603050405020304" pitchFamily="18" charset="0"/>
              </a:rPr>
              <a:t>(2) .Age </a:t>
            </a:r>
            <a:r>
              <a:rPr lang="en-GB" sz="2000" dirty="0">
                <a:latin typeface="Times New Roman" panose="02020603050405020304" pitchFamily="18" charset="0"/>
                <a:cs typeface="Times New Roman" panose="02020603050405020304" pitchFamily="18" charset="0"/>
              </a:rPr>
              <a:t>detection in real-time video streams</a:t>
            </a:r>
            <a:endParaRPr lang="en-IN" sz="2000" dirty="0">
              <a:latin typeface="Times New Roman" panose="02020603050405020304" pitchFamily="18" charset="0"/>
              <a:cs typeface="Times New Roman" panose="02020603050405020304" pitchFamily="18" charset="0"/>
            </a:endParaRPr>
          </a:p>
          <a:p>
            <a:pPr marL="0" indent="0" algn="just" fontAlgn="base">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89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 </a:t>
            </a:r>
            <a:endParaRPr lang="en-IN" sz="3000" dirty="0"/>
          </a:p>
        </p:txBody>
      </p:sp>
      <p:sp>
        <p:nvSpPr>
          <p:cNvPr id="3" name="Content Placeholder 2"/>
          <p:cNvSpPr>
            <a:spLocks noGrp="1"/>
          </p:cNvSpPr>
          <p:nvPr>
            <p:ph idx="1"/>
          </p:nvPr>
        </p:nvSpPr>
        <p:spPr/>
        <p:txBody>
          <a:bodyPr>
            <a:normAutofit/>
          </a:bodyPr>
          <a:lstStyle/>
          <a:p>
            <a:pPr algn="just" fontAlgn="base"/>
            <a:r>
              <a:rPr lang="en-GB" sz="2500" b="1" u="sng" dirty="0">
                <a:latin typeface="Times New Roman" panose="02020603050405020304" pitchFamily="18" charset="0"/>
                <a:cs typeface="Times New Roman" panose="02020603050405020304" pitchFamily="18" charset="0"/>
              </a:rPr>
              <a:t>4. Train the model</a:t>
            </a:r>
            <a:endParaRPr lang="en-IN" sz="2500" b="1" u="sng"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Once your face detector has produced the bounding box coordinates of the face in the image/video stream, you can move on to Stage #2 — identifying the age of the person.</a:t>
            </a:r>
            <a:endParaRPr lang="en-IN" sz="2000" dirty="0">
              <a:latin typeface="Times New Roman" panose="02020603050405020304" pitchFamily="18" charset="0"/>
              <a:cs typeface="Times New Roman" panose="02020603050405020304" pitchFamily="18" charset="0"/>
            </a:endParaRPr>
          </a:p>
          <a:p>
            <a:pPr marL="0" indent="0" algn="just" fontAlgn="base">
              <a:buNone/>
            </a:pPr>
            <a:r>
              <a:rPr lang="en-GB" sz="2000" dirty="0">
                <a:latin typeface="Times New Roman" panose="02020603050405020304" pitchFamily="18" charset="0"/>
                <a:cs typeface="Times New Roman" panose="02020603050405020304" pitchFamily="18" charset="0"/>
              </a:rPr>
              <a:t> </a:t>
            </a:r>
            <a:endParaRPr lang="en-IN" sz="2000" b="1" u="sng" dirty="0">
              <a:latin typeface="Times New Roman" panose="02020603050405020304" pitchFamily="18" charset="0"/>
              <a:cs typeface="Times New Roman" panose="02020603050405020304" pitchFamily="18" charset="0"/>
            </a:endParaRPr>
          </a:p>
          <a:p>
            <a:pPr algn="just" fontAlgn="base"/>
            <a:r>
              <a:rPr lang="en-GB" sz="2500" b="1" u="sng" dirty="0">
                <a:latin typeface="Times New Roman" panose="02020603050405020304" pitchFamily="18" charset="0"/>
                <a:cs typeface="Times New Roman" panose="02020603050405020304" pitchFamily="18" charset="0"/>
              </a:rPr>
              <a:t>5. Evaluate the model</a:t>
            </a:r>
            <a:endParaRPr lang="en-IN" sz="2500" b="1" u="sng"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Age detection is the process of automatically discerning the age of a person solely from a photo of their face.</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Typically, you’ll see age detection implemented as a two-stage process:</a:t>
            </a:r>
            <a:endParaRPr lang="en-IN" sz="2000" dirty="0">
              <a:latin typeface="Times New Roman" panose="02020603050405020304" pitchFamily="18" charset="0"/>
              <a:cs typeface="Times New Roman" panose="02020603050405020304" pitchFamily="18" charset="0"/>
            </a:endParaRPr>
          </a:p>
          <a:p>
            <a:pPr lvl="0" algn="just" fontAlgn="base"/>
            <a:r>
              <a:rPr lang="en-GB" sz="2000" dirty="0">
                <a:latin typeface="Times New Roman" panose="02020603050405020304" pitchFamily="18" charset="0"/>
                <a:cs typeface="Times New Roman" panose="02020603050405020304" pitchFamily="18" charset="0"/>
              </a:rPr>
              <a:t>Stage #1: Detect faces in the input image/video stream</a:t>
            </a:r>
            <a:endParaRPr lang="en-IN" sz="2000" dirty="0">
              <a:latin typeface="Times New Roman" panose="02020603050405020304" pitchFamily="18" charset="0"/>
              <a:cs typeface="Times New Roman" panose="02020603050405020304" pitchFamily="18" charset="0"/>
            </a:endParaRPr>
          </a:p>
          <a:p>
            <a:pPr lvl="0" algn="just" fontAlgn="base"/>
            <a:r>
              <a:rPr lang="en-GB" sz="2000" dirty="0">
                <a:latin typeface="Times New Roman" panose="02020603050405020304" pitchFamily="18" charset="0"/>
                <a:cs typeface="Times New Roman" panose="02020603050405020304" pitchFamily="18" charset="0"/>
              </a:rPr>
              <a:t>Stage #2: Extract the face Region of Interest (ROI), and apply the age detector algorithm to predict the age of the person</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16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 </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268760"/>
            <a:ext cx="8229600" cy="4525963"/>
          </a:xfrm>
        </p:spPr>
        <p:txBody>
          <a:bodyPr>
            <a:noAutofit/>
          </a:bodyPr>
          <a:lstStyle/>
          <a:p>
            <a:pPr algn="just" fontAlgn="base"/>
            <a:r>
              <a:rPr lang="en-GB" sz="2000" b="1" u="sng" dirty="0">
                <a:latin typeface="Times New Roman" panose="02020603050405020304" pitchFamily="18" charset="0"/>
                <a:cs typeface="Times New Roman" panose="02020603050405020304" pitchFamily="18" charset="0"/>
              </a:rPr>
              <a:t>6. Running real time embedded system</a:t>
            </a:r>
            <a:endParaRPr lang="en-IN" sz="2000" b="1" u="sng"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For Stage #1, any face detector capable of producing bounding boxes for faces in an image can be used, including but not limited to </a:t>
            </a:r>
            <a:r>
              <a:rPr lang="en-GB" sz="2000" dirty="0" err="1">
                <a:latin typeface="Times New Roman" panose="02020603050405020304" pitchFamily="18" charset="0"/>
                <a:cs typeface="Times New Roman" panose="02020603050405020304" pitchFamily="18" charset="0"/>
              </a:rPr>
              <a:t>Haar</a:t>
            </a:r>
            <a:r>
              <a:rPr lang="en-GB" sz="2000" dirty="0">
                <a:latin typeface="Times New Roman" panose="02020603050405020304" pitchFamily="18" charset="0"/>
                <a:cs typeface="Times New Roman" panose="02020603050405020304" pitchFamily="18" charset="0"/>
              </a:rPr>
              <a:t> cascades, HOG + Linear SVM, Single Shot Detectors (SSDs), etc.</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Exactly which face detector you use depends on your project:</a:t>
            </a:r>
            <a:endParaRPr lang="en-IN" sz="2000" dirty="0">
              <a:latin typeface="Times New Roman" panose="02020603050405020304" pitchFamily="18" charset="0"/>
              <a:cs typeface="Times New Roman" panose="02020603050405020304" pitchFamily="18" charset="0"/>
            </a:endParaRPr>
          </a:p>
          <a:p>
            <a:pPr marL="0" indent="0" algn="just" fontAlgn="base">
              <a:buNone/>
            </a:pP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0" algn="just" fontAlgn="base"/>
            <a:r>
              <a:rPr lang="en-GB" sz="2000" dirty="0" err="1">
                <a:latin typeface="Times New Roman" panose="02020603050405020304" pitchFamily="18" charset="0"/>
                <a:cs typeface="Times New Roman" panose="02020603050405020304" pitchFamily="18" charset="0"/>
              </a:rPr>
              <a:t>Haar</a:t>
            </a:r>
            <a:r>
              <a:rPr lang="en-GB" sz="2000" dirty="0">
                <a:latin typeface="Times New Roman" panose="02020603050405020304" pitchFamily="18" charset="0"/>
                <a:cs typeface="Times New Roman" panose="02020603050405020304" pitchFamily="18" charset="0"/>
              </a:rPr>
              <a:t> cascades will be very fast and capable of running in real-time on embedded devices — the problem is that they are less accurate and highly prone to false-positive detections</a:t>
            </a:r>
            <a:endParaRPr lang="en-IN" sz="2000" dirty="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When </a:t>
            </a:r>
            <a:r>
              <a:rPr lang="en-GB" sz="2000" dirty="0">
                <a:latin typeface="Times New Roman" panose="02020603050405020304" pitchFamily="18" charset="0"/>
                <a:cs typeface="Times New Roman" panose="02020603050405020304" pitchFamily="18" charset="0"/>
              </a:rPr>
              <a:t>choosing a face detector for your application, take the time to consider your project requirements — is speed or accuracy more important for your use case? I also recommend running a few experiments with each of the face detectors so you can let the empirical results guide your decisions.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2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Coding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98576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78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220" y="2091530"/>
            <a:ext cx="7781868" cy="3857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5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500" b="1" u="sng" dirty="0"/>
              <a:t>Description of the Project</a:t>
            </a:r>
            <a:r>
              <a:rPr lang="en-GB" sz="3500" b="1" dirty="0"/>
              <a:t> </a:t>
            </a:r>
            <a:endParaRPr lang="en-IN" sz="3500" dirty="0"/>
          </a:p>
        </p:txBody>
      </p:sp>
      <p:sp>
        <p:nvSpPr>
          <p:cNvPr id="3" name="Content Placeholder 2"/>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 In this python project, we implemented a CNN to detect gender and age from a single picture of a face.</a:t>
            </a:r>
            <a:endParaRPr lang="en-IN" sz="2000" dirty="0" smtClean="0">
              <a:latin typeface="Times New Roman" panose="02020603050405020304" pitchFamily="18" charset="0"/>
              <a:cs typeface="Times New Roman" panose="02020603050405020304" pitchFamily="18" charset="0"/>
            </a:endParaRP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To </a:t>
            </a:r>
            <a:r>
              <a:rPr lang="en-GB" sz="2000" dirty="0">
                <a:latin typeface="Times New Roman" panose="02020603050405020304" pitchFamily="18" charset="0"/>
                <a:cs typeface="Times New Roman" panose="02020603050405020304" pitchFamily="18" charset="0"/>
              </a:rPr>
              <a:t>make machines more intelligent, the developers are diving into machine learning and deep learning techniques. A human learns to perform a task by practicing and repeating it again and again so that it memorizes how to perform the tasks. Then the neurons in his brain automatically trigger and they can quickly perform the task they have learned. Deep learning is also very similar to this. It uses different types of neural network architectures for different types of problems. </a:t>
            </a:r>
            <a:endParaRPr lang="en-GB" sz="2000" dirty="0" smtClean="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	</a:t>
            </a:r>
            <a:r>
              <a:rPr lang="en-GB" sz="2000" b="1" dirty="0" smtClean="0">
                <a:latin typeface="Times New Roman" panose="02020603050405020304" pitchFamily="18" charset="0"/>
                <a:cs typeface="Times New Roman" panose="02020603050405020304" pitchFamily="18" charset="0"/>
              </a:rPr>
              <a:t>For </a:t>
            </a:r>
            <a:r>
              <a:rPr lang="en-GB" sz="2000" b="1" dirty="0">
                <a:latin typeface="Times New Roman" panose="02020603050405020304" pitchFamily="18" charset="0"/>
                <a:cs typeface="Times New Roman" panose="02020603050405020304" pitchFamily="18" charset="0"/>
              </a:rPr>
              <a:t>example –</a:t>
            </a:r>
            <a:r>
              <a:rPr lang="en-GB" sz="2000" dirty="0">
                <a:latin typeface="Times New Roman" panose="02020603050405020304" pitchFamily="18" charset="0"/>
                <a:cs typeface="Times New Roman" panose="02020603050405020304" pitchFamily="18" charset="0"/>
              </a:rPr>
              <a:t> object recognition, image and object detection, image segmentation, etc.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2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4825"/>
            <a:ext cx="822960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886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a:t>
            </a:r>
            <a:r>
              <a:rPr lang="en-IN" dirty="0" err="1" smtClean="0"/>
              <a:t>Screenshort</a:t>
            </a:r>
            <a:r>
              <a:rPr lang="en-IN" dirty="0" smtClean="0"/>
              <a:t> </a:t>
            </a:r>
            <a:endParaRPr lang="en-IN" dirty="0"/>
          </a:p>
        </p:txBody>
      </p:sp>
      <p:pic>
        <p:nvPicPr>
          <p:cNvPr id="4" name="Content Placeholder 3" descr="learning python projec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237" y="1600200"/>
            <a:ext cx="6903526" cy="4525963"/>
          </a:xfrm>
          <a:prstGeom prst="rect">
            <a:avLst/>
          </a:prstGeom>
          <a:noFill/>
          <a:ln>
            <a:noFill/>
          </a:ln>
        </p:spPr>
      </p:pic>
    </p:spTree>
    <p:extLst>
      <p:ext uri="{BB962C8B-B14F-4D97-AF65-F5344CB8AC3E}">
        <p14:creationId xmlns:p14="http://schemas.microsoft.com/office/powerpoint/2010/main" val="223181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ttps://www.pyimagesearch.com/wp-content/uploads/2020/04/opencv_age_detection_result0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9060" y="1600200"/>
            <a:ext cx="4365880" cy="4525963"/>
          </a:xfrm>
          <a:prstGeom prst="rect">
            <a:avLst/>
          </a:prstGeom>
          <a:noFill/>
          <a:ln>
            <a:noFill/>
          </a:ln>
        </p:spPr>
      </p:pic>
    </p:spTree>
    <p:extLst>
      <p:ext uri="{BB962C8B-B14F-4D97-AF65-F5344CB8AC3E}">
        <p14:creationId xmlns:p14="http://schemas.microsoft.com/office/powerpoint/2010/main" val="304656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600200"/>
            <a:ext cx="444460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3582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smtClean="0">
                <a:latin typeface="Times New Roman" panose="02020603050405020304" pitchFamily="18" charset="0"/>
                <a:cs typeface="Times New Roman" panose="02020603050405020304" pitchFamily="18" charset="0"/>
              </a:rPr>
              <a:t>Summary</a:t>
            </a:r>
            <a:r>
              <a:rPr lang="en-IN" sz="3000" b="1" u="sng" dirty="0" smtClean="0">
                <a:latin typeface="Times New Roman" panose="02020603050405020304" pitchFamily="18" charset="0"/>
                <a:cs typeface="Times New Roman" panose="02020603050405020304" pitchFamily="18" charset="0"/>
              </a:rPr>
              <a:t/>
            </a:r>
            <a:br>
              <a:rPr lang="en-IN" sz="3000" b="1" u="sng" dirty="0" smtClean="0">
                <a:latin typeface="Times New Roman" panose="02020603050405020304" pitchFamily="18" charset="0"/>
                <a:cs typeface="Times New Roman" panose="02020603050405020304" pitchFamily="18" charset="0"/>
              </a:rPr>
            </a:b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484784"/>
            <a:ext cx="8229600" cy="4525963"/>
          </a:xfrm>
        </p:spPr>
        <p:txBody>
          <a:bodyPr>
            <a:normAutofit/>
          </a:bodyPr>
          <a:lstStyle/>
          <a:p>
            <a:pPr algn="just"/>
            <a:r>
              <a:rPr lang="en-GB" sz="2000" dirty="0" smtClean="0">
                <a:latin typeface="Times New Roman" panose="02020603050405020304" pitchFamily="18" charset="0"/>
                <a:cs typeface="Times New Roman" panose="02020603050405020304" pitchFamily="18" charset="0"/>
              </a:rPr>
              <a:t>There </a:t>
            </a:r>
            <a:r>
              <a:rPr lang="en-GB" sz="2000" dirty="0">
                <a:latin typeface="Times New Roman" panose="02020603050405020304" pitchFamily="18" charset="0"/>
                <a:cs typeface="Times New Roman" panose="02020603050405020304" pitchFamily="18" charset="0"/>
              </a:rPr>
              <a:t>are a number of factors that determine how old a person visually appears, including their lifestyle, work/job, smoking habits, and most importantly, genetics. Secondly, keep in mind that people purposely try to hide their age — if a human struggles to accurately predict someone’s age, then surely a machine learning model will struggle as well</a:t>
            </a:r>
            <a:r>
              <a:rPr lang="en-GB" sz="2000" dirty="0" smtClean="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Therefore, you must assess all age prediction results in terms of perceived age rather than actual age. Keep this in mind when implementing age detection into your own computer vision projects.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237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smtClean="0">
                <a:latin typeface="Times New Roman" panose="02020603050405020304" pitchFamily="18" charset="0"/>
                <a:cs typeface="Times New Roman" panose="02020603050405020304" pitchFamily="18" charset="0"/>
              </a:rPr>
              <a:t>FUTURE SCOPE</a:t>
            </a:r>
            <a:r>
              <a:rPr lang="en-IN" sz="3000" dirty="0" smtClean="0">
                <a:latin typeface="Times New Roman" panose="02020603050405020304" pitchFamily="18" charset="0"/>
                <a:cs typeface="Times New Roman" panose="02020603050405020304" pitchFamily="18" charset="0"/>
              </a:rPr>
              <a:t/>
            </a:r>
            <a:br>
              <a:rPr lang="en-IN" sz="3000" dirty="0" smtClean="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908720"/>
            <a:ext cx="8229600" cy="4525963"/>
          </a:xfrm>
        </p:spPr>
        <p:txBody>
          <a:bodyPr>
            <a:noAutofit/>
          </a:bodyPr>
          <a:lstStyle/>
          <a:p>
            <a:pPr marL="0" indent="0" algn="just">
              <a:buNone/>
            </a:pP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The Face Recognition (FR) is growing as a major research area because of the broad choice of applications in the fields of commercial and law enforcement. Traditional FR methods based on Visible Spectrum (VS) are facing challenges like object illumination, pose variation, expression changes, and facial disguises. Unfortunately these limitations decrease the performance in object identification and verification. </a:t>
            </a:r>
            <a:endParaRPr lang="en-GB"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To </a:t>
            </a:r>
            <a:r>
              <a:rPr lang="en-GB" sz="2000" dirty="0">
                <a:latin typeface="Times New Roman" panose="02020603050405020304" pitchFamily="18" charset="0"/>
                <a:cs typeface="Times New Roman" panose="02020603050405020304" pitchFamily="18" charset="0"/>
              </a:rPr>
              <a:t>overcome all these limitations, the Infrared Spectrum (IRS) may be used in human FR. So it leads and encourages the researchers for continuous research in this area of FR. Simultaneously, the present study emphasizes the use of three dimensional cubic dataset i.e. Multi/ Hyperspectral Imagery Data in FR. The IR based Multi/ Hyperspectral Imaging System can minimize the several limitations arise in the existing and classical FR system because the skin spectra derived with cubic dataset depicts the unique features for an </a:t>
            </a:r>
            <a:r>
              <a:rPr lang="en-GB" sz="2000" dirty="0" smtClean="0">
                <a:latin typeface="Times New Roman" panose="02020603050405020304" pitchFamily="18" charset="0"/>
                <a:cs typeface="Times New Roman" panose="02020603050405020304" pitchFamily="18" charset="0"/>
              </a:rPr>
              <a:t>individual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36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500" b="1" dirty="0" smtClean="0">
                <a:latin typeface="Times New Roman" panose="02020603050405020304" pitchFamily="18" charset="0"/>
                <a:cs typeface="Times New Roman" panose="02020603050405020304" pitchFamily="18" charset="0"/>
              </a:rPr>
              <a:t>CNN(Convolution </a:t>
            </a:r>
            <a:r>
              <a:rPr lang="en-GB" sz="3500" b="1" dirty="0">
                <a:latin typeface="Times New Roman" panose="02020603050405020304" pitchFamily="18" charset="0"/>
                <a:cs typeface="Times New Roman" panose="02020603050405020304" pitchFamily="18" charset="0"/>
              </a:rPr>
              <a:t>Neural </a:t>
            </a:r>
            <a:r>
              <a:rPr lang="en-GB" sz="3500" b="1" dirty="0" smtClean="0">
                <a:latin typeface="Times New Roman" panose="02020603050405020304" pitchFamily="18" charset="0"/>
                <a:cs typeface="Times New Roman" panose="02020603050405020304" pitchFamily="18" charset="0"/>
              </a:rPr>
              <a:t>Network)</a:t>
            </a:r>
            <a:endParaRPr lang="en-I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A Convolutional Neural Network or CNN is a Deep Learning Algorithm which is very effective in handling image classification tasks. It can capture the Temporal and Spatial dependencies in an image with the help of filters or kernels. </a:t>
            </a:r>
            <a:endParaRPr lang="en-GB" sz="2000" dirty="0" smtClean="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Convolutional Neural Network (</a:t>
            </a:r>
            <a:r>
              <a:rPr lang="en-GB" sz="2000" b="1" dirty="0" err="1">
                <a:latin typeface="Times New Roman" panose="02020603050405020304" pitchFamily="18" charset="0"/>
                <a:cs typeface="Times New Roman" panose="02020603050405020304" pitchFamily="18" charset="0"/>
              </a:rPr>
              <a:t>ConvNet</a:t>
            </a:r>
            <a:r>
              <a:rPr lang="en-GB" sz="2000" b="1" dirty="0">
                <a:latin typeface="Times New Roman" panose="02020603050405020304" pitchFamily="18" charset="0"/>
                <a:cs typeface="Times New Roman" panose="02020603050405020304" pitchFamily="18" charset="0"/>
              </a:rPr>
              <a:t>/CNN)</a:t>
            </a:r>
            <a:r>
              <a:rPr lang="en-GB" sz="2000" dirty="0">
                <a:latin typeface="Times New Roman" panose="02020603050405020304" pitchFamily="18" charset="0"/>
                <a:cs typeface="Times New Roman" panose="02020603050405020304" pitchFamily="18" charset="0"/>
              </a:rPr>
              <a:t> is a Deep Learning algorithm which can take in an input image, assign importance (learnable weights and biases) to various aspects/objects in the image and be able to differentiate one from the other. The pre-processing required in a </a:t>
            </a:r>
            <a:r>
              <a:rPr lang="en-GB" sz="2000" dirty="0" err="1">
                <a:latin typeface="Times New Roman" panose="02020603050405020304" pitchFamily="18" charset="0"/>
                <a:cs typeface="Times New Roman" panose="02020603050405020304" pitchFamily="18" charset="0"/>
              </a:rPr>
              <a:t>ConvNet</a:t>
            </a:r>
            <a:r>
              <a:rPr lang="en-GB" sz="2000" dirty="0">
                <a:latin typeface="Times New Roman" panose="02020603050405020304" pitchFamily="18" charset="0"/>
                <a:cs typeface="Times New Roman" panose="02020603050405020304" pitchFamily="18" charset="0"/>
              </a:rPr>
              <a:t> is much lower as compared to other classification algorithms.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6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Hardware and Software Requirements </a:t>
            </a:r>
            <a:r>
              <a:rPr lang="en-IN" sz="3000" dirty="0" smtClean="0">
                <a:latin typeface="Times New Roman" panose="02020603050405020304" pitchFamily="18" charset="0"/>
                <a:cs typeface="Times New Roman" panose="02020603050405020304" pitchFamily="18" charset="0"/>
              </a:rPr>
              <a:t/>
            </a:r>
            <a:br>
              <a:rPr lang="en-IN" sz="3000" dirty="0" smtClean="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342232"/>
              </p:ext>
            </p:extLst>
          </p:nvPr>
        </p:nvGraphicFramePr>
        <p:xfrm>
          <a:off x="1043607" y="1268761"/>
          <a:ext cx="7416825" cy="4890960"/>
        </p:xfrm>
        <a:graphic>
          <a:graphicData uri="http://schemas.openxmlformats.org/drawingml/2006/table">
            <a:tbl>
              <a:tblPr firstRow="1" firstCol="1" bandRow="1">
                <a:tableStyleId>{5C22544A-7EE6-4342-B048-85BDC9FD1C3A}</a:tableStyleId>
              </a:tblPr>
              <a:tblGrid>
                <a:gridCol w="1178291"/>
                <a:gridCol w="1395674"/>
                <a:gridCol w="2421430"/>
                <a:gridCol w="2421430"/>
              </a:tblGrid>
              <a:tr h="440362">
                <a:tc>
                  <a:txBody>
                    <a:bodyPr/>
                    <a:lstStyle/>
                    <a:p>
                      <a:pPr marL="18415" indent="19685">
                        <a:lnSpc>
                          <a:spcPct val="106000"/>
                        </a:lnSpc>
                        <a:spcAft>
                          <a:spcPts val="0"/>
                        </a:spcAft>
                      </a:pPr>
                      <a:r>
                        <a:rPr lang="en-GB" sz="1200" dirty="0">
                          <a:effectLst/>
                        </a:rPr>
                        <a:t>Sr. No. </a:t>
                      </a:r>
                      <a:endParaRPr lang="en-IN" sz="1200" dirty="0">
                        <a:effectLst/>
                        <a:latin typeface="Calibri"/>
                        <a:ea typeface="Calibri"/>
                        <a:cs typeface="Times New Roman"/>
                      </a:endParaRPr>
                    </a:p>
                  </a:txBody>
                  <a:tcPr marL="10496" marR="0" marT="5248" marB="0"/>
                </a:tc>
                <a:tc>
                  <a:txBody>
                    <a:bodyPr/>
                    <a:lstStyle/>
                    <a:p>
                      <a:pPr marL="54610">
                        <a:lnSpc>
                          <a:spcPct val="106000"/>
                        </a:lnSpc>
                        <a:spcAft>
                          <a:spcPts val="0"/>
                        </a:spcAft>
                      </a:pPr>
                      <a:r>
                        <a:rPr lang="en-GB" sz="1200">
                          <a:effectLst/>
                        </a:rPr>
                        <a:t>Requirements </a:t>
                      </a:r>
                      <a:endParaRPr lang="en-IN" sz="1200">
                        <a:effectLst/>
                        <a:latin typeface="Calibri"/>
                        <a:ea typeface="Calibri"/>
                        <a:cs typeface="Times New Roman"/>
                      </a:endParaRPr>
                    </a:p>
                  </a:txBody>
                  <a:tcPr marL="10496" marR="0" marT="5248" marB="0"/>
                </a:tc>
                <a:tc>
                  <a:txBody>
                    <a:bodyPr/>
                    <a:lstStyle/>
                    <a:p>
                      <a:pPr marR="15875" algn="ctr">
                        <a:lnSpc>
                          <a:spcPct val="106000"/>
                        </a:lnSpc>
                        <a:spcAft>
                          <a:spcPts val="0"/>
                        </a:spcAft>
                      </a:pPr>
                      <a:r>
                        <a:rPr lang="en-GB" sz="1200">
                          <a:effectLst/>
                        </a:rPr>
                        <a:t>Type  </a:t>
                      </a:r>
                      <a:endParaRPr lang="en-IN" sz="1200">
                        <a:effectLst/>
                        <a:latin typeface="Calibri"/>
                        <a:ea typeface="Calibri"/>
                        <a:cs typeface="Times New Roman"/>
                      </a:endParaRPr>
                    </a:p>
                  </a:txBody>
                  <a:tcPr marL="10496" marR="0" marT="5248" marB="0"/>
                </a:tc>
                <a:tc>
                  <a:txBody>
                    <a:bodyPr/>
                    <a:lstStyle/>
                    <a:p>
                      <a:pPr marL="68580">
                        <a:lnSpc>
                          <a:spcPct val="106000"/>
                        </a:lnSpc>
                        <a:spcAft>
                          <a:spcPts val="0"/>
                        </a:spcAft>
                      </a:pPr>
                      <a:r>
                        <a:rPr lang="en-GB" sz="1200">
                          <a:effectLst/>
                        </a:rPr>
                        <a:t>Requirement Description </a:t>
                      </a:r>
                      <a:endParaRPr lang="en-IN" sz="1200">
                        <a:effectLst/>
                        <a:latin typeface="Calibri"/>
                        <a:ea typeface="Calibri"/>
                        <a:cs typeface="Times New Roman"/>
                      </a:endParaRPr>
                    </a:p>
                  </a:txBody>
                  <a:tcPr marL="10496" marR="0" marT="5248" marB="0"/>
                </a:tc>
              </a:tr>
              <a:tr h="445688">
                <a:tc rowSpan="3">
                  <a:txBody>
                    <a:bodyPr/>
                    <a:lstStyle/>
                    <a:p>
                      <a:pPr marL="31115" algn="ctr">
                        <a:lnSpc>
                          <a:spcPct val="106000"/>
                        </a:lnSpc>
                        <a:spcAft>
                          <a:spcPts val="105"/>
                        </a:spcAft>
                      </a:pPr>
                      <a:r>
                        <a:rPr lang="en-GB" sz="1200">
                          <a:effectLst/>
                        </a:rPr>
                        <a:t> </a:t>
                      </a:r>
                      <a:endParaRPr lang="en-IN" sz="1200">
                        <a:effectLst/>
                      </a:endParaRPr>
                    </a:p>
                    <a:p>
                      <a:pPr marL="31115" algn="ctr">
                        <a:lnSpc>
                          <a:spcPct val="106000"/>
                        </a:lnSpc>
                        <a:spcAft>
                          <a:spcPts val="90"/>
                        </a:spcAft>
                      </a:pPr>
                      <a:r>
                        <a:rPr lang="en-GB" sz="1200">
                          <a:effectLst/>
                        </a:rPr>
                        <a:t> </a:t>
                      </a:r>
                      <a:endParaRPr lang="en-IN" sz="1200">
                        <a:effectLst/>
                      </a:endParaRPr>
                    </a:p>
                    <a:p>
                      <a:pPr marL="82550">
                        <a:lnSpc>
                          <a:spcPct val="106000"/>
                        </a:lnSpc>
                        <a:spcAft>
                          <a:spcPts val="0"/>
                        </a:spcAft>
                      </a:pPr>
                      <a:r>
                        <a:rPr lang="en-GB" sz="1200">
                          <a:effectLst/>
                        </a:rPr>
                        <a:t>1. </a:t>
                      </a:r>
                      <a:endParaRPr lang="en-IN" sz="1200">
                        <a:effectLst/>
                        <a:latin typeface="Calibri"/>
                        <a:ea typeface="Calibri"/>
                        <a:cs typeface="Times New Roman"/>
                      </a:endParaRPr>
                    </a:p>
                  </a:txBody>
                  <a:tcPr marL="10496" marR="0" marT="5248" marB="0"/>
                </a:tc>
                <a:tc rowSpan="3">
                  <a:txBody>
                    <a:bodyPr/>
                    <a:lstStyle/>
                    <a:p>
                      <a:pPr marL="29845" algn="ctr">
                        <a:lnSpc>
                          <a:spcPct val="106000"/>
                        </a:lnSpc>
                        <a:spcAft>
                          <a:spcPts val="105"/>
                        </a:spcAft>
                      </a:pPr>
                      <a:r>
                        <a:rPr lang="en-GB" sz="1200" dirty="0">
                          <a:effectLst/>
                        </a:rPr>
                        <a:t> </a:t>
                      </a:r>
                      <a:endParaRPr lang="en-IN" sz="1200" dirty="0">
                        <a:effectLst/>
                      </a:endParaRPr>
                    </a:p>
                    <a:p>
                      <a:pPr marL="29845" algn="ctr">
                        <a:lnSpc>
                          <a:spcPct val="106000"/>
                        </a:lnSpc>
                        <a:spcAft>
                          <a:spcPts val="90"/>
                        </a:spcAft>
                      </a:pPr>
                      <a:r>
                        <a:rPr lang="en-GB" sz="1200" dirty="0">
                          <a:effectLst/>
                        </a:rPr>
                        <a:t> </a:t>
                      </a:r>
                      <a:endParaRPr lang="en-IN" sz="1200" dirty="0">
                        <a:effectLst/>
                      </a:endParaRPr>
                    </a:p>
                    <a:p>
                      <a:pPr marR="14605" algn="ctr">
                        <a:lnSpc>
                          <a:spcPct val="106000"/>
                        </a:lnSpc>
                        <a:spcAft>
                          <a:spcPts val="90"/>
                        </a:spcAft>
                      </a:pPr>
                      <a:r>
                        <a:rPr lang="en-GB" sz="1200" dirty="0">
                          <a:effectLst/>
                        </a:rPr>
                        <a:t>Hardware </a:t>
                      </a:r>
                      <a:endParaRPr lang="en-IN" sz="1200" dirty="0">
                        <a:effectLst/>
                      </a:endParaRPr>
                    </a:p>
                    <a:p>
                      <a:pPr marL="92710">
                        <a:lnSpc>
                          <a:spcPct val="106000"/>
                        </a:lnSpc>
                        <a:spcAft>
                          <a:spcPts val="0"/>
                        </a:spcAft>
                      </a:pPr>
                      <a:r>
                        <a:rPr lang="en-GB" sz="1200" dirty="0">
                          <a:effectLst/>
                        </a:rPr>
                        <a:t>Requirements </a:t>
                      </a:r>
                      <a:endParaRPr lang="en-IN" sz="1200" dirty="0">
                        <a:effectLst/>
                        <a:latin typeface="Calibri"/>
                        <a:ea typeface="Calibri"/>
                        <a:cs typeface="Times New Roman"/>
                      </a:endParaRPr>
                    </a:p>
                  </a:txBody>
                  <a:tcPr marL="10496" marR="0" marT="5248" marB="0"/>
                </a:tc>
                <a:tc>
                  <a:txBody>
                    <a:bodyPr/>
                    <a:lstStyle/>
                    <a:p>
                      <a:pPr marR="17780" algn="ctr">
                        <a:lnSpc>
                          <a:spcPct val="106000"/>
                        </a:lnSpc>
                        <a:spcAft>
                          <a:spcPts val="0"/>
                        </a:spcAft>
                      </a:pPr>
                      <a:r>
                        <a:rPr lang="en-GB" sz="1200">
                          <a:effectLst/>
                        </a:rPr>
                        <a:t>Processer </a:t>
                      </a:r>
                      <a:endParaRPr lang="en-IN" sz="1200">
                        <a:effectLst/>
                        <a:latin typeface="Calibri"/>
                        <a:ea typeface="Calibri"/>
                        <a:cs typeface="Times New Roman"/>
                      </a:endParaRPr>
                    </a:p>
                  </a:txBody>
                  <a:tcPr marL="10496" marR="0" marT="5248" marB="0"/>
                </a:tc>
                <a:tc>
                  <a:txBody>
                    <a:bodyPr/>
                    <a:lstStyle/>
                    <a:p>
                      <a:pPr>
                        <a:lnSpc>
                          <a:spcPct val="106000"/>
                        </a:lnSpc>
                        <a:spcAft>
                          <a:spcPts val="105"/>
                        </a:spcAft>
                      </a:pPr>
                      <a:r>
                        <a:rPr lang="en-GB" sz="1200">
                          <a:effectLst/>
                        </a:rPr>
                        <a:t>i3 or above with a Supported </a:t>
                      </a:r>
                      <a:endParaRPr lang="en-IN" sz="1200">
                        <a:effectLst/>
                      </a:endParaRPr>
                    </a:p>
                    <a:p>
                      <a:pPr marR="13335" algn="ctr">
                        <a:lnSpc>
                          <a:spcPct val="106000"/>
                        </a:lnSpc>
                        <a:spcAft>
                          <a:spcPts val="0"/>
                        </a:spcAft>
                      </a:pPr>
                      <a:r>
                        <a:rPr lang="en-GB" sz="1200">
                          <a:effectLst/>
                        </a:rPr>
                        <a:t>GPU </a:t>
                      </a:r>
                      <a:endParaRPr lang="en-IN" sz="1200">
                        <a:effectLst/>
                        <a:latin typeface="Calibri"/>
                        <a:ea typeface="Calibri"/>
                        <a:cs typeface="Times New Roman"/>
                      </a:endParaRPr>
                    </a:p>
                  </a:txBody>
                  <a:tcPr marL="10496" marR="0" marT="5248" marB="0"/>
                </a:tc>
              </a:tr>
              <a:tr h="443435">
                <a:tc vMerge="1">
                  <a:txBody>
                    <a:bodyPr/>
                    <a:lstStyle/>
                    <a:p>
                      <a:endParaRPr lang="en-IN"/>
                    </a:p>
                  </a:txBody>
                  <a:tcPr/>
                </a:tc>
                <a:tc vMerge="1">
                  <a:txBody>
                    <a:bodyPr/>
                    <a:lstStyle/>
                    <a:p>
                      <a:endParaRPr lang="en-IN"/>
                    </a:p>
                  </a:txBody>
                  <a:tcPr/>
                </a:tc>
                <a:tc>
                  <a:txBody>
                    <a:bodyPr/>
                    <a:lstStyle/>
                    <a:p>
                      <a:pPr marR="17145" algn="ctr">
                        <a:lnSpc>
                          <a:spcPct val="106000"/>
                        </a:lnSpc>
                        <a:spcAft>
                          <a:spcPts val="0"/>
                        </a:spcAft>
                      </a:pPr>
                      <a:r>
                        <a:rPr lang="en-GB" sz="1200" dirty="0">
                          <a:effectLst/>
                        </a:rPr>
                        <a:t>RAM </a:t>
                      </a:r>
                      <a:endParaRPr lang="en-IN" sz="1200" dirty="0">
                        <a:effectLst/>
                        <a:latin typeface="Calibri"/>
                        <a:ea typeface="Calibri"/>
                        <a:cs typeface="Times New Roman"/>
                      </a:endParaRPr>
                    </a:p>
                  </a:txBody>
                  <a:tcPr marL="10496" marR="0" marT="5248" marB="0"/>
                </a:tc>
                <a:tc>
                  <a:txBody>
                    <a:bodyPr/>
                    <a:lstStyle/>
                    <a:p>
                      <a:pPr marR="13970" algn="ctr">
                        <a:lnSpc>
                          <a:spcPct val="106000"/>
                        </a:lnSpc>
                        <a:spcAft>
                          <a:spcPts val="0"/>
                        </a:spcAft>
                      </a:pPr>
                      <a:r>
                        <a:rPr lang="en-GB" sz="1200">
                          <a:effectLst/>
                        </a:rPr>
                        <a:t>8 GB RAM </a:t>
                      </a:r>
                      <a:endParaRPr lang="en-IN" sz="1200">
                        <a:effectLst/>
                        <a:latin typeface="Calibri"/>
                        <a:ea typeface="Calibri"/>
                        <a:cs typeface="Times New Roman"/>
                      </a:endParaRPr>
                    </a:p>
                  </a:txBody>
                  <a:tcPr marL="10496" marR="0" marT="5248" marB="0"/>
                </a:tc>
              </a:tr>
              <a:tr h="443947">
                <a:tc vMerge="1">
                  <a:txBody>
                    <a:bodyPr/>
                    <a:lstStyle/>
                    <a:p>
                      <a:endParaRPr lang="en-IN"/>
                    </a:p>
                  </a:txBody>
                  <a:tcPr/>
                </a:tc>
                <a:tc vMerge="1">
                  <a:txBody>
                    <a:bodyPr/>
                    <a:lstStyle/>
                    <a:p>
                      <a:endParaRPr lang="en-IN"/>
                    </a:p>
                  </a:txBody>
                  <a:tcPr/>
                </a:tc>
                <a:tc>
                  <a:txBody>
                    <a:bodyPr/>
                    <a:lstStyle/>
                    <a:p>
                      <a:pPr algn="ctr">
                        <a:lnSpc>
                          <a:spcPct val="106000"/>
                        </a:lnSpc>
                        <a:spcAft>
                          <a:spcPts val="0"/>
                        </a:spcAft>
                      </a:pPr>
                      <a:r>
                        <a:rPr lang="en-GB" sz="1200" dirty="0">
                          <a:effectLst/>
                        </a:rPr>
                        <a:t>Hard Disk space </a:t>
                      </a:r>
                      <a:endParaRPr lang="en-IN" sz="1200" dirty="0">
                        <a:effectLst/>
                        <a:latin typeface="Calibri"/>
                        <a:ea typeface="Calibri"/>
                        <a:cs typeface="Times New Roman"/>
                      </a:endParaRPr>
                    </a:p>
                  </a:txBody>
                  <a:tcPr marL="10496" marR="0" marT="5248" marB="0"/>
                </a:tc>
                <a:tc>
                  <a:txBody>
                    <a:bodyPr/>
                    <a:lstStyle/>
                    <a:p>
                      <a:pPr marR="12065" algn="ctr">
                        <a:lnSpc>
                          <a:spcPct val="106000"/>
                        </a:lnSpc>
                        <a:spcAft>
                          <a:spcPts val="0"/>
                        </a:spcAft>
                      </a:pPr>
                      <a:r>
                        <a:rPr lang="en-GB" sz="1200">
                          <a:effectLst/>
                        </a:rPr>
                        <a:t>100 GB Free disk spaces </a:t>
                      </a:r>
                      <a:endParaRPr lang="en-IN" sz="1200">
                        <a:effectLst/>
                        <a:latin typeface="Calibri"/>
                        <a:ea typeface="Calibri"/>
                        <a:cs typeface="Times New Roman"/>
                      </a:endParaRPr>
                    </a:p>
                  </a:txBody>
                  <a:tcPr marL="10496" marR="0" marT="5248" marB="0"/>
                </a:tc>
              </a:tr>
              <a:tr h="383526">
                <a:tc rowSpan="5">
                  <a:txBody>
                    <a:bodyPr/>
                    <a:lstStyle/>
                    <a:p>
                      <a:pPr marL="31115" algn="ctr">
                        <a:lnSpc>
                          <a:spcPct val="106000"/>
                        </a:lnSpc>
                        <a:spcAft>
                          <a:spcPts val="90"/>
                        </a:spcAft>
                      </a:pPr>
                      <a:r>
                        <a:rPr lang="en-GB" sz="1200">
                          <a:effectLst/>
                        </a:rPr>
                        <a:t> </a:t>
                      </a:r>
                      <a:endParaRPr lang="en-IN" sz="1200">
                        <a:effectLst/>
                      </a:endParaRPr>
                    </a:p>
                    <a:p>
                      <a:pPr marL="31115" algn="ctr">
                        <a:lnSpc>
                          <a:spcPct val="106000"/>
                        </a:lnSpc>
                        <a:spcAft>
                          <a:spcPts val="90"/>
                        </a:spcAft>
                      </a:pPr>
                      <a:r>
                        <a:rPr lang="en-GB" sz="1200">
                          <a:effectLst/>
                        </a:rPr>
                        <a:t> </a:t>
                      </a:r>
                      <a:endParaRPr lang="en-IN" sz="1200">
                        <a:effectLst/>
                      </a:endParaRPr>
                    </a:p>
                    <a:p>
                      <a:pPr marL="31115" algn="ctr">
                        <a:lnSpc>
                          <a:spcPct val="106000"/>
                        </a:lnSpc>
                        <a:spcAft>
                          <a:spcPts val="105"/>
                        </a:spcAft>
                      </a:pPr>
                      <a:r>
                        <a:rPr lang="en-GB" sz="1200">
                          <a:effectLst/>
                        </a:rPr>
                        <a:t> </a:t>
                      </a:r>
                      <a:endParaRPr lang="en-IN" sz="1200">
                        <a:effectLst/>
                      </a:endParaRPr>
                    </a:p>
                    <a:p>
                      <a:pPr marL="31115" algn="ctr">
                        <a:lnSpc>
                          <a:spcPct val="106000"/>
                        </a:lnSpc>
                        <a:spcAft>
                          <a:spcPts val="90"/>
                        </a:spcAft>
                      </a:pPr>
                      <a:r>
                        <a:rPr lang="en-GB" sz="1200">
                          <a:effectLst/>
                        </a:rPr>
                        <a:t> </a:t>
                      </a:r>
                      <a:endParaRPr lang="en-IN" sz="1200">
                        <a:effectLst/>
                      </a:endParaRPr>
                    </a:p>
                    <a:p>
                      <a:pPr marL="31115" algn="ctr">
                        <a:lnSpc>
                          <a:spcPct val="106000"/>
                        </a:lnSpc>
                        <a:spcAft>
                          <a:spcPts val="90"/>
                        </a:spcAft>
                      </a:pPr>
                      <a:r>
                        <a:rPr lang="en-GB" sz="1200">
                          <a:effectLst/>
                        </a:rPr>
                        <a:t> </a:t>
                      </a:r>
                      <a:endParaRPr lang="en-IN" sz="1200">
                        <a:effectLst/>
                      </a:endParaRPr>
                    </a:p>
                    <a:p>
                      <a:pPr marL="82550">
                        <a:lnSpc>
                          <a:spcPct val="106000"/>
                        </a:lnSpc>
                        <a:spcAft>
                          <a:spcPts val="0"/>
                        </a:spcAft>
                      </a:pPr>
                      <a:r>
                        <a:rPr lang="en-GB" sz="1200">
                          <a:effectLst/>
                        </a:rPr>
                        <a:t>2. </a:t>
                      </a:r>
                      <a:endParaRPr lang="en-IN" sz="1200">
                        <a:effectLst/>
                        <a:latin typeface="Calibri"/>
                        <a:ea typeface="Calibri"/>
                        <a:cs typeface="Times New Roman"/>
                      </a:endParaRPr>
                    </a:p>
                  </a:txBody>
                  <a:tcPr marL="10496" marR="0" marT="5248" marB="0"/>
                </a:tc>
                <a:tc rowSpan="5">
                  <a:txBody>
                    <a:bodyPr/>
                    <a:lstStyle/>
                    <a:p>
                      <a:pPr marL="29845" algn="ctr">
                        <a:lnSpc>
                          <a:spcPct val="106000"/>
                        </a:lnSpc>
                        <a:spcAft>
                          <a:spcPts val="90"/>
                        </a:spcAft>
                      </a:pPr>
                      <a:r>
                        <a:rPr lang="en-GB" sz="1200">
                          <a:effectLst/>
                        </a:rPr>
                        <a:t> </a:t>
                      </a:r>
                      <a:endParaRPr lang="en-IN" sz="1200">
                        <a:effectLst/>
                      </a:endParaRPr>
                    </a:p>
                    <a:p>
                      <a:pPr marL="29845" algn="ctr">
                        <a:lnSpc>
                          <a:spcPct val="106000"/>
                        </a:lnSpc>
                        <a:spcAft>
                          <a:spcPts val="90"/>
                        </a:spcAft>
                      </a:pPr>
                      <a:r>
                        <a:rPr lang="en-GB" sz="1200">
                          <a:effectLst/>
                        </a:rPr>
                        <a:t> </a:t>
                      </a:r>
                      <a:endParaRPr lang="en-IN" sz="1200">
                        <a:effectLst/>
                      </a:endParaRPr>
                    </a:p>
                    <a:p>
                      <a:pPr marL="29845" algn="ctr">
                        <a:lnSpc>
                          <a:spcPct val="106000"/>
                        </a:lnSpc>
                        <a:spcAft>
                          <a:spcPts val="105"/>
                        </a:spcAft>
                      </a:pPr>
                      <a:r>
                        <a:rPr lang="en-GB" sz="1200">
                          <a:effectLst/>
                        </a:rPr>
                        <a:t> </a:t>
                      </a:r>
                      <a:endParaRPr lang="en-IN" sz="1200">
                        <a:effectLst/>
                      </a:endParaRPr>
                    </a:p>
                    <a:p>
                      <a:pPr marL="29845" algn="ctr">
                        <a:lnSpc>
                          <a:spcPct val="106000"/>
                        </a:lnSpc>
                        <a:spcAft>
                          <a:spcPts val="90"/>
                        </a:spcAft>
                      </a:pPr>
                      <a:r>
                        <a:rPr lang="en-GB" sz="1200">
                          <a:effectLst/>
                        </a:rPr>
                        <a:t> </a:t>
                      </a:r>
                      <a:endParaRPr lang="en-IN" sz="1200">
                        <a:effectLst/>
                      </a:endParaRPr>
                    </a:p>
                    <a:p>
                      <a:pPr marL="29845" algn="ctr">
                        <a:lnSpc>
                          <a:spcPct val="106000"/>
                        </a:lnSpc>
                        <a:spcAft>
                          <a:spcPts val="90"/>
                        </a:spcAft>
                      </a:pPr>
                      <a:r>
                        <a:rPr lang="en-GB" sz="1200">
                          <a:effectLst/>
                        </a:rPr>
                        <a:t> </a:t>
                      </a:r>
                      <a:endParaRPr lang="en-IN" sz="1200">
                        <a:effectLst/>
                      </a:endParaRPr>
                    </a:p>
                    <a:p>
                      <a:pPr marR="15875" algn="ctr">
                        <a:lnSpc>
                          <a:spcPct val="106000"/>
                        </a:lnSpc>
                        <a:spcAft>
                          <a:spcPts val="90"/>
                        </a:spcAft>
                      </a:pPr>
                      <a:r>
                        <a:rPr lang="en-GB" sz="1200">
                          <a:effectLst/>
                        </a:rPr>
                        <a:t>Software </a:t>
                      </a:r>
                      <a:endParaRPr lang="en-IN" sz="1200">
                        <a:effectLst/>
                      </a:endParaRPr>
                    </a:p>
                    <a:p>
                      <a:pPr marL="92710">
                        <a:lnSpc>
                          <a:spcPct val="106000"/>
                        </a:lnSpc>
                        <a:spcAft>
                          <a:spcPts val="0"/>
                        </a:spcAft>
                      </a:pPr>
                      <a:r>
                        <a:rPr lang="en-GB" sz="1200">
                          <a:effectLst/>
                        </a:rPr>
                        <a:t>Requirements </a:t>
                      </a:r>
                      <a:endParaRPr lang="en-IN" sz="1200">
                        <a:effectLst/>
                        <a:latin typeface="Calibri"/>
                        <a:ea typeface="Calibri"/>
                        <a:cs typeface="Times New Roman"/>
                      </a:endParaRPr>
                    </a:p>
                  </a:txBody>
                  <a:tcPr marL="10496" marR="0" marT="5248" marB="0"/>
                </a:tc>
                <a:tc>
                  <a:txBody>
                    <a:bodyPr/>
                    <a:lstStyle/>
                    <a:p>
                      <a:pPr algn="ctr">
                        <a:lnSpc>
                          <a:spcPct val="106000"/>
                        </a:lnSpc>
                        <a:spcAft>
                          <a:spcPts val="0"/>
                        </a:spcAft>
                      </a:pPr>
                      <a:r>
                        <a:rPr lang="en-GB" sz="1200" dirty="0">
                          <a:effectLst/>
                        </a:rPr>
                        <a:t>Operating System </a:t>
                      </a:r>
                      <a:endParaRPr lang="en-IN" sz="1200" dirty="0">
                        <a:effectLst/>
                        <a:latin typeface="Calibri"/>
                        <a:ea typeface="Calibri"/>
                        <a:cs typeface="Times New Roman"/>
                      </a:endParaRPr>
                    </a:p>
                  </a:txBody>
                  <a:tcPr marL="10496" marR="0" marT="5248" marB="0"/>
                </a:tc>
                <a:tc>
                  <a:txBody>
                    <a:bodyPr/>
                    <a:lstStyle/>
                    <a:p>
                      <a:pPr algn="ctr">
                        <a:lnSpc>
                          <a:spcPct val="106000"/>
                        </a:lnSpc>
                        <a:spcAft>
                          <a:spcPts val="0"/>
                        </a:spcAft>
                      </a:pPr>
                      <a:r>
                        <a:rPr lang="en-GB" sz="1200">
                          <a:effectLst/>
                        </a:rPr>
                        <a:t>Windows 10/ Windows server 2012 </a:t>
                      </a:r>
                      <a:endParaRPr lang="en-IN" sz="1200">
                        <a:effectLst/>
                        <a:latin typeface="Calibri"/>
                        <a:ea typeface="Calibri"/>
                        <a:cs typeface="Times New Roman"/>
                      </a:endParaRPr>
                    </a:p>
                  </a:txBody>
                  <a:tcPr marL="10496" marR="0" marT="5248" marB="0"/>
                </a:tc>
              </a:tr>
              <a:tr h="574007">
                <a:tc vMerge="1">
                  <a:txBody>
                    <a:bodyPr/>
                    <a:lstStyle/>
                    <a:p>
                      <a:endParaRPr lang="en-IN"/>
                    </a:p>
                  </a:txBody>
                  <a:tcPr/>
                </a:tc>
                <a:tc vMerge="1">
                  <a:txBody>
                    <a:bodyPr/>
                    <a:lstStyle/>
                    <a:p>
                      <a:endParaRPr lang="en-IN"/>
                    </a:p>
                  </a:txBody>
                  <a:tcPr/>
                </a:tc>
                <a:tc>
                  <a:txBody>
                    <a:bodyPr/>
                    <a:lstStyle/>
                    <a:p>
                      <a:pPr marL="67310" algn="ctr">
                        <a:lnSpc>
                          <a:spcPct val="106000"/>
                        </a:lnSpc>
                        <a:spcAft>
                          <a:spcPts val="0"/>
                        </a:spcAft>
                      </a:pPr>
                      <a:r>
                        <a:rPr lang="en-GB" sz="1200" dirty="0">
                          <a:effectLst/>
                        </a:rPr>
                        <a:t>Prerequisite </a:t>
                      </a:r>
                      <a:endParaRPr lang="en-IN" sz="1200" dirty="0">
                        <a:effectLst/>
                        <a:latin typeface="Calibri"/>
                        <a:ea typeface="Calibri"/>
                        <a:cs typeface="Times New Roman"/>
                      </a:endParaRPr>
                    </a:p>
                  </a:txBody>
                  <a:tcPr marL="10496" marR="0" marT="5248" marB="0"/>
                </a:tc>
                <a:tc>
                  <a:txBody>
                    <a:bodyPr/>
                    <a:lstStyle/>
                    <a:p>
                      <a:pPr marR="12065" algn="ctr">
                        <a:lnSpc>
                          <a:spcPct val="106000"/>
                        </a:lnSpc>
                        <a:spcAft>
                          <a:spcPts val="105"/>
                        </a:spcAft>
                      </a:pPr>
                      <a:r>
                        <a:rPr lang="en-GB" sz="1200" dirty="0">
                          <a:effectLst/>
                        </a:rPr>
                        <a:t>Python (3+), </a:t>
                      </a:r>
                      <a:r>
                        <a:rPr lang="en-GB" sz="1200" dirty="0" err="1">
                          <a:effectLst/>
                        </a:rPr>
                        <a:t>Keras</a:t>
                      </a:r>
                      <a:r>
                        <a:rPr lang="en-GB" sz="1200" dirty="0">
                          <a:effectLst/>
                        </a:rPr>
                        <a:t>, </a:t>
                      </a:r>
                      <a:endParaRPr lang="en-IN" sz="1200" dirty="0">
                        <a:effectLst/>
                      </a:endParaRPr>
                    </a:p>
                    <a:p>
                      <a:pPr algn="ctr">
                        <a:lnSpc>
                          <a:spcPct val="106000"/>
                        </a:lnSpc>
                        <a:spcAft>
                          <a:spcPts val="0"/>
                        </a:spcAft>
                      </a:pPr>
                      <a:r>
                        <a:rPr lang="en-GB" sz="1200" dirty="0" err="1">
                          <a:effectLst/>
                        </a:rPr>
                        <a:t>Annaconda</a:t>
                      </a:r>
                      <a:r>
                        <a:rPr lang="en-GB" sz="1200" dirty="0">
                          <a:effectLst/>
                        </a:rPr>
                        <a:t> and supporting Libraries </a:t>
                      </a:r>
                      <a:endParaRPr lang="en-IN" sz="1200" dirty="0">
                        <a:effectLst/>
                        <a:latin typeface="Calibri"/>
                        <a:ea typeface="Calibri"/>
                        <a:cs typeface="Times New Roman"/>
                      </a:endParaRPr>
                    </a:p>
                  </a:txBody>
                  <a:tcPr marL="10496" marR="0" marT="5248" marB="0"/>
                </a:tc>
              </a:tr>
              <a:tr h="764490">
                <a:tc vMerge="1">
                  <a:txBody>
                    <a:bodyPr/>
                    <a:lstStyle/>
                    <a:p>
                      <a:endParaRPr lang="en-IN"/>
                    </a:p>
                  </a:txBody>
                  <a:tcPr/>
                </a:tc>
                <a:tc vMerge="1">
                  <a:txBody>
                    <a:bodyPr/>
                    <a:lstStyle/>
                    <a:p>
                      <a:endParaRPr lang="en-IN"/>
                    </a:p>
                  </a:txBody>
                  <a:tcPr/>
                </a:tc>
                <a:tc>
                  <a:txBody>
                    <a:bodyPr/>
                    <a:lstStyle/>
                    <a:p>
                      <a:pPr marR="15875" algn="ctr">
                        <a:lnSpc>
                          <a:spcPct val="106000"/>
                        </a:lnSpc>
                        <a:spcAft>
                          <a:spcPts val="0"/>
                        </a:spcAft>
                      </a:pPr>
                      <a:r>
                        <a:rPr lang="en-GB" sz="1200" dirty="0">
                          <a:effectLst/>
                        </a:rPr>
                        <a:t>Other </a:t>
                      </a:r>
                      <a:endParaRPr lang="en-IN" sz="1200" dirty="0">
                        <a:effectLst/>
                        <a:latin typeface="Calibri"/>
                        <a:ea typeface="Calibri"/>
                        <a:cs typeface="Times New Roman"/>
                      </a:endParaRPr>
                    </a:p>
                  </a:txBody>
                  <a:tcPr marL="10496" marR="0" marT="5248" marB="0"/>
                </a:tc>
                <a:tc>
                  <a:txBody>
                    <a:bodyPr/>
                    <a:lstStyle/>
                    <a:p>
                      <a:pPr algn="ctr">
                        <a:lnSpc>
                          <a:spcPct val="113000"/>
                        </a:lnSpc>
                        <a:spcAft>
                          <a:spcPts val="0"/>
                        </a:spcAft>
                      </a:pPr>
                      <a:r>
                        <a:rPr lang="en-GB" sz="1200" dirty="0">
                          <a:effectLst/>
                        </a:rPr>
                        <a:t>Administrator &amp; internet access is required in the </a:t>
                      </a:r>
                      <a:endParaRPr lang="en-IN" sz="1200" dirty="0">
                        <a:effectLst/>
                      </a:endParaRPr>
                    </a:p>
                    <a:p>
                      <a:pPr algn="ctr">
                        <a:lnSpc>
                          <a:spcPct val="106000"/>
                        </a:lnSpc>
                        <a:spcAft>
                          <a:spcPts val="0"/>
                        </a:spcAft>
                      </a:pPr>
                      <a:r>
                        <a:rPr lang="en-GB" sz="1200" dirty="0">
                          <a:effectLst/>
                        </a:rPr>
                        <a:t>windows machine, it should be open environment. </a:t>
                      </a:r>
                      <a:endParaRPr lang="en-IN" sz="1200" dirty="0">
                        <a:effectLst/>
                        <a:latin typeface="Calibri"/>
                        <a:ea typeface="Calibri"/>
                        <a:cs typeface="Times New Roman"/>
                      </a:endParaRPr>
                    </a:p>
                  </a:txBody>
                  <a:tcPr marL="10496" marR="0" marT="5248" marB="0"/>
                </a:tc>
              </a:tr>
              <a:tr h="875502">
                <a:tc vMerge="1">
                  <a:txBody>
                    <a:bodyPr/>
                    <a:lstStyle/>
                    <a:p>
                      <a:endParaRPr lang="en-IN"/>
                    </a:p>
                  </a:txBody>
                  <a:tcPr/>
                </a:tc>
                <a:tc vMerge="1">
                  <a:txBody>
                    <a:bodyPr/>
                    <a:lstStyle/>
                    <a:p>
                      <a:endParaRPr lang="en-IN"/>
                    </a:p>
                  </a:txBody>
                  <a:tcPr/>
                </a:tc>
                <a:tc>
                  <a:txBody>
                    <a:bodyPr/>
                    <a:lstStyle/>
                    <a:p>
                      <a:pPr algn="ctr">
                        <a:lnSpc>
                          <a:spcPct val="106000"/>
                        </a:lnSpc>
                        <a:spcAft>
                          <a:spcPts val="0"/>
                        </a:spcAft>
                      </a:pPr>
                      <a:r>
                        <a:rPr lang="en-GB" sz="1200" dirty="0">
                          <a:effectLst/>
                        </a:rPr>
                        <a:t>Application access </a:t>
                      </a:r>
                      <a:endParaRPr lang="en-IN" sz="1200" dirty="0">
                        <a:effectLst/>
                        <a:latin typeface="Calibri"/>
                        <a:ea typeface="Calibri"/>
                        <a:cs typeface="Times New Roman"/>
                      </a:endParaRPr>
                    </a:p>
                  </a:txBody>
                  <a:tcPr marL="10496" marR="0" marT="5248" marB="0"/>
                </a:tc>
                <a:tc>
                  <a:txBody>
                    <a:bodyPr/>
                    <a:lstStyle/>
                    <a:p>
                      <a:pPr marL="120650">
                        <a:lnSpc>
                          <a:spcPct val="106000"/>
                        </a:lnSpc>
                        <a:spcAft>
                          <a:spcPts val="90"/>
                        </a:spcAft>
                      </a:pPr>
                      <a:r>
                        <a:rPr lang="en-GB" sz="1200" dirty="0">
                          <a:effectLst/>
                        </a:rPr>
                        <a:t>VPN access (If required), </a:t>
                      </a:r>
                      <a:endParaRPr lang="en-IN" sz="1200" dirty="0">
                        <a:effectLst/>
                      </a:endParaRPr>
                    </a:p>
                    <a:p>
                      <a:pPr algn="ctr">
                        <a:lnSpc>
                          <a:spcPct val="106000"/>
                        </a:lnSpc>
                        <a:spcAft>
                          <a:spcPts val="0"/>
                        </a:spcAft>
                      </a:pPr>
                      <a:r>
                        <a:rPr lang="en-GB" sz="1200" dirty="0">
                          <a:effectLst/>
                        </a:rPr>
                        <a:t>Portal access, Application access, shared point access, SMTP port &amp; credentials. </a:t>
                      </a:r>
                      <a:endParaRPr lang="en-IN" sz="1200" dirty="0">
                        <a:effectLst/>
                        <a:latin typeface="Calibri"/>
                        <a:ea typeface="Calibri"/>
                        <a:cs typeface="Times New Roman"/>
                      </a:endParaRPr>
                    </a:p>
                  </a:txBody>
                  <a:tcPr marL="10496" marR="0" marT="5248" marB="0"/>
                </a:tc>
              </a:tr>
              <a:tr h="486447">
                <a:tc vMerge="1">
                  <a:txBody>
                    <a:bodyPr/>
                    <a:lstStyle/>
                    <a:p>
                      <a:endParaRPr lang="en-IN"/>
                    </a:p>
                  </a:txBody>
                  <a:tcPr/>
                </a:tc>
                <a:tc vMerge="1">
                  <a:txBody>
                    <a:bodyPr/>
                    <a:lstStyle/>
                    <a:p>
                      <a:endParaRPr lang="en-IN"/>
                    </a:p>
                  </a:txBody>
                  <a:tcPr/>
                </a:tc>
                <a:tc>
                  <a:txBody>
                    <a:bodyPr/>
                    <a:lstStyle/>
                    <a:p>
                      <a:pPr marR="17145" algn="ctr">
                        <a:lnSpc>
                          <a:spcPct val="106000"/>
                        </a:lnSpc>
                        <a:spcAft>
                          <a:spcPts val="0"/>
                        </a:spcAft>
                      </a:pPr>
                      <a:r>
                        <a:rPr lang="en-GB" sz="1200">
                          <a:effectLst/>
                        </a:rPr>
                        <a:t>Browser </a:t>
                      </a:r>
                      <a:endParaRPr lang="en-IN" sz="1200">
                        <a:effectLst/>
                        <a:latin typeface="Calibri"/>
                        <a:ea typeface="Calibri"/>
                        <a:cs typeface="Times New Roman"/>
                      </a:endParaRPr>
                    </a:p>
                  </a:txBody>
                  <a:tcPr marL="10496" marR="0" marT="5248" marB="0"/>
                </a:tc>
                <a:tc>
                  <a:txBody>
                    <a:bodyPr/>
                    <a:lstStyle/>
                    <a:p>
                      <a:pPr algn="ctr">
                        <a:lnSpc>
                          <a:spcPct val="106000"/>
                        </a:lnSpc>
                        <a:spcAft>
                          <a:spcPts val="0"/>
                        </a:spcAft>
                      </a:pPr>
                      <a:r>
                        <a:rPr lang="en-GB" sz="1200" dirty="0">
                          <a:effectLst/>
                        </a:rPr>
                        <a:t>Google chrome, for </a:t>
                      </a:r>
                      <a:r>
                        <a:rPr lang="en-GB" sz="1200" dirty="0" err="1">
                          <a:effectLst/>
                        </a:rPr>
                        <a:t>JupyterNotebook</a:t>
                      </a:r>
                      <a:r>
                        <a:rPr lang="en-GB" sz="1200" dirty="0">
                          <a:effectLst/>
                        </a:rPr>
                        <a:t> </a:t>
                      </a:r>
                      <a:endParaRPr lang="en-IN" sz="1200" dirty="0">
                        <a:effectLst/>
                        <a:latin typeface="Calibri"/>
                        <a:ea typeface="Calibri"/>
                        <a:cs typeface="Times New Roman"/>
                      </a:endParaRPr>
                    </a:p>
                  </a:txBody>
                  <a:tcPr marL="10496" marR="0" marT="5248" marB="0"/>
                </a:tc>
              </a:tr>
            </a:tbl>
          </a:graphicData>
        </a:graphic>
      </p:graphicFrame>
      <p:sp>
        <p:nvSpPr>
          <p:cNvPr id="5" name="Rectangle 1"/>
          <p:cNvSpPr>
            <a:spLocks noChangeArrowheads="1"/>
          </p:cNvSpPr>
          <p:nvPr/>
        </p:nvSpPr>
        <p:spPr bwMode="auto">
          <a:xfrm>
            <a:off x="283210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7805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GB" sz="3000" b="1" dirty="0">
                <a:latin typeface="Times New Roman" panose="02020603050405020304" pitchFamily="18" charset="0"/>
                <a:cs typeface="Times New Roman" panose="02020603050405020304" pitchFamily="18" charset="0"/>
              </a:rPr>
              <a:t>Technology and Dataset Used</a:t>
            </a:r>
            <a:r>
              <a:rPr lang="en-GB" sz="3000" dirty="0">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96752"/>
            <a:ext cx="8229600" cy="4525963"/>
          </a:xfrm>
        </p:spPr>
        <p:txBody>
          <a:bodyPr>
            <a:noAutofit/>
          </a:bodyPr>
          <a:lstStyle/>
          <a:p>
            <a:pPr algn="just"/>
            <a:r>
              <a:rPr lang="en-GB" sz="2000" b="1" dirty="0" smtClean="0">
                <a:latin typeface="Times New Roman" panose="02020603050405020304" pitchFamily="18" charset="0"/>
                <a:cs typeface="Times New Roman" panose="02020603050405020304" pitchFamily="18" charset="0"/>
              </a:rPr>
              <a:t>Technology Used :(</a:t>
            </a:r>
            <a:r>
              <a:rPr lang="en-GB" sz="2000" b="1" dirty="0" smtClean="0">
                <a:latin typeface="Times New Roman" panose="02020603050405020304" pitchFamily="18" charset="0"/>
                <a:cs typeface="Times New Roman" panose="02020603050405020304" pitchFamily="18" charset="0"/>
              </a:rPr>
              <a:t>Deep Learning</a:t>
            </a:r>
            <a:r>
              <a:rPr lang="en-GB"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Deep </a:t>
            </a:r>
            <a:r>
              <a:rPr lang="en-GB" sz="2000" dirty="0">
                <a:latin typeface="Times New Roman" panose="02020603050405020304" pitchFamily="18" charset="0"/>
                <a:cs typeface="Times New Roman" panose="02020603050405020304" pitchFamily="18" charset="0"/>
              </a:rPr>
              <a:t>learning is an artificial intelligence (AI) function that imitates the workings of the human brain in processing data and creating patterns for use in decision making. Deep learning is a subset of machine learning in artificial intelligence that has networks capable of learning unsupervised from data that is unstructured or unlabelled. Also known as deep neural learning or deep neural network.</a:t>
            </a:r>
            <a:r>
              <a:rPr lang="en-GB"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buNone/>
            </a:pPr>
            <a:r>
              <a:rPr lang="en-GB" sz="2000" b="1"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Deep learning has evolved hand-in-hand with the digital era, which has brought about an explosion of data in all forms and from every region of the world. This data, known simply as big data, is drawn from sources like social media, internet search engines, e-commerce platforms, and online cinemas, among others. This enormous amount of data is readily accessible and can be shared through </a:t>
            </a:r>
            <a:r>
              <a:rPr lang="en-GB" sz="2000" dirty="0" err="1">
                <a:latin typeface="Times New Roman" panose="02020603050405020304" pitchFamily="18" charset="0"/>
                <a:cs typeface="Times New Roman" panose="02020603050405020304" pitchFamily="18" charset="0"/>
              </a:rPr>
              <a:t>fintech</a:t>
            </a:r>
            <a:r>
              <a:rPr lang="en-GB" sz="2000" dirty="0">
                <a:latin typeface="Times New Roman" panose="02020603050405020304" pitchFamily="18" charset="0"/>
                <a:cs typeface="Times New Roman" panose="02020603050405020304" pitchFamily="18" charset="0"/>
              </a:rPr>
              <a:t> applications like cloud computing. </a:t>
            </a:r>
            <a:endParaRPr lang="en-IN"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90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normAutofit/>
          </a:bodyPr>
          <a:lstStyle/>
          <a:p>
            <a:pPr algn="just"/>
            <a:r>
              <a:rPr lang="en-GB" sz="2500" b="1" dirty="0" smtClean="0">
                <a:latin typeface="Times New Roman" panose="02020603050405020304" pitchFamily="18" charset="0"/>
                <a:cs typeface="Times New Roman" panose="02020603050405020304" pitchFamily="18" charset="0"/>
              </a:rPr>
              <a:t>Dataset:</a:t>
            </a:r>
          </a:p>
          <a:p>
            <a:pPr marL="0" indent="0" algn="just">
              <a:buNone/>
            </a:pPr>
            <a:endParaRPr lang="en-GB" sz="2000" b="1" dirty="0" smtClean="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For this python project, we’ll use the </a:t>
            </a:r>
            <a:r>
              <a:rPr lang="en-GB" sz="2000" dirty="0" err="1">
                <a:latin typeface="Times New Roman" panose="02020603050405020304" pitchFamily="18" charset="0"/>
                <a:cs typeface="Times New Roman" panose="02020603050405020304" pitchFamily="18" charset="0"/>
              </a:rPr>
              <a:t>Adience</a:t>
            </a:r>
            <a:r>
              <a:rPr lang="en-GB" sz="2000" dirty="0">
                <a:latin typeface="Times New Roman" panose="02020603050405020304" pitchFamily="18" charset="0"/>
                <a:cs typeface="Times New Roman" panose="02020603050405020304" pitchFamily="18" charset="0"/>
              </a:rPr>
              <a:t> dataset; the dataset is available in the public domain. This dataset serves as a benchmark for face photos and is inclusive of various real-world imaging conditions like noise, lighting, pose, and appearance. The images have been collected from Flickr albums and distributed under the Creative Commons (CC) license. It has a total of 26,580 photos of 2,284 subjects in eight age ranges (as mentioned above) and is about 1GB in size. The models we will use have been trained on this dataset.</a:t>
            </a:r>
            <a:endParaRPr lang="en-IN" sz="2000" b="1" u="sng"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61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latin typeface="Times New Roman" panose="02020603050405020304" pitchFamily="18" charset="0"/>
                <a:cs typeface="Times New Roman" panose="02020603050405020304" pitchFamily="18" charset="0"/>
              </a:rPr>
              <a:t>Essential Libraries and Tools Used</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GB" sz="2500" b="1" dirty="0" smtClean="0">
                <a:latin typeface="Times New Roman" panose="02020603050405020304" pitchFamily="18" charset="0"/>
                <a:cs typeface="Times New Roman" panose="02020603050405020304" pitchFamily="18" charset="0"/>
              </a:rPr>
              <a:t>Tools:</a:t>
            </a:r>
          </a:p>
          <a:p>
            <a:pPr lvl="0" algn="just" fontAlgn="base"/>
            <a:r>
              <a:rPr lang="en-GB" sz="2000" b="1" dirty="0" err="1">
                <a:latin typeface="Times New Roman" panose="02020603050405020304" pitchFamily="18" charset="0"/>
                <a:cs typeface="Times New Roman" panose="02020603050405020304" pitchFamily="18" charset="0"/>
              </a:rPr>
              <a:t>PyCharm</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PyCharm</a:t>
            </a:r>
            <a:r>
              <a:rPr lang="en-GB" sz="2000" dirty="0">
                <a:latin typeface="Times New Roman" panose="02020603050405020304" pitchFamily="18" charset="0"/>
                <a:cs typeface="Times New Roman" panose="02020603050405020304" pitchFamily="18" charset="0"/>
              </a:rPr>
              <a:t> is an integrated development environment (IDE) used in computer programming, specifically for the Python language. It is developed by the Czech company </a:t>
            </a:r>
            <a:r>
              <a:rPr lang="en-GB" sz="2000" dirty="0" err="1" smtClean="0">
                <a:latin typeface="Times New Roman" panose="02020603050405020304" pitchFamily="18" charset="0"/>
                <a:cs typeface="Times New Roman" panose="02020603050405020304" pitchFamily="18" charset="0"/>
              </a:rPr>
              <a:t>JetBrains</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 provides code analysis, a graphical debugger, an integrated unit tester, integration with version </a:t>
            </a:r>
            <a:r>
              <a:rPr lang="en-GB" sz="2000" dirty="0" smtClean="0">
                <a:latin typeface="Times New Roman" panose="02020603050405020304" pitchFamily="18" charset="0"/>
                <a:cs typeface="Times New Roman" panose="02020603050405020304" pitchFamily="18" charset="0"/>
              </a:rPr>
              <a:t>control </a:t>
            </a:r>
            <a:r>
              <a:rPr lang="en-GB" sz="2000" dirty="0">
                <a:latin typeface="Times New Roman" panose="02020603050405020304" pitchFamily="18" charset="0"/>
                <a:cs typeface="Times New Roman" panose="02020603050405020304" pitchFamily="18" charset="0"/>
              </a:rPr>
              <a:t>systems (</a:t>
            </a:r>
            <a:r>
              <a:rPr lang="en-GB" sz="2000" dirty="0" err="1">
                <a:latin typeface="Times New Roman" panose="02020603050405020304" pitchFamily="18" charset="0"/>
                <a:cs typeface="Times New Roman" panose="02020603050405020304" pitchFamily="18" charset="0"/>
              </a:rPr>
              <a:t>VCSes</a:t>
            </a:r>
            <a:r>
              <a:rPr lang="en-GB" sz="2000" dirty="0">
                <a:latin typeface="Times New Roman" panose="02020603050405020304" pitchFamily="18" charset="0"/>
                <a:cs typeface="Times New Roman" panose="02020603050405020304" pitchFamily="18" charset="0"/>
              </a:rPr>
              <a:t>), and </a:t>
            </a:r>
            <a:r>
              <a:rPr lang="en-GB" sz="2000" dirty="0" err="1" smtClean="0">
                <a:latin typeface="Times New Roman" panose="02020603050405020304" pitchFamily="18" charset="0"/>
                <a:cs typeface="Times New Roman" panose="02020603050405020304" pitchFamily="18" charset="0"/>
              </a:rPr>
              <a:t>supportsweb</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development </a:t>
            </a:r>
            <a:endParaRPr lang="en-GB" sz="2000" dirty="0" smtClean="0">
              <a:latin typeface="Times New Roman" panose="02020603050405020304" pitchFamily="18" charset="0"/>
              <a:cs typeface="Times New Roman" panose="02020603050405020304" pitchFamily="18" charset="0"/>
            </a:endParaRPr>
          </a:p>
          <a:p>
            <a:pPr marL="0" lvl="0" indent="0" algn="just" fontAlgn="base">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with </a:t>
            </a:r>
            <a:r>
              <a:rPr lang="en-GB" sz="2000" dirty="0">
                <a:latin typeface="Times New Roman" panose="02020603050405020304" pitchFamily="18" charset="0"/>
                <a:cs typeface="Times New Roman" panose="02020603050405020304" pitchFamily="18" charset="0"/>
              </a:rPr>
              <a:t>Django as well </a:t>
            </a:r>
            <a:r>
              <a:rPr lang="en-GB" sz="2000" dirty="0" smtClean="0">
                <a:latin typeface="Times New Roman" panose="02020603050405020304" pitchFamily="18" charset="0"/>
                <a:cs typeface="Times New Roman" panose="02020603050405020304" pitchFamily="18" charset="0"/>
              </a:rPr>
              <a:t>as </a:t>
            </a:r>
            <a:r>
              <a:rPr lang="en-GB" sz="2000" dirty="0">
                <a:latin typeface="Times New Roman" panose="02020603050405020304" pitchFamily="18" charset="0"/>
                <a:cs typeface="Times New Roman" panose="02020603050405020304" pitchFamily="18" charset="0"/>
              </a:rPr>
              <a:t>data </a:t>
            </a:r>
            <a:r>
              <a:rPr lang="en-GB" sz="2000" dirty="0" smtClean="0">
                <a:latin typeface="Times New Roman" panose="02020603050405020304" pitchFamily="18" charset="0"/>
                <a:cs typeface="Times New Roman" panose="02020603050405020304" pitchFamily="18" charset="0"/>
              </a:rPr>
              <a:t>science </a:t>
            </a:r>
          </a:p>
          <a:p>
            <a:pPr marL="0" lvl="0" indent="0" algn="just" fontAlgn="base">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with </a:t>
            </a:r>
            <a:r>
              <a:rPr lang="en-GB" sz="2000" dirty="0">
                <a:latin typeface="Times New Roman" panose="02020603050405020304" pitchFamily="18" charset="0"/>
                <a:cs typeface="Times New Roman" panose="02020603050405020304" pitchFamily="18" charset="0"/>
              </a:rPr>
              <a:t>Anaconda</a:t>
            </a:r>
            <a:r>
              <a:rPr lang="en-GB"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cs typeface="Times New Roman" panose="02020603050405020304" pitchFamily="18" charset="0"/>
              </a:rPr>
              <a:t>PyCharm</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is cross-</a:t>
            </a:r>
            <a:r>
              <a:rPr lang="en-GB" sz="2000" dirty="0" err="1" smtClean="0">
                <a:latin typeface="Times New Roman" panose="02020603050405020304" pitchFamily="18" charset="0"/>
                <a:cs typeface="Times New Roman" panose="02020603050405020304" pitchFamily="18" charset="0"/>
              </a:rPr>
              <a:t>platform,with</a:t>
            </a:r>
            <a:r>
              <a:rPr lang="en-GB" sz="2000" dirty="0" smtClean="0">
                <a:latin typeface="Times New Roman" panose="02020603050405020304" pitchFamily="18" charset="0"/>
                <a:cs typeface="Times New Roman" panose="02020603050405020304" pitchFamily="18" charset="0"/>
              </a:rPr>
              <a:t> Windows,</a:t>
            </a:r>
          </a:p>
          <a:p>
            <a:pPr marL="0" indent="0" algn="just">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macOS</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Linux versions. The Community </a:t>
            </a:r>
            <a:r>
              <a:rPr lang="en-GB" sz="2000" dirty="0" smtClean="0">
                <a:latin typeface="Times New Roman" panose="02020603050405020304" pitchFamily="18" charset="0"/>
                <a:cs typeface="Times New Roman" panose="02020603050405020304" pitchFamily="18" charset="0"/>
              </a:rPr>
              <a:t>Edition </a:t>
            </a:r>
            <a:r>
              <a:rPr lang="en-GB" sz="2000" dirty="0">
                <a:latin typeface="Times New Roman" panose="02020603050405020304" pitchFamily="18" charset="0"/>
                <a:cs typeface="Times New Roman" panose="02020603050405020304" pitchFamily="18" charset="0"/>
              </a:rPr>
              <a:t>is released under the </a:t>
            </a:r>
            <a:r>
              <a:rPr lang="en-GB" sz="2000" dirty="0" smtClean="0">
                <a:latin typeface="Times New Roman" panose="02020603050405020304" pitchFamily="18" charset="0"/>
                <a:cs typeface="Times New Roman" panose="02020603050405020304" pitchFamily="18" charset="0"/>
              </a:rPr>
              <a:t>Apache </a:t>
            </a:r>
            <a:r>
              <a:rPr lang="en-GB" sz="2000" dirty="0" err="1" smtClean="0">
                <a:latin typeface="Times New Roman" panose="02020603050405020304" pitchFamily="18" charset="0"/>
                <a:cs typeface="Times New Roman" panose="02020603050405020304" pitchFamily="18" charset="0"/>
              </a:rPr>
              <a:t>License,and</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there is also Professional Edition with extra features – released under a proprietary license</a:t>
            </a:r>
            <a:r>
              <a:rPr lang="en-GB"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732240" y="3356992"/>
            <a:ext cx="1635259" cy="1419235"/>
          </a:xfrm>
          <a:prstGeom prst="rect">
            <a:avLst/>
          </a:prstGeom>
          <a:noFill/>
        </p:spPr>
      </p:pic>
    </p:spTree>
    <p:extLst>
      <p:ext uri="{BB962C8B-B14F-4D97-AF65-F5344CB8AC3E}">
        <p14:creationId xmlns:p14="http://schemas.microsoft.com/office/powerpoint/2010/main" val="273800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GB" b="1" dirty="0">
                <a:latin typeface="Times New Roman" panose="02020603050405020304" pitchFamily="18" charset="0"/>
                <a:cs typeface="Times New Roman" panose="02020603050405020304" pitchFamily="18" charset="0"/>
              </a:rPr>
              <a:t>Math </a:t>
            </a:r>
            <a:r>
              <a:rPr lang="en-GB" b="1" dirty="0" smtClean="0">
                <a:latin typeface="Times New Roman" panose="02020603050405020304" pitchFamily="18" charset="0"/>
                <a:cs typeface="Times New Roman" panose="02020603050405020304" pitchFamily="18" charset="0"/>
              </a:rPr>
              <a:t>Library:</a:t>
            </a:r>
          </a:p>
          <a:p>
            <a:pPr algn="just"/>
            <a:r>
              <a:rPr lang="en-GB" dirty="0">
                <a:latin typeface="Times New Roman" panose="02020603050405020304" pitchFamily="18" charset="0"/>
                <a:cs typeface="Times New Roman" panose="02020603050405020304" pitchFamily="18" charset="0"/>
              </a:rPr>
              <a:t>The Python Math Library provides us access to some common math functions and constants in Python, which we can use throughout our code for more complex mathematical computations. The library is a built-in Python module, therefore you don't have to do any installation to use it. In this article, we will be showing example usage of the Python Math Library's most commonly used functions and constants.</a:t>
            </a:r>
            <a:endParaRPr lang="en-IN"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module provides access to the mathematical functions defined by the C standard.</a:t>
            </a:r>
            <a:endParaRPr lang="en-IN"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These functions cannot be used with complex numbers; use the functions of the same name from the </a:t>
            </a:r>
            <a:r>
              <a:rPr lang="en-GB" dirty="0" err="1">
                <a:latin typeface="Times New Roman" panose="02020603050405020304" pitchFamily="18" charset="0"/>
                <a:cs typeface="Times New Roman" panose="02020603050405020304" pitchFamily="18" charset="0"/>
              </a:rPr>
              <a:t>cmath</a:t>
            </a:r>
            <a:r>
              <a:rPr lang="en-GB" dirty="0">
                <a:latin typeface="Times New Roman" panose="02020603050405020304" pitchFamily="18" charset="0"/>
                <a:cs typeface="Times New Roman" panose="02020603050405020304" pitchFamily="18" charset="0"/>
              </a:rPr>
              <a:t> module if you require support for complex numbers</a:t>
            </a:r>
            <a:r>
              <a:rPr lang="en-GB" dirty="0" smtClean="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Receiving an exception instead of a complex result allows earlier detection of the unexpected complex number used as a parameter, so that the programmer can determine how and why it was generated in the first place.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02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p:txBody>
          <a:bodyPr>
            <a:normAutofit/>
          </a:bodyPr>
          <a:lstStyle/>
          <a:p>
            <a:pPr lvl="0" algn="just"/>
            <a:r>
              <a:rPr lang="en-GB" sz="2000" b="1" dirty="0" err="1">
                <a:latin typeface="Times New Roman" panose="02020603050405020304" pitchFamily="18" charset="0"/>
                <a:cs typeface="Times New Roman" panose="02020603050405020304" pitchFamily="18" charset="0"/>
              </a:rPr>
              <a:t>Argparse</a:t>
            </a:r>
            <a:r>
              <a:rPr lang="en-GB"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argparse</a:t>
            </a:r>
            <a:r>
              <a:rPr lang="en-GB" sz="2000" dirty="0">
                <a:latin typeface="Times New Roman" panose="02020603050405020304" pitchFamily="18" charset="0"/>
                <a:cs typeface="Times New Roman" panose="02020603050405020304" pitchFamily="18" charset="0"/>
              </a:rPr>
              <a:t> module makes it easy to write user-friendly command-line interfaces. The program defines what arguments it requires, and </a:t>
            </a:r>
            <a:r>
              <a:rPr lang="en-GB" sz="2000" dirty="0" err="1">
                <a:latin typeface="Times New Roman" panose="02020603050405020304" pitchFamily="18" charset="0"/>
                <a:cs typeface="Times New Roman" panose="02020603050405020304" pitchFamily="18" charset="0"/>
              </a:rPr>
              <a:t>argparse</a:t>
            </a:r>
            <a:r>
              <a:rPr lang="en-GB" sz="2000" dirty="0">
                <a:latin typeface="Times New Roman" panose="02020603050405020304" pitchFamily="18" charset="0"/>
                <a:cs typeface="Times New Roman" panose="02020603050405020304" pitchFamily="18" charset="0"/>
              </a:rPr>
              <a:t> will figure out how to parse those out of </a:t>
            </a:r>
            <a:r>
              <a:rPr lang="en-GB" sz="2000" dirty="0" err="1" smtClean="0">
                <a:latin typeface="Times New Roman" panose="02020603050405020304" pitchFamily="18" charset="0"/>
                <a:cs typeface="Times New Roman" panose="02020603050405020304" pitchFamily="18" charset="0"/>
              </a:rPr>
              <a:t>sys.argv</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argparse</a:t>
            </a:r>
            <a:r>
              <a:rPr lang="en-GB" sz="2000" dirty="0">
                <a:latin typeface="Times New Roman" panose="02020603050405020304" pitchFamily="18" charset="0"/>
                <a:cs typeface="Times New Roman" panose="02020603050405020304" pitchFamily="18" charset="0"/>
              </a:rPr>
              <a:t> module also automatically generates help and usage messages and issues errors when users give the program invalid arguments.</a:t>
            </a: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ArgumentParser</a:t>
            </a:r>
            <a:r>
              <a:rPr lang="en-GB" sz="2000" dirty="0">
                <a:latin typeface="Times New Roman" panose="02020603050405020304" pitchFamily="18" charset="0"/>
                <a:cs typeface="Times New Roman" panose="02020603050405020304" pitchFamily="18" charset="0"/>
              </a:rPr>
              <a:t>(</a:t>
            </a:r>
            <a:r>
              <a:rPr lang="en-GB" sz="2000" i="1" dirty="0" err="1">
                <a:latin typeface="Times New Roman" panose="02020603050405020304" pitchFamily="18" charset="0"/>
                <a:cs typeface="Times New Roman" panose="02020603050405020304" pitchFamily="18" charset="0"/>
              </a:rPr>
              <a:t>prog</a:t>
            </a:r>
            <a:r>
              <a:rPr lang="en-GB" sz="2000" i="1" dirty="0">
                <a:latin typeface="Times New Roman" panose="02020603050405020304" pitchFamily="18" charset="0"/>
                <a:cs typeface="Times New Roman" panose="02020603050405020304" pitchFamily="18" charset="0"/>
              </a:rPr>
              <a:t>=None</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usage=None</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description=None</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epilog</a:t>
            </a:r>
            <a:r>
              <a:rPr lang="en-GB" sz="2000" i="1" dirty="0">
                <a:latin typeface="Times New Roman" panose="02020603050405020304" pitchFamily="18" charset="0"/>
                <a:cs typeface="Times New Roman" panose="02020603050405020304" pitchFamily="18" charset="0"/>
              </a:rPr>
              <a:t>=None</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parents=[]</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formatter_class</a:t>
            </a:r>
            <a:r>
              <a:rPr lang="en-GB" sz="2000" i="1" dirty="0">
                <a:latin typeface="Times New Roman" panose="02020603050405020304" pitchFamily="18" charset="0"/>
                <a:cs typeface="Times New Roman" panose="02020603050405020304" pitchFamily="18" charset="0"/>
              </a:rPr>
              <a:t>=</a:t>
            </a:r>
            <a:r>
              <a:rPr lang="en-GB" sz="2000" i="1" dirty="0" err="1">
                <a:latin typeface="Times New Roman" panose="02020603050405020304" pitchFamily="18" charset="0"/>
                <a:cs typeface="Times New Roman" panose="02020603050405020304" pitchFamily="18" charset="0"/>
              </a:rPr>
              <a:t>argparse.HelpFormatter</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prefix_chars</a:t>
            </a:r>
            <a:r>
              <a:rPr lang="en-GB" sz="2000" i="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fromfile_prefix_chars</a:t>
            </a:r>
            <a:r>
              <a:rPr lang="en-GB" sz="2000" i="1" dirty="0">
                <a:latin typeface="Times New Roman" panose="02020603050405020304" pitchFamily="18" charset="0"/>
                <a:cs typeface="Times New Roman" panose="02020603050405020304" pitchFamily="18" charset="0"/>
              </a:rPr>
              <a:t>=None</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argument_default</a:t>
            </a:r>
            <a:r>
              <a:rPr lang="en-GB" sz="2000" i="1" dirty="0">
                <a:latin typeface="Times New Roman" panose="02020603050405020304" pitchFamily="18" charset="0"/>
                <a:cs typeface="Times New Roman" panose="02020603050405020304" pitchFamily="18" charset="0"/>
              </a:rPr>
              <a:t>=None</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conflict_handler</a:t>
            </a:r>
            <a:r>
              <a:rPr lang="en-GB" sz="2000" i="1" dirty="0">
                <a:latin typeface="Times New Roman" panose="02020603050405020304" pitchFamily="18" charset="0"/>
                <a:cs typeface="Times New Roman" panose="02020603050405020304" pitchFamily="18" charset="0"/>
              </a:rPr>
              <a:t>='error'</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add_help</a:t>
            </a:r>
            <a:r>
              <a:rPr lang="en-GB" sz="2000" i="1" dirty="0">
                <a:latin typeface="Times New Roman" panose="02020603050405020304" pitchFamily="18" charset="0"/>
                <a:cs typeface="Times New Roman" panose="02020603050405020304" pitchFamily="18" charset="0"/>
              </a:rPr>
              <a:t>=True</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allow_abbrev</a:t>
            </a:r>
            <a:r>
              <a:rPr lang="en-GB" sz="2000" i="1" dirty="0">
                <a:latin typeface="Times New Roman" panose="02020603050405020304" pitchFamily="18" charset="0"/>
                <a:cs typeface="Times New Roman" panose="02020603050405020304" pitchFamily="18" charset="0"/>
              </a:rPr>
              <a:t>=True</a:t>
            </a:r>
            <a:r>
              <a:rPr lang="en-GB" sz="2000"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exit_on_error</a:t>
            </a:r>
            <a:r>
              <a:rPr lang="en-GB" sz="2000" i="1" dirty="0">
                <a:latin typeface="Times New Roman" panose="02020603050405020304" pitchFamily="18" charset="0"/>
                <a:cs typeface="Times New Roman" panose="02020603050405020304" pitchFamily="18" charset="0"/>
              </a:rPr>
              <a:t>=True</a:t>
            </a:r>
            <a:r>
              <a:rPr lang="en-GB"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Create a new </a:t>
            </a:r>
            <a:r>
              <a:rPr lang="en-GB" sz="2000" dirty="0" err="1">
                <a:latin typeface="Times New Roman" panose="02020603050405020304" pitchFamily="18" charset="0"/>
                <a:cs typeface="Times New Roman" panose="02020603050405020304" pitchFamily="18" charset="0"/>
              </a:rPr>
              <a:t>ArgumentParser</a:t>
            </a:r>
            <a:r>
              <a:rPr lang="en-GB" sz="2000" dirty="0">
                <a:latin typeface="Times New Roman" panose="02020603050405020304" pitchFamily="18" charset="0"/>
                <a:cs typeface="Times New Roman" panose="02020603050405020304" pitchFamily="18" charset="0"/>
              </a:rPr>
              <a:t> object. All parameters should be passed as keyword arguments.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852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1385</Words>
  <Application>Microsoft Office PowerPoint</Application>
  <PresentationFormat>On-screen Show (4:3)</PresentationFormat>
  <Paragraphs>145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PPT ON Face, Age and Gender Detection</vt:lpstr>
      <vt:lpstr>Description of the Project </vt:lpstr>
      <vt:lpstr>CNN(Convolution Neural Network)</vt:lpstr>
      <vt:lpstr>Hardware and Software Requirements  </vt:lpstr>
      <vt:lpstr>Technology and Dataset Used </vt:lpstr>
      <vt:lpstr>PowerPoint Presentation</vt:lpstr>
      <vt:lpstr>Essential Libraries and Tools Used</vt:lpstr>
      <vt:lpstr>Libraries</vt:lpstr>
      <vt:lpstr>Libraries</vt:lpstr>
      <vt:lpstr>Libraries</vt:lpstr>
      <vt:lpstr>PowerPoint Presentation</vt:lpstr>
      <vt:lpstr>Libraries</vt:lpstr>
      <vt:lpstr>Libraries</vt:lpstr>
      <vt:lpstr>Working flow of the project </vt:lpstr>
      <vt:lpstr>Working flow of the project </vt:lpstr>
      <vt:lpstr>Working flow of the project </vt:lpstr>
      <vt:lpstr>Working flow of the project </vt:lpstr>
      <vt:lpstr>Project Coding </vt:lpstr>
      <vt:lpstr>PowerPoint Presentation</vt:lpstr>
      <vt:lpstr>PowerPoint Presentation</vt:lpstr>
      <vt:lpstr>Output Screenshort </vt:lpstr>
      <vt:lpstr>PowerPoint Presentation</vt:lpstr>
      <vt:lpstr>PowerPoint Presentation</vt:lpstr>
      <vt:lpstr>Summary </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the Project</dc:title>
  <dc:creator>Naresh kumar</dc:creator>
  <cp:lastModifiedBy>Naresh kumar</cp:lastModifiedBy>
  <cp:revision>10</cp:revision>
  <dcterms:created xsi:type="dcterms:W3CDTF">2021-05-04T07:08:51Z</dcterms:created>
  <dcterms:modified xsi:type="dcterms:W3CDTF">2021-05-04T08:16:59Z</dcterms:modified>
</cp:coreProperties>
</file>