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1" d="100"/>
          <a:sy n="51" d="100"/>
        </p:scale>
        <p:origin x="470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047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E"/>
          </a:p>
        </p:txBody>
      </p: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E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8114B31-9401-3486-75B4-44AE36D68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340" y="2476500"/>
            <a:ext cx="8720860" cy="41557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5B6C55-5F34-9E0E-A986-2E494A83F39C}"/>
              </a:ext>
            </a:extLst>
          </p:cNvPr>
          <p:cNvSpPr txBox="1"/>
          <p:nvPr/>
        </p:nvSpPr>
        <p:spPr>
          <a:xfrm>
            <a:off x="3547340" y="7601751"/>
            <a:ext cx="1174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Count of Sentiment broken down by Content type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1404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267200" y="95250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9862887-FE20-C983-81BD-753BA3F2E37F}"/>
              </a:ext>
            </a:extLst>
          </p:cNvPr>
          <p:cNvSpPr txBox="1"/>
          <p:nvPr/>
        </p:nvSpPr>
        <p:spPr>
          <a:xfrm>
            <a:off x="10754650" y="837474"/>
            <a:ext cx="72063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Analysis</a:t>
            </a:r>
          </a:p>
          <a:p>
            <a:endParaRPr lang="en-US" sz="3200" dirty="0"/>
          </a:p>
          <a:p>
            <a:r>
              <a:rPr lang="en-US" sz="2800" dirty="0"/>
              <a:t>Animals and Science are the two most popular categories of content, showing that people enjoy “factual” and “real life “ content the most.</a:t>
            </a:r>
          </a:p>
          <a:p>
            <a:r>
              <a:rPr lang="en-US" sz="2800" dirty="0"/>
              <a:t>Photos are the type of content that are posted the most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F359-8909-0F85-65E2-1262878A78B8}"/>
              </a:ext>
            </a:extLst>
          </p:cNvPr>
          <p:cNvSpPr txBox="1"/>
          <p:nvPr/>
        </p:nvSpPr>
        <p:spPr>
          <a:xfrm>
            <a:off x="10752597" y="5159448"/>
            <a:ext cx="692580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Insight</a:t>
            </a:r>
          </a:p>
          <a:p>
            <a:endParaRPr lang="en-US" sz="3200" dirty="0"/>
          </a:p>
          <a:p>
            <a:r>
              <a:rPr lang="en-IN" sz="2800" dirty="0"/>
              <a:t>Food is a common theme in the top 5 categories  with “Healthy Eating” ranking the highest.</a:t>
            </a:r>
          </a:p>
          <a:p>
            <a:r>
              <a:rPr lang="en-IN" sz="2800" dirty="0"/>
              <a:t>You could use this insight to create a campaign and work with healthy brands to boost your engagement.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90800" y="3111420"/>
            <a:ext cx="8673443" cy="3809324"/>
            <a:chOff x="0" y="0"/>
            <a:chExt cx="11564591" cy="507909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80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E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3A70AE-52E0-DD4B-131D-6738FB281C7C}"/>
              </a:ext>
            </a:extLst>
          </p:cNvPr>
          <p:cNvSpPr txBox="1"/>
          <p:nvPr/>
        </p:nvSpPr>
        <p:spPr>
          <a:xfrm>
            <a:off x="8436952" y="2601679"/>
            <a:ext cx="786800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the largest growing technology unicorn that need to adapt quickly to its global scale.</a:t>
            </a:r>
          </a:p>
          <a:p>
            <a:endParaRPr lang="en-US" sz="2800" dirty="0"/>
          </a:p>
          <a:p>
            <a:r>
              <a:rPr lang="en-US" sz="2800" dirty="0"/>
              <a:t>Accenture has been focusing on the below mentioned tasks:</a:t>
            </a:r>
          </a:p>
          <a:p>
            <a:endParaRPr lang="en-US" sz="2800" dirty="0"/>
          </a:p>
          <a:p>
            <a:r>
              <a:rPr lang="en-US" sz="2800" dirty="0"/>
              <a:t>    1. An audit of their big data practice  </a:t>
            </a:r>
          </a:p>
          <a:p>
            <a:r>
              <a:rPr lang="en-US" sz="2800" dirty="0"/>
              <a:t>    2. Recommendations for a successful IPO.</a:t>
            </a:r>
          </a:p>
          <a:p>
            <a:r>
              <a:rPr lang="en-US" sz="2800" dirty="0"/>
              <a:t>    3. An analysis of their content categories that  </a:t>
            </a:r>
          </a:p>
          <a:p>
            <a:r>
              <a:rPr lang="en-US" sz="2800" dirty="0"/>
              <a:t>         highlights the top 5 categories with the largest </a:t>
            </a:r>
          </a:p>
          <a:p>
            <a:r>
              <a:rPr lang="en-US" sz="2800" dirty="0"/>
              <a:t>         aggregate popularity 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772F2-7542-8D25-F7D5-6255DC2C2DBD}"/>
              </a:ext>
            </a:extLst>
          </p:cNvPr>
          <p:cNvSpPr txBox="1"/>
          <p:nvPr/>
        </p:nvSpPr>
        <p:spPr>
          <a:xfrm>
            <a:off x="2743200" y="5143500"/>
            <a:ext cx="662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Due to their rapid growth and digital nature of their core product, Every day over </a:t>
            </a:r>
            <a:r>
              <a:rPr lang="en-US" sz="3200" dirty="0">
                <a:highlight>
                  <a:srgbClr val="FFFF00"/>
                </a:highlight>
              </a:rPr>
              <a:t>100,000 pieces </a:t>
            </a:r>
            <a:r>
              <a:rPr lang="en-US" sz="3200" dirty="0"/>
              <a:t>of content are posted.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36,500,000</a:t>
            </a:r>
            <a:r>
              <a:rPr lang="en-US" sz="3200" dirty="0"/>
              <a:t> posts every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 top 5 most popular content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E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0206CC-F214-382C-CBC0-AC02AB4E5D83}"/>
              </a:ext>
            </a:extLst>
          </p:cNvPr>
          <p:cNvSpPr txBox="1"/>
          <p:nvPr/>
        </p:nvSpPr>
        <p:spPr>
          <a:xfrm>
            <a:off x="4191000" y="1284816"/>
            <a:ext cx="3278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Understanding</a:t>
            </a:r>
            <a:endParaRPr lang="en-IN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0C5103-8E25-DB23-0DA3-16D34532BE32}"/>
              </a:ext>
            </a:extLst>
          </p:cNvPr>
          <p:cNvSpPr txBox="1"/>
          <p:nvPr/>
        </p:nvSpPr>
        <p:spPr>
          <a:xfrm>
            <a:off x="5764133" y="2915735"/>
            <a:ext cx="322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Cleaning</a:t>
            </a:r>
            <a:endParaRPr lang="en-IN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C5554C-AFFB-7E22-50C1-35C92B0BF080}"/>
              </a:ext>
            </a:extLst>
          </p:cNvPr>
          <p:cNvSpPr txBox="1"/>
          <p:nvPr/>
        </p:nvSpPr>
        <p:spPr>
          <a:xfrm>
            <a:off x="7620183" y="4629443"/>
            <a:ext cx="322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Modelling </a:t>
            </a:r>
            <a:endParaRPr lang="en-IN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AFBC7E-84A5-0A65-BBBF-AE11C2C9107B}"/>
              </a:ext>
            </a:extLst>
          </p:cNvPr>
          <p:cNvSpPr txBox="1"/>
          <p:nvPr/>
        </p:nvSpPr>
        <p:spPr>
          <a:xfrm>
            <a:off x="9423367" y="6275340"/>
            <a:ext cx="353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Analysis</a:t>
            </a:r>
            <a:endParaRPr lang="en-IN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73BBC-DB94-FDB3-BD7A-05FA6D7B7B1B}"/>
              </a:ext>
            </a:extLst>
          </p:cNvPr>
          <p:cNvSpPr txBox="1"/>
          <p:nvPr/>
        </p:nvSpPr>
        <p:spPr>
          <a:xfrm>
            <a:off x="11429676" y="7939074"/>
            <a:ext cx="344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Uncover insights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E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F20977-568F-5E8F-0783-F45B93BEF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90876"/>
              </p:ext>
            </p:extLst>
          </p:nvPr>
        </p:nvGraphicFramePr>
        <p:xfrm>
          <a:off x="228600" y="1028700"/>
          <a:ext cx="17986910" cy="8928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859">
                  <a:extLst>
                    <a:ext uri="{9D8B030D-6E8A-4147-A177-3AD203B41FA5}">
                      <a16:colId xmlns:a16="http://schemas.microsoft.com/office/drawing/2014/main" val="4051608625"/>
                    </a:ext>
                  </a:extLst>
                </a:gridCol>
                <a:gridCol w="1359947">
                  <a:extLst>
                    <a:ext uri="{9D8B030D-6E8A-4147-A177-3AD203B41FA5}">
                      <a16:colId xmlns:a16="http://schemas.microsoft.com/office/drawing/2014/main" val="3379349714"/>
                    </a:ext>
                  </a:extLst>
                </a:gridCol>
                <a:gridCol w="1181859">
                  <a:extLst>
                    <a:ext uri="{9D8B030D-6E8A-4147-A177-3AD203B41FA5}">
                      <a16:colId xmlns:a16="http://schemas.microsoft.com/office/drawing/2014/main" val="1690365970"/>
                    </a:ext>
                  </a:extLst>
                </a:gridCol>
                <a:gridCol w="1424704">
                  <a:extLst>
                    <a:ext uri="{9D8B030D-6E8A-4147-A177-3AD203B41FA5}">
                      <a16:colId xmlns:a16="http://schemas.microsoft.com/office/drawing/2014/main" val="1578558186"/>
                    </a:ext>
                  </a:extLst>
                </a:gridCol>
                <a:gridCol w="1327567">
                  <a:extLst>
                    <a:ext uri="{9D8B030D-6E8A-4147-A177-3AD203B41FA5}">
                      <a16:colId xmlns:a16="http://schemas.microsoft.com/office/drawing/2014/main" val="1357267760"/>
                    </a:ext>
                  </a:extLst>
                </a:gridCol>
                <a:gridCol w="1246616">
                  <a:extLst>
                    <a:ext uri="{9D8B030D-6E8A-4147-A177-3AD203B41FA5}">
                      <a16:colId xmlns:a16="http://schemas.microsoft.com/office/drawing/2014/main" val="2671255842"/>
                    </a:ext>
                  </a:extLst>
                </a:gridCol>
                <a:gridCol w="955199">
                  <a:extLst>
                    <a:ext uri="{9D8B030D-6E8A-4147-A177-3AD203B41FA5}">
                      <a16:colId xmlns:a16="http://schemas.microsoft.com/office/drawing/2014/main" val="3329535994"/>
                    </a:ext>
                  </a:extLst>
                </a:gridCol>
                <a:gridCol w="1003771">
                  <a:extLst>
                    <a:ext uri="{9D8B030D-6E8A-4147-A177-3AD203B41FA5}">
                      <a16:colId xmlns:a16="http://schemas.microsoft.com/office/drawing/2014/main" val="11668015"/>
                    </a:ext>
                  </a:extLst>
                </a:gridCol>
                <a:gridCol w="1003771">
                  <a:extLst>
                    <a:ext uri="{9D8B030D-6E8A-4147-A177-3AD203B41FA5}">
                      <a16:colId xmlns:a16="http://schemas.microsoft.com/office/drawing/2014/main" val="3048193934"/>
                    </a:ext>
                  </a:extLst>
                </a:gridCol>
                <a:gridCol w="1149478">
                  <a:extLst>
                    <a:ext uri="{9D8B030D-6E8A-4147-A177-3AD203B41FA5}">
                      <a16:colId xmlns:a16="http://schemas.microsoft.com/office/drawing/2014/main" val="1361052074"/>
                    </a:ext>
                  </a:extLst>
                </a:gridCol>
                <a:gridCol w="1003771">
                  <a:extLst>
                    <a:ext uri="{9D8B030D-6E8A-4147-A177-3AD203B41FA5}">
                      <a16:colId xmlns:a16="http://schemas.microsoft.com/office/drawing/2014/main" val="407359588"/>
                    </a:ext>
                  </a:extLst>
                </a:gridCol>
                <a:gridCol w="1457085">
                  <a:extLst>
                    <a:ext uri="{9D8B030D-6E8A-4147-A177-3AD203B41FA5}">
                      <a16:colId xmlns:a16="http://schemas.microsoft.com/office/drawing/2014/main" val="553024106"/>
                    </a:ext>
                  </a:extLst>
                </a:gridCol>
                <a:gridCol w="1262807">
                  <a:extLst>
                    <a:ext uri="{9D8B030D-6E8A-4147-A177-3AD203B41FA5}">
                      <a16:colId xmlns:a16="http://schemas.microsoft.com/office/drawing/2014/main" val="1875526684"/>
                    </a:ext>
                  </a:extLst>
                </a:gridCol>
                <a:gridCol w="1489465">
                  <a:extLst>
                    <a:ext uri="{9D8B030D-6E8A-4147-A177-3AD203B41FA5}">
                      <a16:colId xmlns:a16="http://schemas.microsoft.com/office/drawing/2014/main" val="1833922715"/>
                    </a:ext>
                  </a:extLst>
                </a:gridCol>
                <a:gridCol w="939011">
                  <a:extLst>
                    <a:ext uri="{9D8B030D-6E8A-4147-A177-3AD203B41FA5}">
                      <a16:colId xmlns:a16="http://schemas.microsoft.com/office/drawing/2014/main" val="2723382969"/>
                    </a:ext>
                  </a:extLst>
                </a:gridCol>
              </a:tblGrid>
              <a:tr h="63878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Count of Score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Months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1440199837"/>
                  </a:ext>
                </a:extLst>
              </a:tr>
              <a:tr h="63878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April-2021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August-2020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December-2020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February-2021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January-2021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July-2020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June-2020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June-2021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March-2021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May-2021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November-2020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October-2020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September-2020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Grand Total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888004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184525353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Animals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171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142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1738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901926147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cooking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124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105680274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culture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131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1538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731060776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dogs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99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410109502"/>
                  </a:ext>
                </a:extLst>
              </a:tr>
              <a:tr h="63878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education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103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1857593895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fitness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1284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366974668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food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126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881197175"/>
                  </a:ext>
                </a:extLst>
              </a:tr>
              <a:tr h="63878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healthy eating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1572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1193546131"/>
                  </a:ext>
                </a:extLst>
              </a:tr>
              <a:tr h="63878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public speaking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47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420261973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science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1646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481760776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soccer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123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1339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2153764524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Studying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1251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075024815"/>
                  </a:ext>
                </a:extLst>
              </a:tr>
              <a:tr h="63878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technology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137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2432275927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tennis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85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246261983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travel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160661782"/>
                  </a:ext>
                </a:extLst>
              </a:tr>
              <a:tr h="34567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veganism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102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1146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352719884"/>
                  </a:ext>
                </a:extLst>
              </a:tr>
              <a:tr h="63878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1793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1946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1934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1751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1956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1901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817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1033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1857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1932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1855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1889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1870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22534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4" marR="4444" marT="4444" marB="0" anchor="b"/>
                </a:tc>
                <a:extLst>
                  <a:ext uri="{0D108BD9-81ED-4DB2-BD59-A6C34878D82A}">
                    <a16:rowId xmlns:a16="http://schemas.microsoft.com/office/drawing/2014/main" val="412358742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0461268-C100-18D9-A413-0C3B93600D45}"/>
              </a:ext>
            </a:extLst>
          </p:cNvPr>
          <p:cNvSpPr txBox="1"/>
          <p:nvPr/>
        </p:nvSpPr>
        <p:spPr>
          <a:xfrm>
            <a:off x="2724116" y="280956"/>
            <a:ext cx="137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Reaction score for every category in each month</a:t>
            </a:r>
            <a:endParaRPr lang="en-IN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7B2F2D-2F5D-186C-D34C-FA245456DBBC}"/>
              </a:ext>
            </a:extLst>
          </p:cNvPr>
          <p:cNvSpPr txBox="1"/>
          <p:nvPr/>
        </p:nvSpPr>
        <p:spPr>
          <a:xfrm>
            <a:off x="1028700" y="2400300"/>
            <a:ext cx="1314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From previous table we get the insight that</a:t>
            </a:r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C4DEC-750B-759E-5BCA-FBBD0198C5C2}"/>
              </a:ext>
            </a:extLst>
          </p:cNvPr>
          <p:cNvSpPr txBox="1"/>
          <p:nvPr/>
        </p:nvSpPr>
        <p:spPr>
          <a:xfrm>
            <a:off x="2127159" y="4457700"/>
            <a:ext cx="297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pPr algn="ctr"/>
            <a:r>
              <a:rPr lang="en-US" sz="3200" b="1" dirty="0"/>
              <a:t>Unique</a:t>
            </a:r>
          </a:p>
          <a:p>
            <a:pPr algn="ctr"/>
            <a:r>
              <a:rPr lang="en-US" sz="3200" b="1" dirty="0"/>
              <a:t>Categories</a:t>
            </a:r>
            <a:endParaRPr lang="en-IN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28439-E5DA-3E9B-6B3E-FE4C1E2C0BB9}"/>
              </a:ext>
            </a:extLst>
          </p:cNvPr>
          <p:cNvSpPr txBox="1"/>
          <p:nvPr/>
        </p:nvSpPr>
        <p:spPr>
          <a:xfrm>
            <a:off x="7272183" y="4554628"/>
            <a:ext cx="2956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1738</a:t>
            </a:r>
          </a:p>
          <a:p>
            <a:pPr algn="ctr"/>
            <a:r>
              <a:rPr lang="en-US" sz="3200" b="1" dirty="0"/>
              <a:t>Reactions to</a:t>
            </a:r>
          </a:p>
          <a:p>
            <a:pPr algn="ctr"/>
            <a:r>
              <a:rPr lang="en-US" sz="3200" b="1" dirty="0"/>
              <a:t>Animal posts</a:t>
            </a:r>
            <a:endParaRPr lang="en-IN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F5E64-E8CB-63FF-FCC9-EDD46195B021}"/>
              </a:ext>
            </a:extLst>
          </p:cNvPr>
          <p:cNvSpPr txBox="1"/>
          <p:nvPr/>
        </p:nvSpPr>
        <p:spPr>
          <a:xfrm>
            <a:off x="12670342" y="4554628"/>
            <a:ext cx="297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January </a:t>
            </a:r>
          </a:p>
          <a:p>
            <a:pPr algn="ctr"/>
            <a:r>
              <a:rPr lang="en-US" sz="3200" b="1" dirty="0"/>
              <a:t>Month with the most post</a:t>
            </a:r>
            <a:endParaRPr lang="en-IN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E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E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AD61863F-6642-0D7D-DBBF-128B53B95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73" y="923618"/>
            <a:ext cx="13519627" cy="80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571</Words>
  <Application>Microsoft Office PowerPoint</Application>
  <PresentationFormat>Custom</PresentationFormat>
  <Paragraphs>356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Clear Sans Regular Bold</vt:lpstr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Ayushman Singh Raghav</cp:lastModifiedBy>
  <cp:revision>12</cp:revision>
  <dcterms:created xsi:type="dcterms:W3CDTF">2006-08-16T00:00:00Z</dcterms:created>
  <dcterms:modified xsi:type="dcterms:W3CDTF">2024-04-14T15:30:57Z</dcterms:modified>
  <dc:identifier>DAEhDyfaYKE</dc:identifier>
</cp:coreProperties>
</file>