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extLst>
    <p:ext uri="{EFAFB233-063F-42B5-8137-9DF3F51BA10A}">
      <p15:sldGuideLst xmlns:p15="http://schemas.microsoft.com/office/powerpoint/2012/main">
        <p15:guide id="1" orient="horz" pos="2153">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4545"/>
    <a:srgbClr val="F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p:restoredTop sz="94660"/>
  </p:normalViewPr>
  <p:slideViewPr>
    <p:cSldViewPr snapToGrid="0" showGuides="1">
      <p:cViewPr varScale="1">
        <p:scale>
          <a:sx n="72" d="100"/>
          <a:sy n="72" d="100"/>
        </p:scale>
        <p:origin x="618" y="78"/>
      </p:cViewPr>
      <p:guideLst>
        <p:guide orient="horz" pos="2153"/>
        <p:guide pos="287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a:t>Click to edit Master subtitle style</a:t>
            </a:r>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Content Placeholder 2"/>
          <p:cNvSpPr>
            <a:spLocks noGrp="1"/>
          </p:cNvSpPr>
          <p:nvPr>
            <p:ph idx="1"/>
          </p:nvPr>
        </p:nvSpPr>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a:t>Click to edit Master text styles</a:t>
            </a:r>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7" name="Date Placeholder 6"/>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Date Placeholder 2"/>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Click to 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Click to edit Master text styles</a:t>
            </a:r>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Click to edit Master text styles</a:t>
            </a:r>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en-US" altLang="zh-CN"/>
              <a:t>Click to edit Master title style</a:t>
            </a:r>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en-US" altLang="zh-CN"/>
              <a:t>Click to edit Master text styles</a:t>
            </a:r>
          </a:p>
          <a:p>
            <a:pPr lvl="1" indent="-228600"/>
            <a:r>
              <a:rPr lang="en-US" altLang="zh-CN"/>
              <a:t>Second level</a:t>
            </a:r>
          </a:p>
          <a:p>
            <a:pPr lvl="2" indent="-228600"/>
            <a:r>
              <a:rPr lang="en-US" altLang="zh-CN"/>
              <a:t>Third level</a:t>
            </a:r>
          </a:p>
          <a:p>
            <a:pPr lvl="3" indent="-228600"/>
            <a:r>
              <a:rPr lang="en-US" altLang="zh-CN"/>
              <a:t>Fourth level</a:t>
            </a:r>
          </a:p>
          <a:p>
            <a:pPr lvl="4" indent="-228600"/>
            <a:r>
              <a:rPr lang="en-US" altLang="zh-CN"/>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63A1C593-65D0-4073-BCC9-577B9352EA97}" type="datetimeFigureOut">
              <a:rPr lang="en-US" strike="noStrike" noProof="1" smtClean="0">
                <a:latin typeface="+mn-lt"/>
                <a:ea typeface="+mn-ea"/>
                <a:cs typeface="+mn-cs"/>
              </a:rPr>
              <a:t>10/11/2020</a:t>
            </a:fld>
            <a:endParaRPr 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B618960-8005-486C-9A75-10CB2AAC16F9}" type="slidenum">
              <a:rPr lang="en-US" strike="noStrike" noProof="1" smtClean="0">
                <a:latin typeface="+mn-lt"/>
                <a:ea typeface="+mn-ea"/>
                <a:cs typeface="+mn-cs"/>
              </a:rPr>
              <a:t>‹#›</a:t>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1524000" y="1961321"/>
            <a:ext cx="9144000" cy="1289810"/>
          </a:xfrm>
          <a:ln/>
        </p:spPr>
        <p:txBody>
          <a:bodyPr vert="horz" lIns="91440" tIns="45720" rIns="91440" bIns="45720" anchor="b"/>
          <a:lstStyle/>
          <a:p>
            <a:pPr defTabSz="914400">
              <a:buClrTx/>
              <a:buSzTx/>
              <a:buFontTx/>
            </a:pPr>
            <a:r>
              <a:rPr lang="en-US" altLang="zh-CN" b="1" kern="1200" dirty="0">
                <a:solidFill>
                  <a:srgbClr val="C00000"/>
                </a:solidFill>
                <a:latin typeface="Segoe UI Black" panose="020B0A02040204020203" pitchFamily="34" charset="0"/>
                <a:ea typeface="Segoe UI Black" panose="020B0A02040204020203" pitchFamily="34" charset="0"/>
              </a:rPr>
              <a:t>Bug Tracking System</a:t>
            </a:r>
          </a:p>
        </p:txBody>
      </p:sp>
      <p:sp>
        <p:nvSpPr>
          <p:cNvPr id="3" name="Title 1">
            <a:extLst>
              <a:ext uri="{FF2B5EF4-FFF2-40B4-BE49-F238E27FC236}">
                <a16:creationId xmlns:a16="http://schemas.microsoft.com/office/drawing/2014/main" id="{702273AF-7DDE-4DA4-8D93-A76D8411B6A5}"/>
              </a:ext>
            </a:extLst>
          </p:cNvPr>
          <p:cNvSpPr txBox="1">
            <a:spLocks/>
          </p:cNvSpPr>
          <p:nvPr/>
        </p:nvSpPr>
        <p:spPr>
          <a:xfrm>
            <a:off x="139148" y="3869636"/>
            <a:ext cx="4843670" cy="2749826"/>
          </a:xfrm>
          <a:prstGeom prst="rect">
            <a:avLst/>
          </a:prstGeom>
          <a:noFill/>
          <a:ln w="9525">
            <a:noFill/>
          </a:ln>
        </p:spPr>
        <p:txBody>
          <a:bodyPr vert="horz" lIns="91440" tIns="45720" rIns="91440" bIns="45720"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auto">
              <a:spcAft>
                <a:spcPts val="0"/>
              </a:spcAft>
            </a:pPr>
            <a:r>
              <a:rPr lang="en-US" altLang="zh-CN" sz="1500" b="1" u="sng" dirty="0">
                <a:solidFill>
                  <a:srgbClr val="C00000"/>
                </a:solidFill>
                <a:latin typeface="Segoe UI Black" panose="020B0A02040204020203" pitchFamily="34" charset="0"/>
                <a:ea typeface="Segoe UI Black" panose="020B0A02040204020203" pitchFamily="34" charset="0"/>
              </a:rPr>
              <a:t>Batch:</a:t>
            </a:r>
            <a:r>
              <a:rPr lang="en-US" altLang="zh-CN" sz="1500" b="1" dirty="0">
                <a:solidFill>
                  <a:srgbClr val="C00000"/>
                </a:solidFill>
                <a:latin typeface="Segoe UI Black" panose="020B0A02040204020203" pitchFamily="34" charset="0"/>
                <a:ea typeface="Segoe UI Black" panose="020B0A02040204020203" pitchFamily="34" charset="0"/>
              </a:rPr>
              <a:t> WFS-4 (TEAM 1)</a:t>
            </a:r>
          </a:p>
          <a:p>
            <a:pPr algn="l" fontAlgn="auto">
              <a:spcAft>
                <a:spcPts val="0"/>
              </a:spcAft>
            </a:pPr>
            <a:r>
              <a:rPr lang="en-US" altLang="zh-CN" sz="1500" b="1" u="sng" dirty="0">
                <a:solidFill>
                  <a:srgbClr val="C00000"/>
                </a:solidFill>
                <a:latin typeface="Segoe UI Black" panose="020B0A02040204020203" pitchFamily="34" charset="0"/>
                <a:ea typeface="Segoe UI Black" panose="020B0A02040204020203" pitchFamily="34" charset="0"/>
              </a:rPr>
              <a:t>Team Name:</a:t>
            </a:r>
            <a:r>
              <a:rPr lang="en-US" altLang="zh-CN" sz="1500" b="1" dirty="0">
                <a:solidFill>
                  <a:srgbClr val="C00000"/>
                </a:solidFill>
                <a:latin typeface="Segoe UI Black" panose="020B0A02040204020203" pitchFamily="34" charset="0"/>
                <a:ea typeface="Segoe UI Black" panose="020B0A02040204020203" pitchFamily="34" charset="0"/>
              </a:rPr>
              <a:t> Runtime Terror</a:t>
            </a:r>
          </a:p>
          <a:p>
            <a:pPr algn="l" fontAlgn="auto">
              <a:spcAft>
                <a:spcPts val="0"/>
              </a:spcAft>
            </a:pPr>
            <a:r>
              <a:rPr lang="en-US" altLang="zh-CN" sz="1500" b="1" u="sng" dirty="0">
                <a:solidFill>
                  <a:srgbClr val="C00000"/>
                </a:solidFill>
                <a:latin typeface="Segoe UI Black" panose="020B0A02040204020203" pitchFamily="34" charset="0"/>
                <a:ea typeface="Segoe UI Black" panose="020B0A02040204020203" pitchFamily="34" charset="0"/>
              </a:rPr>
              <a:t>Team members:</a:t>
            </a:r>
          </a:p>
          <a:p>
            <a:pPr marL="285750" indent="-285750" algn="l" fontAlgn="auto">
              <a:spcAft>
                <a:spcPts val="0"/>
              </a:spcAft>
              <a:buFont typeface="Arial" panose="020B0604020202020204" pitchFamily="34" charset="0"/>
              <a:buChar char="•"/>
            </a:pPr>
            <a:r>
              <a:rPr lang="en-US" altLang="zh-CN" sz="1500" b="1" dirty="0">
                <a:solidFill>
                  <a:srgbClr val="C00000"/>
                </a:solidFill>
                <a:latin typeface="Segoe UI Black" panose="020B0A02040204020203" pitchFamily="34" charset="0"/>
                <a:ea typeface="Segoe UI Black" panose="020B0A02040204020203" pitchFamily="34" charset="0"/>
              </a:rPr>
              <a:t>Adrija </a:t>
            </a:r>
            <a:r>
              <a:rPr lang="en-US" altLang="zh-CN" sz="1500" b="1" dirty="0" err="1">
                <a:solidFill>
                  <a:srgbClr val="C00000"/>
                </a:solidFill>
                <a:latin typeface="Segoe UI Black" panose="020B0A02040204020203" pitchFamily="34" charset="0"/>
                <a:ea typeface="Segoe UI Black" panose="020B0A02040204020203" pitchFamily="34" charset="0"/>
              </a:rPr>
              <a:t>Ghansiyal</a:t>
            </a:r>
            <a:r>
              <a:rPr lang="en-US" altLang="zh-CN" sz="1500" b="1" dirty="0">
                <a:solidFill>
                  <a:srgbClr val="C00000"/>
                </a:solidFill>
                <a:latin typeface="Segoe UI Black" panose="020B0A02040204020203" pitchFamily="34" charset="0"/>
                <a:ea typeface="Segoe UI Black" panose="020B0A02040204020203" pitchFamily="34" charset="0"/>
              </a:rPr>
              <a:t> (Team lead)</a:t>
            </a:r>
          </a:p>
          <a:p>
            <a:pPr marL="285750" indent="-285750" algn="l" fontAlgn="auto">
              <a:spcAft>
                <a:spcPts val="0"/>
              </a:spcAft>
              <a:buFont typeface="Arial" panose="020B0604020202020204" pitchFamily="34" charset="0"/>
              <a:buChar char="•"/>
            </a:pPr>
            <a:r>
              <a:rPr lang="en-US" altLang="zh-CN" sz="1500" b="1" dirty="0">
                <a:solidFill>
                  <a:srgbClr val="C00000"/>
                </a:solidFill>
                <a:latin typeface="Segoe UI Black" panose="020B0A02040204020203" pitchFamily="34" charset="0"/>
                <a:ea typeface="Segoe UI Black" panose="020B0A02040204020203" pitchFamily="34" charset="0"/>
              </a:rPr>
              <a:t>Abhijeet Nitin Raut</a:t>
            </a:r>
          </a:p>
          <a:p>
            <a:pPr marL="285750" indent="-285750" algn="l" fontAlgn="auto">
              <a:spcAft>
                <a:spcPts val="0"/>
              </a:spcAft>
              <a:buFont typeface="Arial" panose="020B0604020202020204" pitchFamily="34" charset="0"/>
              <a:buChar char="•"/>
            </a:pPr>
            <a:r>
              <a:rPr lang="en-US" altLang="zh-CN" sz="1500" b="1" dirty="0">
                <a:solidFill>
                  <a:srgbClr val="C00000"/>
                </a:solidFill>
                <a:latin typeface="Segoe UI Black" panose="020B0A02040204020203" pitchFamily="34" charset="0"/>
                <a:ea typeface="Segoe UI Black" panose="020B0A02040204020203" pitchFamily="34" charset="0"/>
              </a:rPr>
              <a:t>Akanksha Shrivastava</a:t>
            </a:r>
          </a:p>
          <a:p>
            <a:pPr marL="285750" indent="-285750" algn="l" fontAlgn="auto">
              <a:spcAft>
                <a:spcPts val="0"/>
              </a:spcAft>
              <a:buFont typeface="Arial" panose="020B0604020202020204" pitchFamily="34" charset="0"/>
              <a:buChar char="•"/>
            </a:pPr>
            <a:r>
              <a:rPr lang="en-US" altLang="zh-CN" sz="1500" b="1" dirty="0" err="1">
                <a:solidFill>
                  <a:srgbClr val="C00000"/>
                </a:solidFill>
                <a:latin typeface="Segoe UI Black" panose="020B0A02040204020203" pitchFamily="34" charset="0"/>
                <a:ea typeface="Segoe UI Black" panose="020B0A02040204020203" pitchFamily="34" charset="0"/>
              </a:rPr>
              <a:t>Akshay</a:t>
            </a:r>
            <a:r>
              <a:rPr lang="en-US" altLang="zh-CN" sz="1500" b="1" dirty="0">
                <a:solidFill>
                  <a:srgbClr val="C00000"/>
                </a:solidFill>
                <a:latin typeface="Segoe UI Black" panose="020B0A02040204020203" pitchFamily="34" charset="0"/>
                <a:ea typeface="Segoe UI Black" panose="020B0A02040204020203" pitchFamily="34" charset="0"/>
              </a:rPr>
              <a:t> Ramdev</a:t>
            </a:r>
          </a:p>
          <a:p>
            <a:pPr marL="285750" indent="-285750" algn="l" fontAlgn="auto">
              <a:spcAft>
                <a:spcPts val="0"/>
              </a:spcAft>
              <a:buFont typeface="Arial" panose="020B0604020202020204" pitchFamily="34" charset="0"/>
              <a:buChar char="•"/>
            </a:pPr>
            <a:r>
              <a:rPr lang="en-US" altLang="zh-CN" sz="1500" b="1" dirty="0">
                <a:solidFill>
                  <a:srgbClr val="C00000"/>
                </a:solidFill>
                <a:latin typeface="Segoe UI Black" panose="020B0A02040204020203" pitchFamily="34" charset="0"/>
                <a:ea typeface="Segoe UI Black" panose="020B0A02040204020203" pitchFamily="34" charset="0"/>
              </a:rPr>
              <a:t>Ankit D.S </a:t>
            </a:r>
            <a:r>
              <a:rPr lang="en-US" altLang="zh-CN" sz="1500" b="1" dirty="0" err="1">
                <a:solidFill>
                  <a:srgbClr val="C00000"/>
                </a:solidFill>
                <a:latin typeface="Segoe UI Black" panose="020B0A02040204020203" pitchFamily="34" charset="0"/>
                <a:ea typeface="Segoe UI Black" panose="020B0A02040204020203" pitchFamily="34" charset="0"/>
              </a:rPr>
              <a:t>Bhadoriya</a:t>
            </a:r>
            <a:endParaRPr lang="en-US" altLang="zh-CN" sz="1500" b="1" dirty="0">
              <a:solidFill>
                <a:srgbClr val="C00000"/>
              </a:solidFill>
              <a:latin typeface="Segoe UI Black" panose="020B0A02040204020203" pitchFamily="34" charset="0"/>
              <a:ea typeface="Segoe UI Black" panose="020B0A02040204020203" pitchFamily="34" charset="0"/>
            </a:endParaRPr>
          </a:p>
          <a:p>
            <a:pPr marL="285750" indent="-285750" algn="l" fontAlgn="auto">
              <a:spcAft>
                <a:spcPts val="0"/>
              </a:spcAft>
              <a:buFont typeface="Arial" panose="020B0604020202020204" pitchFamily="34" charset="0"/>
              <a:buChar char="•"/>
            </a:pPr>
            <a:r>
              <a:rPr lang="en-US" altLang="zh-CN" sz="1500" b="1" dirty="0">
                <a:solidFill>
                  <a:srgbClr val="C00000"/>
                </a:solidFill>
                <a:latin typeface="Segoe UI Black" panose="020B0A02040204020203" pitchFamily="34" charset="0"/>
                <a:ea typeface="Segoe UI Black" panose="020B0A02040204020203" pitchFamily="34" charset="0"/>
              </a:rPr>
              <a:t>Bharadwaj </a:t>
            </a:r>
            <a:r>
              <a:rPr lang="en-US" altLang="zh-CN" sz="1500" b="1" dirty="0" err="1">
                <a:solidFill>
                  <a:srgbClr val="C00000"/>
                </a:solidFill>
                <a:latin typeface="Segoe UI Black" panose="020B0A02040204020203" pitchFamily="34" charset="0"/>
                <a:ea typeface="Segoe UI Black" panose="020B0A02040204020203" pitchFamily="34" charset="0"/>
              </a:rPr>
              <a:t>Divate</a:t>
            </a:r>
            <a:r>
              <a:rPr lang="en-US" altLang="zh-CN" sz="1500" b="1" dirty="0">
                <a:solidFill>
                  <a:srgbClr val="C00000"/>
                </a:solidFill>
                <a:latin typeface="Segoe UI Black" panose="020B0A02040204020203" pitchFamily="34" charset="0"/>
                <a:ea typeface="Segoe UI Black" panose="020B0A02040204020203" pitchFamily="34" charset="0"/>
              </a:rPr>
              <a:t> </a:t>
            </a:r>
            <a:r>
              <a:rPr lang="en-US" altLang="zh-CN" sz="1500" b="1" dirty="0" err="1">
                <a:solidFill>
                  <a:srgbClr val="C00000"/>
                </a:solidFill>
                <a:latin typeface="Segoe UI Black" panose="020B0A02040204020203" pitchFamily="34" charset="0"/>
                <a:ea typeface="Segoe UI Black" panose="020B0A02040204020203" pitchFamily="34" charset="0"/>
              </a:rPr>
              <a:t>Kondandarama</a:t>
            </a:r>
            <a:endParaRPr lang="en-US" altLang="zh-CN" sz="1500" b="1" dirty="0">
              <a:solidFill>
                <a:srgbClr val="C00000"/>
              </a:solidFill>
              <a:latin typeface="Segoe UI Black" panose="020B0A02040204020203" pitchFamily="34" charset="0"/>
              <a:ea typeface="Segoe UI Black" panose="020B0A02040204020203" pitchFamily="34" charset="0"/>
            </a:endParaRPr>
          </a:p>
          <a:p>
            <a:pPr marL="285750" indent="-285750" algn="l" fontAlgn="auto">
              <a:spcAft>
                <a:spcPts val="0"/>
              </a:spcAft>
              <a:buFont typeface="Arial" panose="020B0604020202020204" pitchFamily="34" charset="0"/>
              <a:buChar char="•"/>
            </a:pPr>
            <a:r>
              <a:rPr lang="en-US" altLang="zh-CN" sz="1500" b="1" dirty="0" err="1">
                <a:solidFill>
                  <a:srgbClr val="C00000"/>
                </a:solidFill>
                <a:latin typeface="Segoe UI Black" panose="020B0A02040204020203" pitchFamily="34" charset="0"/>
                <a:ea typeface="Segoe UI Black" panose="020B0A02040204020203" pitchFamily="34" charset="0"/>
              </a:rPr>
              <a:t>Dharampreet</a:t>
            </a:r>
            <a:r>
              <a:rPr lang="en-US" altLang="zh-CN" sz="1500" b="1" dirty="0">
                <a:solidFill>
                  <a:srgbClr val="C00000"/>
                </a:solidFill>
                <a:latin typeface="Segoe UI Black" panose="020B0A02040204020203" pitchFamily="34" charset="0"/>
                <a:ea typeface="Segoe UI Black" panose="020B0A02040204020203" pitchFamily="34" charset="0"/>
              </a:rPr>
              <a:t> Singh</a:t>
            </a:r>
          </a:p>
          <a:p>
            <a:pPr marL="285750" indent="-285750" algn="l" fontAlgn="auto">
              <a:spcAft>
                <a:spcPts val="0"/>
              </a:spcAft>
              <a:buFont typeface="Arial" panose="020B0604020202020204" pitchFamily="34" charset="0"/>
              <a:buChar char="•"/>
            </a:pPr>
            <a:r>
              <a:rPr lang="en-US" altLang="zh-CN" sz="1500" b="1" dirty="0" err="1">
                <a:solidFill>
                  <a:srgbClr val="C00000"/>
                </a:solidFill>
                <a:latin typeface="Segoe UI Black" panose="020B0A02040204020203" pitchFamily="34" charset="0"/>
                <a:ea typeface="Segoe UI Black" panose="020B0A02040204020203" pitchFamily="34" charset="0"/>
              </a:rPr>
              <a:t>Gautami</a:t>
            </a:r>
            <a:r>
              <a:rPr lang="en-US" altLang="zh-CN" sz="1500" b="1" dirty="0">
                <a:solidFill>
                  <a:srgbClr val="C00000"/>
                </a:solidFill>
                <a:latin typeface="Segoe UI Black" panose="020B0A02040204020203" pitchFamily="34" charset="0"/>
                <a:ea typeface="Segoe UI Black" panose="020B0A02040204020203" pitchFamily="34" charset="0"/>
              </a:rPr>
              <a:t> Ravindra </a:t>
            </a:r>
            <a:r>
              <a:rPr lang="en-US" altLang="zh-CN" sz="1500" b="1" dirty="0" err="1">
                <a:solidFill>
                  <a:srgbClr val="C00000"/>
                </a:solidFill>
                <a:latin typeface="Segoe UI Black" panose="020B0A02040204020203" pitchFamily="34" charset="0"/>
                <a:ea typeface="Segoe UI Black" panose="020B0A02040204020203" pitchFamily="34" charset="0"/>
              </a:rPr>
              <a:t>Rahane</a:t>
            </a:r>
            <a:endParaRPr lang="en-US" altLang="zh-CN" sz="1500" b="1" dirty="0">
              <a:solidFill>
                <a:srgbClr val="C00000"/>
              </a:solidFill>
              <a:latin typeface="Segoe UI Black" panose="020B0A02040204020203" pitchFamily="34" charset="0"/>
              <a:ea typeface="Segoe UI Black" panose="020B0A02040204020203" pitchFamily="34" charset="0"/>
            </a:endParaRPr>
          </a:p>
          <a:p>
            <a:pPr marL="285750" indent="-285750" algn="l" fontAlgn="auto">
              <a:spcAft>
                <a:spcPts val="0"/>
              </a:spcAft>
              <a:buFont typeface="Arial" panose="020B0604020202020204" pitchFamily="34" charset="0"/>
              <a:buChar char="•"/>
            </a:pPr>
            <a:r>
              <a:rPr lang="en-US" altLang="zh-CN" sz="1500" b="1" dirty="0" err="1">
                <a:solidFill>
                  <a:srgbClr val="C00000"/>
                </a:solidFill>
                <a:latin typeface="Segoe UI Black" panose="020B0A02040204020203" pitchFamily="34" charset="0"/>
                <a:ea typeface="Segoe UI Black" panose="020B0A02040204020203" pitchFamily="34" charset="0"/>
              </a:rPr>
              <a:t>Hrishita</a:t>
            </a:r>
            <a:r>
              <a:rPr lang="en-US" altLang="zh-CN" sz="1500" b="1" dirty="0">
                <a:solidFill>
                  <a:srgbClr val="C00000"/>
                </a:solidFill>
                <a:latin typeface="Segoe UI Black" panose="020B0A02040204020203" pitchFamily="34" charset="0"/>
                <a:ea typeface="Segoe UI Black" panose="020B0A02040204020203" pitchFamily="34" charset="0"/>
              </a:rPr>
              <a:t> Bhattacharjee</a:t>
            </a:r>
          </a:p>
          <a:p>
            <a:pPr marL="285750" indent="-285750" algn="l" fontAlgn="auto">
              <a:spcAft>
                <a:spcPts val="0"/>
              </a:spcAft>
              <a:buFont typeface="Arial" panose="020B0604020202020204" pitchFamily="34" charset="0"/>
              <a:buChar char="•"/>
            </a:pPr>
            <a:r>
              <a:rPr lang="en-US" altLang="zh-CN" sz="1500" b="1" dirty="0" err="1">
                <a:solidFill>
                  <a:srgbClr val="C00000"/>
                </a:solidFill>
                <a:latin typeface="Segoe UI Black" panose="020B0A02040204020203" pitchFamily="34" charset="0"/>
                <a:ea typeface="Segoe UI Black" panose="020B0A02040204020203" pitchFamily="34" charset="0"/>
              </a:rPr>
              <a:t>Hrushikesh</a:t>
            </a:r>
            <a:r>
              <a:rPr lang="en-US" altLang="zh-CN" sz="1500" b="1" dirty="0">
                <a:solidFill>
                  <a:srgbClr val="C00000"/>
                </a:solidFill>
                <a:latin typeface="Segoe UI Black" panose="020B0A02040204020203" pitchFamily="34" charset="0"/>
                <a:ea typeface="Segoe UI Black" panose="020B0A02040204020203" pitchFamily="34" charset="0"/>
              </a:rPr>
              <a:t> </a:t>
            </a:r>
            <a:r>
              <a:rPr lang="en-US" altLang="zh-CN" sz="1500" b="1" dirty="0" err="1">
                <a:solidFill>
                  <a:srgbClr val="C00000"/>
                </a:solidFill>
                <a:latin typeface="Segoe UI Black" panose="020B0A02040204020203" pitchFamily="34" charset="0"/>
                <a:ea typeface="Segoe UI Black" panose="020B0A02040204020203" pitchFamily="34" charset="0"/>
              </a:rPr>
              <a:t>Vitthal</a:t>
            </a:r>
            <a:r>
              <a:rPr lang="en-US" altLang="zh-CN" sz="1500" b="1" dirty="0">
                <a:solidFill>
                  <a:srgbClr val="C00000"/>
                </a:solidFill>
                <a:latin typeface="Segoe UI Black" panose="020B0A02040204020203" pitchFamily="34" charset="0"/>
                <a:ea typeface="Segoe UI Black" panose="020B0A02040204020203" pitchFamily="34" charset="0"/>
              </a:rPr>
              <a:t> Vanga</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1"/>
          <p:cNvSpPr>
            <a:spLocks noGrp="1"/>
          </p:cNvSpPr>
          <p:nvPr>
            <p:ph type="title"/>
          </p:nvPr>
        </p:nvSpPr>
        <p:spPr>
          <a:xfrm>
            <a:off x="247650" y="0"/>
            <a:ext cx="10515600" cy="1325563"/>
          </a:xfrm>
          <a:ln/>
        </p:spPr>
        <p:txBody>
          <a:bodyPr vert="horz" lIns="91440" tIns="45720" rIns="91440" bIns="45720" anchor="ctr"/>
          <a:lstStyle/>
          <a:p>
            <a:r>
              <a:rPr lang="en-US" altLang="zh-CN" b="1" dirty="0">
                <a:solidFill>
                  <a:schemeClr val="bg1"/>
                </a:solidFill>
              </a:rPr>
              <a:t>Team Members :-</a:t>
            </a:r>
          </a:p>
        </p:txBody>
      </p:sp>
      <p:sp>
        <p:nvSpPr>
          <p:cNvPr id="5" name="Content Placeholder 4"/>
          <p:cNvSpPr>
            <a:spLocks noGrp="1"/>
          </p:cNvSpPr>
          <p:nvPr>
            <p:ph idx="1"/>
          </p:nvPr>
        </p:nvSpPr>
        <p:spPr>
          <a:xfrm>
            <a:off x="142875" y="1263650"/>
            <a:ext cx="11210925" cy="4913313"/>
          </a:xfrm>
        </p:spPr>
        <p:txBody>
          <a:bodyPr>
            <a:noAutofit/>
          </a:bodyPr>
          <a:lstStyle/>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Abhijeet Nitin Raut</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import users module as per the </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functionality requirement of the project</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 Also, designed the frontend and the test cases for the project.</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Adrija Ghansiyal</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the base structure of the database as per the functionality requirement of the project. This was followed by the debugging process of different modules and their integration to form the main system.</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A</a:t>
            </a: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kanksha Shrivastava-</a:t>
            </a:r>
            <a:r>
              <a:rPr kumimoji="0" lang="en-US" sz="160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the bean classes, display all  projects and display all bugs functionalities for the project and also did the project cleaning for better presentation. </a:t>
            </a:r>
            <a:endPar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Akshay Ramdev-</a:t>
            </a:r>
            <a:r>
              <a:rPr kumimoji="0" lang="en-US" sz="160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the registration process module for the project. Also, worked on developing the frontend for the project.</a:t>
            </a:r>
            <a:endPar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Ankit D.S Bhadoriya</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registration process module as per the </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functionality requirement of the project</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 and worked on improving error handling in registration and user process modules.</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Bharadwaj Divate Kondandarama</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the functionalities for tester section of the project, designed data flow diagrams for better understanding of different modules.</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Dharampreet Singh</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a:t>
            </a:r>
            <a:r>
              <a:rPr lang="en-US" sz="1600" dirty="0">
                <a:latin typeface="Times New Roman" panose="02020603050405020304" charset="0"/>
                <a:cs typeface="Times New Roman" panose="02020603050405020304" charset="0"/>
                <a:sym typeface="+mn-ea"/>
              </a:rPr>
              <a:t>Implemented the functionalities of the project manager module, worked on improving error handling in user process modules.</a:t>
            </a:r>
            <a:endPar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Gautami Ravindra Rahane</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a:t>
            </a:r>
            <a:r>
              <a:rPr lang="en-US" sz="1600" dirty="0">
                <a:latin typeface="Times New Roman" panose="02020603050405020304" charset="0"/>
                <a:cs typeface="Times New Roman" panose="02020603050405020304" charset="0"/>
                <a:sym typeface="+mn-ea"/>
              </a:rPr>
              <a:t>Implemented the functionalities for developer section of the project and designed data flow diagrams for better understanding of different modules.</a:t>
            </a:r>
            <a:endPar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Hrishita Bhattacharjee</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create new project by the project manager module, assigning team members to the project</a:t>
            </a:r>
            <a:r>
              <a:rPr lang="en-US" sz="1600" noProof="1">
                <a:latin typeface="Times New Roman" panose="02020603050405020304" charset="0"/>
                <a:cs typeface="Times New Roman" panose="02020603050405020304" charset="0"/>
              </a:rPr>
              <a:t> and</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 worked on improving error handling in user process modules.</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rPr>
              <a:t>Hrushikesh Vitthal Vanga-</a:t>
            </a:r>
            <a:r>
              <a:rPr kumimoji="0" lang="en-US" sz="1600" b="0" i="0" u="none" strike="noStrike" kern="1200" cap="none" spc="0" normalizeH="0" baseline="0" noProof="1">
                <a:solidFill>
                  <a:schemeClr val="tx1"/>
                </a:solidFill>
                <a:latin typeface="Times New Roman" panose="02020603050405020304" charset="0"/>
                <a:ea typeface="+mn-ea"/>
                <a:cs typeface="Times New Roman" panose="02020603050405020304" charset="0"/>
              </a:rPr>
              <a:t>Implemented the login and user validation module for the project. Also, designed the frontend for the project.</a:t>
            </a:r>
            <a:endPar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16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333375" y="-168275"/>
            <a:ext cx="10515600" cy="1325563"/>
          </a:xfrm>
          <a:ln/>
        </p:spPr>
        <p:txBody>
          <a:bodyPr vert="horz" lIns="91440" tIns="45720" rIns="91440" bIns="45720" anchor="ctr"/>
          <a:lstStyle/>
          <a:p>
            <a:r>
              <a:rPr lang="en-US" altLang="zh-CN" dirty="0">
                <a:solidFill>
                  <a:schemeClr val="bg1"/>
                </a:solidFill>
                <a:latin typeface="Times New Roman" panose="02020603050405020304" charset="0"/>
              </a:rPr>
              <a:t>Application Features :-</a:t>
            </a:r>
          </a:p>
        </p:txBody>
      </p:sp>
      <p:sp>
        <p:nvSpPr>
          <p:cNvPr id="4" name="Rectangles 3"/>
          <p:cNvSpPr/>
          <p:nvPr/>
        </p:nvSpPr>
        <p:spPr>
          <a:xfrm>
            <a:off x="4471988" y="1441133"/>
            <a:ext cx="2476500" cy="438150"/>
          </a:xfrm>
          <a:prstGeom prst="rect">
            <a:avLst/>
          </a:prstGeom>
          <a:gradFill flip="none">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099" name="Text Box 4"/>
          <p:cNvSpPr txBox="1"/>
          <p:nvPr/>
        </p:nvSpPr>
        <p:spPr>
          <a:xfrm>
            <a:off x="4548188" y="1433513"/>
            <a:ext cx="2414587" cy="368300"/>
          </a:xfrm>
          <a:prstGeom prst="rect">
            <a:avLst/>
          </a:prstGeom>
          <a:noFill/>
          <a:ln w="9525">
            <a:noFill/>
          </a:ln>
        </p:spPr>
        <p:txBody>
          <a:bodyPr wrap="square" anchor="t">
            <a:spAutoFit/>
          </a:bodyPr>
          <a:lstStyle/>
          <a:p>
            <a:r>
              <a:rPr lang="en-US" altLang="zh-CN">
                <a:solidFill>
                  <a:schemeClr val="bg1"/>
                </a:solidFill>
                <a:latin typeface="Calibri" panose="020F0502020204030204" charset="0"/>
              </a:rPr>
              <a:t>Bug Tracker Home Page</a:t>
            </a:r>
          </a:p>
        </p:txBody>
      </p:sp>
      <p:sp>
        <p:nvSpPr>
          <p:cNvPr id="7" name="Rectangles 6"/>
          <p:cNvSpPr/>
          <p:nvPr/>
        </p:nvSpPr>
        <p:spPr>
          <a:xfrm>
            <a:off x="1552575" y="2316163"/>
            <a:ext cx="2917825" cy="1017588"/>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101" name="Text Box 9"/>
          <p:cNvSpPr txBox="1"/>
          <p:nvPr/>
        </p:nvSpPr>
        <p:spPr>
          <a:xfrm>
            <a:off x="3057525" y="3509963"/>
            <a:ext cx="2108200" cy="368300"/>
          </a:xfrm>
          <a:prstGeom prst="rect">
            <a:avLst/>
          </a:prstGeom>
          <a:noFill/>
          <a:ln w="9525">
            <a:noFill/>
          </a:ln>
        </p:spPr>
        <p:txBody>
          <a:bodyPr wrap="square" anchor="t">
            <a:spAutoFit/>
          </a:bodyPr>
          <a:lstStyle/>
          <a:p>
            <a:r>
              <a:rPr lang="en-US" altLang="zh-CN">
                <a:solidFill>
                  <a:schemeClr val="bg1"/>
                </a:solidFill>
                <a:latin typeface="Calibri" panose="020F0502020204030204" charset="0"/>
              </a:rPr>
              <a:t>Import users</a:t>
            </a:r>
          </a:p>
        </p:txBody>
      </p:sp>
      <p:sp>
        <p:nvSpPr>
          <p:cNvPr id="4102" name="Text Box 10"/>
          <p:cNvSpPr txBox="1"/>
          <p:nvPr/>
        </p:nvSpPr>
        <p:spPr>
          <a:xfrm>
            <a:off x="1587500" y="2424113"/>
            <a:ext cx="2960688" cy="736600"/>
          </a:xfrm>
          <a:prstGeom prst="rect">
            <a:avLst/>
          </a:prstGeom>
          <a:noFill/>
          <a:ln w="9525">
            <a:noFill/>
          </a:ln>
        </p:spPr>
        <p:txBody>
          <a:bodyPr wrap="square" anchor="t">
            <a:spAutoFit/>
          </a:bodyPr>
          <a:lstStyle/>
          <a:p>
            <a:r>
              <a:rPr lang="en-US" altLang="zh-CN" sz="1400">
                <a:solidFill>
                  <a:schemeClr val="bg1"/>
                </a:solidFill>
                <a:latin typeface="Times New Roman" panose="02020603050405020304" charset="0"/>
              </a:rPr>
              <a:t>Import users-Imports users from a json file and stores the details in the database. </a:t>
            </a:r>
          </a:p>
        </p:txBody>
      </p:sp>
      <p:sp>
        <p:nvSpPr>
          <p:cNvPr id="4103" name="Text Box 11"/>
          <p:cNvSpPr txBox="1"/>
          <p:nvPr/>
        </p:nvSpPr>
        <p:spPr>
          <a:xfrm>
            <a:off x="5241925" y="2530475"/>
            <a:ext cx="1963738" cy="522288"/>
          </a:xfrm>
          <a:prstGeom prst="rect">
            <a:avLst/>
          </a:prstGeom>
          <a:noFill/>
          <a:ln w="9525">
            <a:noFill/>
          </a:ln>
        </p:spPr>
        <p:txBody>
          <a:bodyPr wrap="square" anchor="t">
            <a:spAutoFit/>
          </a:bodyPr>
          <a:lstStyle/>
          <a:p>
            <a:r>
              <a:rPr lang="en-US" altLang="zh-CN" sz="1400">
                <a:solidFill>
                  <a:schemeClr val="bg1"/>
                </a:solidFill>
                <a:latin typeface="Calibri" panose="020F0502020204030204" charset="0"/>
              </a:rPr>
              <a:t>Register-Displays a form to register a new user.</a:t>
            </a:r>
          </a:p>
        </p:txBody>
      </p:sp>
      <p:sp>
        <p:nvSpPr>
          <p:cNvPr id="4104" name="Text Box 12"/>
          <p:cNvSpPr txBox="1"/>
          <p:nvPr/>
        </p:nvSpPr>
        <p:spPr>
          <a:xfrm>
            <a:off x="7880350" y="2287588"/>
            <a:ext cx="2295525" cy="954087"/>
          </a:xfrm>
          <a:prstGeom prst="rect">
            <a:avLst/>
          </a:prstGeom>
          <a:noFill/>
          <a:ln w="9525">
            <a:noFill/>
          </a:ln>
        </p:spPr>
        <p:txBody>
          <a:bodyPr wrap="square" anchor="t">
            <a:spAutoFit/>
          </a:bodyPr>
          <a:lstStyle/>
          <a:p>
            <a:r>
              <a:rPr lang="en-US" altLang="zh-CN" sz="1400">
                <a:solidFill>
                  <a:schemeClr val="bg1"/>
                </a:solidFill>
                <a:latin typeface="Calibri" panose="020F0502020204030204" charset="0"/>
              </a:rPr>
              <a:t>Login-For registered users to login and depending on the role, displays the corresponding page.</a:t>
            </a:r>
          </a:p>
        </p:txBody>
      </p:sp>
      <p:cxnSp>
        <p:nvCxnSpPr>
          <p:cNvPr id="14" name="Straight Arrow Connector 13"/>
          <p:cNvCxnSpPr/>
          <p:nvPr/>
        </p:nvCxnSpPr>
        <p:spPr>
          <a:xfrm flipH="1">
            <a:off x="3843338" y="1868488"/>
            <a:ext cx="628650" cy="447675"/>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6962775" y="1868488"/>
            <a:ext cx="847725" cy="409575"/>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5705475" y="1868488"/>
            <a:ext cx="9525" cy="447675"/>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17" name="Rectangles 16"/>
          <p:cNvSpPr/>
          <p:nvPr/>
        </p:nvSpPr>
        <p:spPr>
          <a:xfrm>
            <a:off x="1587500" y="3490913"/>
            <a:ext cx="2238375" cy="466725"/>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8" name="Rectangles 17"/>
          <p:cNvSpPr/>
          <p:nvPr/>
        </p:nvSpPr>
        <p:spPr>
          <a:xfrm>
            <a:off x="5327650" y="3509963"/>
            <a:ext cx="2092325" cy="466725"/>
          </a:xfrm>
          <a:prstGeom prst="rect">
            <a:avLst/>
          </a:prstGeom>
          <a:gradFill>
            <a:gsLst>
              <a:gs pos="0">
                <a:srgbClr val="FE4444"/>
              </a:gs>
              <a:gs pos="100000">
                <a:srgbClr val="832B2B"/>
              </a:gs>
            </a:gsLst>
            <a:lin ang="5400000" scaled="0"/>
          </a:gradFill>
          <a:ln>
            <a:solidFill>
              <a:srgbClr val="F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19" name="Rectangles 18"/>
          <p:cNvSpPr/>
          <p:nvPr/>
        </p:nvSpPr>
        <p:spPr>
          <a:xfrm>
            <a:off x="7905750" y="3509963"/>
            <a:ext cx="1962150" cy="466725"/>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111" name="Text Box 19"/>
          <p:cNvSpPr txBox="1"/>
          <p:nvPr/>
        </p:nvSpPr>
        <p:spPr>
          <a:xfrm>
            <a:off x="1616075" y="3454400"/>
            <a:ext cx="2227263" cy="522288"/>
          </a:xfrm>
          <a:prstGeom prst="rect">
            <a:avLst/>
          </a:prstGeom>
          <a:noFill/>
          <a:ln w="9525">
            <a:noFill/>
          </a:ln>
        </p:spPr>
        <p:txBody>
          <a:bodyPr wrap="square" anchor="t">
            <a:spAutoFit/>
          </a:bodyPr>
          <a:lstStyle/>
          <a:p>
            <a:r>
              <a:rPr lang="en-US" altLang="zh-CN" sz="1400">
                <a:solidFill>
                  <a:schemeClr val="bg1"/>
                </a:solidFill>
                <a:latin typeface="Calibri" panose="020F0502020204030204" charset="0"/>
              </a:rPr>
              <a:t>Project Manager Main Page-Displays user's details.</a:t>
            </a:r>
          </a:p>
        </p:txBody>
      </p:sp>
      <p:sp>
        <p:nvSpPr>
          <p:cNvPr id="4112" name="Text Box 20"/>
          <p:cNvSpPr txBox="1"/>
          <p:nvPr/>
        </p:nvSpPr>
        <p:spPr>
          <a:xfrm>
            <a:off x="5310188" y="3514725"/>
            <a:ext cx="2484437" cy="522288"/>
          </a:xfrm>
          <a:prstGeom prst="rect">
            <a:avLst/>
          </a:prstGeom>
          <a:noFill/>
          <a:ln w="9525">
            <a:noFill/>
          </a:ln>
        </p:spPr>
        <p:txBody>
          <a:bodyPr wrap="square" anchor="t">
            <a:spAutoFit/>
          </a:bodyPr>
          <a:lstStyle/>
          <a:p>
            <a:r>
              <a:rPr lang="en-US" altLang="zh-CN" sz="1400">
                <a:ln>
                  <a:noFill/>
                </a:ln>
                <a:solidFill>
                  <a:schemeClr val="bg1"/>
                </a:solidFill>
                <a:latin typeface="Times New Roman" panose="02020603050405020304" charset="0"/>
              </a:rPr>
              <a:t>Tester Main Page-Displays user's details.</a:t>
            </a:r>
          </a:p>
        </p:txBody>
      </p:sp>
      <p:sp>
        <p:nvSpPr>
          <p:cNvPr id="4113" name="Text Box 21"/>
          <p:cNvSpPr txBox="1"/>
          <p:nvPr/>
        </p:nvSpPr>
        <p:spPr>
          <a:xfrm>
            <a:off x="7905750" y="3463925"/>
            <a:ext cx="1828800" cy="522288"/>
          </a:xfrm>
          <a:prstGeom prst="rect">
            <a:avLst/>
          </a:prstGeom>
          <a:noFill/>
          <a:ln w="9525">
            <a:noFill/>
          </a:ln>
        </p:spPr>
        <p:txBody>
          <a:bodyPr wrap="square" anchor="t">
            <a:spAutoFit/>
          </a:bodyPr>
          <a:lstStyle/>
          <a:p>
            <a:r>
              <a:rPr lang="en-US" altLang="zh-CN" sz="1400">
                <a:solidFill>
                  <a:schemeClr val="bg1"/>
                </a:solidFill>
                <a:latin typeface="Times New Roman" panose="02020603050405020304" charset="0"/>
              </a:rPr>
              <a:t>Developer Main Page-Displays user's details</a:t>
            </a:r>
          </a:p>
        </p:txBody>
      </p:sp>
      <p:sp>
        <p:nvSpPr>
          <p:cNvPr id="23" name="Rectangles 22"/>
          <p:cNvSpPr/>
          <p:nvPr/>
        </p:nvSpPr>
        <p:spPr>
          <a:xfrm>
            <a:off x="4662488" y="2316163"/>
            <a:ext cx="2919413" cy="1008063"/>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24" name="Rectangles 23"/>
          <p:cNvSpPr/>
          <p:nvPr/>
        </p:nvSpPr>
        <p:spPr>
          <a:xfrm>
            <a:off x="7769225" y="2287588"/>
            <a:ext cx="2919413" cy="1009650"/>
          </a:xfrm>
          <a:prstGeom prst="rect">
            <a:avLst/>
          </a:prstGeom>
          <a:gradFill>
            <a:gsLst>
              <a:gs pos="0">
                <a:srgbClr val="FE4444"/>
              </a:gs>
              <a:gs pos="100000">
                <a:srgbClr val="832B2B"/>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116" name="Text Box 24"/>
          <p:cNvSpPr txBox="1"/>
          <p:nvPr/>
        </p:nvSpPr>
        <p:spPr>
          <a:xfrm>
            <a:off x="4705350" y="2430463"/>
            <a:ext cx="2714625" cy="736600"/>
          </a:xfrm>
          <a:prstGeom prst="rect">
            <a:avLst/>
          </a:prstGeom>
          <a:noFill/>
          <a:ln w="9525">
            <a:noFill/>
          </a:ln>
        </p:spPr>
        <p:txBody>
          <a:bodyPr wrap="square" anchor="t">
            <a:spAutoFit/>
          </a:bodyPr>
          <a:lstStyle/>
          <a:p>
            <a:r>
              <a:rPr lang="en-US" altLang="zh-CN" sz="1400">
                <a:solidFill>
                  <a:schemeClr val="bg1"/>
                </a:solidFill>
                <a:latin typeface="Calibri" panose="020F0502020204030204" charset="0"/>
              </a:rPr>
              <a:t>Login-For a registered user to login and depending on the role, the corresponding page is displayed.</a:t>
            </a:r>
          </a:p>
        </p:txBody>
      </p:sp>
      <p:sp>
        <p:nvSpPr>
          <p:cNvPr id="4117" name="Text Box 25"/>
          <p:cNvSpPr txBox="1"/>
          <p:nvPr/>
        </p:nvSpPr>
        <p:spPr>
          <a:xfrm>
            <a:off x="7905750" y="2401888"/>
            <a:ext cx="2647950" cy="738664"/>
          </a:xfrm>
          <a:prstGeom prst="rect">
            <a:avLst/>
          </a:prstGeom>
          <a:noFill/>
          <a:ln w="9525">
            <a:noFill/>
          </a:ln>
        </p:spPr>
        <p:txBody>
          <a:bodyPr wrap="square" anchor="t">
            <a:spAutoFit/>
          </a:bodyPr>
          <a:lstStyle/>
          <a:p>
            <a:r>
              <a:rPr lang="en-US" altLang="zh-CN" sz="1400" dirty="0">
                <a:solidFill>
                  <a:schemeClr val="bg1"/>
                </a:solidFill>
                <a:latin typeface="Calibri" panose="020F0502020204030204" charset="0"/>
              </a:rPr>
              <a:t>Register-For a new user to register into the system. Allowed only for imported users</a:t>
            </a:r>
          </a:p>
        </p:txBody>
      </p:sp>
      <p:cxnSp>
        <p:nvCxnSpPr>
          <p:cNvPr id="28" name="Straight Arrow Connector 27"/>
          <p:cNvCxnSpPr>
            <a:cxnSpLocks/>
          </p:cNvCxnSpPr>
          <p:nvPr/>
        </p:nvCxnSpPr>
        <p:spPr>
          <a:xfrm>
            <a:off x="6446838" y="3322638"/>
            <a:ext cx="11112" cy="203200"/>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a:off x="7581900" y="3324225"/>
            <a:ext cx="579438" cy="190500"/>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cxnSpLocks/>
          </p:cNvCxnSpPr>
          <p:nvPr/>
        </p:nvCxnSpPr>
        <p:spPr>
          <a:xfrm flipH="1">
            <a:off x="3879850" y="3297238"/>
            <a:ext cx="806451" cy="335439"/>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31" name="Rectangles 30"/>
          <p:cNvSpPr/>
          <p:nvPr/>
        </p:nvSpPr>
        <p:spPr>
          <a:xfrm>
            <a:off x="5026025" y="4460875"/>
            <a:ext cx="2809875" cy="685800"/>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122" name="Text Box 31"/>
          <p:cNvSpPr txBox="1"/>
          <p:nvPr/>
        </p:nvSpPr>
        <p:spPr>
          <a:xfrm>
            <a:off x="5040313" y="4435475"/>
            <a:ext cx="2924175" cy="736600"/>
          </a:xfrm>
          <a:prstGeom prst="rect">
            <a:avLst/>
          </a:prstGeom>
          <a:noFill/>
          <a:ln w="9525">
            <a:noFill/>
          </a:ln>
        </p:spPr>
        <p:txBody>
          <a:bodyPr wrap="square" anchor="t">
            <a:spAutoFit/>
          </a:bodyPr>
          <a:lstStyle/>
          <a:p>
            <a:r>
              <a:rPr lang="en-US" altLang="zh-CN" sz="1400">
                <a:solidFill>
                  <a:schemeClr val="bg1"/>
                </a:solidFill>
                <a:latin typeface="Calibri" panose="020F0502020204030204" charset="0"/>
              </a:rPr>
              <a:t>Assigned Projects-Displays a list of projects assigned to the tester, with a link to report a new bug.</a:t>
            </a:r>
          </a:p>
        </p:txBody>
      </p:sp>
      <p:cxnSp>
        <p:nvCxnSpPr>
          <p:cNvPr id="33" name="Straight Arrow Connector 32"/>
          <p:cNvCxnSpPr/>
          <p:nvPr/>
        </p:nvCxnSpPr>
        <p:spPr>
          <a:xfrm>
            <a:off x="6162675" y="3986213"/>
            <a:ext cx="7938" cy="490538"/>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34" name="Rectangles 33"/>
          <p:cNvSpPr/>
          <p:nvPr/>
        </p:nvSpPr>
        <p:spPr>
          <a:xfrm>
            <a:off x="5165725" y="5788025"/>
            <a:ext cx="2727325" cy="466725"/>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cxnSp>
        <p:nvCxnSpPr>
          <p:cNvPr id="35" name="Straight Arrow Connector 34"/>
          <p:cNvCxnSpPr>
            <a:cxnSpLocks/>
          </p:cNvCxnSpPr>
          <p:nvPr/>
        </p:nvCxnSpPr>
        <p:spPr>
          <a:xfrm>
            <a:off x="6170613" y="5172075"/>
            <a:ext cx="23812" cy="583181"/>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4126" name="Text Box 35"/>
          <p:cNvSpPr txBox="1"/>
          <p:nvPr/>
        </p:nvSpPr>
        <p:spPr>
          <a:xfrm>
            <a:off x="6245225" y="5197475"/>
            <a:ext cx="1619250" cy="522288"/>
          </a:xfrm>
          <a:prstGeom prst="rect">
            <a:avLst/>
          </a:prstGeom>
          <a:noFill/>
          <a:ln w="9525">
            <a:noFill/>
          </a:ln>
        </p:spPr>
        <p:txBody>
          <a:bodyPr wrap="square" anchor="t">
            <a:spAutoFit/>
          </a:bodyPr>
          <a:lstStyle/>
          <a:p>
            <a:r>
              <a:rPr lang="en-US" altLang="zh-CN" sz="1400">
                <a:solidFill>
                  <a:srgbClr val="FF0000"/>
                </a:solidFill>
                <a:latin typeface="Calibri" panose="020F0502020204030204" charset="0"/>
              </a:rPr>
              <a:t>If tester clicks on report bug link.</a:t>
            </a:r>
          </a:p>
        </p:txBody>
      </p:sp>
      <p:sp>
        <p:nvSpPr>
          <p:cNvPr id="4127" name="Text Box 36"/>
          <p:cNvSpPr txBox="1"/>
          <p:nvPr/>
        </p:nvSpPr>
        <p:spPr>
          <a:xfrm>
            <a:off x="5199064" y="5755256"/>
            <a:ext cx="2693986" cy="523220"/>
          </a:xfrm>
          <a:prstGeom prst="rect">
            <a:avLst/>
          </a:prstGeom>
          <a:noFill/>
          <a:ln w="9525">
            <a:solidFill>
              <a:srgbClr val="F20000"/>
            </a:solidFill>
          </a:ln>
        </p:spPr>
        <p:txBody>
          <a:bodyPr wrap="square" anchor="t">
            <a:spAutoFit/>
          </a:bodyPr>
          <a:lstStyle/>
          <a:p>
            <a:r>
              <a:rPr lang="en-US" altLang="zh-CN" sz="1400" dirty="0">
                <a:solidFill>
                  <a:schemeClr val="bg1"/>
                </a:solidFill>
                <a:latin typeface="Calibri" panose="020F0502020204030204" charset="0"/>
              </a:rPr>
              <a:t>UI to enter the bug details and report the bug.</a:t>
            </a:r>
          </a:p>
        </p:txBody>
      </p:sp>
      <p:sp>
        <p:nvSpPr>
          <p:cNvPr id="4128" name="Text Box 37"/>
          <p:cNvSpPr txBox="1"/>
          <p:nvPr/>
        </p:nvSpPr>
        <p:spPr>
          <a:xfrm>
            <a:off x="6245225" y="3986213"/>
            <a:ext cx="2220913" cy="522287"/>
          </a:xfrm>
          <a:prstGeom prst="rect">
            <a:avLst/>
          </a:prstGeom>
          <a:noFill/>
          <a:ln w="9525">
            <a:noFill/>
          </a:ln>
        </p:spPr>
        <p:txBody>
          <a:bodyPr wrap="square" anchor="t">
            <a:spAutoFit/>
          </a:bodyPr>
          <a:lstStyle/>
          <a:p>
            <a:r>
              <a:rPr lang="en-US" altLang="zh-CN" sz="1400">
                <a:solidFill>
                  <a:srgbClr val="FF0000"/>
                </a:solidFill>
                <a:latin typeface="Calibri" panose="020F0502020204030204" charset="0"/>
              </a:rPr>
              <a:t>If tester clicks on assigned projects button.</a:t>
            </a:r>
          </a:p>
        </p:txBody>
      </p:sp>
      <p:sp>
        <p:nvSpPr>
          <p:cNvPr id="39" name="Rectangles 38"/>
          <p:cNvSpPr/>
          <p:nvPr/>
        </p:nvSpPr>
        <p:spPr>
          <a:xfrm>
            <a:off x="8169275" y="4460875"/>
            <a:ext cx="2555875" cy="685800"/>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cxnSp>
        <p:nvCxnSpPr>
          <p:cNvPr id="40" name="Straight Arrow Connector 39"/>
          <p:cNvCxnSpPr>
            <a:stCxn id="4113" idx="2"/>
          </p:cNvCxnSpPr>
          <p:nvPr/>
        </p:nvCxnSpPr>
        <p:spPr>
          <a:xfrm>
            <a:off x="8820150" y="3986213"/>
            <a:ext cx="0" cy="463550"/>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4131" name="Text Box 40"/>
          <p:cNvSpPr txBox="1"/>
          <p:nvPr/>
        </p:nvSpPr>
        <p:spPr>
          <a:xfrm>
            <a:off x="8169275" y="4449763"/>
            <a:ext cx="2724150" cy="736600"/>
          </a:xfrm>
          <a:prstGeom prst="rect">
            <a:avLst/>
          </a:prstGeom>
          <a:noFill/>
          <a:ln w="9525">
            <a:noFill/>
          </a:ln>
        </p:spPr>
        <p:txBody>
          <a:bodyPr wrap="square" anchor="t">
            <a:spAutoFit/>
          </a:bodyPr>
          <a:lstStyle/>
          <a:p>
            <a:r>
              <a:rPr lang="en-US" altLang="zh-CN" sz="1400">
                <a:solidFill>
                  <a:schemeClr val="bg1"/>
                </a:solidFill>
                <a:latin typeface="Calibri" panose="020F0502020204030204" charset="0"/>
              </a:rPr>
              <a:t>View Projects-Displays a list of projects assigned to the developer, alongwith a link to view bugs.</a:t>
            </a:r>
          </a:p>
        </p:txBody>
      </p:sp>
      <p:sp>
        <p:nvSpPr>
          <p:cNvPr id="4132" name="Text Box 41"/>
          <p:cNvSpPr txBox="1"/>
          <p:nvPr/>
        </p:nvSpPr>
        <p:spPr>
          <a:xfrm>
            <a:off x="8820150" y="3986213"/>
            <a:ext cx="2362200" cy="522287"/>
          </a:xfrm>
          <a:prstGeom prst="rect">
            <a:avLst/>
          </a:prstGeom>
          <a:noFill/>
          <a:ln w="9525">
            <a:noFill/>
          </a:ln>
        </p:spPr>
        <p:txBody>
          <a:bodyPr wrap="square" anchor="t">
            <a:spAutoFit/>
          </a:bodyPr>
          <a:lstStyle/>
          <a:p>
            <a:r>
              <a:rPr lang="en-US" altLang="zh-CN" sz="1400">
                <a:solidFill>
                  <a:srgbClr val="FF0000"/>
                </a:solidFill>
                <a:latin typeface="Times New Roman" panose="02020603050405020304" charset="0"/>
              </a:rPr>
              <a:t>If developer clicks on view projects button.</a:t>
            </a:r>
          </a:p>
        </p:txBody>
      </p:sp>
      <p:sp>
        <p:nvSpPr>
          <p:cNvPr id="43" name="Rectangles 42"/>
          <p:cNvSpPr/>
          <p:nvPr/>
        </p:nvSpPr>
        <p:spPr>
          <a:xfrm>
            <a:off x="8210550" y="5553075"/>
            <a:ext cx="2682875" cy="701675"/>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134" name="Text Box 43"/>
          <p:cNvSpPr txBox="1"/>
          <p:nvPr/>
        </p:nvSpPr>
        <p:spPr>
          <a:xfrm>
            <a:off x="8210550" y="5573395"/>
            <a:ext cx="2867025" cy="736600"/>
          </a:xfrm>
          <a:prstGeom prst="rect">
            <a:avLst/>
          </a:prstGeom>
          <a:noFill/>
          <a:ln w="9525">
            <a:noFill/>
          </a:ln>
        </p:spPr>
        <p:txBody>
          <a:bodyPr wrap="square" anchor="t">
            <a:spAutoFit/>
          </a:bodyPr>
          <a:lstStyle/>
          <a:p>
            <a:r>
              <a:rPr lang="en-US" altLang="zh-CN" sz="1400">
                <a:solidFill>
                  <a:schemeClr val="bg1"/>
                </a:solidFill>
                <a:latin typeface="Times New Roman" panose="02020603050405020304" charset="0"/>
              </a:rPr>
              <a:t>View Bugs-Displays list of bugs under that project and the developer can mark a bug for closing.</a:t>
            </a:r>
          </a:p>
        </p:txBody>
      </p:sp>
      <p:cxnSp>
        <p:nvCxnSpPr>
          <p:cNvPr id="45" name="Straight Arrow Connector 44"/>
          <p:cNvCxnSpPr>
            <a:stCxn id="4113" idx="2"/>
          </p:cNvCxnSpPr>
          <p:nvPr/>
        </p:nvCxnSpPr>
        <p:spPr>
          <a:xfrm>
            <a:off x="8867775" y="5145088"/>
            <a:ext cx="9525" cy="457200"/>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4136" name="Text Box 45"/>
          <p:cNvSpPr txBox="1"/>
          <p:nvPr/>
        </p:nvSpPr>
        <p:spPr>
          <a:xfrm>
            <a:off x="8867775" y="5080000"/>
            <a:ext cx="2381250" cy="522288"/>
          </a:xfrm>
          <a:prstGeom prst="rect">
            <a:avLst/>
          </a:prstGeom>
          <a:noFill/>
          <a:ln w="9525">
            <a:noFill/>
          </a:ln>
        </p:spPr>
        <p:txBody>
          <a:bodyPr wrap="square" anchor="t">
            <a:spAutoFit/>
          </a:bodyPr>
          <a:lstStyle/>
          <a:p>
            <a:r>
              <a:rPr lang="en-US" altLang="zh-CN" sz="1400">
                <a:solidFill>
                  <a:srgbClr val="FF0000"/>
                </a:solidFill>
                <a:latin typeface="Times New Roman" panose="02020603050405020304" charset="0"/>
              </a:rPr>
              <a:t>If developer clicks on view bugs link.</a:t>
            </a:r>
          </a:p>
        </p:txBody>
      </p:sp>
      <p:sp>
        <p:nvSpPr>
          <p:cNvPr id="47" name="Rectangles 46"/>
          <p:cNvSpPr/>
          <p:nvPr/>
        </p:nvSpPr>
        <p:spPr>
          <a:xfrm>
            <a:off x="161925" y="5065713"/>
            <a:ext cx="2424113" cy="1182688"/>
          </a:xfrm>
          <a:prstGeom prst="rect">
            <a:avLst/>
          </a:prstGeom>
          <a:gradFill>
            <a:gsLst>
              <a:gs pos="0">
                <a:srgbClr val="FE4444"/>
              </a:gs>
              <a:gs pos="100000">
                <a:srgbClr val="832B2B"/>
              </a:gs>
            </a:gsLst>
            <a:lin ang="5400000" scaled="0"/>
          </a:gradFill>
          <a:ln>
            <a:solidFill>
              <a:srgbClr val="F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8" name="Rectangles 47"/>
          <p:cNvSpPr/>
          <p:nvPr/>
        </p:nvSpPr>
        <p:spPr>
          <a:xfrm>
            <a:off x="2732088" y="5054600"/>
            <a:ext cx="2179638" cy="1193800"/>
          </a:xfrm>
          <a:prstGeom prst="rect">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4139" name="Text Box 48"/>
          <p:cNvSpPr txBox="1"/>
          <p:nvPr/>
        </p:nvSpPr>
        <p:spPr>
          <a:xfrm>
            <a:off x="223838" y="5132388"/>
            <a:ext cx="2362200" cy="738187"/>
          </a:xfrm>
          <a:prstGeom prst="rect">
            <a:avLst/>
          </a:prstGeom>
          <a:noFill/>
          <a:ln w="9525">
            <a:noFill/>
          </a:ln>
        </p:spPr>
        <p:txBody>
          <a:bodyPr wrap="square" anchor="t">
            <a:spAutoFit/>
          </a:bodyPr>
          <a:lstStyle/>
          <a:p>
            <a:r>
              <a:rPr lang="en-US" altLang="zh-CN" sz="1400">
                <a:solidFill>
                  <a:schemeClr val="bg1"/>
                </a:solidFill>
                <a:latin typeface="Times New Roman" panose="02020603050405020304" charset="0"/>
              </a:rPr>
              <a:t>Create Project-UI to create a new project and assign team members to the project.</a:t>
            </a:r>
          </a:p>
        </p:txBody>
      </p:sp>
      <p:sp>
        <p:nvSpPr>
          <p:cNvPr id="4140" name="Text Box 49"/>
          <p:cNvSpPr txBox="1"/>
          <p:nvPr/>
        </p:nvSpPr>
        <p:spPr>
          <a:xfrm>
            <a:off x="2711451" y="5065713"/>
            <a:ext cx="2222500" cy="1169551"/>
          </a:xfrm>
          <a:prstGeom prst="rect">
            <a:avLst/>
          </a:prstGeom>
          <a:noFill/>
          <a:ln w="9525">
            <a:solidFill>
              <a:srgbClr val="F20000"/>
            </a:solidFill>
          </a:ln>
        </p:spPr>
        <p:txBody>
          <a:bodyPr wrap="square" anchor="t">
            <a:spAutoFit/>
          </a:bodyPr>
          <a:lstStyle/>
          <a:p>
            <a:r>
              <a:rPr lang="en-US" altLang="zh-CN" sz="1400" dirty="0">
                <a:solidFill>
                  <a:schemeClr val="bg1"/>
                </a:solidFill>
                <a:latin typeface="Times New Roman" panose="02020603050405020304" charset="0"/>
              </a:rPr>
              <a:t>Project Details-Displays the list of projects under them. Project link displays its details and the tasks to be performed on bugs.</a:t>
            </a:r>
          </a:p>
        </p:txBody>
      </p:sp>
      <p:cxnSp>
        <p:nvCxnSpPr>
          <p:cNvPr id="51" name="Straight Arrow Connector 50"/>
          <p:cNvCxnSpPr>
            <a:stCxn id="4113" idx="2"/>
          </p:cNvCxnSpPr>
          <p:nvPr/>
        </p:nvCxnSpPr>
        <p:spPr>
          <a:xfrm flipH="1">
            <a:off x="1190625" y="3967163"/>
            <a:ext cx="844550" cy="1101725"/>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a:cxnSpLocks/>
            <a:stCxn id="4111" idx="2"/>
          </p:cNvCxnSpPr>
          <p:nvPr/>
        </p:nvCxnSpPr>
        <p:spPr>
          <a:xfrm>
            <a:off x="2729707" y="3976688"/>
            <a:ext cx="1103486" cy="1037812"/>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4143" name="Text Box 54"/>
          <p:cNvSpPr txBox="1"/>
          <p:nvPr/>
        </p:nvSpPr>
        <p:spPr>
          <a:xfrm>
            <a:off x="0" y="3849688"/>
            <a:ext cx="1847850" cy="736600"/>
          </a:xfrm>
          <a:prstGeom prst="rect">
            <a:avLst/>
          </a:prstGeom>
          <a:noFill/>
          <a:ln w="9525">
            <a:noFill/>
          </a:ln>
        </p:spPr>
        <p:txBody>
          <a:bodyPr wrap="square" anchor="t">
            <a:spAutoFit/>
          </a:bodyPr>
          <a:lstStyle/>
          <a:p>
            <a:r>
              <a:rPr lang="en-US" altLang="zh-CN" sz="1400">
                <a:solidFill>
                  <a:srgbClr val="FF0000"/>
                </a:solidFill>
                <a:latin typeface="Times New Roman" panose="02020603050405020304" charset="0"/>
              </a:rPr>
              <a:t>If Project Manager clicks on create project button</a:t>
            </a:r>
          </a:p>
        </p:txBody>
      </p:sp>
      <p:sp>
        <p:nvSpPr>
          <p:cNvPr id="4144" name="Text Box 55"/>
          <p:cNvSpPr txBox="1"/>
          <p:nvPr/>
        </p:nvSpPr>
        <p:spPr>
          <a:xfrm>
            <a:off x="3467100" y="3970338"/>
            <a:ext cx="2181225" cy="522287"/>
          </a:xfrm>
          <a:prstGeom prst="rect">
            <a:avLst/>
          </a:prstGeom>
          <a:noFill/>
          <a:ln w="9525">
            <a:noFill/>
          </a:ln>
        </p:spPr>
        <p:txBody>
          <a:bodyPr wrap="square" anchor="t">
            <a:spAutoFit/>
          </a:bodyPr>
          <a:lstStyle/>
          <a:p>
            <a:r>
              <a:rPr lang="en-US" altLang="zh-CN" sz="1400">
                <a:solidFill>
                  <a:srgbClr val="FF0000"/>
                </a:solidFill>
                <a:latin typeface="Times New Roman" panose="02020603050405020304" charset="0"/>
              </a:rPr>
              <a:t>If Project Manager clicks on project details button</a:t>
            </a:r>
          </a:p>
        </p:txBody>
      </p:sp>
      <p:cxnSp>
        <p:nvCxnSpPr>
          <p:cNvPr id="57" name="Elbow Connector 56"/>
          <p:cNvCxnSpPr>
            <a:stCxn id="4111" idx="1"/>
            <a:endCxn id="4" idx="1"/>
          </p:cNvCxnSpPr>
          <p:nvPr/>
        </p:nvCxnSpPr>
        <p:spPr>
          <a:xfrm rot="10800000" flipH="1">
            <a:off x="1616075" y="1660525"/>
            <a:ext cx="2856230" cy="2055495"/>
          </a:xfrm>
          <a:prstGeom prst="bentConnector3">
            <a:avLst>
              <a:gd name="adj1" fmla="val -8337"/>
            </a:avLst>
          </a:prstGeom>
          <a:ln>
            <a:solidFill>
              <a:srgbClr val="F2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65" name="Elbow Connector 64"/>
          <p:cNvCxnSpPr>
            <a:stCxn id="19" idx="3"/>
            <a:endCxn id="4099" idx="3"/>
          </p:cNvCxnSpPr>
          <p:nvPr/>
        </p:nvCxnSpPr>
        <p:spPr>
          <a:xfrm flipH="1" flipV="1">
            <a:off x="6962775" y="1617663"/>
            <a:ext cx="2905125" cy="2125663"/>
          </a:xfrm>
          <a:prstGeom prst="bentConnector3">
            <a:avLst>
              <a:gd name="adj1" fmla="val -39352"/>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cxnSp>
        <p:nvCxnSpPr>
          <p:cNvPr id="67" name="Straight Arrow Connector 66"/>
          <p:cNvCxnSpPr>
            <a:stCxn id="19" idx="3"/>
            <a:endCxn id="4099" idx="3"/>
          </p:cNvCxnSpPr>
          <p:nvPr/>
        </p:nvCxnSpPr>
        <p:spPr>
          <a:xfrm flipV="1">
            <a:off x="6715125" y="1871663"/>
            <a:ext cx="0" cy="447675"/>
          </a:xfrm>
          <a:prstGeom prst="straightConnector1">
            <a:avLst/>
          </a:prstGeom>
          <a:ln>
            <a:solidFill>
              <a:srgbClr val="FF0000"/>
            </a:solidFill>
            <a:tailEnd type="arrow" w="med" len="med"/>
          </a:ln>
        </p:spPr>
        <p:style>
          <a:lnRef idx="3">
            <a:schemeClr val="accent2"/>
          </a:lnRef>
          <a:fillRef idx="0">
            <a:schemeClr val="accent2"/>
          </a:fillRef>
          <a:effectRef idx="2">
            <a:schemeClr val="accent2"/>
          </a:effectRef>
          <a:fontRef idx="minor">
            <a:schemeClr val="tx1"/>
          </a:fontRef>
        </p:style>
      </p:cxnSp>
      <p:sp>
        <p:nvSpPr>
          <p:cNvPr id="4149" name="Text Box 67"/>
          <p:cNvSpPr txBox="1"/>
          <p:nvPr/>
        </p:nvSpPr>
        <p:spPr>
          <a:xfrm>
            <a:off x="7769225" y="1311275"/>
            <a:ext cx="2552700" cy="306388"/>
          </a:xfrm>
          <a:prstGeom prst="rect">
            <a:avLst/>
          </a:prstGeom>
          <a:noFill/>
          <a:ln w="9525">
            <a:noFill/>
          </a:ln>
        </p:spPr>
        <p:txBody>
          <a:bodyPr wrap="square" anchor="t">
            <a:spAutoFit/>
          </a:bodyPr>
          <a:lstStyle/>
          <a:p>
            <a:r>
              <a:rPr lang="en-US" altLang="zh-CN" sz="1400">
                <a:solidFill>
                  <a:srgbClr val="FF0000"/>
                </a:solidFill>
                <a:latin typeface="Times New Roman" panose="02020603050405020304" charset="0"/>
              </a:rPr>
              <a:t>On clicking logout button</a:t>
            </a:r>
          </a:p>
        </p:txBody>
      </p:sp>
      <p:sp>
        <p:nvSpPr>
          <p:cNvPr id="4150" name="Text Box 68"/>
          <p:cNvSpPr txBox="1"/>
          <p:nvPr/>
        </p:nvSpPr>
        <p:spPr>
          <a:xfrm>
            <a:off x="1552575" y="1311275"/>
            <a:ext cx="2552700" cy="306388"/>
          </a:xfrm>
          <a:prstGeom prst="rect">
            <a:avLst/>
          </a:prstGeom>
          <a:noFill/>
          <a:ln w="9525">
            <a:noFill/>
          </a:ln>
        </p:spPr>
        <p:txBody>
          <a:bodyPr wrap="square" anchor="t">
            <a:spAutoFit/>
          </a:bodyPr>
          <a:lstStyle/>
          <a:p>
            <a:r>
              <a:rPr lang="en-US" altLang="zh-CN" sz="1400" dirty="0">
                <a:solidFill>
                  <a:srgbClr val="FF0000"/>
                </a:solidFill>
                <a:latin typeface="Times New Roman" panose="02020603050405020304" charset="0"/>
              </a:rPr>
              <a:t>On clicking logout button</a:t>
            </a:r>
          </a:p>
        </p:txBody>
      </p:sp>
      <p:sp>
        <p:nvSpPr>
          <p:cNvPr id="4151" name="Text Box 69"/>
          <p:cNvSpPr txBox="1"/>
          <p:nvPr/>
        </p:nvSpPr>
        <p:spPr>
          <a:xfrm>
            <a:off x="6147710" y="1882119"/>
            <a:ext cx="1376684" cy="523220"/>
          </a:xfrm>
          <a:prstGeom prst="rect">
            <a:avLst/>
          </a:prstGeom>
          <a:noFill/>
          <a:ln w="9525">
            <a:noFill/>
          </a:ln>
        </p:spPr>
        <p:txBody>
          <a:bodyPr wrap="square" anchor="t">
            <a:spAutoFit/>
          </a:bodyPr>
          <a:lstStyle/>
          <a:p>
            <a:r>
              <a:rPr lang="en-US" altLang="zh-CN" sz="1400" dirty="0">
                <a:solidFill>
                  <a:srgbClr val="FF0000"/>
                </a:solidFill>
                <a:latin typeface="Times New Roman" panose="02020603050405020304" charset="0"/>
              </a:rPr>
              <a:t>On clicking logout button</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333375" y="0"/>
            <a:ext cx="10515600" cy="1325563"/>
          </a:xfrm>
          <a:ln/>
        </p:spPr>
        <p:txBody>
          <a:bodyPr vert="horz" lIns="91440" tIns="45720" rIns="91440" bIns="45720" anchor="ctr"/>
          <a:lstStyle/>
          <a:p>
            <a:r>
              <a:rPr lang="en-US" altLang="zh-CN">
                <a:solidFill>
                  <a:schemeClr val="bg1"/>
                </a:solidFill>
                <a:latin typeface="Times New Roman" panose="02020603050405020304" charset="0"/>
              </a:rPr>
              <a:t>UI Snapshots:-</a:t>
            </a:r>
          </a:p>
        </p:txBody>
      </p:sp>
      <p:pic>
        <p:nvPicPr>
          <p:cNvPr id="5122" name="Content Placeholder 3" descr="Screenshot (65)"/>
          <p:cNvPicPr>
            <a:picLocks noGrp="1" noChangeAspect="1"/>
          </p:cNvPicPr>
          <p:nvPr>
            <p:ph sz="half" idx="1"/>
          </p:nvPr>
        </p:nvPicPr>
        <p:blipFill>
          <a:blip r:embed="rId2"/>
          <a:srcRect l="34230" t="9412" r="33743" b="17931"/>
          <a:stretch>
            <a:fillRect/>
          </a:stretch>
        </p:blipFill>
        <p:spPr>
          <a:xfrm>
            <a:off x="349250" y="1173163"/>
            <a:ext cx="3255963" cy="2389187"/>
          </a:xfrm>
          <a:ln>
            <a:solidFill>
              <a:srgbClr val="FF0000"/>
            </a:solidFill>
            <a:miter/>
          </a:ln>
        </p:spPr>
      </p:pic>
      <p:pic>
        <p:nvPicPr>
          <p:cNvPr id="5123" name="Content Placeholder 24" descr="Screenshot (72)"/>
          <p:cNvPicPr>
            <a:picLocks noGrp="1" noChangeAspect="1"/>
          </p:cNvPicPr>
          <p:nvPr>
            <p:ph sz="half" idx="2"/>
          </p:nvPr>
        </p:nvPicPr>
        <p:blipFill>
          <a:blip r:embed="rId3"/>
          <a:srcRect l="31801" t="9810" r="32169" b="41858"/>
          <a:stretch>
            <a:fillRect/>
          </a:stretch>
        </p:blipFill>
        <p:spPr>
          <a:xfrm>
            <a:off x="4424363" y="1174750"/>
            <a:ext cx="3167062" cy="2387600"/>
          </a:xfrm>
          <a:ln>
            <a:solidFill>
              <a:srgbClr val="FF0000"/>
            </a:solidFill>
            <a:miter/>
          </a:ln>
        </p:spPr>
      </p:pic>
      <p:pic>
        <p:nvPicPr>
          <p:cNvPr id="5124" name="Picture 26" descr="Screenshot (93)"/>
          <p:cNvPicPr>
            <a:picLocks noChangeAspect="1"/>
          </p:cNvPicPr>
          <p:nvPr/>
        </p:nvPicPr>
        <p:blipFill>
          <a:blip r:embed="rId4"/>
          <a:srcRect l="33618" t="14391" r="33997" b="11343"/>
          <a:stretch>
            <a:fillRect/>
          </a:stretch>
        </p:blipFill>
        <p:spPr>
          <a:xfrm>
            <a:off x="8410575" y="1173163"/>
            <a:ext cx="3257550" cy="2389187"/>
          </a:xfrm>
          <a:prstGeom prst="rect">
            <a:avLst/>
          </a:prstGeom>
          <a:noFill/>
          <a:ln w="9525" cap="flat" cmpd="sng">
            <a:solidFill>
              <a:srgbClr val="FF0000"/>
            </a:solidFill>
            <a:prstDash val="solid"/>
            <a:round/>
            <a:headEnd type="none" w="med" len="med"/>
            <a:tailEnd type="none" w="med" len="med"/>
          </a:ln>
        </p:spPr>
      </p:pic>
      <p:pic>
        <p:nvPicPr>
          <p:cNvPr id="5125" name="Picture 27" descr="Screenshot (73)"/>
          <p:cNvPicPr>
            <a:picLocks noChangeAspect="1"/>
          </p:cNvPicPr>
          <p:nvPr/>
        </p:nvPicPr>
        <p:blipFill>
          <a:blip r:embed="rId5"/>
          <a:srcRect t="9096" r="5019" b="57608"/>
          <a:stretch>
            <a:fillRect/>
          </a:stretch>
        </p:blipFill>
        <p:spPr>
          <a:xfrm>
            <a:off x="4210050" y="4048125"/>
            <a:ext cx="3833813" cy="2389188"/>
          </a:xfrm>
          <a:prstGeom prst="rect">
            <a:avLst/>
          </a:prstGeom>
          <a:noFill/>
          <a:ln w="9525" cap="flat" cmpd="sng">
            <a:solidFill>
              <a:srgbClr val="FF0000"/>
            </a:solidFill>
            <a:prstDash val="solid"/>
            <a:round/>
            <a:headEnd type="none" w="med" len="med"/>
            <a:tailEnd type="none" w="med" len="med"/>
          </a:ln>
        </p:spPr>
      </p:pic>
      <p:pic>
        <p:nvPicPr>
          <p:cNvPr id="5126" name="Picture 29" descr="Screenshot (94)"/>
          <p:cNvPicPr>
            <a:picLocks noChangeAspect="1"/>
          </p:cNvPicPr>
          <p:nvPr/>
        </p:nvPicPr>
        <p:blipFill>
          <a:blip r:embed="rId6"/>
          <a:srcRect l="34470" t="11429" r="34470" b="12297"/>
          <a:stretch>
            <a:fillRect/>
          </a:stretch>
        </p:blipFill>
        <p:spPr>
          <a:xfrm>
            <a:off x="349250" y="4048125"/>
            <a:ext cx="3167063" cy="2389188"/>
          </a:xfrm>
          <a:prstGeom prst="rect">
            <a:avLst/>
          </a:prstGeom>
          <a:noFill/>
          <a:ln w="9525" cap="flat" cmpd="sng">
            <a:solidFill>
              <a:srgbClr val="FF0000"/>
            </a:solidFill>
            <a:prstDash val="solid"/>
            <a:round/>
            <a:headEnd type="none" w="med" len="med"/>
            <a:tailEnd type="none" w="med" len="med"/>
          </a:ln>
        </p:spPr>
      </p:pic>
      <p:sp>
        <p:nvSpPr>
          <p:cNvPr id="5127" name="Text Box 30"/>
          <p:cNvSpPr txBox="1"/>
          <p:nvPr/>
        </p:nvSpPr>
        <p:spPr>
          <a:xfrm>
            <a:off x="333375" y="3562350"/>
            <a:ext cx="3086100"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Homepage</a:t>
            </a:r>
          </a:p>
        </p:txBody>
      </p:sp>
      <p:sp>
        <p:nvSpPr>
          <p:cNvPr id="5128" name="Text Box 31"/>
          <p:cNvSpPr txBox="1"/>
          <p:nvPr/>
        </p:nvSpPr>
        <p:spPr>
          <a:xfrm>
            <a:off x="4424363" y="3562350"/>
            <a:ext cx="2266950"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User login page</a:t>
            </a:r>
          </a:p>
        </p:txBody>
      </p:sp>
      <p:sp>
        <p:nvSpPr>
          <p:cNvPr id="5129" name="Text Box 32"/>
          <p:cNvSpPr txBox="1"/>
          <p:nvPr/>
        </p:nvSpPr>
        <p:spPr>
          <a:xfrm>
            <a:off x="8410575" y="3562350"/>
            <a:ext cx="296227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New user registration page</a:t>
            </a:r>
          </a:p>
        </p:txBody>
      </p:sp>
      <p:sp>
        <p:nvSpPr>
          <p:cNvPr id="5130" name="Text Box 35"/>
          <p:cNvSpPr txBox="1"/>
          <p:nvPr/>
        </p:nvSpPr>
        <p:spPr>
          <a:xfrm>
            <a:off x="333375" y="6437313"/>
            <a:ext cx="254317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Password specifications</a:t>
            </a:r>
          </a:p>
        </p:txBody>
      </p:sp>
      <p:pic>
        <p:nvPicPr>
          <p:cNvPr id="5131" name="Content Placeholder 8" descr="Screenshot (83)"/>
          <p:cNvPicPr>
            <a:picLocks noChangeAspect="1"/>
          </p:cNvPicPr>
          <p:nvPr/>
        </p:nvPicPr>
        <p:blipFill>
          <a:blip r:embed="rId7"/>
          <a:srcRect t="9290" r="4964" b="49706"/>
          <a:stretch>
            <a:fillRect/>
          </a:stretch>
        </p:blipFill>
        <p:spPr>
          <a:xfrm>
            <a:off x="8513763" y="4048125"/>
            <a:ext cx="3154362" cy="2389188"/>
          </a:xfrm>
          <a:prstGeom prst="rect">
            <a:avLst/>
          </a:prstGeom>
          <a:noFill/>
          <a:ln w="9525" cap="flat" cmpd="sng">
            <a:solidFill>
              <a:srgbClr val="FF0000"/>
            </a:solidFill>
            <a:prstDash val="solid"/>
            <a:round/>
            <a:headEnd type="none" w="med" len="med"/>
            <a:tailEnd type="none" w="med" len="med"/>
          </a:ln>
        </p:spPr>
      </p:pic>
      <p:sp>
        <p:nvSpPr>
          <p:cNvPr id="5132" name="Text Box 38"/>
          <p:cNvSpPr txBox="1"/>
          <p:nvPr/>
        </p:nvSpPr>
        <p:spPr>
          <a:xfrm>
            <a:off x="4210050" y="6489700"/>
            <a:ext cx="254317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Tester Home Page</a:t>
            </a:r>
          </a:p>
        </p:txBody>
      </p:sp>
      <p:sp>
        <p:nvSpPr>
          <p:cNvPr id="5133" name="Text Box 39"/>
          <p:cNvSpPr txBox="1"/>
          <p:nvPr/>
        </p:nvSpPr>
        <p:spPr>
          <a:xfrm>
            <a:off x="8513763" y="6489700"/>
            <a:ext cx="328612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List of projects under the tester</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Content Placeholder 11" descr="Screenshot (84)"/>
          <p:cNvPicPr>
            <a:picLocks noGrp="1" noChangeAspect="1"/>
          </p:cNvPicPr>
          <p:nvPr>
            <p:ph sz="half" idx="1"/>
          </p:nvPr>
        </p:nvPicPr>
        <p:blipFill>
          <a:blip r:embed="rId2"/>
          <a:srcRect l="24081" t="14389" r="25000" b="5232"/>
          <a:stretch>
            <a:fillRect/>
          </a:stretch>
        </p:blipFill>
        <p:spPr>
          <a:xfrm>
            <a:off x="200025" y="220663"/>
            <a:ext cx="3295650" cy="2913062"/>
          </a:xfrm>
          <a:ln>
            <a:solidFill>
              <a:srgbClr val="FF0000"/>
            </a:solidFill>
            <a:miter/>
          </a:ln>
        </p:spPr>
      </p:pic>
      <p:pic>
        <p:nvPicPr>
          <p:cNvPr id="6146" name="Picture 13" descr="Screenshot (96)"/>
          <p:cNvPicPr>
            <a:picLocks noChangeAspect="1"/>
          </p:cNvPicPr>
          <p:nvPr/>
        </p:nvPicPr>
        <p:blipFill>
          <a:blip r:embed="rId3"/>
          <a:srcRect t="9433" r="4640" b="46519"/>
          <a:stretch>
            <a:fillRect/>
          </a:stretch>
        </p:blipFill>
        <p:spPr>
          <a:xfrm>
            <a:off x="3733800" y="220663"/>
            <a:ext cx="3802063" cy="2913062"/>
          </a:xfrm>
          <a:prstGeom prst="rect">
            <a:avLst/>
          </a:prstGeom>
          <a:noFill/>
          <a:ln w="9525" cap="flat" cmpd="sng">
            <a:solidFill>
              <a:srgbClr val="FF0000"/>
            </a:solidFill>
            <a:prstDash val="solid"/>
            <a:round/>
            <a:headEnd type="none" w="med" len="med"/>
            <a:tailEnd type="none" w="med" len="med"/>
          </a:ln>
        </p:spPr>
      </p:pic>
      <p:pic>
        <p:nvPicPr>
          <p:cNvPr id="6147" name="Picture 14" descr="Screenshot (97)"/>
          <p:cNvPicPr>
            <a:picLocks noChangeAspect="1"/>
          </p:cNvPicPr>
          <p:nvPr/>
        </p:nvPicPr>
        <p:blipFill>
          <a:blip r:embed="rId4"/>
          <a:srcRect t="10352" r="6061" b="5084"/>
          <a:stretch>
            <a:fillRect/>
          </a:stretch>
        </p:blipFill>
        <p:spPr>
          <a:xfrm>
            <a:off x="7848600" y="220663"/>
            <a:ext cx="4106863" cy="2851150"/>
          </a:xfrm>
          <a:prstGeom prst="rect">
            <a:avLst/>
          </a:prstGeom>
          <a:noFill/>
          <a:ln w="9525" cap="flat" cmpd="sng">
            <a:solidFill>
              <a:srgbClr val="FF0000"/>
            </a:solidFill>
            <a:prstDash val="solid"/>
            <a:round/>
            <a:headEnd type="none" w="med" len="med"/>
            <a:tailEnd type="none" w="med" len="med"/>
          </a:ln>
        </p:spPr>
      </p:pic>
      <p:pic>
        <p:nvPicPr>
          <p:cNvPr id="6148" name="Picture 15" descr="Screenshot (99)"/>
          <p:cNvPicPr>
            <a:picLocks noChangeAspect="1"/>
          </p:cNvPicPr>
          <p:nvPr/>
        </p:nvPicPr>
        <p:blipFill>
          <a:blip r:embed="rId5"/>
          <a:srcRect t="11523" r="5588" b="31882"/>
          <a:stretch>
            <a:fillRect/>
          </a:stretch>
        </p:blipFill>
        <p:spPr>
          <a:xfrm>
            <a:off x="200025" y="3659188"/>
            <a:ext cx="3400425" cy="2814637"/>
          </a:xfrm>
          <a:prstGeom prst="rect">
            <a:avLst/>
          </a:prstGeom>
          <a:noFill/>
          <a:ln w="9525" cap="flat" cmpd="sng">
            <a:solidFill>
              <a:srgbClr val="FF0000"/>
            </a:solidFill>
            <a:prstDash val="solid"/>
            <a:round/>
            <a:headEnd type="none" w="med" len="med"/>
            <a:tailEnd type="none" w="med" len="med"/>
          </a:ln>
        </p:spPr>
      </p:pic>
      <p:pic>
        <p:nvPicPr>
          <p:cNvPr id="6149" name="Content Placeholder 21" descr="Screenshot (100)"/>
          <p:cNvPicPr>
            <a:picLocks noGrp="1" noChangeAspect="1"/>
          </p:cNvPicPr>
          <p:nvPr>
            <p:ph sz="half" idx="2"/>
          </p:nvPr>
        </p:nvPicPr>
        <p:blipFill>
          <a:blip r:embed="rId6"/>
          <a:srcRect t="9157" r="4228" b="50032"/>
          <a:stretch>
            <a:fillRect/>
          </a:stretch>
        </p:blipFill>
        <p:spPr>
          <a:xfrm>
            <a:off x="3824288" y="3659188"/>
            <a:ext cx="3802062" cy="2814637"/>
          </a:xfrm>
          <a:ln>
            <a:solidFill>
              <a:srgbClr val="FF0000"/>
            </a:solidFill>
            <a:miter/>
          </a:ln>
        </p:spPr>
      </p:pic>
      <p:pic>
        <p:nvPicPr>
          <p:cNvPr id="6150" name="Picture 23" descr="Screenshot (101)"/>
          <p:cNvPicPr>
            <a:picLocks noChangeAspect="1"/>
          </p:cNvPicPr>
          <p:nvPr/>
        </p:nvPicPr>
        <p:blipFill>
          <a:blip r:embed="rId7"/>
          <a:srcRect t="9096" r="6155" b="52386"/>
          <a:stretch>
            <a:fillRect/>
          </a:stretch>
        </p:blipFill>
        <p:spPr>
          <a:xfrm>
            <a:off x="7991475" y="3659188"/>
            <a:ext cx="4108450" cy="2814637"/>
          </a:xfrm>
          <a:prstGeom prst="rect">
            <a:avLst/>
          </a:prstGeom>
          <a:noFill/>
          <a:ln w="9525" cap="flat" cmpd="sng">
            <a:solidFill>
              <a:srgbClr val="FF0000"/>
            </a:solidFill>
            <a:prstDash val="solid"/>
            <a:round/>
            <a:headEnd type="none" w="med" len="med"/>
            <a:tailEnd type="none" w="med" len="med"/>
          </a:ln>
        </p:spPr>
      </p:pic>
      <p:sp>
        <p:nvSpPr>
          <p:cNvPr id="6151" name="Text Box 24"/>
          <p:cNvSpPr txBox="1"/>
          <p:nvPr/>
        </p:nvSpPr>
        <p:spPr>
          <a:xfrm>
            <a:off x="200025" y="3133725"/>
            <a:ext cx="313372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Report a bug page</a:t>
            </a:r>
          </a:p>
        </p:txBody>
      </p:sp>
      <p:sp>
        <p:nvSpPr>
          <p:cNvPr id="6152" name="Text Box 25"/>
          <p:cNvSpPr txBox="1"/>
          <p:nvPr/>
        </p:nvSpPr>
        <p:spPr>
          <a:xfrm>
            <a:off x="3733800" y="3133725"/>
            <a:ext cx="313372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Project Manager home page</a:t>
            </a:r>
          </a:p>
        </p:txBody>
      </p:sp>
      <p:sp>
        <p:nvSpPr>
          <p:cNvPr id="6153" name="Text Box 26"/>
          <p:cNvSpPr txBox="1"/>
          <p:nvPr/>
        </p:nvSpPr>
        <p:spPr>
          <a:xfrm>
            <a:off x="7848600" y="3071813"/>
            <a:ext cx="313372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Create a project page</a:t>
            </a:r>
          </a:p>
        </p:txBody>
      </p:sp>
      <p:sp>
        <p:nvSpPr>
          <p:cNvPr id="6154" name="Text Box 27"/>
          <p:cNvSpPr txBox="1"/>
          <p:nvPr/>
        </p:nvSpPr>
        <p:spPr>
          <a:xfrm>
            <a:off x="200025" y="6473825"/>
            <a:ext cx="3133725"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List of projects under the PM</a:t>
            </a:r>
          </a:p>
        </p:txBody>
      </p:sp>
      <p:sp>
        <p:nvSpPr>
          <p:cNvPr id="6155" name="Text Box 28"/>
          <p:cNvSpPr txBox="1"/>
          <p:nvPr/>
        </p:nvSpPr>
        <p:spPr>
          <a:xfrm>
            <a:off x="3824288" y="6489700"/>
            <a:ext cx="3132137"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Developer home page</a:t>
            </a:r>
          </a:p>
        </p:txBody>
      </p:sp>
      <p:sp>
        <p:nvSpPr>
          <p:cNvPr id="6156" name="Text Box 29"/>
          <p:cNvSpPr txBox="1"/>
          <p:nvPr/>
        </p:nvSpPr>
        <p:spPr>
          <a:xfrm>
            <a:off x="7991475" y="6473825"/>
            <a:ext cx="3532188" cy="368300"/>
          </a:xfrm>
          <a:prstGeom prst="rect">
            <a:avLst/>
          </a:prstGeom>
          <a:noFill/>
          <a:ln w="9525">
            <a:noFill/>
          </a:ln>
        </p:spPr>
        <p:txBody>
          <a:bodyPr wrap="square" anchor="t">
            <a:spAutoFit/>
          </a:bodyPr>
          <a:lstStyle/>
          <a:p>
            <a:r>
              <a:rPr lang="en-US" altLang="zh-CN">
                <a:solidFill>
                  <a:srgbClr val="FF0000"/>
                </a:solidFill>
                <a:latin typeface="Times New Roman" panose="02020603050405020304" charset="0"/>
              </a:rPr>
              <a:t>List of projects under the developer</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66688" y="0"/>
            <a:ext cx="10515600" cy="1325563"/>
          </a:xfrm>
          <a:ln/>
        </p:spPr>
        <p:txBody>
          <a:bodyPr vert="horz" lIns="91440" tIns="45720" rIns="91440" bIns="45720" anchor="ctr"/>
          <a:lstStyle/>
          <a:p>
            <a:r>
              <a:rPr lang="en-US" altLang="zh-CN">
                <a:solidFill>
                  <a:schemeClr val="bg1"/>
                </a:solidFill>
                <a:latin typeface="Times New Roman" panose="02020603050405020304" charset="0"/>
              </a:rPr>
              <a:t>Key Learnings:-</a:t>
            </a:r>
          </a:p>
        </p:txBody>
      </p:sp>
      <p:sp>
        <p:nvSpPr>
          <p:cNvPr id="6" name="Content Placeholder 5"/>
          <p:cNvSpPr>
            <a:spLocks noGrp="1"/>
          </p:cNvSpPr>
          <p:nvPr>
            <p:ph idx="1"/>
          </p:nvPr>
        </p:nvSpPr>
        <p:spPr>
          <a:xfrm>
            <a:off x="167005" y="1183005"/>
            <a:ext cx="11715115" cy="5494655"/>
          </a:xfrm>
        </p:spPr>
        <p:txBody>
          <a:bodyPr>
            <a:normAutofit fontScale="67500" lnSpcReduction="20000"/>
          </a:bodyPr>
          <a:lstStyle/>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Abhijeet Nitin Raut</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-”I have learnt how web applications work and also how to work with json data.“</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Adrija Ghansiyal</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-”Throughout the debugging phase, I learnt different styles of handling the same issue. Along with the understanding of the workflow of the application, I understood the importance of teamwork as well.”</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a:t>
            </a: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kanksha Shrivastava-”</a:t>
            </a:r>
            <a:r>
              <a:rPr kumimoji="0" lang="en-US" sz="280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I learnt a lot about github and also got a better understanding of the structure and flow of the project. I also realized the importance of teamwork and collaboration while working on the project.”</a:t>
            </a:r>
            <a:endPar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Akshay Ramdev-”</a:t>
            </a:r>
            <a:r>
              <a:rPr kumimoji="0" lang="en-US" sz="280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I understood the importance of following standards and 3-tier architecture while working on the project.”</a:t>
            </a:r>
            <a:endPar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Ankit D.S Bhadoriya</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-”Throughout the project, I learnt methods of error handling and the importance of writing  robust code and the 3-tier architecture. I also learnt about servlets and inculcated soft skills like collaboartion, problem solving etc.”</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Bharadwaj Divate Kondandarama</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-”I learnt the needs and design of layered architechture and loose coupling in an application. Collaborative approach lead to different and unique ideas which helped in creating optimal solution. “</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Dharampreet Singh</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-”The project gave me a better understanding of developing web applications. Throughout the project, I also realized the importance of collaboration to achieve optimal results.”</a:t>
            </a:r>
            <a:endPar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Gautami Ravindra Rahane</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-”The project gave me a great understanding of servlets and JSPs. I was able to implements my learnings from the training.”</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Hrishita Bhattacharjee</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-”The project enabled me to brush up my skills in web development technologies and I also understood the importance of 3-tier architecture and also the importance of teamwork to solve problems.”</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Hrushikesh Vitthal Vanga-</a:t>
            </a:r>
            <a:r>
              <a:rPr kumimoji="0" lang="en-US" sz="2800" b="0"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”I learnt how to handle sessions in servlets and also how to store data in sessions. ”</a:t>
            </a:r>
            <a:endPar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28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2800" b="0" i="0" u="none" strike="noStrike" kern="1200" cap="none" spc="0" normalizeH="0" baseline="0" noProof="1">
              <a:solidFill>
                <a:schemeClr val="tx1"/>
              </a:solidFill>
              <a:latin typeface="+mn-lt"/>
              <a:ea typeface="+mn-ea"/>
              <a:cs typeface="+mn-cs"/>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Content Placeholder 2"/>
          <p:cNvSpPr>
            <a:spLocks noGrp="1"/>
          </p:cNvSpPr>
          <p:nvPr>
            <p:ph idx="1"/>
          </p:nvPr>
        </p:nvSpPr>
        <p:spPr>
          <a:xfrm>
            <a:off x="3684102" y="2937875"/>
            <a:ext cx="4558750" cy="982249"/>
          </a:xfrm>
          <a:ln/>
        </p:spPr>
        <p:txBody>
          <a:bodyPr vert="horz" lIns="91440" tIns="45720" rIns="91440" bIns="45720" anchor="t"/>
          <a:lstStyle/>
          <a:p>
            <a:pPr marL="0" indent="0">
              <a:buNone/>
            </a:pPr>
            <a:r>
              <a:rPr lang="en-US" altLang="zh-CN" sz="6000" dirty="0">
                <a:solidFill>
                  <a:srgbClr val="C00000"/>
                </a:solidFill>
                <a:latin typeface="Segoe UI Black" panose="020B0A02040204020203" pitchFamily="34" charset="0"/>
                <a:ea typeface="Segoe UI Black" panose="020B0A02040204020203" pitchFamily="34" charset="0"/>
              </a:rPr>
              <a:t>Thank you </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939</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 Black</vt:lpstr>
      <vt:lpstr>Times New Roman</vt:lpstr>
      <vt:lpstr>Office Theme</vt:lpstr>
      <vt:lpstr>Bug Tracking System</vt:lpstr>
      <vt:lpstr>Team Members :-</vt:lpstr>
      <vt:lpstr>Application Features :-</vt:lpstr>
      <vt:lpstr>UI Snapshots:-</vt:lpstr>
      <vt:lpstr>PowerPoint Presentation</vt:lpstr>
      <vt:lpstr>Key 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Tracking System</dc:title>
  <dc:creator/>
  <cp:lastModifiedBy>adrija g</cp:lastModifiedBy>
  <cp:revision>14</cp:revision>
  <dcterms:created xsi:type="dcterms:W3CDTF">2020-10-11T13:36:30Z</dcterms:created>
  <dcterms:modified xsi:type="dcterms:W3CDTF">2020-10-11T16:08:19Z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