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1" r:id="rId7"/>
    <p:sldId id="267" r:id="rId8"/>
    <p:sldId id="268" r:id="rId9"/>
    <p:sldId id="270" r:id="rId10"/>
    <p:sldId id="271" r:id="rId11"/>
    <p:sldId id="262" r:id="rId12"/>
    <p:sldId id="263"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1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18010-606E-4CB2-A185-5C23105B4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04" y="656692"/>
            <a:ext cx="8640418"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72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D1A8-5110-4912-A4F3-7DD823287B27}"/>
              </a:ext>
            </a:extLst>
          </p:cNvPr>
          <p:cNvSpPr>
            <a:spLocks noGrp="1"/>
          </p:cNvSpPr>
          <p:nvPr>
            <p:ph type="title"/>
          </p:nvPr>
        </p:nvSpPr>
        <p:spPr>
          <a:xfrm>
            <a:off x="677334" y="609600"/>
            <a:ext cx="8596668" cy="978568"/>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4342A8FA-4412-4C71-9738-3E5847D9AFC6}"/>
              </a:ext>
            </a:extLst>
          </p:cNvPr>
          <p:cNvSpPr>
            <a:spLocks noGrp="1"/>
          </p:cNvSpPr>
          <p:nvPr>
            <p:ph idx="1"/>
          </p:nvPr>
        </p:nvSpPr>
        <p:spPr>
          <a:xfrm>
            <a:off x="677334" y="1459833"/>
            <a:ext cx="8596668" cy="4581530"/>
          </a:xfrm>
        </p:spPr>
        <p:txBody>
          <a:bodyPr>
            <a:normAutofit/>
          </a:bodyPr>
          <a:lstStyle/>
          <a:p>
            <a:r>
              <a:rPr lang="en-US" sz="2400" dirty="0">
                <a:latin typeface="Times New Roman" panose="02020603050405020304" pitchFamily="18" charset="0"/>
                <a:cs typeface="Times New Roman" panose="02020603050405020304" pitchFamily="18" charset="0"/>
              </a:rPr>
              <a:t>The dataset contains 9358 instances of hourly averaged responses from an array of 5 metal oxide chemical sensors embedded in an Air Quality Chemical </a:t>
            </a:r>
            <a:r>
              <a:rPr lang="en-US" sz="2400" dirty="0" err="1">
                <a:latin typeface="Times New Roman" panose="02020603050405020304" pitchFamily="18" charset="0"/>
                <a:cs typeface="Times New Roman" panose="02020603050405020304" pitchFamily="18" charset="0"/>
              </a:rPr>
              <a:t>Multisensor</a:t>
            </a:r>
            <a:r>
              <a:rPr lang="en-US" sz="2400" dirty="0">
                <a:latin typeface="Times New Roman" panose="02020603050405020304" pitchFamily="18" charset="0"/>
                <a:cs typeface="Times New Roman" panose="02020603050405020304" pitchFamily="18" charset="0"/>
              </a:rPr>
              <a:t> Device. The device was located on the field in a significantly polluted area, at road level, within an Italian city. Data were recorded from March 2004 to February 2005 (one year) representing the longest freely available recordings of on field deployed air quality chemical sensor devices responses. Ground Truth hourly averaged concentrations for CO, Non </a:t>
            </a:r>
            <a:r>
              <a:rPr lang="en-US" sz="2400" dirty="0" err="1">
                <a:latin typeface="Times New Roman" panose="02020603050405020304" pitchFamily="18" charset="0"/>
                <a:cs typeface="Times New Roman" panose="02020603050405020304" pitchFamily="18" charset="0"/>
              </a:rPr>
              <a:t>Metanic</a:t>
            </a:r>
            <a:r>
              <a:rPr lang="en-US" sz="2400" dirty="0">
                <a:latin typeface="Times New Roman" panose="02020603050405020304" pitchFamily="18" charset="0"/>
                <a:cs typeface="Times New Roman" panose="02020603050405020304" pitchFamily="18" charset="0"/>
              </a:rPr>
              <a:t> Hydrocarbons, Benzene, Total Nitrogen Oxides (NOx) and Nitrogen Dioxide (NO2) and were provided by a co-located reference certified analyzer.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0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59D0-E16A-4C88-AE4E-3E637AE83E78}"/>
              </a:ext>
            </a:extLst>
          </p:cNvPr>
          <p:cNvSpPr>
            <a:spLocks noGrp="1"/>
          </p:cNvSpPr>
          <p:nvPr>
            <p:ph type="title"/>
          </p:nvPr>
        </p:nvSpPr>
        <p:spPr/>
        <p:txBody>
          <a:bodyPr/>
          <a:lstStyle/>
          <a:p>
            <a:r>
              <a:rPr lang="en-US" b="1" i="0" dirty="0">
                <a:solidFill>
                  <a:srgbClr val="92D050"/>
                </a:solidFill>
                <a:effectLst/>
                <a:latin typeface="-apple-system"/>
              </a:rPr>
              <a:t>Features</a:t>
            </a:r>
            <a:br>
              <a:rPr lang="en-US" b="1" i="0" dirty="0">
                <a:solidFill>
                  <a:srgbClr val="24292E"/>
                </a:solidFill>
                <a:effectLst/>
                <a:latin typeface="-apple-system"/>
              </a:rPr>
            </a:br>
            <a:endParaRPr lang="en-US" dirty="0"/>
          </a:p>
        </p:txBody>
      </p:sp>
      <p:pic>
        <p:nvPicPr>
          <p:cNvPr id="5" name="Content Placeholder 4">
            <a:extLst>
              <a:ext uri="{FF2B5EF4-FFF2-40B4-BE49-F238E27FC236}">
                <a16:creationId xmlns:a16="http://schemas.microsoft.com/office/drawing/2014/main" id="{F29DF079-C4DD-4576-B91D-780ED946C048}"/>
              </a:ext>
            </a:extLst>
          </p:cNvPr>
          <p:cNvPicPr>
            <a:picLocks noGrp="1" noChangeAspect="1"/>
          </p:cNvPicPr>
          <p:nvPr>
            <p:ph idx="1"/>
          </p:nvPr>
        </p:nvPicPr>
        <p:blipFill>
          <a:blip r:embed="rId2"/>
          <a:stretch>
            <a:fillRect/>
          </a:stretch>
        </p:blipFill>
        <p:spPr>
          <a:xfrm>
            <a:off x="1007165" y="1192696"/>
            <a:ext cx="8266837" cy="5499652"/>
          </a:xfrm>
        </p:spPr>
      </p:pic>
    </p:spTree>
    <p:extLst>
      <p:ext uri="{BB962C8B-B14F-4D97-AF65-F5344CB8AC3E}">
        <p14:creationId xmlns:p14="http://schemas.microsoft.com/office/powerpoint/2010/main" val="419173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2830-C1D6-4B39-A8EA-45CCDE049891}"/>
              </a:ext>
            </a:extLst>
          </p:cNvPr>
          <p:cNvSpPr>
            <a:spLocks noGrp="1"/>
          </p:cNvSpPr>
          <p:nvPr>
            <p:ph type="title"/>
          </p:nvPr>
        </p:nvSpPr>
        <p:spPr/>
        <p:txBody>
          <a:bodyPr/>
          <a:lstStyle/>
          <a:p>
            <a:r>
              <a:rPr lang="en-US" b="1" i="0" dirty="0">
                <a:solidFill>
                  <a:srgbClr val="92D050"/>
                </a:solidFill>
                <a:effectLst/>
                <a:latin typeface="-apple-system"/>
              </a:rPr>
              <a:t>Model and hyper-parameters comparison</a:t>
            </a:r>
            <a:br>
              <a:rPr lang="en-US" b="1" i="0" dirty="0">
                <a:solidFill>
                  <a:srgbClr val="24292E"/>
                </a:solidFill>
                <a:effectLst/>
                <a:latin typeface="-apple-system"/>
              </a:rPr>
            </a:br>
            <a:endParaRPr lang="en-US" dirty="0"/>
          </a:p>
        </p:txBody>
      </p:sp>
      <p:pic>
        <p:nvPicPr>
          <p:cNvPr id="5" name="Content Placeholder 4">
            <a:extLst>
              <a:ext uri="{FF2B5EF4-FFF2-40B4-BE49-F238E27FC236}">
                <a16:creationId xmlns:a16="http://schemas.microsoft.com/office/drawing/2014/main" id="{172079E1-6F98-42C4-BA25-3F12690A2D90}"/>
              </a:ext>
            </a:extLst>
          </p:cNvPr>
          <p:cNvPicPr>
            <a:picLocks noGrp="1" noChangeAspect="1"/>
          </p:cNvPicPr>
          <p:nvPr>
            <p:ph idx="1"/>
          </p:nvPr>
        </p:nvPicPr>
        <p:blipFill>
          <a:blip r:embed="rId2"/>
          <a:stretch>
            <a:fillRect/>
          </a:stretch>
        </p:blipFill>
        <p:spPr>
          <a:xfrm>
            <a:off x="880269" y="1930399"/>
            <a:ext cx="8191500" cy="3754783"/>
          </a:xfrm>
        </p:spPr>
      </p:pic>
    </p:spTree>
    <p:extLst>
      <p:ext uri="{BB962C8B-B14F-4D97-AF65-F5344CB8AC3E}">
        <p14:creationId xmlns:p14="http://schemas.microsoft.com/office/powerpoint/2010/main" val="109245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7FE3-FFC6-409D-A950-6AD0C12EFA7F}"/>
              </a:ext>
            </a:extLst>
          </p:cNvPr>
          <p:cNvSpPr>
            <a:spLocks noGrp="1"/>
          </p:cNvSpPr>
          <p:nvPr>
            <p:ph type="title"/>
          </p:nvPr>
        </p:nvSpPr>
        <p:spPr/>
        <p:txBody>
          <a:bodyPr/>
          <a:lstStyle/>
          <a:p>
            <a:r>
              <a:rPr lang="en-US" b="1" i="0" dirty="0">
                <a:solidFill>
                  <a:srgbClr val="92D050"/>
                </a:solidFill>
                <a:effectLst/>
                <a:latin typeface="-apple-system"/>
              </a:rPr>
              <a:t>Conclusions</a:t>
            </a:r>
            <a:br>
              <a:rPr lang="en-US" b="1" i="0" dirty="0">
                <a:solidFill>
                  <a:srgbClr val="24292E"/>
                </a:solidFill>
                <a:effectLst/>
                <a:latin typeface="-apple-system"/>
              </a:rPr>
            </a:br>
            <a:endParaRPr lang="en-US" dirty="0"/>
          </a:p>
        </p:txBody>
      </p:sp>
      <p:sp>
        <p:nvSpPr>
          <p:cNvPr id="3" name="Content Placeholder 2">
            <a:extLst>
              <a:ext uri="{FF2B5EF4-FFF2-40B4-BE49-F238E27FC236}">
                <a16:creationId xmlns:a16="http://schemas.microsoft.com/office/drawing/2014/main" id="{DFDD2F12-8401-425A-9CE9-780A00CBF833}"/>
              </a:ext>
            </a:extLst>
          </p:cNvPr>
          <p:cNvSpPr>
            <a:spLocks noGrp="1"/>
          </p:cNvSpPr>
          <p:nvPr>
            <p:ph idx="1"/>
          </p:nvPr>
        </p:nvSpPr>
        <p:spPr>
          <a:xfrm>
            <a:off x="677334" y="1652337"/>
            <a:ext cx="8596668" cy="4389025"/>
          </a:xfrm>
        </p:spPr>
        <p:txBody>
          <a:bodyPr/>
          <a:lstStyle/>
          <a:p>
            <a:pPr algn="l">
              <a:buFont typeface="Arial" panose="020B0604020202020204" pitchFamily="34" charset="0"/>
              <a:buChar char="•"/>
            </a:pPr>
            <a:r>
              <a:rPr lang="en-US" b="0" i="0" dirty="0">
                <a:solidFill>
                  <a:srgbClr val="24292E"/>
                </a:solidFill>
                <a:effectLst/>
                <a:latin typeface="-apple-system"/>
              </a:rPr>
              <a:t>Random Forests and Polynomial Regression did a great job predicting relative humidity.</a:t>
            </a:r>
          </a:p>
          <a:p>
            <a:pPr algn="l">
              <a:buFont typeface="Arial" panose="020B0604020202020204" pitchFamily="34" charset="0"/>
              <a:buChar char="•"/>
            </a:pPr>
            <a:r>
              <a:rPr lang="en-US" b="0" i="0" dirty="0">
                <a:solidFill>
                  <a:srgbClr val="24292E"/>
                </a:solidFill>
                <a:effectLst/>
                <a:latin typeface="-apple-system"/>
              </a:rPr>
              <a:t>Since the default parameters already did a great job, there was no room left for improvement of the models with the help of grid search.</a:t>
            </a:r>
          </a:p>
          <a:p>
            <a:pPr algn="l">
              <a:buFont typeface="Arial" panose="020B0604020202020204" pitchFamily="34" charset="0"/>
              <a:buChar char="•"/>
            </a:pPr>
            <a:r>
              <a:rPr lang="en-US" b="0" i="0" dirty="0">
                <a:solidFill>
                  <a:srgbClr val="24292E"/>
                </a:solidFill>
                <a:effectLst/>
                <a:latin typeface="-apple-system"/>
              </a:rPr>
              <a:t>Based on the correlation between the variables and the target, removal of less correlated variables did not improve the accuracy of the prediction, therefore, all the variables were used in the prediction.</a:t>
            </a:r>
          </a:p>
          <a:p>
            <a:pPr algn="l">
              <a:buFont typeface="Arial" panose="020B0604020202020204" pitchFamily="34" charset="0"/>
              <a:buChar char="•"/>
            </a:pPr>
            <a:r>
              <a:rPr lang="en-US" b="0" i="0" dirty="0">
                <a:solidFill>
                  <a:srgbClr val="24292E"/>
                </a:solidFill>
                <a:effectLst/>
                <a:latin typeface="-apple-system"/>
              </a:rPr>
              <a:t>In addition, for Linear and Polynomial regressions not many parameters can be changed, therefore, grid search contribution to the improvement of the model score was very low.</a:t>
            </a:r>
          </a:p>
          <a:p>
            <a:endParaRPr lang="en-US" dirty="0"/>
          </a:p>
        </p:txBody>
      </p:sp>
    </p:spTree>
    <p:extLst>
      <p:ext uri="{BB962C8B-B14F-4D97-AF65-F5344CB8AC3E}">
        <p14:creationId xmlns:p14="http://schemas.microsoft.com/office/powerpoint/2010/main" val="284788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C4818-E6A7-4604-8DF1-E82B473AAE32}"/>
              </a:ext>
            </a:extLst>
          </p:cNvPr>
          <p:cNvSpPr>
            <a:spLocks noGrp="1"/>
          </p:cNvSpPr>
          <p:nvPr>
            <p:ph idx="1"/>
          </p:nvPr>
        </p:nvSpPr>
        <p:spPr/>
        <p:txBody>
          <a:bodyPr>
            <a:normAutofit/>
          </a:bodyPr>
          <a:lstStyle/>
          <a:p>
            <a:pPr marL="0" indent="0">
              <a:buNone/>
            </a:pPr>
            <a:r>
              <a:rPr lang="en-US" sz="96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9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00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1A9B-42FD-4016-8D4E-35B5EFB32654}"/>
              </a:ext>
            </a:extLst>
          </p:cNvPr>
          <p:cNvSpPr>
            <a:spLocks noGrp="1"/>
          </p:cNvSpPr>
          <p:nvPr>
            <p:ph type="title"/>
          </p:nvPr>
        </p:nvSpPr>
        <p:spPr>
          <a:xfrm>
            <a:off x="677334" y="689810"/>
            <a:ext cx="8596668" cy="1320800"/>
          </a:xfrm>
        </p:spPr>
        <p:txBody>
          <a:bodyPr/>
          <a:lstStyle/>
          <a:p>
            <a:r>
              <a:rPr lang="en-US" dirty="0"/>
              <a:t>AIR QUALITY PREDICTION</a:t>
            </a:r>
            <a:endParaRPr lang="en-IN" dirty="0"/>
          </a:p>
        </p:txBody>
      </p:sp>
      <p:sp>
        <p:nvSpPr>
          <p:cNvPr id="3" name="Content Placeholder 2">
            <a:extLst>
              <a:ext uri="{FF2B5EF4-FFF2-40B4-BE49-F238E27FC236}">
                <a16:creationId xmlns:a16="http://schemas.microsoft.com/office/drawing/2014/main" id="{9A7A3A46-166B-40E9-85B4-ABCB1FE915C4}"/>
              </a:ext>
            </a:extLst>
          </p:cNvPr>
          <p:cNvSpPr>
            <a:spLocks noGrp="1"/>
          </p:cNvSpPr>
          <p:nvPr>
            <p:ph idx="1"/>
          </p:nvPr>
        </p:nvSpPr>
        <p:spPr>
          <a:xfrm>
            <a:off x="677334" y="2160589"/>
            <a:ext cx="7953319" cy="3880773"/>
          </a:xfrm>
        </p:spPr>
        <p:txBody>
          <a:bodyPr>
            <a:normAutofit/>
          </a:bodyPr>
          <a:lstStyle/>
          <a:p>
            <a:r>
              <a:rPr lang="en-US" sz="2800" b="1" i="1" u="sng" dirty="0">
                <a:latin typeface="Times New Roman" panose="02020603050405020304" pitchFamily="18" charset="0"/>
                <a:cs typeface="Times New Roman" panose="02020603050405020304" pitchFamily="18" charset="0"/>
              </a:rPr>
              <a:t>Supervised By:</a:t>
            </a:r>
            <a:endParaRPr lang="en-US" sz="28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 Himanshu Sharma (</a:t>
            </a:r>
            <a:r>
              <a:rPr lang="en-US" sz="1800" dirty="0">
                <a:latin typeface="Times New Roman" panose="02020603050405020304" pitchFamily="18" charset="0"/>
                <a:cs typeface="Times New Roman" panose="02020603050405020304" pitchFamily="18" charset="0"/>
              </a:rPr>
              <a:t>Asst. Professor Department of Computer Engineering &amp; Applications)</a:t>
            </a:r>
            <a:endParaRPr lang="en-IN" dirty="0"/>
          </a:p>
          <a:p>
            <a:endParaRPr lang="en-IN" dirty="0"/>
          </a:p>
          <a:p>
            <a:pPr marL="109728" indent="0">
              <a:buNone/>
            </a:pPr>
            <a:r>
              <a:rPr lang="en-IN" sz="2000" b="1" u="sng" dirty="0">
                <a:latin typeface="Times New Roman" panose="02020603050405020304" pitchFamily="18" charset="0"/>
                <a:cs typeface="Times New Roman" panose="02020603050405020304" pitchFamily="18" charset="0"/>
              </a:rPr>
              <a:t>TEAM</a:t>
            </a:r>
            <a:endParaRPr lang="en-IN" sz="1800" dirty="0">
              <a:latin typeface="Times New Roman" panose="02020603050405020304" pitchFamily="18" charset="0"/>
              <a:cs typeface="Times New Roman" panose="02020603050405020304" pitchFamily="18" charset="0"/>
            </a:endParaRPr>
          </a:p>
          <a:p>
            <a:pPr marL="109728" indent="0">
              <a:buNone/>
            </a:pPr>
            <a:r>
              <a:rPr lang="en-IN" sz="1800" dirty="0">
                <a:latin typeface="Times New Roman" panose="02020603050405020304" pitchFamily="18" charset="0"/>
                <a:cs typeface="Times New Roman" panose="02020603050405020304" pitchFamily="18" charset="0"/>
              </a:rPr>
              <a:t>SAKSHI SRIVASTAVA (171500285)</a:t>
            </a:r>
          </a:p>
          <a:p>
            <a:pPr marL="109728" indent="0">
              <a:buNone/>
            </a:pPr>
            <a:r>
              <a:rPr lang="en-IN" sz="1800" dirty="0">
                <a:latin typeface="Times New Roman" panose="02020603050405020304" pitchFamily="18" charset="0"/>
                <a:cs typeface="Times New Roman" panose="02020603050405020304" pitchFamily="18" charset="0"/>
              </a:rPr>
              <a:t>AYUSHMAN AWASTHI (171500081)</a:t>
            </a:r>
          </a:p>
          <a:p>
            <a:endParaRPr lang="en-IN" dirty="0"/>
          </a:p>
        </p:txBody>
      </p:sp>
    </p:spTree>
    <p:extLst>
      <p:ext uri="{BB962C8B-B14F-4D97-AF65-F5344CB8AC3E}">
        <p14:creationId xmlns:p14="http://schemas.microsoft.com/office/powerpoint/2010/main" val="55106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FB4C-2D8C-4B3F-BAD9-230669916F65}"/>
              </a:ext>
            </a:extLst>
          </p:cNvPr>
          <p:cNvSpPr>
            <a:spLocks noGrp="1"/>
          </p:cNvSpPr>
          <p:nvPr>
            <p:ph type="title"/>
          </p:nvPr>
        </p:nvSpPr>
        <p:spPr>
          <a:xfrm>
            <a:off x="677334" y="609600"/>
            <a:ext cx="8596668" cy="1122947"/>
          </a:xfrm>
        </p:spPr>
        <p:txBody>
          <a:bodyPr/>
          <a:lstStyle/>
          <a:p>
            <a:r>
              <a:rPr lang="en-US" b="1" i="0" dirty="0">
                <a:solidFill>
                  <a:srgbClr val="92D050"/>
                </a:solidFill>
                <a:effectLst/>
                <a:latin typeface="-apple-system"/>
              </a:rPr>
              <a:t>Why Air Quality Prediction ???</a:t>
            </a:r>
            <a:endParaRPr lang="en-US" dirty="0"/>
          </a:p>
        </p:txBody>
      </p:sp>
      <p:sp>
        <p:nvSpPr>
          <p:cNvPr id="3" name="Content Placeholder 2">
            <a:extLst>
              <a:ext uri="{FF2B5EF4-FFF2-40B4-BE49-F238E27FC236}">
                <a16:creationId xmlns:a16="http://schemas.microsoft.com/office/drawing/2014/main" id="{54559493-03FE-4F4B-8419-8E0A8F53D53F}"/>
              </a:ext>
            </a:extLst>
          </p:cNvPr>
          <p:cNvSpPr>
            <a:spLocks noGrp="1"/>
          </p:cNvSpPr>
          <p:nvPr>
            <p:ph idx="1"/>
          </p:nvPr>
        </p:nvSpPr>
        <p:spPr>
          <a:xfrm>
            <a:off x="677334" y="1732547"/>
            <a:ext cx="8596668" cy="4308815"/>
          </a:xfrm>
        </p:spPr>
        <p:txBody>
          <a:bodyPr>
            <a:normAutofit/>
          </a:bodyPr>
          <a:lstStyle/>
          <a:p>
            <a:r>
              <a:rPr lang="en-US" sz="2400" b="0" i="0" dirty="0">
                <a:effectLst/>
                <a:latin typeface="Times New Roman" panose="02020603050405020304" pitchFamily="18" charset="0"/>
                <a:cs typeface="Times New Roman" panose="02020603050405020304" pitchFamily="18" charset="0"/>
              </a:rPr>
              <a:t>Humans are very sensitive to humidity, as the skin relies on the air to get rid of moisture. The process of sweating is your body's attempt to keep cool and maintain its current temperature. </a:t>
            </a:r>
          </a:p>
          <a:p>
            <a:r>
              <a:rPr lang="en-US" sz="2400" b="0" i="0" dirty="0">
                <a:effectLst/>
                <a:latin typeface="Times New Roman" panose="02020603050405020304" pitchFamily="18" charset="0"/>
                <a:cs typeface="Times New Roman" panose="02020603050405020304" pitchFamily="18" charset="0"/>
              </a:rPr>
              <a:t>If the air is at 100-percent relative humidity, sweat will not evaporate into the air. As a result, we feel much hotter than the actual temperature when the relative humidity is high. If the relative humidity is low, we can feel much cooler than the actual temperature because our sweat evaporates easily, cooling us off.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99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2FD6-EF05-4D3D-BAC5-0FFAD01B3FC5}"/>
              </a:ext>
            </a:extLst>
          </p:cNvPr>
          <p:cNvSpPr>
            <a:spLocks noGrp="1"/>
          </p:cNvSpPr>
          <p:nvPr>
            <p:ph type="title"/>
          </p:nvPr>
        </p:nvSpPr>
        <p:spPr>
          <a:xfrm>
            <a:off x="677334" y="609600"/>
            <a:ext cx="8596668" cy="994611"/>
          </a:xfrm>
        </p:spPr>
        <p:txBody>
          <a:bodyPr/>
          <a:lstStyle/>
          <a:p>
            <a:r>
              <a:rPr lang="en-US" dirty="0"/>
              <a:t>For Example</a:t>
            </a:r>
          </a:p>
        </p:txBody>
      </p:sp>
      <p:sp>
        <p:nvSpPr>
          <p:cNvPr id="3" name="Content Placeholder 2">
            <a:extLst>
              <a:ext uri="{FF2B5EF4-FFF2-40B4-BE49-F238E27FC236}">
                <a16:creationId xmlns:a16="http://schemas.microsoft.com/office/drawing/2014/main" id="{AFA77351-E656-4046-86F9-10BDD11B2166}"/>
              </a:ext>
            </a:extLst>
          </p:cNvPr>
          <p:cNvSpPr>
            <a:spLocks noGrp="1"/>
          </p:cNvSpPr>
          <p:nvPr>
            <p:ph idx="1"/>
          </p:nvPr>
        </p:nvSpPr>
        <p:spPr>
          <a:xfrm>
            <a:off x="677334" y="1828801"/>
            <a:ext cx="8596668" cy="4212562"/>
          </a:xfrm>
        </p:spPr>
        <p:txBody>
          <a:bodyPr>
            <a:normAutofit/>
          </a:bodyPr>
          <a:lstStyle/>
          <a:p>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f the air temperature e is 75 degrees Fahrenheit (24 degrees Celsius) and the relative humidity is zero percent, the air temperature feels like 69 degrees Fahrenheit (21 C) to our bodies. If the air temperature is 75 degrees Fahrenheit (24 C) and the relative humidity is 100 percent, we feel like it's 80 degrees (27 C) out.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73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11B6-12D6-43CC-A3D1-A36755951487}"/>
              </a:ext>
            </a:extLst>
          </p:cNvPr>
          <p:cNvSpPr>
            <a:spLocks noGrp="1"/>
          </p:cNvSpPr>
          <p:nvPr>
            <p:ph type="title"/>
          </p:nvPr>
        </p:nvSpPr>
        <p:spPr>
          <a:xfrm>
            <a:off x="677334" y="609600"/>
            <a:ext cx="8596668" cy="978568"/>
          </a:xfrm>
        </p:spPr>
        <p:txBody>
          <a:bodyPr/>
          <a:lstStyle/>
          <a:p>
            <a:r>
              <a:rPr lang="en-US" dirty="0"/>
              <a:t>OBJECTIVE</a:t>
            </a:r>
          </a:p>
        </p:txBody>
      </p:sp>
      <p:sp>
        <p:nvSpPr>
          <p:cNvPr id="3" name="Content Placeholder 2">
            <a:extLst>
              <a:ext uri="{FF2B5EF4-FFF2-40B4-BE49-F238E27FC236}">
                <a16:creationId xmlns:a16="http://schemas.microsoft.com/office/drawing/2014/main" id="{FE2A81C2-9144-4258-9798-65229B1CA312}"/>
              </a:ext>
            </a:extLst>
          </p:cNvPr>
          <p:cNvSpPr>
            <a:spLocks noGrp="1"/>
          </p:cNvSpPr>
          <p:nvPr>
            <p:ph idx="1"/>
          </p:nvPr>
        </p:nvSpPr>
        <p:spPr>
          <a:xfrm>
            <a:off x="677334" y="1459833"/>
            <a:ext cx="8596668" cy="4581530"/>
          </a:xfrm>
        </p:spPr>
        <p:txBody>
          <a:bodyPr>
            <a:normAutofit/>
          </a:bodyPr>
          <a:lstStyle/>
          <a:p>
            <a:r>
              <a:rPr lang="en-US" sz="2400" i="0" dirty="0">
                <a:solidFill>
                  <a:srgbClr val="202124"/>
                </a:solidFill>
                <a:effectLst/>
                <a:latin typeface="Times New Roman" panose="02020603050405020304" pitchFamily="18" charset="0"/>
                <a:cs typeface="Times New Roman" panose="02020603050405020304" pitchFamily="18" charset="0"/>
              </a:rPr>
              <a:t>Accurate forecasting helps people plan ahead, decreasing the effects on health and the costs associated. If people are aware of variations in the quality of the air they breathe, the effect of pollutants on health as well as concentrations likely to cause adverse effects and actions to curtail pollution.</a:t>
            </a:r>
            <a:endParaRPr lang="en-IN" sz="2400" i="0" dirty="0">
              <a:solidFill>
                <a:schemeClr val="tx1"/>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So we will predict the Relative Humidity of a given point of time based on the all other attributes affecting the change in RH.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40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C7BE-484E-4615-8C66-C10CBF66410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Working of </a:t>
            </a:r>
            <a:r>
              <a:rPr lang="en-US" b="1" i="0" dirty="0">
                <a:solidFill>
                  <a:srgbClr val="92D050"/>
                </a:solidFill>
                <a:effectLst/>
                <a:latin typeface="Times New Roman" panose="02020603050405020304" pitchFamily="18" charset="0"/>
                <a:cs typeface="Times New Roman" panose="02020603050405020304" pitchFamily="18" charset="0"/>
              </a:rPr>
              <a:t>Air Quality Prediction </a:t>
            </a:r>
            <a:endParaRPr lang="en-US"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D1097D2-2DE3-45D4-92AD-98C3EAE068FF}"/>
              </a:ext>
            </a:extLst>
          </p:cNvPr>
          <p:cNvPicPr>
            <a:picLocks noGrp="1" noChangeAspect="1"/>
          </p:cNvPicPr>
          <p:nvPr>
            <p:ph idx="1"/>
          </p:nvPr>
        </p:nvPicPr>
        <p:blipFill>
          <a:blip r:embed="rId2"/>
          <a:stretch>
            <a:fillRect/>
          </a:stretch>
        </p:blipFill>
        <p:spPr>
          <a:xfrm>
            <a:off x="418995" y="1379622"/>
            <a:ext cx="8596668" cy="4662404"/>
          </a:xfrm>
        </p:spPr>
      </p:pic>
    </p:spTree>
    <p:extLst>
      <p:ext uri="{BB962C8B-B14F-4D97-AF65-F5344CB8AC3E}">
        <p14:creationId xmlns:p14="http://schemas.microsoft.com/office/powerpoint/2010/main" val="287096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3DC6-D786-49B9-9625-08CD8AB920F9}"/>
              </a:ext>
            </a:extLst>
          </p:cNvPr>
          <p:cNvSpPr>
            <a:spLocks noGrp="1"/>
          </p:cNvSpPr>
          <p:nvPr>
            <p:ph type="title"/>
          </p:nvPr>
        </p:nvSpPr>
        <p:spPr>
          <a:xfrm>
            <a:off x="677334" y="609600"/>
            <a:ext cx="8596668" cy="1010653"/>
          </a:xfrm>
        </p:spPr>
        <p:txBody>
          <a:bodyPr/>
          <a:lstStyle/>
          <a:p>
            <a:r>
              <a:rPr lang="en-US" dirty="0"/>
              <a:t>BREAKDOWN</a:t>
            </a:r>
            <a:endParaRPr lang="en-IN" dirty="0"/>
          </a:p>
        </p:txBody>
      </p:sp>
      <p:sp>
        <p:nvSpPr>
          <p:cNvPr id="3" name="Content Placeholder 2">
            <a:extLst>
              <a:ext uri="{FF2B5EF4-FFF2-40B4-BE49-F238E27FC236}">
                <a16:creationId xmlns:a16="http://schemas.microsoft.com/office/drawing/2014/main" id="{C96A2633-3FD5-4B3E-A8A6-63C547670D29}"/>
              </a:ext>
            </a:extLst>
          </p:cNvPr>
          <p:cNvSpPr>
            <a:spLocks noGrp="1"/>
          </p:cNvSpPr>
          <p:nvPr>
            <p:ph idx="1"/>
          </p:nvPr>
        </p:nvSpPr>
        <p:spPr>
          <a:xfrm>
            <a:off x="677334" y="1620254"/>
            <a:ext cx="8596668" cy="3946358"/>
          </a:xfrm>
        </p:spPr>
        <p:txBody>
          <a:bodyPr/>
          <a:lstStyle/>
          <a:p>
            <a:r>
              <a:rPr lang="en-US" dirty="0"/>
              <a:t>The Complete project has been completed in three levels.  In the first level of this project we will import the Air Quality Index data set which we have downloaded from Kaggle. We will also import some useful libraries to read, clean and format the data set according to our need so we can use it further.</a:t>
            </a:r>
          </a:p>
          <a:p>
            <a:r>
              <a:rPr lang="en-US" dirty="0"/>
              <a:t>In the second level of this project we will be understanding the relationship between the variables of the data set i.e. linearity and co-relation to predict out that which model will be best for us in our analysis.</a:t>
            </a:r>
          </a:p>
          <a:p>
            <a:r>
              <a:rPr lang="en-US" dirty="0"/>
              <a:t>In the third i.e. the last level of our project we will apply different Machine Learning Regression algorithms after importing the suitable libraries. At the end of every model we will calculate the Root Mean Square Error. This will help us in the performance analysis to make a conclusion that which regression model was best suited for our project</a:t>
            </a:r>
            <a:endParaRPr lang="en-IN" dirty="0"/>
          </a:p>
        </p:txBody>
      </p:sp>
    </p:spTree>
    <p:extLst>
      <p:ext uri="{BB962C8B-B14F-4D97-AF65-F5344CB8AC3E}">
        <p14:creationId xmlns:p14="http://schemas.microsoft.com/office/powerpoint/2010/main" val="375591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72F6-434E-494A-9E67-8A536C32E123}"/>
              </a:ext>
            </a:extLst>
          </p:cNvPr>
          <p:cNvSpPr>
            <a:spLocks noGrp="1"/>
          </p:cNvSpPr>
          <p:nvPr>
            <p:ph type="title"/>
          </p:nvPr>
        </p:nvSpPr>
        <p:spPr>
          <a:xfrm>
            <a:off x="677334" y="609600"/>
            <a:ext cx="8596668" cy="930442"/>
          </a:xfrm>
        </p:spPr>
        <p:txBody>
          <a:bodyPr/>
          <a:lstStyle/>
          <a:p>
            <a:r>
              <a:rPr lang="en-US" dirty="0"/>
              <a:t>System Design</a:t>
            </a:r>
            <a:endParaRPr lang="en-IN" dirty="0"/>
          </a:p>
        </p:txBody>
      </p:sp>
      <p:pic>
        <p:nvPicPr>
          <p:cNvPr id="5" name="Content Placeholder 4">
            <a:extLst>
              <a:ext uri="{FF2B5EF4-FFF2-40B4-BE49-F238E27FC236}">
                <a16:creationId xmlns:a16="http://schemas.microsoft.com/office/drawing/2014/main" id="{4BB8618E-20DD-4AE7-8969-03AF47AA1410}"/>
              </a:ext>
            </a:extLst>
          </p:cNvPr>
          <p:cNvPicPr>
            <a:picLocks noGrp="1" noChangeAspect="1"/>
          </p:cNvPicPr>
          <p:nvPr>
            <p:ph idx="1"/>
          </p:nvPr>
        </p:nvPicPr>
        <p:blipFill>
          <a:blip r:embed="rId2"/>
          <a:stretch>
            <a:fillRect/>
          </a:stretch>
        </p:blipFill>
        <p:spPr>
          <a:xfrm>
            <a:off x="1764631" y="1347621"/>
            <a:ext cx="7205893" cy="4678362"/>
          </a:xfrm>
        </p:spPr>
      </p:pic>
    </p:spTree>
    <p:extLst>
      <p:ext uri="{BB962C8B-B14F-4D97-AF65-F5344CB8AC3E}">
        <p14:creationId xmlns:p14="http://schemas.microsoft.com/office/powerpoint/2010/main" val="181370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A528-C381-4DD7-9108-C3CC33D4D942}"/>
              </a:ext>
            </a:extLst>
          </p:cNvPr>
          <p:cNvSpPr>
            <a:spLocks noGrp="1"/>
          </p:cNvSpPr>
          <p:nvPr>
            <p:ph type="title"/>
          </p:nvPr>
        </p:nvSpPr>
        <p:spPr>
          <a:xfrm>
            <a:off x="677334" y="609600"/>
            <a:ext cx="8596668" cy="737937"/>
          </a:xfrm>
        </p:spPr>
        <p:txBody>
          <a:bodyPr/>
          <a:lstStyle/>
          <a:p>
            <a:r>
              <a:rPr lang="en-US" dirty="0"/>
              <a:t>DATASET</a:t>
            </a:r>
            <a:endParaRPr lang="en-IN" dirty="0"/>
          </a:p>
        </p:txBody>
      </p:sp>
      <p:pic>
        <p:nvPicPr>
          <p:cNvPr id="5" name="Content Placeholder 4">
            <a:extLst>
              <a:ext uri="{FF2B5EF4-FFF2-40B4-BE49-F238E27FC236}">
                <a16:creationId xmlns:a16="http://schemas.microsoft.com/office/drawing/2014/main" id="{30070D74-5736-49B5-9F4D-842EDC689F1E}"/>
              </a:ext>
            </a:extLst>
          </p:cNvPr>
          <p:cNvPicPr>
            <a:picLocks noGrp="1" noChangeAspect="1"/>
          </p:cNvPicPr>
          <p:nvPr>
            <p:ph idx="1"/>
          </p:nvPr>
        </p:nvPicPr>
        <p:blipFill>
          <a:blip r:embed="rId2"/>
          <a:stretch>
            <a:fillRect/>
          </a:stretch>
        </p:blipFill>
        <p:spPr>
          <a:xfrm>
            <a:off x="678099" y="1555750"/>
            <a:ext cx="8595839" cy="4486275"/>
          </a:xfrm>
        </p:spPr>
      </p:pic>
    </p:spTree>
    <p:extLst>
      <p:ext uri="{BB962C8B-B14F-4D97-AF65-F5344CB8AC3E}">
        <p14:creationId xmlns:p14="http://schemas.microsoft.com/office/powerpoint/2010/main" val="14310758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697</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Times New Roman</vt:lpstr>
      <vt:lpstr>Trebuchet MS</vt:lpstr>
      <vt:lpstr>Wingdings 3</vt:lpstr>
      <vt:lpstr>Facet</vt:lpstr>
      <vt:lpstr>PowerPoint Presentation</vt:lpstr>
      <vt:lpstr>AIR QUALITY PREDICTION</vt:lpstr>
      <vt:lpstr>Why Air Quality Prediction ???</vt:lpstr>
      <vt:lpstr>For Example</vt:lpstr>
      <vt:lpstr>OBJECTIVE</vt:lpstr>
      <vt:lpstr>Working of Air Quality Prediction </vt:lpstr>
      <vt:lpstr>BREAKDOWN</vt:lpstr>
      <vt:lpstr>System Design</vt:lpstr>
      <vt:lpstr>DATASET</vt:lpstr>
      <vt:lpstr>DATASET</vt:lpstr>
      <vt:lpstr>Features </vt:lpstr>
      <vt:lpstr>Model and hyper-parameters comparison </vt:lpstr>
      <vt:lpstr>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sidhant srivastav</dc:creator>
  <cp:lastModifiedBy>Ayushman Awasthi</cp:lastModifiedBy>
  <cp:revision>8</cp:revision>
  <dcterms:created xsi:type="dcterms:W3CDTF">2021-06-24T16:53:59Z</dcterms:created>
  <dcterms:modified xsi:type="dcterms:W3CDTF">2021-06-24T18:09:52Z</dcterms:modified>
</cp:coreProperties>
</file>