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60" r:id="rId4"/>
    <p:sldId id="262" r:id="rId5"/>
    <p:sldId id="261" r:id="rId6"/>
    <p:sldId id="263" r:id="rId7"/>
    <p:sldId id="264" r:id="rId8"/>
    <p:sldId id="267" r:id="rId9"/>
    <p:sldId id="26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01FF"/>
    <a:srgbClr val="2EF1FF"/>
    <a:srgbClr val="FF99FF"/>
    <a:srgbClr val="2EE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BD97-9B53-01F1-E19C-7B681606A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E2DB84-44D6-BA15-872C-6AA8D38F7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629C9B-2DA7-607F-7817-C0E8384C4959}"/>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5" name="Footer Placeholder 4">
            <a:extLst>
              <a:ext uri="{FF2B5EF4-FFF2-40B4-BE49-F238E27FC236}">
                <a16:creationId xmlns:a16="http://schemas.microsoft.com/office/drawing/2014/main" id="{C4D6C0B9-F0C7-59C1-A3E0-4B5919AB01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7B0AB-041A-6E09-99DF-B8A25F070C4C}"/>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252062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FF1A-492E-0FE5-71D3-CFB00544DA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94F8F5-C9A8-1334-1BBE-C63967BBCF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F3EB30-964D-1C1B-4018-0E32AE81F9CC}"/>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5" name="Footer Placeholder 4">
            <a:extLst>
              <a:ext uri="{FF2B5EF4-FFF2-40B4-BE49-F238E27FC236}">
                <a16:creationId xmlns:a16="http://schemas.microsoft.com/office/drawing/2014/main" id="{50AA0650-D723-42CF-624E-7F3446A57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69EE41-86DB-B76F-09D6-2F01AA3954CF}"/>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85967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E4B455-3C88-C66C-3DCF-F968CD4658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77DE57-F501-08A9-7F0B-F67B734CC0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96C7E9-5693-667A-B2AC-BEB1B81FF768}"/>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5" name="Footer Placeholder 4">
            <a:extLst>
              <a:ext uri="{FF2B5EF4-FFF2-40B4-BE49-F238E27FC236}">
                <a16:creationId xmlns:a16="http://schemas.microsoft.com/office/drawing/2014/main" id="{DFD5EE21-3B5C-BC60-AB65-B68BAAFA04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BEEBB-D756-6D0E-FDA5-026B539B804C}"/>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327494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9AE65-E6A0-0C90-8D8A-EFE5673739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34AFE4-ABF8-FBEE-CD73-8604F122DE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E44890-3B5B-187B-9430-80FFD02BA339}"/>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5" name="Footer Placeholder 4">
            <a:extLst>
              <a:ext uri="{FF2B5EF4-FFF2-40B4-BE49-F238E27FC236}">
                <a16:creationId xmlns:a16="http://schemas.microsoft.com/office/drawing/2014/main" id="{F0643602-01E5-550B-E344-AB4A2CBC54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74C7E9-D2C4-0FBC-BB55-B3ADE20A4622}"/>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377918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88B0-353E-5AF8-EBD0-0D5C545E9D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B73B40-D10A-0A11-8E4E-3A3B0E4010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1C4AB-F3F1-4DCB-D605-4137E182684A}"/>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5" name="Footer Placeholder 4">
            <a:extLst>
              <a:ext uri="{FF2B5EF4-FFF2-40B4-BE49-F238E27FC236}">
                <a16:creationId xmlns:a16="http://schemas.microsoft.com/office/drawing/2014/main" id="{11AE0C40-46FF-8C37-259D-4638393E04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B0FEE-37C0-4BE7-5D7B-A3C06CD5220F}"/>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234951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87FB-9A21-AEAD-F9A9-7A3D6B3D6B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6CB413-1A8A-439C-1B6C-5932E9EE60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19BACA-B653-70B1-EA74-1BBA392C6B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D89F44-AD1A-F1FA-F279-5982A258622C}"/>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6" name="Footer Placeholder 5">
            <a:extLst>
              <a:ext uri="{FF2B5EF4-FFF2-40B4-BE49-F238E27FC236}">
                <a16:creationId xmlns:a16="http://schemas.microsoft.com/office/drawing/2014/main" id="{B4E47318-A27D-C2E1-CC9E-212D2021C5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979399-FC05-AF87-88B5-214E093CEB3B}"/>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3412079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E546-7243-0CC8-5266-78D7F845FC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50DA03-48EE-1D02-E1ED-F67E741E7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683981-FEFC-08E0-A0DE-0D10613CF5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15C578-85C6-05C9-7ECF-C343287656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15D15C-872C-6252-FD27-7D0E48F463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7624DB-591E-BC6B-FF94-E0C92B4F4BD8}"/>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8" name="Footer Placeholder 7">
            <a:extLst>
              <a:ext uri="{FF2B5EF4-FFF2-40B4-BE49-F238E27FC236}">
                <a16:creationId xmlns:a16="http://schemas.microsoft.com/office/drawing/2014/main" id="{6C285006-1B73-F008-8024-9A28D2C350B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D58C8C-0545-994B-BC28-DA6019F9F15B}"/>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221851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FBFA-3508-CE90-EF84-DC140DEAE4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26B4B5-ADFC-6B21-28DD-81DA70B5A76C}"/>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4" name="Footer Placeholder 3">
            <a:extLst>
              <a:ext uri="{FF2B5EF4-FFF2-40B4-BE49-F238E27FC236}">
                <a16:creationId xmlns:a16="http://schemas.microsoft.com/office/drawing/2014/main" id="{B6CF687B-CA3A-D6CF-F6E6-CD9574AD57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A2EDAF-58E8-82F6-F36E-25A5A88D45D0}"/>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3376757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DD9810-3B00-8647-2E5B-5E173D673EA4}"/>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3" name="Footer Placeholder 2">
            <a:extLst>
              <a:ext uri="{FF2B5EF4-FFF2-40B4-BE49-F238E27FC236}">
                <a16:creationId xmlns:a16="http://schemas.microsoft.com/office/drawing/2014/main" id="{09EFC99F-A813-67ED-7E81-80C1B67317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B3DBA1-9474-0F20-6B70-1464728949B8}"/>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280702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EA82-E972-B147-A90D-A265E5337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4C60D0-4780-54AE-8045-CC7038134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8C8881-05D7-8BAC-9F3C-4245F2C32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3F157-0860-AEF2-2101-5B611B2A8598}"/>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6" name="Footer Placeholder 5">
            <a:extLst>
              <a:ext uri="{FF2B5EF4-FFF2-40B4-BE49-F238E27FC236}">
                <a16:creationId xmlns:a16="http://schemas.microsoft.com/office/drawing/2014/main" id="{356F5F8A-1B2C-1138-1FDB-CEC14D289D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0E5C29-A86C-72D6-FD4A-0CAF50042427}"/>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3449009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2432-2944-E3DB-02E8-6EB6B3BC4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552930-1CC7-4722-0CAC-22089ED845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A70E8E-9AD6-F9C2-DC44-5DA6E728D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BF426-7D94-0576-F7D1-5566BBF9CC79}"/>
              </a:ext>
            </a:extLst>
          </p:cNvPr>
          <p:cNvSpPr>
            <a:spLocks noGrp="1"/>
          </p:cNvSpPr>
          <p:nvPr>
            <p:ph type="dt" sz="half" idx="10"/>
          </p:nvPr>
        </p:nvSpPr>
        <p:spPr/>
        <p:txBody>
          <a:bodyPr/>
          <a:lstStyle/>
          <a:p>
            <a:fld id="{8FE3D57F-7196-431B-92A0-1481D6F97186}" type="datetimeFigureOut">
              <a:rPr lang="en-IN" smtClean="0"/>
              <a:t>03-11-2023</a:t>
            </a:fld>
            <a:endParaRPr lang="en-IN"/>
          </a:p>
        </p:txBody>
      </p:sp>
      <p:sp>
        <p:nvSpPr>
          <p:cNvPr id="6" name="Footer Placeholder 5">
            <a:extLst>
              <a:ext uri="{FF2B5EF4-FFF2-40B4-BE49-F238E27FC236}">
                <a16:creationId xmlns:a16="http://schemas.microsoft.com/office/drawing/2014/main" id="{0C787764-B8A8-75FF-68B6-7DDEE00E6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E8480B-FFD7-8EB9-0898-F9A6AF7EEC91}"/>
              </a:ext>
            </a:extLst>
          </p:cNvPr>
          <p:cNvSpPr>
            <a:spLocks noGrp="1"/>
          </p:cNvSpPr>
          <p:nvPr>
            <p:ph type="sldNum" sz="quarter" idx="12"/>
          </p:nvPr>
        </p:nvSpPr>
        <p:spPr/>
        <p:txBody>
          <a:bodyPr/>
          <a:lstStyle/>
          <a:p>
            <a:fld id="{4DD81032-4AB5-41F7-9309-9D8773495AC2}" type="slidenum">
              <a:rPr lang="en-IN" smtClean="0"/>
              <a:t>‹#›</a:t>
            </a:fld>
            <a:endParaRPr lang="en-IN"/>
          </a:p>
        </p:txBody>
      </p:sp>
    </p:spTree>
    <p:extLst>
      <p:ext uri="{BB962C8B-B14F-4D97-AF65-F5344CB8AC3E}">
        <p14:creationId xmlns:p14="http://schemas.microsoft.com/office/powerpoint/2010/main" val="94477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7549A9-E7D0-602C-35CD-34B373DCF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98C72F-D3F3-660B-D669-3BC7391EAE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58CF6-1DC6-6AF5-5273-456670BC5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3D57F-7196-431B-92A0-1481D6F97186}" type="datetimeFigureOut">
              <a:rPr lang="en-IN" smtClean="0"/>
              <a:t>03-11-2023</a:t>
            </a:fld>
            <a:endParaRPr lang="en-IN"/>
          </a:p>
        </p:txBody>
      </p:sp>
      <p:sp>
        <p:nvSpPr>
          <p:cNvPr id="5" name="Footer Placeholder 4">
            <a:extLst>
              <a:ext uri="{FF2B5EF4-FFF2-40B4-BE49-F238E27FC236}">
                <a16:creationId xmlns:a16="http://schemas.microsoft.com/office/drawing/2014/main" id="{60546FC1-4B19-A006-C6BA-945C3B43F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9A1E4E-C5E8-270D-2917-FBFAC1FD2D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81032-4AB5-41F7-9309-9D8773495AC2}" type="slidenum">
              <a:rPr lang="en-IN" smtClean="0"/>
              <a:t>‹#›</a:t>
            </a:fld>
            <a:endParaRPr lang="en-IN"/>
          </a:p>
        </p:txBody>
      </p:sp>
    </p:spTree>
    <p:extLst>
      <p:ext uri="{BB962C8B-B14F-4D97-AF65-F5344CB8AC3E}">
        <p14:creationId xmlns:p14="http://schemas.microsoft.com/office/powerpoint/2010/main" val="299656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9D5AEA4B-331C-CC15-9848-9B4190A7CC95}"/>
              </a:ext>
            </a:extLst>
          </p:cNvPr>
          <p:cNvPicPr>
            <a:picLocks noChangeAspect="1"/>
          </p:cNvPicPr>
          <p:nvPr/>
        </p:nvPicPr>
        <p:blipFill rotWithShape="1">
          <a:blip r:embed="rId3"/>
          <a:srcRect l="20005" t="33447" r="19459" b="32755"/>
          <a:stretch/>
        </p:blipFill>
        <p:spPr>
          <a:xfrm>
            <a:off x="9925527" y="5854914"/>
            <a:ext cx="2072855" cy="867972"/>
          </a:xfrm>
          <a:prstGeom prst="rect">
            <a:avLst/>
          </a:prstGeom>
        </p:spPr>
      </p:pic>
      <p:sp>
        <p:nvSpPr>
          <p:cNvPr id="2" name="Rectangle 1">
            <a:extLst>
              <a:ext uri="{FF2B5EF4-FFF2-40B4-BE49-F238E27FC236}">
                <a16:creationId xmlns:a16="http://schemas.microsoft.com/office/drawing/2014/main" id="{5778A03A-0471-5084-A5CC-EA4EBAB84C0A}"/>
              </a:ext>
            </a:extLst>
          </p:cNvPr>
          <p:cNvSpPr/>
          <p:nvPr/>
        </p:nvSpPr>
        <p:spPr>
          <a:xfrm>
            <a:off x="2545121" y="876457"/>
            <a:ext cx="7101752" cy="646331"/>
          </a:xfrm>
          <a:prstGeom prst="rect">
            <a:avLst/>
          </a:prstGeom>
          <a:noFill/>
        </p:spPr>
        <p:txBody>
          <a:bodyPr wrap="none" lIns="91440" tIns="45720" rIns="91440" bIns="45720">
            <a:spAutoFit/>
          </a:bodyPr>
          <a:lstStyle/>
          <a:p>
            <a:pPr algn="ctr"/>
            <a:r>
              <a:rPr lang="en-US" sz="3600" b="0" cap="none" spc="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DUAL AX</a:t>
            </a:r>
            <a:r>
              <a:rPr lang="en-US" sz="36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ES</a:t>
            </a:r>
            <a:r>
              <a:rPr lang="en-US" sz="3600" b="0" cap="none" spc="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 SOLAR PANEL</a:t>
            </a:r>
          </a:p>
        </p:txBody>
      </p:sp>
      <p:sp>
        <p:nvSpPr>
          <p:cNvPr id="10" name="Rectangle: Rounded Corners 9">
            <a:extLst>
              <a:ext uri="{FF2B5EF4-FFF2-40B4-BE49-F238E27FC236}">
                <a16:creationId xmlns:a16="http://schemas.microsoft.com/office/drawing/2014/main" id="{4C6D9559-EEF8-5E0A-7068-37BF19DF190B}"/>
              </a:ext>
            </a:extLst>
          </p:cNvPr>
          <p:cNvSpPr/>
          <p:nvPr/>
        </p:nvSpPr>
        <p:spPr>
          <a:xfrm>
            <a:off x="1290916" y="1822719"/>
            <a:ext cx="8928847" cy="3867378"/>
          </a:xfrm>
          <a:prstGeom prst="roundRect">
            <a:avLst>
              <a:gd name="adj" fmla="val 9713"/>
            </a:avLst>
          </a:prstGeom>
          <a:gradFill>
            <a:gsLst>
              <a:gs pos="30000">
                <a:schemeClr val="accent1">
                  <a:lumMod val="5000"/>
                  <a:lumOff val="95000"/>
                  <a:alpha val="10000"/>
                </a:schemeClr>
              </a:gs>
              <a:gs pos="100000">
                <a:schemeClr val="tx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D236FDA3-D874-8DD8-54B8-36AEEB4006C1}"/>
              </a:ext>
            </a:extLst>
          </p:cNvPr>
          <p:cNvSpPr/>
          <p:nvPr/>
        </p:nvSpPr>
        <p:spPr>
          <a:xfrm>
            <a:off x="1778771" y="1852423"/>
            <a:ext cx="7953138" cy="4031873"/>
          </a:xfrm>
          <a:prstGeom prst="rect">
            <a:avLst/>
          </a:prstGeom>
          <a:noFill/>
        </p:spPr>
        <p:txBody>
          <a:bodyPr wrap="none" lIns="91440" tIns="45720" rIns="91440" bIns="45720">
            <a:spAutoFit/>
          </a:bodyPr>
          <a:lstStyle/>
          <a:p>
            <a:pPr algn="ctr"/>
            <a:r>
              <a:rPr lang="en-US" sz="3200" b="0" cap="none" spc="0" dirty="0">
                <a:ln w="0"/>
                <a:solidFill>
                  <a:srgbClr val="FFFF00"/>
                </a:solidFill>
                <a:effectLst>
                  <a:outerShdw blurRad="38100" dist="19050" dir="2700000" algn="tl" rotWithShape="0">
                    <a:schemeClr val="dk1">
                      <a:alpha val="40000"/>
                    </a:schemeClr>
                  </a:outerShdw>
                </a:effectLst>
                <a:latin typeface="BankGothic Md BT" panose="020B0807020203060204" pitchFamily="34" charset="0"/>
              </a:rPr>
              <a:t>Presented By:</a:t>
            </a:r>
          </a:p>
          <a:p>
            <a:pPr algn="ctr"/>
            <a:r>
              <a:rPr lang="en-US" sz="3200" b="0" cap="none" spc="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Rick </a:t>
            </a:r>
            <a:r>
              <a:rPr lang="en-US" sz="3200" b="0" cap="none" spc="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Sarkar </a:t>
            </a:r>
            <a:r>
              <a:rPr lang="en-US" sz="3200" b="0" cap="none" spc="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[AIML</a:t>
            </a:r>
            <a:r>
              <a:rPr lang="en-US" sz="3200" b="0" cap="none" spc="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/1</a:t>
            </a:r>
            <a:r>
              <a:rPr lang="en-US" sz="3200" b="0" cap="none" spc="0" baseline="300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st </a:t>
            </a:r>
            <a:r>
              <a:rPr lang="en-US" sz="3200" b="0" cap="none" spc="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Year]</a:t>
            </a:r>
          </a:p>
          <a:p>
            <a:pPr algn="ctr"/>
            <a:r>
              <a:rPr lang="en-US" sz="320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Aniruddha </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Das [ECE/1</a:t>
            </a:r>
            <a:r>
              <a:rPr lang="en-US" sz="3200" baseline="300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st</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 Year]</a:t>
            </a:r>
          </a:p>
          <a:p>
            <a:pPr algn="ctr"/>
            <a:r>
              <a:rPr lang="en-US" sz="320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Souvik </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Nag [ECE/1</a:t>
            </a:r>
            <a:r>
              <a:rPr lang="en-US" sz="3200" baseline="300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st</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 Year]</a:t>
            </a:r>
          </a:p>
          <a:p>
            <a:pPr algn="ct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Ayushman Dey </a:t>
            </a:r>
            <a:r>
              <a:rPr lang="en-US" sz="320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[AIML</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/1</a:t>
            </a:r>
            <a:r>
              <a:rPr lang="en-US" sz="3200" baseline="300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st</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 Year]</a:t>
            </a:r>
          </a:p>
          <a:p>
            <a:pPr algn="ctr"/>
            <a:r>
              <a:rPr lang="en-US" sz="320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Paushali </a:t>
            </a:r>
            <a:r>
              <a:rPr lang="en-US" sz="3200" dirty="0" err="1">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Karmakar</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 [CSE/1</a:t>
            </a:r>
            <a:r>
              <a:rPr lang="en-US" sz="3200" baseline="300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st</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 Year]</a:t>
            </a:r>
          </a:p>
          <a:p>
            <a:pPr algn="ctr"/>
            <a:r>
              <a:rPr lang="en-US" sz="320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Taniskaa </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Saha </a:t>
            </a:r>
            <a:r>
              <a:rPr lang="en-US" sz="320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[AIML</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/1</a:t>
            </a:r>
            <a:r>
              <a:rPr lang="en-US" sz="3200" baseline="300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st</a:t>
            </a:r>
            <a:r>
              <a:rPr lang="en-US" sz="320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rPr>
              <a:t> Year]</a:t>
            </a:r>
          </a:p>
          <a:p>
            <a:pPr algn="ctr"/>
            <a:endParaRPr lang="en-US" sz="3200" b="0" cap="none" spc="0" dirty="0">
              <a:ln w="0"/>
              <a:solidFill>
                <a:schemeClr val="bg1"/>
              </a:solidFill>
              <a:effectLst>
                <a:outerShdw blurRad="38100" dist="19050" dir="2700000" algn="tl" rotWithShape="0">
                  <a:schemeClr val="dk1">
                    <a:alpha val="40000"/>
                  </a:schemeClr>
                </a:outerShdw>
              </a:effectLst>
              <a:latin typeface="BankGothic Md BT" panose="020B0807020203060204" pitchFamily="34" charset="0"/>
            </a:endParaRPr>
          </a:p>
        </p:txBody>
      </p:sp>
      <p:sp>
        <p:nvSpPr>
          <p:cNvPr id="3" name="Rectangle 2">
            <a:extLst>
              <a:ext uri="{FF2B5EF4-FFF2-40B4-BE49-F238E27FC236}">
                <a16:creationId xmlns:a16="http://schemas.microsoft.com/office/drawing/2014/main" id="{E303D15B-CC71-AE03-2E46-00E95E57DCC2}"/>
              </a:ext>
            </a:extLst>
          </p:cNvPr>
          <p:cNvSpPr/>
          <p:nvPr/>
        </p:nvSpPr>
        <p:spPr>
          <a:xfrm>
            <a:off x="1477297" y="168571"/>
            <a:ext cx="9237401" cy="707886"/>
          </a:xfrm>
          <a:prstGeom prst="rect">
            <a:avLst/>
          </a:prstGeom>
          <a:noFill/>
        </p:spPr>
        <p:txBody>
          <a:bodyPr wrap="none" lIns="91440" tIns="45720" rIns="91440" bIns="45720">
            <a:spAutoFit/>
          </a:bodyPr>
          <a:lstStyle/>
          <a:p>
            <a:pPr algn="ctr"/>
            <a:r>
              <a:rPr lang="en-US" sz="4000" b="0" cap="none" spc="0">
                <a:ln w="0"/>
                <a:solidFill>
                  <a:schemeClr val="bg1"/>
                </a:solidFill>
                <a:effectLst>
                  <a:outerShdw blurRad="38100" dist="19050" dir="2700000" algn="tl" rotWithShape="0">
                    <a:schemeClr val="dk1">
                      <a:alpha val="40000"/>
                    </a:schemeClr>
                  </a:outerShdw>
                </a:effectLst>
                <a:latin typeface="BankGothic Lt BT" panose="020B0607020203060204" pitchFamily="34" charset="0"/>
              </a:rPr>
              <a:t>Siliguri Institute </a:t>
            </a:r>
            <a:r>
              <a:rPr lang="en-US" sz="4000" b="0" cap="none" spc="0" dirty="0">
                <a:ln w="0"/>
                <a:solidFill>
                  <a:schemeClr val="bg1"/>
                </a:solidFill>
                <a:effectLst>
                  <a:outerShdw blurRad="38100" dist="19050" dir="2700000" algn="tl" rotWithShape="0">
                    <a:schemeClr val="dk1">
                      <a:alpha val="40000"/>
                    </a:schemeClr>
                  </a:outerShdw>
                </a:effectLst>
                <a:latin typeface="BankGothic Lt BT" panose="020B0607020203060204" pitchFamily="34" charset="0"/>
              </a:rPr>
              <a:t>Of Technology</a:t>
            </a:r>
          </a:p>
        </p:txBody>
      </p:sp>
    </p:spTree>
    <p:extLst>
      <p:ext uri="{BB962C8B-B14F-4D97-AF65-F5344CB8AC3E}">
        <p14:creationId xmlns:p14="http://schemas.microsoft.com/office/powerpoint/2010/main" val="315657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rotWithShape="1">
          <a:blip r:embed="rId2">
            <a:extLst>
              <a:ext uri="{28A0092B-C50C-407E-A947-70E740481C1C}">
                <a14:useLocalDpi xmlns:a14="http://schemas.microsoft.com/office/drawing/2010/main" val="0"/>
              </a:ext>
            </a:extLst>
          </a:blip>
          <a:srcRect l="9020" r="7647"/>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0FD87D52-8071-624A-3FE2-168E3AE75ED1}"/>
              </a:ext>
            </a:extLst>
          </p:cNvPr>
          <p:cNvSpPr/>
          <p:nvPr/>
        </p:nvSpPr>
        <p:spPr>
          <a:xfrm>
            <a:off x="3046388" y="1613117"/>
            <a:ext cx="5882054" cy="2958882"/>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19C8845D-F20E-2C75-B2A7-5043AD0B85F4}"/>
              </a:ext>
            </a:extLst>
          </p:cNvPr>
          <p:cNvSpPr txBox="1"/>
          <p:nvPr/>
        </p:nvSpPr>
        <p:spPr>
          <a:xfrm>
            <a:off x="3046388" y="1692175"/>
            <a:ext cx="6099223" cy="2800767"/>
          </a:xfrm>
          <a:prstGeom prst="rect">
            <a:avLst/>
          </a:prstGeom>
          <a:noFill/>
        </p:spPr>
        <p:txBody>
          <a:bodyPr wrap="square" rtlCol="0">
            <a:spAutoFit/>
          </a:bodyPr>
          <a:lstStyle/>
          <a:p>
            <a:pPr algn="ctr"/>
            <a:r>
              <a:rPr lang="en-IN" sz="8800" u="sng" dirty="0">
                <a:solidFill>
                  <a:srgbClr val="2EF1FF"/>
                </a:solidFill>
                <a:latin typeface="Algerian" panose="04020705040A02060702" pitchFamily="82" charset="0"/>
              </a:rPr>
              <a:t>Thank</a:t>
            </a:r>
            <a:r>
              <a:rPr lang="en-IN" sz="8800" u="sng" dirty="0">
                <a:solidFill>
                  <a:srgbClr val="F101FF"/>
                </a:solidFill>
                <a:latin typeface="Algerian" panose="04020705040A02060702" pitchFamily="82" charset="0"/>
              </a:rPr>
              <a:t> You</a:t>
            </a:r>
          </a:p>
        </p:txBody>
      </p:sp>
    </p:spTree>
    <p:extLst>
      <p:ext uri="{BB962C8B-B14F-4D97-AF65-F5344CB8AC3E}">
        <p14:creationId xmlns:p14="http://schemas.microsoft.com/office/powerpoint/2010/main" val="37848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rotWithShape="1">
          <a:blip r:embed="rId2">
            <a:extLst>
              <a:ext uri="{28A0092B-C50C-407E-A947-70E740481C1C}">
                <a14:useLocalDpi xmlns:a14="http://schemas.microsoft.com/office/drawing/2010/main" val="0"/>
              </a:ext>
            </a:extLst>
          </a:blip>
          <a:srcRect l="9020" r="7647"/>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0FD87D52-8071-624A-3FE2-168E3AE75ED1}"/>
              </a:ext>
            </a:extLst>
          </p:cNvPr>
          <p:cNvSpPr/>
          <p:nvPr/>
        </p:nvSpPr>
        <p:spPr>
          <a:xfrm>
            <a:off x="3730211" y="293494"/>
            <a:ext cx="4961065" cy="646331"/>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77458A04-432F-6453-DC66-1C9D7458228D}"/>
              </a:ext>
            </a:extLst>
          </p:cNvPr>
          <p:cNvSpPr/>
          <p:nvPr/>
        </p:nvSpPr>
        <p:spPr>
          <a:xfrm>
            <a:off x="3863782" y="235937"/>
            <a:ext cx="4693921" cy="646331"/>
          </a:xfrm>
          <a:prstGeom prst="rect">
            <a:avLst/>
          </a:prstGeom>
          <a:noFill/>
        </p:spPr>
        <p:txBody>
          <a:bodyPr wrap="square" lIns="91440" tIns="45720" rIns="91440" bIns="45720">
            <a:spAutoFit/>
          </a:bodyPr>
          <a:lstStyle/>
          <a:p>
            <a:pPr algn="ctr"/>
            <a:r>
              <a:rPr lang="en-IN" sz="3600" u="sng" dirty="0">
                <a:solidFill>
                  <a:srgbClr val="F101FF"/>
                </a:solidFill>
                <a:latin typeface="Algerian" panose="04020705040A02060702" pitchFamily="82" charset="0"/>
              </a:rPr>
              <a:t>Acknowledgement</a:t>
            </a:r>
          </a:p>
        </p:txBody>
      </p:sp>
      <p:sp>
        <p:nvSpPr>
          <p:cNvPr id="11" name="TextBox 10">
            <a:extLst>
              <a:ext uri="{FF2B5EF4-FFF2-40B4-BE49-F238E27FC236}">
                <a16:creationId xmlns:a16="http://schemas.microsoft.com/office/drawing/2014/main" id="{DCAD3847-BE86-4B5D-26D8-8DF13665EE8C}"/>
              </a:ext>
            </a:extLst>
          </p:cNvPr>
          <p:cNvSpPr txBox="1"/>
          <p:nvPr/>
        </p:nvSpPr>
        <p:spPr>
          <a:xfrm>
            <a:off x="1396108" y="1290875"/>
            <a:ext cx="9399783" cy="5078313"/>
          </a:xfrm>
          <a:prstGeom prst="rect">
            <a:avLst/>
          </a:prstGeom>
          <a:noFill/>
        </p:spPr>
        <p:txBody>
          <a:bodyPr wrap="square" rtlCol="0">
            <a:spAutoFit/>
          </a:bodyPr>
          <a:lstStyle/>
          <a:p>
            <a:pPr algn="just"/>
            <a:r>
              <a:rPr lang="en-US" sz="3600" dirty="0">
                <a:solidFill>
                  <a:schemeClr val="bg1"/>
                </a:solidFill>
                <a:latin typeface="Agency FB" panose="020B0503020202020204" pitchFamily="34" charset="0"/>
              </a:rPr>
              <a:t>We would like to express my sincere gratitude to the organizers of this hackathon for providing us with the opportunity to collaborate, innovate, and learn. We are immensely thankful for the hard work and dedication put into making this event possible. We also want to extend our appreciation to our fellow participants for their enthusiasm and creative spirit. Together, we've made this hackathon a memorable and enriching experience. Special thanks to our seniors and judges for their invaluable guidance and feedback.</a:t>
            </a:r>
            <a:endParaRPr lang="en-IN" sz="36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88711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rotWithShape="1">
          <a:blip r:embed="rId2">
            <a:extLst>
              <a:ext uri="{28A0092B-C50C-407E-A947-70E740481C1C}">
                <a14:useLocalDpi xmlns:a14="http://schemas.microsoft.com/office/drawing/2010/main" val="0"/>
              </a:ext>
            </a:extLst>
          </a:blip>
          <a:srcRect l="9020" r="7647"/>
          <a:stretch/>
        </p:blipFill>
        <p:spPr>
          <a:xfrm>
            <a:off x="0" y="-57150"/>
            <a:ext cx="12192000" cy="6858000"/>
          </a:xfrm>
          <a:prstGeom prst="rect">
            <a:avLst/>
          </a:prstGeom>
        </p:spPr>
      </p:pic>
      <p:sp>
        <p:nvSpPr>
          <p:cNvPr id="3" name="Rectangle: Rounded Corners 2">
            <a:extLst>
              <a:ext uri="{FF2B5EF4-FFF2-40B4-BE49-F238E27FC236}">
                <a16:creationId xmlns:a16="http://schemas.microsoft.com/office/drawing/2014/main" id="{0FD87D52-8071-624A-3FE2-168E3AE75ED1}"/>
              </a:ext>
            </a:extLst>
          </p:cNvPr>
          <p:cNvSpPr/>
          <p:nvPr/>
        </p:nvSpPr>
        <p:spPr>
          <a:xfrm>
            <a:off x="3281680" y="108525"/>
            <a:ext cx="5815676" cy="599361"/>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9C6B2F51-853B-06F6-4A6C-0C3C6235E865}"/>
              </a:ext>
            </a:extLst>
          </p:cNvPr>
          <p:cNvSpPr/>
          <p:nvPr/>
        </p:nvSpPr>
        <p:spPr>
          <a:xfrm>
            <a:off x="3369932" y="0"/>
            <a:ext cx="5452134" cy="707886"/>
          </a:xfrm>
          <a:prstGeom prst="rect">
            <a:avLst/>
          </a:prstGeom>
          <a:noFill/>
        </p:spPr>
        <p:txBody>
          <a:bodyPr wrap="none" lIns="91440" tIns="45720" rIns="91440" bIns="45720">
            <a:spAutoFit/>
          </a:bodyPr>
          <a:lstStyle/>
          <a:p>
            <a:pPr algn="ctr"/>
            <a:r>
              <a:rPr lang="en-IN" sz="4000" u="sng" dirty="0">
                <a:solidFill>
                  <a:srgbClr val="F101FF"/>
                </a:solidFill>
                <a:latin typeface="Algerian" panose="04020705040A02060702" pitchFamily="82" charset="0"/>
              </a:rPr>
              <a:t>Problem statement</a:t>
            </a:r>
          </a:p>
        </p:txBody>
      </p:sp>
      <p:sp>
        <p:nvSpPr>
          <p:cNvPr id="7" name="TextBox 6">
            <a:extLst>
              <a:ext uri="{FF2B5EF4-FFF2-40B4-BE49-F238E27FC236}">
                <a16:creationId xmlns:a16="http://schemas.microsoft.com/office/drawing/2014/main" id="{45CAEA6F-3B66-5FD1-BEDA-E0CDFFD6E328}"/>
              </a:ext>
            </a:extLst>
          </p:cNvPr>
          <p:cNvSpPr txBox="1"/>
          <p:nvPr/>
        </p:nvSpPr>
        <p:spPr>
          <a:xfrm>
            <a:off x="1396108" y="920621"/>
            <a:ext cx="9399783" cy="5016758"/>
          </a:xfrm>
          <a:prstGeom prst="rect">
            <a:avLst/>
          </a:prstGeom>
          <a:noFill/>
        </p:spPr>
        <p:txBody>
          <a:bodyPr wrap="square" rtlCol="0">
            <a:spAutoFit/>
          </a:bodyPr>
          <a:lstStyle/>
          <a:p>
            <a:pPr algn="just"/>
            <a:r>
              <a:rPr lang="en-IN" sz="3200" dirty="0">
                <a:solidFill>
                  <a:schemeClr val="bg1"/>
                </a:solidFill>
                <a:latin typeface="Agency FB" panose="020B0503020202020204" pitchFamily="34" charset="0"/>
              </a:rPr>
              <a:t>We know that the sun is always changing it’s position with respect to the Earth. But conventional solar panel are fixed at a particular angle. So their efficiency is reduced significantly in the terms of absorbing the sunlight.</a:t>
            </a:r>
          </a:p>
          <a:p>
            <a:pPr algn="just"/>
            <a:endParaRPr lang="en-IN" sz="3200" dirty="0">
              <a:solidFill>
                <a:schemeClr val="bg1"/>
              </a:solidFill>
              <a:latin typeface="Agency FB" panose="020B0503020202020204" pitchFamily="34" charset="0"/>
            </a:endParaRPr>
          </a:p>
          <a:p>
            <a:pPr algn="just"/>
            <a:r>
              <a:rPr lang="en-IN" sz="3200" dirty="0">
                <a:solidFill>
                  <a:schemeClr val="bg1"/>
                </a:solidFill>
                <a:latin typeface="Agency FB" panose="020B0503020202020204" pitchFamily="34" charset="0"/>
              </a:rPr>
              <a:t>To increase the efficiency of common solar panel by at least 30%, they can be made movable in either one axis or two axes to track the sun. In </a:t>
            </a:r>
            <a:r>
              <a:rPr lang="en-IN" sz="3200" b="1" dirty="0">
                <a:solidFill>
                  <a:schemeClr val="bg1"/>
                </a:solidFill>
                <a:latin typeface="Agency FB" panose="020B0503020202020204" pitchFamily="34" charset="0"/>
              </a:rPr>
              <a:t>India </a:t>
            </a:r>
            <a:r>
              <a:rPr lang="en-IN" sz="3200" dirty="0">
                <a:solidFill>
                  <a:schemeClr val="bg1"/>
                </a:solidFill>
                <a:latin typeface="Agency FB" panose="020B0503020202020204" pitchFamily="34" charset="0"/>
              </a:rPr>
              <a:t>there is already single axis solar tracker system exist. But till now dual axis solar tracker system is not there, So we have created a small model for that.</a:t>
            </a:r>
          </a:p>
        </p:txBody>
      </p:sp>
    </p:spTree>
    <p:extLst>
      <p:ext uri="{BB962C8B-B14F-4D97-AF65-F5344CB8AC3E}">
        <p14:creationId xmlns:p14="http://schemas.microsoft.com/office/powerpoint/2010/main" val="860900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rotWithShape="1">
          <a:blip r:embed="rId2">
            <a:extLst>
              <a:ext uri="{28A0092B-C50C-407E-A947-70E740481C1C}">
                <a14:useLocalDpi xmlns:a14="http://schemas.microsoft.com/office/drawing/2010/main" val="0"/>
              </a:ext>
            </a:extLst>
          </a:blip>
          <a:srcRect l="9020" r="7647"/>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0FD87D52-8071-624A-3FE2-168E3AE75ED1}"/>
              </a:ext>
            </a:extLst>
          </p:cNvPr>
          <p:cNvSpPr/>
          <p:nvPr/>
        </p:nvSpPr>
        <p:spPr>
          <a:xfrm>
            <a:off x="2796987" y="71526"/>
            <a:ext cx="6598023" cy="815788"/>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F391BDD-4F83-ACA0-DA1D-78C2D9578990}"/>
              </a:ext>
            </a:extLst>
          </p:cNvPr>
          <p:cNvSpPr txBox="1"/>
          <p:nvPr/>
        </p:nvSpPr>
        <p:spPr>
          <a:xfrm>
            <a:off x="3007198" y="187033"/>
            <a:ext cx="6177602" cy="584775"/>
          </a:xfrm>
          <a:prstGeom prst="rect">
            <a:avLst/>
          </a:prstGeom>
          <a:noFill/>
        </p:spPr>
        <p:txBody>
          <a:bodyPr wrap="square" rtlCol="0">
            <a:spAutoFit/>
          </a:bodyPr>
          <a:lstStyle/>
          <a:p>
            <a:r>
              <a:rPr lang="en-IN" sz="3200" b="1" u="sng">
                <a:solidFill>
                  <a:srgbClr val="F101FF"/>
                </a:solidFill>
                <a:latin typeface="Algerian" panose="04020705040A02060702" pitchFamily="82" charset="0"/>
              </a:rPr>
              <a:t>Materials use in this </a:t>
            </a:r>
            <a:r>
              <a:rPr lang="en-IN" sz="3200" b="1" u="sng" dirty="0">
                <a:solidFill>
                  <a:srgbClr val="F101FF"/>
                </a:solidFill>
                <a:latin typeface="Algerian" panose="04020705040A02060702" pitchFamily="82" charset="0"/>
              </a:rPr>
              <a:t>model</a:t>
            </a:r>
          </a:p>
        </p:txBody>
      </p:sp>
      <p:sp>
        <p:nvSpPr>
          <p:cNvPr id="4" name="TextBox 3">
            <a:extLst>
              <a:ext uri="{FF2B5EF4-FFF2-40B4-BE49-F238E27FC236}">
                <a16:creationId xmlns:a16="http://schemas.microsoft.com/office/drawing/2014/main" id="{8A639769-4D32-5633-90C8-02A453C8FC59}"/>
              </a:ext>
            </a:extLst>
          </p:cNvPr>
          <p:cNvSpPr txBox="1"/>
          <p:nvPr/>
        </p:nvSpPr>
        <p:spPr>
          <a:xfrm>
            <a:off x="2796987" y="1443841"/>
            <a:ext cx="6024284" cy="4524315"/>
          </a:xfrm>
          <a:prstGeom prst="rect">
            <a:avLst/>
          </a:prstGeom>
          <a:noFill/>
        </p:spPr>
        <p:txBody>
          <a:bodyPr wrap="square" rtlCol="0">
            <a:spAutoFit/>
          </a:bodyPr>
          <a:lstStyle/>
          <a:p>
            <a:pPr marL="342900" indent="-342900">
              <a:buAutoNum type="arabicPeriod"/>
            </a:pPr>
            <a:r>
              <a:rPr lang="en-IN" sz="3200" dirty="0">
                <a:solidFill>
                  <a:schemeClr val="bg1"/>
                </a:solidFill>
                <a:latin typeface="Agency FB" panose="020B0503020202020204" pitchFamily="34" charset="0"/>
              </a:rPr>
              <a:t>LDR (5-pics)</a:t>
            </a:r>
          </a:p>
          <a:p>
            <a:pPr marL="342900" indent="-342900">
              <a:buAutoNum type="arabicPeriod"/>
            </a:pPr>
            <a:r>
              <a:rPr lang="en-IN" sz="3200" dirty="0">
                <a:solidFill>
                  <a:schemeClr val="bg1"/>
                </a:solidFill>
                <a:latin typeface="Agency FB" panose="020B0503020202020204" pitchFamily="34" charset="0"/>
              </a:rPr>
              <a:t>Solar panel (Mini)</a:t>
            </a:r>
          </a:p>
          <a:p>
            <a:pPr marL="342900" indent="-342900">
              <a:buAutoNum type="arabicPeriod"/>
            </a:pPr>
            <a:r>
              <a:rPr lang="en-IN" sz="3200" dirty="0">
                <a:solidFill>
                  <a:schemeClr val="bg1"/>
                </a:solidFill>
                <a:latin typeface="Agency FB" panose="020B0503020202020204" pitchFamily="34" charset="0"/>
              </a:rPr>
              <a:t>Servo motor (2-pics)</a:t>
            </a:r>
          </a:p>
          <a:p>
            <a:pPr marL="342900" indent="-342900">
              <a:buAutoNum type="arabicPeriod"/>
            </a:pPr>
            <a:r>
              <a:rPr lang="en-IN" sz="3200" dirty="0">
                <a:solidFill>
                  <a:schemeClr val="bg1"/>
                </a:solidFill>
                <a:latin typeface="Agency FB" panose="020B0503020202020204" pitchFamily="34" charset="0"/>
              </a:rPr>
              <a:t>Arduino UNO (ATmega328p)</a:t>
            </a:r>
          </a:p>
          <a:p>
            <a:pPr marL="342900" indent="-342900">
              <a:buAutoNum type="arabicPeriod"/>
            </a:pPr>
            <a:r>
              <a:rPr lang="en-IN" sz="3200" dirty="0">
                <a:solidFill>
                  <a:schemeClr val="bg1"/>
                </a:solidFill>
                <a:latin typeface="Agency FB" panose="020B0503020202020204" pitchFamily="34" charset="0"/>
              </a:rPr>
              <a:t>Jumper wires</a:t>
            </a:r>
          </a:p>
          <a:p>
            <a:pPr marL="342900" indent="-342900">
              <a:buAutoNum type="arabicPeriod"/>
            </a:pPr>
            <a:r>
              <a:rPr lang="en-IN" sz="3200" dirty="0">
                <a:solidFill>
                  <a:schemeClr val="bg1"/>
                </a:solidFill>
                <a:latin typeface="Agency FB" panose="020B0503020202020204" pitchFamily="34" charset="0"/>
              </a:rPr>
              <a:t>Normal wires</a:t>
            </a:r>
          </a:p>
          <a:p>
            <a:pPr marL="342900" indent="-342900">
              <a:buAutoNum type="arabicPeriod"/>
            </a:pPr>
            <a:r>
              <a:rPr lang="en-IN" sz="3200" dirty="0">
                <a:solidFill>
                  <a:schemeClr val="bg1"/>
                </a:solidFill>
                <a:latin typeface="Agency FB" panose="020B0503020202020204" pitchFamily="34" charset="0"/>
              </a:rPr>
              <a:t>Power supply</a:t>
            </a:r>
          </a:p>
          <a:p>
            <a:pPr marL="342900" indent="-342900">
              <a:buAutoNum type="arabicPeriod"/>
            </a:pPr>
            <a:r>
              <a:rPr lang="en-IN" sz="3200" dirty="0">
                <a:solidFill>
                  <a:schemeClr val="bg1"/>
                </a:solidFill>
                <a:latin typeface="Agency FB" panose="020B0503020202020204" pitchFamily="34" charset="0"/>
              </a:rPr>
              <a:t>Sun board for body</a:t>
            </a:r>
          </a:p>
          <a:p>
            <a:pPr marL="342900" indent="-342900">
              <a:buAutoNum type="arabicPeriod"/>
            </a:pPr>
            <a:r>
              <a:rPr lang="en-IN" sz="3200" dirty="0">
                <a:solidFill>
                  <a:schemeClr val="bg1"/>
                </a:solidFill>
                <a:latin typeface="Agency FB" panose="020B0503020202020204" pitchFamily="34" charset="0"/>
              </a:rPr>
              <a:t>Programming skills</a:t>
            </a:r>
          </a:p>
        </p:txBody>
      </p:sp>
    </p:spTree>
    <p:extLst>
      <p:ext uri="{BB962C8B-B14F-4D97-AF65-F5344CB8AC3E}">
        <p14:creationId xmlns:p14="http://schemas.microsoft.com/office/powerpoint/2010/main" val="241359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rotWithShape="1">
          <a:blip r:embed="rId2">
            <a:extLst>
              <a:ext uri="{28A0092B-C50C-407E-A947-70E740481C1C}">
                <a14:useLocalDpi xmlns:a14="http://schemas.microsoft.com/office/drawing/2010/main" val="0"/>
              </a:ext>
            </a:extLst>
          </a:blip>
          <a:srcRect l="9020" r="7647"/>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0FD87D52-8071-624A-3FE2-168E3AE75ED1}"/>
              </a:ext>
            </a:extLst>
          </p:cNvPr>
          <p:cNvSpPr/>
          <p:nvPr/>
        </p:nvSpPr>
        <p:spPr>
          <a:xfrm>
            <a:off x="3809998" y="116540"/>
            <a:ext cx="4572001" cy="842683"/>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F5B13477-63A9-9C07-DFB9-EF89633082AC}"/>
              </a:ext>
            </a:extLst>
          </p:cNvPr>
          <p:cNvSpPr txBox="1"/>
          <p:nvPr/>
        </p:nvSpPr>
        <p:spPr>
          <a:xfrm>
            <a:off x="3638260" y="183939"/>
            <a:ext cx="4915479" cy="707886"/>
          </a:xfrm>
          <a:prstGeom prst="rect">
            <a:avLst/>
          </a:prstGeom>
          <a:noFill/>
        </p:spPr>
        <p:txBody>
          <a:bodyPr wrap="square" rtlCol="0">
            <a:spAutoFit/>
          </a:bodyPr>
          <a:lstStyle/>
          <a:p>
            <a:pPr algn="ctr"/>
            <a:r>
              <a:rPr lang="en-IN" sz="4000" u="sng">
                <a:solidFill>
                  <a:srgbClr val="F101FF"/>
                </a:solidFill>
                <a:latin typeface="Algerian" panose="04020705040A02060702" pitchFamily="82" charset="0"/>
              </a:rPr>
              <a:t>How it </a:t>
            </a:r>
            <a:r>
              <a:rPr lang="en-IN" sz="4000" u="sng" dirty="0">
                <a:solidFill>
                  <a:srgbClr val="F101FF"/>
                </a:solidFill>
                <a:latin typeface="Algerian" panose="04020705040A02060702" pitchFamily="82" charset="0"/>
              </a:rPr>
              <a:t>works?</a:t>
            </a:r>
          </a:p>
        </p:txBody>
      </p:sp>
      <p:sp>
        <p:nvSpPr>
          <p:cNvPr id="4" name="TextBox 3">
            <a:extLst>
              <a:ext uri="{FF2B5EF4-FFF2-40B4-BE49-F238E27FC236}">
                <a16:creationId xmlns:a16="http://schemas.microsoft.com/office/drawing/2014/main" id="{6FDA99E6-6165-76AE-9147-97938FB4680D}"/>
              </a:ext>
            </a:extLst>
          </p:cNvPr>
          <p:cNvSpPr txBox="1"/>
          <p:nvPr/>
        </p:nvSpPr>
        <p:spPr>
          <a:xfrm>
            <a:off x="264381" y="1143162"/>
            <a:ext cx="7902466" cy="3970318"/>
          </a:xfrm>
          <a:prstGeom prst="rect">
            <a:avLst/>
          </a:prstGeom>
          <a:noFill/>
        </p:spPr>
        <p:txBody>
          <a:bodyPr wrap="square" rtlCol="0">
            <a:spAutoFit/>
          </a:bodyPr>
          <a:lstStyle/>
          <a:p>
            <a:pPr algn="just"/>
            <a:r>
              <a:rPr lang="en-IN" sz="2800">
                <a:solidFill>
                  <a:schemeClr val="bg1"/>
                </a:solidFill>
                <a:latin typeface="Agency FB" panose="020B0503020202020204" pitchFamily="34" charset="0"/>
              </a:rPr>
              <a:t>This tracking </a:t>
            </a:r>
            <a:r>
              <a:rPr lang="en-IN" sz="2800" dirty="0">
                <a:solidFill>
                  <a:schemeClr val="bg1"/>
                </a:solidFill>
                <a:latin typeface="Agency FB" panose="020B0503020202020204" pitchFamily="34" charset="0"/>
              </a:rPr>
              <a:t>system has the 2 axes, </a:t>
            </a:r>
            <a:r>
              <a:rPr lang="en-IN" sz="2800">
                <a:solidFill>
                  <a:schemeClr val="bg1"/>
                </a:solidFill>
                <a:latin typeface="Agency FB" panose="020B0503020202020204" pitchFamily="34" charset="0"/>
              </a:rPr>
              <a:t>means 2-Dimentinal</a:t>
            </a:r>
            <a:r>
              <a:rPr lang="en-IN" sz="2800" dirty="0">
                <a:solidFill>
                  <a:schemeClr val="bg1"/>
                </a:solidFill>
                <a:latin typeface="Agency FB" panose="020B0503020202020204" pitchFamily="34" charset="0"/>
              </a:rPr>
              <a:t>, </a:t>
            </a:r>
            <a:r>
              <a:rPr lang="en-IN" sz="2800">
                <a:solidFill>
                  <a:schemeClr val="bg1"/>
                </a:solidFill>
                <a:latin typeface="Agency FB" panose="020B0503020202020204" pitchFamily="34" charset="0"/>
              </a:rPr>
              <a:t>that is </a:t>
            </a:r>
            <a:r>
              <a:rPr lang="en-IN" sz="2800" dirty="0">
                <a:solidFill>
                  <a:schemeClr val="bg1"/>
                </a:solidFill>
                <a:latin typeface="Agency FB" panose="020B0503020202020204" pitchFamily="34" charset="0"/>
              </a:rPr>
              <a:t>set on </a:t>
            </a:r>
            <a:r>
              <a:rPr lang="en-IN" sz="2800">
                <a:solidFill>
                  <a:schemeClr val="bg1"/>
                </a:solidFill>
                <a:latin typeface="Agency FB" panose="020B0503020202020204" pitchFamily="34" charset="0"/>
              </a:rPr>
              <a:t>two rotating </a:t>
            </a:r>
            <a:r>
              <a:rPr lang="en-IN" sz="2800" dirty="0">
                <a:solidFill>
                  <a:schemeClr val="bg1"/>
                </a:solidFill>
                <a:latin typeface="Agency FB" panose="020B0503020202020204" pitchFamily="34" charset="0"/>
              </a:rPr>
              <a:t>axes </a:t>
            </a:r>
            <a:r>
              <a:rPr lang="en-IN" sz="2800">
                <a:solidFill>
                  <a:schemeClr val="bg1"/>
                </a:solidFill>
                <a:latin typeface="Agency FB" panose="020B0503020202020204" pitchFamily="34" charset="0"/>
              </a:rPr>
              <a:t>to derive </a:t>
            </a:r>
            <a:r>
              <a:rPr lang="en-IN" sz="2800" dirty="0">
                <a:solidFill>
                  <a:schemeClr val="bg1"/>
                </a:solidFill>
                <a:latin typeface="Agency FB" panose="020B0503020202020204" pitchFamily="34" charset="0"/>
              </a:rPr>
              <a:t>a proper angle that can help them get </a:t>
            </a:r>
            <a:r>
              <a:rPr lang="en-IN" sz="2800">
                <a:solidFill>
                  <a:schemeClr val="bg1"/>
                </a:solidFill>
                <a:latin typeface="Agency FB" panose="020B0503020202020204" pitchFamily="34" charset="0"/>
              </a:rPr>
              <a:t>the maximum sunlight</a:t>
            </a:r>
            <a:r>
              <a:rPr lang="en-IN" sz="2800" dirty="0">
                <a:solidFill>
                  <a:schemeClr val="bg1"/>
                </a:solidFill>
                <a:latin typeface="Agency FB" panose="020B0503020202020204" pitchFamily="34" charset="0"/>
              </a:rPr>
              <a:t>.</a:t>
            </a:r>
          </a:p>
          <a:p>
            <a:pPr marL="285750" indent="-285750" algn="just">
              <a:buFont typeface="Symbol" panose="05050102010706020507" pitchFamily="18" charset="2"/>
              <a:buChar char="Þ"/>
            </a:pPr>
            <a:endParaRPr lang="en-IN" sz="2800" dirty="0">
              <a:solidFill>
                <a:schemeClr val="bg1"/>
              </a:solidFill>
              <a:latin typeface="Agency FB" panose="020B0503020202020204" pitchFamily="34" charset="0"/>
            </a:endParaRPr>
          </a:p>
          <a:p>
            <a:pPr algn="just"/>
            <a:r>
              <a:rPr lang="en-IN" sz="2800">
                <a:solidFill>
                  <a:schemeClr val="bg1"/>
                </a:solidFill>
                <a:latin typeface="Agency FB" panose="020B0503020202020204" pitchFamily="34" charset="0"/>
              </a:rPr>
              <a:t>At first </a:t>
            </a:r>
            <a:r>
              <a:rPr lang="en-IN" sz="2800" dirty="0">
                <a:solidFill>
                  <a:schemeClr val="bg1"/>
                </a:solidFill>
                <a:latin typeface="Agency FB" panose="020B0503020202020204" pitchFamily="34" charset="0"/>
              </a:rPr>
              <a:t>we </a:t>
            </a:r>
            <a:r>
              <a:rPr lang="en-IN" sz="2800">
                <a:solidFill>
                  <a:schemeClr val="bg1"/>
                </a:solidFill>
                <a:latin typeface="Agency FB" panose="020B0503020202020204" pitchFamily="34" charset="0"/>
              </a:rPr>
              <a:t>are adjusting </a:t>
            </a:r>
            <a:r>
              <a:rPr lang="en-IN" sz="2800" dirty="0">
                <a:solidFill>
                  <a:schemeClr val="bg1"/>
                </a:solidFill>
                <a:latin typeface="Agency FB" panose="020B0503020202020204" pitchFamily="34" charset="0"/>
              </a:rPr>
              <a:t>the surface of solar panel </a:t>
            </a:r>
            <a:r>
              <a:rPr lang="en-IN" sz="2800">
                <a:solidFill>
                  <a:schemeClr val="bg1"/>
                </a:solidFill>
                <a:latin typeface="Agency FB" panose="020B0503020202020204" pitchFamily="34" charset="0"/>
              </a:rPr>
              <a:t>by rotating it </a:t>
            </a:r>
            <a:r>
              <a:rPr lang="en-IN" sz="2800" dirty="0">
                <a:solidFill>
                  <a:schemeClr val="bg1"/>
                </a:solidFill>
                <a:latin typeface="Agency FB" panose="020B0503020202020204" pitchFamily="34" charset="0"/>
              </a:rPr>
              <a:t>around both the axes</a:t>
            </a:r>
            <a:r>
              <a:rPr lang="en-IN" sz="2800">
                <a:solidFill>
                  <a:schemeClr val="bg1"/>
                </a:solidFill>
                <a:latin typeface="Agency FB" panose="020B0503020202020204" pitchFamily="34" charset="0"/>
              </a:rPr>
              <a:t>, it </a:t>
            </a:r>
            <a:r>
              <a:rPr lang="en-IN" sz="2800" dirty="0">
                <a:solidFill>
                  <a:schemeClr val="bg1"/>
                </a:solidFill>
                <a:latin typeface="Agency FB" panose="020B0503020202020204" pitchFamily="34" charset="0"/>
              </a:rPr>
              <a:t>can be called “</a:t>
            </a:r>
            <a:r>
              <a:rPr lang="en-IN" sz="2800">
                <a:solidFill>
                  <a:schemeClr val="bg1"/>
                </a:solidFill>
                <a:latin typeface="Agency FB" panose="020B0503020202020204" pitchFamily="34" charset="0"/>
              </a:rPr>
              <a:t>Dual Axis </a:t>
            </a:r>
            <a:r>
              <a:rPr lang="en-IN" sz="2800" dirty="0">
                <a:solidFill>
                  <a:schemeClr val="bg1"/>
                </a:solidFill>
                <a:latin typeface="Agency FB" panose="020B0503020202020204" pitchFamily="34" charset="0"/>
              </a:rPr>
              <a:t>solar tracker”.</a:t>
            </a:r>
          </a:p>
          <a:p>
            <a:pPr algn="just"/>
            <a:endParaRPr lang="en-IN" sz="2800" dirty="0">
              <a:solidFill>
                <a:schemeClr val="bg1"/>
              </a:solidFill>
              <a:latin typeface="Agency FB" panose="020B0503020202020204" pitchFamily="34" charset="0"/>
            </a:endParaRPr>
          </a:p>
          <a:p>
            <a:pPr algn="just"/>
            <a:r>
              <a:rPr lang="en-IN" sz="2800" dirty="0">
                <a:solidFill>
                  <a:schemeClr val="bg1"/>
                </a:solidFill>
                <a:latin typeface="Agency FB" panose="020B0503020202020204" pitchFamily="34" charset="0"/>
              </a:rPr>
              <a:t>Then after every </a:t>
            </a:r>
            <a:r>
              <a:rPr lang="en-IN" sz="2800">
                <a:solidFill>
                  <a:schemeClr val="bg1"/>
                </a:solidFill>
                <a:latin typeface="Agency FB" panose="020B0503020202020204" pitchFamily="34" charset="0"/>
              </a:rPr>
              <a:t>20 minutes </a:t>
            </a:r>
            <a:r>
              <a:rPr lang="en-IN" sz="2800" dirty="0">
                <a:solidFill>
                  <a:schemeClr val="bg1"/>
                </a:solidFill>
                <a:latin typeface="Agency FB" panose="020B0503020202020204" pitchFamily="34" charset="0"/>
              </a:rPr>
              <a:t>the same </a:t>
            </a:r>
            <a:r>
              <a:rPr lang="en-IN" sz="2800">
                <a:solidFill>
                  <a:schemeClr val="bg1"/>
                </a:solidFill>
                <a:latin typeface="Agency FB" panose="020B0503020202020204" pitchFamily="34" charset="0"/>
              </a:rPr>
              <a:t>process will </a:t>
            </a:r>
            <a:r>
              <a:rPr lang="en-IN" sz="2800" dirty="0">
                <a:solidFill>
                  <a:schemeClr val="bg1"/>
                </a:solidFill>
                <a:latin typeface="Agency FB" panose="020B0503020202020204" pitchFamily="34" charset="0"/>
              </a:rPr>
              <a:t>pe procced </a:t>
            </a:r>
            <a:r>
              <a:rPr lang="en-IN" sz="2800">
                <a:solidFill>
                  <a:schemeClr val="bg1"/>
                </a:solidFill>
                <a:latin typeface="Agency FB" panose="020B0503020202020204" pitchFamily="34" charset="0"/>
              </a:rPr>
              <a:t>for re-positioning </a:t>
            </a:r>
            <a:r>
              <a:rPr lang="en-IN" sz="2800" dirty="0">
                <a:solidFill>
                  <a:schemeClr val="bg1"/>
                </a:solidFill>
                <a:latin typeface="Agency FB" panose="020B0503020202020204" pitchFamily="34" charset="0"/>
              </a:rPr>
              <a:t>of solar panels.</a:t>
            </a:r>
          </a:p>
        </p:txBody>
      </p:sp>
      <p:pic>
        <p:nvPicPr>
          <p:cNvPr id="6" name="Picture 5">
            <a:extLst>
              <a:ext uri="{FF2B5EF4-FFF2-40B4-BE49-F238E27FC236}">
                <a16:creationId xmlns:a16="http://schemas.microsoft.com/office/drawing/2014/main" id="{1C3C3E09-62D3-D00A-F965-33C0B18B997C}"/>
              </a:ext>
            </a:extLst>
          </p:cNvPr>
          <p:cNvPicPr>
            <a:picLocks noChangeAspect="1"/>
          </p:cNvPicPr>
          <p:nvPr/>
        </p:nvPicPr>
        <p:blipFill rotWithShape="1">
          <a:blip r:embed="rId3">
            <a:extLst>
              <a:ext uri="{28A0092B-C50C-407E-A947-70E740481C1C}">
                <a14:useLocalDpi xmlns:a14="http://schemas.microsoft.com/office/drawing/2010/main" val="0"/>
              </a:ext>
            </a:extLst>
          </a:blip>
          <a:srcRect l="16883" t="30065" r="4337" b="-1307"/>
          <a:stretch/>
        </p:blipFill>
        <p:spPr>
          <a:xfrm>
            <a:off x="8553739" y="1425667"/>
            <a:ext cx="2967317" cy="3209364"/>
          </a:xfrm>
          <a:prstGeom prst="rect">
            <a:avLst/>
          </a:prstGeom>
        </p:spPr>
      </p:pic>
      <p:sp>
        <p:nvSpPr>
          <p:cNvPr id="7" name="Rectangle 6">
            <a:extLst>
              <a:ext uri="{FF2B5EF4-FFF2-40B4-BE49-F238E27FC236}">
                <a16:creationId xmlns:a16="http://schemas.microsoft.com/office/drawing/2014/main" id="{10226B4F-DE2C-561A-B769-8AC7B71115C5}"/>
              </a:ext>
            </a:extLst>
          </p:cNvPr>
          <p:cNvSpPr/>
          <p:nvPr/>
        </p:nvSpPr>
        <p:spPr>
          <a:xfrm>
            <a:off x="9410666" y="4635031"/>
            <a:ext cx="1630575" cy="646331"/>
          </a:xfrm>
          <a:prstGeom prst="rect">
            <a:avLst/>
          </a:prstGeom>
          <a:noFill/>
        </p:spPr>
        <p:txBody>
          <a:bodyPr wrap="none" lIns="91440" tIns="45720" rIns="91440" bIns="45720">
            <a:spAutoFit/>
          </a:bodyPr>
          <a:lstStyle/>
          <a:p>
            <a:pPr algn="ctr"/>
            <a:r>
              <a:rPr lang="en-IN" sz="3600" b="0" u="sng"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Model</a:t>
            </a:r>
            <a:endParaRPr lang="en-IN" sz="36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7395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rotWithShape="1">
          <a:blip r:embed="rId2">
            <a:extLst>
              <a:ext uri="{28A0092B-C50C-407E-A947-70E740481C1C}">
                <a14:useLocalDpi xmlns:a14="http://schemas.microsoft.com/office/drawing/2010/main" val="0"/>
              </a:ext>
            </a:extLst>
          </a:blip>
          <a:srcRect l="9020" r="7647"/>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0FD87D52-8071-624A-3FE2-168E3AE75ED1}"/>
              </a:ext>
            </a:extLst>
          </p:cNvPr>
          <p:cNvSpPr/>
          <p:nvPr/>
        </p:nvSpPr>
        <p:spPr>
          <a:xfrm>
            <a:off x="4926622" y="273155"/>
            <a:ext cx="2338754" cy="720634"/>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25710DBE-FAD9-5BAA-DEBA-6B975304B94A}"/>
              </a:ext>
            </a:extLst>
          </p:cNvPr>
          <p:cNvSpPr txBox="1"/>
          <p:nvPr/>
        </p:nvSpPr>
        <p:spPr>
          <a:xfrm>
            <a:off x="4926622" y="310307"/>
            <a:ext cx="2338754" cy="646331"/>
          </a:xfrm>
          <a:prstGeom prst="rect">
            <a:avLst/>
          </a:prstGeom>
          <a:noFill/>
        </p:spPr>
        <p:txBody>
          <a:bodyPr wrap="square" rtlCol="0">
            <a:spAutoFit/>
          </a:bodyPr>
          <a:lstStyle/>
          <a:p>
            <a:pPr algn="ctr"/>
            <a:r>
              <a:rPr lang="en-IN" sz="3600" u="sng" dirty="0">
                <a:solidFill>
                  <a:srgbClr val="F101FF"/>
                </a:solidFill>
                <a:latin typeface="Algerian" panose="04020705040A02060702" pitchFamily="82" charset="0"/>
              </a:rPr>
              <a:t>PROCESS</a:t>
            </a:r>
          </a:p>
        </p:txBody>
      </p:sp>
      <p:sp>
        <p:nvSpPr>
          <p:cNvPr id="4" name="TextBox 3">
            <a:extLst>
              <a:ext uri="{FF2B5EF4-FFF2-40B4-BE49-F238E27FC236}">
                <a16:creationId xmlns:a16="http://schemas.microsoft.com/office/drawing/2014/main" id="{8B5F585E-727B-FDA7-C709-210CCB39FB94}"/>
              </a:ext>
            </a:extLst>
          </p:cNvPr>
          <p:cNvSpPr txBox="1"/>
          <p:nvPr/>
        </p:nvSpPr>
        <p:spPr>
          <a:xfrm>
            <a:off x="1332982" y="1266944"/>
            <a:ext cx="9982718" cy="5324535"/>
          </a:xfrm>
          <a:prstGeom prst="rect">
            <a:avLst/>
          </a:prstGeom>
          <a:noFill/>
        </p:spPr>
        <p:txBody>
          <a:bodyPr wrap="square" rtlCol="0">
            <a:spAutoFit/>
          </a:bodyPr>
          <a:lstStyle/>
          <a:p>
            <a:r>
              <a:rPr lang="en-IN" sz="2000" b="0" i="0" dirty="0">
                <a:solidFill>
                  <a:schemeClr val="bg1"/>
                </a:solidFill>
                <a:effectLst/>
                <a:latin typeface="Söhne Mono"/>
              </a:rPr>
              <a:t> </a:t>
            </a:r>
          </a:p>
          <a:p>
            <a:r>
              <a:rPr lang="en-IN" sz="2000" dirty="0">
                <a:solidFill>
                  <a:schemeClr val="bg1"/>
                </a:solidFill>
                <a:latin typeface="Söhne Mono"/>
              </a:rPr>
              <a:t>  </a:t>
            </a:r>
            <a:r>
              <a:rPr lang="en-IN" sz="2000" b="0" i="0" dirty="0">
                <a:solidFill>
                  <a:schemeClr val="bg1"/>
                </a:solidFill>
                <a:effectLst/>
                <a:latin typeface="Söhne Mono"/>
              </a:rPr>
              <a:t>       Solar Panel        </a:t>
            </a:r>
          </a:p>
          <a:p>
            <a:r>
              <a:rPr lang="en-IN" sz="2000" b="0" i="0" dirty="0">
                <a:solidFill>
                  <a:schemeClr val="bg1"/>
                </a:solidFill>
                <a:effectLst/>
                <a:latin typeface="Söhne Mono"/>
              </a:rPr>
              <a:t> </a:t>
            </a:r>
          </a:p>
          <a:p>
            <a:r>
              <a:rPr lang="en-IN" sz="2000" b="0" i="0" dirty="0">
                <a:solidFill>
                  <a:schemeClr val="bg1"/>
                </a:solidFill>
                <a:effectLst/>
                <a:latin typeface="Söhne Mono"/>
              </a:rPr>
              <a:t>                   </a:t>
            </a:r>
          </a:p>
          <a:p>
            <a:r>
              <a:rPr lang="en-IN" sz="2000" b="0" i="0" dirty="0">
                <a:solidFill>
                  <a:schemeClr val="bg1"/>
                </a:solidFill>
                <a:effectLst/>
                <a:latin typeface="Söhne Mono"/>
              </a:rPr>
              <a:t>                   </a:t>
            </a:r>
          </a:p>
          <a:p>
            <a:r>
              <a:rPr lang="en-IN" sz="2000" b="0" i="0" dirty="0">
                <a:solidFill>
                  <a:schemeClr val="bg1"/>
                </a:solidFill>
                <a:effectLst/>
                <a:latin typeface="Söhne Mono"/>
              </a:rPr>
              <a:t>     </a:t>
            </a:r>
            <a:r>
              <a:rPr lang="en-IN" sz="2000" dirty="0">
                <a:solidFill>
                  <a:schemeClr val="bg1"/>
                </a:solidFill>
                <a:latin typeface="Söhne Mono"/>
              </a:rPr>
              <a:t>    </a:t>
            </a:r>
            <a:r>
              <a:rPr lang="en-IN" sz="2000" b="0" i="0" dirty="0">
                <a:solidFill>
                  <a:schemeClr val="bg1"/>
                </a:solidFill>
                <a:effectLst/>
                <a:latin typeface="Söhne Mono"/>
              </a:rPr>
              <a:t> LDR 1,LDR2…      </a:t>
            </a:r>
          </a:p>
          <a:p>
            <a:endParaRPr lang="en-IN" sz="2000" b="0" i="0" dirty="0">
              <a:solidFill>
                <a:schemeClr val="bg1"/>
              </a:solidFill>
              <a:effectLst/>
              <a:latin typeface="Söhne Mono"/>
            </a:endParaRPr>
          </a:p>
          <a:p>
            <a:r>
              <a:rPr lang="en-IN" sz="2000" b="0" i="0" dirty="0">
                <a:solidFill>
                  <a:schemeClr val="bg1"/>
                </a:solidFill>
                <a:effectLst/>
                <a:latin typeface="Söhne Mono"/>
              </a:rPr>
              <a:t>                    </a:t>
            </a:r>
          </a:p>
          <a:p>
            <a:r>
              <a:rPr lang="en-IN" sz="2000" dirty="0">
                <a:solidFill>
                  <a:schemeClr val="bg1"/>
                </a:solidFill>
                <a:latin typeface="Söhne Mono"/>
              </a:rPr>
              <a:t> </a:t>
            </a:r>
            <a:r>
              <a:rPr lang="en-IN" sz="2000" b="0" i="0" dirty="0">
                <a:solidFill>
                  <a:schemeClr val="bg1"/>
                </a:solidFill>
                <a:effectLst/>
                <a:latin typeface="Söhne Mono"/>
              </a:rPr>
              <a:t>          </a:t>
            </a:r>
          </a:p>
          <a:p>
            <a:r>
              <a:rPr lang="en-IN" sz="2000" dirty="0">
                <a:solidFill>
                  <a:schemeClr val="bg1"/>
                </a:solidFill>
                <a:latin typeface="Söhne Mono"/>
              </a:rPr>
              <a:t>      </a:t>
            </a:r>
          </a:p>
          <a:p>
            <a:r>
              <a:rPr lang="en-IN" sz="2000">
                <a:solidFill>
                  <a:schemeClr val="bg1"/>
                </a:solidFill>
                <a:latin typeface="Söhne Mono"/>
              </a:rPr>
              <a:t>             </a:t>
            </a:r>
            <a:r>
              <a:rPr lang="en-IN" sz="2000" b="0" i="0">
                <a:solidFill>
                  <a:schemeClr val="bg1"/>
                </a:solidFill>
                <a:effectLst/>
                <a:latin typeface="Söhne Mono"/>
              </a:rPr>
              <a:t>Arduino</a:t>
            </a:r>
            <a:endParaRPr lang="en-IN" sz="2000" b="0" i="0" dirty="0">
              <a:solidFill>
                <a:schemeClr val="bg1"/>
              </a:solidFill>
              <a:effectLst/>
              <a:latin typeface="Söhne Mono"/>
            </a:endParaRPr>
          </a:p>
          <a:p>
            <a:r>
              <a:rPr lang="en-IN" sz="2000" dirty="0">
                <a:solidFill>
                  <a:schemeClr val="bg1"/>
                </a:solidFill>
                <a:latin typeface="Söhne Mono"/>
              </a:rPr>
              <a:t>                  </a:t>
            </a:r>
            <a:r>
              <a:rPr lang="en-IN" sz="2000" b="0" i="0" dirty="0">
                <a:solidFill>
                  <a:schemeClr val="bg1"/>
                </a:solidFill>
                <a:effectLst/>
                <a:latin typeface="Söhne Mono"/>
              </a:rPr>
              <a:t>    </a:t>
            </a:r>
          </a:p>
          <a:p>
            <a:endParaRPr lang="en-IN" sz="2000" dirty="0">
              <a:solidFill>
                <a:schemeClr val="bg1"/>
              </a:solidFill>
              <a:latin typeface="Söhne Mono"/>
            </a:endParaRPr>
          </a:p>
          <a:p>
            <a:r>
              <a:rPr lang="en-IN" sz="2000" dirty="0">
                <a:solidFill>
                  <a:schemeClr val="bg1"/>
                </a:solidFill>
                <a:latin typeface="Söhne Mono"/>
              </a:rPr>
              <a:t>                </a:t>
            </a:r>
          </a:p>
          <a:p>
            <a:r>
              <a:rPr lang="en-IN" sz="2000" dirty="0">
                <a:solidFill>
                  <a:schemeClr val="bg1"/>
                </a:solidFill>
                <a:latin typeface="Söhne Mono"/>
              </a:rPr>
              <a:t>                      </a:t>
            </a:r>
            <a:r>
              <a:rPr lang="en-IN" sz="2000" b="0" i="0" dirty="0">
                <a:solidFill>
                  <a:schemeClr val="bg1"/>
                </a:solidFill>
                <a:effectLst/>
                <a:latin typeface="Söhne Mono"/>
              </a:rPr>
              <a:t>              Servo Motor 1          +         Servo Motor 2                           Solar set </a:t>
            </a:r>
          </a:p>
          <a:p>
            <a:r>
              <a:rPr lang="en-IN" sz="2000" dirty="0">
                <a:solidFill>
                  <a:schemeClr val="bg1"/>
                </a:solidFill>
                <a:latin typeface="Söhne Mono"/>
              </a:rPr>
              <a:t>                        </a:t>
            </a:r>
            <a:r>
              <a:rPr lang="en-IN" sz="2000" b="0" i="0" dirty="0">
                <a:solidFill>
                  <a:schemeClr val="bg1"/>
                </a:solidFill>
                <a:effectLst/>
                <a:latin typeface="Söhne Mono"/>
              </a:rPr>
              <a:t> </a:t>
            </a:r>
          </a:p>
          <a:p>
            <a:endParaRPr lang="en-IN" sz="2000" dirty="0">
              <a:solidFill>
                <a:schemeClr val="bg1"/>
              </a:solidFill>
            </a:endParaRPr>
          </a:p>
        </p:txBody>
      </p:sp>
      <p:pic>
        <p:nvPicPr>
          <p:cNvPr id="6" name="Picture 5">
            <a:extLst>
              <a:ext uri="{FF2B5EF4-FFF2-40B4-BE49-F238E27FC236}">
                <a16:creationId xmlns:a16="http://schemas.microsoft.com/office/drawing/2014/main" id="{B98F9D56-713E-7624-D528-45BD2FC5B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4932" y="1304095"/>
            <a:ext cx="6640768" cy="3736419"/>
          </a:xfrm>
          <a:prstGeom prst="rect">
            <a:avLst/>
          </a:prstGeom>
        </p:spPr>
      </p:pic>
      <p:sp>
        <p:nvSpPr>
          <p:cNvPr id="7" name="Rectangle 6">
            <a:extLst>
              <a:ext uri="{FF2B5EF4-FFF2-40B4-BE49-F238E27FC236}">
                <a16:creationId xmlns:a16="http://schemas.microsoft.com/office/drawing/2014/main" id="{E390A694-2783-9447-001C-555A4F163983}"/>
              </a:ext>
            </a:extLst>
          </p:cNvPr>
          <p:cNvSpPr/>
          <p:nvPr/>
        </p:nvSpPr>
        <p:spPr>
          <a:xfrm>
            <a:off x="1585632" y="1506071"/>
            <a:ext cx="1865779" cy="5737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5AD9545-53F1-07E5-4D80-FFB199402A70}"/>
              </a:ext>
            </a:extLst>
          </p:cNvPr>
          <p:cNvSpPr/>
          <p:nvPr/>
        </p:nvSpPr>
        <p:spPr>
          <a:xfrm>
            <a:off x="1666314" y="2722148"/>
            <a:ext cx="1865779" cy="5737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59A2AA2-D629-7F94-2DBD-6B2BCA2EDE90}"/>
              </a:ext>
            </a:extLst>
          </p:cNvPr>
          <p:cNvSpPr/>
          <p:nvPr/>
        </p:nvSpPr>
        <p:spPr>
          <a:xfrm>
            <a:off x="1666314" y="4261356"/>
            <a:ext cx="1712260" cy="53173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09FDF027-73E9-FAB5-0DA5-9B0616021E55}"/>
              </a:ext>
            </a:extLst>
          </p:cNvPr>
          <p:cNvSpPr/>
          <p:nvPr/>
        </p:nvSpPr>
        <p:spPr>
          <a:xfrm>
            <a:off x="3297890" y="5435431"/>
            <a:ext cx="1865779" cy="5737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5B75540-29D1-CF63-E55A-CBBDAECDB21E}"/>
              </a:ext>
            </a:extLst>
          </p:cNvPr>
          <p:cNvSpPr/>
          <p:nvPr/>
        </p:nvSpPr>
        <p:spPr>
          <a:xfrm>
            <a:off x="5920767" y="5435430"/>
            <a:ext cx="1865779" cy="5737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F169F91-8705-1789-6C50-794C44A01110}"/>
              </a:ext>
            </a:extLst>
          </p:cNvPr>
          <p:cNvSpPr/>
          <p:nvPr/>
        </p:nvSpPr>
        <p:spPr>
          <a:xfrm>
            <a:off x="8740589" y="5432102"/>
            <a:ext cx="1865779" cy="573741"/>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CA02740D-670D-838A-3FE0-9ED5BF1C2D5E}"/>
              </a:ext>
            </a:extLst>
          </p:cNvPr>
          <p:cNvCxnSpPr/>
          <p:nvPr/>
        </p:nvCxnSpPr>
        <p:spPr>
          <a:xfrm>
            <a:off x="2626098" y="2169459"/>
            <a:ext cx="0" cy="439270"/>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4AEDF3-167F-C0B5-9E0A-C814F84EB83B}"/>
              </a:ext>
            </a:extLst>
          </p:cNvPr>
          <p:cNvCxnSpPr>
            <a:cxnSpLocks/>
          </p:cNvCxnSpPr>
          <p:nvPr/>
        </p:nvCxnSpPr>
        <p:spPr>
          <a:xfrm>
            <a:off x="2599203" y="3428522"/>
            <a:ext cx="9527" cy="705541"/>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782793C2-12A2-72E0-D5CA-6A86C5F27A46}"/>
              </a:ext>
            </a:extLst>
          </p:cNvPr>
          <p:cNvCxnSpPr>
            <a:cxnSpLocks/>
          </p:cNvCxnSpPr>
          <p:nvPr/>
        </p:nvCxnSpPr>
        <p:spPr>
          <a:xfrm rot="16200000" flipH="1">
            <a:off x="2485103" y="5181829"/>
            <a:ext cx="574042" cy="507205"/>
          </a:xfrm>
          <a:prstGeom prst="bentConnector3">
            <a:avLst>
              <a:gd name="adj1" fmla="val 99974"/>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BDBDA1C-2C62-33C1-2772-0A98113FFEB7}"/>
              </a:ext>
            </a:extLst>
          </p:cNvPr>
          <p:cNvCxnSpPr>
            <a:cxnSpLocks/>
          </p:cNvCxnSpPr>
          <p:nvPr/>
        </p:nvCxnSpPr>
        <p:spPr>
          <a:xfrm>
            <a:off x="8058709" y="5743048"/>
            <a:ext cx="557215" cy="0"/>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059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rotWithShape="1">
          <a:blip r:embed="rId2">
            <a:extLst>
              <a:ext uri="{28A0092B-C50C-407E-A947-70E740481C1C}">
                <a14:useLocalDpi xmlns:a14="http://schemas.microsoft.com/office/drawing/2010/main" val="0"/>
              </a:ext>
            </a:extLst>
          </a:blip>
          <a:srcRect l="9020" r="7647"/>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0FD87D52-8071-624A-3FE2-168E3AE75ED1}"/>
              </a:ext>
            </a:extLst>
          </p:cNvPr>
          <p:cNvSpPr/>
          <p:nvPr/>
        </p:nvSpPr>
        <p:spPr>
          <a:xfrm>
            <a:off x="3815713" y="116541"/>
            <a:ext cx="4560571" cy="866439"/>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7C6A588C-852D-23B8-10AF-859234AFFDB4}"/>
              </a:ext>
            </a:extLst>
          </p:cNvPr>
          <p:cNvSpPr txBox="1"/>
          <p:nvPr/>
        </p:nvSpPr>
        <p:spPr>
          <a:xfrm>
            <a:off x="4082715" y="116541"/>
            <a:ext cx="4026568" cy="769441"/>
          </a:xfrm>
          <a:prstGeom prst="rect">
            <a:avLst/>
          </a:prstGeom>
          <a:noFill/>
        </p:spPr>
        <p:txBody>
          <a:bodyPr wrap="square" rtlCol="0">
            <a:spAutoFit/>
          </a:bodyPr>
          <a:lstStyle/>
          <a:p>
            <a:pPr algn="ctr"/>
            <a:r>
              <a:rPr lang="en-IN" sz="4400" u="sng" dirty="0">
                <a:solidFill>
                  <a:srgbClr val="F101FF"/>
                </a:solidFill>
                <a:latin typeface="Algerian" panose="04020705040A02060702" pitchFamily="82" charset="0"/>
              </a:rPr>
              <a:t>Advantages</a:t>
            </a:r>
          </a:p>
        </p:txBody>
      </p:sp>
      <p:sp>
        <p:nvSpPr>
          <p:cNvPr id="4" name="TextBox 3">
            <a:extLst>
              <a:ext uri="{FF2B5EF4-FFF2-40B4-BE49-F238E27FC236}">
                <a16:creationId xmlns:a16="http://schemas.microsoft.com/office/drawing/2014/main" id="{BFAC7CF0-183C-D97D-7DFA-C2AD949224BA}"/>
              </a:ext>
            </a:extLst>
          </p:cNvPr>
          <p:cNvSpPr txBox="1"/>
          <p:nvPr/>
        </p:nvSpPr>
        <p:spPr>
          <a:xfrm>
            <a:off x="1724524" y="1349722"/>
            <a:ext cx="8742948" cy="4524315"/>
          </a:xfrm>
          <a:prstGeom prst="rect">
            <a:avLst/>
          </a:prstGeom>
          <a:noFill/>
        </p:spPr>
        <p:txBody>
          <a:bodyPr wrap="square" rtlCol="0">
            <a:spAutoFit/>
          </a:bodyPr>
          <a:lstStyle/>
          <a:p>
            <a:pPr marL="457200" indent="-457200">
              <a:buAutoNum type="arabicPeriod"/>
            </a:pP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Dual/</a:t>
            </a:r>
            <a:r>
              <a:rPr lang="en-IN" sz="3200">
                <a:solidFill>
                  <a:schemeClr val="bg1"/>
                </a:solidFill>
                <a:effectLst>
                  <a:outerShdw blurRad="38100" dist="38100" dir="2700000" algn="tl">
                    <a:srgbClr val="000000">
                      <a:alpha val="43137"/>
                    </a:srgbClr>
                  </a:outerShdw>
                </a:effectLst>
                <a:latin typeface="Agency FB" panose="020B0503020202020204" pitchFamily="34" charset="0"/>
              </a:rPr>
              <a:t>double axis solar tracking system will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track the sun from East to West as well as from North to South.</a:t>
            </a:r>
          </a:p>
          <a:p>
            <a:pPr marL="457200" indent="-457200">
              <a:buAutoNum type="arabicPeriod"/>
            </a:pPr>
            <a:r>
              <a:rPr lang="en-IN" sz="3200">
                <a:solidFill>
                  <a:schemeClr val="bg1"/>
                </a:solidFill>
                <a:effectLst>
                  <a:outerShdw blurRad="38100" dist="38100" dir="2700000" algn="tl">
                    <a:srgbClr val="000000">
                      <a:alpha val="43137"/>
                    </a:srgbClr>
                  </a:outerShdw>
                </a:effectLst>
                <a:latin typeface="Agency FB" panose="020B0503020202020204" pitchFamily="34" charset="0"/>
              </a:rPr>
              <a:t>These tracking system is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cheap and </a:t>
            </a:r>
            <a:r>
              <a:rPr lang="en-IN" sz="3200">
                <a:solidFill>
                  <a:schemeClr val="bg1"/>
                </a:solidFill>
                <a:effectLst>
                  <a:outerShdw blurRad="38100" dist="38100" dir="2700000" algn="tl">
                    <a:srgbClr val="000000">
                      <a:alpha val="43137"/>
                    </a:srgbClr>
                  </a:outerShdw>
                </a:effectLst>
                <a:latin typeface="Agency FB" panose="020B0503020202020204" pitchFamily="34" charset="0"/>
              </a:rPr>
              <a:t>very simple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to set up.</a:t>
            </a:r>
          </a:p>
          <a:p>
            <a:pPr marL="457200" indent="-457200">
              <a:buAutoNum type="arabicPeriod"/>
            </a:pP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Double axes </a:t>
            </a:r>
            <a:r>
              <a:rPr lang="en-IN" sz="3200">
                <a:solidFill>
                  <a:schemeClr val="bg1"/>
                </a:solidFill>
                <a:effectLst>
                  <a:outerShdw blurRad="38100" dist="38100" dir="2700000" algn="tl">
                    <a:srgbClr val="000000">
                      <a:alpha val="43137"/>
                    </a:srgbClr>
                  </a:outerShdw>
                </a:effectLst>
                <a:latin typeface="Agency FB" panose="020B0503020202020204" pitchFamily="34" charset="0"/>
              </a:rPr>
              <a:t>tracker suit companies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that want a low </a:t>
            </a:r>
            <a:r>
              <a:rPr lang="en-IN" sz="3200">
                <a:solidFill>
                  <a:schemeClr val="bg1"/>
                </a:solidFill>
                <a:effectLst>
                  <a:outerShdw blurRad="38100" dist="38100" dir="2700000" algn="tl">
                    <a:srgbClr val="000000">
                      <a:alpha val="43137"/>
                    </a:srgbClr>
                  </a:outerShdw>
                </a:effectLst>
                <a:latin typeface="Agency FB" panose="020B0503020202020204" pitchFamily="34" charset="0"/>
              </a:rPr>
              <a:t>cost option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and value for money</a:t>
            </a:r>
          </a:p>
          <a:p>
            <a:pPr marL="457200" indent="-457200">
              <a:buAutoNum type="arabicPeriod"/>
            </a:pPr>
            <a:r>
              <a:rPr lang="en-IN" sz="3200">
                <a:solidFill>
                  <a:schemeClr val="bg1"/>
                </a:solidFill>
                <a:effectLst>
                  <a:outerShdw blurRad="38100" dist="38100" dir="2700000" algn="tl">
                    <a:srgbClr val="000000">
                      <a:alpha val="43137"/>
                    </a:srgbClr>
                  </a:outerShdw>
                </a:effectLst>
                <a:latin typeface="Agency FB" panose="020B0503020202020204" pitchFamily="34" charset="0"/>
              </a:rPr>
              <a:t>They will also fit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for all areas where the </a:t>
            </a:r>
            <a:r>
              <a:rPr lang="en-IN" sz="3200">
                <a:solidFill>
                  <a:schemeClr val="bg1"/>
                </a:solidFill>
                <a:effectLst>
                  <a:outerShdw blurRad="38100" dist="38100" dir="2700000" algn="tl">
                    <a:srgbClr val="000000">
                      <a:alpha val="43137"/>
                    </a:srgbClr>
                  </a:outerShdw>
                </a:effectLst>
                <a:latin typeface="Agency FB" panose="020B0503020202020204" pitchFamily="34" charset="0"/>
              </a:rPr>
              <a:t>sun light intensity is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very less</a:t>
            </a:r>
          </a:p>
          <a:p>
            <a:pPr marL="457200" indent="-457200">
              <a:buAutoNum type="arabicPeriod"/>
            </a:pPr>
            <a:r>
              <a:rPr lang="en-IN" sz="3200">
                <a:solidFill>
                  <a:schemeClr val="bg1"/>
                </a:solidFill>
                <a:effectLst>
                  <a:outerShdw blurRad="38100" dist="38100" dir="2700000" algn="tl">
                    <a:srgbClr val="000000">
                      <a:alpha val="43137"/>
                    </a:srgbClr>
                  </a:outerShdw>
                </a:effectLst>
                <a:latin typeface="Agency FB" panose="020B0503020202020204" pitchFamily="34" charset="0"/>
              </a:rPr>
              <a:t>The effectiveness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of double axes solar tracker </a:t>
            </a:r>
            <a:r>
              <a:rPr lang="en-IN" sz="3200">
                <a:solidFill>
                  <a:schemeClr val="bg1"/>
                </a:solidFill>
                <a:effectLst>
                  <a:outerShdw blurRad="38100" dist="38100" dir="2700000" algn="tl">
                    <a:srgbClr val="000000">
                      <a:alpha val="43137"/>
                    </a:srgbClr>
                  </a:outerShdw>
                </a:effectLst>
                <a:latin typeface="Agency FB" panose="020B0503020202020204" pitchFamily="34" charset="0"/>
              </a:rPr>
              <a:t>over fixed solar tracking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mount </a:t>
            </a:r>
            <a:r>
              <a:rPr lang="en-IN" sz="3200">
                <a:solidFill>
                  <a:schemeClr val="bg1"/>
                </a:solidFill>
                <a:effectLst>
                  <a:outerShdw blurRad="38100" dist="38100" dir="2700000" algn="tl">
                    <a:srgbClr val="000000">
                      <a:alpha val="43137"/>
                    </a:srgbClr>
                  </a:outerShdw>
                </a:effectLst>
                <a:latin typeface="Agency FB" panose="020B0503020202020204" pitchFamily="34" charset="0"/>
              </a:rPr>
              <a:t>system is </a:t>
            </a:r>
            <a:r>
              <a:rPr lang="en-IN" sz="3200" dirty="0">
                <a:solidFill>
                  <a:schemeClr val="bg1"/>
                </a:solidFill>
                <a:effectLst>
                  <a:outerShdw blurRad="38100" dist="38100" dir="2700000" algn="tl">
                    <a:srgbClr val="000000">
                      <a:alpha val="43137"/>
                    </a:srgbClr>
                  </a:outerShdw>
                </a:effectLst>
                <a:latin typeface="Agency FB" panose="020B0503020202020204" pitchFamily="34" charset="0"/>
              </a:rPr>
              <a:t>32% approx.</a:t>
            </a:r>
          </a:p>
        </p:txBody>
      </p:sp>
    </p:spTree>
    <p:extLst>
      <p:ext uri="{BB962C8B-B14F-4D97-AF65-F5344CB8AC3E}">
        <p14:creationId xmlns:p14="http://schemas.microsoft.com/office/powerpoint/2010/main" val="208677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rotWithShape="1">
          <a:blip r:embed="rId2">
            <a:extLst>
              <a:ext uri="{28A0092B-C50C-407E-A947-70E740481C1C}">
                <a14:useLocalDpi xmlns:a14="http://schemas.microsoft.com/office/drawing/2010/main" val="0"/>
              </a:ext>
            </a:extLst>
          </a:blip>
          <a:srcRect l="9020" r="7647"/>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0FD87D52-8071-624A-3FE2-168E3AE75ED1}"/>
              </a:ext>
            </a:extLst>
          </p:cNvPr>
          <p:cNvSpPr/>
          <p:nvPr/>
        </p:nvSpPr>
        <p:spPr>
          <a:xfrm>
            <a:off x="2728807" y="68041"/>
            <a:ext cx="6482923" cy="866439"/>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EC59DFB4-2D39-87C4-A4BA-F0262E149052}"/>
              </a:ext>
            </a:extLst>
          </p:cNvPr>
          <p:cNvSpPr txBox="1"/>
          <p:nvPr/>
        </p:nvSpPr>
        <p:spPr>
          <a:xfrm>
            <a:off x="2854538" y="116541"/>
            <a:ext cx="6482922" cy="769441"/>
          </a:xfrm>
          <a:prstGeom prst="rect">
            <a:avLst/>
          </a:prstGeom>
          <a:noFill/>
        </p:spPr>
        <p:txBody>
          <a:bodyPr wrap="square" rtlCol="0">
            <a:spAutoFit/>
          </a:bodyPr>
          <a:lstStyle/>
          <a:p>
            <a:pPr algn="ctr"/>
            <a:r>
              <a:rPr lang="en-IN" sz="4400" u="sng">
                <a:solidFill>
                  <a:srgbClr val="F101FF"/>
                </a:solidFill>
                <a:latin typeface="Algerian" panose="04020705040A02060702" pitchFamily="82" charset="0"/>
              </a:rPr>
              <a:t>Future improvement</a:t>
            </a:r>
            <a:endParaRPr lang="en-IN" sz="4400" u="sng" dirty="0">
              <a:solidFill>
                <a:srgbClr val="F101FF"/>
              </a:solidFill>
              <a:latin typeface="Algerian" panose="04020705040A02060702" pitchFamily="82" charset="0"/>
            </a:endParaRPr>
          </a:p>
        </p:txBody>
      </p:sp>
      <p:sp>
        <p:nvSpPr>
          <p:cNvPr id="4" name="TextBox 3">
            <a:extLst>
              <a:ext uri="{FF2B5EF4-FFF2-40B4-BE49-F238E27FC236}">
                <a16:creationId xmlns:a16="http://schemas.microsoft.com/office/drawing/2014/main" id="{434D3020-8198-1C24-3D4A-144552BB128E}"/>
              </a:ext>
            </a:extLst>
          </p:cNvPr>
          <p:cNvSpPr txBox="1"/>
          <p:nvPr/>
        </p:nvSpPr>
        <p:spPr>
          <a:xfrm>
            <a:off x="1868656" y="1166842"/>
            <a:ext cx="8203223" cy="4524315"/>
          </a:xfrm>
          <a:prstGeom prst="rect">
            <a:avLst/>
          </a:prstGeom>
          <a:noFill/>
        </p:spPr>
        <p:txBody>
          <a:bodyPr wrap="square" rtlCol="0">
            <a:spAutoFit/>
          </a:bodyPr>
          <a:lstStyle/>
          <a:p>
            <a:pPr marL="514350" indent="-514350" algn="just">
              <a:buAutoNum type="arabicPeriod"/>
            </a:pPr>
            <a:r>
              <a:rPr lang="en-US" sz="3600">
                <a:solidFill>
                  <a:schemeClr val="bg1"/>
                </a:solidFill>
                <a:latin typeface="Agency FB" panose="020B0503020202020204" pitchFamily="34" charset="0"/>
              </a:rPr>
              <a:t>Implement </a:t>
            </a:r>
            <a:r>
              <a:rPr lang="en-US" sz="3600" dirty="0">
                <a:solidFill>
                  <a:schemeClr val="bg1"/>
                </a:solidFill>
                <a:latin typeface="Agency FB" panose="020B0503020202020204" pitchFamily="34" charset="0"/>
              </a:rPr>
              <a:t>more </a:t>
            </a:r>
            <a:r>
              <a:rPr lang="en-US" sz="3600">
                <a:solidFill>
                  <a:schemeClr val="bg1"/>
                </a:solidFill>
                <a:latin typeface="Agency FB" panose="020B0503020202020204" pitchFamily="34" charset="0"/>
              </a:rPr>
              <a:t>advanced tracking algorithms for increased </a:t>
            </a:r>
            <a:r>
              <a:rPr lang="en-US" sz="3600" dirty="0">
                <a:solidFill>
                  <a:schemeClr val="bg1"/>
                </a:solidFill>
                <a:latin typeface="Agency FB" panose="020B0503020202020204" pitchFamily="34" charset="0"/>
              </a:rPr>
              <a:t>accuracy.</a:t>
            </a:r>
          </a:p>
          <a:p>
            <a:pPr marL="514350" indent="-514350" algn="just">
              <a:buAutoNum type="arabicPeriod"/>
            </a:pPr>
            <a:r>
              <a:rPr lang="en-US" sz="3600">
                <a:solidFill>
                  <a:schemeClr val="bg1"/>
                </a:solidFill>
                <a:latin typeface="Agency FB" panose="020B0503020202020204" pitchFamily="34" charset="0"/>
              </a:rPr>
              <a:t>Integrate real-time </a:t>
            </a:r>
            <a:r>
              <a:rPr lang="en-US" sz="3600" dirty="0">
                <a:solidFill>
                  <a:schemeClr val="bg1"/>
                </a:solidFill>
                <a:latin typeface="Agency FB" panose="020B0503020202020204" pitchFamily="34" charset="0"/>
              </a:rPr>
              <a:t>clock (RTC) module </a:t>
            </a:r>
            <a:r>
              <a:rPr lang="en-US" sz="3600">
                <a:solidFill>
                  <a:schemeClr val="bg1"/>
                </a:solidFill>
                <a:latin typeface="Agency FB" panose="020B0503020202020204" pitchFamily="34" charset="0"/>
              </a:rPr>
              <a:t>for precise time-based tracking</a:t>
            </a:r>
            <a:r>
              <a:rPr lang="en-US" sz="3600" dirty="0">
                <a:solidFill>
                  <a:schemeClr val="bg1"/>
                </a:solidFill>
                <a:latin typeface="Agency FB" panose="020B0503020202020204" pitchFamily="34" charset="0"/>
              </a:rPr>
              <a:t>.</a:t>
            </a:r>
          </a:p>
          <a:p>
            <a:pPr marL="514350" indent="-514350" algn="just">
              <a:buAutoNum type="arabicPeriod"/>
            </a:pPr>
            <a:r>
              <a:rPr lang="en-US" sz="3600">
                <a:solidFill>
                  <a:schemeClr val="bg1"/>
                </a:solidFill>
                <a:latin typeface="Agency FB" panose="020B0503020202020204" pitchFamily="34" charset="0"/>
              </a:rPr>
              <a:t>Incorporate wireless communication </a:t>
            </a:r>
            <a:r>
              <a:rPr lang="en-US" sz="3600" dirty="0">
                <a:solidFill>
                  <a:schemeClr val="bg1"/>
                </a:solidFill>
                <a:latin typeface="Agency FB" panose="020B0503020202020204" pitchFamily="34" charset="0"/>
              </a:rPr>
              <a:t>for </a:t>
            </a:r>
            <a:r>
              <a:rPr lang="en-US" sz="3600">
                <a:solidFill>
                  <a:schemeClr val="bg1"/>
                </a:solidFill>
                <a:latin typeface="Agency FB" panose="020B0503020202020204" pitchFamily="34" charset="0"/>
              </a:rPr>
              <a:t>remote monitoring </a:t>
            </a:r>
            <a:r>
              <a:rPr lang="en-US" sz="3600" dirty="0">
                <a:solidFill>
                  <a:schemeClr val="bg1"/>
                </a:solidFill>
                <a:latin typeface="Agency FB" panose="020B0503020202020204" pitchFamily="34" charset="0"/>
              </a:rPr>
              <a:t>and control.</a:t>
            </a:r>
          </a:p>
          <a:p>
            <a:pPr marL="514350" indent="-514350" algn="just">
              <a:buAutoNum type="arabicPeriod"/>
            </a:pPr>
            <a:r>
              <a:rPr lang="en-US" sz="3600" dirty="0">
                <a:solidFill>
                  <a:schemeClr val="bg1"/>
                </a:solidFill>
                <a:latin typeface="Agency FB" panose="020B0503020202020204" pitchFamily="34" charset="0"/>
              </a:rPr>
              <a:t>Enhance the system </a:t>
            </a:r>
            <a:r>
              <a:rPr lang="en-US" sz="3600">
                <a:solidFill>
                  <a:schemeClr val="bg1"/>
                </a:solidFill>
                <a:latin typeface="Agency FB" panose="020B0503020202020204" pitchFamily="34" charset="0"/>
              </a:rPr>
              <a:t>to withstand </a:t>
            </a:r>
            <a:r>
              <a:rPr lang="en-US" sz="3600" dirty="0">
                <a:solidFill>
                  <a:schemeClr val="bg1"/>
                </a:solidFill>
                <a:latin typeface="Agency FB" panose="020B0503020202020204" pitchFamily="34" charset="0"/>
              </a:rPr>
              <a:t>adverse </a:t>
            </a:r>
            <a:r>
              <a:rPr lang="en-US" sz="3600">
                <a:solidFill>
                  <a:schemeClr val="bg1"/>
                </a:solidFill>
                <a:latin typeface="Agency FB" panose="020B0503020202020204" pitchFamily="34" charset="0"/>
              </a:rPr>
              <a:t>weather conditions</a:t>
            </a:r>
            <a:r>
              <a:rPr lang="en-US" sz="3600" dirty="0">
                <a:solidFill>
                  <a:schemeClr val="bg1"/>
                </a:solidFill>
                <a:latin typeface="Agency FB" panose="020B0503020202020204" pitchFamily="34" charset="0"/>
              </a:rPr>
              <a:t>.</a:t>
            </a:r>
            <a:endParaRPr lang="en-IN" sz="36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7868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A972B0-F9FA-3C58-C555-922A186095E4}"/>
              </a:ext>
            </a:extLst>
          </p:cNvPr>
          <p:cNvPicPr>
            <a:picLocks noChangeAspect="1"/>
          </p:cNvPicPr>
          <p:nvPr/>
        </p:nvPicPr>
        <p:blipFill rotWithShape="1">
          <a:blip r:embed="rId2">
            <a:extLst>
              <a:ext uri="{28A0092B-C50C-407E-A947-70E740481C1C}">
                <a14:useLocalDpi xmlns:a14="http://schemas.microsoft.com/office/drawing/2010/main" val="0"/>
              </a:ext>
            </a:extLst>
          </a:blip>
          <a:srcRect l="9020" r="7647"/>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0FD87D52-8071-624A-3FE2-168E3AE75ED1}"/>
              </a:ext>
            </a:extLst>
          </p:cNvPr>
          <p:cNvSpPr/>
          <p:nvPr/>
        </p:nvSpPr>
        <p:spPr>
          <a:xfrm>
            <a:off x="4254010" y="369663"/>
            <a:ext cx="3683976" cy="689886"/>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B795363A-80E2-25CD-7B8C-34B086A9EF03}"/>
              </a:ext>
            </a:extLst>
          </p:cNvPr>
          <p:cNvSpPr txBox="1"/>
          <p:nvPr/>
        </p:nvSpPr>
        <p:spPr>
          <a:xfrm>
            <a:off x="4254010" y="342788"/>
            <a:ext cx="3683976" cy="646331"/>
          </a:xfrm>
          <a:prstGeom prst="rect">
            <a:avLst/>
          </a:prstGeom>
          <a:noFill/>
        </p:spPr>
        <p:txBody>
          <a:bodyPr wrap="square" rtlCol="0">
            <a:spAutoFit/>
          </a:bodyPr>
          <a:lstStyle/>
          <a:p>
            <a:pPr algn="ctr"/>
            <a:r>
              <a:rPr lang="en-IN" sz="3600" u="sng">
                <a:solidFill>
                  <a:srgbClr val="F101FF"/>
                </a:solidFill>
                <a:latin typeface="Algerian" panose="04020705040A02060702" pitchFamily="82" charset="0"/>
              </a:rPr>
              <a:t>Conclusion</a:t>
            </a:r>
            <a:endParaRPr lang="en-IN" sz="3600" u="sng" dirty="0">
              <a:solidFill>
                <a:srgbClr val="F101FF"/>
              </a:solidFill>
              <a:latin typeface="Algerian" panose="04020705040A02060702" pitchFamily="82" charset="0"/>
            </a:endParaRPr>
          </a:p>
        </p:txBody>
      </p:sp>
      <p:sp>
        <p:nvSpPr>
          <p:cNvPr id="4" name="TextBox 3">
            <a:extLst>
              <a:ext uri="{FF2B5EF4-FFF2-40B4-BE49-F238E27FC236}">
                <a16:creationId xmlns:a16="http://schemas.microsoft.com/office/drawing/2014/main" id="{2F28AAA6-C9A1-6CFD-E477-C10F02A7F880}"/>
              </a:ext>
            </a:extLst>
          </p:cNvPr>
          <p:cNvSpPr txBox="1"/>
          <p:nvPr/>
        </p:nvSpPr>
        <p:spPr>
          <a:xfrm>
            <a:off x="1185180" y="947538"/>
            <a:ext cx="9821636" cy="5324535"/>
          </a:xfrm>
          <a:prstGeom prst="rect">
            <a:avLst/>
          </a:prstGeom>
          <a:noFill/>
        </p:spPr>
        <p:txBody>
          <a:bodyPr wrap="square" rtlCol="0">
            <a:spAutoFit/>
          </a:bodyPr>
          <a:lstStyle/>
          <a:p>
            <a:pPr algn="just"/>
            <a:r>
              <a:rPr lang="en-US" sz="2800" dirty="0">
                <a:solidFill>
                  <a:schemeClr val="bg1"/>
                </a:solidFill>
                <a:latin typeface="Agency FB" panose="020B0503020202020204" pitchFamily="34" charset="0"/>
              </a:rPr>
              <a:t>The </a:t>
            </a:r>
            <a:r>
              <a:rPr lang="en-US" sz="2800">
                <a:solidFill>
                  <a:schemeClr val="bg1"/>
                </a:solidFill>
                <a:latin typeface="Agency FB" panose="020B0503020202020204" pitchFamily="34" charset="0"/>
              </a:rPr>
              <a:t>Dual Axis </a:t>
            </a:r>
            <a:r>
              <a:rPr lang="en-US" sz="2800" dirty="0">
                <a:solidFill>
                  <a:schemeClr val="bg1"/>
                </a:solidFill>
                <a:latin typeface="Agency FB" panose="020B0503020202020204" pitchFamily="34" charset="0"/>
              </a:rPr>
              <a:t>Solar Tracker project demonstrates how a system </a:t>
            </a:r>
            <a:r>
              <a:rPr lang="en-US" sz="2800">
                <a:solidFill>
                  <a:schemeClr val="bg1"/>
                </a:solidFill>
                <a:latin typeface="Agency FB" panose="020B0503020202020204" pitchFamily="34" charset="0"/>
              </a:rPr>
              <a:t>can automatically orient </a:t>
            </a:r>
            <a:r>
              <a:rPr lang="en-US" sz="2800" dirty="0">
                <a:solidFill>
                  <a:schemeClr val="bg1"/>
                </a:solidFill>
                <a:latin typeface="Agency FB" panose="020B0503020202020204" pitchFamily="34" charset="0"/>
              </a:rPr>
              <a:t>a solar panel </a:t>
            </a:r>
            <a:r>
              <a:rPr lang="en-US" sz="2800">
                <a:solidFill>
                  <a:schemeClr val="bg1"/>
                </a:solidFill>
                <a:latin typeface="Agency FB" panose="020B0503020202020204" pitchFamily="34" charset="0"/>
              </a:rPr>
              <a:t>to maximize its </a:t>
            </a:r>
            <a:r>
              <a:rPr lang="en-US" sz="2800" dirty="0">
                <a:solidFill>
                  <a:schemeClr val="bg1"/>
                </a:solidFill>
                <a:latin typeface="Agency FB" panose="020B0503020202020204" pitchFamily="34" charset="0"/>
              </a:rPr>
              <a:t>exposure </a:t>
            </a:r>
            <a:r>
              <a:rPr lang="en-US" sz="2800">
                <a:solidFill>
                  <a:schemeClr val="bg1"/>
                </a:solidFill>
                <a:latin typeface="Agency FB" panose="020B0503020202020204" pitchFamily="34" charset="0"/>
              </a:rPr>
              <a:t>to sunlight. This </a:t>
            </a:r>
            <a:r>
              <a:rPr lang="en-US" sz="2800" dirty="0">
                <a:solidFill>
                  <a:schemeClr val="bg1"/>
                </a:solidFill>
                <a:latin typeface="Agency FB" panose="020B0503020202020204" pitchFamily="34" charset="0"/>
              </a:rPr>
              <a:t>enhances the panel's </a:t>
            </a:r>
            <a:r>
              <a:rPr lang="en-US" sz="2800">
                <a:solidFill>
                  <a:schemeClr val="bg1"/>
                </a:solidFill>
                <a:latin typeface="Agency FB" panose="020B0503020202020204" pitchFamily="34" charset="0"/>
              </a:rPr>
              <a:t>energy production </a:t>
            </a:r>
            <a:r>
              <a:rPr lang="en-US" sz="2800" dirty="0">
                <a:solidFill>
                  <a:schemeClr val="bg1"/>
                </a:solidFill>
                <a:latin typeface="Agency FB" panose="020B0503020202020204" pitchFamily="34" charset="0"/>
              </a:rPr>
              <a:t>and </a:t>
            </a:r>
            <a:r>
              <a:rPr lang="en-US" sz="2800">
                <a:solidFill>
                  <a:schemeClr val="bg1"/>
                </a:solidFill>
                <a:latin typeface="Agency FB" panose="020B0503020202020204" pitchFamily="34" charset="0"/>
              </a:rPr>
              <a:t>overall efficiency, making it </a:t>
            </a:r>
            <a:r>
              <a:rPr lang="en-US" sz="2800" dirty="0">
                <a:solidFill>
                  <a:schemeClr val="bg1"/>
                </a:solidFill>
                <a:latin typeface="Agency FB" panose="020B0503020202020204" pitchFamily="34" charset="0"/>
              </a:rPr>
              <a:t>a </a:t>
            </a:r>
            <a:r>
              <a:rPr lang="en-US" sz="2800">
                <a:solidFill>
                  <a:schemeClr val="bg1"/>
                </a:solidFill>
                <a:latin typeface="Agency FB" panose="020B0503020202020204" pitchFamily="34" charset="0"/>
              </a:rPr>
              <a:t>valuable addition </a:t>
            </a:r>
            <a:r>
              <a:rPr lang="en-US" sz="2800" dirty="0">
                <a:solidFill>
                  <a:schemeClr val="bg1"/>
                </a:solidFill>
                <a:latin typeface="Agency FB" panose="020B0503020202020204" pitchFamily="34" charset="0"/>
              </a:rPr>
              <a:t>to solar energy systems.</a:t>
            </a:r>
          </a:p>
          <a:p>
            <a:r>
              <a:rPr lang="en-US" sz="2800" dirty="0">
                <a:solidFill>
                  <a:schemeClr val="bg1"/>
                </a:solidFill>
                <a:latin typeface="Agency FB" panose="020B0503020202020204" pitchFamily="34" charset="0"/>
              </a:rPr>
              <a:t>                                               </a:t>
            </a:r>
            <a:r>
              <a:rPr lang="en-IN" sz="2800" dirty="0">
                <a:solidFill>
                  <a:schemeClr val="bg1"/>
                </a:solidFill>
                <a:latin typeface="Agency FB" panose="020B0503020202020204" pitchFamily="34" charset="0"/>
              </a:rPr>
              <a:t> </a:t>
            </a:r>
            <a:r>
              <a:rPr lang="en-IN" sz="4000" u="sng" dirty="0">
                <a:solidFill>
                  <a:srgbClr val="F101FF"/>
                </a:solidFill>
                <a:latin typeface="Algerian" panose="04020705040A02060702" pitchFamily="82" charset="0"/>
              </a:rPr>
              <a:t>Reference</a:t>
            </a:r>
          </a:p>
          <a:p>
            <a:pPr marL="342900" indent="-342900">
              <a:buAutoNum type="arabicPeriod"/>
            </a:pPr>
            <a:r>
              <a:rPr lang="en-IN" sz="3600">
                <a:solidFill>
                  <a:schemeClr val="bg1"/>
                </a:solidFill>
                <a:latin typeface="Agency FB" panose="020B0503020202020204" pitchFamily="34" charset="0"/>
              </a:rPr>
              <a:t>Arduino</a:t>
            </a:r>
            <a:r>
              <a:rPr lang="en-IN" sz="3600" dirty="0">
                <a:solidFill>
                  <a:schemeClr val="bg1"/>
                </a:solidFill>
                <a:latin typeface="Agency FB" panose="020B0503020202020204" pitchFamily="34" charset="0"/>
              </a:rPr>
              <a:t>.cc</a:t>
            </a:r>
          </a:p>
          <a:p>
            <a:pPr marL="342900" indent="-342900">
              <a:buAutoNum type="arabicPeriod"/>
            </a:pPr>
            <a:r>
              <a:rPr lang="en-IN" sz="3600">
                <a:solidFill>
                  <a:schemeClr val="bg1"/>
                </a:solidFill>
                <a:latin typeface="Agency FB" panose="020B0503020202020204" pitchFamily="34" charset="0"/>
              </a:rPr>
              <a:t>Servo library</a:t>
            </a:r>
            <a:endParaRPr lang="en-IN" sz="3600" dirty="0">
              <a:solidFill>
                <a:schemeClr val="bg1"/>
              </a:solidFill>
              <a:latin typeface="Agency FB" panose="020B0503020202020204" pitchFamily="34" charset="0"/>
            </a:endParaRPr>
          </a:p>
          <a:p>
            <a:pPr marL="342900" indent="-342900">
              <a:buAutoNum type="arabicPeriod"/>
            </a:pPr>
            <a:r>
              <a:rPr lang="en-IN" sz="3600">
                <a:solidFill>
                  <a:schemeClr val="bg1"/>
                </a:solidFill>
                <a:latin typeface="Agency FB" panose="020B0503020202020204" pitchFamily="34" charset="0"/>
              </a:rPr>
              <a:t>Online documentations</a:t>
            </a:r>
            <a:endParaRPr lang="en-IN" sz="3600" dirty="0">
              <a:solidFill>
                <a:schemeClr val="bg1"/>
              </a:solidFill>
              <a:latin typeface="Agency FB" panose="020B0503020202020204" pitchFamily="34" charset="0"/>
            </a:endParaRPr>
          </a:p>
          <a:p>
            <a:endParaRPr lang="en-IN" sz="4000" u="sng" dirty="0">
              <a:solidFill>
                <a:srgbClr val="F101FF"/>
              </a:solidFill>
              <a:latin typeface="Algerian" panose="04020705040A02060702" pitchFamily="82" charset="0"/>
            </a:endParaRPr>
          </a:p>
          <a:p>
            <a:pPr algn="just"/>
            <a:endParaRPr lang="en-US" sz="2800" dirty="0">
              <a:solidFill>
                <a:schemeClr val="bg1"/>
              </a:solidFill>
              <a:latin typeface="Agency FB" panose="020B0503020202020204" pitchFamily="34" charset="0"/>
            </a:endParaRPr>
          </a:p>
        </p:txBody>
      </p:sp>
      <p:sp>
        <p:nvSpPr>
          <p:cNvPr id="6" name="Rectangle: Rounded Corners 5">
            <a:extLst>
              <a:ext uri="{FF2B5EF4-FFF2-40B4-BE49-F238E27FC236}">
                <a16:creationId xmlns:a16="http://schemas.microsoft.com/office/drawing/2014/main" id="{D5CC918D-0FFD-247D-9DCF-66E4BA5FA95C}"/>
              </a:ext>
            </a:extLst>
          </p:cNvPr>
          <p:cNvSpPr/>
          <p:nvPr/>
        </p:nvSpPr>
        <p:spPr>
          <a:xfrm>
            <a:off x="4254010" y="2739114"/>
            <a:ext cx="3683976" cy="689886"/>
          </a:xfrm>
          <a:prstGeom prst="roundRect">
            <a:avLst>
              <a:gd name="adj" fmla="val 9713"/>
            </a:avLst>
          </a:prstGeom>
          <a:gradFill>
            <a:gsLst>
              <a:gs pos="0">
                <a:schemeClr val="accent1">
                  <a:lumMod val="5000"/>
                  <a:lumOff val="95000"/>
                  <a:alpha val="10000"/>
                </a:schemeClr>
              </a:gs>
              <a:gs pos="70000">
                <a:schemeClr val="tx1">
                  <a:alpha val="2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Tree>
    <p:extLst>
      <p:ext uri="{BB962C8B-B14F-4D97-AF65-F5344CB8AC3E}">
        <p14:creationId xmlns:p14="http://schemas.microsoft.com/office/powerpoint/2010/main" val="21515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586</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Agency FB</vt:lpstr>
      <vt:lpstr>Algerian</vt:lpstr>
      <vt:lpstr>Arial</vt:lpstr>
      <vt:lpstr>BankGothic Lt BT</vt:lpstr>
      <vt:lpstr>BankGothic Md BT</vt:lpstr>
      <vt:lpstr>Calibri</vt:lpstr>
      <vt:lpstr>Calibri Light</vt:lpstr>
      <vt:lpstr>Söhne Mono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Aniruddha Das</dc:creator>
  <cp:lastModifiedBy>Aniruddha Das</cp:lastModifiedBy>
  <cp:revision>10</cp:revision>
  <dcterms:created xsi:type="dcterms:W3CDTF">2023-11-01T06:02:14Z</dcterms:created>
  <dcterms:modified xsi:type="dcterms:W3CDTF">2023-11-03T05:40:20Z</dcterms:modified>
</cp:coreProperties>
</file>