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6j3BfyKXrOwDpMkLZqM5bSMFq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3AD2CE-1E55-4656-94B0-162E9A08C541}">
  <a:tblStyle styleId="{733AD2CE-1E55-4656-94B0-162E9A08C5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498" y="41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83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152400" y="762000"/>
            <a:ext cx="8763000" cy="4457700"/>
          </a:xfrm>
          <a:prstGeom prst="rect">
            <a:avLst/>
          </a:prstGeom>
          <a:noFill/>
          <a:ln w="25400" cap="flat" cmpd="sng">
            <a:solidFill>
              <a:srgbClr val="A500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 txBox="1">
            <a:spLocks noGrp="1"/>
          </p:cNvSpPr>
          <p:nvPr>
            <p:ph type="ctrTitle"/>
          </p:nvPr>
        </p:nvSpPr>
        <p:spPr>
          <a:xfrm>
            <a:off x="685800" y="1485900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Arial"/>
              <a:buNone/>
              <a:defRPr>
                <a:solidFill>
                  <a:srgbClr val="A500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ubTitle" idx="1"/>
          </p:nvPr>
        </p:nvSpPr>
        <p:spPr>
          <a:xfrm>
            <a:off x="1371600" y="39878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3124200" y="419100"/>
            <a:ext cx="2971800" cy="685800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25400" cap="flat" cmpd="sng">
            <a:solidFill>
              <a:srgbClr val="A500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3200" b="1" i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</a:t>
            </a:r>
            <a:endParaRPr sz="3200" b="1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163"/>
            <a:ext cx="1756836" cy="85218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 rot="5400000">
            <a:off x="2648082" y="-1085982"/>
            <a:ext cx="3771636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900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152400" y="266700"/>
            <a:ext cx="8763000" cy="914400"/>
          </a:xfrm>
          <a:prstGeom prst="rect">
            <a:avLst/>
          </a:prstGeom>
          <a:noFill/>
          <a:ln w="25400" cap="flat" cmpd="sng">
            <a:solidFill>
              <a:srgbClr val="A500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228600" y="1333500"/>
            <a:ext cx="8610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5"/>
          <p:cNvSpPr/>
          <p:nvPr/>
        </p:nvSpPr>
        <p:spPr>
          <a:xfrm>
            <a:off x="152400" y="1181100"/>
            <a:ext cx="8763000" cy="4038600"/>
          </a:xfrm>
          <a:prstGeom prst="rect">
            <a:avLst/>
          </a:prstGeom>
          <a:noFill/>
          <a:ln w="25400" cap="flat" cmpd="sng">
            <a:solidFill>
              <a:srgbClr val="A500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3886200" y="990600"/>
            <a:ext cx="1524000" cy="342900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1600" b="1" i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</a:t>
            </a:r>
            <a:endParaRPr sz="1600" b="1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/>
          <p:nvPr/>
        </p:nvSpPr>
        <p:spPr>
          <a:xfrm>
            <a:off x="152400" y="266700"/>
            <a:ext cx="8763000" cy="914400"/>
          </a:xfrm>
          <a:prstGeom prst="rect">
            <a:avLst/>
          </a:prstGeom>
          <a:noFill/>
          <a:ln w="25400" cap="flat" cmpd="sng">
            <a:solidFill>
              <a:srgbClr val="A500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9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1"/>
          </p:nvPr>
        </p:nvSpPr>
        <p:spPr>
          <a:xfrm>
            <a:off x="228600" y="1333500"/>
            <a:ext cx="42672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1910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9"/>
          <p:cNvSpPr/>
          <p:nvPr/>
        </p:nvSpPr>
        <p:spPr>
          <a:xfrm>
            <a:off x="152400" y="1181100"/>
            <a:ext cx="8763000" cy="4038600"/>
          </a:xfrm>
          <a:prstGeom prst="rect">
            <a:avLst/>
          </a:prstGeom>
          <a:noFill/>
          <a:ln w="25400" cap="flat" cmpd="sng">
            <a:solidFill>
              <a:srgbClr val="A500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9"/>
          <p:cNvSpPr/>
          <p:nvPr/>
        </p:nvSpPr>
        <p:spPr>
          <a:xfrm>
            <a:off x="3886200" y="990600"/>
            <a:ext cx="1295400" cy="342900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1400" b="1" i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</a:t>
            </a:r>
            <a:endParaRPr sz="1400" b="1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9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152400" y="266700"/>
            <a:ext cx="8763000" cy="914400"/>
          </a:xfrm>
          <a:prstGeom prst="rect">
            <a:avLst/>
          </a:prstGeom>
          <a:noFill/>
          <a:ln w="25400" cap="flat" cmpd="sng">
            <a:solidFill>
              <a:srgbClr val="A500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228600" y="1279261"/>
            <a:ext cx="42687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228600" y="1812396"/>
            <a:ext cx="42687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194174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194174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0"/>
          <p:cNvSpPr/>
          <p:nvPr/>
        </p:nvSpPr>
        <p:spPr>
          <a:xfrm>
            <a:off x="152400" y="1181100"/>
            <a:ext cx="8763000" cy="4038600"/>
          </a:xfrm>
          <a:prstGeom prst="rect">
            <a:avLst/>
          </a:prstGeom>
          <a:noFill/>
          <a:ln w="25400" cap="flat" cmpd="sng">
            <a:solidFill>
              <a:srgbClr val="A500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3886200" y="990600"/>
            <a:ext cx="1295400" cy="342900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1400" b="1" i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</a:t>
            </a:r>
            <a:endParaRPr sz="1400" b="1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/>
          <p:nvPr/>
        </p:nvSpPr>
        <p:spPr>
          <a:xfrm>
            <a:off x="152400" y="266700"/>
            <a:ext cx="8763000" cy="914400"/>
          </a:xfrm>
          <a:prstGeom prst="rect">
            <a:avLst/>
          </a:prstGeom>
          <a:noFill/>
          <a:ln w="25400" cap="flat" cmpd="sng">
            <a:solidFill>
              <a:srgbClr val="A500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1"/>
          <p:cNvSpPr/>
          <p:nvPr/>
        </p:nvSpPr>
        <p:spPr>
          <a:xfrm>
            <a:off x="349170" y="1180571"/>
            <a:ext cx="8763000" cy="4038600"/>
          </a:xfrm>
          <a:prstGeom prst="rect">
            <a:avLst/>
          </a:prstGeom>
          <a:noFill/>
          <a:ln w="25400" cap="flat" cmpd="sng">
            <a:solidFill>
              <a:srgbClr val="A500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1"/>
          <p:cNvSpPr/>
          <p:nvPr/>
        </p:nvSpPr>
        <p:spPr>
          <a:xfrm>
            <a:off x="3886200" y="990600"/>
            <a:ext cx="1295400" cy="342900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1400" b="1" i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</a:t>
            </a:r>
            <a:endParaRPr sz="1400" b="1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1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228600" y="1333500"/>
            <a:ext cx="8610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Char char="–"/>
              <a:defRPr sz="2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500" b="1" i="1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500" b="1" i="1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500" b="1" i="1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500" b="1" i="1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500" b="1" i="1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500" b="1" i="1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500" b="1" i="1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500" b="1" i="1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500" b="1" i="1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3"/>
          <p:cNvSpPr txBox="1"/>
          <p:nvPr/>
        </p:nvSpPr>
        <p:spPr>
          <a:xfrm>
            <a:off x="7067791" y="-59576"/>
            <a:ext cx="207620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u="none" strike="noStrike" cap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Industry Conclave 2024</a:t>
            </a:r>
            <a:endParaRPr sz="1500" b="1" i="1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29011410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419132200" TargetMode="External"/><Relationship Id="rId5" Type="http://schemas.openxmlformats.org/officeDocument/2006/relationships/hyperlink" Target="https://ieeexplore.ieee.org/author/37691177300" TargetMode="External"/><Relationship Id="rId4" Type="http://schemas.openxmlformats.org/officeDocument/2006/relationships/hyperlink" Target="https://ieeexplore.ieee.org/author/37069475300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679394" y="1428409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3200" dirty="0"/>
              <a:t>CareConnect</a:t>
            </a:r>
            <a:br>
              <a:rPr lang="en-US" sz="3200" dirty="0"/>
            </a:br>
            <a:r>
              <a:rPr lang="en-US" sz="2700" dirty="0">
                <a:solidFill>
                  <a:srgbClr val="0000FF"/>
                </a:solidFill>
              </a:rPr>
              <a:t>Theme: Healthcare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2" name="Google Shape;102;p1"/>
          <p:cNvSpPr/>
          <p:nvPr/>
        </p:nvSpPr>
        <p:spPr>
          <a:xfrm>
            <a:off x="266335" y="2489080"/>
            <a:ext cx="8610600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1"/>
            <a:r>
              <a:rPr lang="en-US" sz="1800" b="1" dirty="0"/>
              <a:t>                         Sujoy De                        </a:t>
            </a:r>
            <a:r>
              <a:rPr lang="en-US" sz="1800" b="1"/>
              <a:t>          22BCY10010 </a:t>
            </a:r>
            <a:br>
              <a:rPr lang="en-US" sz="1800" b="1"/>
            </a:br>
            <a:r>
              <a:rPr lang="en-US" sz="1800" b="1"/>
              <a:t>                          </a:t>
            </a:r>
            <a:r>
              <a:rPr lang="en-US" sz="1800" b="1" dirty="0"/>
              <a:t> Samriddhi Tripathi  	</a:t>
            </a:r>
            <a:r>
              <a:rPr lang="en-US" sz="1800" b="1"/>
              <a:t>     </a:t>
            </a:r>
            <a:r>
              <a:rPr lang="en-US" sz="1800" b="1" dirty="0"/>
              <a:t>     22BCY10041</a:t>
            </a:r>
            <a:endParaRPr lang="en-US" dirty="0"/>
          </a:p>
          <a:p>
            <a:pPr marL="457200" lvl="1"/>
            <a:r>
              <a:rPr lang="en-US" sz="1800" b="1" dirty="0"/>
              <a:t>                           </a:t>
            </a:r>
            <a:r>
              <a:rPr lang="en-US" sz="1800" b="1" dirty="0" err="1"/>
              <a:t>Jasswant</a:t>
            </a:r>
            <a:r>
              <a:rPr lang="en-US" sz="1800" b="1" dirty="0"/>
              <a:t> Singh Sandhu</a:t>
            </a:r>
            <a:r>
              <a:rPr lang="en-US" sz="1800" b="1"/>
              <a:t>          </a:t>
            </a:r>
            <a:r>
              <a:rPr lang="en-US" sz="1800" b="1" dirty="0"/>
              <a:t> 22BCY10011</a:t>
            </a:r>
          </a:p>
          <a:p>
            <a:pPr marL="457200" lvl="1"/>
            <a:r>
              <a:rPr lang="en-US" sz="1800" b="1" dirty="0"/>
              <a:t>                           Ayushman Kumar Singh</a:t>
            </a:r>
            <a:r>
              <a:rPr lang="en-US" sz="1800" b="1"/>
              <a:t>          </a:t>
            </a:r>
            <a:r>
              <a:rPr lang="en-US" sz="1800" b="1" dirty="0"/>
              <a:t> 22BCY10121</a:t>
            </a:r>
          </a:p>
          <a:p>
            <a:pPr marL="457200" lvl="1"/>
            <a:r>
              <a:rPr lang="en-US" sz="1800" b="1" dirty="0"/>
              <a:t>                           Pranjali Tripathi	               22BCY10264</a:t>
            </a:r>
          </a:p>
          <a:p>
            <a:pPr marL="457200" lvl="1"/>
            <a:endParaRPr lang="en-US" sz="1800" b="1" dirty="0"/>
          </a:p>
          <a:p>
            <a:endParaRPr lang="en-US" sz="1800" b="1" dirty="0"/>
          </a:p>
          <a:p>
            <a:endParaRPr lang="en-US" sz="1000" b="1" dirty="0"/>
          </a:p>
          <a:p>
            <a:pPr>
              <a:buSzPts val="1000"/>
              <a:buFont typeface="Calibri"/>
            </a:pPr>
            <a:endParaRPr lang="en-US"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Conclusion &amp; Future Scope</a:t>
            </a: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266700" y="1248340"/>
            <a:ext cx="8610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000" indent="-360000">
              <a:spcBef>
                <a:spcPts val="200"/>
              </a:spcBef>
            </a:pPr>
            <a:r>
              <a:rPr lang="en-US" sz="1400" dirty="0"/>
              <a:t>Remote Healthcare Services: The growth of telehealth offers CareConnect opportunities for online and offline healthcare integration.</a:t>
            </a:r>
          </a:p>
          <a:p>
            <a:pPr marL="468000" indent="-360000">
              <a:spcBef>
                <a:spcPts val="200"/>
              </a:spcBef>
            </a:pPr>
            <a:endParaRPr lang="en-US" sz="1400" dirty="0"/>
          </a:p>
          <a:p>
            <a:pPr marL="468000" indent="-360000">
              <a:spcBef>
                <a:spcPts val="200"/>
              </a:spcBef>
            </a:pPr>
            <a:r>
              <a:rPr lang="en-US" sz="1400" dirty="0"/>
              <a:t>Global Accessibility: CareConnect’s digital platform is globally accessible, reaching urban and remote users.</a:t>
            </a:r>
          </a:p>
          <a:p>
            <a:pPr marL="468000" indent="-360000">
              <a:spcBef>
                <a:spcPts val="200"/>
              </a:spcBef>
              <a:buNone/>
            </a:pPr>
            <a:endParaRPr lang="en-US" sz="1400" dirty="0"/>
          </a:p>
          <a:p>
            <a:pPr marL="468000" indent="-360000">
              <a:spcBef>
                <a:spcPts val="200"/>
              </a:spcBef>
            </a:pPr>
            <a:r>
              <a:rPr lang="en-US" sz="1400" dirty="0"/>
              <a:t>Strategic Partnerships: Collaborations with healthcare providers, insurers, and pharmaceutical companies can extend CareConnect’s reach.</a:t>
            </a:r>
          </a:p>
          <a:p>
            <a:pPr marL="468000" indent="-360000">
              <a:spcBef>
                <a:spcPts val="200"/>
              </a:spcBef>
            </a:pPr>
            <a:endParaRPr lang="en-US" sz="1400" dirty="0"/>
          </a:p>
          <a:p>
            <a:pPr marL="468000" indent="-360000">
              <a:spcBef>
                <a:spcPts val="200"/>
              </a:spcBef>
            </a:pPr>
            <a:r>
              <a:rPr lang="en-US" sz="1400" dirty="0"/>
              <a:t>Revenue Streams: Diverse revenue streams, including online medicine sales and premium features, ensure financial sustainability.</a:t>
            </a:r>
          </a:p>
          <a:p>
            <a:pPr marL="468000" indent="-360000">
              <a:spcBef>
                <a:spcPts val="200"/>
              </a:spcBef>
            </a:pPr>
            <a:endParaRPr lang="en-US" sz="1400" dirty="0"/>
          </a:p>
          <a:p>
            <a:pPr marL="468000" indent="-360000">
              <a:spcBef>
                <a:spcPts val="200"/>
              </a:spcBef>
            </a:pPr>
            <a:r>
              <a:rPr lang="en-US" sz="1400" dirty="0"/>
              <a:t>User Adoption Potential: A user-friendly interface and smart device integration enhance adoption across demographics.</a:t>
            </a:r>
          </a:p>
          <a:p>
            <a:pPr marL="468000" indent="-360000">
              <a:spcBef>
                <a:spcPts val="200"/>
              </a:spcBef>
            </a:pPr>
            <a:endParaRPr lang="en-US" sz="1400" dirty="0"/>
          </a:p>
          <a:p>
            <a:pPr marL="468000" indent="-360000">
              <a:spcBef>
                <a:spcPts val="200"/>
              </a:spcBef>
            </a:pPr>
            <a:r>
              <a:rPr lang="en-US" sz="1400" dirty="0"/>
              <a:t>Competitive Landscape: CareConnect's comprehensive solution offers a unique advantage in the digital health market.</a:t>
            </a:r>
          </a:p>
        </p:txBody>
      </p:sp>
      <p:sp>
        <p:nvSpPr>
          <p:cNvPr id="165" name="Google Shape;165;p9"/>
          <p:cNvSpPr txBox="1">
            <a:spLocks noGrp="1"/>
          </p:cNvSpPr>
          <p:nvPr>
            <p:ph type="ftr" idx="11"/>
          </p:nvPr>
        </p:nvSpPr>
        <p:spPr>
          <a:xfrm>
            <a:off x="2895600" y="5354302"/>
            <a:ext cx="53340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VIT BHOPAL UNIVERSITY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85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152400" y="263293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REFERENCES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228600" y="1333500"/>
            <a:ext cx="8610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indent="-285750">
              <a:spcBef>
                <a:spcPts val="0"/>
              </a:spcBef>
              <a:buSzPts val="2400"/>
            </a:pPr>
            <a:r>
              <a:rPr lang="en-US" sz="1600" b="1" err="1">
                <a:solidFill>
                  <a:srgbClr val="333333"/>
                </a:solidFill>
                <a:ea typeface="HelveticaNeue Regular"/>
                <a:cs typeface="HelveticaNeue Regular"/>
              </a:rPr>
              <a:t>mvSERS</a:t>
            </a:r>
            <a:r>
              <a:rPr lang="en-US" sz="1600" b="1">
                <a:solidFill>
                  <a:srgbClr val="333333"/>
                </a:solidFill>
                <a:ea typeface="HelveticaNeue Regular"/>
                <a:cs typeface="HelveticaNeue Regular"/>
              </a:rPr>
              <a:t>: A Secure Emergency Response Solution for Mobile Healthcare in Vehicular Environments- </a:t>
            </a:r>
            <a:r>
              <a:rPr lang="en-US" sz="1600" err="1">
                <a:solidFill>
                  <a:srgbClr val="006699"/>
                </a:solidFill>
                <a:ea typeface="HelveticaNeue Regular"/>
              </a:rPr>
              <a:t>Chanying</a:t>
            </a:r>
            <a:r>
              <a:rPr lang="en-US" sz="1600">
                <a:solidFill>
                  <a:srgbClr val="006699"/>
                </a:solidFill>
                <a:ea typeface="HelveticaNeue Regular"/>
              </a:rPr>
              <a:t> Huang</a:t>
            </a:r>
            <a:r>
              <a:rPr lang="en-US" sz="1600">
                <a:solidFill>
                  <a:srgbClr val="333333"/>
                </a:solidFill>
                <a:ea typeface="HelveticaNeue Regular"/>
              </a:rPr>
              <a:t>; </a:t>
            </a:r>
            <a:r>
              <a:rPr lang="en-US" sz="1600" err="1">
                <a:solidFill>
                  <a:srgbClr val="006699"/>
                </a:solidFill>
                <a:ea typeface="HelveticaNeue Regular"/>
              </a:rPr>
              <a:t>Hwaseong</a:t>
            </a:r>
            <a:r>
              <a:rPr lang="en-US" sz="1600">
                <a:solidFill>
                  <a:srgbClr val="006699"/>
                </a:solidFill>
                <a:ea typeface="HelveticaNeue Regular"/>
              </a:rPr>
              <a:t> Lee</a:t>
            </a:r>
            <a:r>
              <a:rPr lang="en-US" sz="1600">
                <a:solidFill>
                  <a:srgbClr val="333333"/>
                </a:solidFill>
                <a:ea typeface="HelveticaNeue Regular"/>
              </a:rPr>
              <a:t>; </a:t>
            </a:r>
            <a:r>
              <a:rPr lang="en-US" sz="1600" err="1">
                <a:solidFill>
                  <a:srgbClr val="006699"/>
                </a:solidFill>
                <a:ea typeface="HelveticaNeue Regular"/>
              </a:rPr>
              <a:t>Hyoseung</a:t>
            </a:r>
            <a:r>
              <a:rPr lang="en-US" sz="1600">
                <a:solidFill>
                  <a:srgbClr val="006699"/>
                </a:solidFill>
                <a:ea typeface="HelveticaNeue Regular"/>
              </a:rPr>
              <a:t> Kim</a:t>
            </a:r>
            <a:r>
              <a:rPr lang="en-US" sz="1600">
                <a:solidFill>
                  <a:srgbClr val="333333"/>
                </a:solidFill>
                <a:ea typeface="HelveticaNeue Regular"/>
              </a:rPr>
              <a:t>; </a:t>
            </a:r>
            <a:r>
              <a:rPr lang="en-US" sz="1600" u="sng">
                <a:solidFill>
                  <a:srgbClr val="006699"/>
                </a:solidFill>
                <a:ea typeface="HelveticaNeue Regular"/>
              </a:rPr>
              <a:t>Dong Hoon Lee</a:t>
            </a:r>
            <a:endParaRPr lang="en-US" sz="1600"/>
          </a:p>
          <a:p>
            <a:pPr marL="438150" indent="-285750">
              <a:spcBef>
                <a:spcPts val="0"/>
              </a:spcBef>
              <a:buSzPts val="2400"/>
            </a:pPr>
            <a:endParaRPr lang="en-US" sz="1600" u="sng">
              <a:solidFill>
                <a:srgbClr val="006699"/>
              </a:solidFill>
            </a:endParaRPr>
          </a:p>
          <a:p>
            <a:r>
              <a:rPr lang="en-US" sz="1600" b="1">
                <a:solidFill>
                  <a:srgbClr val="333333"/>
                </a:solidFill>
              </a:rPr>
              <a:t>Emergency Healthcare Workflow Modeling and Timeliness Analysis</a:t>
            </a:r>
            <a:endParaRPr lang="en-US" sz="1600"/>
          </a:p>
          <a:p>
            <a:endParaRPr lang="en-US" sz="1600" b="1">
              <a:solidFill>
                <a:srgbClr val="333333"/>
              </a:solidFill>
            </a:endParaRPr>
          </a:p>
          <a:p>
            <a:r>
              <a:rPr lang="en-US" sz="1600" b="1">
                <a:solidFill>
                  <a:srgbClr val="333333"/>
                </a:solidFill>
              </a:rPr>
              <a:t>A Mobile Care System With Alert Mechanism- </a:t>
            </a:r>
            <a:r>
              <a:rPr lang="en-US" sz="1600">
                <a:solidFill>
                  <a:srgbClr val="006699"/>
                </a:solidFill>
                <a:hlinkClick r:id="rId3"/>
              </a:rPr>
              <a:t>Ren-Guey Lee</a:t>
            </a:r>
            <a:r>
              <a:rPr lang="en-US" sz="1600">
                <a:solidFill>
                  <a:srgbClr val="333333"/>
                </a:solidFill>
              </a:rPr>
              <a:t>; </a:t>
            </a:r>
            <a:r>
              <a:rPr lang="en-US" sz="1600">
                <a:solidFill>
                  <a:srgbClr val="006699"/>
                </a:solidFill>
                <a:hlinkClick r:id="rId4"/>
              </a:rPr>
              <a:t>Kuei-Chien Chen</a:t>
            </a:r>
            <a:r>
              <a:rPr lang="en-US" sz="1600">
                <a:solidFill>
                  <a:srgbClr val="333333"/>
                </a:solidFill>
              </a:rPr>
              <a:t>; </a:t>
            </a:r>
            <a:r>
              <a:rPr lang="en-US" sz="1600">
                <a:solidFill>
                  <a:srgbClr val="006699"/>
                </a:solidFill>
                <a:hlinkClick r:id="rId5"/>
              </a:rPr>
              <a:t>Chun-Chieh Hsiao</a:t>
            </a:r>
            <a:r>
              <a:rPr lang="en-US" sz="1600">
                <a:solidFill>
                  <a:srgbClr val="333333"/>
                </a:solidFill>
              </a:rPr>
              <a:t>; </a:t>
            </a:r>
            <a:r>
              <a:rPr lang="en-US" sz="1600">
                <a:solidFill>
                  <a:srgbClr val="006699"/>
                </a:solidFill>
                <a:hlinkClick r:id="rId6"/>
              </a:rPr>
              <a:t>Chwan-Lu Tseng</a:t>
            </a:r>
            <a:endParaRPr lang="en-US" sz="1600"/>
          </a:p>
          <a:p>
            <a:endParaRPr lang="en-US" sz="1600">
              <a:solidFill>
                <a:srgbClr val="333333"/>
              </a:solidFill>
            </a:endParaRPr>
          </a:p>
          <a:p>
            <a:pPr marL="438150" indent="-285750">
              <a:spcBef>
                <a:spcPts val="0"/>
              </a:spcBef>
              <a:buSzPts val="2400"/>
            </a:pPr>
            <a:endParaRPr lang="en-US" sz="1600" u="sng">
              <a:solidFill>
                <a:srgbClr val="006699"/>
              </a:solidFill>
            </a:endParaRPr>
          </a:p>
        </p:txBody>
      </p:sp>
      <p:sp>
        <p:nvSpPr>
          <p:cNvPr id="173" name="Google Shape;173;p10"/>
          <p:cNvSpPr txBox="1">
            <a:spLocks noGrp="1"/>
          </p:cNvSpPr>
          <p:nvPr>
            <p:ph type="ftr" idx="11"/>
          </p:nvPr>
        </p:nvSpPr>
        <p:spPr>
          <a:xfrm>
            <a:off x="2895600" y="5354302"/>
            <a:ext cx="53340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VIT BHOPAL UNIVERSITY</a:t>
            </a:r>
            <a:endParaRPr/>
          </a:p>
        </p:txBody>
      </p:sp>
      <p:sp>
        <p:nvSpPr>
          <p:cNvPr id="174" name="Google Shape;174;p10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152400" y="332774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Arial"/>
              <a:buNone/>
            </a:pPr>
            <a:r>
              <a:rPr lang="en-US"/>
              <a:t>Team Details 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8269565" y="5344917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ftr" idx="11"/>
          </p:nvPr>
        </p:nvSpPr>
        <p:spPr>
          <a:xfrm>
            <a:off x="2144415" y="5409667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VIT BHOPAL UNIVERSITY</a:t>
            </a:r>
            <a:endParaRPr/>
          </a:p>
        </p:txBody>
      </p:sp>
      <p:pic>
        <p:nvPicPr>
          <p:cNvPr id="183" name="Google Shape;1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4" y="-90180"/>
            <a:ext cx="1756836" cy="85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erson with a beard and a turban&#10;&#10;Description automatically generated">
            <a:extLst>
              <a:ext uri="{FF2B5EF4-FFF2-40B4-BE49-F238E27FC236}">
                <a16:creationId xmlns:a16="http://schemas.microsoft.com/office/drawing/2014/main" id="{5BDFFB25-9785-424B-65D2-25A5E8301C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52" b="-327"/>
          <a:stretch/>
        </p:blipFill>
        <p:spPr>
          <a:xfrm>
            <a:off x="1675396" y="3338767"/>
            <a:ext cx="581035" cy="66978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80E782-1D07-159E-6A11-778A993A3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53328"/>
              </p:ext>
            </p:extLst>
          </p:nvPr>
        </p:nvGraphicFramePr>
        <p:xfrm>
          <a:off x="149309" y="1369810"/>
          <a:ext cx="8722840" cy="4058644"/>
        </p:xfrm>
        <a:graphic>
          <a:graphicData uri="http://schemas.openxmlformats.org/drawingml/2006/table">
            <a:tbl>
              <a:tblPr firstRow="1" bandRow="1">
                <a:tableStyleId>{733AD2CE-1E55-4656-94B0-162E9A08C541}</a:tableStyleId>
              </a:tblPr>
              <a:tblGrid>
                <a:gridCol w="580965">
                  <a:extLst>
                    <a:ext uri="{9D8B030D-6E8A-4147-A177-3AD203B41FA5}">
                      <a16:colId xmlns:a16="http://schemas.microsoft.com/office/drawing/2014/main" val="3773687407"/>
                    </a:ext>
                  </a:extLst>
                </a:gridCol>
                <a:gridCol w="1258761">
                  <a:extLst>
                    <a:ext uri="{9D8B030D-6E8A-4147-A177-3AD203B41FA5}">
                      <a16:colId xmlns:a16="http://schemas.microsoft.com/office/drawing/2014/main" val="495760802"/>
                    </a:ext>
                  </a:extLst>
                </a:gridCol>
                <a:gridCol w="1344831">
                  <a:extLst>
                    <a:ext uri="{9D8B030D-6E8A-4147-A177-3AD203B41FA5}">
                      <a16:colId xmlns:a16="http://schemas.microsoft.com/office/drawing/2014/main" val="726000162"/>
                    </a:ext>
                  </a:extLst>
                </a:gridCol>
                <a:gridCol w="2270077">
                  <a:extLst>
                    <a:ext uri="{9D8B030D-6E8A-4147-A177-3AD203B41FA5}">
                      <a16:colId xmlns:a16="http://schemas.microsoft.com/office/drawing/2014/main" val="3256716780"/>
                    </a:ext>
                  </a:extLst>
                </a:gridCol>
                <a:gridCol w="3268206">
                  <a:extLst>
                    <a:ext uri="{9D8B030D-6E8A-4147-A177-3AD203B41FA5}">
                      <a16:colId xmlns:a16="http://schemas.microsoft.com/office/drawing/2014/main" val="4160794612"/>
                    </a:ext>
                  </a:extLst>
                </a:gridCol>
              </a:tblGrid>
              <a:tr h="337162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SNo</a:t>
                      </a:r>
                      <a:endParaRPr lang="en-US" err="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Reg.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VIT Bhopal </a:t>
                      </a:r>
                      <a:r>
                        <a:rPr lang="en-US" dirty="0" err="1">
                          <a:latin typeface="Arial"/>
                        </a:rPr>
                        <a:t>EmaiId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74388"/>
                  </a:ext>
                </a:extLst>
              </a:tr>
              <a:tr h="706952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22BCY10041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Samriddhi Tripathi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Arial"/>
                        </a:rPr>
                        <a:t>(TEAM 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samriddhitripathi2022@vitbhopal.ac.in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992528"/>
                  </a:ext>
                </a:extLst>
              </a:tr>
              <a:tr h="706952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22BCY10010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Sujoy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sujoyde2022@vitbhopal.ac.in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72435"/>
                  </a:ext>
                </a:extLst>
              </a:tr>
              <a:tr h="739581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22BCY10011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/>
                        </a:rPr>
                        <a:t>Jasswant</a:t>
                      </a:r>
                      <a:r>
                        <a:rPr lang="en-US" dirty="0">
                          <a:latin typeface="Arial"/>
                        </a:rPr>
                        <a:t> Singh Sandhu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Arial"/>
                        </a:rPr>
                        <a:t>jasswantsinghsandhu2022@vitbhopal.ac.in</a:t>
                      </a:r>
                    </a:p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59192"/>
                  </a:ext>
                </a:extLst>
              </a:tr>
              <a:tr h="739581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22BCY10121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Ayushman Kumar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Arial"/>
                        </a:rPr>
                        <a:t>ayushmankumarsingh2022@vitbhopal.ac.in</a:t>
                      </a:r>
                    </a:p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3942"/>
                  </a:ext>
                </a:extLst>
              </a:tr>
              <a:tr h="828416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22BCY10264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Pranjali Tripathi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Arial"/>
                        </a:rPr>
                        <a:t>pranjalitripathi2022@vitbhopal.ac.in</a:t>
                      </a:r>
                    </a:p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4538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5F4785A-7A80-C800-2599-0AB87C001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823" y="1725840"/>
            <a:ext cx="562095" cy="637934"/>
          </a:xfrm>
          <a:prstGeom prst="rect">
            <a:avLst/>
          </a:prstGeom>
        </p:spPr>
      </p:pic>
      <p:pic>
        <p:nvPicPr>
          <p:cNvPr id="5" name="Picture 4" descr="A person wearing glasses and a sweatshirt&#10;&#10;Description automatically generated">
            <a:extLst>
              <a:ext uri="{FF2B5EF4-FFF2-40B4-BE49-F238E27FC236}">
                <a16:creationId xmlns:a16="http://schemas.microsoft.com/office/drawing/2014/main" id="{0A38C4B0-AED0-83E8-809E-E7BF419AF4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486" t="26340" r="16121"/>
          <a:stretch/>
        </p:blipFill>
        <p:spPr>
          <a:xfrm>
            <a:off x="1008061" y="2427754"/>
            <a:ext cx="633617" cy="6474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379026-840C-5C8D-529C-98780BCAED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685"/>
          <a:stretch/>
        </p:blipFill>
        <p:spPr>
          <a:xfrm>
            <a:off x="1020731" y="3137556"/>
            <a:ext cx="608276" cy="669416"/>
          </a:xfrm>
          <a:prstGeom prst="rect">
            <a:avLst/>
          </a:prstGeom>
        </p:spPr>
      </p:pic>
      <p:pic>
        <p:nvPicPr>
          <p:cNvPr id="4" name="Picture 3" descr="A person with glasses smiling&#10;&#10;Description automatically generated">
            <a:extLst>
              <a:ext uri="{FF2B5EF4-FFF2-40B4-BE49-F238E27FC236}">
                <a16:creationId xmlns:a16="http://schemas.microsoft.com/office/drawing/2014/main" id="{8581A65F-5A79-4657-7E71-5A337EFE67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5835"/>
          <a:stretch/>
        </p:blipFill>
        <p:spPr>
          <a:xfrm>
            <a:off x="883855" y="3786605"/>
            <a:ext cx="756218" cy="797636"/>
          </a:xfrm>
          <a:prstGeom prst="rect">
            <a:avLst/>
          </a:prstGeom>
        </p:spPr>
      </p:pic>
      <p:pic>
        <p:nvPicPr>
          <p:cNvPr id="7" name="Picture 6" descr="A person in a blue shirt&#10;&#10;Description automatically generated">
            <a:extLst>
              <a:ext uri="{FF2B5EF4-FFF2-40B4-BE49-F238E27FC236}">
                <a16:creationId xmlns:a16="http://schemas.microsoft.com/office/drawing/2014/main" id="{1EAEF9B3-915A-3305-CAEF-15DEF83BBB3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19" t="1661" r="994" b="-193"/>
          <a:stretch/>
        </p:blipFill>
        <p:spPr>
          <a:xfrm>
            <a:off x="932273" y="4630818"/>
            <a:ext cx="659381" cy="7976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1" name="Google Shape;191;p12"/>
          <p:cNvSpPr/>
          <p:nvPr/>
        </p:nvSpPr>
        <p:spPr>
          <a:xfrm>
            <a:off x="0" y="2324100"/>
            <a:ext cx="9144000" cy="9144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ftr" idx="11"/>
          </p:nvPr>
        </p:nvSpPr>
        <p:spPr>
          <a:xfrm>
            <a:off x="2152408" y="5257800"/>
            <a:ext cx="485799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VIT BHOPAL UNIVERSITY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Contents of Presentation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28600" y="1333500"/>
            <a:ext cx="8610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Objective of the project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Novelty of the project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Block diagram &amp; Working principle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Result / Demonstration/ screenshot/demo video link</a:t>
            </a:r>
            <a:endParaRPr dirty="0"/>
          </a:p>
          <a:p>
            <a:pPr marL="342900">
              <a:spcBef>
                <a:spcPts val="480"/>
              </a:spcBef>
              <a:buSzPts val="2400"/>
            </a:pPr>
            <a:r>
              <a:rPr lang="en-US" dirty="0"/>
              <a:t>Conclusion &amp; Future Scope </a:t>
            </a:r>
            <a:endParaRPr lang="en-US" b="1" dirty="0">
              <a:solidFill>
                <a:srgbClr val="FF0000"/>
              </a:solidFill>
            </a:endParaRPr>
          </a:p>
          <a:p>
            <a:pPr marL="342900" lvl="0" indent="-34290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Reference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ftr" idx="11"/>
          </p:nvPr>
        </p:nvSpPr>
        <p:spPr>
          <a:xfrm>
            <a:off x="2895600" y="5354302"/>
            <a:ext cx="53340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VIT BHOPAL UNIVERSITY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Objective of the project with inline thematic domain 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228600" y="1333500"/>
            <a:ext cx="8610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Dedicated team with a passion for emergency medical services</a:t>
            </a:r>
          </a:p>
          <a:p>
            <a:r>
              <a:rPr lang="en-US" dirty="0"/>
              <a:t>Goal to advance GPS monitoring for ambulances</a:t>
            </a:r>
          </a:p>
          <a:p>
            <a:r>
              <a:rPr lang="en-US" dirty="0"/>
              <a:t>Aim to improve patient care worldwide</a:t>
            </a:r>
          </a:p>
          <a:p>
            <a:r>
              <a:rPr lang="en-US" dirty="0"/>
              <a:t>Commitment to data security and compliance with healthcare regulations</a:t>
            </a:r>
          </a:p>
          <a:p>
            <a:r>
              <a:rPr lang="en-US" dirty="0"/>
              <a:t>Emphasis on continuous improvement and adaptation</a:t>
            </a:r>
          </a:p>
          <a:p>
            <a:endParaRPr lang="en-US" dirty="0"/>
          </a:p>
          <a:p>
            <a:pPr marL="495300">
              <a:spcBef>
                <a:spcPts val="0"/>
              </a:spcBef>
            </a:pPr>
            <a:endParaRPr lang="en-US" dirty="0"/>
          </a:p>
        </p:txBody>
      </p:sp>
      <p:sp>
        <p:nvSpPr>
          <p:cNvPr id="117" name="Google Shape;117;p3"/>
          <p:cNvSpPr txBox="1">
            <a:spLocks noGrp="1"/>
          </p:cNvSpPr>
          <p:nvPr>
            <p:ph type="ftr" idx="11"/>
          </p:nvPr>
        </p:nvSpPr>
        <p:spPr>
          <a:xfrm>
            <a:off x="2895600" y="5354302"/>
            <a:ext cx="53340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VIT BHOPAL UNIVERSITY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Novelty of the project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228600" y="1333500"/>
            <a:ext cx="8610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en-US" dirty="0"/>
              <a:t>Focus on advancing GPS monitoring for ambulances.</a:t>
            </a:r>
          </a:p>
          <a:p>
            <a:r>
              <a:rPr lang="en-US" dirty="0"/>
              <a:t>Real-time and fragmented online appointment booking.</a:t>
            </a:r>
          </a:p>
          <a:p>
            <a:r>
              <a:rPr lang="en-US" dirty="0"/>
              <a:t>Commitment to improving patient care worldwide</a:t>
            </a:r>
          </a:p>
          <a:p>
            <a:r>
              <a:rPr lang="en-US" dirty="0"/>
              <a:t>Emphasis on data security and compliance with healthcare regulations</a:t>
            </a:r>
          </a:p>
          <a:p>
            <a:r>
              <a:rPr lang="en-US" dirty="0"/>
              <a:t>Agile development cycles and regular user feedback incorporation</a:t>
            </a:r>
          </a:p>
          <a:p>
            <a:r>
              <a:rPr lang="en-US" dirty="0"/>
              <a:t>Continuous improvement and adaptation to remain at the forefront of healthcare innovation</a:t>
            </a:r>
          </a:p>
          <a:p>
            <a:r>
              <a:rPr lang="en-US" dirty="0"/>
              <a:t>Integration of medical history of a person with different hospital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25" name="Google Shape;125;p4"/>
          <p:cNvSpPr txBox="1">
            <a:spLocks noGrp="1"/>
          </p:cNvSpPr>
          <p:nvPr>
            <p:ph type="ftr" idx="11"/>
          </p:nvPr>
        </p:nvSpPr>
        <p:spPr>
          <a:xfrm>
            <a:off x="2895600" y="5354302"/>
            <a:ext cx="53340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VIT BHOPAL UNIVERSITY</a:t>
            </a:r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Block Diagram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228600" y="1333500"/>
            <a:ext cx="8610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ftr" idx="11"/>
          </p:nvPr>
        </p:nvSpPr>
        <p:spPr>
          <a:xfrm>
            <a:off x="2895600" y="5354302"/>
            <a:ext cx="53340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VIT BHOPAL UNIVERSITY</a:t>
            </a:r>
            <a:endParaRPr dirty="0"/>
          </a:p>
        </p:txBody>
      </p: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" name="Picture 1" descr="A diagram of a plan&#10;&#10;Description automatically generated">
            <a:extLst>
              <a:ext uri="{FF2B5EF4-FFF2-40B4-BE49-F238E27FC236}">
                <a16:creationId xmlns:a16="http://schemas.microsoft.com/office/drawing/2014/main" id="{5E191612-512B-981C-AAEC-53F564B3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925" y="2497069"/>
            <a:ext cx="3576665" cy="23992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585A61-4A1F-5C62-8855-9F04EDA5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33501"/>
            <a:ext cx="5028848" cy="3771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Working principle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228600" y="1333500"/>
            <a:ext cx="8610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Comprehensive health management</a:t>
            </a:r>
          </a:p>
          <a:p>
            <a:r>
              <a:rPr lang="en-US" dirty="0"/>
              <a:t>Streamlined appointment booking</a:t>
            </a:r>
          </a:p>
          <a:p>
            <a:r>
              <a:rPr lang="en-US" dirty="0"/>
              <a:t>Rapid access to emergency services</a:t>
            </a:r>
          </a:p>
          <a:p>
            <a:r>
              <a:rPr lang="en-US" dirty="0"/>
              <a:t>Holistic health monitoring</a:t>
            </a:r>
          </a:p>
          <a:p>
            <a:r>
              <a:rPr lang="en-US" dirty="0"/>
              <a:t>Efficient hospital data exchange</a:t>
            </a:r>
          </a:p>
          <a:p>
            <a:r>
              <a:rPr lang="en-US" dirty="0"/>
              <a:t>Convenient online medicine access </a:t>
            </a:r>
          </a:p>
          <a:p>
            <a:r>
              <a:rPr lang="en-US" dirty="0"/>
              <a:t>Profit-driven free healthcare sessions</a:t>
            </a:r>
          </a:p>
          <a:p>
            <a:r>
              <a:rPr lang="en-US" dirty="0"/>
              <a:t>Enhanced user experience </a:t>
            </a:r>
          </a:p>
        </p:txBody>
      </p:sp>
      <p:sp>
        <p:nvSpPr>
          <p:cNvPr id="141" name="Google Shape;141;p6"/>
          <p:cNvSpPr txBox="1">
            <a:spLocks noGrp="1"/>
          </p:cNvSpPr>
          <p:nvPr>
            <p:ph type="ftr" idx="11"/>
          </p:nvPr>
        </p:nvSpPr>
        <p:spPr>
          <a:xfrm>
            <a:off x="2895600" y="5354302"/>
            <a:ext cx="53340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VIT BHOPAL UNIVERSITY</a:t>
            </a:r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Result / Demonstration/ screenshot</a:t>
            </a: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228600" y="1333500"/>
            <a:ext cx="8610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idx="11"/>
          </p:nvPr>
        </p:nvSpPr>
        <p:spPr>
          <a:xfrm>
            <a:off x="2895600" y="5354302"/>
            <a:ext cx="53340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VIT BHOPAL UNIVERSITY</a:t>
            </a: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0E523C-01C9-418F-1DF2-93620AB6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0" y="1330477"/>
            <a:ext cx="7390970" cy="37770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Demo video link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228600" y="1333500"/>
            <a:ext cx="8610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90500">
              <a:spcBef>
                <a:spcPts val="480"/>
              </a:spcBef>
              <a:buNone/>
            </a:pPr>
            <a:r>
              <a:rPr lang="en-US" dirty="0"/>
              <a:t>In this video, you will see a comprehensive</a:t>
            </a:r>
          </a:p>
          <a:p>
            <a:pPr marL="342900" indent="-190500">
              <a:spcBef>
                <a:spcPts val="480"/>
              </a:spcBef>
              <a:buNone/>
            </a:pPr>
            <a:r>
              <a:rPr lang="en-US" dirty="0"/>
              <a:t> overview of our application's features,</a:t>
            </a:r>
          </a:p>
          <a:p>
            <a:pPr marL="342900" indent="-190500">
              <a:spcBef>
                <a:spcPts val="480"/>
              </a:spcBef>
              <a:buNone/>
            </a:pPr>
            <a:r>
              <a:rPr lang="en-US" dirty="0"/>
              <a:t> functionality, and user interface.</a:t>
            </a:r>
          </a:p>
        </p:txBody>
      </p:sp>
      <p:sp>
        <p:nvSpPr>
          <p:cNvPr id="157" name="Google Shape;157;p8"/>
          <p:cNvSpPr txBox="1">
            <a:spLocks noGrp="1"/>
          </p:cNvSpPr>
          <p:nvPr>
            <p:ph type="ftr" idx="11"/>
          </p:nvPr>
        </p:nvSpPr>
        <p:spPr>
          <a:xfrm>
            <a:off x="2895600" y="5354302"/>
            <a:ext cx="53340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VIT BHOPAL UNIVERSITY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" name="20240722_232329">
            <a:hlinkClick r:id="" action="ppaction://media"/>
            <a:extLst>
              <a:ext uri="{FF2B5EF4-FFF2-40B4-BE49-F238E27FC236}">
                <a16:creationId xmlns:a16="http://schemas.microsoft.com/office/drawing/2014/main" id="{0F58488E-2A2D-9C24-888F-F660464777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41860" y="1172538"/>
            <a:ext cx="2179073" cy="4092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Conclusion &amp; Future Scope</a:t>
            </a: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228600" y="1333500"/>
            <a:ext cx="8610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000" indent="-360000" defTabSz="828000">
              <a:spcBef>
                <a:spcPts val="200"/>
              </a:spcBef>
            </a:pPr>
            <a:r>
              <a:rPr lang="en-US" sz="1500" dirty="0"/>
              <a:t>Target Audience: CareConnect serves health-conscious individuals, hospitals, and pharmacies.</a:t>
            </a:r>
          </a:p>
          <a:p>
            <a:pPr marL="468000" indent="-360000" defTabSz="828000">
              <a:spcBef>
                <a:spcPts val="200"/>
              </a:spcBef>
            </a:pPr>
            <a:endParaRPr lang="en-US" sz="1500" dirty="0"/>
          </a:p>
          <a:p>
            <a:pPr marL="468000" indent="-360000" defTabSz="828000">
              <a:spcBef>
                <a:spcPts val="200"/>
              </a:spcBef>
            </a:pPr>
            <a:r>
              <a:rPr lang="en-US" sz="1500" dirty="0"/>
              <a:t>Digital Health Trends: The digital health market is rapidly growing, focusing on personalized care and remote monitoring.</a:t>
            </a:r>
          </a:p>
          <a:p>
            <a:pPr marL="468000" indent="-360000" defTabSz="828000">
              <a:spcBef>
                <a:spcPts val="200"/>
              </a:spcBef>
            </a:pPr>
            <a:endParaRPr lang="en-US" sz="1500" dirty="0"/>
          </a:p>
          <a:p>
            <a:pPr marL="468000" indent="-360000" defTabSz="828000">
              <a:spcBef>
                <a:spcPts val="200"/>
              </a:spcBef>
            </a:pPr>
            <a:r>
              <a:rPr lang="en-US" sz="1500" dirty="0"/>
              <a:t>Potential Market Size: CareConnect can reach millions globally, with hospitals and pharmacies expanding its scope.</a:t>
            </a:r>
          </a:p>
          <a:p>
            <a:pPr marL="468000" indent="-360000" defTabSz="828000">
              <a:spcBef>
                <a:spcPts val="200"/>
              </a:spcBef>
            </a:pPr>
            <a:endParaRPr lang="en-US" sz="1500" dirty="0"/>
          </a:p>
          <a:p>
            <a:pPr marL="468000" indent="-360000" defTabSz="828000">
              <a:spcBef>
                <a:spcPts val="200"/>
              </a:spcBef>
            </a:pPr>
            <a:r>
              <a:rPr lang="en-US" sz="1500" dirty="0"/>
              <a:t>Current Market Gaps: Existing solutions lack integration, requiring multiple platforms for health records, appointments, and emergency services.</a:t>
            </a:r>
          </a:p>
          <a:p>
            <a:pPr marL="468000" indent="-360000" defTabSz="828000">
              <a:spcBef>
                <a:spcPts val="200"/>
              </a:spcBef>
            </a:pPr>
            <a:endParaRPr lang="en-US" sz="1500" dirty="0"/>
          </a:p>
          <a:p>
            <a:pPr marL="468000" indent="-360000" defTabSz="828000">
              <a:spcBef>
                <a:spcPts val="200"/>
              </a:spcBef>
            </a:pPr>
            <a:r>
              <a:rPr lang="en-US" sz="1500" dirty="0"/>
              <a:t>Increasing Health Awareness: Rising awareness of health and wellness drives demand for proactive digital solutions.</a:t>
            </a:r>
          </a:p>
          <a:p>
            <a:pPr marL="468000" indent="-360000" defTabSz="828000">
              <a:spcBef>
                <a:spcPts val="200"/>
              </a:spcBef>
            </a:pPr>
            <a:endParaRPr lang="en-US" sz="1500" dirty="0"/>
          </a:p>
          <a:p>
            <a:pPr marL="468000" indent="-360000" defTabSz="828000">
              <a:spcBef>
                <a:spcPts val="200"/>
              </a:spcBef>
            </a:pPr>
            <a:endParaRPr lang="en-US" sz="1500" dirty="0"/>
          </a:p>
          <a:p>
            <a:pPr marL="285750" indent="-285750" defTabSz="828000">
              <a:spcBef>
                <a:spcPts val="200"/>
              </a:spcBef>
            </a:pPr>
            <a:endParaRPr lang="en-US" sz="1500" dirty="0"/>
          </a:p>
        </p:txBody>
      </p:sp>
      <p:sp>
        <p:nvSpPr>
          <p:cNvPr id="165" name="Google Shape;165;p9"/>
          <p:cNvSpPr txBox="1">
            <a:spLocks noGrp="1"/>
          </p:cNvSpPr>
          <p:nvPr>
            <p:ph type="ftr" idx="11"/>
          </p:nvPr>
        </p:nvSpPr>
        <p:spPr>
          <a:xfrm>
            <a:off x="2895600" y="5354302"/>
            <a:ext cx="53340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VIT BHOPAL UNIVERSITY</a:t>
            </a:r>
            <a:endParaRPr dirty="0"/>
          </a:p>
        </p:txBody>
      </p:sp>
      <p:sp>
        <p:nvSpPr>
          <p:cNvPr id="166" name="Google Shape;166;p9"/>
          <p:cNvSpPr txBox="1">
            <a:spLocks noGrp="1"/>
          </p:cNvSpPr>
          <p:nvPr>
            <p:ph type="sldNum" idx="12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615</Words>
  <Application>Microsoft Office PowerPoint</Application>
  <PresentationFormat>On-screen Show (16:10)</PresentationFormat>
  <Paragraphs>123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HelveticaNeue Regular</vt:lpstr>
      <vt:lpstr>Noto Sans Symbols</vt:lpstr>
      <vt:lpstr>Arial</vt:lpstr>
      <vt:lpstr>Calibri</vt:lpstr>
      <vt:lpstr>Times New Roman</vt:lpstr>
      <vt:lpstr>Office Theme</vt:lpstr>
      <vt:lpstr>CareConnect Theme: Healthcare  </vt:lpstr>
      <vt:lpstr>Contents of Presentation</vt:lpstr>
      <vt:lpstr>Objective of the project with inline thematic domain </vt:lpstr>
      <vt:lpstr>Novelty of the project</vt:lpstr>
      <vt:lpstr>Block Diagram</vt:lpstr>
      <vt:lpstr>Working principle</vt:lpstr>
      <vt:lpstr>Result / Demonstration/ screenshot</vt:lpstr>
      <vt:lpstr>Demo video link</vt:lpstr>
      <vt:lpstr>Conclusion &amp; Future Scope</vt:lpstr>
      <vt:lpstr>Conclusion &amp; Future Scope</vt:lpstr>
      <vt:lpstr>REFERENCES</vt:lpstr>
      <vt:lpstr>Team Details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Theme:</dc:title>
  <dc:creator>Windows User</dc:creator>
  <cp:lastModifiedBy>Samriddhi Tripathi</cp:lastModifiedBy>
  <cp:revision>7</cp:revision>
  <dcterms:created xsi:type="dcterms:W3CDTF">2018-02-10T05:59:59Z</dcterms:created>
  <dcterms:modified xsi:type="dcterms:W3CDTF">2024-07-26T07:42:21Z</dcterms:modified>
</cp:coreProperties>
</file>