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5" r:id="rId8"/>
    <p:sldId id="264" r:id="rId9"/>
    <p:sldId id="259" r:id="rId10"/>
    <p:sldId id="260"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FF31882-2BCD-4133-855B-BA52A60E606E}" type="datetimeFigureOut">
              <a:rPr lang="en-US" smtClean="0"/>
              <a:t>5/30/2020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BCD1EBA-C252-4990-8EC5-962C853140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F31882-2BCD-4133-855B-BA52A60E606E}"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D1EBA-C252-4990-8EC5-962C853140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F31882-2BCD-4133-855B-BA52A60E606E}"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D1EBA-C252-4990-8EC5-962C853140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F31882-2BCD-4133-855B-BA52A60E606E}"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D1EBA-C252-4990-8EC5-962C853140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F31882-2BCD-4133-855B-BA52A60E606E}"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CD1EBA-C252-4990-8EC5-962C853140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F31882-2BCD-4133-855B-BA52A60E606E}"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D1EBA-C252-4990-8EC5-962C853140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FF31882-2BCD-4133-855B-BA52A60E606E}" type="datetimeFigureOut">
              <a:rPr lang="en-US" smtClean="0"/>
              <a:t>5/30/2020</a:t>
            </a:fld>
            <a:endParaRPr lang="en-US"/>
          </a:p>
        </p:txBody>
      </p:sp>
      <p:sp>
        <p:nvSpPr>
          <p:cNvPr id="27" name="Slide Number Placeholder 26"/>
          <p:cNvSpPr>
            <a:spLocks noGrp="1"/>
          </p:cNvSpPr>
          <p:nvPr>
            <p:ph type="sldNum" sz="quarter" idx="11"/>
          </p:nvPr>
        </p:nvSpPr>
        <p:spPr/>
        <p:txBody>
          <a:bodyPr rtlCol="0"/>
          <a:lstStyle/>
          <a:p>
            <a:fld id="{FBCD1EBA-C252-4990-8EC5-962C853140BF}"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FF31882-2BCD-4133-855B-BA52A60E606E}" type="datetimeFigureOut">
              <a:rPr lang="en-US" smtClean="0"/>
              <a:t>5/30/2020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FBCD1EBA-C252-4990-8EC5-962C853140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31882-2BCD-4133-855B-BA52A60E606E}"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CD1EBA-C252-4990-8EC5-962C853140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F31882-2BCD-4133-855B-BA52A60E606E}"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D1EBA-C252-4990-8EC5-962C853140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F31882-2BCD-4133-855B-BA52A60E606E}"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D1EBA-C252-4990-8EC5-962C853140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FF31882-2BCD-4133-855B-BA52A60E606E}" type="datetimeFigureOut">
              <a:rPr lang="en-US" smtClean="0"/>
              <a:t>5/30/2020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BCD1EBA-C252-4990-8EC5-962C853140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Report For Task 4						</a:t>
            </a:r>
            <a:endParaRPr lang="en-US" dirty="0"/>
          </a:p>
        </p:txBody>
      </p:sp>
      <p:sp>
        <p:nvSpPr>
          <p:cNvPr id="3" name="Subtitle 2"/>
          <p:cNvSpPr>
            <a:spLocks noGrp="1"/>
          </p:cNvSpPr>
          <p:nvPr>
            <p:ph type="subTitle" idx="1"/>
          </p:nvPr>
        </p:nvSpPr>
        <p:spPr/>
        <p:txBody>
          <a:bodyPr/>
          <a:lstStyle/>
          <a:p>
            <a:r>
              <a:rPr lang="en-IN" dirty="0" smtClean="0"/>
              <a:t>Submitted by: </a:t>
            </a:r>
            <a:r>
              <a:rPr lang="en-IN" dirty="0" err="1" smtClean="0"/>
              <a:t>Ayushman</a:t>
            </a:r>
            <a:r>
              <a:rPr lang="en-IN" dirty="0" smtClean="0"/>
              <a:t> </a:t>
            </a:r>
            <a:r>
              <a:rPr lang="en-IN" dirty="0" err="1" smtClean="0"/>
              <a:t>Saini</a:t>
            </a:r>
            <a:endParaRPr lang="en-IN" dirty="0" smtClean="0"/>
          </a:p>
          <a:p>
            <a:r>
              <a:rPr lang="en-IN" dirty="0" smtClean="0"/>
              <a:t>Data Analytics Intern</a:t>
            </a:r>
          </a:p>
          <a:p>
            <a:r>
              <a:rPr lang="en-IN" dirty="0" smtClean="0"/>
              <a:t>WA Group: DA3_BJ</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574428"/>
          </a:xfrm>
        </p:spPr>
        <p:txBody>
          <a:bodyPr>
            <a:normAutofit/>
          </a:bodyPr>
          <a:lstStyle/>
          <a:p>
            <a:endParaRPr lang="en-US" sz="1400" dirty="0" smtClean="0"/>
          </a:p>
          <a:p>
            <a:endParaRPr lang="en-US" sz="1400" dirty="0" smtClean="0"/>
          </a:p>
          <a:p>
            <a:pPr>
              <a:buNone/>
            </a:pPr>
            <a:endParaRPr lang="en-IN" sz="1400" dirty="0" smtClean="0"/>
          </a:p>
          <a:p>
            <a:r>
              <a:rPr lang="en-IN" sz="1800" dirty="0" smtClean="0"/>
              <a:t>This Pie chart shows the interest ratings of the companies who were interested in our product.</a:t>
            </a:r>
          </a:p>
          <a:p>
            <a:r>
              <a:rPr lang="en-IN" sz="1800" dirty="0" smtClean="0"/>
              <a:t>We can see in the chart that only  12.2 % of them have 5 rating.</a:t>
            </a:r>
          </a:p>
          <a:p>
            <a:r>
              <a:rPr lang="en-IN" sz="1800" dirty="0" smtClean="0"/>
              <a:t>This denotes that many of them are not fully convinced of using our service or they are not aware of our product or company.</a:t>
            </a:r>
          </a:p>
          <a:p>
            <a:r>
              <a:rPr lang="en-IN" sz="1800" dirty="0" smtClean="0"/>
              <a:t>44.3 % of the companies had average(3) interest while having conversation. We know that they are interested and need our services but they are kind of reluctant because of trust issues. To counter that we can offer them discounts on our services too.</a:t>
            </a:r>
          </a:p>
          <a:p>
            <a:r>
              <a:rPr lang="en-IN" sz="1800" dirty="0" smtClean="0"/>
              <a:t>We need to convince them in more informative way. It means that we need to  introduce ourselves first and show our previous track records and success rates.</a:t>
            </a:r>
          </a:p>
          <a:p>
            <a:r>
              <a:rPr lang="en-IN" sz="1800" dirty="0" smtClean="0"/>
              <a:t>This will surely increase our conversion rate. </a:t>
            </a:r>
            <a:endParaRPr lang="en-IN"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643182"/>
            <a:ext cx="8229600" cy="1066800"/>
          </a:xfrm>
        </p:spPr>
        <p:txBody>
          <a:bodyPr/>
          <a:lstStyle/>
          <a:p>
            <a:pPr algn="ctr"/>
            <a:r>
              <a:rPr lang="en-IN" dirty="0" smtClean="0"/>
              <a:t>The End</a:t>
            </a:r>
            <a:endParaRPr lang="en-US" dirty="0"/>
          </a:p>
        </p:txBody>
      </p:sp>
      <p:sp>
        <p:nvSpPr>
          <p:cNvPr id="4" name="TextBox 3"/>
          <p:cNvSpPr txBox="1"/>
          <p:nvPr/>
        </p:nvSpPr>
        <p:spPr>
          <a:xfrm>
            <a:off x="4429124" y="5786454"/>
            <a:ext cx="4429156" cy="646331"/>
          </a:xfrm>
          <a:prstGeom prst="rect">
            <a:avLst/>
          </a:prstGeom>
          <a:noFill/>
        </p:spPr>
        <p:txBody>
          <a:bodyPr wrap="square" rtlCol="0">
            <a:spAutoFit/>
          </a:bodyPr>
          <a:lstStyle/>
          <a:p>
            <a:r>
              <a:rPr lang="en-IN" dirty="0" smtClean="0"/>
              <a:t>P.S.: Learnt a lot about Data Visualisation in this Task. It was not easy.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 </a:t>
            </a:r>
            <a:endParaRPr lang="en-US" dirty="0"/>
          </a:p>
        </p:txBody>
      </p:sp>
      <p:sp>
        <p:nvSpPr>
          <p:cNvPr id="3" name="Content Placeholder 2"/>
          <p:cNvSpPr>
            <a:spLocks noGrp="1"/>
          </p:cNvSpPr>
          <p:nvPr>
            <p:ph idx="1"/>
          </p:nvPr>
        </p:nvSpPr>
        <p:spPr/>
        <p:txBody>
          <a:bodyPr/>
          <a:lstStyle/>
          <a:p>
            <a:r>
              <a:rPr lang="en-IN" dirty="0" smtClean="0"/>
              <a:t>To find the loopholes  in our current work flow of approaching companies thereby increasing our conversion rate.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Remarks and Interest Rating Columns</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Remarks written by our colleagues were very unstructured so analysing them and getting some useful results was very difficult.</a:t>
            </a:r>
          </a:p>
          <a:p>
            <a:r>
              <a:rPr lang="en-IN" dirty="0" smtClean="0"/>
              <a:t>Interest Rating describes the interest of clients in our service. Its very useful parameter to determine if the client is interested or not. But it was not filled thoroughly and very few companies have interest rating along with them.</a:t>
            </a:r>
          </a:p>
          <a:p>
            <a:r>
              <a:rPr lang="en-IN" dirty="0" smtClean="0"/>
              <a:t>I have tried to analyse the remarks column and divided them into different categories like:</a:t>
            </a:r>
            <a:endParaRPr lang="en-US" dirty="0" smtClean="0"/>
          </a:p>
          <a:p>
            <a:pPr lvl="1"/>
            <a:r>
              <a:rPr lang="en-IN" dirty="0" smtClean="0"/>
              <a:t>Interested</a:t>
            </a:r>
          </a:p>
          <a:p>
            <a:pPr lvl="1"/>
            <a:r>
              <a:rPr lang="en-IN" dirty="0" smtClean="0"/>
              <a:t>Not Interested</a:t>
            </a:r>
          </a:p>
          <a:p>
            <a:pPr lvl="1"/>
            <a:r>
              <a:rPr lang="en-IN" dirty="0" smtClean="0"/>
              <a:t>Invalid Number</a:t>
            </a:r>
          </a:p>
          <a:p>
            <a:pPr lvl="1"/>
            <a:r>
              <a:rPr lang="en-IN" dirty="0" smtClean="0"/>
              <a:t>Contact Again</a:t>
            </a:r>
          </a:p>
          <a:p>
            <a:pPr lvl="1"/>
            <a:r>
              <a:rPr lang="en-IN" dirty="0" smtClean="0"/>
              <a:t>May need us in Future</a:t>
            </a:r>
            <a:endParaRPr lang="en-IN" dirty="0" smtClean="0"/>
          </a:p>
          <a:p>
            <a:pPr lvl="1"/>
            <a:endParaRPr lang="en-IN" dirty="0" smtClean="0"/>
          </a:p>
          <a:p>
            <a:pPr lvl="1">
              <a:buNone/>
            </a:pP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357158" y="1142984"/>
            <a:ext cx="8257088" cy="521497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285720" y="785794"/>
            <a:ext cx="8572560" cy="571504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502990"/>
          </a:xfrm>
        </p:spPr>
        <p:txBody>
          <a:bodyPr>
            <a:normAutofit fontScale="92500"/>
          </a:bodyPr>
          <a:lstStyle/>
          <a:p>
            <a:r>
              <a:rPr lang="en-IN" dirty="0" smtClean="0"/>
              <a:t>Both the bar graph and pie chart in previous slides shows the division of remarks into various categories. We should notice following things:</a:t>
            </a:r>
          </a:p>
          <a:p>
            <a:r>
              <a:rPr lang="en-IN" dirty="0" smtClean="0"/>
              <a:t>Firstly most of the  numbers of the companies are invalid or unreachable. </a:t>
            </a:r>
            <a:r>
              <a:rPr lang="en-IN" u="sng" dirty="0" smtClean="0"/>
              <a:t>We need find the real and verified numbers of the companies</a:t>
            </a:r>
            <a:r>
              <a:rPr lang="en-IN" dirty="0" smtClean="0"/>
              <a:t>.</a:t>
            </a:r>
          </a:p>
          <a:p>
            <a:r>
              <a:rPr lang="en-IN" dirty="0" smtClean="0"/>
              <a:t>Secondly there are many companies which may require our services in future. We know that this is mostly because of current situation of Covid19. Also at this point of time there are very few companies which are hiring at this time. So </a:t>
            </a:r>
            <a:r>
              <a:rPr lang="en-IN" u="sng" dirty="0" smtClean="0"/>
              <a:t>we should approach those companies which are least affected by this situation </a:t>
            </a:r>
            <a:r>
              <a:rPr lang="en-IN" dirty="0" smtClean="0"/>
              <a:t>because they will be hiring new staff.   </a:t>
            </a:r>
          </a:p>
          <a:p>
            <a:pPr>
              <a:buNone/>
            </a:pP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Interest Ratings	</a:t>
            </a:r>
            <a:endParaRPr lang="en-US" dirty="0"/>
          </a:p>
        </p:txBody>
      </p:sp>
      <p:sp>
        <p:nvSpPr>
          <p:cNvPr id="3" name="Content Placeholder 2"/>
          <p:cNvSpPr>
            <a:spLocks noGrp="1"/>
          </p:cNvSpPr>
          <p:nvPr>
            <p:ph idx="1"/>
          </p:nvPr>
        </p:nvSpPr>
        <p:spPr/>
        <p:txBody>
          <a:bodyPr/>
          <a:lstStyle/>
          <a:p>
            <a:r>
              <a:rPr lang="en-IN" dirty="0" smtClean="0"/>
              <a:t>In the following charts I tried to </a:t>
            </a:r>
            <a:r>
              <a:rPr lang="en-IN" u="sng" dirty="0" smtClean="0"/>
              <a:t>analyse the interest ratings of the companies which were found interested</a:t>
            </a:r>
            <a:r>
              <a:rPr lang="en-IN" dirty="0" smtClean="0"/>
              <a:t> according to the remarks. </a:t>
            </a:r>
          </a:p>
          <a:p>
            <a:r>
              <a:rPr lang="en-IN" dirty="0" smtClean="0"/>
              <a:t>Interest Ratings keys:</a:t>
            </a:r>
          </a:p>
          <a:p>
            <a:pPr lvl="1">
              <a:buNone/>
            </a:pPr>
            <a:r>
              <a:rPr lang="en-US" dirty="0" smtClean="0"/>
              <a:t>1 - Not good (Not showing interest) </a:t>
            </a:r>
          </a:p>
          <a:p>
            <a:pPr lvl="1">
              <a:buNone/>
            </a:pPr>
            <a:r>
              <a:rPr lang="en-US" dirty="0" smtClean="0"/>
              <a:t>2-  A bit good </a:t>
            </a:r>
          </a:p>
          <a:p>
            <a:pPr lvl="1">
              <a:buNone/>
            </a:pPr>
            <a:r>
              <a:rPr lang="en-US" dirty="0" smtClean="0"/>
              <a:t>3- Average  </a:t>
            </a:r>
          </a:p>
          <a:p>
            <a:pPr lvl="1">
              <a:buNone/>
            </a:pPr>
            <a:r>
              <a:rPr lang="en-US" dirty="0" smtClean="0"/>
              <a:t>4-  Ready  </a:t>
            </a:r>
          </a:p>
          <a:p>
            <a:pPr lvl="1">
              <a:buNone/>
            </a:pPr>
            <a:r>
              <a:rPr lang="en-US" dirty="0" smtClean="0"/>
              <a:t>5- Eagerly waiting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9458" name="Picture 2" descr="C:\Users\Ayushman Saini\Desktop\Internship\Task 4\Interest Ratings graph.png"/>
          <p:cNvPicPr>
            <a:picLocks noChangeAspect="1" noChangeArrowheads="1"/>
          </p:cNvPicPr>
          <p:nvPr/>
        </p:nvPicPr>
        <p:blipFill>
          <a:blip r:embed="rId2"/>
          <a:srcRect/>
          <a:stretch>
            <a:fillRect/>
          </a:stretch>
        </p:blipFill>
        <p:spPr bwMode="auto">
          <a:xfrm>
            <a:off x="214282" y="785794"/>
            <a:ext cx="8643998" cy="576349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49424"/>
            <a:ext cx="4114800" cy="4325112"/>
          </a:xfrm>
        </p:spPr>
        <p:txBody>
          <a:bodyPr/>
          <a:lstStyle/>
          <a:p>
            <a:endParaRPr lang="en-US" dirty="0"/>
          </a:p>
        </p:txBody>
      </p:sp>
      <p:pic>
        <p:nvPicPr>
          <p:cNvPr id="5" name="Picture 3" descr="C:\Users\Ayushman Saini\Desktop\Internship\Task 4\Interest Rating Percentage.png"/>
          <p:cNvPicPr>
            <a:picLocks noChangeAspect="1" noChangeArrowheads="1"/>
          </p:cNvPicPr>
          <p:nvPr/>
        </p:nvPicPr>
        <p:blipFill>
          <a:blip r:embed="rId2"/>
          <a:srcRect/>
          <a:stretch>
            <a:fillRect/>
          </a:stretch>
        </p:blipFill>
        <p:spPr bwMode="auto">
          <a:xfrm>
            <a:off x="214282" y="928670"/>
            <a:ext cx="8501122" cy="566823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259</TotalTime>
  <Words>455</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Report For Task 4      </vt:lpstr>
      <vt:lpstr>Purpose </vt:lpstr>
      <vt:lpstr>Remarks and Interest Rating Columns</vt:lpstr>
      <vt:lpstr>Slide 4</vt:lpstr>
      <vt:lpstr>Slide 5</vt:lpstr>
      <vt:lpstr>Slide 6</vt:lpstr>
      <vt:lpstr>Interest Ratings </vt:lpstr>
      <vt:lpstr>Slide 8</vt:lpstr>
      <vt:lpstr>Slide 9</vt:lpstr>
      <vt:lpstr>Slide 10</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For Task 4</dc:title>
  <dc:creator>Ayushman Saini</dc:creator>
  <cp:lastModifiedBy>Ayushman Saini</cp:lastModifiedBy>
  <cp:revision>26</cp:revision>
  <dcterms:created xsi:type="dcterms:W3CDTF">2020-05-30T13:50:18Z</dcterms:created>
  <dcterms:modified xsi:type="dcterms:W3CDTF">2020-05-30T18:09:43Z</dcterms:modified>
</cp:coreProperties>
</file>