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2.svg" ContentType="image/svg+xml"/>
  <Override PartName="/ppt/media/image6.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18288000" cy="10287000"/>
  <p:notesSz cx="6858000" cy="9144000"/>
  <p:embeddedFontLst>
    <p:embeddedFont>
      <p:font typeface="Canva Sans Bold" panose="020B0803030501040103"/>
      <p:bold r:id="rId43"/>
    </p:embeddedFont>
    <p:embeddedFont>
      <p:font typeface="Canva Sans" panose="020B0503030501040103"/>
      <p:regular r:id="rId44"/>
    </p:embeddedFont>
    <p:embeddedFont>
      <p:font typeface="Arimo" panose="020B0604020202020204"/>
      <p:regular r:id="rId45"/>
    </p:embeddedFont>
    <p:embeddedFont>
      <p:font typeface="League Spartan" panose="00000800000000000000"/>
      <p:bold r:id="rId46"/>
    </p:embeddedFont>
    <p:embeddedFont>
      <p:font typeface="Arimo Bold" panose="020B0704020202020204"/>
      <p:bold r:id="rId47"/>
    </p:embeddedFont>
    <p:embeddedFont>
      <p:font typeface="Calibri" panose="020F0502020204030204" charset="0"/>
      <p:regular r:id="rId48"/>
      <p:bold r:id="rId49"/>
      <p:italic r:id="rId50"/>
      <p:boldItalic r:id="rId51"/>
    </p:embeddedFont>
    <p:embeddedFont>
      <p:font typeface="Playfair Display SC" panose="00000500000000000000"/>
      <p:regular r:id="rId52"/>
    </p:embeddedFont>
    <p:embeddedFont>
      <p:font typeface="Playfair Display SC Bold" panose="00000800000000000000"/>
      <p:bold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font" Target="fonts/font11.fntdata"/><Relationship Id="rId52" Type="http://schemas.openxmlformats.org/officeDocument/2006/relationships/font" Target="fonts/font10.fntdata"/><Relationship Id="rId51" Type="http://schemas.openxmlformats.org/officeDocument/2006/relationships/font" Target="fonts/font9.fntdata"/><Relationship Id="rId50" Type="http://schemas.openxmlformats.org/officeDocument/2006/relationships/font" Target="fonts/font8.fntdata"/><Relationship Id="rId5" Type="http://schemas.openxmlformats.org/officeDocument/2006/relationships/slide" Target="slides/slide3.xml"/><Relationship Id="rId49" Type="http://schemas.openxmlformats.org/officeDocument/2006/relationships/font" Target="fonts/font7.fntdata"/><Relationship Id="rId48" Type="http://schemas.openxmlformats.org/officeDocument/2006/relationships/font" Target="fonts/font6.fntdata"/><Relationship Id="rId47" Type="http://schemas.openxmlformats.org/officeDocument/2006/relationships/font" Target="fonts/font5.fntdata"/><Relationship Id="rId46" Type="http://schemas.openxmlformats.org/officeDocument/2006/relationships/font" Target="fonts/font4.fntdata"/><Relationship Id="rId45" Type="http://schemas.openxmlformats.org/officeDocument/2006/relationships/font" Target="fonts/font3.fntdata"/><Relationship Id="rId44" Type="http://schemas.openxmlformats.org/officeDocument/2006/relationships/font" Target="fonts/font2.fntdata"/><Relationship Id="rId43" Type="http://schemas.openxmlformats.org/officeDocument/2006/relationships/font" Target="fonts/font1.fntdata"/><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2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svg"/><Relationship Id="rId1"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svg"/><Relationship Id="rId2" Type="http://schemas.openxmlformats.org/officeDocument/2006/relationships/image" Target="../media/image22.png"/><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svg"/><Relationship Id="rId2" Type="http://schemas.openxmlformats.org/officeDocument/2006/relationships/image" Target="../media/image2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sv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sv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6635353"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3"/>
            <a:stretch>
              <a:fillRect/>
            </a:stretch>
          </a:blipFill>
        </p:spPr>
      </p:sp>
      <p:sp>
        <p:nvSpPr>
          <p:cNvPr id="4" name="Freeform 4"/>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3"/>
            <a:stretch>
              <a:fillRect/>
            </a:stretch>
          </a:blipFill>
        </p:spPr>
      </p:sp>
      <p:sp>
        <p:nvSpPr>
          <p:cNvPr id="5" name="Freeform 5"/>
          <p:cNvSpPr/>
          <p:nvPr/>
        </p:nvSpPr>
        <p:spPr>
          <a:xfrm>
            <a:off x="10210727" y="6745731"/>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a:off x="216243"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TextBox 7"/>
          <p:cNvSpPr txBox="1"/>
          <p:nvPr/>
        </p:nvSpPr>
        <p:spPr>
          <a:xfrm>
            <a:off x="4502417" y="1651474"/>
            <a:ext cx="8599913" cy="1320697"/>
          </a:xfrm>
          <a:prstGeom prst="rect">
            <a:avLst/>
          </a:prstGeom>
        </p:spPr>
        <p:txBody>
          <a:bodyPr lIns="0" tIns="0" rIns="0" bIns="0" rtlCol="0" anchor="t">
            <a:spAutoFit/>
          </a:bodyPr>
          <a:lstStyle/>
          <a:p>
            <a:pPr algn="ctr">
              <a:lnSpc>
                <a:spcPts val="10875"/>
              </a:lnSpc>
            </a:pPr>
            <a:r>
              <a:rPr lang="en-US" sz="7765" b="1">
                <a:solidFill>
                  <a:srgbClr val="D9D9D9"/>
                </a:solidFill>
                <a:latin typeface="Canva Sans Bold" panose="020B0803030501040103"/>
                <a:ea typeface="Canva Sans Bold" panose="020B0803030501040103"/>
                <a:cs typeface="Canva Sans Bold" panose="020B0803030501040103"/>
                <a:sym typeface="Canva Sans Bold" panose="020B0803030501040103"/>
              </a:rPr>
              <a:t>MINOR PROJECT</a:t>
            </a:r>
            <a:endParaRPr lang="en-US" sz="7765" b="1">
              <a:solidFill>
                <a:srgbClr val="D9D9D9"/>
              </a:solidFill>
              <a:latin typeface="Canva Sans Bold" panose="020B0803030501040103"/>
              <a:ea typeface="Canva Sans Bold" panose="020B0803030501040103"/>
              <a:cs typeface="Canva Sans Bold" panose="020B0803030501040103"/>
              <a:sym typeface="Canva Sans Bold" panose="020B0803030501040103"/>
            </a:endParaRPr>
          </a:p>
        </p:txBody>
      </p:sp>
      <p:sp>
        <p:nvSpPr>
          <p:cNvPr id="8" name="TextBox 8"/>
          <p:cNvSpPr txBox="1"/>
          <p:nvPr/>
        </p:nvSpPr>
        <p:spPr>
          <a:xfrm>
            <a:off x="9139238" y="4953317"/>
            <a:ext cx="9525" cy="332740"/>
          </a:xfrm>
          <a:prstGeom prst="rect">
            <a:avLst/>
          </a:prstGeom>
        </p:spPr>
        <p:txBody>
          <a:bodyPr lIns="0" tIns="0" rIns="0" bIns="0" rtlCol="0" anchor="t">
            <a:spAutoFit/>
          </a:bodyPr>
          <a:lstStyle/>
          <a:p>
            <a:pPr algn="ctr">
              <a:lnSpc>
                <a:spcPts val="2660"/>
              </a:lnSpc>
              <a:spcBef>
                <a:spcPct val="0"/>
              </a:spcBef>
            </a:pPr>
          </a:p>
        </p:txBody>
      </p:sp>
      <p:sp>
        <p:nvSpPr>
          <p:cNvPr id="9" name="TextBox 9"/>
          <p:cNvSpPr txBox="1"/>
          <p:nvPr/>
        </p:nvSpPr>
        <p:spPr>
          <a:xfrm>
            <a:off x="1028700" y="4113866"/>
            <a:ext cx="16947734" cy="887077"/>
          </a:xfrm>
          <a:prstGeom prst="rect">
            <a:avLst/>
          </a:prstGeom>
        </p:spPr>
        <p:txBody>
          <a:bodyPr lIns="0" tIns="0" rIns="0" bIns="0" rtlCol="0" anchor="t">
            <a:spAutoFit/>
          </a:bodyPr>
          <a:lstStyle/>
          <a:p>
            <a:pPr algn="ctr">
              <a:lnSpc>
                <a:spcPts val="7280"/>
              </a:lnSpc>
            </a:pPr>
            <a:r>
              <a:rPr lang="en-US" sz="5200" b="1">
                <a:solidFill>
                  <a:srgbClr val="D9D9D9"/>
                </a:solidFill>
                <a:latin typeface="Canva Sans Bold" panose="020B0803030501040103"/>
                <a:ea typeface="Canva Sans Bold" panose="020B0803030501040103"/>
                <a:cs typeface="Canva Sans Bold" panose="020B0803030501040103"/>
                <a:sym typeface="Canva Sans Bold" panose="020B0803030501040103"/>
              </a:rPr>
              <a:t>Optimizing Fog No</a:t>
            </a:r>
            <a:r>
              <a:rPr lang="en-US" sz="5200" b="1">
                <a:solidFill>
                  <a:srgbClr val="D9D9D9"/>
                </a:solidFill>
                <a:latin typeface="Canva Sans Bold" panose="020B0803030501040103"/>
                <a:ea typeface="Canva Sans Bold" panose="020B0803030501040103"/>
                <a:cs typeface="Canva Sans Bold" panose="020B0803030501040103"/>
                <a:sym typeface="Canva Sans Bold" panose="020B0803030501040103"/>
              </a:rPr>
              <a:t>de Placement for IoT Performance</a:t>
            </a:r>
            <a:endParaRPr lang="en-US" sz="5200" b="1">
              <a:solidFill>
                <a:srgbClr val="D9D9D9"/>
              </a:solidFill>
              <a:latin typeface="Canva Sans Bold" panose="020B0803030501040103"/>
              <a:ea typeface="Canva Sans Bold" panose="020B0803030501040103"/>
              <a:cs typeface="Canva Sans Bold" panose="020B0803030501040103"/>
              <a:sym typeface="Canva Sans Bold" panose="020B0803030501040103"/>
            </a:endParaRPr>
          </a:p>
        </p:txBody>
      </p:sp>
      <p:sp>
        <p:nvSpPr>
          <p:cNvPr id="10" name="TextBox 10"/>
          <p:cNvSpPr txBox="1"/>
          <p:nvPr/>
        </p:nvSpPr>
        <p:spPr>
          <a:xfrm>
            <a:off x="216243" y="3105521"/>
            <a:ext cx="16947734" cy="863618"/>
          </a:xfrm>
          <a:prstGeom prst="rect">
            <a:avLst/>
          </a:prstGeom>
        </p:spPr>
        <p:txBody>
          <a:bodyPr lIns="0" tIns="0" rIns="0" bIns="0" rtlCol="0" anchor="t">
            <a:spAutoFit/>
          </a:bodyPr>
          <a:lstStyle/>
          <a:p>
            <a:pPr algn="ctr">
              <a:lnSpc>
                <a:spcPts val="7000"/>
              </a:lnSpc>
            </a:pPr>
            <a:r>
              <a:rPr lang="en-US" sz="5000" b="1">
                <a:solidFill>
                  <a:srgbClr val="D9D9D9"/>
                </a:solidFill>
                <a:latin typeface="Canva Sans Bold" panose="020B0803030501040103"/>
                <a:ea typeface="Canva Sans Bold" panose="020B0803030501040103"/>
                <a:cs typeface="Canva Sans Bold" panose="020B0803030501040103"/>
                <a:sym typeface="Canva Sans Bold" panose="020B0803030501040103"/>
              </a:rPr>
              <a:t>ON</a:t>
            </a:r>
            <a:endParaRPr lang="en-US" sz="5000" b="1">
              <a:solidFill>
                <a:srgbClr val="D9D9D9"/>
              </a:solidFill>
              <a:latin typeface="Canva Sans Bold" panose="020B0803030501040103"/>
              <a:ea typeface="Canva Sans Bold" panose="020B0803030501040103"/>
              <a:cs typeface="Canva Sans Bold" panose="020B0803030501040103"/>
              <a:sym typeface="Canva Sans Bold" panose="020B0803030501040103"/>
            </a:endParaRPr>
          </a:p>
        </p:txBody>
      </p:sp>
      <p:sp>
        <p:nvSpPr>
          <p:cNvPr id="11" name="TextBox 11"/>
          <p:cNvSpPr txBox="1"/>
          <p:nvPr/>
        </p:nvSpPr>
        <p:spPr>
          <a:xfrm>
            <a:off x="2179955" y="5969000"/>
            <a:ext cx="13469620" cy="3908425"/>
          </a:xfrm>
          <a:prstGeom prst="rect">
            <a:avLst/>
          </a:prstGeom>
        </p:spPr>
        <p:txBody>
          <a:bodyPr lIns="0" tIns="0" rIns="0" bIns="0" rtlCol="0" anchor="t">
            <a:noAutofit/>
          </a:bodyPr>
          <a:lstStyle/>
          <a:p>
            <a:pPr algn="ctr">
              <a:lnSpc>
                <a:spcPts val="4195"/>
              </a:lnSpc>
            </a:pPr>
            <a:r>
              <a:rPr lang="en-US" sz="3000">
                <a:solidFill>
                  <a:srgbClr val="000000"/>
                </a:solidFill>
                <a:latin typeface="Canva Sans" panose="020B0503030501040103"/>
                <a:ea typeface="Canva Sans" panose="020B0503030501040103"/>
                <a:cs typeface="Canva Sans" panose="020B0503030501040103"/>
                <a:sym typeface="Canva Sans" panose="020B0503030501040103"/>
              </a:rPr>
              <a:t>submitted by</a:t>
            </a:r>
            <a:endParaRPr lang="en-US" sz="3000">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4195"/>
              </a:lnSpc>
            </a:pPr>
          </a:p>
          <a:p>
            <a:pPr algn="ctr">
              <a:lnSpc>
                <a:spcPts val="4195"/>
              </a:lnSpc>
            </a:pPr>
            <a:r>
              <a:rPr lang="en-US" sz="3000">
                <a:solidFill>
                  <a:srgbClr val="000000"/>
                </a:solidFill>
                <a:latin typeface="Canva Sans" panose="020B0503030501040103"/>
                <a:ea typeface="Canva Sans" panose="020B0503030501040103"/>
                <a:cs typeface="Canva Sans" panose="020B0503030501040103"/>
                <a:sym typeface="Canva Sans" panose="020B0503030501040103"/>
              </a:rPr>
              <a:t> AYUSH NAYAK    22052373</a:t>
            </a:r>
            <a:endParaRPr lang="en-US" sz="3000">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4195"/>
              </a:lnSpc>
            </a:pPr>
            <a:r>
              <a:rPr lang="en-US" sz="3000">
                <a:solidFill>
                  <a:srgbClr val="000000"/>
                </a:solidFill>
                <a:latin typeface="Canva Sans" panose="020B0503030501040103"/>
                <a:ea typeface="Canva Sans" panose="020B0503030501040103"/>
                <a:cs typeface="Canva Sans" panose="020B0503030501040103"/>
                <a:sym typeface="Canva Sans" panose="020B0503030501040103"/>
              </a:rPr>
              <a:t> SRUJANA MISHRA 22053646</a:t>
            </a:r>
            <a:endParaRPr lang="en-US" sz="3000">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4195"/>
              </a:lnSpc>
            </a:pPr>
            <a:r>
              <a:rPr lang="en-US" sz="3000">
                <a:solidFill>
                  <a:srgbClr val="000000"/>
                </a:solidFill>
                <a:latin typeface="Canva Sans" panose="020B0503030501040103"/>
                <a:ea typeface="Canva Sans" panose="020B0503030501040103"/>
                <a:cs typeface="Canva Sans" panose="020B0503030501040103"/>
                <a:sym typeface="Canva Sans" panose="020B0503030501040103"/>
              </a:rPr>
              <a:t> SAYAN PAL    22052055</a:t>
            </a:r>
            <a:endParaRPr lang="en-US" sz="3000">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4195"/>
              </a:lnSpc>
            </a:pPr>
            <a:r>
              <a:rPr lang="en-US" sz="3000">
                <a:solidFill>
                  <a:srgbClr val="000000"/>
                </a:solidFill>
                <a:latin typeface="Canva Sans" panose="020B0503030501040103"/>
                <a:ea typeface="Canva Sans" panose="020B0503030501040103"/>
                <a:cs typeface="Canva Sans" panose="020B0503030501040103"/>
                <a:sym typeface="Canva Sans" panose="020B0503030501040103"/>
              </a:rPr>
              <a:t> SAMEER PUROHIT 2205061</a:t>
            </a:r>
            <a:endParaRPr lang="en-US" sz="3000">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4195"/>
              </a:lnSpc>
            </a:pPr>
            <a:r>
              <a:rPr lang="en-US" sz="3000">
                <a:solidFill>
                  <a:srgbClr val="000000"/>
                </a:solidFill>
                <a:latin typeface="Canva Sans" panose="020B0503030501040103"/>
                <a:ea typeface="Canva Sans" panose="020B0503030501040103"/>
                <a:cs typeface="Canva Sans" panose="020B0503030501040103"/>
                <a:sym typeface="Canva Sans" panose="020B0503030501040103"/>
              </a:rPr>
              <a:t> DEBASISH BISOI   22052456</a:t>
            </a:r>
            <a:endParaRPr lang="en-US" sz="3000">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4195"/>
              </a:lnSpc>
            </a:pPr>
            <a:r>
              <a:rPr lang="en-US" sz="3000">
                <a:solidFill>
                  <a:srgbClr val="000000"/>
                </a:solidFill>
                <a:latin typeface="Canva Sans" panose="020B0503030501040103"/>
                <a:ea typeface="Canva Sans" panose="020B0503030501040103"/>
                <a:cs typeface="Canva Sans" panose="020B0503030501040103"/>
                <a:sym typeface="Canva Sans" panose="020B0503030501040103"/>
              </a:rPr>
              <a:t> ARYAN MAHATO   22052447</a:t>
            </a:r>
            <a:endParaRPr lang="en-US" sz="3000">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4195"/>
              </a:lnSpc>
            </a:pPr>
          </a:p>
        </p:txBody>
      </p:sp>
      <p:sp>
        <p:nvSpPr>
          <p:cNvPr id="12" name="TextBox 12"/>
          <p:cNvSpPr txBox="1"/>
          <p:nvPr/>
        </p:nvSpPr>
        <p:spPr>
          <a:xfrm>
            <a:off x="13323017" y="8611735"/>
            <a:ext cx="4653449" cy="1461917"/>
          </a:xfrm>
          <a:prstGeom prst="rect">
            <a:avLst/>
          </a:prstGeom>
        </p:spPr>
        <p:txBody>
          <a:bodyPr lIns="0" tIns="0" rIns="0" bIns="0" rtlCol="0" anchor="t">
            <a:spAutoFit/>
          </a:bodyPr>
          <a:lstStyle/>
          <a:p>
            <a:pPr algn="ctr">
              <a:lnSpc>
                <a:spcPts val="3945"/>
              </a:lnSpc>
            </a:pPr>
            <a:r>
              <a:rPr lang="en-US" sz="2815" b="1">
                <a:solidFill>
                  <a:srgbClr val="D9D9D9"/>
                </a:solidFill>
                <a:latin typeface="Canva Sans Bold" panose="020B0803030501040103"/>
                <a:ea typeface="Canva Sans Bold" panose="020B0803030501040103"/>
                <a:cs typeface="Canva Sans Bold" panose="020B0803030501040103"/>
                <a:sym typeface="Canva Sans Bold" panose="020B0803030501040103"/>
              </a:rPr>
              <a:t>UNDER THE GUID</a:t>
            </a:r>
            <a:r>
              <a:rPr lang="en-US" sz="2815" b="1">
                <a:solidFill>
                  <a:srgbClr val="D9D9D9"/>
                </a:solidFill>
                <a:latin typeface="Canva Sans Bold" panose="020B0803030501040103"/>
                <a:ea typeface="Canva Sans Bold" panose="020B0803030501040103"/>
                <a:cs typeface="Canva Sans Bold" panose="020B0803030501040103"/>
                <a:sym typeface="Canva Sans Bold" panose="020B0803030501040103"/>
              </a:rPr>
              <a:t>ANCE OF</a:t>
            </a:r>
            <a:endParaRPr lang="en-US" sz="2815" b="1">
              <a:solidFill>
                <a:srgbClr val="D9D9D9"/>
              </a:solidFill>
              <a:latin typeface="Canva Sans Bold" panose="020B0803030501040103"/>
              <a:ea typeface="Canva Sans Bold" panose="020B0803030501040103"/>
              <a:cs typeface="Canva Sans Bold" panose="020B0803030501040103"/>
              <a:sym typeface="Canva Sans Bold" panose="020B0803030501040103"/>
            </a:endParaRPr>
          </a:p>
          <a:p>
            <a:pPr algn="ctr">
              <a:lnSpc>
                <a:spcPts val="3945"/>
              </a:lnSpc>
            </a:pPr>
            <a:r>
              <a:rPr lang="en-US" sz="2815" b="1">
                <a:solidFill>
                  <a:srgbClr val="D9D9D9"/>
                </a:solidFill>
                <a:latin typeface="Canva Sans Bold" panose="020B0803030501040103"/>
                <a:ea typeface="Canva Sans Bold" panose="020B0803030501040103"/>
                <a:cs typeface="Canva Sans Bold" panose="020B0803030501040103"/>
                <a:sym typeface="Canva Sans Bold" panose="020B0803030501040103"/>
              </a:rPr>
              <a:t>PROF. PRASENJIT MAITI</a:t>
            </a:r>
            <a:endParaRPr lang="en-US" sz="2815" b="1">
              <a:solidFill>
                <a:srgbClr val="D9D9D9"/>
              </a:solidFill>
              <a:latin typeface="Canva Sans Bold" panose="020B0803030501040103"/>
              <a:ea typeface="Canva Sans Bold" panose="020B0803030501040103"/>
              <a:cs typeface="Canva Sans Bold" panose="020B0803030501040103"/>
              <a:sym typeface="Canva Sans Bold" panose="020B0803030501040103"/>
            </a:endParaRPr>
          </a:p>
          <a:p>
            <a:pPr algn="ctr">
              <a:lnSpc>
                <a:spcPts val="3945"/>
              </a:lnSpc>
            </a:p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71121" y="6065094"/>
            <a:ext cx="18288000" cy="3193206"/>
          </a:xfrm>
          <a:prstGeom prst="rect">
            <a:avLst/>
          </a:prstGeom>
        </p:spPr>
        <p:txBody>
          <a:bodyPr lIns="0" tIns="0" rIns="0" bIns="0" rtlCol="0" anchor="t">
            <a:spAutoFit/>
          </a:bodyPr>
          <a:lstStyle/>
          <a:p>
            <a:pPr algn="ctr">
              <a:lnSpc>
                <a:spcPts val="7395"/>
              </a:lnSpc>
              <a:spcBef>
                <a:spcPct val="0"/>
              </a:spcBef>
            </a:pPr>
            <a:r>
              <a:rPr lang="en-US" sz="5285" b="1">
                <a:solidFill>
                  <a:srgbClr val="000000"/>
                </a:solidFill>
                <a:latin typeface="Arimo Bold" panose="020B0704020202020204"/>
                <a:ea typeface="Arimo Bold" panose="020B0704020202020204"/>
                <a:cs typeface="Arimo Bold" panose="020B0704020202020204"/>
                <a:sym typeface="Arimo Bold" panose="020B0704020202020204"/>
              </a:rPr>
              <a:t>FOG NODE PLACEMENT</a:t>
            </a:r>
            <a:endParaRPr lang="en-US" sz="5285"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5995"/>
              </a:lnSpc>
              <a:spcBef>
                <a:spcPct val="0"/>
              </a:spcBef>
            </a:pPr>
            <a:r>
              <a:rPr lang="en-US" sz="4285">
                <a:solidFill>
                  <a:srgbClr val="FFFFFF"/>
                </a:solidFill>
                <a:latin typeface="Arimo" panose="020B0604020202020204"/>
                <a:ea typeface="Arimo" panose="020B0604020202020204"/>
                <a:cs typeface="Arimo" panose="020B0604020202020204"/>
                <a:sym typeface="Arimo" panose="020B0604020202020204"/>
              </a:rPr>
              <a:t>Place a fog node at the centroid of each cluster, ensuring that the nodes are positioned where they can optimally manage and process data from nearby devices.</a:t>
            </a:r>
            <a:endParaRPr lang="en-US" sz="4285">
              <a:solidFill>
                <a:srgbClr val="FFFFFF"/>
              </a:solidFill>
              <a:latin typeface="Arimo" panose="020B0604020202020204"/>
              <a:ea typeface="Arimo" panose="020B0604020202020204"/>
              <a:cs typeface="Arimo" panose="020B0604020202020204"/>
              <a:sym typeface="Arimo" panose="020B0604020202020204"/>
            </a:endParaRPr>
          </a:p>
        </p:txBody>
      </p:sp>
      <p:sp>
        <p:nvSpPr>
          <p:cNvPr id="3" name="TextBox 3"/>
          <p:cNvSpPr txBox="1"/>
          <p:nvPr/>
        </p:nvSpPr>
        <p:spPr>
          <a:xfrm>
            <a:off x="213362" y="624131"/>
            <a:ext cx="17719035" cy="6489701"/>
          </a:xfrm>
          <a:prstGeom prst="rect">
            <a:avLst/>
          </a:prstGeom>
        </p:spPr>
        <p:txBody>
          <a:bodyPr lIns="0" tIns="0" rIns="0" bIns="0" rtlCol="0" anchor="t">
            <a:spAutoFit/>
          </a:bodyPr>
          <a:lstStyle/>
          <a:p>
            <a:pPr algn="ctr">
              <a:lnSpc>
                <a:spcPts val="5600"/>
              </a:lnSpc>
              <a:spcBef>
                <a:spcPct val="0"/>
              </a:spcBef>
            </a:pPr>
            <a:r>
              <a:rPr lang="en-US" sz="4000">
                <a:solidFill>
                  <a:srgbClr val="FFFFFF"/>
                </a:solidFill>
                <a:latin typeface="Arimo" panose="020B0604020202020204"/>
                <a:ea typeface="Arimo" panose="020B0604020202020204"/>
                <a:cs typeface="Arimo" panose="020B0604020202020204"/>
                <a:sym typeface="Arimo" panose="020B0604020202020204"/>
              </a:rPr>
              <a:t>Apply K-means clustering t</a:t>
            </a:r>
            <a:r>
              <a:rPr lang="en-US" sz="4000">
                <a:solidFill>
                  <a:srgbClr val="FFFFFF"/>
                </a:solidFill>
                <a:latin typeface="Arimo" panose="020B0604020202020204"/>
                <a:ea typeface="Arimo" panose="020B0604020202020204"/>
                <a:cs typeface="Arimo" panose="020B0604020202020204"/>
                <a:sym typeface="Arimo" panose="020B0604020202020204"/>
              </a:rPr>
              <a:t>o group the IoT devices into clusters.</a:t>
            </a:r>
            <a:endParaRPr lang="en-US" sz="4000">
              <a:solidFill>
                <a:srgbClr val="FFFFFF"/>
              </a:solidFill>
              <a:latin typeface="Arimo" panose="020B0604020202020204"/>
              <a:ea typeface="Arimo" panose="020B0604020202020204"/>
              <a:cs typeface="Arimo" panose="020B0604020202020204"/>
              <a:sym typeface="Arimo" panose="020B0604020202020204"/>
            </a:endParaRPr>
          </a:p>
          <a:p>
            <a:pPr algn="ctr">
              <a:lnSpc>
                <a:spcPts val="5600"/>
              </a:lnSpc>
              <a:spcBef>
                <a:spcPct val="0"/>
              </a:spcBef>
            </a:pPr>
          </a:p>
          <a:p>
            <a:pPr algn="ctr">
              <a:lnSpc>
                <a:spcPts val="6860"/>
              </a:lnSpc>
              <a:spcBef>
                <a:spcPct val="0"/>
              </a:spcBef>
            </a:pPr>
            <a:r>
              <a:rPr lang="en-US" sz="4900" b="1">
                <a:solidFill>
                  <a:srgbClr val="000000"/>
                </a:solidFill>
                <a:latin typeface="Arimo Bold" panose="020B0704020202020204"/>
                <a:ea typeface="Arimo Bold" panose="020B0704020202020204"/>
                <a:cs typeface="Arimo Bold" panose="020B0704020202020204"/>
                <a:sym typeface="Arimo Bold" panose="020B0704020202020204"/>
              </a:rPr>
              <a:t>CLUSTERING PROCESS:</a:t>
            </a:r>
            <a:endParaRPr lang="en-US" sz="4900"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5600"/>
              </a:lnSpc>
              <a:spcBef>
                <a:spcPct val="0"/>
              </a:spcBef>
            </a:pPr>
            <a:r>
              <a:rPr lang="en-US" sz="4000">
                <a:solidFill>
                  <a:srgbClr val="FFFFFF"/>
                </a:solidFill>
                <a:latin typeface="Arimo" panose="020B0604020202020204"/>
                <a:ea typeface="Arimo" panose="020B0604020202020204"/>
                <a:cs typeface="Arimo" panose="020B0604020202020204"/>
                <a:sym typeface="Arimo" panose="020B0604020202020204"/>
              </a:rPr>
              <a:t>The K-means algorithm is used to partition the devices into a specified number of clusters (e.g., 15, 20, or 30 clusters).</a:t>
            </a:r>
            <a:endParaRPr lang="en-US" sz="4000">
              <a:solidFill>
                <a:srgbClr val="FFFFFF"/>
              </a:solidFill>
              <a:latin typeface="Arimo" panose="020B0604020202020204"/>
              <a:ea typeface="Arimo" panose="020B0604020202020204"/>
              <a:cs typeface="Arimo" panose="020B0604020202020204"/>
              <a:sym typeface="Arimo" panose="020B0604020202020204"/>
            </a:endParaRPr>
          </a:p>
          <a:p>
            <a:pPr algn="ctr">
              <a:lnSpc>
                <a:spcPts val="5600"/>
              </a:lnSpc>
              <a:spcBef>
                <a:spcPct val="0"/>
              </a:spcBef>
            </a:pPr>
            <a:r>
              <a:rPr lang="en-US" sz="4000">
                <a:solidFill>
                  <a:srgbClr val="FFFFFF"/>
                </a:solidFill>
                <a:latin typeface="Arimo" panose="020B0604020202020204"/>
                <a:ea typeface="Arimo" panose="020B0604020202020204"/>
                <a:cs typeface="Arimo" panose="020B0604020202020204"/>
                <a:sym typeface="Arimo" panose="020B0604020202020204"/>
              </a:rPr>
              <a:t>The centroid of each cluster, which represents the average position of all devices in the cluster, is identified.</a:t>
            </a:r>
            <a:endParaRPr lang="en-US" sz="4000">
              <a:solidFill>
                <a:srgbClr val="FFFFFF"/>
              </a:solidFill>
              <a:latin typeface="Arimo" panose="020B0604020202020204"/>
              <a:ea typeface="Arimo" panose="020B0604020202020204"/>
              <a:cs typeface="Arimo" panose="020B0604020202020204"/>
              <a:sym typeface="Arimo" panose="020B0604020202020204"/>
            </a:endParaRPr>
          </a:p>
          <a:p>
            <a:pPr algn="ctr">
              <a:lnSpc>
                <a:spcPts val="5600"/>
              </a:lnSpc>
              <a:spcBef>
                <a:spcPct val="0"/>
              </a:spcBef>
            </a:pPr>
          </a:p>
          <a:p>
            <a:pPr algn="ctr">
              <a:lnSpc>
                <a:spcPts val="5600"/>
              </a:lnSpc>
              <a:spcBef>
                <a:spcPct val="0"/>
              </a:spcBef>
            </a:p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0" y="659672"/>
            <a:ext cx="18288000" cy="7857211"/>
          </a:xfrm>
          <a:prstGeom prst="rect">
            <a:avLst/>
          </a:prstGeom>
        </p:spPr>
        <p:txBody>
          <a:bodyPr lIns="0" tIns="0" rIns="0" bIns="0" rtlCol="0" anchor="t">
            <a:spAutoFit/>
          </a:bodyPr>
          <a:lstStyle/>
          <a:p>
            <a:pPr algn="ctr">
              <a:lnSpc>
                <a:spcPts val="3130"/>
              </a:lnSpc>
              <a:spcBef>
                <a:spcPct val="0"/>
              </a:spcBef>
            </a:pPr>
          </a:p>
          <a:p>
            <a:pPr algn="ctr">
              <a:lnSpc>
                <a:spcPts val="6490"/>
              </a:lnSpc>
              <a:spcBef>
                <a:spcPct val="0"/>
              </a:spcBef>
            </a:pPr>
            <a:r>
              <a:rPr lang="en-US" sz="4635" b="1">
                <a:solidFill>
                  <a:srgbClr val="000000"/>
                </a:solidFill>
                <a:latin typeface="Arimo Bold" panose="020B0704020202020204"/>
                <a:ea typeface="Arimo Bold" panose="020B0704020202020204"/>
                <a:cs typeface="Arimo Bold" panose="020B0704020202020204"/>
                <a:sym typeface="Arimo Bold" panose="020B0704020202020204"/>
              </a:rPr>
              <a:t>DATA AGGREGATION</a:t>
            </a:r>
            <a:endParaRPr lang="en-US" sz="4635"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4815"/>
              </a:lnSpc>
              <a:spcBef>
                <a:spcPct val="0"/>
              </a:spcBef>
            </a:pPr>
            <a:r>
              <a:rPr lang="en-US" sz="3440">
                <a:solidFill>
                  <a:srgbClr val="FFFFFF"/>
                </a:solidFill>
                <a:latin typeface="Arimo" panose="020B0604020202020204"/>
                <a:ea typeface="Arimo" panose="020B0604020202020204"/>
                <a:cs typeface="Arimo" panose="020B0604020202020204"/>
                <a:sym typeface="Arimo" panose="020B0604020202020204"/>
              </a:rPr>
              <a:t>Calculate performance metrics such as mean delay , efficiency  across the network for each configuration.</a:t>
            </a:r>
            <a:endParaRPr lang="en-US" sz="3440">
              <a:solidFill>
                <a:srgbClr val="FFFFFF"/>
              </a:solidFill>
              <a:latin typeface="Arimo" panose="020B0604020202020204"/>
              <a:ea typeface="Arimo" panose="020B0604020202020204"/>
              <a:cs typeface="Arimo" panose="020B0604020202020204"/>
              <a:sym typeface="Arimo" panose="020B0604020202020204"/>
            </a:endParaRPr>
          </a:p>
          <a:p>
            <a:pPr algn="ctr">
              <a:lnSpc>
                <a:spcPts val="4110"/>
              </a:lnSpc>
              <a:spcBef>
                <a:spcPct val="0"/>
              </a:spcBef>
            </a:pPr>
          </a:p>
          <a:p>
            <a:pPr algn="ctr">
              <a:lnSpc>
                <a:spcPts val="6630"/>
              </a:lnSpc>
              <a:spcBef>
                <a:spcPct val="0"/>
              </a:spcBef>
            </a:pPr>
            <a:r>
              <a:rPr lang="en-US" sz="4735" b="1">
                <a:solidFill>
                  <a:srgbClr val="000000"/>
                </a:solidFill>
                <a:latin typeface="Arimo Bold" panose="020B0704020202020204"/>
                <a:ea typeface="Arimo Bold" panose="020B0704020202020204"/>
                <a:cs typeface="Arimo Bold" panose="020B0704020202020204"/>
                <a:sym typeface="Arimo Bold" panose="020B0704020202020204"/>
              </a:rPr>
              <a:t>GRAPHICAL REPRESENTATION:</a:t>
            </a:r>
            <a:endParaRPr lang="en-US" sz="4735"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5510"/>
              </a:lnSpc>
              <a:spcBef>
                <a:spcPct val="0"/>
              </a:spcBef>
            </a:pPr>
            <a:r>
              <a:rPr lang="en-US" sz="3935">
                <a:solidFill>
                  <a:srgbClr val="FFFFFF"/>
                </a:solidFill>
                <a:latin typeface="Arimo" panose="020B0604020202020204"/>
                <a:ea typeface="Arimo" panose="020B0604020202020204"/>
                <a:cs typeface="Arimo" panose="020B0604020202020204"/>
                <a:sym typeface="Arimo" panose="020B0604020202020204"/>
              </a:rPr>
              <a:t>Plot graphs of network delay as a function of the number of fog nodes to visualize the performance trends.</a:t>
            </a:r>
            <a:endParaRPr lang="en-US" sz="3935">
              <a:solidFill>
                <a:srgbClr val="FFFFFF"/>
              </a:solidFill>
              <a:latin typeface="Arimo" panose="020B0604020202020204"/>
              <a:ea typeface="Arimo" panose="020B0604020202020204"/>
              <a:cs typeface="Arimo" panose="020B0604020202020204"/>
              <a:sym typeface="Arimo" panose="020B0604020202020204"/>
            </a:endParaRPr>
          </a:p>
          <a:p>
            <a:pPr algn="ctr">
              <a:lnSpc>
                <a:spcPts val="4110"/>
              </a:lnSpc>
              <a:spcBef>
                <a:spcPct val="0"/>
              </a:spcBef>
            </a:pPr>
          </a:p>
          <a:p>
            <a:pPr algn="ctr">
              <a:lnSpc>
                <a:spcPts val="6630"/>
              </a:lnSpc>
              <a:spcBef>
                <a:spcPct val="0"/>
              </a:spcBef>
            </a:pPr>
            <a:r>
              <a:rPr lang="en-US" sz="4735" b="1">
                <a:solidFill>
                  <a:srgbClr val="000000"/>
                </a:solidFill>
                <a:latin typeface="Arimo Bold" panose="020B0704020202020204"/>
                <a:ea typeface="Arimo Bold" panose="020B0704020202020204"/>
                <a:cs typeface="Arimo Bold" panose="020B0704020202020204"/>
                <a:sym typeface="Arimo Bold" panose="020B0704020202020204"/>
              </a:rPr>
              <a:t>OPTIMAL CONFIGURATION OPTIMISATION</a:t>
            </a:r>
            <a:endParaRPr lang="en-US" sz="4735"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5370"/>
              </a:lnSpc>
              <a:spcBef>
                <a:spcPct val="0"/>
              </a:spcBef>
            </a:pPr>
            <a:r>
              <a:rPr lang="en-US" sz="3835">
                <a:solidFill>
                  <a:srgbClr val="FFFFFF"/>
                </a:solidFill>
                <a:latin typeface="Arimo" panose="020B0604020202020204"/>
                <a:ea typeface="Arimo" panose="020B0604020202020204"/>
                <a:cs typeface="Arimo" panose="020B0604020202020204"/>
                <a:sym typeface="Arimo" panose="020B0604020202020204"/>
              </a:rPr>
              <a:t>Identify the point at which adding more fog nodes does not result in significant delay improvements.</a:t>
            </a:r>
            <a:endParaRPr lang="en-US" sz="3835">
              <a:solidFill>
                <a:srgbClr val="FFFFFF"/>
              </a:solidFill>
              <a:latin typeface="Arimo" panose="020B0604020202020204"/>
              <a:ea typeface="Arimo" panose="020B0604020202020204"/>
              <a:cs typeface="Arimo" panose="020B0604020202020204"/>
              <a:sym typeface="Arimo"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0" y="-76200"/>
            <a:ext cx="18288000" cy="11244301"/>
          </a:xfrm>
          <a:prstGeom prst="rect">
            <a:avLst/>
          </a:prstGeom>
        </p:spPr>
        <p:txBody>
          <a:bodyPr lIns="0" tIns="0" rIns="0" bIns="0" rtlCol="0" anchor="t">
            <a:spAutoFit/>
          </a:bodyPr>
          <a:lstStyle/>
          <a:p>
            <a:pPr algn="ctr">
              <a:lnSpc>
                <a:spcPts val="4250"/>
              </a:lnSpc>
              <a:spcBef>
                <a:spcPct val="0"/>
              </a:spcBef>
            </a:pPr>
            <a:r>
              <a:rPr lang="en-US" sz="3035">
                <a:solidFill>
                  <a:srgbClr val="FFFFFF"/>
                </a:solidFill>
                <a:latin typeface="Arimo" panose="020B0604020202020204"/>
                <a:ea typeface="Arimo" panose="020B0604020202020204"/>
                <a:cs typeface="Arimo" panose="020B0604020202020204"/>
                <a:sym typeface="Arimo" panose="020B0604020202020204"/>
              </a:rPr>
              <a:t>Here </a:t>
            </a:r>
            <a:r>
              <a:rPr lang="en-US" sz="3035">
                <a:solidFill>
                  <a:srgbClr val="FFFFFF"/>
                </a:solidFill>
                <a:latin typeface="Arimo" panose="020B0604020202020204"/>
                <a:ea typeface="Arimo" panose="020B0604020202020204"/>
                <a:cs typeface="Arimo" panose="020B0604020202020204"/>
                <a:sym typeface="Arimo" panose="020B0604020202020204"/>
              </a:rPr>
              <a:t>a</a:t>
            </a:r>
            <a:r>
              <a:rPr lang="en-US" sz="3035">
                <a:solidFill>
                  <a:srgbClr val="FFFFFF"/>
                </a:solidFill>
                <a:latin typeface="Arimo" panose="020B0604020202020204"/>
                <a:ea typeface="Arimo" panose="020B0604020202020204"/>
                <a:cs typeface="Arimo" panose="020B0604020202020204"/>
                <a:sym typeface="Arimo" panose="020B0604020202020204"/>
              </a:rPr>
              <a:t>re some</a:t>
            </a:r>
            <a:r>
              <a:rPr lang="en-US" sz="3035">
                <a:solidFill>
                  <a:srgbClr val="FFFFFF"/>
                </a:solidFill>
                <a:latin typeface="Arimo" panose="020B0604020202020204"/>
                <a:ea typeface="Arimo" panose="020B0604020202020204"/>
                <a:cs typeface="Arimo" panose="020B0604020202020204"/>
                <a:sym typeface="Arimo" panose="020B0604020202020204"/>
              </a:rPr>
              <a:t> </a:t>
            </a:r>
            <a:r>
              <a:rPr lang="en-US" sz="3035">
                <a:solidFill>
                  <a:srgbClr val="FFFFFF"/>
                </a:solidFill>
                <a:latin typeface="Arimo" panose="020B0604020202020204"/>
                <a:ea typeface="Arimo" panose="020B0604020202020204"/>
                <a:cs typeface="Arimo" panose="020B0604020202020204"/>
                <a:sym typeface="Arimo" panose="020B0604020202020204"/>
              </a:rPr>
              <a:t>common *m</a:t>
            </a:r>
            <a:r>
              <a:rPr lang="en-US" sz="3035">
                <a:solidFill>
                  <a:srgbClr val="FFFFFF"/>
                </a:solidFill>
                <a:latin typeface="Arimo" panose="020B0604020202020204"/>
                <a:ea typeface="Arimo" panose="020B0604020202020204"/>
                <a:cs typeface="Arimo" panose="020B0604020202020204"/>
                <a:sym typeface="Arimo" panose="020B0604020202020204"/>
              </a:rPr>
              <a:t>et</a:t>
            </a:r>
            <a:r>
              <a:rPr lang="en-US" sz="3035">
                <a:solidFill>
                  <a:srgbClr val="FFFFFF"/>
                </a:solidFill>
                <a:latin typeface="Arimo" panose="020B0604020202020204"/>
                <a:ea typeface="Arimo" panose="020B0604020202020204"/>
                <a:cs typeface="Arimo" panose="020B0604020202020204"/>
                <a:sym typeface="Arimo" panose="020B0604020202020204"/>
              </a:rPr>
              <a:t>h</a:t>
            </a:r>
            <a:r>
              <a:rPr lang="en-US" sz="3035">
                <a:solidFill>
                  <a:srgbClr val="FFFFFF"/>
                </a:solidFill>
                <a:latin typeface="Arimo" panose="020B0604020202020204"/>
                <a:ea typeface="Arimo" panose="020B0604020202020204"/>
                <a:cs typeface="Arimo" panose="020B0604020202020204"/>
                <a:sym typeface="Arimo" panose="020B0604020202020204"/>
              </a:rPr>
              <a:t>o</a:t>
            </a:r>
            <a:r>
              <a:rPr lang="en-US" sz="3035">
                <a:solidFill>
                  <a:srgbClr val="FFFFFF"/>
                </a:solidFill>
                <a:latin typeface="Arimo" panose="020B0604020202020204"/>
                <a:ea typeface="Arimo" panose="020B0604020202020204"/>
                <a:cs typeface="Arimo" panose="020B0604020202020204"/>
                <a:sym typeface="Arimo" panose="020B0604020202020204"/>
              </a:rPr>
              <a:t>ds you </a:t>
            </a:r>
            <a:r>
              <a:rPr lang="en-US" sz="3035">
                <a:solidFill>
                  <a:srgbClr val="FFFFFF"/>
                </a:solidFill>
                <a:latin typeface="Arimo" panose="020B0604020202020204"/>
                <a:ea typeface="Arimo" panose="020B0604020202020204"/>
                <a:cs typeface="Arimo" panose="020B0604020202020204"/>
                <a:sym typeface="Arimo" panose="020B0604020202020204"/>
              </a:rPr>
              <a:t>c</a:t>
            </a:r>
            <a:r>
              <a:rPr lang="en-US" sz="3035">
                <a:solidFill>
                  <a:srgbClr val="FFFFFF"/>
                </a:solidFill>
                <a:latin typeface="Arimo" panose="020B0604020202020204"/>
                <a:ea typeface="Arimo" panose="020B0604020202020204"/>
                <a:cs typeface="Arimo" panose="020B0604020202020204"/>
                <a:sym typeface="Arimo" panose="020B0604020202020204"/>
              </a:rPr>
              <a:t>o</a:t>
            </a:r>
            <a:r>
              <a:rPr lang="en-US" sz="3035">
                <a:solidFill>
                  <a:srgbClr val="FFFFFF"/>
                </a:solidFill>
                <a:latin typeface="Arimo" panose="020B0604020202020204"/>
                <a:ea typeface="Arimo" panose="020B0604020202020204"/>
                <a:cs typeface="Arimo" panose="020B0604020202020204"/>
                <a:sym typeface="Arimo" panose="020B0604020202020204"/>
              </a:rPr>
              <a:t>ul</a:t>
            </a:r>
            <a:r>
              <a:rPr lang="en-US" sz="3035">
                <a:solidFill>
                  <a:srgbClr val="FFFFFF"/>
                </a:solidFill>
                <a:latin typeface="Arimo" panose="020B0604020202020204"/>
                <a:ea typeface="Arimo" panose="020B0604020202020204"/>
                <a:cs typeface="Arimo" panose="020B0604020202020204"/>
                <a:sym typeface="Arimo" panose="020B0604020202020204"/>
              </a:rPr>
              <a:t>d h</a:t>
            </a:r>
            <a:r>
              <a:rPr lang="en-US" sz="3035">
                <a:solidFill>
                  <a:srgbClr val="FFFFFF"/>
                </a:solidFill>
                <a:latin typeface="Arimo" panose="020B0604020202020204"/>
                <a:ea typeface="Arimo" panose="020B0604020202020204"/>
                <a:cs typeface="Arimo" panose="020B0604020202020204"/>
                <a:sym typeface="Arimo" panose="020B0604020202020204"/>
              </a:rPr>
              <a:t>a</a:t>
            </a:r>
            <a:r>
              <a:rPr lang="en-US" sz="3035">
                <a:solidFill>
                  <a:srgbClr val="FFFFFF"/>
                </a:solidFill>
                <a:latin typeface="Arimo" panose="020B0604020202020204"/>
                <a:ea typeface="Arimo" panose="020B0604020202020204"/>
                <a:cs typeface="Arimo" panose="020B0604020202020204"/>
                <a:sym typeface="Arimo" panose="020B0604020202020204"/>
              </a:rPr>
              <a:t>v</a:t>
            </a:r>
            <a:r>
              <a:rPr lang="en-US" sz="3035">
                <a:solidFill>
                  <a:srgbClr val="FFFFFF"/>
                </a:solidFill>
                <a:latin typeface="Arimo" panose="020B0604020202020204"/>
                <a:ea typeface="Arimo" panose="020B0604020202020204"/>
                <a:cs typeface="Arimo" panose="020B0604020202020204"/>
                <a:sym typeface="Arimo" panose="020B0604020202020204"/>
              </a:rPr>
              <a:t>e </a:t>
            </a:r>
            <a:r>
              <a:rPr lang="en-US" sz="3035">
                <a:solidFill>
                  <a:srgbClr val="FFFFFF"/>
                </a:solidFill>
                <a:latin typeface="Arimo" panose="020B0604020202020204"/>
                <a:ea typeface="Arimo" panose="020B0604020202020204"/>
                <a:cs typeface="Arimo" panose="020B0604020202020204"/>
                <a:sym typeface="Arimo" panose="020B0604020202020204"/>
              </a:rPr>
              <a:t>us</a:t>
            </a:r>
            <a:r>
              <a:rPr lang="en-US" sz="3035">
                <a:solidFill>
                  <a:srgbClr val="FFFFFF"/>
                </a:solidFill>
                <a:latin typeface="Arimo" panose="020B0604020202020204"/>
                <a:ea typeface="Arimo" panose="020B0604020202020204"/>
                <a:cs typeface="Arimo" panose="020B0604020202020204"/>
                <a:sym typeface="Arimo" panose="020B0604020202020204"/>
              </a:rPr>
              <a:t>e</a:t>
            </a:r>
            <a:r>
              <a:rPr lang="en-US" sz="3035">
                <a:solidFill>
                  <a:srgbClr val="FFFFFF"/>
                </a:solidFill>
                <a:latin typeface="Arimo" panose="020B0604020202020204"/>
                <a:ea typeface="Arimo" panose="020B0604020202020204"/>
                <a:cs typeface="Arimo" panose="020B0604020202020204"/>
                <a:sym typeface="Arimo" panose="020B0604020202020204"/>
              </a:rPr>
              <a:t>d </a:t>
            </a:r>
            <a:r>
              <a:rPr lang="en-US" sz="3035">
                <a:solidFill>
                  <a:srgbClr val="FFFFFF"/>
                </a:solidFill>
                <a:latin typeface="Arimo" panose="020B0604020202020204"/>
                <a:ea typeface="Arimo" panose="020B0604020202020204"/>
                <a:cs typeface="Arimo" panose="020B0604020202020204"/>
                <a:sym typeface="Arimo" panose="020B0604020202020204"/>
              </a:rPr>
              <a:t>for</a:t>
            </a:r>
            <a:r>
              <a:rPr lang="en-US" sz="3035">
                <a:solidFill>
                  <a:srgbClr val="FFFFFF"/>
                </a:solidFill>
                <a:latin typeface="Arimo" panose="020B0604020202020204"/>
                <a:ea typeface="Arimo" panose="020B0604020202020204"/>
                <a:cs typeface="Arimo" panose="020B0604020202020204"/>
                <a:sym typeface="Arimo" panose="020B0604020202020204"/>
              </a:rPr>
              <a:t> Fog Node Place</a:t>
            </a:r>
            <a:r>
              <a:rPr lang="en-US" sz="3035">
                <a:solidFill>
                  <a:srgbClr val="FFFFFF"/>
                </a:solidFill>
                <a:latin typeface="Arimo" panose="020B0604020202020204"/>
                <a:ea typeface="Arimo" panose="020B0604020202020204"/>
                <a:cs typeface="Arimo" panose="020B0604020202020204"/>
                <a:sym typeface="Arimo" panose="020B0604020202020204"/>
              </a:rPr>
              <a:t>m</a:t>
            </a:r>
            <a:r>
              <a:rPr lang="en-US" sz="3035">
                <a:solidFill>
                  <a:srgbClr val="FFFFFF"/>
                </a:solidFill>
                <a:latin typeface="Arimo" panose="020B0604020202020204"/>
                <a:ea typeface="Arimo" panose="020B0604020202020204"/>
                <a:cs typeface="Arimo" panose="020B0604020202020204"/>
                <a:sym typeface="Arimo" panose="020B0604020202020204"/>
              </a:rPr>
              <a:t>ent*:</a:t>
            </a:r>
            <a:endParaRPr lang="en-US" sz="3035">
              <a:solidFill>
                <a:srgbClr val="FFFFFF"/>
              </a:solidFill>
              <a:latin typeface="Arimo" panose="020B0604020202020204"/>
              <a:ea typeface="Arimo" panose="020B0604020202020204"/>
              <a:cs typeface="Arimo" panose="020B0604020202020204"/>
              <a:sym typeface="Arimo" panose="020B0604020202020204"/>
            </a:endParaRPr>
          </a:p>
          <a:p>
            <a:pPr algn="ctr">
              <a:lnSpc>
                <a:spcPts val="4250"/>
              </a:lnSpc>
              <a:spcBef>
                <a:spcPct val="0"/>
              </a:spcBef>
            </a:pPr>
          </a:p>
          <a:p>
            <a:pPr algn="ctr">
              <a:lnSpc>
                <a:spcPts val="6070"/>
              </a:lnSpc>
              <a:spcBef>
                <a:spcPct val="0"/>
              </a:spcBef>
            </a:pPr>
            <a:r>
              <a:rPr lang="en-US" sz="4335" b="1">
                <a:solidFill>
                  <a:srgbClr val="000000"/>
                </a:solidFill>
                <a:latin typeface="Arimo Bold" panose="020B0704020202020204"/>
                <a:ea typeface="Arimo Bold" panose="020B0704020202020204"/>
                <a:cs typeface="Arimo Bold" panose="020B0704020202020204"/>
                <a:sym typeface="Arimo Bold" panose="020B0704020202020204"/>
              </a:rPr>
              <a:t> 1. *KMe</a:t>
            </a:r>
            <a:r>
              <a:rPr lang="en-US" sz="4335" b="1">
                <a:solidFill>
                  <a:srgbClr val="000000"/>
                </a:solidFill>
                <a:latin typeface="Arimo Bold" panose="020B0704020202020204"/>
                <a:ea typeface="Arimo Bold" panose="020B0704020202020204"/>
                <a:cs typeface="Arimo Bold" panose="020B0704020202020204"/>
                <a:sym typeface="Arimo Bold" panose="020B0704020202020204"/>
              </a:rPr>
              <a:t>an</a:t>
            </a:r>
            <a:r>
              <a:rPr lang="en-US" sz="4335" b="1">
                <a:solidFill>
                  <a:srgbClr val="000000"/>
                </a:solidFill>
                <a:latin typeface="Arimo Bold" panose="020B0704020202020204"/>
                <a:ea typeface="Arimo Bold" panose="020B0704020202020204"/>
                <a:cs typeface="Arimo Bold" panose="020B0704020202020204"/>
                <a:sym typeface="Arimo Bold" panose="020B0704020202020204"/>
              </a:rPr>
              <a:t>s</a:t>
            </a:r>
            <a:r>
              <a:rPr lang="en-US" sz="4335" b="1">
                <a:solidFill>
                  <a:srgbClr val="000000"/>
                </a:solidFill>
                <a:latin typeface="Arimo Bold" panose="020B0704020202020204"/>
                <a:ea typeface="Arimo Bold" panose="020B0704020202020204"/>
                <a:cs typeface="Arimo Bold" panose="020B0704020202020204"/>
                <a:sym typeface="Arimo Bold" panose="020B0704020202020204"/>
              </a:rPr>
              <a:t> </a:t>
            </a:r>
            <a:r>
              <a:rPr lang="en-US" sz="4335" b="1">
                <a:solidFill>
                  <a:srgbClr val="000000"/>
                </a:solidFill>
                <a:latin typeface="Arimo Bold" panose="020B0704020202020204"/>
                <a:ea typeface="Arimo Bold" panose="020B0704020202020204"/>
                <a:cs typeface="Arimo Bold" panose="020B0704020202020204"/>
                <a:sym typeface="Arimo Bold" panose="020B0704020202020204"/>
              </a:rPr>
              <a:t>Clust</a:t>
            </a:r>
            <a:r>
              <a:rPr lang="en-US" sz="4335" b="1">
                <a:solidFill>
                  <a:srgbClr val="000000"/>
                </a:solidFill>
                <a:latin typeface="Arimo Bold" panose="020B0704020202020204"/>
                <a:ea typeface="Arimo Bold" panose="020B0704020202020204"/>
                <a:cs typeface="Arimo Bold" panose="020B0704020202020204"/>
                <a:sym typeface="Arimo Bold" panose="020B0704020202020204"/>
              </a:rPr>
              <a:t>e</a:t>
            </a:r>
            <a:r>
              <a:rPr lang="en-US" sz="4335" b="1">
                <a:solidFill>
                  <a:srgbClr val="000000"/>
                </a:solidFill>
                <a:latin typeface="Arimo Bold" panose="020B0704020202020204"/>
                <a:ea typeface="Arimo Bold" panose="020B0704020202020204"/>
                <a:cs typeface="Arimo Bold" panose="020B0704020202020204"/>
                <a:sym typeface="Arimo Bold" panose="020B0704020202020204"/>
              </a:rPr>
              <a:t>ring* (Wha</a:t>
            </a:r>
            <a:r>
              <a:rPr lang="en-US" sz="4335" b="1">
                <a:solidFill>
                  <a:srgbClr val="000000"/>
                </a:solidFill>
                <a:latin typeface="Arimo Bold" panose="020B0704020202020204"/>
                <a:ea typeface="Arimo Bold" panose="020B0704020202020204"/>
                <a:cs typeface="Arimo Bold" panose="020B0704020202020204"/>
                <a:sym typeface="Arimo Bold" panose="020B0704020202020204"/>
              </a:rPr>
              <a:t>t</a:t>
            </a:r>
            <a:r>
              <a:rPr lang="en-US" sz="4335" b="1">
                <a:solidFill>
                  <a:srgbClr val="000000"/>
                </a:solidFill>
                <a:latin typeface="Arimo Bold" panose="020B0704020202020204"/>
                <a:ea typeface="Arimo Bold" panose="020B0704020202020204"/>
                <a:cs typeface="Arimo Bold" panose="020B0704020202020204"/>
                <a:sym typeface="Arimo Bold" panose="020B0704020202020204"/>
              </a:rPr>
              <a:t> you used)</a:t>
            </a:r>
            <a:endParaRPr lang="en-US" sz="4335"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3830"/>
              </a:lnSpc>
              <a:spcBef>
                <a:spcPct val="0"/>
              </a:spcBef>
            </a:pPr>
          </a:p>
          <a:p>
            <a:pPr algn="ctr">
              <a:lnSpc>
                <a:spcPts val="5790"/>
              </a:lnSpc>
              <a:spcBef>
                <a:spcPct val="0"/>
              </a:spcBef>
            </a:pPr>
            <a:r>
              <a:rPr lang="en-US" sz="4135">
                <a:solidFill>
                  <a:srgbClr val="FFFFFF"/>
                </a:solidFill>
                <a:latin typeface="Arimo" panose="020B0604020202020204"/>
                <a:ea typeface="Arimo" panose="020B0604020202020204"/>
                <a:cs typeface="Arimo" panose="020B0604020202020204"/>
                <a:sym typeface="Arimo" panose="020B0604020202020204"/>
              </a:rPr>
              <a:t>- G</a:t>
            </a:r>
            <a:r>
              <a:rPr lang="en-US" sz="4135">
                <a:solidFill>
                  <a:srgbClr val="FFFFFF"/>
                </a:solidFill>
                <a:latin typeface="Arimo" panose="020B0604020202020204"/>
                <a:ea typeface="Arimo" panose="020B0604020202020204"/>
                <a:cs typeface="Arimo" panose="020B0604020202020204"/>
                <a:sym typeface="Arimo" panose="020B0604020202020204"/>
              </a:rPr>
              <a:t>r</a:t>
            </a:r>
            <a:r>
              <a:rPr lang="en-US" sz="4135">
                <a:solidFill>
                  <a:srgbClr val="FFFFFF"/>
                </a:solidFill>
                <a:latin typeface="Arimo" panose="020B0604020202020204"/>
                <a:ea typeface="Arimo" panose="020B0604020202020204"/>
                <a:cs typeface="Arimo" panose="020B0604020202020204"/>
                <a:sym typeface="Arimo" panose="020B0604020202020204"/>
              </a:rPr>
              <a:t>oups IoT dev</a:t>
            </a:r>
            <a:r>
              <a:rPr lang="en-US" sz="4135">
                <a:solidFill>
                  <a:srgbClr val="FFFFFF"/>
                </a:solidFill>
                <a:latin typeface="Arimo" panose="020B0604020202020204"/>
                <a:ea typeface="Arimo" panose="020B0604020202020204"/>
                <a:cs typeface="Arimo" panose="020B0604020202020204"/>
                <a:sym typeface="Arimo" panose="020B0604020202020204"/>
              </a:rPr>
              <a:t>ic</a:t>
            </a:r>
            <a:r>
              <a:rPr lang="en-US" sz="4135">
                <a:solidFill>
                  <a:srgbClr val="FFFFFF"/>
                </a:solidFill>
                <a:latin typeface="Arimo" panose="020B0604020202020204"/>
                <a:ea typeface="Arimo" panose="020B0604020202020204"/>
                <a:cs typeface="Arimo" panose="020B0604020202020204"/>
                <a:sym typeface="Arimo" panose="020B0604020202020204"/>
              </a:rPr>
              <a:t>e</a:t>
            </a:r>
            <a:r>
              <a:rPr lang="en-US" sz="4135">
                <a:solidFill>
                  <a:srgbClr val="FFFFFF"/>
                </a:solidFill>
                <a:latin typeface="Arimo" panose="020B0604020202020204"/>
                <a:ea typeface="Arimo" panose="020B0604020202020204"/>
                <a:cs typeface="Arimo" panose="020B0604020202020204"/>
                <a:sym typeface="Arimo" panose="020B0604020202020204"/>
              </a:rPr>
              <a:t>s </a:t>
            </a:r>
            <a:r>
              <a:rPr lang="en-US" sz="4135">
                <a:solidFill>
                  <a:srgbClr val="FFFFFF"/>
                </a:solidFill>
                <a:latin typeface="Arimo" panose="020B0604020202020204"/>
                <a:ea typeface="Arimo" panose="020B0604020202020204"/>
                <a:cs typeface="Arimo" panose="020B0604020202020204"/>
                <a:sym typeface="Arimo" panose="020B0604020202020204"/>
              </a:rPr>
              <a:t>into k </a:t>
            </a:r>
            <a:r>
              <a:rPr lang="en-US" sz="4135">
                <a:solidFill>
                  <a:srgbClr val="FFFFFF"/>
                </a:solidFill>
                <a:latin typeface="Arimo" panose="020B0604020202020204"/>
                <a:ea typeface="Arimo" panose="020B0604020202020204"/>
                <a:cs typeface="Arimo" panose="020B0604020202020204"/>
                <a:sym typeface="Arimo" panose="020B0604020202020204"/>
              </a:rPr>
              <a:t>c</a:t>
            </a:r>
            <a:r>
              <a:rPr lang="en-US" sz="4135">
                <a:solidFill>
                  <a:srgbClr val="FFFFFF"/>
                </a:solidFill>
                <a:latin typeface="Arimo" panose="020B0604020202020204"/>
                <a:ea typeface="Arimo" panose="020B0604020202020204"/>
                <a:cs typeface="Arimo" panose="020B0604020202020204"/>
                <a:sym typeface="Arimo" panose="020B0604020202020204"/>
              </a:rPr>
              <a:t>lusters.</a:t>
            </a:r>
            <a:endParaRPr lang="en-US" sz="4135">
              <a:solidFill>
                <a:srgbClr val="FFFFFF"/>
              </a:solidFill>
              <a:latin typeface="Arimo" panose="020B0604020202020204"/>
              <a:ea typeface="Arimo" panose="020B0604020202020204"/>
              <a:cs typeface="Arimo" panose="020B0604020202020204"/>
              <a:sym typeface="Arimo" panose="020B0604020202020204"/>
            </a:endParaRPr>
          </a:p>
          <a:p>
            <a:pPr algn="ctr">
              <a:lnSpc>
                <a:spcPts val="5790"/>
              </a:lnSpc>
              <a:spcBef>
                <a:spcPct val="0"/>
              </a:spcBef>
            </a:pPr>
            <a:r>
              <a:rPr lang="en-US" sz="4135">
                <a:solidFill>
                  <a:srgbClr val="FFFFFF"/>
                </a:solidFill>
                <a:latin typeface="Arimo" panose="020B0604020202020204"/>
                <a:ea typeface="Arimo" panose="020B0604020202020204"/>
                <a:cs typeface="Arimo" panose="020B0604020202020204"/>
                <a:sym typeface="Arimo" panose="020B0604020202020204"/>
              </a:rPr>
              <a:t>-</a:t>
            </a:r>
            <a:r>
              <a:rPr lang="en-US" sz="4135">
                <a:solidFill>
                  <a:srgbClr val="FFFFFF"/>
                </a:solidFill>
                <a:latin typeface="Arimo" panose="020B0604020202020204"/>
                <a:ea typeface="Arimo" panose="020B0604020202020204"/>
                <a:cs typeface="Arimo" panose="020B0604020202020204"/>
                <a:sym typeface="Arimo" panose="020B0604020202020204"/>
              </a:rPr>
              <a:t> </a:t>
            </a:r>
            <a:r>
              <a:rPr lang="en-US" sz="4135">
                <a:solidFill>
                  <a:srgbClr val="FFFFFF"/>
                </a:solidFill>
                <a:latin typeface="Arimo" panose="020B0604020202020204"/>
                <a:ea typeface="Arimo" panose="020B0604020202020204"/>
                <a:cs typeface="Arimo" panose="020B0604020202020204"/>
                <a:sym typeface="Arimo" panose="020B0604020202020204"/>
              </a:rPr>
              <a:t>Pl</a:t>
            </a:r>
            <a:r>
              <a:rPr lang="en-US" sz="4135">
                <a:solidFill>
                  <a:srgbClr val="FFFFFF"/>
                </a:solidFill>
                <a:latin typeface="Arimo" panose="020B0604020202020204"/>
                <a:ea typeface="Arimo" panose="020B0604020202020204"/>
                <a:cs typeface="Arimo" panose="020B0604020202020204"/>
                <a:sym typeface="Arimo" panose="020B0604020202020204"/>
              </a:rPr>
              <a:t>a</a:t>
            </a:r>
            <a:r>
              <a:rPr lang="en-US" sz="4135">
                <a:solidFill>
                  <a:srgbClr val="FFFFFF"/>
                </a:solidFill>
                <a:latin typeface="Arimo" panose="020B0604020202020204"/>
                <a:ea typeface="Arimo" panose="020B0604020202020204"/>
                <a:cs typeface="Arimo" panose="020B0604020202020204"/>
                <a:sym typeface="Arimo" panose="020B0604020202020204"/>
              </a:rPr>
              <a:t>ce</a:t>
            </a:r>
            <a:r>
              <a:rPr lang="en-US" sz="4135">
                <a:solidFill>
                  <a:srgbClr val="FFFFFF"/>
                </a:solidFill>
                <a:latin typeface="Arimo" panose="020B0604020202020204"/>
                <a:ea typeface="Arimo" panose="020B0604020202020204"/>
                <a:cs typeface="Arimo" panose="020B0604020202020204"/>
                <a:sym typeface="Arimo" panose="020B0604020202020204"/>
              </a:rPr>
              <a:t>s </a:t>
            </a:r>
            <a:r>
              <a:rPr lang="en-US" sz="4135">
                <a:solidFill>
                  <a:srgbClr val="FFFFFF"/>
                </a:solidFill>
                <a:latin typeface="Arimo" panose="020B0604020202020204"/>
                <a:ea typeface="Arimo" panose="020B0604020202020204"/>
                <a:cs typeface="Arimo" panose="020B0604020202020204"/>
                <a:sym typeface="Arimo" panose="020B0604020202020204"/>
              </a:rPr>
              <a:t>fog nod</a:t>
            </a:r>
            <a:r>
              <a:rPr lang="en-US" sz="4135">
                <a:solidFill>
                  <a:srgbClr val="FFFFFF"/>
                </a:solidFill>
                <a:latin typeface="Arimo" panose="020B0604020202020204"/>
                <a:ea typeface="Arimo" panose="020B0604020202020204"/>
                <a:cs typeface="Arimo" panose="020B0604020202020204"/>
                <a:sym typeface="Arimo" panose="020B0604020202020204"/>
              </a:rPr>
              <a:t>e</a:t>
            </a:r>
            <a:r>
              <a:rPr lang="en-US" sz="4135">
                <a:solidFill>
                  <a:srgbClr val="FFFFFF"/>
                </a:solidFill>
                <a:latin typeface="Arimo" panose="020B0604020202020204"/>
                <a:ea typeface="Arimo" panose="020B0604020202020204"/>
                <a:cs typeface="Arimo" panose="020B0604020202020204"/>
                <a:sym typeface="Arimo" panose="020B0604020202020204"/>
              </a:rPr>
              <a:t>s </a:t>
            </a:r>
            <a:r>
              <a:rPr lang="en-US" sz="4135">
                <a:solidFill>
                  <a:srgbClr val="FFFFFF"/>
                </a:solidFill>
                <a:latin typeface="Arimo" panose="020B0604020202020204"/>
                <a:ea typeface="Arimo" panose="020B0604020202020204"/>
                <a:cs typeface="Arimo" panose="020B0604020202020204"/>
                <a:sym typeface="Arimo" panose="020B0604020202020204"/>
              </a:rPr>
              <a:t>a</a:t>
            </a:r>
            <a:r>
              <a:rPr lang="en-US" sz="4135">
                <a:solidFill>
                  <a:srgbClr val="FFFFFF"/>
                </a:solidFill>
                <a:latin typeface="Arimo" panose="020B0604020202020204"/>
                <a:ea typeface="Arimo" panose="020B0604020202020204"/>
                <a:cs typeface="Arimo" panose="020B0604020202020204"/>
                <a:sym typeface="Arimo" panose="020B0604020202020204"/>
              </a:rPr>
              <a:t>t</a:t>
            </a:r>
            <a:r>
              <a:rPr lang="en-US" sz="4135">
                <a:solidFill>
                  <a:srgbClr val="FFFFFF"/>
                </a:solidFill>
                <a:latin typeface="Arimo" panose="020B0604020202020204"/>
                <a:ea typeface="Arimo" panose="020B0604020202020204"/>
                <a:cs typeface="Arimo" panose="020B0604020202020204"/>
                <a:sym typeface="Arimo" panose="020B0604020202020204"/>
              </a:rPr>
              <a:t> </a:t>
            </a:r>
            <a:r>
              <a:rPr lang="en-US" sz="4135">
                <a:solidFill>
                  <a:srgbClr val="FFFFFF"/>
                </a:solidFill>
                <a:latin typeface="Arimo" panose="020B0604020202020204"/>
                <a:ea typeface="Arimo" panose="020B0604020202020204"/>
                <a:cs typeface="Arimo" panose="020B0604020202020204"/>
                <a:sym typeface="Arimo" panose="020B0604020202020204"/>
              </a:rPr>
              <a:t>th</a:t>
            </a:r>
            <a:r>
              <a:rPr lang="en-US" sz="4135">
                <a:solidFill>
                  <a:srgbClr val="FFFFFF"/>
                </a:solidFill>
                <a:latin typeface="Arimo" panose="020B0604020202020204"/>
                <a:ea typeface="Arimo" panose="020B0604020202020204"/>
                <a:cs typeface="Arimo" panose="020B0604020202020204"/>
                <a:sym typeface="Arimo" panose="020B0604020202020204"/>
              </a:rPr>
              <a:t>e</a:t>
            </a:r>
            <a:r>
              <a:rPr lang="en-US" sz="4135">
                <a:solidFill>
                  <a:srgbClr val="FFFFFF"/>
                </a:solidFill>
                <a:latin typeface="Arimo" panose="020B0604020202020204"/>
                <a:ea typeface="Arimo" panose="020B0604020202020204"/>
                <a:cs typeface="Arimo" panose="020B0604020202020204"/>
                <a:sym typeface="Arimo" panose="020B0604020202020204"/>
              </a:rPr>
              <a:t> c</a:t>
            </a:r>
            <a:r>
              <a:rPr lang="en-US" sz="4135">
                <a:solidFill>
                  <a:srgbClr val="FFFFFF"/>
                </a:solidFill>
                <a:latin typeface="Arimo" panose="020B0604020202020204"/>
                <a:ea typeface="Arimo" panose="020B0604020202020204"/>
                <a:cs typeface="Arimo" panose="020B0604020202020204"/>
                <a:sym typeface="Arimo" panose="020B0604020202020204"/>
              </a:rPr>
              <a:t>l</a:t>
            </a:r>
            <a:r>
              <a:rPr lang="en-US" sz="4135">
                <a:solidFill>
                  <a:srgbClr val="FFFFFF"/>
                </a:solidFill>
                <a:latin typeface="Arimo" panose="020B0604020202020204"/>
                <a:ea typeface="Arimo" panose="020B0604020202020204"/>
                <a:cs typeface="Arimo" panose="020B0604020202020204"/>
                <a:sym typeface="Arimo" panose="020B0604020202020204"/>
              </a:rPr>
              <a:t>uster</a:t>
            </a:r>
            <a:r>
              <a:rPr lang="en-US" sz="4135">
                <a:solidFill>
                  <a:srgbClr val="FFFFFF"/>
                </a:solidFill>
                <a:latin typeface="Arimo" panose="020B0604020202020204"/>
                <a:ea typeface="Arimo" panose="020B0604020202020204"/>
                <a:cs typeface="Arimo" panose="020B0604020202020204"/>
                <a:sym typeface="Arimo" panose="020B0604020202020204"/>
              </a:rPr>
              <a:t> </a:t>
            </a:r>
            <a:r>
              <a:rPr lang="en-US" sz="4135">
                <a:solidFill>
                  <a:srgbClr val="FFFFFF"/>
                </a:solidFill>
                <a:latin typeface="Arimo" panose="020B0604020202020204"/>
                <a:ea typeface="Arimo" panose="020B0604020202020204"/>
                <a:cs typeface="Arimo" panose="020B0604020202020204"/>
                <a:sym typeface="Arimo" panose="020B0604020202020204"/>
              </a:rPr>
              <a:t>centers.</a:t>
            </a:r>
            <a:endParaRPr lang="en-US" sz="4135">
              <a:solidFill>
                <a:srgbClr val="FFFFFF"/>
              </a:solidFill>
              <a:latin typeface="Arimo" panose="020B0604020202020204"/>
              <a:ea typeface="Arimo" panose="020B0604020202020204"/>
              <a:cs typeface="Arimo" panose="020B0604020202020204"/>
              <a:sym typeface="Arimo" panose="020B0604020202020204"/>
            </a:endParaRPr>
          </a:p>
          <a:p>
            <a:pPr algn="ctr">
              <a:lnSpc>
                <a:spcPts val="5790"/>
              </a:lnSpc>
              <a:spcBef>
                <a:spcPct val="0"/>
              </a:spcBef>
            </a:pPr>
            <a:r>
              <a:rPr lang="en-US" sz="4135">
                <a:solidFill>
                  <a:srgbClr val="FFFFFF"/>
                </a:solidFill>
                <a:latin typeface="Arimo" panose="020B0604020202020204"/>
                <a:ea typeface="Arimo" panose="020B0604020202020204"/>
                <a:cs typeface="Arimo" panose="020B0604020202020204"/>
                <a:sym typeface="Arimo" panose="020B0604020202020204"/>
              </a:rPr>
              <a:t>- Simple</a:t>
            </a:r>
            <a:r>
              <a:rPr lang="en-US" sz="4135">
                <a:solidFill>
                  <a:srgbClr val="FFFFFF"/>
                </a:solidFill>
                <a:latin typeface="Arimo" panose="020B0604020202020204"/>
                <a:ea typeface="Arimo" panose="020B0604020202020204"/>
                <a:cs typeface="Arimo" panose="020B0604020202020204"/>
                <a:sym typeface="Arimo" panose="020B0604020202020204"/>
              </a:rPr>
              <a:t>, efficien</a:t>
            </a:r>
            <a:r>
              <a:rPr lang="en-US" sz="4135">
                <a:solidFill>
                  <a:srgbClr val="FFFFFF"/>
                </a:solidFill>
                <a:latin typeface="Arimo" panose="020B0604020202020204"/>
                <a:ea typeface="Arimo" panose="020B0604020202020204"/>
                <a:cs typeface="Arimo" panose="020B0604020202020204"/>
                <a:sym typeface="Arimo" panose="020B0604020202020204"/>
              </a:rPr>
              <a:t>t,</a:t>
            </a:r>
            <a:r>
              <a:rPr lang="en-US" sz="4135">
                <a:solidFill>
                  <a:srgbClr val="FFFFFF"/>
                </a:solidFill>
                <a:latin typeface="Arimo" panose="020B0604020202020204"/>
                <a:ea typeface="Arimo" panose="020B0604020202020204"/>
                <a:cs typeface="Arimo" panose="020B0604020202020204"/>
                <a:sym typeface="Arimo" panose="020B0604020202020204"/>
              </a:rPr>
              <a:t> a</a:t>
            </a:r>
            <a:r>
              <a:rPr lang="en-US" sz="4135">
                <a:solidFill>
                  <a:srgbClr val="FFFFFF"/>
                </a:solidFill>
                <a:latin typeface="Arimo" panose="020B0604020202020204"/>
                <a:ea typeface="Arimo" panose="020B0604020202020204"/>
                <a:cs typeface="Arimo" panose="020B0604020202020204"/>
                <a:sym typeface="Arimo" panose="020B0604020202020204"/>
              </a:rPr>
              <a:t>nd effe</a:t>
            </a:r>
            <a:r>
              <a:rPr lang="en-US" sz="4135">
                <a:solidFill>
                  <a:srgbClr val="FFFFFF"/>
                </a:solidFill>
                <a:latin typeface="Arimo" panose="020B0604020202020204"/>
                <a:ea typeface="Arimo" panose="020B0604020202020204"/>
                <a:cs typeface="Arimo" panose="020B0604020202020204"/>
                <a:sym typeface="Arimo" panose="020B0604020202020204"/>
              </a:rPr>
              <a:t>ct</a:t>
            </a:r>
            <a:r>
              <a:rPr lang="en-US" sz="4135">
                <a:solidFill>
                  <a:srgbClr val="FFFFFF"/>
                </a:solidFill>
                <a:latin typeface="Arimo" panose="020B0604020202020204"/>
                <a:ea typeface="Arimo" panose="020B0604020202020204"/>
                <a:cs typeface="Arimo" panose="020B0604020202020204"/>
                <a:sym typeface="Arimo" panose="020B0604020202020204"/>
              </a:rPr>
              <a:t>ive w</a:t>
            </a:r>
            <a:r>
              <a:rPr lang="en-US" sz="4135">
                <a:solidFill>
                  <a:srgbClr val="FFFFFF"/>
                </a:solidFill>
                <a:latin typeface="Arimo" panose="020B0604020202020204"/>
                <a:ea typeface="Arimo" panose="020B0604020202020204"/>
                <a:cs typeface="Arimo" panose="020B0604020202020204"/>
                <a:sym typeface="Arimo" panose="020B0604020202020204"/>
              </a:rPr>
              <a:t>he</a:t>
            </a:r>
            <a:r>
              <a:rPr lang="en-US" sz="4135">
                <a:solidFill>
                  <a:srgbClr val="FFFFFF"/>
                </a:solidFill>
                <a:latin typeface="Arimo" panose="020B0604020202020204"/>
                <a:ea typeface="Arimo" panose="020B0604020202020204"/>
                <a:cs typeface="Arimo" panose="020B0604020202020204"/>
                <a:sym typeface="Arimo" panose="020B0604020202020204"/>
              </a:rPr>
              <a:t>n</a:t>
            </a:r>
            <a:r>
              <a:rPr lang="en-US" sz="4135">
                <a:solidFill>
                  <a:srgbClr val="FFFFFF"/>
                </a:solidFill>
                <a:latin typeface="Arimo" panose="020B0604020202020204"/>
                <a:ea typeface="Arimo" panose="020B0604020202020204"/>
                <a:cs typeface="Arimo" panose="020B0604020202020204"/>
                <a:sym typeface="Arimo" panose="020B0604020202020204"/>
              </a:rPr>
              <a:t> n</a:t>
            </a:r>
            <a:r>
              <a:rPr lang="en-US" sz="4135">
                <a:solidFill>
                  <a:srgbClr val="FFFFFF"/>
                </a:solidFill>
                <a:latin typeface="Arimo" panose="020B0604020202020204"/>
                <a:ea typeface="Arimo" panose="020B0604020202020204"/>
                <a:cs typeface="Arimo" panose="020B0604020202020204"/>
                <a:sym typeface="Arimo" panose="020B0604020202020204"/>
              </a:rPr>
              <a:t>umb</a:t>
            </a:r>
            <a:r>
              <a:rPr lang="en-US" sz="4135">
                <a:solidFill>
                  <a:srgbClr val="FFFFFF"/>
                </a:solidFill>
                <a:latin typeface="Arimo" panose="020B0604020202020204"/>
                <a:ea typeface="Arimo" panose="020B0604020202020204"/>
                <a:cs typeface="Arimo" panose="020B0604020202020204"/>
                <a:sym typeface="Arimo" panose="020B0604020202020204"/>
              </a:rPr>
              <a:t>er</a:t>
            </a:r>
            <a:r>
              <a:rPr lang="en-US" sz="4135">
                <a:solidFill>
                  <a:srgbClr val="FFFFFF"/>
                </a:solidFill>
                <a:latin typeface="Arimo" panose="020B0604020202020204"/>
                <a:ea typeface="Arimo" panose="020B0604020202020204"/>
                <a:cs typeface="Arimo" panose="020B0604020202020204"/>
                <a:sym typeface="Arimo" panose="020B0604020202020204"/>
              </a:rPr>
              <a:t> of</a:t>
            </a:r>
            <a:r>
              <a:rPr lang="en-US" sz="4135">
                <a:solidFill>
                  <a:srgbClr val="FFFFFF"/>
                </a:solidFill>
                <a:latin typeface="Arimo" panose="020B0604020202020204"/>
                <a:ea typeface="Arimo" panose="020B0604020202020204"/>
                <a:cs typeface="Arimo" panose="020B0604020202020204"/>
                <a:sym typeface="Arimo" panose="020B0604020202020204"/>
              </a:rPr>
              <a:t> fo</a:t>
            </a:r>
            <a:r>
              <a:rPr lang="en-US" sz="4135">
                <a:solidFill>
                  <a:srgbClr val="FFFFFF"/>
                </a:solidFill>
                <a:latin typeface="Arimo" panose="020B0604020202020204"/>
                <a:ea typeface="Arimo" panose="020B0604020202020204"/>
                <a:cs typeface="Arimo" panose="020B0604020202020204"/>
                <a:sym typeface="Arimo" panose="020B0604020202020204"/>
              </a:rPr>
              <a:t>g</a:t>
            </a:r>
            <a:r>
              <a:rPr lang="en-US" sz="4135">
                <a:solidFill>
                  <a:srgbClr val="FFFFFF"/>
                </a:solidFill>
                <a:latin typeface="Arimo" panose="020B0604020202020204"/>
                <a:ea typeface="Arimo" panose="020B0604020202020204"/>
                <a:cs typeface="Arimo" panose="020B0604020202020204"/>
                <a:sym typeface="Arimo" panose="020B0604020202020204"/>
              </a:rPr>
              <a:t> </a:t>
            </a:r>
            <a:r>
              <a:rPr lang="en-US" sz="4135">
                <a:solidFill>
                  <a:srgbClr val="FFFFFF"/>
                </a:solidFill>
                <a:latin typeface="Arimo" panose="020B0604020202020204"/>
                <a:ea typeface="Arimo" panose="020B0604020202020204"/>
                <a:cs typeface="Arimo" panose="020B0604020202020204"/>
                <a:sym typeface="Arimo" panose="020B0604020202020204"/>
              </a:rPr>
              <a:t>nod</a:t>
            </a:r>
            <a:r>
              <a:rPr lang="en-US" sz="4135">
                <a:solidFill>
                  <a:srgbClr val="FFFFFF"/>
                </a:solidFill>
                <a:latin typeface="Arimo" panose="020B0604020202020204"/>
                <a:ea typeface="Arimo" panose="020B0604020202020204"/>
                <a:cs typeface="Arimo" panose="020B0604020202020204"/>
                <a:sym typeface="Arimo" panose="020B0604020202020204"/>
              </a:rPr>
              <a:t>e</a:t>
            </a:r>
            <a:r>
              <a:rPr lang="en-US" sz="4135">
                <a:solidFill>
                  <a:srgbClr val="FFFFFF"/>
                </a:solidFill>
                <a:latin typeface="Arimo" panose="020B0604020202020204"/>
                <a:ea typeface="Arimo" panose="020B0604020202020204"/>
                <a:cs typeface="Arimo" panose="020B0604020202020204"/>
                <a:sym typeface="Arimo" panose="020B0604020202020204"/>
              </a:rPr>
              <a:t>s</a:t>
            </a:r>
            <a:r>
              <a:rPr lang="en-US" sz="4135">
                <a:solidFill>
                  <a:srgbClr val="FFFFFF"/>
                </a:solidFill>
                <a:latin typeface="Arimo" panose="020B0604020202020204"/>
                <a:ea typeface="Arimo" panose="020B0604020202020204"/>
                <a:cs typeface="Arimo" panose="020B0604020202020204"/>
                <a:sym typeface="Arimo" panose="020B0604020202020204"/>
              </a:rPr>
              <a:t> </a:t>
            </a:r>
            <a:r>
              <a:rPr lang="en-US" sz="4135">
                <a:solidFill>
                  <a:srgbClr val="FFFFFF"/>
                </a:solidFill>
                <a:latin typeface="Arimo" panose="020B0604020202020204"/>
                <a:ea typeface="Arimo" panose="020B0604020202020204"/>
                <a:cs typeface="Arimo" panose="020B0604020202020204"/>
                <a:sym typeface="Arimo" panose="020B0604020202020204"/>
              </a:rPr>
              <a:t>(k) </a:t>
            </a:r>
            <a:r>
              <a:rPr lang="en-US" sz="4135">
                <a:solidFill>
                  <a:srgbClr val="FFFFFF"/>
                </a:solidFill>
                <a:latin typeface="Arimo" panose="020B0604020202020204"/>
                <a:ea typeface="Arimo" panose="020B0604020202020204"/>
                <a:cs typeface="Arimo" panose="020B0604020202020204"/>
                <a:sym typeface="Arimo" panose="020B0604020202020204"/>
              </a:rPr>
              <a:t>i</a:t>
            </a:r>
            <a:r>
              <a:rPr lang="en-US" sz="4135">
                <a:solidFill>
                  <a:srgbClr val="FFFFFF"/>
                </a:solidFill>
                <a:latin typeface="Arimo" panose="020B0604020202020204"/>
                <a:ea typeface="Arimo" panose="020B0604020202020204"/>
                <a:cs typeface="Arimo" panose="020B0604020202020204"/>
                <a:sym typeface="Arimo" panose="020B0604020202020204"/>
              </a:rPr>
              <a:t>s kn</a:t>
            </a:r>
            <a:r>
              <a:rPr lang="en-US" sz="4135">
                <a:solidFill>
                  <a:srgbClr val="FFFFFF"/>
                </a:solidFill>
                <a:latin typeface="Arimo" panose="020B0604020202020204"/>
                <a:ea typeface="Arimo" panose="020B0604020202020204"/>
                <a:cs typeface="Arimo" panose="020B0604020202020204"/>
                <a:sym typeface="Arimo" panose="020B0604020202020204"/>
              </a:rPr>
              <a:t>o</a:t>
            </a:r>
            <a:r>
              <a:rPr lang="en-US" sz="4135">
                <a:solidFill>
                  <a:srgbClr val="FFFFFF"/>
                </a:solidFill>
                <a:latin typeface="Arimo" panose="020B0604020202020204"/>
                <a:ea typeface="Arimo" panose="020B0604020202020204"/>
                <a:cs typeface="Arimo" panose="020B0604020202020204"/>
                <a:sym typeface="Arimo" panose="020B0604020202020204"/>
              </a:rPr>
              <a:t>w</a:t>
            </a:r>
            <a:r>
              <a:rPr lang="en-US" sz="4135">
                <a:solidFill>
                  <a:srgbClr val="FFFFFF"/>
                </a:solidFill>
                <a:latin typeface="Arimo" panose="020B0604020202020204"/>
                <a:ea typeface="Arimo" panose="020B0604020202020204"/>
                <a:cs typeface="Arimo" panose="020B0604020202020204"/>
                <a:sym typeface="Arimo" panose="020B0604020202020204"/>
              </a:rPr>
              <a:t>n.</a:t>
            </a:r>
            <a:endParaRPr lang="en-US" sz="4135">
              <a:solidFill>
                <a:srgbClr val="FFFFFF"/>
              </a:solidFill>
              <a:latin typeface="Arimo" panose="020B0604020202020204"/>
              <a:ea typeface="Arimo" panose="020B0604020202020204"/>
              <a:cs typeface="Arimo" panose="020B0604020202020204"/>
              <a:sym typeface="Arimo" panose="020B0604020202020204"/>
            </a:endParaRPr>
          </a:p>
          <a:p>
            <a:pPr algn="ctr">
              <a:lnSpc>
                <a:spcPts val="5790"/>
              </a:lnSpc>
              <a:spcBef>
                <a:spcPct val="0"/>
              </a:spcBef>
            </a:pPr>
          </a:p>
          <a:p>
            <a:pPr algn="ctr">
              <a:lnSpc>
                <a:spcPts val="6350"/>
              </a:lnSpc>
              <a:spcBef>
                <a:spcPct val="0"/>
              </a:spcBef>
            </a:pPr>
            <a:r>
              <a:rPr lang="en-US" sz="4535" b="1">
                <a:solidFill>
                  <a:srgbClr val="000000"/>
                </a:solidFill>
                <a:latin typeface="Arimo Bold" panose="020B0704020202020204"/>
                <a:ea typeface="Arimo Bold" panose="020B0704020202020204"/>
                <a:cs typeface="Arimo Bold" panose="020B0704020202020204"/>
                <a:sym typeface="Arimo Bold" panose="020B0704020202020204"/>
              </a:rPr>
              <a:t>2. *DBSCAN (Density-B</a:t>
            </a:r>
            <a:r>
              <a:rPr lang="en-US" sz="4535" b="1">
                <a:solidFill>
                  <a:srgbClr val="000000"/>
                </a:solidFill>
                <a:latin typeface="Arimo Bold" panose="020B0704020202020204"/>
                <a:ea typeface="Arimo Bold" panose="020B0704020202020204"/>
                <a:cs typeface="Arimo Bold" panose="020B0704020202020204"/>
                <a:sym typeface="Arimo Bold" panose="020B0704020202020204"/>
              </a:rPr>
              <a:t>a</a:t>
            </a:r>
            <a:r>
              <a:rPr lang="en-US" sz="4535" b="1">
                <a:solidFill>
                  <a:srgbClr val="000000"/>
                </a:solidFill>
                <a:latin typeface="Arimo Bold" panose="020B0704020202020204"/>
                <a:ea typeface="Arimo Bold" panose="020B0704020202020204"/>
                <a:cs typeface="Arimo Bold" panose="020B0704020202020204"/>
                <a:sym typeface="Arimo Bold" panose="020B0704020202020204"/>
              </a:rPr>
              <a:t>sed S</a:t>
            </a:r>
            <a:r>
              <a:rPr lang="en-US" sz="4535" b="1">
                <a:solidFill>
                  <a:srgbClr val="000000"/>
                </a:solidFill>
                <a:latin typeface="Arimo Bold" panose="020B0704020202020204"/>
                <a:ea typeface="Arimo Bold" panose="020B0704020202020204"/>
                <a:cs typeface="Arimo Bold" panose="020B0704020202020204"/>
                <a:sym typeface="Arimo Bold" panose="020B0704020202020204"/>
              </a:rPr>
              <a:t>p</a:t>
            </a:r>
            <a:r>
              <a:rPr lang="en-US" sz="4535" b="1">
                <a:solidFill>
                  <a:srgbClr val="000000"/>
                </a:solidFill>
                <a:latin typeface="Arimo Bold" panose="020B0704020202020204"/>
                <a:ea typeface="Arimo Bold" panose="020B0704020202020204"/>
                <a:cs typeface="Arimo Bold" panose="020B0704020202020204"/>
                <a:sym typeface="Arimo Bold" panose="020B0704020202020204"/>
              </a:rPr>
              <a:t>at</a:t>
            </a:r>
            <a:r>
              <a:rPr lang="en-US" sz="4535" b="1">
                <a:solidFill>
                  <a:srgbClr val="000000"/>
                </a:solidFill>
                <a:latin typeface="Arimo Bold" panose="020B0704020202020204"/>
                <a:ea typeface="Arimo Bold" panose="020B0704020202020204"/>
                <a:cs typeface="Arimo Bold" panose="020B0704020202020204"/>
                <a:sym typeface="Arimo Bold" panose="020B0704020202020204"/>
              </a:rPr>
              <a:t>ial </a:t>
            </a:r>
            <a:r>
              <a:rPr lang="en-US" sz="4535" b="1">
                <a:solidFill>
                  <a:srgbClr val="000000"/>
                </a:solidFill>
                <a:latin typeface="Arimo Bold" panose="020B0704020202020204"/>
                <a:ea typeface="Arimo Bold" panose="020B0704020202020204"/>
                <a:cs typeface="Arimo Bold" panose="020B0704020202020204"/>
                <a:sym typeface="Arimo Bold" panose="020B0704020202020204"/>
              </a:rPr>
              <a:t>Clust</a:t>
            </a:r>
            <a:r>
              <a:rPr lang="en-US" sz="4535" b="1">
                <a:solidFill>
                  <a:srgbClr val="000000"/>
                </a:solidFill>
                <a:latin typeface="Arimo Bold" panose="020B0704020202020204"/>
                <a:ea typeface="Arimo Bold" panose="020B0704020202020204"/>
                <a:cs typeface="Arimo Bold" panose="020B0704020202020204"/>
                <a:sym typeface="Arimo Bold" panose="020B0704020202020204"/>
              </a:rPr>
              <a:t>er</a:t>
            </a:r>
            <a:r>
              <a:rPr lang="en-US" sz="4535" b="1">
                <a:solidFill>
                  <a:srgbClr val="000000"/>
                </a:solidFill>
                <a:latin typeface="Arimo Bold" panose="020B0704020202020204"/>
                <a:ea typeface="Arimo Bold" panose="020B0704020202020204"/>
                <a:cs typeface="Arimo Bold" panose="020B0704020202020204"/>
                <a:sym typeface="Arimo Bold" panose="020B0704020202020204"/>
              </a:rPr>
              <a:t>ing)*</a:t>
            </a:r>
            <a:endParaRPr lang="en-US" sz="4535"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4390"/>
              </a:lnSpc>
              <a:spcBef>
                <a:spcPct val="0"/>
              </a:spcBef>
            </a:pPr>
          </a:p>
          <a:p>
            <a:pPr algn="ctr">
              <a:lnSpc>
                <a:spcPts val="5650"/>
              </a:lnSpc>
              <a:spcBef>
                <a:spcPct val="0"/>
              </a:spcBef>
            </a:pPr>
            <a:r>
              <a:rPr lang="en-US" sz="4035">
                <a:solidFill>
                  <a:srgbClr val="FFFFFF"/>
                </a:solidFill>
                <a:latin typeface="Arimo" panose="020B0604020202020204"/>
                <a:ea typeface="Arimo" panose="020B0604020202020204"/>
                <a:cs typeface="Arimo" panose="020B0604020202020204"/>
                <a:sym typeface="Arimo" panose="020B0604020202020204"/>
              </a:rPr>
              <a:t>- Do</a:t>
            </a:r>
            <a:r>
              <a:rPr lang="en-US" sz="4035">
                <a:solidFill>
                  <a:srgbClr val="FFFFFF"/>
                </a:solidFill>
                <a:latin typeface="Arimo" panose="020B0604020202020204"/>
                <a:ea typeface="Arimo" panose="020B0604020202020204"/>
                <a:cs typeface="Arimo" panose="020B0604020202020204"/>
                <a:sym typeface="Arimo" panose="020B0604020202020204"/>
              </a:rPr>
              <a:t>es</a:t>
            </a:r>
            <a:r>
              <a:rPr lang="en-US" sz="4035">
                <a:solidFill>
                  <a:srgbClr val="FFFFFF"/>
                </a:solidFill>
                <a:latin typeface="Arimo" panose="020B0604020202020204"/>
                <a:ea typeface="Arimo" panose="020B0604020202020204"/>
                <a:cs typeface="Arimo" panose="020B0604020202020204"/>
                <a:sym typeface="Arimo" panose="020B0604020202020204"/>
              </a:rPr>
              <a:t> *</a:t>
            </a:r>
            <a:r>
              <a:rPr lang="en-US" sz="4035">
                <a:solidFill>
                  <a:srgbClr val="FFFFFF"/>
                </a:solidFill>
                <a:latin typeface="Arimo" panose="020B0604020202020204"/>
                <a:ea typeface="Arimo" panose="020B0604020202020204"/>
                <a:cs typeface="Arimo" panose="020B0604020202020204"/>
                <a:sym typeface="Arimo" panose="020B0604020202020204"/>
              </a:rPr>
              <a:t>n</a:t>
            </a:r>
            <a:r>
              <a:rPr lang="en-US" sz="4035">
                <a:solidFill>
                  <a:srgbClr val="FFFFFF"/>
                </a:solidFill>
                <a:latin typeface="Arimo" panose="020B0604020202020204"/>
                <a:ea typeface="Arimo" panose="020B0604020202020204"/>
                <a:cs typeface="Arimo" panose="020B0604020202020204"/>
                <a:sym typeface="Arimo" panose="020B0604020202020204"/>
              </a:rPr>
              <a:t>o</a:t>
            </a:r>
            <a:r>
              <a:rPr lang="en-US" sz="4035">
                <a:solidFill>
                  <a:srgbClr val="FFFFFF"/>
                </a:solidFill>
                <a:latin typeface="Arimo" panose="020B0604020202020204"/>
                <a:ea typeface="Arimo" panose="020B0604020202020204"/>
                <a:cs typeface="Arimo" panose="020B0604020202020204"/>
                <a:sym typeface="Arimo" panose="020B0604020202020204"/>
              </a:rPr>
              <a:t>t</a:t>
            </a:r>
            <a:r>
              <a:rPr lang="en-US" sz="4035">
                <a:solidFill>
                  <a:srgbClr val="FFFFFF"/>
                </a:solidFill>
                <a:latin typeface="Arimo" panose="020B0604020202020204"/>
                <a:ea typeface="Arimo" panose="020B0604020202020204"/>
                <a:cs typeface="Arimo" panose="020B0604020202020204"/>
                <a:sym typeface="Arimo" panose="020B0604020202020204"/>
              </a:rPr>
              <a:t> requ</a:t>
            </a:r>
            <a:r>
              <a:rPr lang="en-US" sz="4035">
                <a:solidFill>
                  <a:srgbClr val="FFFFFF"/>
                </a:solidFill>
                <a:latin typeface="Arimo" panose="020B0604020202020204"/>
                <a:ea typeface="Arimo" panose="020B0604020202020204"/>
                <a:cs typeface="Arimo" panose="020B0604020202020204"/>
                <a:sym typeface="Arimo" panose="020B0604020202020204"/>
              </a:rPr>
              <a:t>i</a:t>
            </a:r>
            <a:r>
              <a:rPr lang="en-US" sz="4035">
                <a:solidFill>
                  <a:srgbClr val="FFFFFF"/>
                </a:solidFill>
                <a:latin typeface="Arimo" panose="020B0604020202020204"/>
                <a:ea typeface="Arimo" panose="020B0604020202020204"/>
                <a:cs typeface="Arimo" panose="020B0604020202020204"/>
                <a:sym typeface="Arimo" panose="020B0604020202020204"/>
              </a:rPr>
              <a:t>re </a:t>
            </a:r>
            <a:r>
              <a:rPr lang="en-US" sz="4035">
                <a:solidFill>
                  <a:srgbClr val="FFFFFF"/>
                </a:solidFill>
                <a:latin typeface="Arimo" panose="020B0604020202020204"/>
                <a:ea typeface="Arimo" panose="020B0604020202020204"/>
                <a:cs typeface="Arimo" panose="020B0604020202020204"/>
                <a:sym typeface="Arimo" panose="020B0604020202020204"/>
              </a:rPr>
              <a:t>n</a:t>
            </a:r>
            <a:r>
              <a:rPr lang="en-US" sz="4035">
                <a:solidFill>
                  <a:srgbClr val="FFFFFF"/>
                </a:solidFill>
                <a:latin typeface="Arimo" panose="020B0604020202020204"/>
                <a:ea typeface="Arimo" panose="020B0604020202020204"/>
                <a:cs typeface="Arimo" panose="020B0604020202020204"/>
                <a:sym typeface="Arimo" panose="020B0604020202020204"/>
              </a:rPr>
              <a:t>umber </a:t>
            </a:r>
            <a:r>
              <a:rPr lang="en-US" sz="4035">
                <a:solidFill>
                  <a:srgbClr val="FFFFFF"/>
                </a:solidFill>
                <a:latin typeface="Arimo" panose="020B0604020202020204"/>
                <a:ea typeface="Arimo" panose="020B0604020202020204"/>
                <a:cs typeface="Arimo" panose="020B0604020202020204"/>
                <a:sym typeface="Arimo" panose="020B0604020202020204"/>
              </a:rPr>
              <a:t>o</a:t>
            </a:r>
            <a:r>
              <a:rPr lang="en-US" sz="4035">
                <a:solidFill>
                  <a:srgbClr val="FFFFFF"/>
                </a:solidFill>
                <a:latin typeface="Arimo" panose="020B0604020202020204"/>
                <a:ea typeface="Arimo" panose="020B0604020202020204"/>
                <a:cs typeface="Arimo" panose="020B0604020202020204"/>
                <a:sym typeface="Arimo" panose="020B0604020202020204"/>
              </a:rPr>
              <a:t>f</a:t>
            </a:r>
            <a:r>
              <a:rPr lang="en-US" sz="4035">
                <a:solidFill>
                  <a:srgbClr val="FFFFFF"/>
                </a:solidFill>
                <a:latin typeface="Arimo" panose="020B0604020202020204"/>
                <a:ea typeface="Arimo" panose="020B0604020202020204"/>
                <a:cs typeface="Arimo" panose="020B0604020202020204"/>
                <a:sym typeface="Arimo" panose="020B0604020202020204"/>
              </a:rPr>
              <a:t> </a:t>
            </a:r>
            <a:r>
              <a:rPr lang="en-US" sz="4035">
                <a:solidFill>
                  <a:srgbClr val="FFFFFF"/>
                </a:solidFill>
                <a:latin typeface="Arimo" panose="020B0604020202020204"/>
                <a:ea typeface="Arimo" panose="020B0604020202020204"/>
                <a:cs typeface="Arimo" panose="020B0604020202020204"/>
                <a:sym typeface="Arimo" panose="020B0604020202020204"/>
              </a:rPr>
              <a:t>cluste</a:t>
            </a:r>
            <a:r>
              <a:rPr lang="en-US" sz="4035">
                <a:solidFill>
                  <a:srgbClr val="FFFFFF"/>
                </a:solidFill>
                <a:latin typeface="Arimo" panose="020B0604020202020204"/>
                <a:ea typeface="Arimo" panose="020B0604020202020204"/>
                <a:cs typeface="Arimo" panose="020B0604020202020204"/>
                <a:sym typeface="Arimo" panose="020B0604020202020204"/>
              </a:rPr>
              <a:t>rs</a:t>
            </a:r>
            <a:r>
              <a:rPr lang="en-US" sz="4035">
                <a:solidFill>
                  <a:srgbClr val="FFFFFF"/>
                </a:solidFill>
                <a:latin typeface="Arimo" panose="020B0604020202020204"/>
                <a:ea typeface="Arimo" panose="020B0604020202020204"/>
                <a:cs typeface="Arimo" panose="020B0604020202020204"/>
                <a:sym typeface="Arimo" panose="020B0604020202020204"/>
              </a:rPr>
              <a:t>*</a:t>
            </a:r>
            <a:r>
              <a:rPr lang="en-US" sz="4035">
                <a:solidFill>
                  <a:srgbClr val="FFFFFF"/>
                </a:solidFill>
                <a:latin typeface="Arimo" panose="020B0604020202020204"/>
                <a:ea typeface="Arimo" panose="020B0604020202020204"/>
                <a:cs typeface="Arimo" panose="020B0604020202020204"/>
                <a:sym typeface="Arimo" panose="020B0604020202020204"/>
              </a:rPr>
              <a:t> </a:t>
            </a:r>
            <a:r>
              <a:rPr lang="en-US" sz="4035">
                <a:solidFill>
                  <a:srgbClr val="FFFFFF"/>
                </a:solidFill>
                <a:latin typeface="Arimo" panose="020B0604020202020204"/>
                <a:ea typeface="Arimo" panose="020B0604020202020204"/>
                <a:cs typeface="Arimo" panose="020B0604020202020204"/>
                <a:sym typeface="Arimo" panose="020B0604020202020204"/>
              </a:rPr>
              <a:t>be</a:t>
            </a:r>
            <a:r>
              <a:rPr lang="en-US" sz="4035">
                <a:solidFill>
                  <a:srgbClr val="FFFFFF"/>
                </a:solidFill>
                <a:latin typeface="Arimo" panose="020B0604020202020204"/>
                <a:ea typeface="Arimo" panose="020B0604020202020204"/>
                <a:cs typeface="Arimo" panose="020B0604020202020204"/>
                <a:sym typeface="Arimo" panose="020B0604020202020204"/>
              </a:rPr>
              <a:t>f</a:t>
            </a:r>
            <a:r>
              <a:rPr lang="en-US" sz="4035">
                <a:solidFill>
                  <a:srgbClr val="FFFFFF"/>
                </a:solidFill>
                <a:latin typeface="Arimo" panose="020B0604020202020204"/>
                <a:ea typeface="Arimo" panose="020B0604020202020204"/>
                <a:cs typeface="Arimo" panose="020B0604020202020204"/>
                <a:sym typeface="Arimo" panose="020B0604020202020204"/>
              </a:rPr>
              <a:t>orehand.</a:t>
            </a:r>
            <a:endParaRPr lang="en-US" sz="4035">
              <a:solidFill>
                <a:srgbClr val="FFFFFF"/>
              </a:solidFill>
              <a:latin typeface="Arimo" panose="020B0604020202020204"/>
              <a:ea typeface="Arimo" panose="020B0604020202020204"/>
              <a:cs typeface="Arimo" panose="020B0604020202020204"/>
              <a:sym typeface="Arimo" panose="020B0604020202020204"/>
            </a:endParaRPr>
          </a:p>
          <a:p>
            <a:pPr algn="ctr">
              <a:lnSpc>
                <a:spcPts val="5650"/>
              </a:lnSpc>
              <a:spcBef>
                <a:spcPct val="0"/>
              </a:spcBef>
            </a:pPr>
            <a:r>
              <a:rPr lang="en-US" sz="4035">
                <a:solidFill>
                  <a:srgbClr val="FFFFFF"/>
                </a:solidFill>
                <a:latin typeface="Arimo" panose="020B0604020202020204"/>
                <a:ea typeface="Arimo" panose="020B0604020202020204"/>
                <a:cs typeface="Arimo" panose="020B0604020202020204"/>
                <a:sym typeface="Arimo" panose="020B0604020202020204"/>
              </a:rPr>
              <a:t>-</a:t>
            </a:r>
            <a:r>
              <a:rPr lang="en-US" sz="4035">
                <a:solidFill>
                  <a:srgbClr val="FFFFFF"/>
                </a:solidFill>
                <a:latin typeface="Arimo" panose="020B0604020202020204"/>
                <a:ea typeface="Arimo" panose="020B0604020202020204"/>
                <a:cs typeface="Arimo" panose="020B0604020202020204"/>
                <a:sym typeface="Arimo" panose="020B0604020202020204"/>
              </a:rPr>
              <a:t> </a:t>
            </a:r>
            <a:r>
              <a:rPr lang="en-US" sz="4035">
                <a:solidFill>
                  <a:srgbClr val="FFFFFF"/>
                </a:solidFill>
                <a:latin typeface="Arimo" panose="020B0604020202020204"/>
                <a:ea typeface="Arimo" panose="020B0604020202020204"/>
                <a:cs typeface="Arimo" panose="020B0604020202020204"/>
                <a:sym typeface="Arimo" panose="020B0604020202020204"/>
              </a:rPr>
              <a:t>Ca</a:t>
            </a:r>
            <a:r>
              <a:rPr lang="en-US" sz="4035">
                <a:solidFill>
                  <a:srgbClr val="FFFFFF"/>
                </a:solidFill>
                <a:latin typeface="Arimo" panose="020B0604020202020204"/>
                <a:ea typeface="Arimo" panose="020B0604020202020204"/>
                <a:cs typeface="Arimo" panose="020B0604020202020204"/>
                <a:sym typeface="Arimo" panose="020B0604020202020204"/>
              </a:rPr>
              <a:t>n</a:t>
            </a:r>
            <a:r>
              <a:rPr lang="en-US" sz="4035">
                <a:solidFill>
                  <a:srgbClr val="FFFFFF"/>
                </a:solidFill>
                <a:latin typeface="Arimo" panose="020B0604020202020204"/>
                <a:ea typeface="Arimo" panose="020B0604020202020204"/>
                <a:cs typeface="Arimo" panose="020B0604020202020204"/>
                <a:sym typeface="Arimo" panose="020B0604020202020204"/>
              </a:rPr>
              <a:t> d</a:t>
            </a:r>
            <a:r>
              <a:rPr lang="en-US" sz="4035">
                <a:solidFill>
                  <a:srgbClr val="FFFFFF"/>
                </a:solidFill>
                <a:latin typeface="Arimo" panose="020B0604020202020204"/>
                <a:ea typeface="Arimo" panose="020B0604020202020204"/>
                <a:cs typeface="Arimo" panose="020B0604020202020204"/>
                <a:sym typeface="Arimo" panose="020B0604020202020204"/>
              </a:rPr>
              <a:t>et</a:t>
            </a:r>
            <a:r>
              <a:rPr lang="en-US" sz="4035">
                <a:solidFill>
                  <a:srgbClr val="FFFFFF"/>
                </a:solidFill>
                <a:latin typeface="Arimo" panose="020B0604020202020204"/>
                <a:ea typeface="Arimo" panose="020B0604020202020204"/>
                <a:cs typeface="Arimo" panose="020B0604020202020204"/>
                <a:sym typeface="Arimo" panose="020B0604020202020204"/>
              </a:rPr>
              <a:t>ect *arbit</a:t>
            </a:r>
            <a:r>
              <a:rPr lang="en-US" sz="4035">
                <a:solidFill>
                  <a:srgbClr val="FFFFFF"/>
                </a:solidFill>
                <a:latin typeface="Arimo" panose="020B0604020202020204"/>
                <a:ea typeface="Arimo" panose="020B0604020202020204"/>
                <a:cs typeface="Arimo" panose="020B0604020202020204"/>
                <a:sym typeface="Arimo" panose="020B0604020202020204"/>
              </a:rPr>
              <a:t>ra</a:t>
            </a:r>
            <a:r>
              <a:rPr lang="en-US" sz="4035">
                <a:solidFill>
                  <a:srgbClr val="FFFFFF"/>
                </a:solidFill>
                <a:latin typeface="Arimo" panose="020B0604020202020204"/>
                <a:ea typeface="Arimo" panose="020B0604020202020204"/>
                <a:cs typeface="Arimo" panose="020B0604020202020204"/>
                <a:sym typeface="Arimo" panose="020B0604020202020204"/>
              </a:rPr>
              <a:t>r</a:t>
            </a:r>
            <a:r>
              <a:rPr lang="en-US" sz="4035">
                <a:solidFill>
                  <a:srgbClr val="FFFFFF"/>
                </a:solidFill>
                <a:latin typeface="Arimo" panose="020B0604020202020204"/>
                <a:ea typeface="Arimo" panose="020B0604020202020204"/>
                <a:cs typeface="Arimo" panose="020B0604020202020204"/>
                <a:sym typeface="Arimo" panose="020B0604020202020204"/>
              </a:rPr>
              <a:t>y</a:t>
            </a:r>
            <a:r>
              <a:rPr lang="en-US" sz="4035">
                <a:solidFill>
                  <a:srgbClr val="FFFFFF"/>
                </a:solidFill>
                <a:latin typeface="Arimo" panose="020B0604020202020204"/>
                <a:ea typeface="Arimo" panose="020B0604020202020204"/>
                <a:cs typeface="Arimo" panose="020B0604020202020204"/>
                <a:sym typeface="Arimo" panose="020B0604020202020204"/>
              </a:rPr>
              <a:t>-</a:t>
            </a:r>
            <a:r>
              <a:rPr lang="en-US" sz="4035">
                <a:solidFill>
                  <a:srgbClr val="FFFFFF"/>
                </a:solidFill>
                <a:latin typeface="Arimo" panose="020B0604020202020204"/>
                <a:ea typeface="Arimo" panose="020B0604020202020204"/>
                <a:cs typeface="Arimo" panose="020B0604020202020204"/>
                <a:sym typeface="Arimo" panose="020B0604020202020204"/>
              </a:rPr>
              <a:t>s</a:t>
            </a:r>
            <a:r>
              <a:rPr lang="en-US" sz="4035">
                <a:solidFill>
                  <a:srgbClr val="FFFFFF"/>
                </a:solidFill>
                <a:latin typeface="Arimo" panose="020B0604020202020204"/>
                <a:ea typeface="Arimo" panose="020B0604020202020204"/>
                <a:cs typeface="Arimo" panose="020B0604020202020204"/>
                <a:sym typeface="Arimo" panose="020B0604020202020204"/>
              </a:rPr>
              <a:t>h</a:t>
            </a:r>
            <a:r>
              <a:rPr lang="en-US" sz="4035">
                <a:solidFill>
                  <a:srgbClr val="FFFFFF"/>
                </a:solidFill>
                <a:latin typeface="Arimo" panose="020B0604020202020204"/>
                <a:ea typeface="Arimo" panose="020B0604020202020204"/>
                <a:cs typeface="Arimo" panose="020B0604020202020204"/>
                <a:sym typeface="Arimo" panose="020B0604020202020204"/>
              </a:rPr>
              <a:t>a</a:t>
            </a:r>
            <a:r>
              <a:rPr lang="en-US" sz="4035">
                <a:solidFill>
                  <a:srgbClr val="FFFFFF"/>
                </a:solidFill>
                <a:latin typeface="Arimo" panose="020B0604020202020204"/>
                <a:ea typeface="Arimo" panose="020B0604020202020204"/>
                <a:cs typeface="Arimo" panose="020B0604020202020204"/>
                <a:sym typeface="Arimo" panose="020B0604020202020204"/>
              </a:rPr>
              <a:t>ped</a:t>
            </a:r>
            <a:r>
              <a:rPr lang="en-US" sz="4035">
                <a:solidFill>
                  <a:srgbClr val="FFFFFF"/>
                </a:solidFill>
                <a:latin typeface="Arimo" panose="020B0604020202020204"/>
                <a:ea typeface="Arimo" panose="020B0604020202020204"/>
                <a:cs typeface="Arimo" panose="020B0604020202020204"/>
                <a:sym typeface="Arimo" panose="020B0604020202020204"/>
              </a:rPr>
              <a:t> c</a:t>
            </a:r>
            <a:r>
              <a:rPr lang="en-US" sz="4035">
                <a:solidFill>
                  <a:srgbClr val="FFFFFF"/>
                </a:solidFill>
                <a:latin typeface="Arimo" panose="020B0604020202020204"/>
                <a:ea typeface="Arimo" panose="020B0604020202020204"/>
                <a:cs typeface="Arimo" panose="020B0604020202020204"/>
                <a:sym typeface="Arimo" panose="020B0604020202020204"/>
              </a:rPr>
              <a:t>lus</a:t>
            </a:r>
            <a:r>
              <a:rPr lang="en-US" sz="4035">
                <a:solidFill>
                  <a:srgbClr val="FFFFFF"/>
                </a:solidFill>
                <a:latin typeface="Arimo" panose="020B0604020202020204"/>
                <a:ea typeface="Arimo" panose="020B0604020202020204"/>
                <a:cs typeface="Arimo" panose="020B0604020202020204"/>
                <a:sym typeface="Arimo" panose="020B0604020202020204"/>
              </a:rPr>
              <a:t>t</a:t>
            </a:r>
            <a:r>
              <a:rPr lang="en-US" sz="4035">
                <a:solidFill>
                  <a:srgbClr val="FFFFFF"/>
                </a:solidFill>
                <a:latin typeface="Arimo" panose="020B0604020202020204"/>
                <a:ea typeface="Arimo" panose="020B0604020202020204"/>
                <a:cs typeface="Arimo" panose="020B0604020202020204"/>
                <a:sym typeface="Arimo" panose="020B0604020202020204"/>
              </a:rPr>
              <a:t>ers*.</a:t>
            </a:r>
            <a:endParaRPr lang="en-US" sz="4035">
              <a:solidFill>
                <a:srgbClr val="FFFFFF"/>
              </a:solidFill>
              <a:latin typeface="Arimo" panose="020B0604020202020204"/>
              <a:ea typeface="Arimo" panose="020B0604020202020204"/>
              <a:cs typeface="Arimo" panose="020B0604020202020204"/>
              <a:sym typeface="Arimo" panose="020B0604020202020204"/>
            </a:endParaRPr>
          </a:p>
          <a:p>
            <a:pPr algn="ctr">
              <a:lnSpc>
                <a:spcPts val="5650"/>
              </a:lnSpc>
              <a:spcBef>
                <a:spcPct val="0"/>
              </a:spcBef>
            </a:pPr>
            <a:r>
              <a:rPr lang="en-US" sz="4035">
                <a:solidFill>
                  <a:srgbClr val="FFFFFF"/>
                </a:solidFill>
                <a:latin typeface="Arimo" panose="020B0604020202020204"/>
                <a:ea typeface="Arimo" panose="020B0604020202020204"/>
                <a:cs typeface="Arimo" panose="020B0604020202020204"/>
                <a:sym typeface="Arimo" panose="020B0604020202020204"/>
              </a:rPr>
              <a:t>- Su</a:t>
            </a:r>
            <a:r>
              <a:rPr lang="en-US" sz="4035">
                <a:solidFill>
                  <a:srgbClr val="FFFFFF"/>
                </a:solidFill>
                <a:latin typeface="Arimo" panose="020B0604020202020204"/>
                <a:ea typeface="Arimo" panose="020B0604020202020204"/>
                <a:cs typeface="Arimo" panose="020B0604020202020204"/>
                <a:sym typeface="Arimo" panose="020B0604020202020204"/>
              </a:rPr>
              <a:t>i</a:t>
            </a:r>
            <a:r>
              <a:rPr lang="en-US" sz="4035">
                <a:solidFill>
                  <a:srgbClr val="FFFFFF"/>
                </a:solidFill>
                <a:latin typeface="Arimo" panose="020B0604020202020204"/>
                <a:ea typeface="Arimo" panose="020B0604020202020204"/>
                <a:cs typeface="Arimo" panose="020B0604020202020204"/>
                <a:sym typeface="Arimo" panose="020B0604020202020204"/>
              </a:rPr>
              <a:t>table whe</a:t>
            </a:r>
            <a:r>
              <a:rPr lang="en-US" sz="4035">
                <a:solidFill>
                  <a:srgbClr val="FFFFFF"/>
                </a:solidFill>
                <a:latin typeface="Arimo" panose="020B0604020202020204"/>
                <a:ea typeface="Arimo" panose="020B0604020202020204"/>
                <a:cs typeface="Arimo" panose="020B0604020202020204"/>
                <a:sym typeface="Arimo" panose="020B0604020202020204"/>
              </a:rPr>
              <a:t>n f</a:t>
            </a:r>
            <a:r>
              <a:rPr lang="en-US" sz="4035">
                <a:solidFill>
                  <a:srgbClr val="FFFFFF"/>
                </a:solidFill>
                <a:latin typeface="Arimo" panose="020B0604020202020204"/>
                <a:ea typeface="Arimo" panose="020B0604020202020204"/>
                <a:cs typeface="Arimo" panose="020B0604020202020204"/>
                <a:sym typeface="Arimo" panose="020B0604020202020204"/>
              </a:rPr>
              <a:t>og</a:t>
            </a:r>
            <a:r>
              <a:rPr lang="en-US" sz="4035">
                <a:solidFill>
                  <a:srgbClr val="FFFFFF"/>
                </a:solidFill>
                <a:latin typeface="Arimo" panose="020B0604020202020204"/>
                <a:ea typeface="Arimo" panose="020B0604020202020204"/>
                <a:cs typeface="Arimo" panose="020B0604020202020204"/>
                <a:sym typeface="Arimo" panose="020B0604020202020204"/>
              </a:rPr>
              <a:t> </a:t>
            </a:r>
            <a:r>
              <a:rPr lang="en-US" sz="4035">
                <a:solidFill>
                  <a:srgbClr val="FFFFFF"/>
                </a:solidFill>
                <a:latin typeface="Arimo" panose="020B0604020202020204"/>
                <a:ea typeface="Arimo" panose="020B0604020202020204"/>
                <a:cs typeface="Arimo" panose="020B0604020202020204"/>
                <a:sym typeface="Arimo" panose="020B0604020202020204"/>
              </a:rPr>
              <a:t>nod</a:t>
            </a:r>
            <a:r>
              <a:rPr lang="en-US" sz="4035">
                <a:solidFill>
                  <a:srgbClr val="FFFFFF"/>
                </a:solidFill>
                <a:latin typeface="Arimo" panose="020B0604020202020204"/>
                <a:ea typeface="Arimo" panose="020B0604020202020204"/>
                <a:cs typeface="Arimo" panose="020B0604020202020204"/>
                <a:sym typeface="Arimo" panose="020B0604020202020204"/>
              </a:rPr>
              <a:t>e</a:t>
            </a:r>
            <a:r>
              <a:rPr lang="en-US" sz="4035">
                <a:solidFill>
                  <a:srgbClr val="FFFFFF"/>
                </a:solidFill>
                <a:latin typeface="Arimo" panose="020B0604020202020204"/>
                <a:ea typeface="Arimo" panose="020B0604020202020204"/>
                <a:cs typeface="Arimo" panose="020B0604020202020204"/>
                <a:sym typeface="Arimo" panose="020B0604020202020204"/>
              </a:rPr>
              <a:t>s</a:t>
            </a:r>
            <a:r>
              <a:rPr lang="en-US" sz="4035">
                <a:solidFill>
                  <a:srgbClr val="FFFFFF"/>
                </a:solidFill>
                <a:latin typeface="Arimo" panose="020B0604020202020204"/>
                <a:ea typeface="Arimo" panose="020B0604020202020204"/>
                <a:cs typeface="Arimo" panose="020B0604020202020204"/>
                <a:sym typeface="Arimo" panose="020B0604020202020204"/>
              </a:rPr>
              <a:t> </a:t>
            </a:r>
            <a:r>
              <a:rPr lang="en-US" sz="4035">
                <a:solidFill>
                  <a:srgbClr val="FFFFFF"/>
                </a:solidFill>
                <a:latin typeface="Arimo" panose="020B0604020202020204"/>
                <a:ea typeface="Arimo" panose="020B0604020202020204"/>
                <a:cs typeface="Arimo" panose="020B0604020202020204"/>
                <a:sym typeface="Arimo" panose="020B0604020202020204"/>
              </a:rPr>
              <a:t>sho</a:t>
            </a:r>
            <a:r>
              <a:rPr lang="en-US" sz="4035">
                <a:solidFill>
                  <a:srgbClr val="FFFFFF"/>
                </a:solidFill>
                <a:latin typeface="Arimo" panose="020B0604020202020204"/>
                <a:ea typeface="Arimo" panose="020B0604020202020204"/>
                <a:cs typeface="Arimo" panose="020B0604020202020204"/>
                <a:sym typeface="Arimo" panose="020B0604020202020204"/>
              </a:rPr>
              <a:t>u</a:t>
            </a:r>
            <a:r>
              <a:rPr lang="en-US" sz="4035">
                <a:solidFill>
                  <a:srgbClr val="FFFFFF"/>
                </a:solidFill>
                <a:latin typeface="Arimo" panose="020B0604020202020204"/>
                <a:ea typeface="Arimo" panose="020B0604020202020204"/>
                <a:cs typeface="Arimo" panose="020B0604020202020204"/>
                <a:sym typeface="Arimo" panose="020B0604020202020204"/>
              </a:rPr>
              <a:t>ld </a:t>
            </a:r>
            <a:r>
              <a:rPr lang="en-US" sz="4035">
                <a:solidFill>
                  <a:srgbClr val="FFFFFF"/>
                </a:solidFill>
                <a:latin typeface="Arimo" panose="020B0604020202020204"/>
                <a:ea typeface="Arimo" panose="020B0604020202020204"/>
                <a:cs typeface="Arimo" panose="020B0604020202020204"/>
                <a:sym typeface="Arimo" panose="020B0604020202020204"/>
              </a:rPr>
              <a:t>be </a:t>
            </a:r>
            <a:r>
              <a:rPr lang="en-US" sz="4035">
                <a:solidFill>
                  <a:srgbClr val="FFFFFF"/>
                </a:solidFill>
                <a:latin typeface="Arimo" panose="020B0604020202020204"/>
                <a:ea typeface="Arimo" panose="020B0604020202020204"/>
                <a:cs typeface="Arimo" panose="020B0604020202020204"/>
                <a:sym typeface="Arimo" panose="020B0604020202020204"/>
              </a:rPr>
              <a:t>placed</a:t>
            </a:r>
            <a:r>
              <a:rPr lang="en-US" sz="4035">
                <a:solidFill>
                  <a:srgbClr val="FFFFFF"/>
                </a:solidFill>
                <a:latin typeface="Arimo" panose="020B0604020202020204"/>
                <a:ea typeface="Arimo" panose="020B0604020202020204"/>
                <a:cs typeface="Arimo" panose="020B0604020202020204"/>
                <a:sym typeface="Arimo" panose="020B0604020202020204"/>
              </a:rPr>
              <a:t> o</a:t>
            </a:r>
            <a:r>
              <a:rPr lang="en-US" sz="4035">
                <a:solidFill>
                  <a:srgbClr val="FFFFFF"/>
                </a:solidFill>
                <a:latin typeface="Arimo" panose="020B0604020202020204"/>
                <a:ea typeface="Arimo" panose="020B0604020202020204"/>
                <a:cs typeface="Arimo" panose="020B0604020202020204"/>
                <a:sym typeface="Arimo" panose="020B0604020202020204"/>
              </a:rPr>
              <a:t>nly</a:t>
            </a:r>
            <a:r>
              <a:rPr lang="en-US" sz="4035">
                <a:solidFill>
                  <a:srgbClr val="FFFFFF"/>
                </a:solidFill>
                <a:latin typeface="Arimo" panose="020B0604020202020204"/>
                <a:ea typeface="Arimo" panose="020B0604020202020204"/>
                <a:cs typeface="Arimo" panose="020B0604020202020204"/>
                <a:sym typeface="Arimo" panose="020B0604020202020204"/>
              </a:rPr>
              <a:t> </a:t>
            </a:r>
            <a:r>
              <a:rPr lang="en-US" sz="4035">
                <a:solidFill>
                  <a:srgbClr val="FFFFFF"/>
                </a:solidFill>
                <a:latin typeface="Arimo" panose="020B0604020202020204"/>
                <a:ea typeface="Arimo" panose="020B0604020202020204"/>
                <a:cs typeface="Arimo" panose="020B0604020202020204"/>
                <a:sym typeface="Arimo" panose="020B0604020202020204"/>
              </a:rPr>
              <a:t>i</a:t>
            </a:r>
            <a:r>
              <a:rPr lang="en-US" sz="4035">
                <a:solidFill>
                  <a:srgbClr val="FFFFFF"/>
                </a:solidFill>
                <a:latin typeface="Arimo" panose="020B0604020202020204"/>
                <a:ea typeface="Arimo" panose="020B0604020202020204"/>
                <a:cs typeface="Arimo" panose="020B0604020202020204"/>
                <a:sym typeface="Arimo" panose="020B0604020202020204"/>
              </a:rPr>
              <a:t>n</a:t>
            </a:r>
            <a:r>
              <a:rPr lang="en-US" sz="4035">
                <a:solidFill>
                  <a:srgbClr val="FFFFFF"/>
                </a:solidFill>
                <a:latin typeface="Arimo" panose="020B0604020202020204"/>
                <a:ea typeface="Arimo" panose="020B0604020202020204"/>
                <a:cs typeface="Arimo" panose="020B0604020202020204"/>
                <a:sym typeface="Arimo" panose="020B0604020202020204"/>
              </a:rPr>
              <a:t> </a:t>
            </a:r>
            <a:r>
              <a:rPr lang="en-US" sz="4035">
                <a:solidFill>
                  <a:srgbClr val="FFFFFF"/>
                </a:solidFill>
                <a:latin typeface="Arimo" panose="020B0604020202020204"/>
                <a:ea typeface="Arimo" panose="020B0604020202020204"/>
                <a:cs typeface="Arimo" panose="020B0604020202020204"/>
                <a:sym typeface="Arimo" panose="020B0604020202020204"/>
              </a:rPr>
              <a:t>de</a:t>
            </a:r>
            <a:r>
              <a:rPr lang="en-US" sz="4035">
                <a:solidFill>
                  <a:srgbClr val="FFFFFF"/>
                </a:solidFill>
                <a:latin typeface="Arimo" panose="020B0604020202020204"/>
                <a:ea typeface="Arimo" panose="020B0604020202020204"/>
                <a:cs typeface="Arimo" panose="020B0604020202020204"/>
                <a:sym typeface="Arimo" panose="020B0604020202020204"/>
              </a:rPr>
              <a:t>n</a:t>
            </a:r>
            <a:r>
              <a:rPr lang="en-US" sz="4035">
                <a:solidFill>
                  <a:srgbClr val="FFFFFF"/>
                </a:solidFill>
                <a:latin typeface="Arimo" panose="020B0604020202020204"/>
                <a:ea typeface="Arimo" panose="020B0604020202020204"/>
                <a:cs typeface="Arimo" panose="020B0604020202020204"/>
                <a:sym typeface="Arimo" panose="020B0604020202020204"/>
              </a:rPr>
              <a:t>s</a:t>
            </a:r>
            <a:r>
              <a:rPr lang="en-US" sz="4035">
                <a:solidFill>
                  <a:srgbClr val="FFFFFF"/>
                </a:solidFill>
                <a:latin typeface="Arimo" panose="020B0604020202020204"/>
                <a:ea typeface="Arimo" panose="020B0604020202020204"/>
                <a:cs typeface="Arimo" panose="020B0604020202020204"/>
                <a:sym typeface="Arimo" panose="020B0604020202020204"/>
              </a:rPr>
              <a:t>e</a:t>
            </a:r>
            <a:r>
              <a:rPr lang="en-US" sz="4035">
                <a:solidFill>
                  <a:srgbClr val="FFFFFF"/>
                </a:solidFill>
                <a:latin typeface="Arimo" panose="020B0604020202020204"/>
                <a:ea typeface="Arimo" panose="020B0604020202020204"/>
                <a:cs typeface="Arimo" panose="020B0604020202020204"/>
                <a:sym typeface="Arimo" panose="020B0604020202020204"/>
              </a:rPr>
              <a:t> </a:t>
            </a:r>
            <a:r>
              <a:rPr lang="en-US" sz="4035">
                <a:solidFill>
                  <a:srgbClr val="FFFFFF"/>
                </a:solidFill>
                <a:latin typeface="Arimo" panose="020B0604020202020204"/>
                <a:ea typeface="Arimo" panose="020B0604020202020204"/>
                <a:cs typeface="Arimo" panose="020B0604020202020204"/>
                <a:sym typeface="Arimo" panose="020B0604020202020204"/>
              </a:rPr>
              <a:t>I</a:t>
            </a:r>
            <a:r>
              <a:rPr lang="en-US" sz="4035">
                <a:solidFill>
                  <a:srgbClr val="FFFFFF"/>
                </a:solidFill>
                <a:latin typeface="Arimo" panose="020B0604020202020204"/>
                <a:ea typeface="Arimo" panose="020B0604020202020204"/>
                <a:cs typeface="Arimo" panose="020B0604020202020204"/>
                <a:sym typeface="Arimo" panose="020B0604020202020204"/>
              </a:rPr>
              <a:t>o</a:t>
            </a:r>
            <a:r>
              <a:rPr lang="en-US" sz="4035">
                <a:solidFill>
                  <a:srgbClr val="FFFFFF"/>
                </a:solidFill>
                <a:latin typeface="Arimo" panose="020B0604020202020204"/>
                <a:ea typeface="Arimo" panose="020B0604020202020204"/>
                <a:cs typeface="Arimo" panose="020B0604020202020204"/>
                <a:sym typeface="Arimo" panose="020B0604020202020204"/>
              </a:rPr>
              <a:t>T</a:t>
            </a:r>
            <a:r>
              <a:rPr lang="en-US" sz="4035">
                <a:solidFill>
                  <a:srgbClr val="FFFFFF"/>
                </a:solidFill>
                <a:latin typeface="Arimo" panose="020B0604020202020204"/>
                <a:ea typeface="Arimo" panose="020B0604020202020204"/>
                <a:cs typeface="Arimo" panose="020B0604020202020204"/>
                <a:sym typeface="Arimo" panose="020B0604020202020204"/>
              </a:rPr>
              <a:t> </a:t>
            </a:r>
            <a:r>
              <a:rPr lang="en-US" sz="4035">
                <a:solidFill>
                  <a:srgbClr val="FFFFFF"/>
                </a:solidFill>
                <a:latin typeface="Arimo" panose="020B0604020202020204"/>
                <a:ea typeface="Arimo" panose="020B0604020202020204"/>
                <a:cs typeface="Arimo" panose="020B0604020202020204"/>
                <a:sym typeface="Arimo" panose="020B0604020202020204"/>
              </a:rPr>
              <a:t>reg</a:t>
            </a:r>
            <a:r>
              <a:rPr lang="en-US" sz="4035">
                <a:solidFill>
                  <a:srgbClr val="FFFFFF"/>
                </a:solidFill>
                <a:latin typeface="Arimo" panose="020B0604020202020204"/>
                <a:ea typeface="Arimo" panose="020B0604020202020204"/>
                <a:cs typeface="Arimo" panose="020B0604020202020204"/>
                <a:sym typeface="Arimo" panose="020B0604020202020204"/>
              </a:rPr>
              <a:t>i</a:t>
            </a:r>
            <a:r>
              <a:rPr lang="en-US" sz="4035">
                <a:solidFill>
                  <a:srgbClr val="FFFFFF"/>
                </a:solidFill>
                <a:latin typeface="Arimo" panose="020B0604020202020204"/>
                <a:ea typeface="Arimo" panose="020B0604020202020204"/>
                <a:cs typeface="Arimo" panose="020B0604020202020204"/>
                <a:sym typeface="Arimo" panose="020B0604020202020204"/>
              </a:rPr>
              <a:t>on</a:t>
            </a:r>
            <a:r>
              <a:rPr lang="en-US" sz="4035">
                <a:solidFill>
                  <a:srgbClr val="FFFFFF"/>
                </a:solidFill>
                <a:latin typeface="Arimo" panose="020B0604020202020204"/>
                <a:ea typeface="Arimo" panose="020B0604020202020204"/>
                <a:cs typeface="Arimo" panose="020B0604020202020204"/>
                <a:sym typeface="Arimo" panose="020B0604020202020204"/>
              </a:rPr>
              <a:t>s</a:t>
            </a:r>
            <a:r>
              <a:rPr lang="en-US" sz="4035">
                <a:solidFill>
                  <a:srgbClr val="FFFFFF"/>
                </a:solidFill>
                <a:latin typeface="Arimo" panose="020B0604020202020204"/>
                <a:ea typeface="Arimo" panose="020B0604020202020204"/>
                <a:cs typeface="Arimo" panose="020B0604020202020204"/>
                <a:sym typeface="Arimo" panose="020B0604020202020204"/>
              </a:rPr>
              <a:t>.</a:t>
            </a:r>
            <a:endParaRPr lang="en-US" sz="4035">
              <a:solidFill>
                <a:srgbClr val="FFFFFF"/>
              </a:solidFill>
              <a:latin typeface="Arimo" panose="020B0604020202020204"/>
              <a:ea typeface="Arimo" panose="020B0604020202020204"/>
              <a:cs typeface="Arimo" panose="020B0604020202020204"/>
              <a:sym typeface="Arimo" panose="020B0604020202020204"/>
            </a:endParaRPr>
          </a:p>
          <a:p>
            <a:pPr algn="ctr">
              <a:lnSpc>
                <a:spcPts val="5650"/>
              </a:lnSpc>
              <a:spcBef>
                <a:spcPct val="0"/>
              </a:spcBef>
            </a:pPr>
          </a:p>
          <a:p>
            <a:pPr algn="ctr">
              <a:lnSpc>
                <a:spcPts val="5650"/>
              </a:lnSpc>
              <a:spcBef>
                <a:spcPct val="0"/>
              </a:spcBef>
            </a:pPr>
            <a:r>
              <a:rPr lang="en-US" sz="4035">
                <a:solidFill>
                  <a:srgbClr val="FFFFFF"/>
                </a:solidFill>
                <a:latin typeface="Arimo" panose="020B0604020202020204"/>
                <a:ea typeface="Arimo" panose="020B0604020202020204"/>
                <a:cs typeface="Arimo" panose="020B0604020202020204"/>
                <a:sym typeface="Arimo" panose="020B0604020202020204"/>
              </a:rPr>
              <a:t> </a:t>
            </a:r>
            <a:r>
              <a:rPr lang="en-US" sz="4035">
                <a:solidFill>
                  <a:srgbClr val="FFFFFF"/>
                </a:solidFill>
                <a:latin typeface="Arimo" panose="020B0604020202020204"/>
                <a:ea typeface="Arimo" panose="020B0604020202020204"/>
                <a:cs typeface="Arimo" panose="020B0604020202020204"/>
                <a:sym typeface="Arimo" panose="020B0604020202020204"/>
              </a:rPr>
              <a:t>Us</a:t>
            </a:r>
            <a:r>
              <a:rPr lang="en-US" sz="4035">
                <a:solidFill>
                  <a:srgbClr val="FFFFFF"/>
                </a:solidFill>
                <a:latin typeface="Arimo" panose="020B0604020202020204"/>
                <a:ea typeface="Arimo" panose="020B0604020202020204"/>
                <a:cs typeface="Arimo" panose="020B0604020202020204"/>
                <a:sym typeface="Arimo" panose="020B0604020202020204"/>
              </a:rPr>
              <a:t>e </a:t>
            </a:r>
            <a:r>
              <a:rPr lang="en-US" sz="4035">
                <a:solidFill>
                  <a:srgbClr val="FFFFFF"/>
                </a:solidFill>
                <a:latin typeface="Arimo" panose="020B0604020202020204"/>
                <a:ea typeface="Arimo" panose="020B0604020202020204"/>
                <a:cs typeface="Arimo" panose="020B0604020202020204"/>
                <a:sym typeface="Arimo" panose="020B0604020202020204"/>
              </a:rPr>
              <a:t>cas</a:t>
            </a:r>
            <a:r>
              <a:rPr lang="en-US" sz="4035">
                <a:solidFill>
                  <a:srgbClr val="FFFFFF"/>
                </a:solidFill>
                <a:latin typeface="Arimo" panose="020B0604020202020204"/>
                <a:ea typeface="Arimo" panose="020B0604020202020204"/>
                <a:cs typeface="Arimo" panose="020B0604020202020204"/>
                <a:sym typeface="Arimo" panose="020B0604020202020204"/>
              </a:rPr>
              <a:t>e</a:t>
            </a:r>
            <a:r>
              <a:rPr lang="en-US" sz="4035">
                <a:solidFill>
                  <a:srgbClr val="FFFFFF"/>
                </a:solidFill>
                <a:latin typeface="Arimo" panose="020B0604020202020204"/>
                <a:ea typeface="Arimo" panose="020B0604020202020204"/>
                <a:cs typeface="Arimo" panose="020B0604020202020204"/>
                <a:sym typeface="Arimo" panose="020B0604020202020204"/>
              </a:rPr>
              <a:t>: I</a:t>
            </a:r>
            <a:r>
              <a:rPr lang="en-US" sz="4035">
                <a:solidFill>
                  <a:srgbClr val="FFFFFF"/>
                </a:solidFill>
                <a:latin typeface="Arimo" panose="020B0604020202020204"/>
                <a:ea typeface="Arimo" panose="020B0604020202020204"/>
                <a:cs typeface="Arimo" panose="020B0604020202020204"/>
                <a:sym typeface="Arimo" panose="020B0604020202020204"/>
              </a:rPr>
              <a:t>f</a:t>
            </a:r>
            <a:r>
              <a:rPr lang="en-US" sz="4035">
                <a:solidFill>
                  <a:srgbClr val="FFFFFF"/>
                </a:solidFill>
                <a:latin typeface="Arimo" panose="020B0604020202020204"/>
                <a:ea typeface="Arimo" panose="020B0604020202020204"/>
                <a:cs typeface="Arimo" panose="020B0604020202020204"/>
                <a:sym typeface="Arimo" panose="020B0604020202020204"/>
              </a:rPr>
              <a:t> I</a:t>
            </a:r>
            <a:r>
              <a:rPr lang="en-US" sz="4035">
                <a:solidFill>
                  <a:srgbClr val="FFFFFF"/>
                </a:solidFill>
                <a:latin typeface="Arimo" panose="020B0604020202020204"/>
                <a:ea typeface="Arimo" panose="020B0604020202020204"/>
                <a:cs typeface="Arimo" panose="020B0604020202020204"/>
                <a:sym typeface="Arimo" panose="020B0604020202020204"/>
              </a:rPr>
              <a:t>o</a:t>
            </a:r>
            <a:r>
              <a:rPr lang="en-US" sz="4035">
                <a:solidFill>
                  <a:srgbClr val="FFFFFF"/>
                </a:solidFill>
                <a:latin typeface="Arimo" panose="020B0604020202020204"/>
                <a:ea typeface="Arimo" panose="020B0604020202020204"/>
                <a:cs typeface="Arimo" panose="020B0604020202020204"/>
                <a:sym typeface="Arimo" panose="020B0604020202020204"/>
              </a:rPr>
              <a:t>T devi</a:t>
            </a:r>
            <a:r>
              <a:rPr lang="en-US" sz="4035">
                <a:solidFill>
                  <a:srgbClr val="FFFFFF"/>
                </a:solidFill>
                <a:latin typeface="Arimo" panose="020B0604020202020204"/>
                <a:ea typeface="Arimo" panose="020B0604020202020204"/>
                <a:cs typeface="Arimo" panose="020B0604020202020204"/>
                <a:sym typeface="Arimo" panose="020B0604020202020204"/>
              </a:rPr>
              <a:t>ce</a:t>
            </a:r>
            <a:r>
              <a:rPr lang="en-US" sz="4035">
                <a:solidFill>
                  <a:srgbClr val="FFFFFF"/>
                </a:solidFill>
                <a:latin typeface="Arimo" panose="020B0604020202020204"/>
                <a:ea typeface="Arimo" panose="020B0604020202020204"/>
                <a:cs typeface="Arimo" panose="020B0604020202020204"/>
                <a:sym typeface="Arimo" panose="020B0604020202020204"/>
              </a:rPr>
              <a:t>s</a:t>
            </a:r>
            <a:r>
              <a:rPr lang="en-US" sz="4035">
                <a:solidFill>
                  <a:srgbClr val="FFFFFF"/>
                </a:solidFill>
                <a:latin typeface="Arimo" panose="020B0604020202020204"/>
                <a:ea typeface="Arimo" panose="020B0604020202020204"/>
                <a:cs typeface="Arimo" panose="020B0604020202020204"/>
                <a:sym typeface="Arimo" panose="020B0604020202020204"/>
              </a:rPr>
              <a:t> </a:t>
            </a:r>
            <a:r>
              <a:rPr lang="en-US" sz="4035">
                <a:solidFill>
                  <a:srgbClr val="FFFFFF"/>
                </a:solidFill>
                <a:latin typeface="Arimo" panose="020B0604020202020204"/>
                <a:ea typeface="Arimo" panose="020B0604020202020204"/>
                <a:cs typeface="Arimo" panose="020B0604020202020204"/>
                <a:sym typeface="Arimo" panose="020B0604020202020204"/>
              </a:rPr>
              <a:t>a</a:t>
            </a:r>
            <a:r>
              <a:rPr lang="en-US" sz="4035">
                <a:solidFill>
                  <a:srgbClr val="FFFFFF"/>
                </a:solidFill>
                <a:latin typeface="Arimo" panose="020B0604020202020204"/>
                <a:ea typeface="Arimo" panose="020B0604020202020204"/>
                <a:cs typeface="Arimo" panose="020B0604020202020204"/>
                <a:sym typeface="Arimo" panose="020B0604020202020204"/>
              </a:rPr>
              <a:t>re</a:t>
            </a:r>
            <a:r>
              <a:rPr lang="en-US" sz="4035">
                <a:solidFill>
                  <a:srgbClr val="FFFFFF"/>
                </a:solidFill>
                <a:latin typeface="Arimo" panose="020B0604020202020204"/>
                <a:ea typeface="Arimo" panose="020B0604020202020204"/>
                <a:cs typeface="Arimo" panose="020B0604020202020204"/>
                <a:sym typeface="Arimo" panose="020B0604020202020204"/>
              </a:rPr>
              <a:t> u</a:t>
            </a:r>
            <a:r>
              <a:rPr lang="en-US" sz="4035">
                <a:solidFill>
                  <a:srgbClr val="FFFFFF"/>
                </a:solidFill>
                <a:latin typeface="Arimo" panose="020B0604020202020204"/>
                <a:ea typeface="Arimo" panose="020B0604020202020204"/>
                <a:cs typeface="Arimo" panose="020B0604020202020204"/>
                <a:sym typeface="Arimo" panose="020B0604020202020204"/>
              </a:rPr>
              <a:t>n</a:t>
            </a:r>
            <a:r>
              <a:rPr lang="en-US" sz="4035">
                <a:solidFill>
                  <a:srgbClr val="FFFFFF"/>
                </a:solidFill>
                <a:latin typeface="Arimo" panose="020B0604020202020204"/>
                <a:ea typeface="Arimo" panose="020B0604020202020204"/>
                <a:cs typeface="Arimo" panose="020B0604020202020204"/>
                <a:sym typeface="Arimo" panose="020B0604020202020204"/>
              </a:rPr>
              <a:t>evenly </a:t>
            </a:r>
            <a:r>
              <a:rPr lang="en-US" sz="4035">
                <a:solidFill>
                  <a:srgbClr val="FFFFFF"/>
                </a:solidFill>
                <a:latin typeface="Arimo" panose="020B0604020202020204"/>
                <a:ea typeface="Arimo" panose="020B0604020202020204"/>
                <a:cs typeface="Arimo" panose="020B0604020202020204"/>
                <a:sym typeface="Arimo" panose="020B0604020202020204"/>
              </a:rPr>
              <a:t>d</a:t>
            </a:r>
            <a:r>
              <a:rPr lang="en-US" sz="4035">
                <a:solidFill>
                  <a:srgbClr val="FFFFFF"/>
                </a:solidFill>
                <a:latin typeface="Arimo" panose="020B0604020202020204"/>
                <a:ea typeface="Arimo" panose="020B0604020202020204"/>
                <a:cs typeface="Arimo" panose="020B0604020202020204"/>
                <a:sym typeface="Arimo" panose="020B0604020202020204"/>
              </a:rPr>
              <a:t>i</a:t>
            </a:r>
            <a:r>
              <a:rPr lang="en-US" sz="4035">
                <a:solidFill>
                  <a:srgbClr val="FFFFFF"/>
                </a:solidFill>
                <a:latin typeface="Arimo" panose="020B0604020202020204"/>
                <a:ea typeface="Arimo" panose="020B0604020202020204"/>
                <a:cs typeface="Arimo" panose="020B0604020202020204"/>
                <a:sym typeface="Arimo" panose="020B0604020202020204"/>
              </a:rPr>
              <a:t>s</a:t>
            </a:r>
            <a:r>
              <a:rPr lang="en-US" sz="4035">
                <a:solidFill>
                  <a:srgbClr val="FFFFFF"/>
                </a:solidFill>
                <a:latin typeface="Arimo" panose="020B0604020202020204"/>
                <a:ea typeface="Arimo" panose="020B0604020202020204"/>
                <a:cs typeface="Arimo" panose="020B0604020202020204"/>
                <a:sym typeface="Arimo" panose="020B0604020202020204"/>
              </a:rPr>
              <a:t>tributed</a:t>
            </a:r>
            <a:r>
              <a:rPr lang="en-US" sz="4035">
                <a:solidFill>
                  <a:srgbClr val="FFFFFF"/>
                </a:solidFill>
                <a:latin typeface="Arimo" panose="020B0604020202020204"/>
                <a:ea typeface="Arimo" panose="020B0604020202020204"/>
                <a:cs typeface="Arimo" panose="020B0604020202020204"/>
                <a:sym typeface="Arimo" panose="020B0604020202020204"/>
              </a:rPr>
              <a:t>.</a:t>
            </a:r>
            <a:endParaRPr lang="en-US" sz="4035">
              <a:solidFill>
                <a:srgbClr val="FFFFFF"/>
              </a:solidFill>
              <a:latin typeface="Arimo" panose="020B0604020202020204"/>
              <a:ea typeface="Arimo" panose="020B0604020202020204"/>
              <a:cs typeface="Arimo" panose="020B0604020202020204"/>
              <a:sym typeface="Arimo" panose="020B0604020202020204"/>
            </a:endParaRPr>
          </a:p>
          <a:p>
            <a:pPr algn="ctr">
              <a:lnSpc>
                <a:spcPts val="3830"/>
              </a:lnSpc>
              <a:spcBef>
                <a:spcPct val="0"/>
              </a:spcBef>
            </a:pPr>
          </a:p>
          <a:p>
            <a:pPr algn="ctr">
              <a:lnSpc>
                <a:spcPts val="4670"/>
              </a:lnSpc>
              <a:spcBef>
                <a:spcPct val="0"/>
              </a:spcBef>
            </a:p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94A8D"/>
        </a:solidFill>
        <a:effectLst/>
      </p:bgPr>
    </p:bg>
    <p:spTree>
      <p:nvGrpSpPr>
        <p:cNvPr id="1" name=""/>
        <p:cNvGrpSpPr/>
        <p:nvPr/>
      </p:nvGrpSpPr>
      <p:grpSpPr>
        <a:xfrm>
          <a:off x="0" y="0"/>
          <a:ext cx="0" cy="0"/>
          <a:chOff x="0" y="0"/>
          <a:chExt cx="0" cy="0"/>
        </a:xfrm>
      </p:grpSpPr>
      <p:sp>
        <p:nvSpPr>
          <p:cNvPr id="2" name="TextBox 2"/>
          <p:cNvSpPr txBox="1"/>
          <p:nvPr/>
        </p:nvSpPr>
        <p:spPr>
          <a:xfrm>
            <a:off x="1327249" y="579669"/>
            <a:ext cx="15614452" cy="1401438"/>
          </a:xfrm>
          <a:prstGeom prst="rect">
            <a:avLst/>
          </a:prstGeom>
        </p:spPr>
        <p:txBody>
          <a:bodyPr lIns="0" tIns="0" rIns="0" bIns="0" rtlCol="0" anchor="t">
            <a:spAutoFit/>
          </a:bodyPr>
          <a:lstStyle/>
          <a:p>
            <a:pPr algn="ctr">
              <a:lnSpc>
                <a:spcPts val="11480"/>
              </a:lnSpc>
            </a:pPr>
            <a:r>
              <a:rPr lang="en-US" sz="8200" b="1">
                <a:solidFill>
                  <a:srgbClr val="000000"/>
                </a:solidFill>
                <a:latin typeface="Canva Sans Bold" panose="020B0803030501040103"/>
                <a:ea typeface="Canva Sans Bold" panose="020B0803030501040103"/>
                <a:cs typeface="Canva Sans Bold" panose="020B0803030501040103"/>
                <a:sym typeface="Canva Sans Bold" panose="020B0803030501040103"/>
              </a:rPr>
              <a:t>METHODS &amp; RESULT ANALYSIS</a:t>
            </a:r>
            <a:endParaRPr lang="en-US" sz="8200" b="1">
              <a:solidFill>
                <a:srgbClr val="000000"/>
              </a:solidFill>
              <a:latin typeface="Canva Sans Bold" panose="020B0803030501040103"/>
              <a:ea typeface="Canva Sans Bold" panose="020B0803030501040103"/>
              <a:cs typeface="Canva Sans Bold" panose="020B0803030501040103"/>
              <a:sym typeface="Canva Sans Bold" panose="020B0803030501040103"/>
            </a:endParaRPr>
          </a:p>
        </p:txBody>
      </p:sp>
      <p:grpSp>
        <p:nvGrpSpPr>
          <p:cNvPr id="3" name="Group 3"/>
          <p:cNvGrpSpPr/>
          <p:nvPr/>
        </p:nvGrpSpPr>
        <p:grpSpPr>
          <a:xfrm rot="0">
            <a:off x="1448731" y="2127164"/>
            <a:ext cx="15371487" cy="1272627"/>
            <a:chOff x="0" y="0"/>
            <a:chExt cx="4048458" cy="335177"/>
          </a:xfrm>
        </p:grpSpPr>
        <p:sp>
          <p:nvSpPr>
            <p:cNvPr id="4" name="Freeform 4"/>
            <p:cNvSpPr/>
            <p:nvPr/>
          </p:nvSpPr>
          <p:spPr>
            <a:xfrm>
              <a:off x="0" y="0"/>
              <a:ext cx="4048458" cy="335177"/>
            </a:xfrm>
            <a:custGeom>
              <a:avLst/>
              <a:gdLst/>
              <a:ahLst/>
              <a:cxnLst/>
              <a:rect l="l" t="t" r="r" b="b"/>
              <a:pathLst>
                <a:path w="4048458" h="335177">
                  <a:moveTo>
                    <a:pt x="0" y="0"/>
                  </a:moveTo>
                  <a:lnTo>
                    <a:pt x="4048458" y="0"/>
                  </a:lnTo>
                  <a:lnTo>
                    <a:pt x="4048458" y="335177"/>
                  </a:lnTo>
                  <a:lnTo>
                    <a:pt x="0" y="335177"/>
                  </a:lnTo>
                  <a:close/>
                </a:path>
              </a:pathLst>
            </a:custGeom>
            <a:solidFill>
              <a:srgbClr val="FFFFFF"/>
            </a:solidFill>
          </p:spPr>
        </p:sp>
        <p:sp>
          <p:nvSpPr>
            <p:cNvPr id="5" name="TextBox 5"/>
            <p:cNvSpPr txBox="1"/>
            <p:nvPr/>
          </p:nvSpPr>
          <p:spPr>
            <a:xfrm>
              <a:off x="0" y="-57150"/>
              <a:ext cx="4048458" cy="392327"/>
            </a:xfrm>
            <a:prstGeom prst="rect">
              <a:avLst/>
            </a:prstGeom>
          </p:spPr>
          <p:txBody>
            <a:bodyPr lIns="50800" tIns="50800" rIns="50800" bIns="50800" rtlCol="0" anchor="ctr"/>
            <a:lstStyle/>
            <a:p>
              <a:pPr algn="ctr">
                <a:lnSpc>
                  <a:spcPts val="4480"/>
                </a:lnSpc>
              </a:pPr>
              <a:r>
                <a:rPr lang="en-US" sz="3200">
                  <a:solidFill>
                    <a:srgbClr val="000000"/>
                  </a:solidFill>
                  <a:latin typeface="Playfair Display SC" panose="00000500000000000000"/>
                  <a:ea typeface="Playfair Display SC" panose="00000500000000000000"/>
                  <a:cs typeface="Playfair Display SC" panose="00000500000000000000"/>
                  <a:sym typeface="Playfair Display SC" panose="00000500000000000000"/>
                </a:rPr>
                <a:t> </a:t>
              </a:r>
              <a:r>
                <a:rPr lang="en-US" sz="3200" b="1">
                  <a:solidFill>
                    <a:srgbClr val="000000"/>
                  </a:solidFill>
                  <a:latin typeface="Playfair Display SC Bold" panose="00000800000000000000"/>
                  <a:ea typeface="Playfair Display SC Bold" panose="00000800000000000000"/>
                  <a:cs typeface="Playfair Display SC Bold" panose="00000800000000000000"/>
                  <a:sym typeface="Playfair Display SC Bold" panose="00000800000000000000"/>
                </a:rPr>
                <a:t>Finding of IoT Device Density Using Poisson Distribution</a:t>
              </a:r>
              <a:endParaRPr lang="en-US" sz="3200" b="1">
                <a:solidFill>
                  <a:srgbClr val="000000"/>
                </a:solidFill>
                <a:latin typeface="Playfair Display SC Bold" panose="00000800000000000000"/>
                <a:ea typeface="Playfair Display SC Bold" panose="00000800000000000000"/>
                <a:cs typeface="Playfair Display SC Bold" panose="00000800000000000000"/>
                <a:sym typeface="Playfair Display SC Bold" panose="00000800000000000000"/>
              </a:endParaRPr>
            </a:p>
          </p:txBody>
        </p:sp>
      </p:grpSp>
      <p:grpSp>
        <p:nvGrpSpPr>
          <p:cNvPr id="6" name="Group 6"/>
          <p:cNvGrpSpPr/>
          <p:nvPr/>
        </p:nvGrpSpPr>
        <p:grpSpPr>
          <a:xfrm rot="0">
            <a:off x="1458256" y="3972663"/>
            <a:ext cx="15371487" cy="5980829"/>
            <a:chOff x="0" y="0"/>
            <a:chExt cx="4048458" cy="1575198"/>
          </a:xfrm>
        </p:grpSpPr>
        <p:sp>
          <p:nvSpPr>
            <p:cNvPr id="7" name="Freeform 7"/>
            <p:cNvSpPr/>
            <p:nvPr/>
          </p:nvSpPr>
          <p:spPr>
            <a:xfrm>
              <a:off x="0" y="0"/>
              <a:ext cx="4048458" cy="1575198"/>
            </a:xfrm>
            <a:custGeom>
              <a:avLst/>
              <a:gdLst/>
              <a:ahLst/>
              <a:cxnLst/>
              <a:rect l="l" t="t" r="r" b="b"/>
              <a:pathLst>
                <a:path w="4048458" h="1575198">
                  <a:moveTo>
                    <a:pt x="0" y="0"/>
                  </a:moveTo>
                  <a:lnTo>
                    <a:pt x="4048458" y="0"/>
                  </a:lnTo>
                  <a:lnTo>
                    <a:pt x="4048458" y="1575198"/>
                  </a:lnTo>
                  <a:lnTo>
                    <a:pt x="0" y="1575198"/>
                  </a:lnTo>
                  <a:close/>
                </a:path>
              </a:pathLst>
            </a:custGeom>
            <a:solidFill>
              <a:srgbClr val="FFFFFF"/>
            </a:solidFill>
          </p:spPr>
        </p:sp>
        <p:sp>
          <p:nvSpPr>
            <p:cNvPr id="8" name="TextBox 8"/>
            <p:cNvSpPr txBox="1"/>
            <p:nvPr/>
          </p:nvSpPr>
          <p:spPr>
            <a:xfrm>
              <a:off x="0" y="-85725"/>
              <a:ext cx="4048458" cy="1660923"/>
            </a:xfrm>
            <a:prstGeom prst="rect">
              <a:avLst/>
            </a:prstGeom>
          </p:spPr>
          <p:txBody>
            <a:bodyPr lIns="50800" tIns="50800" rIns="50800" bIns="50800" rtlCol="0" anchor="ctr"/>
            <a:lstStyle/>
            <a:p>
              <a:pPr marL="690880" lvl="1" indent="-345440" algn="ctr">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In Agriculture, IoT devices (sensors) are used to collect data like soil moisture and temperature.</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ctr">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These devices are randomly placed across large farmland (1 km²).</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ctr">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A Fog Node is placed near the field to process this data locally before sending it to the cloud.</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ctr">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We need to know how many IoT devices a fog node might need to handle.</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algn="ctr">
                <a:lnSpc>
                  <a:spcPts val="4480"/>
                </a:lnSpc>
              </a:pPr>
            </a:p>
          </p:txBody>
        </p:sp>
      </p:grpSp>
      <p:sp>
        <p:nvSpPr>
          <p:cNvPr id="9" name="Freeform 9"/>
          <p:cNvSpPr/>
          <p:nvPr/>
        </p:nvSpPr>
        <p:spPr>
          <a:xfrm rot="-5400000">
            <a:off x="349271" y="-1253949"/>
            <a:ext cx="2720897" cy="5228794"/>
          </a:xfrm>
          <a:custGeom>
            <a:avLst/>
            <a:gdLst/>
            <a:ahLst/>
            <a:cxnLst/>
            <a:rect l="l" t="t" r="r" b="b"/>
            <a:pathLst>
              <a:path w="2720897" h="5228794">
                <a:moveTo>
                  <a:pt x="0" y="0"/>
                </a:moveTo>
                <a:lnTo>
                  <a:pt x="2720897" y="0"/>
                </a:lnTo>
                <a:lnTo>
                  <a:pt x="2720897" y="5228795"/>
                </a:lnTo>
                <a:lnTo>
                  <a:pt x="0" y="5228795"/>
                </a:lnTo>
                <a:lnTo>
                  <a:pt x="0" y="0"/>
                </a:lnTo>
                <a:close/>
              </a:path>
            </a:pathLst>
          </a:custGeom>
          <a:blipFill>
            <a:blip r:embed="rId1"/>
            <a:stretch>
              <a:fillRect/>
            </a:stretch>
          </a:blipFill>
        </p:spPr>
      </p:sp>
      <p:sp>
        <p:nvSpPr>
          <p:cNvPr id="10" name="Freeform 10"/>
          <p:cNvSpPr/>
          <p:nvPr/>
        </p:nvSpPr>
        <p:spPr>
          <a:xfrm rot="-5400000">
            <a:off x="14313154" y="-1184781"/>
            <a:ext cx="2720897" cy="5228794"/>
          </a:xfrm>
          <a:custGeom>
            <a:avLst/>
            <a:gdLst/>
            <a:ahLst/>
            <a:cxnLst/>
            <a:rect l="l" t="t" r="r" b="b"/>
            <a:pathLst>
              <a:path w="2720897" h="5228794">
                <a:moveTo>
                  <a:pt x="0" y="0"/>
                </a:moveTo>
                <a:lnTo>
                  <a:pt x="2720897" y="0"/>
                </a:lnTo>
                <a:lnTo>
                  <a:pt x="2720897" y="5228795"/>
                </a:lnTo>
                <a:lnTo>
                  <a:pt x="0" y="5228795"/>
                </a:lnTo>
                <a:lnTo>
                  <a:pt x="0" y="0"/>
                </a:lnTo>
                <a:close/>
              </a:path>
            </a:pathLst>
          </a:custGeom>
          <a:blipFill>
            <a:blip r:embed="rId1"/>
            <a:stretch>
              <a:fillRect/>
            </a:stretch>
          </a:blipFill>
        </p:spPr>
      </p:sp>
      <p:sp>
        <p:nvSpPr>
          <p:cNvPr id="11" name="Freeform 11"/>
          <p:cNvSpPr/>
          <p:nvPr/>
        </p:nvSpPr>
        <p:spPr>
          <a:xfrm>
            <a:off x="16549455" y="7339095"/>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1"/>
            <a:stretch>
              <a:fillRect/>
            </a:stretch>
          </a:blipFill>
        </p:spPr>
      </p:sp>
      <p:sp>
        <p:nvSpPr>
          <p:cNvPr id="12" name="Freeform 12"/>
          <p:cNvSpPr/>
          <p:nvPr/>
        </p:nvSpPr>
        <p:spPr>
          <a:xfrm>
            <a:off x="-904678" y="6218000"/>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1"/>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94A8D"/>
        </a:solidFill>
        <a:effectLst/>
      </p:bgPr>
    </p:bg>
    <p:spTree>
      <p:nvGrpSpPr>
        <p:cNvPr id="1" name=""/>
        <p:cNvGrpSpPr/>
        <p:nvPr/>
      </p:nvGrpSpPr>
      <p:grpSpPr>
        <a:xfrm>
          <a:off x="0" y="0"/>
          <a:ext cx="0" cy="0"/>
          <a:chOff x="0" y="0"/>
          <a:chExt cx="0" cy="0"/>
        </a:xfrm>
      </p:grpSpPr>
      <p:sp>
        <p:nvSpPr>
          <p:cNvPr id="2" name="Freeform 2"/>
          <p:cNvSpPr/>
          <p:nvPr/>
        </p:nvSpPr>
        <p:spPr>
          <a:xfrm>
            <a:off x="3047074" y="5909174"/>
            <a:ext cx="11266505" cy="4012343"/>
          </a:xfrm>
          <a:custGeom>
            <a:avLst/>
            <a:gdLst/>
            <a:ahLst/>
            <a:cxnLst/>
            <a:rect l="l" t="t" r="r" b="b"/>
            <a:pathLst>
              <a:path w="11266505" h="4012343">
                <a:moveTo>
                  <a:pt x="0" y="0"/>
                </a:moveTo>
                <a:lnTo>
                  <a:pt x="11266505" y="0"/>
                </a:lnTo>
                <a:lnTo>
                  <a:pt x="11266505" y="4012343"/>
                </a:lnTo>
                <a:lnTo>
                  <a:pt x="0" y="4012343"/>
                </a:lnTo>
                <a:lnTo>
                  <a:pt x="0" y="0"/>
                </a:lnTo>
                <a:close/>
              </a:path>
            </a:pathLst>
          </a:custGeom>
          <a:blipFill>
            <a:blip r:embed="rId1"/>
            <a:stretch>
              <a:fillRect t="-360"/>
            </a:stretch>
          </a:blipFill>
        </p:spPr>
      </p:sp>
      <p:sp>
        <p:nvSpPr>
          <p:cNvPr id="3" name="TextBox 3"/>
          <p:cNvSpPr txBox="1"/>
          <p:nvPr/>
        </p:nvSpPr>
        <p:spPr>
          <a:xfrm>
            <a:off x="563866" y="385779"/>
            <a:ext cx="14173952" cy="4845367"/>
          </a:xfrm>
          <a:prstGeom prst="rect">
            <a:avLst/>
          </a:prstGeom>
        </p:spPr>
        <p:txBody>
          <a:bodyPr lIns="0" tIns="0" rIns="0" bIns="0" rtlCol="0" anchor="t">
            <a:spAutoFit/>
          </a:bodyPr>
          <a:lstStyle/>
          <a:p>
            <a:pPr algn="l">
              <a:lnSpc>
                <a:spcPts val="5030"/>
              </a:lnSpc>
            </a:pPr>
            <a:r>
              <a:rPr lang="en-US" sz="3595" b="1">
                <a:solidFill>
                  <a:srgbClr val="FFFFFF"/>
                </a:solidFill>
                <a:latin typeface="Arimo Bold" panose="020B0704020202020204"/>
                <a:ea typeface="Arimo Bold" panose="020B0704020202020204"/>
                <a:cs typeface="Arimo Bold" panose="020B0704020202020204"/>
                <a:sym typeface="Arimo Bold" panose="020B0704020202020204"/>
              </a:rPr>
              <a:t>Poisson Distribution Helps Estimate Fog Node Capacity</a:t>
            </a:r>
            <a:endParaRPr lang="en-US" sz="3595" b="1">
              <a:solidFill>
                <a:srgbClr val="FFFFFF"/>
              </a:solidFill>
              <a:latin typeface="Arimo Bold" panose="020B0704020202020204"/>
              <a:ea typeface="Arimo Bold" panose="020B0704020202020204"/>
              <a:cs typeface="Arimo Bold" panose="020B0704020202020204"/>
              <a:sym typeface="Arimo Bold" panose="020B0704020202020204"/>
            </a:endParaRPr>
          </a:p>
          <a:p>
            <a:pPr marL="730250" lvl="1" indent="-365125" algn="l">
              <a:lnSpc>
                <a:spcPts val="4735"/>
              </a:lnSpc>
              <a:buFont typeface="Arial" panose="020B0604020202020204"/>
              <a:buChar char="•"/>
            </a:pPr>
            <a:r>
              <a:rPr lang="en-US" sz="3380">
                <a:solidFill>
                  <a:srgbClr val="FFFFFF"/>
                </a:solidFill>
                <a:latin typeface="Arimo" panose="020B0604020202020204"/>
                <a:ea typeface="Arimo" panose="020B0604020202020204"/>
                <a:cs typeface="Arimo" panose="020B0604020202020204"/>
                <a:sym typeface="Arimo" panose="020B0604020202020204"/>
              </a:rPr>
              <a:t>Poisson distribution gives us predicted number of IoT devices in a given area.</a:t>
            </a:r>
            <a:endParaRPr lang="en-US" sz="3380">
              <a:solidFill>
                <a:srgbClr val="FFFFFF"/>
              </a:solidFill>
              <a:latin typeface="Arimo" panose="020B0604020202020204"/>
              <a:ea typeface="Arimo" panose="020B0604020202020204"/>
              <a:cs typeface="Arimo" panose="020B0604020202020204"/>
              <a:sym typeface="Arimo" panose="020B0604020202020204"/>
            </a:endParaRPr>
          </a:p>
          <a:p>
            <a:pPr marL="730250" lvl="1" indent="-365125" algn="l">
              <a:lnSpc>
                <a:spcPts val="4735"/>
              </a:lnSpc>
              <a:buFont typeface="Arial" panose="020B0604020202020204"/>
              <a:buChar char="•"/>
            </a:pPr>
            <a:r>
              <a:rPr lang="en-US" sz="3380">
                <a:solidFill>
                  <a:srgbClr val="FFFFFF"/>
                </a:solidFill>
                <a:latin typeface="Arimo" panose="020B0604020202020204"/>
                <a:ea typeface="Arimo" panose="020B0604020202020204"/>
                <a:cs typeface="Arimo" panose="020B0604020202020204"/>
                <a:sym typeface="Arimo" panose="020B0604020202020204"/>
              </a:rPr>
              <a:t>We use Poisson to simulate real-world scenarios.</a:t>
            </a:r>
            <a:endParaRPr lang="en-US" sz="3380">
              <a:solidFill>
                <a:srgbClr val="FFFFFF"/>
              </a:solidFill>
              <a:latin typeface="Arimo" panose="020B0604020202020204"/>
              <a:ea typeface="Arimo" panose="020B0604020202020204"/>
              <a:cs typeface="Arimo" panose="020B0604020202020204"/>
              <a:sym typeface="Arimo" panose="020B0604020202020204"/>
            </a:endParaRPr>
          </a:p>
          <a:p>
            <a:pPr marL="730250" lvl="1" indent="-365125" algn="l">
              <a:lnSpc>
                <a:spcPts val="4735"/>
              </a:lnSpc>
              <a:buFont typeface="Arial" panose="020B0604020202020204"/>
              <a:buChar char="•"/>
            </a:pPr>
            <a:r>
              <a:rPr lang="en-US" sz="3380">
                <a:solidFill>
                  <a:srgbClr val="FFFFFF"/>
                </a:solidFill>
                <a:latin typeface="Arimo" panose="020B0604020202020204"/>
                <a:ea typeface="Arimo" panose="020B0604020202020204"/>
                <a:cs typeface="Arimo" panose="020B0604020202020204"/>
                <a:sym typeface="Arimo" panose="020B0604020202020204"/>
              </a:rPr>
              <a:t>From simulation, we see:</a:t>
            </a:r>
            <a:endParaRPr lang="en-US" sz="3380">
              <a:solidFill>
                <a:srgbClr val="FFFFFF"/>
              </a:solidFill>
              <a:latin typeface="Arimo" panose="020B0604020202020204"/>
              <a:ea typeface="Arimo" panose="020B0604020202020204"/>
              <a:cs typeface="Arimo" panose="020B0604020202020204"/>
              <a:sym typeface="Arimo" panose="020B0604020202020204"/>
            </a:endParaRPr>
          </a:p>
          <a:p>
            <a:pPr marL="730250" lvl="1" indent="-365125" algn="l">
              <a:lnSpc>
                <a:spcPts val="4735"/>
              </a:lnSpc>
              <a:buFont typeface="Arial" panose="020B0604020202020204"/>
              <a:buChar char="•"/>
            </a:pPr>
            <a:r>
              <a:rPr lang="en-US" sz="3380">
                <a:solidFill>
                  <a:srgbClr val="FFFFFF"/>
                </a:solidFill>
                <a:latin typeface="Arimo" panose="020B0604020202020204"/>
                <a:ea typeface="Arimo" panose="020B0604020202020204"/>
                <a:cs typeface="Arimo" panose="020B0604020202020204"/>
                <a:sym typeface="Arimo" panose="020B0604020202020204"/>
              </a:rPr>
              <a:t>Sometimes there are 90 devices,</a:t>
            </a:r>
            <a:endParaRPr lang="en-US" sz="3380">
              <a:solidFill>
                <a:srgbClr val="FFFFFF"/>
              </a:solidFill>
              <a:latin typeface="Arimo" panose="020B0604020202020204"/>
              <a:ea typeface="Arimo" panose="020B0604020202020204"/>
              <a:cs typeface="Arimo" panose="020B0604020202020204"/>
              <a:sym typeface="Arimo" panose="020B0604020202020204"/>
            </a:endParaRPr>
          </a:p>
          <a:p>
            <a:pPr marL="730250" lvl="1" indent="-365125" algn="l">
              <a:lnSpc>
                <a:spcPts val="4735"/>
              </a:lnSpc>
              <a:buFont typeface="Arial" panose="020B0604020202020204"/>
              <a:buChar char="•"/>
            </a:pPr>
            <a:r>
              <a:rPr lang="en-US" sz="3380">
                <a:solidFill>
                  <a:srgbClr val="FFFFFF"/>
                </a:solidFill>
                <a:latin typeface="Arimo" panose="020B0604020202020204"/>
                <a:ea typeface="Arimo" panose="020B0604020202020204"/>
                <a:cs typeface="Arimo" panose="020B0604020202020204"/>
                <a:sym typeface="Arimo" panose="020B0604020202020204"/>
              </a:rPr>
              <a:t>Sometimes 110,</a:t>
            </a:r>
            <a:endParaRPr lang="en-US" sz="3380">
              <a:solidFill>
                <a:srgbClr val="FFFFFF"/>
              </a:solidFill>
              <a:latin typeface="Arimo" panose="020B0604020202020204"/>
              <a:ea typeface="Arimo" panose="020B0604020202020204"/>
              <a:cs typeface="Arimo" panose="020B0604020202020204"/>
              <a:sym typeface="Arimo" panose="020B0604020202020204"/>
            </a:endParaRPr>
          </a:p>
          <a:p>
            <a:pPr marL="730250" lvl="1" indent="-365125" algn="l">
              <a:lnSpc>
                <a:spcPts val="4735"/>
              </a:lnSpc>
              <a:buFont typeface="Arial" panose="020B0604020202020204"/>
              <a:buChar char="•"/>
            </a:pPr>
            <a:r>
              <a:rPr lang="en-US" sz="3380">
                <a:solidFill>
                  <a:srgbClr val="FFFFFF"/>
                </a:solidFill>
                <a:latin typeface="Arimo" panose="020B0604020202020204"/>
                <a:ea typeface="Arimo" panose="020B0604020202020204"/>
                <a:cs typeface="Arimo" panose="020B0604020202020204"/>
                <a:sym typeface="Arimo" panose="020B0604020202020204"/>
              </a:rPr>
              <a:t>Sometimes 103 — this shows variation.</a:t>
            </a:r>
            <a:r>
              <a:rPr lang="en-US" sz="3380">
                <a:solidFill>
                  <a:srgbClr val="FFDE59"/>
                </a:solidFill>
                <a:latin typeface="Arimo" panose="020B0604020202020204"/>
                <a:ea typeface="Arimo" panose="020B0604020202020204"/>
                <a:cs typeface="Arimo" panose="020B0604020202020204"/>
                <a:sym typeface="Arimo" panose="020B0604020202020204"/>
              </a:rPr>
              <a:t>.</a:t>
            </a:r>
            <a:endParaRPr lang="en-US" sz="3380">
              <a:solidFill>
                <a:srgbClr val="FFDE59"/>
              </a:solidFill>
              <a:latin typeface="Arimo" panose="020B0604020202020204"/>
              <a:ea typeface="Arimo" panose="020B0604020202020204"/>
              <a:cs typeface="Arimo" panose="020B0604020202020204"/>
              <a:sym typeface="Arimo" panose="020B0604020202020204"/>
            </a:endParaRPr>
          </a:p>
        </p:txBody>
      </p:sp>
      <p:sp>
        <p:nvSpPr>
          <p:cNvPr id="4" name="Freeform 4"/>
          <p:cNvSpPr/>
          <p:nvPr/>
        </p:nvSpPr>
        <p:spPr>
          <a:xfrm rot="-5400000">
            <a:off x="349271" y="-1253949"/>
            <a:ext cx="2720897" cy="5228794"/>
          </a:xfrm>
          <a:custGeom>
            <a:avLst/>
            <a:gdLst/>
            <a:ahLst/>
            <a:cxnLst/>
            <a:rect l="l" t="t" r="r" b="b"/>
            <a:pathLst>
              <a:path w="2720897" h="5228794">
                <a:moveTo>
                  <a:pt x="0" y="0"/>
                </a:moveTo>
                <a:lnTo>
                  <a:pt x="2720897" y="0"/>
                </a:lnTo>
                <a:lnTo>
                  <a:pt x="2720897" y="5228795"/>
                </a:lnTo>
                <a:lnTo>
                  <a:pt x="0" y="5228795"/>
                </a:lnTo>
                <a:lnTo>
                  <a:pt x="0" y="0"/>
                </a:lnTo>
                <a:close/>
              </a:path>
            </a:pathLst>
          </a:custGeom>
          <a:blipFill>
            <a:blip r:embed="rId2"/>
            <a:stretch>
              <a:fillRect/>
            </a:stretch>
          </a:blipFill>
        </p:spPr>
      </p:sp>
      <p:sp>
        <p:nvSpPr>
          <p:cNvPr id="5" name="Freeform 5"/>
          <p:cNvSpPr/>
          <p:nvPr/>
        </p:nvSpPr>
        <p:spPr>
          <a:xfrm rot="-5400000">
            <a:off x="14740813" y="-1253949"/>
            <a:ext cx="2720897" cy="5228794"/>
          </a:xfrm>
          <a:custGeom>
            <a:avLst/>
            <a:gdLst/>
            <a:ahLst/>
            <a:cxnLst/>
            <a:rect l="l" t="t" r="r" b="b"/>
            <a:pathLst>
              <a:path w="2720897" h="5228794">
                <a:moveTo>
                  <a:pt x="0" y="0"/>
                </a:moveTo>
                <a:lnTo>
                  <a:pt x="2720896" y="0"/>
                </a:lnTo>
                <a:lnTo>
                  <a:pt x="2720896" y="5228795"/>
                </a:lnTo>
                <a:lnTo>
                  <a:pt x="0" y="5228795"/>
                </a:lnTo>
                <a:lnTo>
                  <a:pt x="0" y="0"/>
                </a:lnTo>
                <a:close/>
              </a:path>
            </a:pathLst>
          </a:custGeom>
          <a:blipFill>
            <a:blip r:embed="rId2"/>
            <a:stretch>
              <a:fillRect/>
            </a:stretch>
          </a:blipFill>
        </p:spPr>
      </p:sp>
      <p:sp>
        <p:nvSpPr>
          <p:cNvPr id="6" name="Freeform 6"/>
          <p:cNvSpPr/>
          <p:nvPr/>
        </p:nvSpPr>
        <p:spPr>
          <a:xfrm rot="5400000">
            <a:off x="14455096" y="6026438"/>
            <a:ext cx="3292331" cy="5228794"/>
          </a:xfrm>
          <a:custGeom>
            <a:avLst/>
            <a:gdLst/>
            <a:ahLst/>
            <a:cxnLst/>
            <a:rect l="l" t="t" r="r" b="b"/>
            <a:pathLst>
              <a:path w="3292331" h="5228794">
                <a:moveTo>
                  <a:pt x="0" y="0"/>
                </a:moveTo>
                <a:lnTo>
                  <a:pt x="3292330" y="0"/>
                </a:lnTo>
                <a:lnTo>
                  <a:pt x="3292330" y="5228794"/>
                </a:lnTo>
                <a:lnTo>
                  <a:pt x="0" y="5228794"/>
                </a:lnTo>
                <a:lnTo>
                  <a:pt x="0" y="0"/>
                </a:lnTo>
                <a:close/>
              </a:path>
            </a:pathLst>
          </a:custGeom>
          <a:blipFill>
            <a:blip r:embed="rId2"/>
            <a:stretch>
              <a:fillRect t="-10500" b="-10500"/>
            </a:stretch>
          </a:blipFill>
        </p:spPr>
      </p:sp>
      <p:sp>
        <p:nvSpPr>
          <p:cNvPr id="7" name="Freeform 7"/>
          <p:cNvSpPr/>
          <p:nvPr/>
        </p:nvSpPr>
        <p:spPr>
          <a:xfrm rot="-10736581">
            <a:off x="30948" y="6892639"/>
            <a:ext cx="2125112" cy="3375048"/>
          </a:xfrm>
          <a:custGeom>
            <a:avLst/>
            <a:gdLst/>
            <a:ahLst/>
            <a:cxnLst/>
            <a:rect l="l" t="t" r="r" b="b"/>
            <a:pathLst>
              <a:path w="2125112" h="3375048">
                <a:moveTo>
                  <a:pt x="0" y="0"/>
                </a:moveTo>
                <a:lnTo>
                  <a:pt x="2125112" y="0"/>
                </a:lnTo>
                <a:lnTo>
                  <a:pt x="2125112" y="3375048"/>
                </a:lnTo>
                <a:lnTo>
                  <a:pt x="0" y="3375048"/>
                </a:lnTo>
                <a:lnTo>
                  <a:pt x="0" y="0"/>
                </a:lnTo>
                <a:close/>
              </a:path>
            </a:pathLst>
          </a:custGeom>
          <a:blipFill>
            <a:blip r:embed="rId2"/>
            <a:stretch>
              <a:fillRect t="-10500" b="-10500"/>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94A8D"/>
        </a:solidFill>
        <a:effectLst/>
      </p:bgPr>
    </p:bg>
    <p:spTree>
      <p:nvGrpSpPr>
        <p:cNvPr id="1" name=""/>
        <p:cNvGrpSpPr/>
        <p:nvPr/>
      </p:nvGrpSpPr>
      <p:grpSpPr>
        <a:xfrm>
          <a:off x="0" y="0"/>
          <a:ext cx="0" cy="0"/>
          <a:chOff x="0" y="0"/>
          <a:chExt cx="0" cy="0"/>
        </a:xfrm>
      </p:grpSpPr>
      <p:sp>
        <p:nvSpPr>
          <p:cNvPr id="2" name="Freeform 2"/>
          <p:cNvSpPr/>
          <p:nvPr/>
        </p:nvSpPr>
        <p:spPr>
          <a:xfrm>
            <a:off x="2326162" y="2971080"/>
            <a:ext cx="11531471" cy="6744915"/>
          </a:xfrm>
          <a:custGeom>
            <a:avLst/>
            <a:gdLst/>
            <a:ahLst/>
            <a:cxnLst/>
            <a:rect l="l" t="t" r="r" b="b"/>
            <a:pathLst>
              <a:path w="11531471" h="6744915">
                <a:moveTo>
                  <a:pt x="0" y="0"/>
                </a:moveTo>
                <a:lnTo>
                  <a:pt x="11531471" y="0"/>
                </a:lnTo>
                <a:lnTo>
                  <a:pt x="11531471" y="6744915"/>
                </a:lnTo>
                <a:lnTo>
                  <a:pt x="0" y="6744915"/>
                </a:lnTo>
                <a:lnTo>
                  <a:pt x="0" y="0"/>
                </a:lnTo>
                <a:close/>
              </a:path>
            </a:pathLst>
          </a:custGeom>
          <a:blipFill>
            <a:blip r:embed="rId1"/>
            <a:stretch>
              <a:fillRect t="-1363" r="-593" b="-1363"/>
            </a:stretch>
          </a:blipFill>
        </p:spPr>
      </p:sp>
      <p:sp>
        <p:nvSpPr>
          <p:cNvPr id="3" name="TextBox 3"/>
          <p:cNvSpPr txBox="1"/>
          <p:nvPr/>
        </p:nvSpPr>
        <p:spPr>
          <a:xfrm>
            <a:off x="662519" y="690962"/>
            <a:ext cx="14040545" cy="1690371"/>
          </a:xfrm>
          <a:prstGeom prst="rect">
            <a:avLst/>
          </a:prstGeom>
        </p:spPr>
        <p:txBody>
          <a:bodyPr lIns="0" tIns="0" rIns="0" bIns="0" rtlCol="0" anchor="t">
            <a:spAutoFit/>
          </a:bodyPr>
          <a:lstStyle/>
          <a:p>
            <a:pPr algn="l">
              <a:lnSpc>
                <a:spcPts val="4480"/>
              </a:lnSpc>
              <a:spcBef>
                <a:spcPct val="0"/>
              </a:spcBef>
            </a:pPr>
            <a:r>
              <a:rPr lang="en-US" sz="3200">
                <a:solidFill>
                  <a:srgbClr val="FFFFFF"/>
                </a:solidFill>
                <a:latin typeface="Arimo" panose="020B0604020202020204"/>
                <a:ea typeface="Arimo" panose="020B0604020202020204"/>
                <a:cs typeface="Arimo" panose="020B0604020202020204"/>
                <a:sym typeface="Arimo" panose="020B0604020202020204"/>
              </a:rPr>
              <a:t>We updated the code to make the output consistent and reliable.</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spcBef>
                <a:spcPct val="0"/>
              </a:spcBef>
            </a:pPr>
            <a:r>
              <a:rPr lang="en-US" sz="3200">
                <a:solidFill>
                  <a:srgbClr val="FFFFFF"/>
                </a:solidFill>
                <a:latin typeface="Arimo" panose="020B0604020202020204"/>
                <a:ea typeface="Arimo" panose="020B0604020202020204"/>
                <a:cs typeface="Arimo" panose="020B0604020202020204"/>
                <a:sym typeface="Arimo" panose="020B0604020202020204"/>
              </a:rPr>
              <a:t> Instead of just 1 value, we now generate 1000 values and take the mean,</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spcBef>
                <a:spcPct val="0"/>
              </a:spcBef>
            </a:pPr>
            <a:r>
              <a:rPr lang="en-US" sz="3200">
                <a:solidFill>
                  <a:srgbClr val="FFFFFF"/>
                </a:solidFill>
                <a:latin typeface="Arimo" panose="020B0604020202020204"/>
                <a:ea typeface="Arimo" panose="020B0604020202020204"/>
                <a:cs typeface="Arimo" panose="020B0604020202020204"/>
                <a:sym typeface="Arimo" panose="020B0604020202020204"/>
              </a:rPr>
              <a:t> so we get a realistic estimate of how many IoT devices are needed per 1 km².</a:t>
            </a:r>
            <a:endParaRPr lang="en-US" sz="3200">
              <a:solidFill>
                <a:srgbClr val="FFFFFF"/>
              </a:solidFill>
              <a:latin typeface="Arimo" panose="020B0604020202020204"/>
              <a:ea typeface="Arimo" panose="020B0604020202020204"/>
              <a:cs typeface="Arimo" panose="020B0604020202020204"/>
              <a:sym typeface="Arimo" panose="020B0604020202020204"/>
            </a:endParaRPr>
          </a:p>
        </p:txBody>
      </p:sp>
      <p:sp>
        <p:nvSpPr>
          <p:cNvPr id="4" name="Freeform 4"/>
          <p:cNvSpPr/>
          <p:nvPr/>
        </p:nvSpPr>
        <p:spPr>
          <a:xfrm rot="-5400000">
            <a:off x="349271" y="-1253949"/>
            <a:ext cx="2720897" cy="5228794"/>
          </a:xfrm>
          <a:custGeom>
            <a:avLst/>
            <a:gdLst/>
            <a:ahLst/>
            <a:cxnLst/>
            <a:rect l="l" t="t" r="r" b="b"/>
            <a:pathLst>
              <a:path w="2720897" h="5228794">
                <a:moveTo>
                  <a:pt x="0" y="0"/>
                </a:moveTo>
                <a:lnTo>
                  <a:pt x="2720897" y="0"/>
                </a:lnTo>
                <a:lnTo>
                  <a:pt x="2720897" y="5228795"/>
                </a:lnTo>
                <a:lnTo>
                  <a:pt x="0" y="5228795"/>
                </a:lnTo>
                <a:lnTo>
                  <a:pt x="0" y="0"/>
                </a:lnTo>
                <a:close/>
              </a:path>
            </a:pathLst>
          </a:custGeom>
          <a:blipFill>
            <a:blip r:embed="rId2"/>
            <a:stretch>
              <a:fillRect/>
            </a:stretch>
          </a:blipFill>
        </p:spPr>
      </p:sp>
      <p:sp>
        <p:nvSpPr>
          <p:cNvPr id="5" name="Freeform 5"/>
          <p:cNvSpPr/>
          <p:nvPr/>
        </p:nvSpPr>
        <p:spPr>
          <a:xfrm>
            <a:off x="15567103" y="776687"/>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sp>
      <p:sp>
        <p:nvSpPr>
          <p:cNvPr id="6" name="Freeform 6"/>
          <p:cNvSpPr/>
          <p:nvPr/>
        </p:nvSpPr>
        <p:spPr>
          <a:xfrm rot="5400000">
            <a:off x="14418264" y="6930418"/>
            <a:ext cx="2297677" cy="4415486"/>
          </a:xfrm>
          <a:custGeom>
            <a:avLst/>
            <a:gdLst/>
            <a:ahLst/>
            <a:cxnLst/>
            <a:rect l="l" t="t" r="r" b="b"/>
            <a:pathLst>
              <a:path w="2297677" h="4415486">
                <a:moveTo>
                  <a:pt x="0" y="0"/>
                </a:moveTo>
                <a:lnTo>
                  <a:pt x="2297678" y="0"/>
                </a:lnTo>
                <a:lnTo>
                  <a:pt x="2297678" y="4415486"/>
                </a:lnTo>
                <a:lnTo>
                  <a:pt x="0" y="4415486"/>
                </a:lnTo>
                <a:lnTo>
                  <a:pt x="0" y="0"/>
                </a:lnTo>
                <a:close/>
              </a:path>
            </a:pathLst>
          </a:custGeom>
          <a:blipFill>
            <a:blip r:embed="rId2"/>
            <a:stretch>
              <a:fillRect/>
            </a:stretch>
          </a:blipFill>
        </p:spPr>
      </p:sp>
      <p:sp>
        <p:nvSpPr>
          <p:cNvPr id="7" name="Freeform 7"/>
          <p:cNvSpPr/>
          <p:nvPr/>
        </p:nvSpPr>
        <p:spPr>
          <a:xfrm rot="5400000">
            <a:off x="1058904" y="6673263"/>
            <a:ext cx="2297677" cy="4415486"/>
          </a:xfrm>
          <a:custGeom>
            <a:avLst/>
            <a:gdLst/>
            <a:ahLst/>
            <a:cxnLst/>
            <a:rect l="l" t="t" r="r" b="b"/>
            <a:pathLst>
              <a:path w="2297677" h="4415486">
                <a:moveTo>
                  <a:pt x="0" y="0"/>
                </a:moveTo>
                <a:lnTo>
                  <a:pt x="2297678" y="0"/>
                </a:lnTo>
                <a:lnTo>
                  <a:pt x="2297678" y="4415486"/>
                </a:lnTo>
                <a:lnTo>
                  <a:pt x="0" y="4415486"/>
                </a:lnTo>
                <a:lnTo>
                  <a:pt x="0" y="0"/>
                </a:lnTo>
                <a:close/>
              </a:path>
            </a:pathLst>
          </a:custGeom>
          <a:blipFill>
            <a:blip r:embed="rId2"/>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94A8D"/>
        </a:solidFill>
        <a:effectLst/>
      </p:bgPr>
    </p:bg>
    <p:spTree>
      <p:nvGrpSpPr>
        <p:cNvPr id="1" name=""/>
        <p:cNvGrpSpPr/>
        <p:nvPr/>
      </p:nvGrpSpPr>
      <p:grpSpPr>
        <a:xfrm>
          <a:off x="0" y="0"/>
          <a:ext cx="0" cy="0"/>
          <a:chOff x="0" y="0"/>
          <a:chExt cx="0" cy="0"/>
        </a:xfrm>
      </p:grpSpPr>
      <p:grpSp>
        <p:nvGrpSpPr>
          <p:cNvPr id="2" name="Group 2"/>
          <p:cNvGrpSpPr/>
          <p:nvPr/>
        </p:nvGrpSpPr>
        <p:grpSpPr>
          <a:xfrm rot="0">
            <a:off x="775485" y="665181"/>
            <a:ext cx="16737030" cy="10838933"/>
            <a:chOff x="0" y="0"/>
            <a:chExt cx="4408107" cy="2854698"/>
          </a:xfrm>
        </p:grpSpPr>
        <p:sp>
          <p:nvSpPr>
            <p:cNvPr id="3" name="Freeform 3"/>
            <p:cNvSpPr/>
            <p:nvPr/>
          </p:nvSpPr>
          <p:spPr>
            <a:xfrm>
              <a:off x="0" y="0"/>
              <a:ext cx="4408107" cy="2854698"/>
            </a:xfrm>
            <a:custGeom>
              <a:avLst/>
              <a:gdLst/>
              <a:ahLst/>
              <a:cxnLst/>
              <a:rect l="l" t="t" r="r" b="b"/>
              <a:pathLst>
                <a:path w="4408107" h="2854698">
                  <a:moveTo>
                    <a:pt x="0" y="0"/>
                  </a:moveTo>
                  <a:lnTo>
                    <a:pt x="4408107" y="0"/>
                  </a:lnTo>
                  <a:lnTo>
                    <a:pt x="4408107" y="2854698"/>
                  </a:lnTo>
                  <a:lnTo>
                    <a:pt x="0" y="2854698"/>
                  </a:lnTo>
                  <a:close/>
                </a:path>
              </a:pathLst>
            </a:custGeom>
            <a:solidFill>
              <a:srgbClr val="FFFFFF"/>
            </a:solidFill>
          </p:spPr>
        </p:sp>
        <p:sp>
          <p:nvSpPr>
            <p:cNvPr id="4" name="TextBox 4"/>
            <p:cNvSpPr txBox="1"/>
            <p:nvPr/>
          </p:nvSpPr>
          <p:spPr>
            <a:xfrm>
              <a:off x="0" y="-85725"/>
              <a:ext cx="4408107" cy="2940423"/>
            </a:xfrm>
            <a:prstGeom prst="rect">
              <a:avLst/>
            </a:prstGeom>
          </p:spPr>
          <p:txBody>
            <a:bodyPr lIns="50800" tIns="50800" rIns="50800" bIns="50800" rtlCol="0" anchor="ctr"/>
            <a:lstStyle/>
            <a:p>
              <a:pPr algn="ctr">
                <a:lnSpc>
                  <a:spcPts val="4480"/>
                </a:lnSpc>
              </a:pPr>
            </a:p>
            <a:p>
              <a:pPr algn="just">
                <a:lnSpc>
                  <a:spcPts val="4480"/>
                </a:lnSpc>
              </a:pPr>
              <a:r>
                <a:rPr lang="en-US" sz="3200" b="1">
                  <a:solidFill>
                    <a:srgbClr val="000000"/>
                  </a:solidFill>
                  <a:latin typeface="Arimo Bold" panose="020B0704020202020204"/>
                  <a:ea typeface="Arimo Bold" panose="020B0704020202020204"/>
                  <a:cs typeface="Arimo Bold" panose="020B0704020202020204"/>
                  <a:sym typeface="Arimo Bold" panose="020B0704020202020204"/>
                </a:rPr>
                <a:t>We are using Poisson Distribution because:</a:t>
              </a:r>
              <a:endParaRPr lang="en-US" sz="3200" b="1">
                <a:solidFill>
                  <a:srgbClr val="000000"/>
                </a:solidFill>
                <a:latin typeface="Arimo Bold" panose="020B0704020202020204"/>
                <a:ea typeface="Arimo Bold" panose="020B0704020202020204"/>
                <a:cs typeface="Arimo Bold" panose="020B0704020202020204"/>
                <a:sym typeface="Arimo Bold" panose="020B0704020202020204"/>
              </a:endParaRPr>
            </a:p>
            <a:p>
              <a:pPr marL="690880" lvl="1" indent="-345440" algn="just">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There is no fixed pattern for how they are distributed in 1 km².</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just">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We are studying the number of devices in a fixed area (1 square kilometer)</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just">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The placement of one device does not affect the placement of another which means events are independent of each other and it’s a key condition for applying poisson’s distribution.</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just">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Poisson Distribution is used when we know the average rate (λ) and want to predict the probability of a certain number of events happening.</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just">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Formula</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just">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λ = average rate (100 IoT devices/km² in your case)</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just">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k = number of IoT devices (random value being generated)</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just">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e = Euler’s number (~2.718)</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algn="just">
                <a:lnSpc>
                  <a:spcPts val="4480"/>
                </a:lnSpc>
              </a:pPr>
            </a:p>
            <a:p>
              <a:pPr algn="just">
                <a:lnSpc>
                  <a:spcPts val="4480"/>
                </a:lnSpc>
              </a:pPr>
            </a:p>
            <a:p>
              <a:pPr algn="just">
                <a:lnSpc>
                  <a:spcPts val="4480"/>
                </a:lnSpc>
              </a:pPr>
            </a:p>
            <a:p>
              <a:pPr algn="just">
                <a:lnSpc>
                  <a:spcPts val="4480"/>
                </a:lnSpc>
              </a:pPr>
            </a:p>
            <a:p>
              <a:pPr algn="ctr">
                <a:lnSpc>
                  <a:spcPts val="4480"/>
                </a:lnSpc>
              </a:pPr>
            </a:p>
            <a:p>
              <a:pPr algn="ctr">
                <a:lnSpc>
                  <a:spcPts val="4480"/>
                </a:lnSpc>
              </a:pPr>
            </a:p>
          </p:txBody>
        </p:sp>
      </p:grpSp>
      <p:sp>
        <p:nvSpPr>
          <p:cNvPr id="5" name="Freeform 5"/>
          <p:cNvSpPr/>
          <p:nvPr/>
        </p:nvSpPr>
        <p:spPr>
          <a:xfrm>
            <a:off x="12036228" y="5143500"/>
            <a:ext cx="4472555" cy="1272902"/>
          </a:xfrm>
          <a:custGeom>
            <a:avLst/>
            <a:gdLst/>
            <a:ahLst/>
            <a:cxnLst/>
            <a:rect l="l" t="t" r="r" b="b"/>
            <a:pathLst>
              <a:path w="4472555" h="1272902">
                <a:moveTo>
                  <a:pt x="0" y="0"/>
                </a:moveTo>
                <a:lnTo>
                  <a:pt x="4472555" y="0"/>
                </a:lnTo>
                <a:lnTo>
                  <a:pt x="4472555" y="1272902"/>
                </a:lnTo>
                <a:lnTo>
                  <a:pt x="0" y="1272902"/>
                </a:lnTo>
                <a:lnTo>
                  <a:pt x="0" y="0"/>
                </a:lnTo>
                <a:close/>
              </a:path>
            </a:pathLst>
          </a:custGeom>
          <a:blipFill>
            <a:blip r:embed="rId1"/>
            <a:stretch>
              <a:fillRect l="-134421" r="-38892" b="-317585"/>
            </a:stretch>
          </a:blipFill>
        </p:spPr>
      </p:sp>
      <p:sp>
        <p:nvSpPr>
          <p:cNvPr id="6" name="Freeform 6"/>
          <p:cNvSpPr/>
          <p:nvPr/>
        </p:nvSpPr>
        <p:spPr>
          <a:xfrm rot="5400000">
            <a:off x="13095132" y="-1542562"/>
            <a:ext cx="2297677" cy="4415486"/>
          </a:xfrm>
          <a:custGeom>
            <a:avLst/>
            <a:gdLst/>
            <a:ahLst/>
            <a:cxnLst/>
            <a:rect l="l" t="t" r="r" b="b"/>
            <a:pathLst>
              <a:path w="2297677" h="4415486">
                <a:moveTo>
                  <a:pt x="0" y="0"/>
                </a:moveTo>
                <a:lnTo>
                  <a:pt x="2297678" y="0"/>
                </a:lnTo>
                <a:lnTo>
                  <a:pt x="2297678" y="4415487"/>
                </a:lnTo>
                <a:lnTo>
                  <a:pt x="0" y="4415487"/>
                </a:lnTo>
                <a:lnTo>
                  <a:pt x="0" y="0"/>
                </a:lnTo>
                <a:close/>
              </a:path>
            </a:pathLst>
          </a:custGeom>
          <a:blipFill>
            <a:blip r:embed="rId2"/>
            <a:stretch>
              <a:fillRect/>
            </a:stretch>
          </a:blipFill>
        </p:spPr>
      </p:sp>
      <p:sp>
        <p:nvSpPr>
          <p:cNvPr id="7" name="Freeform 7"/>
          <p:cNvSpPr/>
          <p:nvPr/>
        </p:nvSpPr>
        <p:spPr>
          <a:xfrm rot="5400000">
            <a:off x="757586" y="-1195245"/>
            <a:ext cx="1301239" cy="4415486"/>
          </a:xfrm>
          <a:custGeom>
            <a:avLst/>
            <a:gdLst/>
            <a:ahLst/>
            <a:cxnLst/>
            <a:rect l="l" t="t" r="r" b="b"/>
            <a:pathLst>
              <a:path w="1301239" h="4415486">
                <a:moveTo>
                  <a:pt x="0" y="0"/>
                </a:moveTo>
                <a:lnTo>
                  <a:pt x="1301239" y="0"/>
                </a:lnTo>
                <a:lnTo>
                  <a:pt x="1301239" y="4415486"/>
                </a:lnTo>
                <a:lnTo>
                  <a:pt x="0" y="4415486"/>
                </a:lnTo>
                <a:lnTo>
                  <a:pt x="0" y="0"/>
                </a:lnTo>
                <a:close/>
              </a:path>
            </a:pathLst>
          </a:custGeom>
          <a:blipFill>
            <a:blip r:embed="rId2"/>
            <a:stretch>
              <a:fillRect l="-76576"/>
            </a:stretch>
          </a:blipFill>
        </p:spPr>
      </p:sp>
      <p:sp>
        <p:nvSpPr>
          <p:cNvPr id="8" name="Freeform 8"/>
          <p:cNvSpPr/>
          <p:nvPr/>
        </p:nvSpPr>
        <p:spPr>
          <a:xfrm rot="-61018">
            <a:off x="-311621" y="6427602"/>
            <a:ext cx="1301239" cy="4415486"/>
          </a:xfrm>
          <a:custGeom>
            <a:avLst/>
            <a:gdLst/>
            <a:ahLst/>
            <a:cxnLst/>
            <a:rect l="l" t="t" r="r" b="b"/>
            <a:pathLst>
              <a:path w="1301239" h="4415486">
                <a:moveTo>
                  <a:pt x="0" y="0"/>
                </a:moveTo>
                <a:lnTo>
                  <a:pt x="1301239" y="0"/>
                </a:lnTo>
                <a:lnTo>
                  <a:pt x="1301239" y="4415486"/>
                </a:lnTo>
                <a:lnTo>
                  <a:pt x="0" y="4415486"/>
                </a:lnTo>
                <a:lnTo>
                  <a:pt x="0" y="0"/>
                </a:lnTo>
                <a:close/>
              </a:path>
            </a:pathLst>
          </a:custGeom>
          <a:blipFill>
            <a:blip r:embed="rId2"/>
            <a:stretch>
              <a:fillRect l="-76576"/>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94A8D"/>
        </a:solidFill>
        <a:effectLst/>
      </p:bgPr>
    </p:bg>
    <p:spTree>
      <p:nvGrpSpPr>
        <p:cNvPr id="1" name=""/>
        <p:cNvGrpSpPr/>
        <p:nvPr/>
      </p:nvGrpSpPr>
      <p:grpSpPr>
        <a:xfrm>
          <a:off x="0" y="0"/>
          <a:ext cx="0" cy="0"/>
          <a:chOff x="0" y="0"/>
          <a:chExt cx="0" cy="0"/>
        </a:xfrm>
      </p:grpSpPr>
      <p:grpSp>
        <p:nvGrpSpPr>
          <p:cNvPr id="2" name="Group 2"/>
          <p:cNvGrpSpPr/>
          <p:nvPr/>
        </p:nvGrpSpPr>
        <p:grpSpPr>
          <a:xfrm rot="0">
            <a:off x="711157" y="635402"/>
            <a:ext cx="16865686" cy="1396579"/>
            <a:chOff x="0" y="0"/>
            <a:chExt cx="4441991" cy="367823"/>
          </a:xfrm>
        </p:grpSpPr>
        <p:sp>
          <p:nvSpPr>
            <p:cNvPr id="3" name="Freeform 3"/>
            <p:cNvSpPr/>
            <p:nvPr/>
          </p:nvSpPr>
          <p:spPr>
            <a:xfrm>
              <a:off x="0" y="0"/>
              <a:ext cx="4441992" cy="367823"/>
            </a:xfrm>
            <a:custGeom>
              <a:avLst/>
              <a:gdLst/>
              <a:ahLst/>
              <a:cxnLst/>
              <a:rect l="l" t="t" r="r" b="b"/>
              <a:pathLst>
                <a:path w="4441992" h="367823">
                  <a:moveTo>
                    <a:pt x="0" y="0"/>
                  </a:moveTo>
                  <a:lnTo>
                    <a:pt x="4441992" y="0"/>
                  </a:lnTo>
                  <a:lnTo>
                    <a:pt x="4441992" y="367823"/>
                  </a:lnTo>
                  <a:lnTo>
                    <a:pt x="0" y="367823"/>
                  </a:lnTo>
                  <a:close/>
                </a:path>
              </a:pathLst>
            </a:custGeom>
            <a:solidFill>
              <a:srgbClr val="FFFFFF"/>
            </a:solidFill>
          </p:spPr>
        </p:sp>
        <p:sp>
          <p:nvSpPr>
            <p:cNvPr id="4" name="TextBox 4"/>
            <p:cNvSpPr txBox="1"/>
            <p:nvPr/>
          </p:nvSpPr>
          <p:spPr>
            <a:xfrm>
              <a:off x="0" y="-57150"/>
              <a:ext cx="4441991" cy="424973"/>
            </a:xfrm>
            <a:prstGeom prst="rect">
              <a:avLst/>
            </a:prstGeom>
          </p:spPr>
          <p:txBody>
            <a:bodyPr lIns="50800" tIns="50800" rIns="50800" bIns="50800" rtlCol="0" anchor="ctr"/>
            <a:lstStyle/>
            <a:p>
              <a:pPr algn="ctr">
                <a:lnSpc>
                  <a:spcPts val="5180"/>
                </a:lnSpc>
              </a:pPr>
              <a:r>
                <a:rPr lang="en-US" sz="3700" b="1">
                  <a:solidFill>
                    <a:srgbClr val="000000"/>
                  </a:solidFill>
                  <a:latin typeface="Playfair Display SC Bold" panose="00000800000000000000"/>
                  <a:ea typeface="Playfair Display SC Bold" panose="00000800000000000000"/>
                  <a:cs typeface="Playfair Display SC Bold" panose="00000800000000000000"/>
                  <a:sym typeface="Playfair Display SC Bold" panose="00000800000000000000"/>
                </a:rPr>
                <a:t>Fog Node Placement Simulation using K-Means Clustering</a:t>
              </a:r>
              <a:endParaRPr lang="en-US" sz="3700" b="1">
                <a:solidFill>
                  <a:srgbClr val="000000"/>
                </a:solidFill>
                <a:latin typeface="Playfair Display SC Bold" panose="00000800000000000000"/>
                <a:ea typeface="Playfair Display SC Bold" panose="00000800000000000000"/>
                <a:cs typeface="Playfair Display SC Bold" panose="00000800000000000000"/>
                <a:sym typeface="Playfair Display SC Bold" panose="00000800000000000000"/>
              </a:endParaRPr>
            </a:p>
          </p:txBody>
        </p:sp>
      </p:grpSp>
      <p:grpSp>
        <p:nvGrpSpPr>
          <p:cNvPr id="5" name="Group 5"/>
          <p:cNvGrpSpPr/>
          <p:nvPr/>
        </p:nvGrpSpPr>
        <p:grpSpPr>
          <a:xfrm rot="0">
            <a:off x="711157" y="2494172"/>
            <a:ext cx="16865686" cy="7279633"/>
            <a:chOff x="0" y="0"/>
            <a:chExt cx="4441991" cy="1917270"/>
          </a:xfrm>
        </p:grpSpPr>
        <p:sp>
          <p:nvSpPr>
            <p:cNvPr id="6" name="Freeform 6"/>
            <p:cNvSpPr/>
            <p:nvPr/>
          </p:nvSpPr>
          <p:spPr>
            <a:xfrm>
              <a:off x="0" y="0"/>
              <a:ext cx="4441992" cy="1917270"/>
            </a:xfrm>
            <a:custGeom>
              <a:avLst/>
              <a:gdLst/>
              <a:ahLst/>
              <a:cxnLst/>
              <a:rect l="l" t="t" r="r" b="b"/>
              <a:pathLst>
                <a:path w="4441992" h="1917270">
                  <a:moveTo>
                    <a:pt x="0" y="0"/>
                  </a:moveTo>
                  <a:lnTo>
                    <a:pt x="4441992" y="0"/>
                  </a:lnTo>
                  <a:lnTo>
                    <a:pt x="4441992" y="1917270"/>
                  </a:lnTo>
                  <a:lnTo>
                    <a:pt x="0" y="1917270"/>
                  </a:lnTo>
                  <a:close/>
                </a:path>
              </a:pathLst>
            </a:custGeom>
            <a:solidFill>
              <a:srgbClr val="FFFFFF"/>
            </a:solidFill>
          </p:spPr>
        </p:sp>
        <p:sp>
          <p:nvSpPr>
            <p:cNvPr id="7" name="TextBox 7"/>
            <p:cNvSpPr txBox="1"/>
            <p:nvPr/>
          </p:nvSpPr>
          <p:spPr>
            <a:xfrm>
              <a:off x="0" y="-85725"/>
              <a:ext cx="4441991" cy="2002995"/>
            </a:xfrm>
            <a:prstGeom prst="rect">
              <a:avLst/>
            </a:prstGeom>
          </p:spPr>
          <p:txBody>
            <a:bodyPr lIns="50800" tIns="50800" rIns="50800" bIns="50800" rtlCol="0" anchor="ctr"/>
            <a:lstStyle/>
            <a:p>
              <a:pPr algn="l">
                <a:lnSpc>
                  <a:spcPts val="4480"/>
                </a:lnSpc>
              </a:pPr>
              <a:r>
                <a:rPr lang="en-US" sz="3200">
                  <a:solidFill>
                    <a:srgbClr val="000000"/>
                  </a:solidFill>
                  <a:latin typeface="Arimo" panose="020B0604020202020204"/>
                  <a:ea typeface="Arimo" panose="020B0604020202020204"/>
                  <a:cs typeface="Arimo" panose="020B0604020202020204"/>
                  <a:sym typeface="Arimo" panose="020B0604020202020204"/>
                </a:rPr>
                <a:t>We are simulating where to place fog nodes in a 1 km² smart area with 100 IoT devices so that:</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l">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 Devices are close to fog nodes</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l">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Data reaches fog nodes within less delay</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l">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 Fog nodes are efficiently placed</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algn="l">
                <a:lnSpc>
                  <a:spcPts val="4480"/>
                </a:lnSpc>
              </a:pPr>
              <a:r>
                <a:rPr lang="en-US" sz="3200">
                  <a:solidFill>
                    <a:srgbClr val="000000"/>
                  </a:solidFill>
                  <a:latin typeface="Arimo" panose="020B0604020202020204"/>
                  <a:ea typeface="Arimo" panose="020B0604020202020204"/>
                  <a:cs typeface="Arimo" panose="020B0604020202020204"/>
                  <a:sym typeface="Arimo" panose="020B0604020202020204"/>
                </a:rPr>
                <a:t>We are using:</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l">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 K-Means Clustering to group IoT devices and find optimal fog node locations.</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l">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 Distance calculations to check if fog nodes are within latency range we use of euclidean distance.</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algn="l">
                <a:lnSpc>
                  <a:spcPts val="4480"/>
                </a:lnSpc>
              </a:pPr>
            </a:p>
            <a:p>
              <a:pPr algn="l">
                <a:lnSpc>
                  <a:spcPts val="4480"/>
                </a:lnSpc>
              </a:pPr>
            </a:p>
            <a:p>
              <a:pPr algn="l">
                <a:lnSpc>
                  <a:spcPts val="4480"/>
                </a:lnSpc>
              </a:pPr>
            </a:p>
          </p:txBody>
        </p:sp>
      </p:grpSp>
      <p:sp>
        <p:nvSpPr>
          <p:cNvPr id="8" name="Freeform 8"/>
          <p:cNvSpPr/>
          <p:nvPr/>
        </p:nvSpPr>
        <p:spPr>
          <a:xfrm rot="5400000">
            <a:off x="15292224" y="-30204"/>
            <a:ext cx="2297677" cy="4415486"/>
          </a:xfrm>
          <a:custGeom>
            <a:avLst/>
            <a:gdLst/>
            <a:ahLst/>
            <a:cxnLst/>
            <a:rect l="l" t="t" r="r" b="b"/>
            <a:pathLst>
              <a:path w="2297677" h="4415486">
                <a:moveTo>
                  <a:pt x="0" y="0"/>
                </a:moveTo>
                <a:lnTo>
                  <a:pt x="2297677" y="0"/>
                </a:lnTo>
                <a:lnTo>
                  <a:pt x="2297677" y="4415486"/>
                </a:lnTo>
                <a:lnTo>
                  <a:pt x="0" y="4415486"/>
                </a:lnTo>
                <a:lnTo>
                  <a:pt x="0" y="0"/>
                </a:lnTo>
                <a:close/>
              </a:path>
            </a:pathLst>
          </a:custGeom>
          <a:blipFill>
            <a:blip r:embed="rId1"/>
            <a:stretch>
              <a:fillRect/>
            </a:stretch>
          </a:blipFill>
        </p:spPr>
      </p:sp>
      <p:sp>
        <p:nvSpPr>
          <p:cNvPr id="9" name="Freeform 9"/>
          <p:cNvSpPr/>
          <p:nvPr/>
        </p:nvSpPr>
        <p:spPr>
          <a:xfrm rot="5400000">
            <a:off x="1058904" y="7277738"/>
            <a:ext cx="2297677" cy="4415486"/>
          </a:xfrm>
          <a:custGeom>
            <a:avLst/>
            <a:gdLst/>
            <a:ahLst/>
            <a:cxnLst/>
            <a:rect l="l" t="t" r="r" b="b"/>
            <a:pathLst>
              <a:path w="2297677" h="4415486">
                <a:moveTo>
                  <a:pt x="0" y="0"/>
                </a:moveTo>
                <a:lnTo>
                  <a:pt x="2297678" y="0"/>
                </a:lnTo>
                <a:lnTo>
                  <a:pt x="2297678" y="4415486"/>
                </a:lnTo>
                <a:lnTo>
                  <a:pt x="0" y="4415486"/>
                </a:lnTo>
                <a:lnTo>
                  <a:pt x="0" y="0"/>
                </a:lnTo>
                <a:close/>
              </a:path>
            </a:pathLst>
          </a:custGeom>
          <a:blipFill>
            <a:blip r:embed="rId1"/>
            <a:stretch>
              <a:fillRect/>
            </a:stretch>
          </a:blipFill>
        </p:spPr>
      </p:sp>
      <p:sp>
        <p:nvSpPr>
          <p:cNvPr id="10" name="Freeform 10"/>
          <p:cNvSpPr/>
          <p:nvPr/>
        </p:nvSpPr>
        <p:spPr>
          <a:xfrm rot="5400000">
            <a:off x="1770061" y="274787"/>
            <a:ext cx="2297677" cy="4415486"/>
          </a:xfrm>
          <a:custGeom>
            <a:avLst/>
            <a:gdLst/>
            <a:ahLst/>
            <a:cxnLst/>
            <a:rect l="l" t="t" r="r" b="b"/>
            <a:pathLst>
              <a:path w="2297677" h="4415486">
                <a:moveTo>
                  <a:pt x="0" y="0"/>
                </a:moveTo>
                <a:lnTo>
                  <a:pt x="2297678" y="0"/>
                </a:lnTo>
                <a:lnTo>
                  <a:pt x="2297678" y="4415487"/>
                </a:lnTo>
                <a:lnTo>
                  <a:pt x="0" y="4415487"/>
                </a:lnTo>
                <a:lnTo>
                  <a:pt x="0" y="0"/>
                </a:lnTo>
                <a:close/>
              </a:path>
            </a:pathLst>
          </a:custGeom>
          <a:blipFill>
            <a:blip r:embed="rId1"/>
            <a:stretch>
              <a:fillRect/>
            </a:stretch>
          </a:blipFill>
        </p:spPr>
      </p:sp>
      <p:sp>
        <p:nvSpPr>
          <p:cNvPr id="11" name="Freeform 11"/>
          <p:cNvSpPr/>
          <p:nvPr/>
        </p:nvSpPr>
        <p:spPr>
          <a:xfrm rot="5400000">
            <a:off x="15569803" y="7277738"/>
            <a:ext cx="2297677" cy="4415486"/>
          </a:xfrm>
          <a:custGeom>
            <a:avLst/>
            <a:gdLst/>
            <a:ahLst/>
            <a:cxnLst/>
            <a:rect l="l" t="t" r="r" b="b"/>
            <a:pathLst>
              <a:path w="2297677" h="4415486">
                <a:moveTo>
                  <a:pt x="0" y="0"/>
                </a:moveTo>
                <a:lnTo>
                  <a:pt x="2297677" y="0"/>
                </a:lnTo>
                <a:lnTo>
                  <a:pt x="2297677" y="4415486"/>
                </a:lnTo>
                <a:lnTo>
                  <a:pt x="0" y="4415486"/>
                </a:lnTo>
                <a:lnTo>
                  <a:pt x="0" y="0"/>
                </a:lnTo>
                <a:close/>
              </a:path>
            </a:pathLst>
          </a:custGeom>
          <a:blipFill>
            <a:blip r:embed="rId1"/>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94A8D"/>
        </a:solidFill>
        <a:effectLst/>
      </p:bgPr>
    </p:bg>
    <p:spTree>
      <p:nvGrpSpPr>
        <p:cNvPr id="1" name=""/>
        <p:cNvGrpSpPr/>
        <p:nvPr/>
      </p:nvGrpSpPr>
      <p:grpSpPr>
        <a:xfrm>
          <a:off x="0" y="0"/>
          <a:ext cx="0" cy="0"/>
          <a:chOff x="0" y="0"/>
          <a:chExt cx="0" cy="0"/>
        </a:xfrm>
      </p:grpSpPr>
      <p:grpSp>
        <p:nvGrpSpPr>
          <p:cNvPr id="2" name="Group 2"/>
          <p:cNvGrpSpPr/>
          <p:nvPr/>
        </p:nvGrpSpPr>
        <p:grpSpPr>
          <a:xfrm rot="0">
            <a:off x="231355" y="615657"/>
            <a:ext cx="17027945" cy="4527843"/>
            <a:chOff x="0" y="0"/>
            <a:chExt cx="4484726" cy="1192518"/>
          </a:xfrm>
        </p:grpSpPr>
        <p:sp>
          <p:nvSpPr>
            <p:cNvPr id="3" name="Freeform 3"/>
            <p:cNvSpPr/>
            <p:nvPr/>
          </p:nvSpPr>
          <p:spPr>
            <a:xfrm>
              <a:off x="0" y="0"/>
              <a:ext cx="4484726" cy="1192518"/>
            </a:xfrm>
            <a:custGeom>
              <a:avLst/>
              <a:gdLst/>
              <a:ahLst/>
              <a:cxnLst/>
              <a:rect l="l" t="t" r="r" b="b"/>
              <a:pathLst>
                <a:path w="4484726" h="1192518">
                  <a:moveTo>
                    <a:pt x="0" y="0"/>
                  </a:moveTo>
                  <a:lnTo>
                    <a:pt x="4484726" y="0"/>
                  </a:lnTo>
                  <a:lnTo>
                    <a:pt x="4484726" y="1192518"/>
                  </a:lnTo>
                  <a:lnTo>
                    <a:pt x="0" y="1192518"/>
                  </a:lnTo>
                  <a:close/>
                </a:path>
              </a:pathLst>
            </a:custGeom>
            <a:solidFill>
              <a:srgbClr val="FFFFFF"/>
            </a:solidFill>
          </p:spPr>
        </p:sp>
        <p:sp>
          <p:nvSpPr>
            <p:cNvPr id="4" name="TextBox 4"/>
            <p:cNvSpPr txBox="1"/>
            <p:nvPr/>
          </p:nvSpPr>
          <p:spPr>
            <a:xfrm>
              <a:off x="0" y="-85725"/>
              <a:ext cx="4484726" cy="1278243"/>
            </a:xfrm>
            <a:prstGeom prst="rect">
              <a:avLst/>
            </a:prstGeom>
          </p:spPr>
          <p:txBody>
            <a:bodyPr lIns="50800" tIns="50800" rIns="50800" bIns="50800" rtlCol="0" anchor="ctr"/>
            <a:lstStyle/>
            <a:p>
              <a:pPr algn="l">
                <a:lnSpc>
                  <a:spcPts val="4480"/>
                </a:lnSpc>
              </a:pPr>
              <a:r>
                <a:rPr lang="en-US" sz="3200" b="1">
                  <a:solidFill>
                    <a:srgbClr val="000000"/>
                  </a:solidFill>
                  <a:latin typeface="Arimo Bold" panose="020B0704020202020204"/>
                  <a:ea typeface="Arimo Bold" panose="020B0704020202020204"/>
                  <a:cs typeface="Arimo Bold" panose="020B0704020202020204"/>
                  <a:sym typeface="Arimo Bold" panose="020B0704020202020204"/>
                </a:rPr>
                <a:t>We use K-Means Clustering because:</a:t>
              </a:r>
              <a:endParaRPr lang="en-US" sz="3200" b="1">
                <a:solidFill>
                  <a:srgbClr val="000000"/>
                </a:solidFill>
                <a:latin typeface="Arimo Bold" panose="020B0704020202020204"/>
                <a:ea typeface="Arimo Bold" panose="020B0704020202020204"/>
                <a:cs typeface="Arimo Bold" panose="020B0704020202020204"/>
                <a:sym typeface="Arimo Bold" panose="020B0704020202020204"/>
              </a:endParaRPr>
            </a:p>
            <a:p>
              <a:pPr marL="690880" lvl="1" indent="-345440" algn="l">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We already know how many fog nodes (clusters) we need.</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l">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K-Means is simple and efficient for fixed number of clusters.</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l">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It helps us find the best possible placement for fog nodes.</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l">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Groups IoT devices based on minimum distance to a fog node.</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l">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Optimizes fog node locations to cover more IoT devices with less latency.</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algn="ctr">
                <a:lnSpc>
                  <a:spcPts val="4480"/>
                </a:lnSpc>
              </a:pPr>
            </a:p>
          </p:txBody>
        </p:sp>
      </p:grpSp>
      <p:grpSp>
        <p:nvGrpSpPr>
          <p:cNvPr id="5" name="Group 5"/>
          <p:cNvGrpSpPr/>
          <p:nvPr/>
        </p:nvGrpSpPr>
        <p:grpSpPr>
          <a:xfrm rot="0">
            <a:off x="231355" y="5417125"/>
            <a:ext cx="17027945" cy="4527843"/>
            <a:chOff x="0" y="0"/>
            <a:chExt cx="4484726" cy="1192518"/>
          </a:xfrm>
        </p:grpSpPr>
        <p:sp>
          <p:nvSpPr>
            <p:cNvPr id="6" name="Freeform 6"/>
            <p:cNvSpPr/>
            <p:nvPr/>
          </p:nvSpPr>
          <p:spPr>
            <a:xfrm>
              <a:off x="0" y="0"/>
              <a:ext cx="4484726" cy="1192518"/>
            </a:xfrm>
            <a:custGeom>
              <a:avLst/>
              <a:gdLst/>
              <a:ahLst/>
              <a:cxnLst/>
              <a:rect l="l" t="t" r="r" b="b"/>
              <a:pathLst>
                <a:path w="4484726" h="1192518">
                  <a:moveTo>
                    <a:pt x="0" y="0"/>
                  </a:moveTo>
                  <a:lnTo>
                    <a:pt x="4484726" y="0"/>
                  </a:lnTo>
                  <a:lnTo>
                    <a:pt x="4484726" y="1192518"/>
                  </a:lnTo>
                  <a:lnTo>
                    <a:pt x="0" y="1192518"/>
                  </a:lnTo>
                  <a:close/>
                </a:path>
              </a:pathLst>
            </a:custGeom>
            <a:solidFill>
              <a:srgbClr val="FFFFFF"/>
            </a:solidFill>
          </p:spPr>
        </p:sp>
        <p:sp>
          <p:nvSpPr>
            <p:cNvPr id="7" name="TextBox 7"/>
            <p:cNvSpPr txBox="1"/>
            <p:nvPr/>
          </p:nvSpPr>
          <p:spPr>
            <a:xfrm>
              <a:off x="0" y="-85725"/>
              <a:ext cx="4484726" cy="1278243"/>
            </a:xfrm>
            <a:prstGeom prst="rect">
              <a:avLst/>
            </a:prstGeom>
          </p:spPr>
          <p:txBody>
            <a:bodyPr lIns="50800" tIns="50800" rIns="50800" bIns="50800" rtlCol="0" anchor="ctr"/>
            <a:lstStyle/>
            <a:p>
              <a:pPr algn="l">
                <a:lnSpc>
                  <a:spcPts val="4480"/>
                </a:lnSpc>
              </a:pPr>
              <a:r>
                <a:rPr lang="en-US" sz="3200" b="1">
                  <a:solidFill>
                    <a:srgbClr val="000000"/>
                  </a:solidFill>
                  <a:latin typeface="Arimo Bold" panose="020B0704020202020204"/>
                  <a:ea typeface="Arimo Bold" panose="020B0704020202020204"/>
                  <a:cs typeface="Arimo Bold" panose="020B0704020202020204"/>
                  <a:sym typeface="Arimo Bold" panose="020B0704020202020204"/>
                </a:rPr>
                <a:t>Euclidean distance helps us:</a:t>
              </a:r>
              <a:endParaRPr lang="en-US" sz="3200" b="1">
                <a:solidFill>
                  <a:srgbClr val="000000"/>
                </a:solidFill>
                <a:latin typeface="Arimo Bold" panose="020B0704020202020204"/>
                <a:ea typeface="Arimo Bold" panose="020B0704020202020204"/>
                <a:cs typeface="Arimo Bold" panose="020B0704020202020204"/>
                <a:sym typeface="Arimo Bold" panose="020B0704020202020204"/>
              </a:endParaRPr>
            </a:p>
            <a:p>
              <a:pPr marL="690880" lvl="1" indent="-345440" algn="l">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Check if fog nodes are within the allowed latency range.</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l">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Optimize placement to minimize delays between nodes and devices.</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l">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Latency is proportional to distance, so we use Euclidean distance to find the delay.</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algn="l">
                <a:lnSpc>
                  <a:spcPts val="4480"/>
                </a:lnSpc>
              </a:pPr>
              <a:r>
                <a:rPr lang="en-US" sz="3200">
                  <a:solidFill>
                    <a:srgbClr val="000000"/>
                  </a:solidFill>
                  <a:latin typeface="Arimo" panose="020B0604020202020204"/>
                  <a:ea typeface="Arimo" panose="020B0604020202020204"/>
                  <a:cs typeface="Arimo" panose="020B0604020202020204"/>
                  <a:sym typeface="Arimo" panose="020B0604020202020204"/>
                </a:rPr>
                <a:t>.</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algn="ctr">
                <a:lnSpc>
                  <a:spcPts val="4480"/>
                </a:lnSpc>
              </a:pPr>
            </a:p>
          </p:txBody>
        </p:sp>
      </p:grpSp>
      <p:sp>
        <p:nvSpPr>
          <p:cNvPr id="8" name="Freeform 8"/>
          <p:cNvSpPr/>
          <p:nvPr/>
        </p:nvSpPr>
        <p:spPr>
          <a:xfrm>
            <a:off x="15567103" y="776687"/>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1"/>
            <a:stretch>
              <a:fillRect/>
            </a:stretch>
          </a:blipFill>
        </p:spPr>
      </p:sp>
      <p:sp>
        <p:nvSpPr>
          <p:cNvPr id="9" name="Freeform 9"/>
          <p:cNvSpPr/>
          <p:nvPr/>
        </p:nvSpPr>
        <p:spPr>
          <a:xfrm rot="5400000">
            <a:off x="286722" y="6550552"/>
            <a:ext cx="2818050" cy="5415496"/>
          </a:xfrm>
          <a:custGeom>
            <a:avLst/>
            <a:gdLst/>
            <a:ahLst/>
            <a:cxnLst/>
            <a:rect l="l" t="t" r="r" b="b"/>
            <a:pathLst>
              <a:path w="2818050" h="5415496">
                <a:moveTo>
                  <a:pt x="0" y="0"/>
                </a:moveTo>
                <a:lnTo>
                  <a:pt x="2818050" y="0"/>
                </a:lnTo>
                <a:lnTo>
                  <a:pt x="2818050" y="5415496"/>
                </a:lnTo>
                <a:lnTo>
                  <a:pt x="0" y="5415496"/>
                </a:lnTo>
                <a:lnTo>
                  <a:pt x="0" y="0"/>
                </a:lnTo>
                <a:close/>
              </a:path>
            </a:pathLst>
          </a:custGeom>
          <a:blipFill>
            <a:blip r:embed="rId1"/>
            <a:stretch>
              <a:fillRect/>
            </a:stretch>
          </a:blipFill>
        </p:spPr>
      </p:sp>
      <p:sp>
        <p:nvSpPr>
          <p:cNvPr id="10" name="Freeform 10"/>
          <p:cNvSpPr/>
          <p:nvPr/>
        </p:nvSpPr>
        <p:spPr>
          <a:xfrm rot="5400000">
            <a:off x="6459280" y="-1931061"/>
            <a:ext cx="2818050" cy="5415496"/>
          </a:xfrm>
          <a:custGeom>
            <a:avLst/>
            <a:gdLst/>
            <a:ahLst/>
            <a:cxnLst/>
            <a:rect l="l" t="t" r="r" b="b"/>
            <a:pathLst>
              <a:path w="2818050" h="5415496">
                <a:moveTo>
                  <a:pt x="0" y="0"/>
                </a:moveTo>
                <a:lnTo>
                  <a:pt x="2818050" y="0"/>
                </a:lnTo>
                <a:lnTo>
                  <a:pt x="2818050" y="5415495"/>
                </a:lnTo>
                <a:lnTo>
                  <a:pt x="0" y="5415495"/>
                </a:lnTo>
                <a:lnTo>
                  <a:pt x="0" y="0"/>
                </a:lnTo>
                <a:close/>
              </a:path>
            </a:pathLst>
          </a:custGeom>
          <a:blipFill>
            <a:blip r:embed="rId1"/>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4473570" y="2171700"/>
            <a:ext cx="12785730" cy="5074816"/>
          </a:xfrm>
          <a:custGeom>
            <a:avLst/>
            <a:gdLst/>
            <a:ahLst/>
            <a:cxnLst/>
            <a:rect l="l" t="t" r="r" b="b"/>
            <a:pathLst>
              <a:path w="12785730" h="5074816">
                <a:moveTo>
                  <a:pt x="0" y="0"/>
                </a:moveTo>
                <a:lnTo>
                  <a:pt x="12785730" y="0"/>
                </a:lnTo>
                <a:lnTo>
                  <a:pt x="12785730" y="5074816"/>
                </a:lnTo>
                <a:lnTo>
                  <a:pt x="0" y="5074816"/>
                </a:lnTo>
                <a:lnTo>
                  <a:pt x="0" y="0"/>
                </a:lnTo>
                <a:close/>
              </a:path>
            </a:pathLst>
          </a:custGeom>
          <a:blipFill>
            <a:blip r:embed="rId1"/>
            <a:stretch>
              <a:fillRect t="-1454" b="-1454"/>
            </a:stretch>
          </a:blipFill>
        </p:spPr>
      </p:sp>
      <p:sp>
        <p:nvSpPr>
          <p:cNvPr id="3" name="TextBox 3"/>
          <p:cNvSpPr txBox="1"/>
          <p:nvPr/>
        </p:nvSpPr>
        <p:spPr>
          <a:xfrm>
            <a:off x="270409" y="309245"/>
            <a:ext cx="2927747" cy="3658236"/>
          </a:xfrm>
          <a:prstGeom prst="rect">
            <a:avLst/>
          </a:prstGeom>
        </p:spPr>
        <p:txBody>
          <a:bodyPr lIns="0" tIns="0" rIns="0" bIns="0" rtlCol="0" anchor="t">
            <a:spAutoFit/>
          </a:bodyPr>
          <a:lstStyle/>
          <a:p>
            <a:pPr algn="ctr">
              <a:lnSpc>
                <a:spcPts val="3640"/>
              </a:lnSpc>
              <a:spcBef>
                <a:spcPct val="0"/>
              </a:spcBef>
            </a:pPr>
            <a:r>
              <a:rPr lang="en-US" sz="2600">
                <a:solidFill>
                  <a:srgbClr val="FFFFFF"/>
                </a:solidFill>
                <a:latin typeface="Arimo" panose="020B0604020202020204"/>
                <a:ea typeface="Arimo" panose="020B0604020202020204"/>
                <a:cs typeface="Arimo" panose="020B0604020202020204"/>
                <a:sym typeface="Arimo" panose="020B0604020202020204"/>
              </a:rPr>
              <a:t>iot_devices = </a:t>
            </a:r>
            <a:endParaRPr lang="en-US" sz="2600">
              <a:solidFill>
                <a:srgbClr val="FFFFFF"/>
              </a:solidFill>
              <a:latin typeface="Arimo" panose="020B0604020202020204"/>
              <a:ea typeface="Arimo" panose="020B0604020202020204"/>
              <a:cs typeface="Arimo" panose="020B0604020202020204"/>
              <a:sym typeface="Arimo" panose="020B0604020202020204"/>
            </a:endParaRPr>
          </a:p>
          <a:p>
            <a:pPr algn="ctr">
              <a:lnSpc>
                <a:spcPts val="3640"/>
              </a:lnSpc>
              <a:spcBef>
                <a:spcPct val="0"/>
              </a:spcBef>
            </a:pPr>
            <a:r>
              <a:rPr lang="en-US" sz="2600">
                <a:solidFill>
                  <a:srgbClr val="FFFFFF"/>
                </a:solidFill>
                <a:latin typeface="Arimo" panose="020B0604020202020204"/>
                <a:ea typeface="Arimo" panose="020B0604020202020204"/>
                <a:cs typeface="Arimo" panose="020B0604020202020204"/>
                <a:sym typeface="Arimo" panose="020B0604020202020204"/>
              </a:rPr>
              <a:t>    [100, 200],</a:t>
            </a:r>
            <a:endParaRPr lang="en-US" sz="2600">
              <a:solidFill>
                <a:srgbClr val="FFFFFF"/>
              </a:solidFill>
              <a:latin typeface="Arimo" panose="020B0604020202020204"/>
              <a:ea typeface="Arimo" panose="020B0604020202020204"/>
              <a:cs typeface="Arimo" panose="020B0604020202020204"/>
              <a:sym typeface="Arimo" panose="020B0604020202020204"/>
            </a:endParaRPr>
          </a:p>
          <a:p>
            <a:pPr algn="ctr">
              <a:lnSpc>
                <a:spcPts val="3640"/>
              </a:lnSpc>
              <a:spcBef>
                <a:spcPct val="0"/>
              </a:spcBef>
            </a:pPr>
            <a:r>
              <a:rPr lang="en-US" sz="2600">
                <a:solidFill>
                  <a:srgbClr val="FFFFFF"/>
                </a:solidFill>
                <a:latin typeface="Arimo" panose="020B0604020202020204"/>
                <a:ea typeface="Arimo" panose="020B0604020202020204"/>
                <a:cs typeface="Arimo" panose="020B0604020202020204"/>
                <a:sym typeface="Arimo" panose="020B0604020202020204"/>
              </a:rPr>
              <a:t>    [110, 220],</a:t>
            </a:r>
            <a:endParaRPr lang="en-US" sz="2600">
              <a:solidFill>
                <a:srgbClr val="FFFFFF"/>
              </a:solidFill>
              <a:latin typeface="Arimo" panose="020B0604020202020204"/>
              <a:ea typeface="Arimo" panose="020B0604020202020204"/>
              <a:cs typeface="Arimo" panose="020B0604020202020204"/>
              <a:sym typeface="Arimo" panose="020B0604020202020204"/>
            </a:endParaRPr>
          </a:p>
          <a:p>
            <a:pPr algn="ctr">
              <a:lnSpc>
                <a:spcPts val="3640"/>
              </a:lnSpc>
              <a:spcBef>
                <a:spcPct val="0"/>
              </a:spcBef>
            </a:pPr>
            <a:r>
              <a:rPr lang="en-US" sz="2600">
                <a:solidFill>
                  <a:srgbClr val="FFFFFF"/>
                </a:solidFill>
                <a:latin typeface="Arimo" panose="020B0604020202020204"/>
                <a:ea typeface="Arimo" panose="020B0604020202020204"/>
                <a:cs typeface="Arimo" panose="020B0604020202020204"/>
                <a:sym typeface="Arimo" panose="020B0604020202020204"/>
              </a:rPr>
              <a:t>    [120, 180],</a:t>
            </a:r>
            <a:endParaRPr lang="en-US" sz="2600">
              <a:solidFill>
                <a:srgbClr val="FFFFFF"/>
              </a:solidFill>
              <a:latin typeface="Arimo" panose="020B0604020202020204"/>
              <a:ea typeface="Arimo" panose="020B0604020202020204"/>
              <a:cs typeface="Arimo" panose="020B0604020202020204"/>
              <a:sym typeface="Arimo" panose="020B0604020202020204"/>
            </a:endParaRPr>
          </a:p>
          <a:p>
            <a:pPr algn="ctr">
              <a:lnSpc>
                <a:spcPts val="3640"/>
              </a:lnSpc>
              <a:spcBef>
                <a:spcPct val="0"/>
              </a:spcBef>
            </a:pPr>
            <a:r>
              <a:rPr lang="en-US" sz="2600">
                <a:solidFill>
                  <a:srgbClr val="FFFFFF"/>
                </a:solidFill>
                <a:latin typeface="Arimo" panose="020B0604020202020204"/>
                <a:ea typeface="Arimo" panose="020B0604020202020204"/>
                <a:cs typeface="Arimo" panose="020B0604020202020204"/>
                <a:sym typeface="Arimo" panose="020B0604020202020204"/>
              </a:rPr>
              <a:t>    [800, 850],</a:t>
            </a:r>
            <a:endParaRPr lang="en-US" sz="2600">
              <a:solidFill>
                <a:srgbClr val="FFFFFF"/>
              </a:solidFill>
              <a:latin typeface="Arimo" panose="020B0604020202020204"/>
              <a:ea typeface="Arimo" panose="020B0604020202020204"/>
              <a:cs typeface="Arimo" panose="020B0604020202020204"/>
              <a:sym typeface="Arimo" panose="020B0604020202020204"/>
            </a:endParaRPr>
          </a:p>
          <a:p>
            <a:pPr algn="ctr">
              <a:lnSpc>
                <a:spcPts val="3640"/>
              </a:lnSpc>
              <a:spcBef>
                <a:spcPct val="0"/>
              </a:spcBef>
            </a:pPr>
            <a:r>
              <a:rPr lang="en-US" sz="2600">
                <a:solidFill>
                  <a:srgbClr val="FFFFFF"/>
                </a:solidFill>
                <a:latin typeface="Arimo" panose="020B0604020202020204"/>
                <a:ea typeface="Arimo" panose="020B0604020202020204"/>
                <a:cs typeface="Arimo" panose="020B0604020202020204"/>
                <a:sym typeface="Arimo" panose="020B0604020202020204"/>
              </a:rPr>
              <a:t>    [820, 870],</a:t>
            </a:r>
            <a:endParaRPr lang="en-US" sz="2600">
              <a:solidFill>
                <a:srgbClr val="FFFFFF"/>
              </a:solidFill>
              <a:latin typeface="Arimo" panose="020B0604020202020204"/>
              <a:ea typeface="Arimo" panose="020B0604020202020204"/>
              <a:cs typeface="Arimo" panose="020B0604020202020204"/>
              <a:sym typeface="Arimo" panose="020B0604020202020204"/>
            </a:endParaRPr>
          </a:p>
          <a:p>
            <a:pPr algn="ctr">
              <a:lnSpc>
                <a:spcPts val="3640"/>
              </a:lnSpc>
              <a:spcBef>
                <a:spcPct val="0"/>
              </a:spcBef>
            </a:pPr>
            <a:r>
              <a:rPr lang="en-US" sz="2600">
                <a:solidFill>
                  <a:srgbClr val="FFFFFF"/>
                </a:solidFill>
                <a:latin typeface="Arimo" panose="020B0604020202020204"/>
                <a:ea typeface="Arimo" panose="020B0604020202020204"/>
                <a:cs typeface="Arimo" panose="020B0604020202020204"/>
                <a:sym typeface="Arimo" panose="020B0604020202020204"/>
              </a:rPr>
              <a:t>    [780, 860]</a:t>
            </a:r>
            <a:endParaRPr lang="en-US" sz="2600">
              <a:solidFill>
                <a:srgbClr val="FFFFFF"/>
              </a:solidFill>
              <a:latin typeface="Arimo" panose="020B0604020202020204"/>
              <a:ea typeface="Arimo" panose="020B0604020202020204"/>
              <a:cs typeface="Arimo" panose="020B0604020202020204"/>
              <a:sym typeface="Arimo" panose="020B0604020202020204"/>
            </a:endParaRPr>
          </a:p>
          <a:p>
            <a:pPr algn="ctr">
              <a:lnSpc>
                <a:spcPts val="3640"/>
              </a:lnSpc>
              <a:spcBef>
                <a:spcPct val="0"/>
              </a:spcBef>
            </a:pPr>
            <a:r>
              <a:rPr lang="en-US" sz="2600">
                <a:solidFill>
                  <a:srgbClr val="FFFFFF"/>
                </a:solidFill>
                <a:latin typeface="Arimo" panose="020B0604020202020204"/>
                <a:ea typeface="Arimo" panose="020B0604020202020204"/>
                <a:cs typeface="Arimo" panose="020B0604020202020204"/>
                <a:sym typeface="Arimo" panose="020B0604020202020204"/>
              </a:rPr>
              <a:t>num_fog_nodes = 2</a:t>
            </a:r>
            <a:endParaRPr lang="en-US" sz="2600">
              <a:solidFill>
                <a:srgbClr val="FFFFFF"/>
              </a:solidFill>
              <a:latin typeface="Arimo" panose="020B0604020202020204"/>
              <a:ea typeface="Arimo" panose="020B0604020202020204"/>
              <a:cs typeface="Arimo" panose="020B0604020202020204"/>
              <a:sym typeface="Arimo" panose="020B0604020202020204"/>
            </a:endParaRPr>
          </a:p>
        </p:txBody>
      </p:sp>
      <p:sp>
        <p:nvSpPr>
          <p:cNvPr id="4" name="TextBox 4"/>
          <p:cNvSpPr txBox="1"/>
          <p:nvPr/>
        </p:nvSpPr>
        <p:spPr>
          <a:xfrm>
            <a:off x="3775253" y="309245"/>
            <a:ext cx="4037112" cy="1372236"/>
          </a:xfrm>
          <a:prstGeom prst="rect">
            <a:avLst/>
          </a:prstGeom>
        </p:spPr>
        <p:txBody>
          <a:bodyPr lIns="0" tIns="0" rIns="0" bIns="0" rtlCol="0" anchor="t">
            <a:spAutoFit/>
          </a:bodyPr>
          <a:lstStyle/>
          <a:p>
            <a:pPr algn="ctr">
              <a:lnSpc>
                <a:spcPts val="3640"/>
              </a:lnSpc>
              <a:spcBef>
                <a:spcPct val="0"/>
              </a:spcBef>
            </a:pPr>
            <a:r>
              <a:rPr lang="en-US" sz="2600">
                <a:solidFill>
                  <a:srgbClr val="FFFFFF"/>
                </a:solidFill>
                <a:latin typeface="Arimo" panose="020B0604020202020204"/>
                <a:ea typeface="Arimo" panose="020B0604020202020204"/>
                <a:cs typeface="Arimo" panose="020B0604020202020204"/>
                <a:sym typeface="Arimo" panose="020B0604020202020204"/>
              </a:rPr>
              <a:t>Suppose we randomly pick:</a:t>
            </a:r>
            <a:endParaRPr lang="en-US" sz="2600">
              <a:solidFill>
                <a:srgbClr val="FFFFFF"/>
              </a:solidFill>
              <a:latin typeface="Arimo" panose="020B0604020202020204"/>
              <a:ea typeface="Arimo" panose="020B0604020202020204"/>
              <a:cs typeface="Arimo" panose="020B0604020202020204"/>
              <a:sym typeface="Arimo" panose="020B0604020202020204"/>
            </a:endParaRPr>
          </a:p>
          <a:p>
            <a:pPr algn="ctr">
              <a:lnSpc>
                <a:spcPts val="3640"/>
              </a:lnSpc>
              <a:spcBef>
                <a:spcPct val="0"/>
              </a:spcBef>
            </a:pPr>
            <a:r>
              <a:rPr lang="en-US" sz="2600">
                <a:solidFill>
                  <a:srgbClr val="FFFFFF"/>
                </a:solidFill>
                <a:latin typeface="Arimo" panose="020B0604020202020204"/>
                <a:ea typeface="Arimo" panose="020B0604020202020204"/>
                <a:cs typeface="Arimo" panose="020B0604020202020204"/>
                <a:sym typeface="Arimo" panose="020B0604020202020204"/>
              </a:rPr>
              <a:t>Centroid 1: [100, 200]</a:t>
            </a:r>
            <a:endParaRPr lang="en-US" sz="2600">
              <a:solidFill>
                <a:srgbClr val="FFFFFF"/>
              </a:solidFill>
              <a:latin typeface="Arimo" panose="020B0604020202020204"/>
              <a:ea typeface="Arimo" panose="020B0604020202020204"/>
              <a:cs typeface="Arimo" panose="020B0604020202020204"/>
              <a:sym typeface="Arimo" panose="020B0604020202020204"/>
            </a:endParaRPr>
          </a:p>
          <a:p>
            <a:pPr algn="ctr">
              <a:lnSpc>
                <a:spcPts val="3640"/>
              </a:lnSpc>
              <a:spcBef>
                <a:spcPct val="0"/>
              </a:spcBef>
            </a:pPr>
            <a:r>
              <a:rPr lang="en-US" sz="2600">
                <a:solidFill>
                  <a:srgbClr val="FFFFFF"/>
                </a:solidFill>
                <a:latin typeface="Arimo" panose="020B0604020202020204"/>
                <a:ea typeface="Arimo" panose="020B0604020202020204"/>
                <a:cs typeface="Arimo" panose="020B0604020202020204"/>
                <a:sym typeface="Arimo" panose="020B0604020202020204"/>
              </a:rPr>
              <a:t>Centroid 2: [800, 850]</a:t>
            </a:r>
            <a:endParaRPr lang="en-US" sz="2600">
              <a:solidFill>
                <a:srgbClr val="FFFFFF"/>
              </a:solidFill>
              <a:latin typeface="Arimo" panose="020B0604020202020204"/>
              <a:ea typeface="Arimo" panose="020B0604020202020204"/>
              <a:cs typeface="Arimo" panose="020B0604020202020204"/>
              <a:sym typeface="Arimo" panose="020B0604020202020204"/>
            </a:endParaRPr>
          </a:p>
        </p:txBody>
      </p:sp>
      <p:sp>
        <p:nvSpPr>
          <p:cNvPr id="5" name="TextBox 5"/>
          <p:cNvSpPr txBox="1"/>
          <p:nvPr/>
        </p:nvSpPr>
        <p:spPr>
          <a:xfrm>
            <a:off x="270409" y="6950482"/>
            <a:ext cx="7308156" cy="1690371"/>
          </a:xfrm>
          <a:prstGeom prst="rect">
            <a:avLst/>
          </a:prstGeom>
        </p:spPr>
        <p:txBody>
          <a:bodyPr lIns="0" tIns="0" rIns="0" bIns="0" rtlCol="0" anchor="t">
            <a:spAutoFit/>
          </a:bodyPr>
          <a:lstStyle/>
          <a:p>
            <a:pPr algn="l">
              <a:lnSpc>
                <a:spcPts val="4480"/>
              </a:lnSpc>
              <a:spcBef>
                <a:spcPct val="0"/>
              </a:spcBef>
            </a:pPr>
            <a:r>
              <a:rPr lang="en-US" sz="3200">
                <a:solidFill>
                  <a:srgbClr val="FFFFFF"/>
                </a:solidFill>
                <a:latin typeface="Arimo" panose="020B0604020202020204"/>
                <a:ea typeface="Arimo" panose="020B0604020202020204"/>
                <a:cs typeface="Arimo" panose="020B0604020202020204"/>
                <a:sym typeface="Arimo" panose="020B0604020202020204"/>
              </a:rPr>
              <a:t>So, cluster groups:</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spcBef>
                <a:spcPct val="0"/>
              </a:spcBef>
            </a:pPr>
            <a:r>
              <a:rPr lang="en-US" sz="3200">
                <a:solidFill>
                  <a:srgbClr val="FFFFFF"/>
                </a:solidFill>
                <a:latin typeface="Arimo" panose="020B0604020202020204"/>
                <a:ea typeface="Arimo" panose="020B0604020202020204"/>
                <a:cs typeface="Arimo" panose="020B0604020202020204"/>
                <a:sym typeface="Arimo" panose="020B0604020202020204"/>
              </a:rPr>
              <a:t>C1 = [ [100, 200], [110, 220], [120, 180] ]</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spcBef>
                <a:spcPct val="0"/>
              </a:spcBef>
            </a:pPr>
            <a:r>
              <a:rPr lang="en-US" sz="3200">
                <a:solidFill>
                  <a:srgbClr val="FFFFFF"/>
                </a:solidFill>
                <a:latin typeface="Arimo" panose="020B0604020202020204"/>
                <a:ea typeface="Arimo" panose="020B0604020202020204"/>
                <a:cs typeface="Arimo" panose="020B0604020202020204"/>
                <a:sym typeface="Arimo" panose="020B0604020202020204"/>
              </a:rPr>
              <a:t>C2 = [ [800, 850], [820, 870], [780, 860] ]</a:t>
            </a:r>
            <a:endParaRPr lang="en-US" sz="3200">
              <a:solidFill>
                <a:srgbClr val="FFFFFF"/>
              </a:solidFill>
              <a:latin typeface="Arimo" panose="020B0604020202020204"/>
              <a:ea typeface="Arimo" panose="020B0604020202020204"/>
              <a:cs typeface="Arimo" panose="020B0604020202020204"/>
              <a:sym typeface="Arimo"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flipH="1">
            <a:off x="11066424" y="-316726"/>
            <a:ext cx="5609006" cy="10920453"/>
          </a:xfrm>
          <a:custGeom>
            <a:avLst/>
            <a:gdLst/>
            <a:ahLst/>
            <a:cxnLst/>
            <a:rect l="l" t="t" r="r" b="b"/>
            <a:pathLst>
              <a:path w="5609006" h="10920453">
                <a:moveTo>
                  <a:pt x="5609006" y="0"/>
                </a:moveTo>
                <a:lnTo>
                  <a:pt x="0" y="0"/>
                </a:lnTo>
                <a:lnTo>
                  <a:pt x="0" y="10920452"/>
                </a:lnTo>
                <a:lnTo>
                  <a:pt x="5609006" y="10920452"/>
                </a:lnTo>
                <a:lnTo>
                  <a:pt x="5609006" y="0"/>
                </a:lnTo>
                <a:close/>
              </a:path>
            </a:pathLst>
          </a:custGeom>
          <a:blipFill>
            <a:blip r:embed="rId1"/>
            <a:stretch>
              <a:fillRect r="-40613"/>
            </a:stretch>
          </a:blipFill>
        </p:spPr>
      </p:sp>
      <p:grpSp>
        <p:nvGrpSpPr>
          <p:cNvPr id="3" name="Group 3"/>
          <p:cNvGrpSpPr/>
          <p:nvPr/>
        </p:nvGrpSpPr>
        <p:grpSpPr>
          <a:xfrm rot="0">
            <a:off x="11475450" y="0"/>
            <a:ext cx="6812550" cy="10287000"/>
            <a:chOff x="0" y="0"/>
            <a:chExt cx="1794252" cy="2709333"/>
          </a:xfrm>
        </p:grpSpPr>
        <p:sp>
          <p:nvSpPr>
            <p:cNvPr id="4" name="Freeform 4"/>
            <p:cNvSpPr/>
            <p:nvPr/>
          </p:nvSpPr>
          <p:spPr>
            <a:xfrm>
              <a:off x="0" y="0"/>
              <a:ext cx="1794252" cy="2709333"/>
            </a:xfrm>
            <a:custGeom>
              <a:avLst/>
              <a:gdLst/>
              <a:ahLst/>
              <a:cxnLst/>
              <a:rect l="l" t="t" r="r" b="b"/>
              <a:pathLst>
                <a:path w="1794252" h="2709333">
                  <a:moveTo>
                    <a:pt x="0" y="0"/>
                  </a:moveTo>
                  <a:lnTo>
                    <a:pt x="1794252" y="0"/>
                  </a:lnTo>
                  <a:lnTo>
                    <a:pt x="1794252" y="2709333"/>
                  </a:lnTo>
                  <a:lnTo>
                    <a:pt x="0" y="2709333"/>
                  </a:lnTo>
                  <a:close/>
                </a:path>
              </a:pathLst>
            </a:custGeom>
            <a:solidFill>
              <a:srgbClr val="FFFFFF"/>
            </a:solidFill>
          </p:spPr>
        </p:sp>
        <p:sp>
          <p:nvSpPr>
            <p:cNvPr id="5" name="TextBox 5"/>
            <p:cNvSpPr txBox="1"/>
            <p:nvPr/>
          </p:nvSpPr>
          <p:spPr>
            <a:xfrm>
              <a:off x="0" y="-47625"/>
              <a:ext cx="1794252" cy="2756958"/>
            </a:xfrm>
            <a:prstGeom prst="rect">
              <a:avLst/>
            </a:prstGeom>
          </p:spPr>
          <p:txBody>
            <a:bodyPr lIns="50800" tIns="50800" rIns="50800" bIns="50800" rtlCol="0" anchor="ctr"/>
            <a:lstStyle/>
            <a:p>
              <a:pPr algn="ctr">
                <a:lnSpc>
                  <a:spcPts val="2660"/>
                </a:lnSpc>
                <a:spcBef>
                  <a:spcPct val="0"/>
                </a:spcBef>
              </a:pPr>
            </a:p>
          </p:txBody>
        </p:sp>
      </p:grpSp>
      <p:sp>
        <p:nvSpPr>
          <p:cNvPr id="6" name="TextBox 6"/>
          <p:cNvSpPr txBox="1"/>
          <p:nvPr/>
        </p:nvSpPr>
        <p:spPr>
          <a:xfrm>
            <a:off x="0" y="5036908"/>
            <a:ext cx="10710925" cy="583967"/>
          </a:xfrm>
          <a:prstGeom prst="rect">
            <a:avLst/>
          </a:prstGeom>
        </p:spPr>
        <p:txBody>
          <a:bodyPr lIns="0" tIns="0" rIns="0" bIns="0" rtlCol="0" anchor="t">
            <a:spAutoFit/>
          </a:bodyPr>
          <a:lstStyle/>
          <a:p>
            <a:pPr marL="560070" lvl="1" indent="-280035" algn="l">
              <a:lnSpc>
                <a:spcPts val="4955"/>
              </a:lnSpc>
              <a:buFont typeface="Arial" panose="020B0604020202020204"/>
              <a:buChar char="•"/>
            </a:pPr>
            <a:r>
              <a:rPr lang="en-US" sz="2595" spc="259">
                <a:solidFill>
                  <a:srgbClr val="000000"/>
                </a:solidFill>
                <a:latin typeface="Arimo" panose="020B0604020202020204"/>
                <a:ea typeface="Arimo" panose="020B0604020202020204"/>
                <a:cs typeface="Arimo" panose="020B0604020202020204"/>
                <a:sym typeface="Arimo" panose="020B0604020202020204"/>
              </a:rPr>
              <a:t>Over 29 billion IoT devices are expected by 2030</a:t>
            </a:r>
            <a:endParaRPr lang="en-US" sz="2595" spc="259">
              <a:solidFill>
                <a:srgbClr val="000000"/>
              </a:solidFill>
              <a:latin typeface="Arimo" panose="020B0604020202020204"/>
              <a:ea typeface="Arimo" panose="020B0604020202020204"/>
              <a:cs typeface="Arimo" panose="020B0604020202020204"/>
              <a:sym typeface="Arimo" panose="020B0604020202020204"/>
            </a:endParaRPr>
          </a:p>
        </p:txBody>
      </p:sp>
      <p:sp>
        <p:nvSpPr>
          <p:cNvPr id="7" name="TextBox 7"/>
          <p:cNvSpPr txBox="1"/>
          <p:nvPr/>
        </p:nvSpPr>
        <p:spPr>
          <a:xfrm>
            <a:off x="11475450" y="397676"/>
            <a:ext cx="6885154" cy="3635999"/>
          </a:xfrm>
          <a:prstGeom prst="rect">
            <a:avLst/>
          </a:prstGeom>
        </p:spPr>
        <p:txBody>
          <a:bodyPr lIns="0" tIns="0" rIns="0" bIns="0" rtlCol="0" anchor="t">
            <a:spAutoFit/>
          </a:bodyPr>
          <a:lstStyle/>
          <a:p>
            <a:pPr marL="656590" lvl="1" indent="-328295" algn="l">
              <a:lnSpc>
                <a:spcPts val="5805"/>
              </a:lnSpc>
              <a:buFont typeface="Arial" panose="020B0604020202020204"/>
              <a:buChar char="•"/>
            </a:pPr>
            <a:r>
              <a:rPr lang="en-US" sz="3040" spc="304">
                <a:solidFill>
                  <a:srgbClr val="194A8D"/>
                </a:solidFill>
                <a:latin typeface="Arimo" panose="020B0604020202020204"/>
                <a:ea typeface="Arimo" panose="020B0604020202020204"/>
                <a:cs typeface="Arimo" panose="020B0604020202020204"/>
                <a:sym typeface="Arimo" panose="020B0604020202020204"/>
              </a:rPr>
              <a:t>IOT Devices</a:t>
            </a:r>
            <a:endParaRPr lang="en-US" sz="3040" spc="304">
              <a:solidFill>
                <a:srgbClr val="194A8D"/>
              </a:solidFill>
              <a:latin typeface="Arimo" panose="020B0604020202020204"/>
              <a:ea typeface="Arimo" panose="020B0604020202020204"/>
              <a:cs typeface="Arimo" panose="020B0604020202020204"/>
              <a:sym typeface="Arimo" panose="020B0604020202020204"/>
            </a:endParaRPr>
          </a:p>
          <a:p>
            <a:pPr marL="656590" lvl="1" indent="-328295" algn="l">
              <a:lnSpc>
                <a:spcPts val="5805"/>
              </a:lnSpc>
              <a:buFont typeface="Arial" panose="020B0604020202020204"/>
              <a:buChar char="•"/>
            </a:pPr>
            <a:r>
              <a:rPr lang="en-US" sz="3040" spc="304">
                <a:solidFill>
                  <a:srgbClr val="194A8D"/>
                </a:solidFill>
                <a:latin typeface="Arimo" panose="020B0604020202020204"/>
                <a:ea typeface="Arimo" panose="020B0604020202020204"/>
                <a:cs typeface="Arimo" panose="020B0604020202020204"/>
                <a:sym typeface="Arimo" panose="020B0604020202020204"/>
              </a:rPr>
              <a:t>Cloud Computing</a:t>
            </a:r>
            <a:endParaRPr lang="en-US" sz="3040" spc="304">
              <a:solidFill>
                <a:srgbClr val="194A8D"/>
              </a:solidFill>
              <a:latin typeface="Arimo" panose="020B0604020202020204"/>
              <a:ea typeface="Arimo" panose="020B0604020202020204"/>
              <a:cs typeface="Arimo" panose="020B0604020202020204"/>
              <a:sym typeface="Arimo" panose="020B0604020202020204"/>
            </a:endParaRPr>
          </a:p>
          <a:p>
            <a:pPr marL="656590" lvl="1" indent="-328295" algn="l">
              <a:lnSpc>
                <a:spcPts val="5805"/>
              </a:lnSpc>
              <a:buFont typeface="Arial" panose="020B0604020202020204"/>
              <a:buChar char="•"/>
            </a:pPr>
            <a:r>
              <a:rPr lang="en-US" sz="3040" spc="304">
                <a:solidFill>
                  <a:srgbClr val="194A8D"/>
                </a:solidFill>
                <a:latin typeface="Arimo" panose="020B0604020202020204"/>
                <a:ea typeface="Arimo" panose="020B0604020202020204"/>
                <a:cs typeface="Arimo" panose="020B0604020202020204"/>
                <a:sym typeface="Arimo" panose="020B0604020202020204"/>
              </a:rPr>
              <a:t>Cloud Computing Problems</a:t>
            </a:r>
            <a:endParaRPr lang="en-US" sz="3040" spc="304">
              <a:solidFill>
                <a:srgbClr val="194A8D"/>
              </a:solidFill>
              <a:latin typeface="Arimo" panose="020B0604020202020204"/>
              <a:ea typeface="Arimo" panose="020B0604020202020204"/>
              <a:cs typeface="Arimo" panose="020B0604020202020204"/>
              <a:sym typeface="Arimo" panose="020B0604020202020204"/>
            </a:endParaRPr>
          </a:p>
          <a:p>
            <a:pPr marL="656590" lvl="1" indent="-328295" algn="l">
              <a:lnSpc>
                <a:spcPts val="5805"/>
              </a:lnSpc>
              <a:buFont typeface="Arial" panose="020B0604020202020204"/>
              <a:buChar char="•"/>
            </a:pPr>
            <a:r>
              <a:rPr lang="en-US" sz="3040" spc="304">
                <a:solidFill>
                  <a:srgbClr val="194A8D"/>
                </a:solidFill>
                <a:latin typeface="Arimo" panose="020B0604020202020204"/>
                <a:ea typeface="Arimo" panose="020B0604020202020204"/>
                <a:cs typeface="Arimo" panose="020B0604020202020204"/>
                <a:sym typeface="Arimo" panose="020B0604020202020204"/>
              </a:rPr>
              <a:t>Need For Fog Nodes</a:t>
            </a:r>
            <a:endParaRPr lang="en-US" sz="3040" spc="304">
              <a:solidFill>
                <a:srgbClr val="194A8D"/>
              </a:solidFill>
              <a:latin typeface="Arimo" panose="020B0604020202020204"/>
              <a:ea typeface="Arimo" panose="020B0604020202020204"/>
              <a:cs typeface="Arimo" panose="020B0604020202020204"/>
              <a:sym typeface="Arimo" panose="020B0604020202020204"/>
            </a:endParaRPr>
          </a:p>
          <a:p>
            <a:pPr algn="l">
              <a:lnSpc>
                <a:spcPts val="6000"/>
              </a:lnSpc>
            </a:pPr>
          </a:p>
        </p:txBody>
      </p:sp>
      <p:sp>
        <p:nvSpPr>
          <p:cNvPr id="8" name="Freeform 8"/>
          <p:cNvSpPr/>
          <p:nvPr/>
        </p:nvSpPr>
        <p:spPr>
          <a:xfrm>
            <a:off x="10876737" y="8370223"/>
            <a:ext cx="4735097" cy="2233504"/>
          </a:xfrm>
          <a:custGeom>
            <a:avLst/>
            <a:gdLst/>
            <a:ahLst/>
            <a:cxnLst/>
            <a:rect l="l" t="t" r="r" b="b"/>
            <a:pathLst>
              <a:path w="4735097" h="2233504">
                <a:moveTo>
                  <a:pt x="0" y="0"/>
                </a:moveTo>
                <a:lnTo>
                  <a:pt x="4735097" y="0"/>
                </a:lnTo>
                <a:lnTo>
                  <a:pt x="4735097" y="2233503"/>
                </a:lnTo>
                <a:lnTo>
                  <a:pt x="0" y="223350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14428037" y="7914425"/>
            <a:ext cx="6667707" cy="3145099"/>
          </a:xfrm>
          <a:custGeom>
            <a:avLst/>
            <a:gdLst/>
            <a:ahLst/>
            <a:cxnLst/>
            <a:rect l="l" t="t" r="r" b="b"/>
            <a:pathLst>
              <a:path w="6667707" h="3145099">
                <a:moveTo>
                  <a:pt x="0" y="0"/>
                </a:moveTo>
                <a:lnTo>
                  <a:pt x="6667707" y="0"/>
                </a:lnTo>
                <a:lnTo>
                  <a:pt x="6667707" y="3145099"/>
                </a:lnTo>
                <a:lnTo>
                  <a:pt x="0" y="31450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0" name="TextBox 10"/>
          <p:cNvSpPr txBox="1"/>
          <p:nvPr/>
        </p:nvSpPr>
        <p:spPr>
          <a:xfrm>
            <a:off x="824187" y="731051"/>
            <a:ext cx="7086415" cy="2231253"/>
          </a:xfrm>
          <a:prstGeom prst="rect">
            <a:avLst/>
          </a:prstGeom>
        </p:spPr>
        <p:txBody>
          <a:bodyPr lIns="0" tIns="0" rIns="0" bIns="0" rtlCol="0" anchor="t">
            <a:spAutoFit/>
          </a:bodyPr>
          <a:lstStyle/>
          <a:p>
            <a:pPr algn="l">
              <a:lnSpc>
                <a:spcPts val="8655"/>
              </a:lnSpc>
            </a:pPr>
            <a:r>
              <a:rPr lang="en-US" sz="8165" spc="816">
                <a:solidFill>
                  <a:srgbClr val="000000"/>
                </a:solidFill>
                <a:latin typeface="League Spartan" panose="00000800000000000000"/>
                <a:ea typeface="League Spartan" panose="00000800000000000000"/>
                <a:cs typeface="League Spartan" panose="00000800000000000000"/>
                <a:sym typeface="League Spartan" panose="00000800000000000000"/>
              </a:rPr>
              <a:t>WHY THIS MATTERS ?</a:t>
            </a:r>
            <a:endParaRPr lang="en-US" sz="8165" spc="816">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11" name="TextBox 11"/>
          <p:cNvSpPr txBox="1"/>
          <p:nvPr/>
        </p:nvSpPr>
        <p:spPr>
          <a:xfrm>
            <a:off x="0" y="3853824"/>
            <a:ext cx="11332291" cy="1156180"/>
          </a:xfrm>
          <a:prstGeom prst="rect">
            <a:avLst/>
          </a:prstGeom>
        </p:spPr>
        <p:txBody>
          <a:bodyPr lIns="0" tIns="0" rIns="0" bIns="0" rtlCol="0" anchor="t">
            <a:spAutoFit/>
          </a:bodyPr>
          <a:lstStyle/>
          <a:p>
            <a:pPr marL="538480" lvl="1" indent="-269240" algn="l">
              <a:lnSpc>
                <a:spcPts val="4765"/>
              </a:lnSpc>
              <a:buFont typeface="Arial" panose="020B0604020202020204"/>
              <a:buChar char="•"/>
            </a:pPr>
            <a:r>
              <a:rPr lang="en-US" sz="2495" spc="249">
                <a:solidFill>
                  <a:srgbClr val="000000"/>
                </a:solidFill>
                <a:latin typeface="Arimo" panose="020B0604020202020204"/>
                <a:ea typeface="Arimo" panose="020B0604020202020204"/>
                <a:cs typeface="Arimo" panose="020B0604020202020204"/>
                <a:sym typeface="Arimo" panose="020B0604020202020204"/>
              </a:rPr>
              <a:t>IoT </a:t>
            </a:r>
            <a:r>
              <a:rPr lang="en-US" sz="2495" spc="249">
                <a:solidFill>
                  <a:srgbClr val="000000"/>
                </a:solidFill>
                <a:latin typeface="Arimo" panose="020B0604020202020204"/>
                <a:ea typeface="Arimo" panose="020B0604020202020204"/>
                <a:cs typeface="Arimo" panose="020B0604020202020204"/>
                <a:sym typeface="Arimo" panose="020B0604020202020204"/>
              </a:rPr>
              <a:t>refers to interconnected devices that collect and exchange data.</a:t>
            </a:r>
            <a:endParaRPr lang="en-US" sz="2495" spc="249">
              <a:solidFill>
                <a:srgbClr val="000000"/>
              </a:solidFill>
              <a:latin typeface="Arimo" panose="020B0604020202020204"/>
              <a:ea typeface="Arimo" panose="020B0604020202020204"/>
              <a:cs typeface="Arimo" panose="020B0604020202020204"/>
              <a:sym typeface="Arimo" panose="020B0604020202020204"/>
            </a:endParaRPr>
          </a:p>
        </p:txBody>
      </p:sp>
      <p:sp>
        <p:nvSpPr>
          <p:cNvPr id="12" name="TextBox 12"/>
          <p:cNvSpPr txBox="1"/>
          <p:nvPr/>
        </p:nvSpPr>
        <p:spPr>
          <a:xfrm>
            <a:off x="0" y="5763750"/>
            <a:ext cx="10981985" cy="556210"/>
          </a:xfrm>
          <a:prstGeom prst="rect">
            <a:avLst/>
          </a:prstGeom>
        </p:spPr>
        <p:txBody>
          <a:bodyPr lIns="0" tIns="0" rIns="0" bIns="0" rtlCol="0" anchor="t">
            <a:spAutoFit/>
          </a:bodyPr>
          <a:lstStyle/>
          <a:p>
            <a:pPr marL="538480" lvl="1" indent="-269240" algn="l">
              <a:lnSpc>
                <a:spcPts val="4760"/>
              </a:lnSpc>
              <a:buFont typeface="Arial" panose="020B0604020202020204"/>
              <a:buChar char="•"/>
            </a:pPr>
            <a:r>
              <a:rPr lang="en-US" sz="2495" spc="249">
                <a:solidFill>
                  <a:srgbClr val="000000"/>
                </a:solidFill>
                <a:latin typeface="Arimo" panose="020B0604020202020204"/>
                <a:ea typeface="Arimo" panose="020B0604020202020204"/>
                <a:cs typeface="Arimo" panose="020B0604020202020204"/>
                <a:sym typeface="Arimo" panose="020B0604020202020204"/>
              </a:rPr>
              <a:t>Tra</a:t>
            </a:r>
            <a:r>
              <a:rPr lang="en-US" sz="2495" spc="249">
                <a:solidFill>
                  <a:srgbClr val="000000"/>
                </a:solidFill>
                <a:latin typeface="Arimo" panose="020B0604020202020204"/>
                <a:ea typeface="Arimo" panose="020B0604020202020204"/>
                <a:cs typeface="Arimo" panose="020B0604020202020204"/>
                <a:sym typeface="Arimo" panose="020B0604020202020204"/>
              </a:rPr>
              <a:t>ditionally, IoT data is sent to centralized cloud servers.</a:t>
            </a:r>
            <a:endParaRPr lang="en-US" sz="2495" spc="249">
              <a:solidFill>
                <a:srgbClr val="000000"/>
              </a:solidFill>
              <a:latin typeface="Arimo" panose="020B0604020202020204"/>
              <a:ea typeface="Arimo" panose="020B0604020202020204"/>
              <a:cs typeface="Arimo" panose="020B0604020202020204"/>
              <a:sym typeface="Arimo" panose="020B0604020202020204"/>
            </a:endParaRPr>
          </a:p>
        </p:txBody>
      </p:sp>
      <p:sp>
        <p:nvSpPr>
          <p:cNvPr id="13" name="TextBox 13"/>
          <p:cNvSpPr txBox="1"/>
          <p:nvPr/>
        </p:nvSpPr>
        <p:spPr>
          <a:xfrm>
            <a:off x="0" y="6358059"/>
            <a:ext cx="11332291" cy="1156247"/>
          </a:xfrm>
          <a:prstGeom prst="rect">
            <a:avLst/>
          </a:prstGeom>
        </p:spPr>
        <p:txBody>
          <a:bodyPr lIns="0" tIns="0" rIns="0" bIns="0" rtlCol="0" anchor="t">
            <a:spAutoFit/>
          </a:bodyPr>
          <a:lstStyle/>
          <a:p>
            <a:pPr marL="538480" lvl="1" indent="-269240" algn="l">
              <a:lnSpc>
                <a:spcPts val="4760"/>
              </a:lnSpc>
              <a:buFont typeface="Arial" panose="020B0604020202020204"/>
              <a:buChar char="•"/>
            </a:pPr>
            <a:r>
              <a:rPr lang="en-US" sz="2495" spc="249">
                <a:solidFill>
                  <a:srgbClr val="000000"/>
                </a:solidFill>
                <a:latin typeface="Arimo" panose="020B0604020202020204"/>
                <a:ea typeface="Arimo" panose="020B0604020202020204"/>
                <a:cs typeface="Arimo" panose="020B0604020202020204"/>
                <a:sym typeface="Arimo" panose="020B0604020202020204"/>
              </a:rPr>
              <a:t>Cloud offers huge computational power and storage. Suitable for big data analytics and long-term storage.</a:t>
            </a:r>
            <a:endParaRPr lang="en-US" sz="2495" spc="249">
              <a:solidFill>
                <a:srgbClr val="000000"/>
              </a:solidFill>
              <a:latin typeface="Arimo" panose="020B0604020202020204"/>
              <a:ea typeface="Arimo" panose="020B0604020202020204"/>
              <a:cs typeface="Arimo" panose="020B0604020202020204"/>
              <a:sym typeface="Arimo"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028700" y="223840"/>
            <a:ext cx="9199034" cy="7342945"/>
          </a:xfrm>
          <a:custGeom>
            <a:avLst/>
            <a:gdLst/>
            <a:ahLst/>
            <a:cxnLst/>
            <a:rect l="l" t="t" r="r" b="b"/>
            <a:pathLst>
              <a:path w="9199034" h="7342945">
                <a:moveTo>
                  <a:pt x="0" y="0"/>
                </a:moveTo>
                <a:lnTo>
                  <a:pt x="9199034" y="0"/>
                </a:lnTo>
                <a:lnTo>
                  <a:pt x="9199034" y="7342945"/>
                </a:lnTo>
                <a:lnTo>
                  <a:pt x="0" y="7342945"/>
                </a:lnTo>
                <a:lnTo>
                  <a:pt x="0" y="0"/>
                </a:lnTo>
                <a:close/>
              </a:path>
            </a:pathLst>
          </a:custGeom>
          <a:blipFill>
            <a:blip r:embed="rId1"/>
            <a:stretch>
              <a:fillRect/>
            </a:stretch>
          </a:blipFill>
        </p:spPr>
      </p:sp>
      <p:sp>
        <p:nvSpPr>
          <p:cNvPr id="3" name="TextBox 3"/>
          <p:cNvSpPr txBox="1"/>
          <p:nvPr/>
        </p:nvSpPr>
        <p:spPr>
          <a:xfrm>
            <a:off x="514350" y="8129904"/>
            <a:ext cx="17773650" cy="1128396"/>
          </a:xfrm>
          <a:prstGeom prst="rect">
            <a:avLst/>
          </a:prstGeom>
        </p:spPr>
        <p:txBody>
          <a:bodyPr lIns="0" tIns="0" rIns="0" bIns="0" rtlCol="0" anchor="t">
            <a:spAutoFit/>
          </a:bodyPr>
          <a:lstStyle/>
          <a:p>
            <a:pPr algn="l">
              <a:lnSpc>
                <a:spcPts val="4480"/>
              </a:lnSpc>
              <a:spcBef>
                <a:spcPct val="0"/>
              </a:spcBef>
            </a:pPr>
            <a:r>
              <a:rPr lang="en-US" sz="3200">
                <a:solidFill>
                  <a:srgbClr val="000000"/>
                </a:solidFill>
                <a:latin typeface="Arimo" panose="020B0604020202020204"/>
                <a:ea typeface="Arimo" panose="020B0604020202020204"/>
                <a:cs typeface="Arimo" panose="020B0604020202020204"/>
                <a:sym typeface="Arimo" panose="020B0604020202020204"/>
              </a:rPr>
              <a:t>This entire process is repeated until we have same clusters with different starting centroids, and the one with lowest total distance is selected.</a:t>
            </a:r>
            <a:endParaRPr lang="en-US" sz="3200">
              <a:solidFill>
                <a:srgbClr val="000000"/>
              </a:solidFill>
              <a:latin typeface="Arimo" panose="020B0604020202020204"/>
              <a:ea typeface="Arimo" panose="020B0604020202020204"/>
              <a:cs typeface="Arimo" panose="020B0604020202020204"/>
              <a:sym typeface="Arimo" panose="020B060402020202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675741" y="703067"/>
            <a:ext cx="16936517" cy="8880865"/>
          </a:xfrm>
          <a:custGeom>
            <a:avLst/>
            <a:gdLst/>
            <a:ahLst/>
            <a:cxnLst/>
            <a:rect l="l" t="t" r="r" b="b"/>
            <a:pathLst>
              <a:path w="16936517" h="8880865">
                <a:moveTo>
                  <a:pt x="0" y="0"/>
                </a:moveTo>
                <a:lnTo>
                  <a:pt x="16936518" y="0"/>
                </a:lnTo>
                <a:lnTo>
                  <a:pt x="16936518" y="8880866"/>
                </a:lnTo>
                <a:lnTo>
                  <a:pt x="0" y="8880866"/>
                </a:lnTo>
                <a:lnTo>
                  <a:pt x="0" y="0"/>
                </a:lnTo>
                <a:close/>
              </a:path>
            </a:pathLst>
          </a:custGeom>
          <a:blipFill>
            <a:blip r:embed="rId1"/>
            <a:stretch>
              <a:fillRect/>
            </a:stretch>
          </a:blipFill>
        </p:spPr>
      </p:sp>
      <p:sp>
        <p:nvSpPr>
          <p:cNvPr id="3" name="Freeform 3"/>
          <p:cNvSpPr/>
          <p:nvPr/>
        </p:nvSpPr>
        <p:spPr>
          <a:xfrm rot="-5400000">
            <a:off x="15898852" y="-1585697"/>
            <a:ext cx="2720897" cy="5228794"/>
          </a:xfrm>
          <a:custGeom>
            <a:avLst/>
            <a:gdLst/>
            <a:ahLst/>
            <a:cxnLst/>
            <a:rect l="l" t="t" r="r" b="b"/>
            <a:pathLst>
              <a:path w="2720897" h="5228794">
                <a:moveTo>
                  <a:pt x="0" y="0"/>
                </a:moveTo>
                <a:lnTo>
                  <a:pt x="2720896" y="0"/>
                </a:lnTo>
                <a:lnTo>
                  <a:pt x="2720896" y="5228794"/>
                </a:lnTo>
                <a:lnTo>
                  <a:pt x="0" y="5228794"/>
                </a:lnTo>
                <a:lnTo>
                  <a:pt x="0" y="0"/>
                </a:lnTo>
                <a:close/>
              </a:path>
            </a:pathLst>
          </a:custGeom>
          <a:blipFill>
            <a:blip r:embed="rId2"/>
            <a:stretch>
              <a:fillRect/>
            </a:stretch>
          </a:blipFill>
        </p:spPr>
      </p:sp>
      <p:sp>
        <p:nvSpPr>
          <p:cNvPr id="4" name="Freeform 4"/>
          <p:cNvSpPr/>
          <p:nvPr/>
        </p:nvSpPr>
        <p:spPr>
          <a:xfrm rot="-5400000">
            <a:off x="1253949" y="8004351"/>
            <a:ext cx="2720897" cy="5228794"/>
          </a:xfrm>
          <a:custGeom>
            <a:avLst/>
            <a:gdLst/>
            <a:ahLst/>
            <a:cxnLst/>
            <a:rect l="l" t="t" r="r" b="b"/>
            <a:pathLst>
              <a:path w="2720897" h="5228794">
                <a:moveTo>
                  <a:pt x="0" y="0"/>
                </a:moveTo>
                <a:lnTo>
                  <a:pt x="2720897" y="0"/>
                </a:lnTo>
                <a:lnTo>
                  <a:pt x="2720897" y="5228795"/>
                </a:lnTo>
                <a:lnTo>
                  <a:pt x="0" y="5228795"/>
                </a:lnTo>
                <a:lnTo>
                  <a:pt x="0" y="0"/>
                </a:lnTo>
                <a:close/>
              </a:path>
            </a:pathLst>
          </a:custGeom>
          <a:blipFill>
            <a:blip r:embed="rId2"/>
            <a:stretch>
              <a:fillRect/>
            </a:stretch>
          </a:blipFill>
        </p:spPr>
      </p:sp>
      <p:sp>
        <p:nvSpPr>
          <p:cNvPr id="5" name="Freeform 5"/>
          <p:cNvSpPr/>
          <p:nvPr/>
        </p:nvSpPr>
        <p:spPr>
          <a:xfrm rot="-5400000">
            <a:off x="15491976" y="6969535"/>
            <a:ext cx="2720897" cy="5228794"/>
          </a:xfrm>
          <a:custGeom>
            <a:avLst/>
            <a:gdLst/>
            <a:ahLst/>
            <a:cxnLst/>
            <a:rect l="l" t="t" r="r" b="b"/>
            <a:pathLst>
              <a:path w="2720897" h="5228794">
                <a:moveTo>
                  <a:pt x="0" y="0"/>
                </a:moveTo>
                <a:lnTo>
                  <a:pt x="2720896" y="0"/>
                </a:lnTo>
                <a:lnTo>
                  <a:pt x="2720896" y="5228795"/>
                </a:lnTo>
                <a:lnTo>
                  <a:pt x="0" y="5228795"/>
                </a:lnTo>
                <a:lnTo>
                  <a:pt x="0" y="0"/>
                </a:lnTo>
                <a:close/>
              </a:path>
            </a:pathLst>
          </a:custGeom>
          <a:blipFill>
            <a:blip r:embed="rId2"/>
            <a:stretch>
              <a:fillRect/>
            </a:stretch>
          </a:blipFill>
        </p:spPr>
      </p:sp>
      <p:sp>
        <p:nvSpPr>
          <p:cNvPr id="6" name="Freeform 6"/>
          <p:cNvSpPr/>
          <p:nvPr/>
        </p:nvSpPr>
        <p:spPr>
          <a:xfrm rot="-5400000">
            <a:off x="748343" y="-1253949"/>
            <a:ext cx="2720897" cy="5228794"/>
          </a:xfrm>
          <a:custGeom>
            <a:avLst/>
            <a:gdLst/>
            <a:ahLst/>
            <a:cxnLst/>
            <a:rect l="l" t="t" r="r" b="b"/>
            <a:pathLst>
              <a:path w="2720897" h="5228794">
                <a:moveTo>
                  <a:pt x="0" y="0"/>
                </a:moveTo>
                <a:lnTo>
                  <a:pt x="2720897" y="0"/>
                </a:lnTo>
                <a:lnTo>
                  <a:pt x="2720897" y="5228795"/>
                </a:lnTo>
                <a:lnTo>
                  <a:pt x="0" y="5228795"/>
                </a:lnTo>
                <a:lnTo>
                  <a:pt x="0" y="0"/>
                </a:lnTo>
                <a:close/>
              </a:path>
            </a:pathLst>
          </a:custGeom>
          <a:blipFill>
            <a:blip r:embed="rId2"/>
            <a:stretch>
              <a:fillRect/>
            </a:stretch>
          </a:blipFill>
        </p:spPr>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94A8D"/>
        </a:solidFill>
        <a:effectLst/>
      </p:bgPr>
    </p:bg>
    <p:spTree>
      <p:nvGrpSpPr>
        <p:cNvPr id="1" name=""/>
        <p:cNvGrpSpPr/>
        <p:nvPr/>
      </p:nvGrpSpPr>
      <p:grpSpPr>
        <a:xfrm>
          <a:off x="0" y="0"/>
          <a:ext cx="0" cy="0"/>
          <a:chOff x="0" y="0"/>
          <a:chExt cx="0" cy="0"/>
        </a:xfrm>
      </p:grpSpPr>
      <p:grpSp>
        <p:nvGrpSpPr>
          <p:cNvPr id="2" name="Group 2"/>
          <p:cNvGrpSpPr/>
          <p:nvPr/>
        </p:nvGrpSpPr>
        <p:grpSpPr>
          <a:xfrm rot="0">
            <a:off x="630027" y="477108"/>
            <a:ext cx="17027945" cy="2971283"/>
            <a:chOff x="0" y="0"/>
            <a:chExt cx="4484726" cy="782560"/>
          </a:xfrm>
        </p:grpSpPr>
        <p:sp>
          <p:nvSpPr>
            <p:cNvPr id="3" name="Freeform 3"/>
            <p:cNvSpPr/>
            <p:nvPr/>
          </p:nvSpPr>
          <p:spPr>
            <a:xfrm>
              <a:off x="0" y="0"/>
              <a:ext cx="4484726" cy="782560"/>
            </a:xfrm>
            <a:custGeom>
              <a:avLst/>
              <a:gdLst/>
              <a:ahLst/>
              <a:cxnLst/>
              <a:rect l="l" t="t" r="r" b="b"/>
              <a:pathLst>
                <a:path w="4484726" h="782560">
                  <a:moveTo>
                    <a:pt x="0" y="0"/>
                  </a:moveTo>
                  <a:lnTo>
                    <a:pt x="4484726" y="0"/>
                  </a:lnTo>
                  <a:lnTo>
                    <a:pt x="4484726" y="782560"/>
                  </a:lnTo>
                  <a:lnTo>
                    <a:pt x="0" y="782560"/>
                  </a:lnTo>
                  <a:close/>
                </a:path>
              </a:pathLst>
            </a:custGeom>
            <a:solidFill>
              <a:srgbClr val="FFFFFF"/>
            </a:solidFill>
          </p:spPr>
        </p:sp>
        <p:sp>
          <p:nvSpPr>
            <p:cNvPr id="4" name="TextBox 4"/>
            <p:cNvSpPr txBox="1"/>
            <p:nvPr/>
          </p:nvSpPr>
          <p:spPr>
            <a:xfrm>
              <a:off x="0" y="-85725"/>
              <a:ext cx="4484726" cy="868285"/>
            </a:xfrm>
            <a:prstGeom prst="rect">
              <a:avLst/>
            </a:prstGeom>
          </p:spPr>
          <p:txBody>
            <a:bodyPr lIns="50800" tIns="50800" rIns="50800" bIns="50800" rtlCol="0" anchor="ctr"/>
            <a:lstStyle/>
            <a:p>
              <a:pPr algn="l">
                <a:lnSpc>
                  <a:spcPts val="4480"/>
                </a:lnSpc>
              </a:pPr>
              <a:r>
                <a:rPr lang="en-US" sz="3200">
                  <a:solidFill>
                    <a:srgbClr val="000000"/>
                  </a:solidFill>
                  <a:latin typeface="Arimo" panose="020B0604020202020204"/>
                  <a:ea typeface="Arimo" panose="020B0604020202020204"/>
                  <a:cs typeface="Arimo" panose="020B0604020202020204"/>
                  <a:sym typeface="Arimo" panose="020B0604020202020204"/>
                </a:rPr>
                <a:t>.</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l">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Used KMeans clustering to group IoT devices.</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l">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Each cluster center became an optimized fog node location.</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l">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Compared it with random fog node placement.</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algn="l">
                <a:lnSpc>
                  <a:spcPts val="4480"/>
                </a:lnSpc>
              </a:pPr>
            </a:p>
          </p:txBody>
        </p:sp>
      </p:grpSp>
      <p:grpSp>
        <p:nvGrpSpPr>
          <p:cNvPr id="5" name="Group 5"/>
          <p:cNvGrpSpPr/>
          <p:nvPr/>
        </p:nvGrpSpPr>
        <p:grpSpPr>
          <a:xfrm rot="0">
            <a:off x="639552" y="3761009"/>
            <a:ext cx="17027945" cy="5781158"/>
            <a:chOff x="0" y="0"/>
            <a:chExt cx="4484726" cy="1522610"/>
          </a:xfrm>
        </p:grpSpPr>
        <p:sp>
          <p:nvSpPr>
            <p:cNvPr id="6" name="Freeform 6"/>
            <p:cNvSpPr/>
            <p:nvPr/>
          </p:nvSpPr>
          <p:spPr>
            <a:xfrm>
              <a:off x="0" y="0"/>
              <a:ext cx="4484726" cy="1522610"/>
            </a:xfrm>
            <a:custGeom>
              <a:avLst/>
              <a:gdLst/>
              <a:ahLst/>
              <a:cxnLst/>
              <a:rect l="l" t="t" r="r" b="b"/>
              <a:pathLst>
                <a:path w="4484726" h="1522610">
                  <a:moveTo>
                    <a:pt x="0" y="0"/>
                  </a:moveTo>
                  <a:lnTo>
                    <a:pt x="4484726" y="0"/>
                  </a:lnTo>
                  <a:lnTo>
                    <a:pt x="4484726" y="1522610"/>
                  </a:lnTo>
                  <a:lnTo>
                    <a:pt x="0" y="1522610"/>
                  </a:lnTo>
                  <a:close/>
                </a:path>
              </a:pathLst>
            </a:custGeom>
            <a:solidFill>
              <a:srgbClr val="FFFFFF"/>
            </a:solidFill>
          </p:spPr>
        </p:sp>
        <p:sp>
          <p:nvSpPr>
            <p:cNvPr id="7" name="TextBox 7"/>
            <p:cNvSpPr txBox="1"/>
            <p:nvPr/>
          </p:nvSpPr>
          <p:spPr>
            <a:xfrm>
              <a:off x="0" y="-85725"/>
              <a:ext cx="4484726" cy="1608335"/>
            </a:xfrm>
            <a:prstGeom prst="rect">
              <a:avLst/>
            </a:prstGeom>
          </p:spPr>
          <p:txBody>
            <a:bodyPr lIns="50800" tIns="50800" rIns="50800" bIns="50800" rtlCol="0" anchor="ctr"/>
            <a:lstStyle/>
            <a:p>
              <a:pPr algn="l">
                <a:lnSpc>
                  <a:spcPts val="4480"/>
                </a:lnSpc>
              </a:pPr>
            </a:p>
            <a:p>
              <a:pPr algn="l">
                <a:lnSpc>
                  <a:spcPts val="4480"/>
                </a:lnSpc>
              </a:pPr>
              <a:r>
                <a:rPr lang="en-US" sz="3200">
                  <a:solidFill>
                    <a:srgbClr val="000000"/>
                  </a:solidFill>
                  <a:latin typeface="Arimo" panose="020B0604020202020204"/>
                  <a:ea typeface="Arimo" panose="020B0604020202020204"/>
                  <a:cs typeface="Arimo" panose="020B0604020202020204"/>
                  <a:sym typeface="Arimo" panose="020B0604020202020204"/>
                </a:rPr>
                <a:t>Initial (Random Fog Node Placement):</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l">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Shows poor coverage</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l">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High average distance (~143.47 meters)</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algn="l">
                <a:lnSpc>
                  <a:spcPts val="4480"/>
                </a:lnSpc>
              </a:pPr>
            </a:p>
            <a:p>
              <a:pPr algn="l">
                <a:lnSpc>
                  <a:spcPts val="4480"/>
                </a:lnSpc>
              </a:pPr>
              <a:r>
                <a:rPr lang="en-US" sz="3200">
                  <a:solidFill>
                    <a:srgbClr val="000000"/>
                  </a:solidFill>
                  <a:latin typeface="Arimo" panose="020B0604020202020204"/>
                  <a:ea typeface="Arimo" panose="020B0604020202020204"/>
                  <a:cs typeface="Arimo" panose="020B0604020202020204"/>
                  <a:sym typeface="Arimo" panose="020B0604020202020204"/>
                </a:rPr>
                <a:t>Optimized (After KMeans):</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l">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Better placement close to IoT clusters</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marL="690880" lvl="1" indent="-345440" algn="l">
                <a:lnSpc>
                  <a:spcPts val="4480"/>
                </a:lnSpc>
                <a:buFont typeface="Arial" panose="020B0604020202020204"/>
                <a:buChar char="•"/>
              </a:pPr>
              <a:r>
                <a:rPr lang="en-US" sz="3200">
                  <a:solidFill>
                    <a:srgbClr val="000000"/>
                  </a:solidFill>
                  <a:latin typeface="Arimo" panose="020B0604020202020204"/>
                  <a:ea typeface="Arimo" panose="020B0604020202020204"/>
                  <a:cs typeface="Arimo" panose="020B0604020202020204"/>
                  <a:sym typeface="Arimo" panose="020B0604020202020204"/>
                </a:rPr>
                <a:t>Lower average distance (~78.35 meters)</a:t>
              </a:r>
              <a:endParaRPr lang="en-US" sz="3200">
                <a:solidFill>
                  <a:srgbClr val="000000"/>
                </a:solidFill>
                <a:latin typeface="Arimo" panose="020B0604020202020204"/>
                <a:ea typeface="Arimo" panose="020B0604020202020204"/>
                <a:cs typeface="Arimo" panose="020B0604020202020204"/>
                <a:sym typeface="Arimo" panose="020B0604020202020204"/>
              </a:endParaRPr>
            </a:p>
            <a:p>
              <a:pPr algn="l">
                <a:lnSpc>
                  <a:spcPts val="4480"/>
                </a:lnSpc>
              </a:pPr>
            </a:p>
            <a:p>
              <a:pPr algn="ctr">
                <a:lnSpc>
                  <a:spcPts val="4480"/>
                </a:lnSpc>
              </a:pPr>
            </a:p>
          </p:txBody>
        </p:sp>
      </p:grpSp>
      <p:sp>
        <p:nvSpPr>
          <p:cNvPr id="8" name="Freeform 8"/>
          <p:cNvSpPr/>
          <p:nvPr/>
        </p:nvSpPr>
        <p:spPr>
          <a:xfrm rot="-5400000">
            <a:off x="15663831" y="7672603"/>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1"/>
            <a:stretch>
              <a:fillRect/>
            </a:stretch>
          </a:blipFill>
        </p:spPr>
      </p:sp>
      <p:sp>
        <p:nvSpPr>
          <p:cNvPr id="9" name="Freeform 9"/>
          <p:cNvSpPr/>
          <p:nvPr/>
        </p:nvSpPr>
        <p:spPr>
          <a:xfrm rot="-5400000">
            <a:off x="534291" y="-1585697"/>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1"/>
            <a:stretch>
              <a:fillRect/>
            </a:stretch>
          </a:blipFill>
        </p:spPr>
      </p:sp>
      <p:sp>
        <p:nvSpPr>
          <p:cNvPr id="10" name="Freeform 10"/>
          <p:cNvSpPr/>
          <p:nvPr/>
        </p:nvSpPr>
        <p:spPr>
          <a:xfrm rot="-10800000">
            <a:off x="-331748" y="6643903"/>
            <a:ext cx="2720897" cy="5228794"/>
          </a:xfrm>
          <a:custGeom>
            <a:avLst/>
            <a:gdLst/>
            <a:ahLst/>
            <a:cxnLst/>
            <a:rect l="l" t="t" r="r" b="b"/>
            <a:pathLst>
              <a:path w="2720897" h="5228794">
                <a:moveTo>
                  <a:pt x="0" y="0"/>
                </a:moveTo>
                <a:lnTo>
                  <a:pt x="2720896" y="0"/>
                </a:lnTo>
                <a:lnTo>
                  <a:pt x="2720896" y="5228794"/>
                </a:lnTo>
                <a:lnTo>
                  <a:pt x="0" y="5228794"/>
                </a:lnTo>
                <a:lnTo>
                  <a:pt x="0" y="0"/>
                </a:lnTo>
                <a:close/>
              </a:path>
            </a:pathLst>
          </a:custGeom>
          <a:blipFill>
            <a:blip r:embed="rId1"/>
            <a:stretch>
              <a:fillRect/>
            </a:stretch>
          </a:blipFill>
        </p:spPr>
      </p:sp>
      <p:sp>
        <p:nvSpPr>
          <p:cNvPr id="11" name="Freeform 11"/>
          <p:cNvSpPr/>
          <p:nvPr/>
        </p:nvSpPr>
        <p:spPr>
          <a:xfrm rot="-5400000">
            <a:off x="16684813" y="-1780403"/>
            <a:ext cx="2720897" cy="5228794"/>
          </a:xfrm>
          <a:custGeom>
            <a:avLst/>
            <a:gdLst/>
            <a:ahLst/>
            <a:cxnLst/>
            <a:rect l="l" t="t" r="r" b="b"/>
            <a:pathLst>
              <a:path w="2720897" h="5228794">
                <a:moveTo>
                  <a:pt x="0" y="0"/>
                </a:moveTo>
                <a:lnTo>
                  <a:pt x="2720897" y="0"/>
                </a:lnTo>
                <a:lnTo>
                  <a:pt x="2720897" y="5228795"/>
                </a:lnTo>
                <a:lnTo>
                  <a:pt x="0" y="5228795"/>
                </a:lnTo>
                <a:lnTo>
                  <a:pt x="0" y="0"/>
                </a:lnTo>
                <a:close/>
              </a:path>
            </a:pathLst>
          </a:custGeom>
          <a:blipFill>
            <a:blip r:embed="rId1"/>
            <a:stretch>
              <a:fillRect/>
            </a:stretch>
          </a:blipFill>
        </p:spPr>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94A8D"/>
        </a:solidFill>
        <a:effectLst/>
      </p:bgPr>
    </p:bg>
    <p:spTree>
      <p:nvGrpSpPr>
        <p:cNvPr id="1" name=""/>
        <p:cNvGrpSpPr/>
        <p:nvPr/>
      </p:nvGrpSpPr>
      <p:grpSpPr>
        <a:xfrm>
          <a:off x="0" y="0"/>
          <a:ext cx="0" cy="0"/>
          <a:chOff x="0" y="0"/>
          <a:chExt cx="0" cy="0"/>
        </a:xfrm>
      </p:grpSpPr>
      <p:sp>
        <p:nvSpPr>
          <p:cNvPr id="2" name="TextBox 2"/>
          <p:cNvSpPr txBox="1"/>
          <p:nvPr/>
        </p:nvSpPr>
        <p:spPr>
          <a:xfrm>
            <a:off x="261554" y="933450"/>
            <a:ext cx="18288000" cy="2359026"/>
          </a:xfrm>
          <a:prstGeom prst="rect">
            <a:avLst/>
          </a:prstGeom>
        </p:spPr>
        <p:txBody>
          <a:bodyPr lIns="0" tIns="0" rIns="0" bIns="0" rtlCol="0" anchor="t">
            <a:spAutoFit/>
          </a:bodyPr>
          <a:lstStyle/>
          <a:p>
            <a:pPr algn="l">
              <a:lnSpc>
                <a:spcPts val="5320"/>
              </a:lnSpc>
              <a:spcBef>
                <a:spcPct val="0"/>
              </a:spcBef>
            </a:pPr>
            <a:r>
              <a:rPr lang="en-US" sz="3800" b="1">
                <a:solidFill>
                  <a:srgbClr val="FFFFFF"/>
                </a:solidFill>
                <a:latin typeface="Arimo Bold" panose="020B0704020202020204"/>
                <a:ea typeface="Arimo Bold" panose="020B0704020202020204"/>
                <a:cs typeface="Arimo Bold" panose="020B0704020202020204"/>
                <a:sym typeface="Arimo Bold" panose="020B0704020202020204"/>
              </a:rPr>
              <a:t>Efficiency Formula:</a:t>
            </a:r>
            <a:endParaRPr lang="en-US" sz="3800" b="1">
              <a:solidFill>
                <a:srgbClr val="FFFFFF"/>
              </a:solidFill>
              <a:latin typeface="Arimo Bold" panose="020B0704020202020204"/>
              <a:ea typeface="Arimo Bold" panose="020B0704020202020204"/>
              <a:cs typeface="Arimo Bold" panose="020B0704020202020204"/>
              <a:sym typeface="Arimo Bold" panose="020B0704020202020204"/>
            </a:endParaRPr>
          </a:p>
          <a:p>
            <a:pPr algn="ctr">
              <a:lnSpc>
                <a:spcPts val="4480"/>
              </a:lnSpc>
              <a:spcBef>
                <a:spcPct val="0"/>
              </a:spcBef>
            </a:pPr>
            <a:r>
              <a:rPr lang="en-US" sz="3200">
                <a:solidFill>
                  <a:srgbClr val="FFFFFF"/>
                </a:solidFill>
                <a:latin typeface="Arimo" panose="020B0604020202020204"/>
                <a:ea typeface="Arimo" panose="020B0604020202020204"/>
                <a:cs typeface="Arimo" panose="020B0604020202020204"/>
                <a:sym typeface="Arimo" panose="020B0604020202020204"/>
              </a:rPr>
              <a:t>Efficiency (%) = ((Average Random Distance - Average Optimized Distance) / Average Random Distance) * 100</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ctr">
              <a:lnSpc>
                <a:spcPts val="4480"/>
              </a:lnSpc>
              <a:spcBef>
                <a:spcPct val="0"/>
              </a:spcBef>
            </a:pPr>
          </a:p>
        </p:txBody>
      </p:sp>
      <p:sp>
        <p:nvSpPr>
          <p:cNvPr id="3" name="TextBox 3"/>
          <p:cNvSpPr txBox="1"/>
          <p:nvPr/>
        </p:nvSpPr>
        <p:spPr>
          <a:xfrm>
            <a:off x="514350" y="2869414"/>
            <a:ext cx="17259300" cy="2814321"/>
          </a:xfrm>
          <a:prstGeom prst="rect">
            <a:avLst/>
          </a:prstGeom>
        </p:spPr>
        <p:txBody>
          <a:bodyPr lIns="0" tIns="0" rIns="0" bIns="0" rtlCol="0" anchor="t">
            <a:spAutoFit/>
          </a:bodyPr>
          <a:lstStyle/>
          <a:p>
            <a:pPr algn="l">
              <a:lnSpc>
                <a:spcPts val="4480"/>
              </a:lnSpc>
              <a:spcBef>
                <a:spcPct val="0"/>
              </a:spcBef>
            </a:pPr>
            <a:r>
              <a:rPr lang="en-US" sz="3200">
                <a:solidFill>
                  <a:srgbClr val="FFFFFF"/>
                </a:solidFill>
                <a:latin typeface="Arimo" panose="020B0604020202020204"/>
                <a:ea typeface="Arimo" panose="020B0604020202020204"/>
                <a:cs typeface="Arimo" panose="020B0604020202020204"/>
                <a:sym typeface="Arimo" panose="020B0604020202020204"/>
              </a:rPr>
              <a:t>Where:</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spcBef>
                <a:spcPct val="0"/>
              </a:spcBef>
            </a:pPr>
            <a:r>
              <a:rPr lang="en-US" sz="3200">
                <a:solidFill>
                  <a:srgbClr val="FFFFFF"/>
                </a:solidFill>
                <a:latin typeface="Arimo" panose="020B0604020202020204"/>
                <a:ea typeface="Arimo" panose="020B0604020202020204"/>
                <a:cs typeface="Arimo" panose="020B0604020202020204"/>
                <a:sym typeface="Arimo" panose="020B0604020202020204"/>
              </a:rPr>
              <a:t>Average Random Distance = Mean of distances from each IoT device to its nearest fog node in random placement</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spcBef>
                <a:spcPct val="0"/>
              </a:spcBef>
            </a:pPr>
            <a:r>
              <a:rPr lang="en-US" sz="3200">
                <a:solidFill>
                  <a:srgbClr val="FFFFFF"/>
                </a:solidFill>
                <a:latin typeface="Arimo" panose="020B0604020202020204"/>
                <a:ea typeface="Arimo" panose="020B0604020202020204"/>
                <a:cs typeface="Arimo" panose="020B0604020202020204"/>
                <a:sym typeface="Arimo" panose="020B0604020202020204"/>
              </a:rPr>
              <a:t>Average Optimized Distance = Mean of distances from each IoT device to its nearest fog node in optimized (KMeans) placement</a:t>
            </a:r>
            <a:endParaRPr lang="en-US" sz="3200">
              <a:solidFill>
                <a:srgbClr val="FFFFFF"/>
              </a:solidFill>
              <a:latin typeface="Arimo" panose="020B0604020202020204"/>
              <a:ea typeface="Arimo" panose="020B0604020202020204"/>
              <a:cs typeface="Arimo" panose="020B0604020202020204"/>
              <a:sym typeface="Arimo" panose="020B0604020202020204"/>
            </a:endParaRPr>
          </a:p>
        </p:txBody>
      </p:sp>
      <p:sp>
        <p:nvSpPr>
          <p:cNvPr id="4" name="Freeform 4"/>
          <p:cNvSpPr/>
          <p:nvPr/>
        </p:nvSpPr>
        <p:spPr>
          <a:xfrm rot="-5400000">
            <a:off x="349271" y="-1253949"/>
            <a:ext cx="2720897" cy="5228794"/>
          </a:xfrm>
          <a:custGeom>
            <a:avLst/>
            <a:gdLst/>
            <a:ahLst/>
            <a:cxnLst/>
            <a:rect l="l" t="t" r="r" b="b"/>
            <a:pathLst>
              <a:path w="2720897" h="5228794">
                <a:moveTo>
                  <a:pt x="0" y="0"/>
                </a:moveTo>
                <a:lnTo>
                  <a:pt x="2720897" y="0"/>
                </a:lnTo>
                <a:lnTo>
                  <a:pt x="2720897" y="5228795"/>
                </a:lnTo>
                <a:lnTo>
                  <a:pt x="0" y="5228795"/>
                </a:lnTo>
                <a:lnTo>
                  <a:pt x="0" y="0"/>
                </a:lnTo>
                <a:close/>
              </a:path>
            </a:pathLst>
          </a:custGeom>
          <a:blipFill>
            <a:blip r:embed="rId1"/>
            <a:stretch>
              <a:fillRect/>
            </a:stretch>
          </a:blipFill>
        </p:spPr>
      </p:sp>
      <p:sp>
        <p:nvSpPr>
          <p:cNvPr id="5" name="Freeform 5"/>
          <p:cNvSpPr/>
          <p:nvPr/>
        </p:nvSpPr>
        <p:spPr>
          <a:xfrm rot="5400000">
            <a:off x="13798804" y="6312154"/>
            <a:ext cx="2720897" cy="5228794"/>
          </a:xfrm>
          <a:custGeom>
            <a:avLst/>
            <a:gdLst/>
            <a:ahLst/>
            <a:cxnLst/>
            <a:rect l="l" t="t" r="r" b="b"/>
            <a:pathLst>
              <a:path w="2720897" h="5228794">
                <a:moveTo>
                  <a:pt x="0" y="0"/>
                </a:moveTo>
                <a:lnTo>
                  <a:pt x="2720897" y="0"/>
                </a:lnTo>
                <a:lnTo>
                  <a:pt x="2720897" y="5228795"/>
                </a:lnTo>
                <a:lnTo>
                  <a:pt x="0" y="5228795"/>
                </a:lnTo>
                <a:lnTo>
                  <a:pt x="0" y="0"/>
                </a:lnTo>
                <a:close/>
              </a:path>
            </a:pathLst>
          </a:custGeom>
          <a:blipFill>
            <a:blip r:embed="rId1"/>
            <a:stretch>
              <a:fillRect/>
            </a:stretch>
          </a:blipFill>
        </p:spPr>
      </p:sp>
      <p:sp>
        <p:nvSpPr>
          <p:cNvPr id="6" name="Freeform 6"/>
          <p:cNvSpPr/>
          <p:nvPr/>
        </p:nvSpPr>
        <p:spPr>
          <a:xfrm rot="-5400000">
            <a:off x="14313154" y="-1253949"/>
            <a:ext cx="2720897" cy="5228794"/>
          </a:xfrm>
          <a:custGeom>
            <a:avLst/>
            <a:gdLst/>
            <a:ahLst/>
            <a:cxnLst/>
            <a:rect l="l" t="t" r="r" b="b"/>
            <a:pathLst>
              <a:path w="2720897" h="5228794">
                <a:moveTo>
                  <a:pt x="0" y="0"/>
                </a:moveTo>
                <a:lnTo>
                  <a:pt x="2720897" y="0"/>
                </a:lnTo>
                <a:lnTo>
                  <a:pt x="2720897" y="5228795"/>
                </a:lnTo>
                <a:lnTo>
                  <a:pt x="0" y="5228795"/>
                </a:lnTo>
                <a:lnTo>
                  <a:pt x="0" y="0"/>
                </a:lnTo>
                <a:close/>
              </a:path>
            </a:pathLst>
          </a:custGeom>
          <a:blipFill>
            <a:blip r:embed="rId1"/>
            <a:stretch>
              <a:fillRect/>
            </a:stretch>
          </a:blipFill>
        </p:spPr>
      </p:sp>
      <p:sp>
        <p:nvSpPr>
          <p:cNvPr id="7" name="TextBox 7"/>
          <p:cNvSpPr txBox="1"/>
          <p:nvPr/>
        </p:nvSpPr>
        <p:spPr>
          <a:xfrm>
            <a:off x="514350" y="6447829"/>
            <a:ext cx="11692533" cy="3376296"/>
          </a:xfrm>
          <a:prstGeom prst="rect">
            <a:avLst/>
          </a:prstGeom>
        </p:spPr>
        <p:txBody>
          <a:bodyPr lIns="0" tIns="0" rIns="0" bIns="0" rtlCol="0" anchor="t">
            <a:spAutoFit/>
          </a:bodyPr>
          <a:lstStyle/>
          <a:p>
            <a:pPr algn="l">
              <a:lnSpc>
                <a:spcPts val="4480"/>
              </a:lnSpc>
            </a:pPr>
            <a:r>
              <a:rPr lang="en-US" sz="3200">
                <a:solidFill>
                  <a:srgbClr val="FFFFFF"/>
                </a:solidFill>
                <a:latin typeface="Arimo" panose="020B0604020202020204"/>
                <a:ea typeface="Arimo" panose="020B0604020202020204"/>
                <a:cs typeface="Arimo" panose="020B0604020202020204"/>
                <a:sym typeface="Arimo" panose="020B0604020202020204"/>
              </a:rPr>
              <a:t>Efficiency in this context means:</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spcBef>
                <a:spcPct val="0"/>
              </a:spcBef>
            </a:pPr>
            <a:r>
              <a:rPr lang="en-US" sz="3200">
                <a:solidFill>
                  <a:srgbClr val="FFFFFF"/>
                </a:solidFill>
                <a:latin typeface="Arimo" panose="020B0604020202020204"/>
                <a:ea typeface="Arimo" panose="020B0604020202020204"/>
                <a:cs typeface="Arimo" panose="020B0604020202020204"/>
                <a:sym typeface="Arimo" panose="020B0604020202020204"/>
              </a:rPr>
              <a:t>How close (on average) are IoT devices to their nearest fog node</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spcBef>
                <a:spcPct val="0"/>
              </a:spcBef>
            </a:pPr>
            <a:r>
              <a:rPr lang="en-US" sz="3200">
                <a:solidFill>
                  <a:srgbClr val="FFFFFF"/>
                </a:solidFill>
                <a:latin typeface="Arimo" panose="020B0604020202020204"/>
                <a:ea typeface="Arimo" panose="020B0604020202020204"/>
                <a:cs typeface="Arimo" panose="020B0604020202020204"/>
                <a:sym typeface="Arimo" panose="020B0604020202020204"/>
              </a:rPr>
              <a:t>If devices are close to fog nodes, we get:</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marL="690880" lvl="1" indent="-345440" algn="l">
              <a:lnSpc>
                <a:spcPts val="4480"/>
              </a:lnSpc>
              <a:buFont typeface="Arial" panose="020B0604020202020204"/>
              <a:buChar char="•"/>
            </a:pPr>
            <a:r>
              <a:rPr lang="en-US" sz="3200">
                <a:solidFill>
                  <a:srgbClr val="FFFFFF"/>
                </a:solidFill>
                <a:latin typeface="Arimo" panose="020B0604020202020204"/>
                <a:ea typeface="Arimo" panose="020B0604020202020204"/>
                <a:cs typeface="Arimo" panose="020B0604020202020204"/>
                <a:sym typeface="Arimo" panose="020B0604020202020204"/>
              </a:rPr>
              <a:t> Less latency</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marL="690880" lvl="1" indent="-345440" algn="l">
              <a:lnSpc>
                <a:spcPts val="4480"/>
              </a:lnSpc>
              <a:buFont typeface="Arial" panose="020B0604020202020204"/>
              <a:buChar char="•"/>
            </a:pPr>
            <a:r>
              <a:rPr lang="en-US" sz="3200">
                <a:solidFill>
                  <a:srgbClr val="FFFFFF"/>
                </a:solidFill>
                <a:latin typeface="Arimo" panose="020B0604020202020204"/>
                <a:ea typeface="Arimo" panose="020B0604020202020204"/>
                <a:cs typeface="Arimo" panose="020B0604020202020204"/>
                <a:sym typeface="Arimo" panose="020B0604020202020204"/>
              </a:rPr>
              <a:t> Faster data transfer</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marL="690880" lvl="1" indent="-345440" algn="l">
              <a:lnSpc>
                <a:spcPts val="4480"/>
              </a:lnSpc>
              <a:buFont typeface="Arial" panose="020B0604020202020204"/>
              <a:buChar char="•"/>
            </a:pPr>
            <a:r>
              <a:rPr lang="en-US" sz="3200">
                <a:solidFill>
                  <a:srgbClr val="FFFFFF"/>
                </a:solidFill>
                <a:latin typeface="Arimo" panose="020B0604020202020204"/>
                <a:ea typeface="Arimo" panose="020B0604020202020204"/>
                <a:cs typeface="Arimo" panose="020B0604020202020204"/>
                <a:sym typeface="Arimo" panose="020B0604020202020204"/>
              </a:rPr>
              <a:t>Better resource utilization</a:t>
            </a:r>
            <a:endParaRPr lang="en-US" sz="3200">
              <a:solidFill>
                <a:srgbClr val="FFFFFF"/>
              </a:solidFill>
              <a:latin typeface="Arimo" panose="020B0604020202020204"/>
              <a:ea typeface="Arimo" panose="020B0604020202020204"/>
              <a:cs typeface="Arimo" panose="020B0604020202020204"/>
              <a:sym typeface="Arimo" panose="020B0604020202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94A8D"/>
        </a:solidFill>
        <a:effectLst/>
      </p:bgPr>
    </p:bg>
    <p:spTree>
      <p:nvGrpSpPr>
        <p:cNvPr id="1" name=""/>
        <p:cNvGrpSpPr/>
        <p:nvPr/>
      </p:nvGrpSpPr>
      <p:grpSpPr>
        <a:xfrm>
          <a:off x="0" y="0"/>
          <a:ext cx="0" cy="0"/>
          <a:chOff x="0" y="0"/>
          <a:chExt cx="0" cy="0"/>
        </a:xfrm>
      </p:grpSpPr>
      <p:grpSp>
        <p:nvGrpSpPr>
          <p:cNvPr id="2" name="Group 2"/>
          <p:cNvGrpSpPr/>
          <p:nvPr/>
        </p:nvGrpSpPr>
        <p:grpSpPr>
          <a:xfrm rot="0">
            <a:off x="296766" y="659967"/>
            <a:ext cx="6592191" cy="4095233"/>
            <a:chOff x="0" y="0"/>
            <a:chExt cx="1736215" cy="1078580"/>
          </a:xfrm>
        </p:grpSpPr>
        <p:sp>
          <p:nvSpPr>
            <p:cNvPr id="3" name="Freeform 3"/>
            <p:cNvSpPr/>
            <p:nvPr/>
          </p:nvSpPr>
          <p:spPr>
            <a:xfrm>
              <a:off x="0" y="0"/>
              <a:ext cx="1736215" cy="1078580"/>
            </a:xfrm>
            <a:custGeom>
              <a:avLst/>
              <a:gdLst/>
              <a:ahLst/>
              <a:cxnLst/>
              <a:rect l="l" t="t" r="r" b="b"/>
              <a:pathLst>
                <a:path w="1736215" h="1078580">
                  <a:moveTo>
                    <a:pt x="0" y="0"/>
                  </a:moveTo>
                  <a:lnTo>
                    <a:pt x="1736215" y="0"/>
                  </a:lnTo>
                  <a:lnTo>
                    <a:pt x="1736215" y="1078580"/>
                  </a:lnTo>
                  <a:lnTo>
                    <a:pt x="0" y="1078580"/>
                  </a:lnTo>
                  <a:close/>
                </a:path>
              </a:pathLst>
            </a:custGeom>
            <a:solidFill>
              <a:srgbClr val="194A8D"/>
            </a:solidFill>
          </p:spPr>
        </p:sp>
        <p:sp>
          <p:nvSpPr>
            <p:cNvPr id="4" name="TextBox 4"/>
            <p:cNvSpPr txBox="1"/>
            <p:nvPr/>
          </p:nvSpPr>
          <p:spPr>
            <a:xfrm>
              <a:off x="0" y="-85725"/>
              <a:ext cx="1736215" cy="1164305"/>
            </a:xfrm>
            <a:prstGeom prst="rect">
              <a:avLst/>
            </a:prstGeom>
          </p:spPr>
          <p:txBody>
            <a:bodyPr lIns="50800" tIns="50800" rIns="50800" bIns="50800" rtlCol="0" anchor="ctr"/>
            <a:lstStyle/>
            <a:p>
              <a:pPr algn="l">
                <a:lnSpc>
                  <a:spcPts val="4480"/>
                </a:lnSpc>
              </a:pPr>
              <a:r>
                <a:rPr lang="en-US" sz="3200">
                  <a:solidFill>
                    <a:srgbClr val="FFFFFF"/>
                  </a:solidFill>
                  <a:latin typeface="Arimo" panose="020B0604020202020204"/>
                  <a:ea typeface="Arimo" panose="020B0604020202020204"/>
                  <a:cs typeface="Arimo" panose="020B0604020202020204"/>
                  <a:sym typeface="Arimo" panose="020B0604020202020204"/>
                </a:rPr>
                <a:t>Given, </a:t>
              </a:r>
              <a:r>
                <a:rPr lang="en-US" sz="3200">
                  <a:solidFill>
                    <a:srgbClr val="FFFFFF"/>
                  </a:solidFill>
                  <a:latin typeface="Arimo" panose="020B0604020202020204"/>
                  <a:ea typeface="Arimo" panose="020B0604020202020204"/>
                  <a:cs typeface="Arimo" panose="020B0604020202020204"/>
                  <a:sym typeface="Arimo" panose="020B0604020202020204"/>
                </a:rPr>
                <a:t>IOT Device Coordinates:              </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pPr>
              <a:r>
                <a:rPr lang="en-US" sz="3200">
                  <a:solidFill>
                    <a:srgbClr val="FFFFFF"/>
                  </a:solidFill>
                  <a:latin typeface="Arimo" panose="020B0604020202020204"/>
                  <a:ea typeface="Arimo" panose="020B0604020202020204"/>
                  <a:cs typeface="Arimo" panose="020B0604020202020204"/>
                  <a:sym typeface="Arimo" panose="020B0604020202020204"/>
                </a:rPr>
                <a:t>D1: (100, 100) </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pPr>
              <a:r>
                <a:rPr lang="en-US" sz="3200">
                  <a:solidFill>
                    <a:srgbClr val="FFFFFF"/>
                  </a:solidFill>
                  <a:latin typeface="Arimo" panose="020B0604020202020204"/>
                  <a:ea typeface="Arimo" panose="020B0604020202020204"/>
                  <a:cs typeface="Arimo" panose="020B0604020202020204"/>
                  <a:sym typeface="Arimo" panose="020B0604020202020204"/>
                </a:rPr>
                <a:t>D2: (200, 250)                               </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pPr>
              <a:r>
                <a:rPr lang="en-US" sz="3200">
                  <a:solidFill>
                    <a:srgbClr val="FFFFFF"/>
                  </a:solidFill>
                  <a:latin typeface="Arimo" panose="020B0604020202020204"/>
                  <a:ea typeface="Arimo" panose="020B0604020202020204"/>
                  <a:cs typeface="Arimo" panose="020B0604020202020204"/>
                  <a:sym typeface="Arimo" panose="020B0604020202020204"/>
                </a:rPr>
                <a:t>D3: (300, 400)</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pPr>
              <a:r>
                <a:rPr lang="en-US" sz="3200">
                  <a:solidFill>
                    <a:srgbClr val="FFFFFF"/>
                  </a:solidFill>
                  <a:latin typeface="Arimo" panose="020B0604020202020204"/>
                  <a:ea typeface="Arimo" panose="020B0604020202020204"/>
                  <a:cs typeface="Arimo" panose="020B0604020202020204"/>
                  <a:sym typeface="Arimo" panose="020B0604020202020204"/>
                </a:rPr>
                <a:t>D4: (400, 150)</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pPr>
              <a:r>
                <a:rPr lang="en-US" sz="3200">
                  <a:solidFill>
                    <a:srgbClr val="FFFFFF"/>
                  </a:solidFill>
                  <a:latin typeface="Arimo" panose="020B0604020202020204"/>
                  <a:ea typeface="Arimo" panose="020B0604020202020204"/>
                  <a:cs typeface="Arimo" panose="020B0604020202020204"/>
                  <a:sym typeface="Arimo" panose="020B0604020202020204"/>
                </a:rPr>
                <a:t>D5: (250, 100)</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pPr>
            </a:p>
          </p:txBody>
        </p:sp>
      </p:grpSp>
      <p:grpSp>
        <p:nvGrpSpPr>
          <p:cNvPr id="5" name="Group 5"/>
          <p:cNvGrpSpPr/>
          <p:nvPr/>
        </p:nvGrpSpPr>
        <p:grpSpPr>
          <a:xfrm rot="0">
            <a:off x="6749922" y="0"/>
            <a:ext cx="4788156" cy="4095233"/>
            <a:chOff x="0" y="0"/>
            <a:chExt cx="1261078" cy="1078580"/>
          </a:xfrm>
        </p:grpSpPr>
        <p:sp>
          <p:nvSpPr>
            <p:cNvPr id="6" name="Freeform 6"/>
            <p:cNvSpPr/>
            <p:nvPr/>
          </p:nvSpPr>
          <p:spPr>
            <a:xfrm>
              <a:off x="0" y="0"/>
              <a:ext cx="1261078" cy="1078580"/>
            </a:xfrm>
            <a:custGeom>
              <a:avLst/>
              <a:gdLst/>
              <a:ahLst/>
              <a:cxnLst/>
              <a:rect l="l" t="t" r="r" b="b"/>
              <a:pathLst>
                <a:path w="1261078" h="1078580">
                  <a:moveTo>
                    <a:pt x="0" y="0"/>
                  </a:moveTo>
                  <a:lnTo>
                    <a:pt x="1261078" y="0"/>
                  </a:lnTo>
                  <a:lnTo>
                    <a:pt x="1261078" y="1078580"/>
                  </a:lnTo>
                  <a:lnTo>
                    <a:pt x="0" y="1078580"/>
                  </a:lnTo>
                  <a:close/>
                </a:path>
              </a:pathLst>
            </a:custGeom>
            <a:solidFill>
              <a:srgbClr val="194A8D"/>
            </a:solidFill>
          </p:spPr>
        </p:sp>
        <p:sp>
          <p:nvSpPr>
            <p:cNvPr id="7" name="TextBox 7"/>
            <p:cNvSpPr txBox="1"/>
            <p:nvPr/>
          </p:nvSpPr>
          <p:spPr>
            <a:xfrm>
              <a:off x="0" y="-95250"/>
              <a:ext cx="1261078" cy="1173830"/>
            </a:xfrm>
            <a:prstGeom prst="rect">
              <a:avLst/>
            </a:prstGeom>
          </p:spPr>
          <p:txBody>
            <a:bodyPr lIns="50800" tIns="50800" rIns="50800" bIns="50800" rtlCol="0" anchor="ctr"/>
            <a:lstStyle/>
            <a:p>
              <a:pPr algn="l">
                <a:lnSpc>
                  <a:spcPts val="4620"/>
                </a:lnSpc>
              </a:pPr>
              <a:r>
                <a:rPr lang="en-US" sz="3300">
                  <a:solidFill>
                    <a:srgbClr val="FFFFFF"/>
                  </a:solidFill>
                  <a:latin typeface="Arimo" panose="020B0604020202020204"/>
                  <a:ea typeface="Arimo" panose="020B0604020202020204"/>
                  <a:cs typeface="Arimo" panose="020B0604020202020204"/>
                  <a:sym typeface="Arimo" panose="020B0604020202020204"/>
                </a:rPr>
                <a:t>Random Fog Nodes:</a:t>
              </a:r>
              <a:endParaRPr lang="en-US" sz="33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pPr>
              <a:r>
                <a:rPr lang="en-US" sz="3200">
                  <a:solidFill>
                    <a:srgbClr val="FFFFFF"/>
                  </a:solidFill>
                  <a:latin typeface="Arimo" panose="020B0604020202020204"/>
                  <a:ea typeface="Arimo" panose="020B0604020202020204"/>
                  <a:cs typeface="Arimo" panose="020B0604020202020204"/>
                  <a:sym typeface="Arimo" panose="020B0604020202020204"/>
                </a:rPr>
                <a:t>F1: (120, 80)</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pPr>
              <a:r>
                <a:rPr lang="en-US" sz="3200">
                  <a:solidFill>
                    <a:srgbClr val="FFFFFF"/>
                  </a:solidFill>
                  <a:latin typeface="Arimo" panose="020B0604020202020204"/>
                  <a:ea typeface="Arimo" panose="020B0604020202020204"/>
                  <a:cs typeface="Arimo" panose="020B0604020202020204"/>
                  <a:sym typeface="Arimo" panose="020B0604020202020204"/>
                </a:rPr>
                <a:t>F2: (450, 160)</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pPr>
              <a:r>
                <a:rPr lang="en-US" sz="3200">
                  <a:solidFill>
                    <a:srgbClr val="FFFFFF"/>
                  </a:solidFill>
                  <a:latin typeface="Arimo" panose="020B0604020202020204"/>
                  <a:ea typeface="Arimo" panose="020B0604020202020204"/>
                  <a:cs typeface="Arimo" panose="020B0604020202020204"/>
                  <a:sym typeface="Arimo" panose="020B0604020202020204"/>
                </a:rPr>
                <a:t>F3: (280, 410)</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pPr>
            </a:p>
          </p:txBody>
        </p:sp>
      </p:grpSp>
      <p:sp>
        <p:nvSpPr>
          <p:cNvPr id="8" name="Freeform 8"/>
          <p:cNvSpPr/>
          <p:nvPr/>
        </p:nvSpPr>
        <p:spPr>
          <a:xfrm>
            <a:off x="3592861" y="3032141"/>
            <a:ext cx="13146870" cy="5341951"/>
          </a:xfrm>
          <a:custGeom>
            <a:avLst/>
            <a:gdLst/>
            <a:ahLst/>
            <a:cxnLst/>
            <a:rect l="l" t="t" r="r" b="b"/>
            <a:pathLst>
              <a:path w="13146870" h="5341951">
                <a:moveTo>
                  <a:pt x="0" y="0"/>
                </a:moveTo>
                <a:lnTo>
                  <a:pt x="13146870" y="0"/>
                </a:lnTo>
                <a:lnTo>
                  <a:pt x="13146870" y="5341951"/>
                </a:lnTo>
                <a:lnTo>
                  <a:pt x="0" y="5341951"/>
                </a:lnTo>
                <a:lnTo>
                  <a:pt x="0" y="0"/>
                </a:lnTo>
                <a:close/>
              </a:path>
            </a:pathLst>
          </a:custGeom>
          <a:blipFill>
            <a:blip r:embed="rId1"/>
            <a:stretch>
              <a:fillRect t="-956" b="-254"/>
            </a:stretch>
          </a:blipFill>
        </p:spPr>
      </p:sp>
      <p:sp>
        <p:nvSpPr>
          <p:cNvPr id="9" name="TextBox 9"/>
          <p:cNvSpPr txBox="1"/>
          <p:nvPr/>
        </p:nvSpPr>
        <p:spPr>
          <a:xfrm>
            <a:off x="296766" y="8370252"/>
            <a:ext cx="8686899" cy="1690371"/>
          </a:xfrm>
          <a:prstGeom prst="rect">
            <a:avLst/>
          </a:prstGeom>
        </p:spPr>
        <p:txBody>
          <a:bodyPr lIns="0" tIns="0" rIns="0" bIns="0" rtlCol="0" anchor="t">
            <a:spAutoFit/>
          </a:bodyPr>
          <a:lstStyle/>
          <a:p>
            <a:pPr algn="l">
              <a:lnSpc>
                <a:spcPts val="4480"/>
              </a:lnSpc>
              <a:spcBef>
                <a:spcPct val="0"/>
              </a:spcBef>
            </a:pPr>
            <a:r>
              <a:rPr lang="en-US" sz="3200">
                <a:solidFill>
                  <a:srgbClr val="FFFFFF"/>
                </a:solidFill>
                <a:latin typeface="Arimo" panose="020B0604020202020204"/>
                <a:ea typeface="Arimo" panose="020B0604020202020204"/>
                <a:cs typeface="Arimo" panose="020B0604020202020204"/>
                <a:sym typeface="Arimo" panose="020B0604020202020204"/>
              </a:rPr>
              <a:t>Average Random Distance</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spcBef>
                <a:spcPct val="0"/>
              </a:spcBef>
            </a:pPr>
            <a:r>
              <a:rPr lang="en-US" sz="3200">
                <a:solidFill>
                  <a:srgbClr val="FFFFFF"/>
                </a:solidFill>
                <a:latin typeface="Arimo" panose="020B0604020202020204"/>
                <a:ea typeface="Arimo" panose="020B0604020202020204"/>
                <a:cs typeface="Arimo" panose="020B0604020202020204"/>
                <a:sym typeface="Arimo" panose="020B0604020202020204"/>
              </a:rPr>
              <a:t> = (28.28 + 187.88 + 22.36 + 50.99 + 131.45) / 5</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spcBef>
                <a:spcPct val="0"/>
              </a:spcBef>
            </a:pPr>
            <a:r>
              <a:rPr lang="en-US" sz="3200">
                <a:solidFill>
                  <a:srgbClr val="FFFFFF"/>
                </a:solidFill>
                <a:latin typeface="Arimo" panose="020B0604020202020204"/>
                <a:ea typeface="Arimo" panose="020B0604020202020204"/>
                <a:cs typeface="Arimo" panose="020B0604020202020204"/>
                <a:sym typeface="Arimo" panose="020B0604020202020204"/>
              </a:rPr>
              <a:t> = 84.59 units</a:t>
            </a:r>
            <a:endParaRPr lang="en-US" sz="3200">
              <a:solidFill>
                <a:srgbClr val="FFFFFF"/>
              </a:solidFill>
              <a:latin typeface="Arimo" panose="020B0604020202020204"/>
              <a:ea typeface="Arimo" panose="020B0604020202020204"/>
              <a:cs typeface="Arimo" panose="020B0604020202020204"/>
              <a:sym typeface="Arimo" panose="020B0604020202020204"/>
            </a:endParaRPr>
          </a:p>
        </p:txBody>
      </p:sp>
      <p:sp>
        <p:nvSpPr>
          <p:cNvPr id="10" name="Freeform 10"/>
          <p:cNvSpPr/>
          <p:nvPr/>
        </p:nvSpPr>
        <p:spPr>
          <a:xfrm rot="-5400000">
            <a:off x="14313154" y="-942704"/>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sp>
      <p:sp>
        <p:nvSpPr>
          <p:cNvPr id="11" name="Freeform 11"/>
          <p:cNvSpPr/>
          <p:nvPr/>
        </p:nvSpPr>
        <p:spPr>
          <a:xfrm rot="-10800000">
            <a:off x="296766" y="4486321"/>
            <a:ext cx="2023071" cy="3887771"/>
          </a:xfrm>
          <a:custGeom>
            <a:avLst/>
            <a:gdLst/>
            <a:ahLst/>
            <a:cxnLst/>
            <a:rect l="l" t="t" r="r" b="b"/>
            <a:pathLst>
              <a:path w="2023071" h="3887771">
                <a:moveTo>
                  <a:pt x="0" y="0"/>
                </a:moveTo>
                <a:lnTo>
                  <a:pt x="2023071" y="0"/>
                </a:lnTo>
                <a:lnTo>
                  <a:pt x="2023071" y="3887771"/>
                </a:lnTo>
                <a:lnTo>
                  <a:pt x="0" y="3887771"/>
                </a:lnTo>
                <a:lnTo>
                  <a:pt x="0" y="0"/>
                </a:lnTo>
                <a:close/>
              </a:path>
            </a:pathLst>
          </a:custGeom>
          <a:blipFill>
            <a:blip r:embed="rId2"/>
            <a:stretch>
              <a:fillRect/>
            </a:stretch>
          </a:blipFill>
        </p:spPr>
      </p:sp>
      <p:sp>
        <p:nvSpPr>
          <p:cNvPr id="12" name="Freeform 12"/>
          <p:cNvSpPr/>
          <p:nvPr/>
        </p:nvSpPr>
        <p:spPr>
          <a:xfrm rot="5400000">
            <a:off x="15687330" y="7459953"/>
            <a:ext cx="1360251" cy="3841089"/>
          </a:xfrm>
          <a:custGeom>
            <a:avLst/>
            <a:gdLst/>
            <a:ahLst/>
            <a:cxnLst/>
            <a:rect l="l" t="t" r="r" b="b"/>
            <a:pathLst>
              <a:path w="1360251" h="3841089">
                <a:moveTo>
                  <a:pt x="0" y="0"/>
                </a:moveTo>
                <a:lnTo>
                  <a:pt x="1360251" y="0"/>
                </a:lnTo>
                <a:lnTo>
                  <a:pt x="1360251" y="3841089"/>
                </a:lnTo>
                <a:lnTo>
                  <a:pt x="0" y="3841089"/>
                </a:lnTo>
                <a:lnTo>
                  <a:pt x="0" y="0"/>
                </a:lnTo>
                <a:close/>
              </a:path>
            </a:pathLst>
          </a:custGeom>
          <a:blipFill>
            <a:blip r:embed="rId2"/>
            <a:stretch>
              <a:fillRect l="-33881" r="-13060"/>
            </a:stretch>
          </a:blipFill>
        </p:spPr>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94A8D"/>
        </a:solidFill>
        <a:effectLst/>
      </p:bgPr>
    </p:bg>
    <p:spTree>
      <p:nvGrpSpPr>
        <p:cNvPr id="1" name=""/>
        <p:cNvGrpSpPr/>
        <p:nvPr/>
      </p:nvGrpSpPr>
      <p:grpSpPr>
        <a:xfrm>
          <a:off x="0" y="0"/>
          <a:ext cx="0" cy="0"/>
          <a:chOff x="0" y="0"/>
          <a:chExt cx="0" cy="0"/>
        </a:xfrm>
      </p:grpSpPr>
      <p:grpSp>
        <p:nvGrpSpPr>
          <p:cNvPr id="2" name="Group 2"/>
          <p:cNvGrpSpPr/>
          <p:nvPr/>
        </p:nvGrpSpPr>
        <p:grpSpPr>
          <a:xfrm rot="0">
            <a:off x="276463" y="-261554"/>
            <a:ext cx="4788156" cy="4095233"/>
            <a:chOff x="0" y="0"/>
            <a:chExt cx="1261078" cy="1078580"/>
          </a:xfrm>
        </p:grpSpPr>
        <p:sp>
          <p:nvSpPr>
            <p:cNvPr id="3" name="Freeform 3"/>
            <p:cNvSpPr/>
            <p:nvPr/>
          </p:nvSpPr>
          <p:spPr>
            <a:xfrm>
              <a:off x="0" y="0"/>
              <a:ext cx="1261078" cy="1078580"/>
            </a:xfrm>
            <a:custGeom>
              <a:avLst/>
              <a:gdLst/>
              <a:ahLst/>
              <a:cxnLst/>
              <a:rect l="l" t="t" r="r" b="b"/>
              <a:pathLst>
                <a:path w="1261078" h="1078580">
                  <a:moveTo>
                    <a:pt x="0" y="0"/>
                  </a:moveTo>
                  <a:lnTo>
                    <a:pt x="1261078" y="0"/>
                  </a:lnTo>
                  <a:lnTo>
                    <a:pt x="1261078" y="1078580"/>
                  </a:lnTo>
                  <a:lnTo>
                    <a:pt x="0" y="1078580"/>
                  </a:lnTo>
                  <a:close/>
                </a:path>
              </a:pathLst>
            </a:custGeom>
            <a:solidFill>
              <a:srgbClr val="194A8D"/>
            </a:solidFill>
          </p:spPr>
        </p:sp>
        <p:sp>
          <p:nvSpPr>
            <p:cNvPr id="4" name="TextBox 4"/>
            <p:cNvSpPr txBox="1"/>
            <p:nvPr/>
          </p:nvSpPr>
          <p:spPr>
            <a:xfrm>
              <a:off x="0" y="-95250"/>
              <a:ext cx="1261078" cy="1173830"/>
            </a:xfrm>
            <a:prstGeom prst="rect">
              <a:avLst/>
            </a:prstGeom>
          </p:spPr>
          <p:txBody>
            <a:bodyPr lIns="50800" tIns="50800" rIns="50800" bIns="50800" rtlCol="0" anchor="ctr"/>
            <a:lstStyle/>
            <a:p>
              <a:pPr algn="l">
                <a:lnSpc>
                  <a:spcPts val="4620"/>
                </a:lnSpc>
              </a:pPr>
              <a:r>
                <a:rPr lang="en-US" sz="3300">
                  <a:solidFill>
                    <a:srgbClr val="FFFFFF"/>
                  </a:solidFill>
                  <a:latin typeface="Arimo" panose="020B0604020202020204"/>
                  <a:ea typeface="Arimo" panose="020B0604020202020204"/>
                  <a:cs typeface="Arimo" panose="020B0604020202020204"/>
                  <a:sym typeface="Arimo" panose="020B0604020202020204"/>
                </a:rPr>
                <a:t>Optimized </a:t>
              </a:r>
              <a:r>
                <a:rPr lang="en-US" sz="3300">
                  <a:solidFill>
                    <a:srgbClr val="FFFFFF"/>
                  </a:solidFill>
                  <a:latin typeface="Arimo" panose="020B0604020202020204"/>
                  <a:ea typeface="Arimo" panose="020B0604020202020204"/>
                  <a:cs typeface="Arimo" panose="020B0604020202020204"/>
                  <a:sym typeface="Arimo" panose="020B0604020202020204"/>
                </a:rPr>
                <a:t>Fog Nodes:</a:t>
              </a:r>
              <a:endParaRPr lang="en-US" sz="33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pPr>
              <a:r>
                <a:rPr lang="en-US" sz="3200">
                  <a:solidFill>
                    <a:srgbClr val="FFFFFF"/>
                  </a:solidFill>
                  <a:latin typeface="Arimo" panose="020B0604020202020204"/>
                  <a:ea typeface="Arimo" panose="020B0604020202020204"/>
                  <a:cs typeface="Arimo" panose="020B0604020202020204"/>
                  <a:sym typeface="Arimo" panose="020B0604020202020204"/>
                </a:rPr>
                <a:t>F1: (110, 90)</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pPr>
              <a:r>
                <a:rPr lang="en-US" sz="3200">
                  <a:solidFill>
                    <a:srgbClr val="FFFFFF"/>
                  </a:solidFill>
                  <a:latin typeface="Arimo" panose="020B0604020202020204"/>
                  <a:ea typeface="Arimo" panose="020B0604020202020204"/>
                  <a:cs typeface="Arimo" panose="020B0604020202020204"/>
                  <a:sym typeface="Arimo" panose="020B0604020202020204"/>
                </a:rPr>
                <a:t>F2: (290, 390)</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pPr>
              <a:r>
                <a:rPr lang="en-US" sz="3200">
                  <a:solidFill>
                    <a:srgbClr val="FFFFFF"/>
                  </a:solidFill>
                  <a:latin typeface="Arimo" panose="020B0604020202020204"/>
                  <a:ea typeface="Arimo" panose="020B0604020202020204"/>
                  <a:cs typeface="Arimo" panose="020B0604020202020204"/>
                  <a:sym typeface="Arimo" panose="020B0604020202020204"/>
                </a:rPr>
                <a:t>F3: (410, 140)</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pPr>
            </a:p>
          </p:txBody>
        </p:sp>
      </p:grpSp>
      <p:sp>
        <p:nvSpPr>
          <p:cNvPr id="5" name="Freeform 5"/>
          <p:cNvSpPr/>
          <p:nvPr/>
        </p:nvSpPr>
        <p:spPr>
          <a:xfrm>
            <a:off x="4840950" y="443735"/>
            <a:ext cx="12876070" cy="4699765"/>
          </a:xfrm>
          <a:custGeom>
            <a:avLst/>
            <a:gdLst/>
            <a:ahLst/>
            <a:cxnLst/>
            <a:rect l="l" t="t" r="r" b="b"/>
            <a:pathLst>
              <a:path w="12876070" h="4699765">
                <a:moveTo>
                  <a:pt x="0" y="0"/>
                </a:moveTo>
                <a:lnTo>
                  <a:pt x="12876069" y="0"/>
                </a:lnTo>
                <a:lnTo>
                  <a:pt x="12876069" y="4699765"/>
                </a:lnTo>
                <a:lnTo>
                  <a:pt x="0" y="4699765"/>
                </a:lnTo>
                <a:lnTo>
                  <a:pt x="0" y="0"/>
                </a:lnTo>
                <a:close/>
              </a:path>
            </a:pathLst>
          </a:custGeom>
          <a:blipFill>
            <a:blip r:embed="rId1"/>
            <a:stretch>
              <a:fillRect/>
            </a:stretch>
          </a:blipFill>
        </p:spPr>
      </p:sp>
      <p:sp>
        <p:nvSpPr>
          <p:cNvPr id="6" name="TextBox 6"/>
          <p:cNvSpPr txBox="1"/>
          <p:nvPr/>
        </p:nvSpPr>
        <p:spPr>
          <a:xfrm>
            <a:off x="276463" y="5268973"/>
            <a:ext cx="8686899" cy="1690371"/>
          </a:xfrm>
          <a:prstGeom prst="rect">
            <a:avLst/>
          </a:prstGeom>
        </p:spPr>
        <p:txBody>
          <a:bodyPr lIns="0" tIns="0" rIns="0" bIns="0" rtlCol="0" anchor="t">
            <a:spAutoFit/>
          </a:bodyPr>
          <a:lstStyle/>
          <a:p>
            <a:pPr algn="l">
              <a:lnSpc>
                <a:spcPts val="4480"/>
              </a:lnSpc>
              <a:spcBef>
                <a:spcPct val="0"/>
              </a:spcBef>
            </a:pPr>
            <a:r>
              <a:rPr lang="en-US" sz="3200">
                <a:solidFill>
                  <a:srgbClr val="FFFFFF"/>
                </a:solidFill>
                <a:latin typeface="Arimo" panose="020B0604020202020204"/>
                <a:ea typeface="Arimo" panose="020B0604020202020204"/>
                <a:cs typeface="Arimo" panose="020B0604020202020204"/>
                <a:sym typeface="Arimo" panose="020B0604020202020204"/>
              </a:rPr>
              <a:t>Average Optimized Distance</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spcBef>
                <a:spcPct val="0"/>
              </a:spcBef>
            </a:pPr>
            <a:r>
              <a:rPr lang="en-US" sz="3200">
                <a:solidFill>
                  <a:srgbClr val="FFFFFF"/>
                </a:solidFill>
                <a:latin typeface="Arimo" panose="020B0604020202020204"/>
                <a:ea typeface="Arimo" panose="020B0604020202020204"/>
                <a:cs typeface="Arimo" panose="020B0604020202020204"/>
                <a:sym typeface="Arimo" panose="020B0604020202020204"/>
              </a:rPr>
              <a:t> = (14.14 + 183.51 + 14.14 + 14.14 + 140.36) / 5</a:t>
            </a:r>
            <a:endParaRPr lang="en-US" sz="3200">
              <a:solidFill>
                <a:srgbClr val="FFFFFF"/>
              </a:solidFill>
              <a:latin typeface="Arimo" panose="020B0604020202020204"/>
              <a:ea typeface="Arimo" panose="020B0604020202020204"/>
              <a:cs typeface="Arimo" panose="020B0604020202020204"/>
              <a:sym typeface="Arimo" panose="020B0604020202020204"/>
            </a:endParaRPr>
          </a:p>
          <a:p>
            <a:pPr algn="l">
              <a:lnSpc>
                <a:spcPts val="4480"/>
              </a:lnSpc>
              <a:spcBef>
                <a:spcPct val="0"/>
              </a:spcBef>
            </a:pPr>
            <a:r>
              <a:rPr lang="en-US" sz="3200">
                <a:solidFill>
                  <a:srgbClr val="FFFFFF"/>
                </a:solidFill>
                <a:latin typeface="Arimo" panose="020B0604020202020204"/>
                <a:ea typeface="Arimo" panose="020B0604020202020204"/>
                <a:cs typeface="Arimo" panose="020B0604020202020204"/>
                <a:sym typeface="Arimo" panose="020B0604020202020204"/>
              </a:rPr>
              <a:t> = 73.26 units</a:t>
            </a:r>
            <a:endParaRPr lang="en-US" sz="3200">
              <a:solidFill>
                <a:srgbClr val="FFFFFF"/>
              </a:solidFill>
              <a:latin typeface="Arimo" panose="020B0604020202020204"/>
              <a:ea typeface="Arimo" panose="020B0604020202020204"/>
              <a:cs typeface="Arimo" panose="020B0604020202020204"/>
              <a:sym typeface="Arimo" panose="020B0604020202020204"/>
            </a:endParaRPr>
          </a:p>
        </p:txBody>
      </p:sp>
      <p:grpSp>
        <p:nvGrpSpPr>
          <p:cNvPr id="7" name="Group 7"/>
          <p:cNvGrpSpPr/>
          <p:nvPr/>
        </p:nvGrpSpPr>
        <p:grpSpPr>
          <a:xfrm rot="0">
            <a:off x="276463" y="7402926"/>
            <a:ext cx="11611695" cy="2409308"/>
            <a:chOff x="0" y="0"/>
            <a:chExt cx="3525799" cy="731567"/>
          </a:xfrm>
        </p:grpSpPr>
        <p:sp>
          <p:nvSpPr>
            <p:cNvPr id="8" name="Freeform 8"/>
            <p:cNvSpPr/>
            <p:nvPr/>
          </p:nvSpPr>
          <p:spPr>
            <a:xfrm>
              <a:off x="0" y="0"/>
              <a:ext cx="3525799" cy="731567"/>
            </a:xfrm>
            <a:custGeom>
              <a:avLst/>
              <a:gdLst/>
              <a:ahLst/>
              <a:cxnLst/>
              <a:rect l="l" t="t" r="r" b="b"/>
              <a:pathLst>
                <a:path w="3525799" h="731567">
                  <a:moveTo>
                    <a:pt x="0" y="0"/>
                  </a:moveTo>
                  <a:lnTo>
                    <a:pt x="3525799" y="0"/>
                  </a:lnTo>
                  <a:lnTo>
                    <a:pt x="3525799" y="731567"/>
                  </a:lnTo>
                  <a:lnTo>
                    <a:pt x="0" y="731567"/>
                  </a:lnTo>
                  <a:close/>
                </a:path>
              </a:pathLst>
            </a:custGeom>
            <a:solidFill>
              <a:srgbClr val="FFFFFF"/>
            </a:solidFill>
          </p:spPr>
        </p:sp>
        <p:sp>
          <p:nvSpPr>
            <p:cNvPr id="9" name="TextBox 9"/>
            <p:cNvSpPr txBox="1"/>
            <p:nvPr/>
          </p:nvSpPr>
          <p:spPr>
            <a:xfrm>
              <a:off x="0" y="-85725"/>
              <a:ext cx="3525799" cy="817292"/>
            </a:xfrm>
            <a:prstGeom prst="rect">
              <a:avLst/>
            </a:prstGeom>
          </p:spPr>
          <p:txBody>
            <a:bodyPr lIns="50800" tIns="50800" rIns="50800" bIns="50800" rtlCol="0" anchor="ctr"/>
            <a:lstStyle/>
            <a:p>
              <a:pPr algn="l">
                <a:lnSpc>
                  <a:spcPts val="4480"/>
                </a:lnSpc>
              </a:pPr>
              <a:r>
                <a:rPr lang="en-US" sz="3200" b="1">
                  <a:solidFill>
                    <a:srgbClr val="000000"/>
                  </a:solidFill>
                  <a:latin typeface="Arimo Bold" panose="020B0704020202020204"/>
                  <a:ea typeface="Arimo Bold" panose="020B0704020202020204"/>
                  <a:cs typeface="Arimo Bold" panose="020B0704020202020204"/>
                  <a:sym typeface="Arimo Bold" panose="020B0704020202020204"/>
                </a:rPr>
                <a:t>Efficiency Improvement:</a:t>
              </a:r>
              <a:endParaRPr lang="en-US" sz="3200" b="1">
                <a:solidFill>
                  <a:srgbClr val="000000"/>
                </a:solidFill>
                <a:latin typeface="Arimo Bold" panose="020B0704020202020204"/>
                <a:ea typeface="Arimo Bold" panose="020B0704020202020204"/>
                <a:cs typeface="Arimo Bold" panose="020B0704020202020204"/>
                <a:sym typeface="Arimo Bold" panose="020B0704020202020204"/>
              </a:endParaRPr>
            </a:p>
            <a:p>
              <a:pPr algn="l">
                <a:lnSpc>
                  <a:spcPts val="4480"/>
                </a:lnSpc>
              </a:pPr>
              <a:r>
                <a:rPr lang="en-US" sz="3200" b="1">
                  <a:solidFill>
                    <a:srgbClr val="000000"/>
                  </a:solidFill>
                  <a:latin typeface="Arimo Bold" panose="020B0704020202020204"/>
                  <a:ea typeface="Arimo Bold" panose="020B0704020202020204"/>
                  <a:cs typeface="Arimo Bold" panose="020B0704020202020204"/>
                  <a:sym typeface="Arimo Bold" panose="020B0704020202020204"/>
                </a:rPr>
                <a:t>= ((84.59 - 73.26) / 84.59) * 100 ≈ 13.41% improvement</a:t>
              </a:r>
              <a:endParaRPr lang="en-US" sz="3200"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4480"/>
                </a:lnSpc>
              </a:pPr>
            </a:p>
            <a:p>
              <a:pPr algn="ctr">
                <a:lnSpc>
                  <a:spcPts val="4480"/>
                </a:lnSpc>
              </a:pPr>
            </a:p>
          </p:txBody>
        </p:sp>
      </p:grpSp>
      <p:sp>
        <p:nvSpPr>
          <p:cNvPr id="10" name="Freeform 10"/>
          <p:cNvSpPr/>
          <p:nvPr/>
        </p:nvSpPr>
        <p:spPr>
          <a:xfrm rot="5400000">
            <a:off x="14123004" y="5978556"/>
            <a:ext cx="2750151" cy="5228794"/>
          </a:xfrm>
          <a:custGeom>
            <a:avLst/>
            <a:gdLst/>
            <a:ahLst/>
            <a:cxnLst/>
            <a:rect l="l" t="t" r="r" b="b"/>
            <a:pathLst>
              <a:path w="2750151" h="5228794">
                <a:moveTo>
                  <a:pt x="0" y="0"/>
                </a:moveTo>
                <a:lnTo>
                  <a:pt x="2750150" y="0"/>
                </a:lnTo>
                <a:lnTo>
                  <a:pt x="2750150" y="5228794"/>
                </a:lnTo>
                <a:lnTo>
                  <a:pt x="0" y="5228794"/>
                </a:lnTo>
                <a:lnTo>
                  <a:pt x="0" y="0"/>
                </a:lnTo>
                <a:close/>
              </a:path>
            </a:pathLst>
          </a:custGeom>
          <a:blipFill>
            <a:blip r:embed="rId2"/>
            <a:stretch>
              <a:fillRect t="-537" b="-537"/>
            </a:stretch>
          </a:blipFill>
        </p:spPr>
      </p:sp>
      <p:sp>
        <p:nvSpPr>
          <p:cNvPr id="11" name="Freeform 11"/>
          <p:cNvSpPr/>
          <p:nvPr/>
        </p:nvSpPr>
        <p:spPr>
          <a:xfrm rot="-10800000">
            <a:off x="276463" y="2654824"/>
            <a:ext cx="1404928" cy="2699874"/>
          </a:xfrm>
          <a:custGeom>
            <a:avLst/>
            <a:gdLst/>
            <a:ahLst/>
            <a:cxnLst/>
            <a:rect l="l" t="t" r="r" b="b"/>
            <a:pathLst>
              <a:path w="1404928" h="2699874">
                <a:moveTo>
                  <a:pt x="0" y="0"/>
                </a:moveTo>
                <a:lnTo>
                  <a:pt x="1404928" y="0"/>
                </a:lnTo>
                <a:lnTo>
                  <a:pt x="1404928" y="2699874"/>
                </a:lnTo>
                <a:lnTo>
                  <a:pt x="0" y="2699874"/>
                </a:lnTo>
                <a:lnTo>
                  <a:pt x="0" y="0"/>
                </a:lnTo>
                <a:close/>
              </a:path>
            </a:pathLst>
          </a:custGeom>
          <a:blipFill>
            <a:blip r:embed="rId2"/>
            <a:stretch>
              <a:fillRect/>
            </a:stretch>
          </a:blipFill>
        </p:spPr>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a:off x="349271" y="-1253949"/>
            <a:ext cx="2720897" cy="5228794"/>
          </a:xfrm>
          <a:custGeom>
            <a:avLst/>
            <a:gdLst/>
            <a:ahLst/>
            <a:cxnLst/>
            <a:rect l="l" t="t" r="r" b="b"/>
            <a:pathLst>
              <a:path w="2720897" h="5228794">
                <a:moveTo>
                  <a:pt x="0" y="0"/>
                </a:moveTo>
                <a:lnTo>
                  <a:pt x="2720897" y="0"/>
                </a:lnTo>
                <a:lnTo>
                  <a:pt x="2720897" y="5228795"/>
                </a:lnTo>
                <a:lnTo>
                  <a:pt x="0" y="5228795"/>
                </a:lnTo>
                <a:lnTo>
                  <a:pt x="0" y="0"/>
                </a:lnTo>
                <a:close/>
              </a:path>
            </a:pathLst>
          </a:custGeom>
          <a:blipFill>
            <a:blip r:embed="rId1"/>
            <a:stretch>
              <a:fillRect/>
            </a:stretch>
          </a:blipFill>
        </p:spPr>
      </p:sp>
      <p:sp>
        <p:nvSpPr>
          <p:cNvPr id="3" name="Freeform 3"/>
          <p:cNvSpPr/>
          <p:nvPr/>
        </p:nvSpPr>
        <p:spPr>
          <a:xfrm rot="-5400000">
            <a:off x="14789413" y="-1253949"/>
            <a:ext cx="2720897" cy="5228794"/>
          </a:xfrm>
          <a:custGeom>
            <a:avLst/>
            <a:gdLst/>
            <a:ahLst/>
            <a:cxnLst/>
            <a:rect l="l" t="t" r="r" b="b"/>
            <a:pathLst>
              <a:path w="2720897" h="5228794">
                <a:moveTo>
                  <a:pt x="0" y="0"/>
                </a:moveTo>
                <a:lnTo>
                  <a:pt x="2720897" y="0"/>
                </a:lnTo>
                <a:lnTo>
                  <a:pt x="2720897" y="5228795"/>
                </a:lnTo>
                <a:lnTo>
                  <a:pt x="0" y="5228795"/>
                </a:lnTo>
                <a:lnTo>
                  <a:pt x="0" y="0"/>
                </a:lnTo>
                <a:close/>
              </a:path>
            </a:pathLst>
          </a:custGeom>
          <a:blipFill>
            <a:blip r:embed="rId1"/>
            <a:stretch>
              <a:fillRect/>
            </a:stretch>
          </a:blipFill>
        </p:spPr>
      </p:sp>
      <p:sp>
        <p:nvSpPr>
          <p:cNvPr id="4" name="TextBox 4"/>
          <p:cNvSpPr txBox="1"/>
          <p:nvPr/>
        </p:nvSpPr>
        <p:spPr>
          <a:xfrm>
            <a:off x="308649" y="2912455"/>
            <a:ext cx="17670702" cy="7119807"/>
          </a:xfrm>
          <a:prstGeom prst="rect">
            <a:avLst/>
          </a:prstGeom>
        </p:spPr>
        <p:txBody>
          <a:bodyPr lIns="0" tIns="0" rIns="0" bIns="0" rtlCol="0" anchor="t">
            <a:spAutoFit/>
          </a:bodyPr>
          <a:lstStyle/>
          <a:p>
            <a:pPr algn="ctr">
              <a:lnSpc>
                <a:spcPts val="3750"/>
              </a:lnSpc>
            </a:pPr>
            <a:r>
              <a:rPr lang="en-US" sz="2680">
                <a:solidFill>
                  <a:srgbClr val="FFFFFF"/>
                </a:solidFill>
                <a:latin typeface="Canva Sans" panose="020B0503030501040103"/>
                <a:ea typeface="Canva Sans" panose="020B0503030501040103"/>
                <a:cs typeface="Canva Sans" panose="020B0503030501040103"/>
                <a:sym typeface="Canva Sans" panose="020B0503030501040103"/>
              </a:rPr>
              <a:t>In our study, we analyzed two IoT scenarios</a:t>
            </a:r>
            <a:endParaRPr lang="en-US" sz="2680">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4185"/>
              </a:lnSpc>
            </a:pPr>
            <a:r>
              <a:rPr lang="en-US" sz="2990" b="1">
                <a:solidFill>
                  <a:srgbClr val="FFFFFF"/>
                </a:solidFill>
                <a:latin typeface="Canva Sans Bold" panose="020B0803030501040103"/>
                <a:ea typeface="Canva Sans Bold" panose="020B0803030501040103"/>
                <a:cs typeface="Canva Sans Bold" panose="020B0803030501040103"/>
                <a:sym typeface="Canva Sans Bold" panose="020B0803030501040103"/>
              </a:rPr>
              <a:t>    </a:t>
            </a:r>
            <a:r>
              <a:rPr lang="en-US" sz="2990" b="1">
                <a:solidFill>
                  <a:srgbClr val="FFFFFF"/>
                </a:solidFill>
                <a:latin typeface="Canva Sans Bold" panose="020B0803030501040103"/>
                <a:ea typeface="Canva Sans Bold" panose="020B0803030501040103"/>
                <a:cs typeface="Canva Sans Bold" panose="020B0803030501040103"/>
                <a:sym typeface="Canva Sans Bold" panose="020B0803030501040103"/>
              </a:rPr>
              <a:t>Agriculture Scenario</a:t>
            </a:r>
            <a:r>
              <a:rPr lang="en-US" sz="2990">
                <a:solidFill>
                  <a:srgbClr val="FFFFFF"/>
                </a:solidFill>
                <a:latin typeface="Canva Sans" panose="020B0503030501040103"/>
                <a:ea typeface="Canva Sans" panose="020B0503030501040103"/>
                <a:cs typeface="Canva Sans" panose="020B0503030501040103"/>
                <a:sym typeface="Canva Sans" panose="020B0503030501040103"/>
              </a:rPr>
              <a:t> – A network with 100 IoT devices used for precision farming, automated irrigation, and environmental monitoring.</a:t>
            </a:r>
            <a:endParaRPr lang="en-US" sz="2990">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2300"/>
              </a:lnSpc>
            </a:pPr>
          </a:p>
          <a:p>
            <a:pPr algn="ctr">
              <a:lnSpc>
                <a:spcPts val="3750"/>
              </a:lnSpc>
            </a:pPr>
            <a:r>
              <a:rPr lang="en-US" sz="2680" b="1">
                <a:solidFill>
                  <a:srgbClr val="FFFFFF"/>
                </a:solidFill>
                <a:latin typeface="Canva Sans Bold" panose="020B0803030501040103"/>
                <a:ea typeface="Canva Sans Bold" panose="020B0803030501040103"/>
                <a:cs typeface="Canva Sans Bold" panose="020B0803030501040103"/>
                <a:sym typeface="Canva Sans Bold" panose="020B0803030501040103"/>
              </a:rPr>
              <a:t>Smart City Scenario</a:t>
            </a:r>
            <a:r>
              <a:rPr lang="en-US" sz="2680">
                <a:solidFill>
                  <a:srgbClr val="FFFFFF"/>
                </a:solidFill>
                <a:latin typeface="Canva Sans" panose="020B0503030501040103"/>
                <a:ea typeface="Canva Sans" panose="020B0503030501040103"/>
                <a:cs typeface="Canva Sans" panose="020B0503030501040103"/>
                <a:sym typeface="Canva Sans" panose="020B0503030501040103"/>
              </a:rPr>
              <a:t> – A large-scale network with 10,000 IoT devices used for traffic management, pollution monitoring, and public safety applications.</a:t>
            </a:r>
            <a:endParaRPr lang="en-US" sz="2680">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3750"/>
              </a:lnSpc>
            </a:pPr>
          </a:p>
          <a:p>
            <a:pPr algn="ctr">
              <a:lnSpc>
                <a:spcPts val="3750"/>
              </a:lnSpc>
            </a:pPr>
            <a:r>
              <a:rPr lang="en-US" sz="2680">
                <a:solidFill>
                  <a:srgbClr val="FFFFFF"/>
                </a:solidFill>
                <a:latin typeface="Canva Sans" panose="020B0503030501040103"/>
                <a:ea typeface="Canva Sans" panose="020B0503030501040103"/>
                <a:cs typeface="Canva Sans" panose="020B0503030501040103"/>
                <a:sym typeface="Canva Sans" panose="020B0503030501040103"/>
              </a:rPr>
              <a:t>For both scenarios, we tested the impact of different numbers of fog nodes under three cases:</a:t>
            </a:r>
            <a:endParaRPr lang="en-US" sz="2680">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2300"/>
              </a:lnSpc>
            </a:pPr>
          </a:p>
          <a:p>
            <a:pPr algn="ctr">
              <a:lnSpc>
                <a:spcPts val="3315"/>
              </a:lnSpc>
            </a:pPr>
            <a:r>
              <a:rPr lang="en-US" sz="2365" b="1">
                <a:solidFill>
                  <a:srgbClr val="FFFFFF"/>
                </a:solidFill>
                <a:latin typeface="Canva Sans Bold" panose="020B0803030501040103"/>
                <a:ea typeface="Canva Sans Bold" panose="020B0803030501040103"/>
                <a:cs typeface="Canva Sans Bold" panose="020B0803030501040103"/>
                <a:sym typeface="Canva Sans Bold" panose="020B0803030501040103"/>
              </a:rPr>
              <a:t>Case 1:</a:t>
            </a:r>
            <a:r>
              <a:rPr lang="en-US" sz="2365">
                <a:solidFill>
                  <a:srgbClr val="FFFFFF"/>
                </a:solidFill>
                <a:latin typeface="Canva Sans" panose="020B0503030501040103"/>
                <a:ea typeface="Canva Sans" panose="020B0503030501040103"/>
                <a:cs typeface="Canva Sans" panose="020B0503030501040103"/>
                <a:sym typeface="Canva Sans" panose="020B0503030501040103"/>
              </a:rPr>
              <a:t> 1 to 15 fog nodes</a:t>
            </a:r>
            <a:endParaRPr lang="en-US" sz="2365">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3315"/>
              </a:lnSpc>
            </a:pPr>
          </a:p>
          <a:p>
            <a:pPr algn="ctr">
              <a:lnSpc>
                <a:spcPts val="3315"/>
              </a:lnSpc>
            </a:pPr>
            <a:r>
              <a:rPr lang="en-US" sz="2365" b="1">
                <a:solidFill>
                  <a:srgbClr val="FFFFFF"/>
                </a:solidFill>
                <a:latin typeface="Canva Sans Bold" panose="020B0803030501040103"/>
                <a:ea typeface="Canva Sans Bold" panose="020B0803030501040103"/>
                <a:cs typeface="Canva Sans Bold" panose="020B0803030501040103"/>
                <a:sym typeface="Canva Sans Bold" panose="020B0803030501040103"/>
              </a:rPr>
              <a:t>Case 2:</a:t>
            </a:r>
            <a:r>
              <a:rPr lang="en-US" sz="2365">
                <a:solidFill>
                  <a:srgbClr val="FFFFFF"/>
                </a:solidFill>
                <a:latin typeface="Canva Sans" panose="020B0503030501040103"/>
                <a:ea typeface="Canva Sans" panose="020B0503030501040103"/>
                <a:cs typeface="Canva Sans" panose="020B0503030501040103"/>
                <a:sym typeface="Canva Sans" panose="020B0503030501040103"/>
              </a:rPr>
              <a:t> 1 to 20 fog nodes</a:t>
            </a:r>
            <a:endParaRPr lang="en-US" sz="2365">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3315"/>
              </a:lnSpc>
            </a:pPr>
          </a:p>
          <a:p>
            <a:pPr algn="ctr">
              <a:lnSpc>
                <a:spcPts val="3315"/>
              </a:lnSpc>
            </a:pPr>
            <a:r>
              <a:rPr lang="en-US" sz="2365" b="1">
                <a:solidFill>
                  <a:srgbClr val="FFFFFF"/>
                </a:solidFill>
                <a:latin typeface="Canva Sans Bold" panose="020B0803030501040103"/>
                <a:ea typeface="Canva Sans Bold" panose="020B0803030501040103"/>
                <a:cs typeface="Canva Sans Bold" panose="020B0803030501040103"/>
                <a:sym typeface="Canva Sans Bold" panose="020B0803030501040103"/>
              </a:rPr>
              <a:t>Case 3:</a:t>
            </a:r>
            <a:r>
              <a:rPr lang="en-US" sz="2365">
                <a:solidFill>
                  <a:srgbClr val="FFFFFF"/>
                </a:solidFill>
                <a:latin typeface="Canva Sans" panose="020B0503030501040103"/>
                <a:ea typeface="Canva Sans" panose="020B0503030501040103"/>
                <a:cs typeface="Canva Sans" panose="020B0503030501040103"/>
                <a:sym typeface="Canva Sans" panose="020B0503030501040103"/>
              </a:rPr>
              <a:t> 1 to 30 fog nodes</a:t>
            </a:r>
            <a:endParaRPr lang="en-US" sz="2365">
              <a:solidFill>
                <a:srgbClr val="FFFFFF"/>
              </a:solidFill>
              <a:latin typeface="Canva Sans" panose="020B0503030501040103"/>
              <a:ea typeface="Canva Sans" panose="020B0503030501040103"/>
              <a:cs typeface="Canva Sans" panose="020B0503030501040103"/>
              <a:sym typeface="Canva Sans" panose="020B0503030501040103"/>
            </a:endParaRPr>
          </a:p>
          <a:p>
            <a:pPr marL="705485" lvl="1" indent="-352425" algn="ctr">
              <a:lnSpc>
                <a:spcPts val="4575"/>
              </a:lnSpc>
              <a:buFont typeface="Arial" panose="020B0604020202020204"/>
              <a:buChar char="•"/>
            </a:pPr>
          </a:p>
          <a:p>
            <a:pPr algn="ctr">
              <a:lnSpc>
                <a:spcPts val="4095"/>
              </a:lnSpc>
            </a:pPr>
            <a:r>
              <a:rPr lang="en-US" sz="2925">
                <a:solidFill>
                  <a:srgbClr val="FFFFFF"/>
                </a:solidFill>
                <a:latin typeface="Canva Sans" panose="020B0503030501040103"/>
                <a:ea typeface="Canva Sans" panose="020B0503030501040103"/>
                <a:cs typeface="Canva Sans" panose="020B0503030501040103"/>
                <a:sym typeface="Canva Sans" panose="020B0503030501040103"/>
              </a:rPr>
              <a:t>This resulted in a total of </a:t>
            </a:r>
            <a:r>
              <a:rPr lang="en-US" sz="2925" b="1">
                <a:solidFill>
                  <a:srgbClr val="FFFFFF"/>
                </a:solidFill>
                <a:latin typeface="Canva Sans Bold" panose="020B0803030501040103"/>
                <a:ea typeface="Canva Sans Bold" panose="020B0803030501040103"/>
                <a:cs typeface="Canva Sans Bold" panose="020B0803030501040103"/>
                <a:sym typeface="Canva Sans Bold" panose="020B0803030501040103"/>
              </a:rPr>
              <a:t>six observations</a:t>
            </a:r>
            <a:r>
              <a:rPr lang="en-US" sz="2925">
                <a:solidFill>
                  <a:srgbClr val="FFFFFF"/>
                </a:solidFill>
                <a:latin typeface="Canva Sans" panose="020B0503030501040103"/>
                <a:ea typeface="Canva Sans" panose="020B0503030501040103"/>
                <a:cs typeface="Canva Sans" panose="020B0503030501040103"/>
                <a:sym typeface="Canva Sans" panose="020B0503030501040103"/>
              </a:rPr>
              <a:t>, three for each scenario.</a:t>
            </a:r>
            <a:endParaRPr lang="en-US" sz="2925">
              <a:solidFill>
                <a:srgbClr val="FFFFFF"/>
              </a:solidFill>
              <a:latin typeface="Canva Sans" panose="020B0503030501040103"/>
              <a:ea typeface="Canva Sans" panose="020B0503030501040103"/>
              <a:cs typeface="Canva Sans" panose="020B0503030501040103"/>
              <a:sym typeface="Canva Sans" panose="020B0503030501040103"/>
            </a:endParaRPr>
          </a:p>
        </p:txBody>
      </p:sp>
      <p:sp>
        <p:nvSpPr>
          <p:cNvPr id="5" name="TextBox 5"/>
          <p:cNvSpPr txBox="1"/>
          <p:nvPr/>
        </p:nvSpPr>
        <p:spPr>
          <a:xfrm>
            <a:off x="3877684" y="914400"/>
            <a:ext cx="10082518" cy="1011184"/>
          </a:xfrm>
          <a:prstGeom prst="rect">
            <a:avLst/>
          </a:prstGeom>
        </p:spPr>
        <p:txBody>
          <a:bodyPr lIns="0" tIns="0" rIns="0" bIns="0" rtlCol="0" anchor="t">
            <a:spAutoFit/>
          </a:bodyPr>
          <a:lstStyle/>
          <a:p>
            <a:pPr algn="ctr">
              <a:lnSpc>
                <a:spcPts val="8315"/>
              </a:lnSpc>
            </a:pPr>
            <a:r>
              <a:rPr lang="en-US" sz="5940" b="1">
                <a:solidFill>
                  <a:srgbClr val="CB6CE6"/>
                </a:solidFill>
                <a:latin typeface="Canva Sans Bold" panose="020B0803030501040103"/>
                <a:ea typeface="Canva Sans Bold" panose="020B0803030501040103"/>
                <a:cs typeface="Canva Sans Bold" panose="020B0803030501040103"/>
                <a:sym typeface="Canva Sans Bold" panose="020B0803030501040103"/>
              </a:rPr>
              <a:t>OUR TESTING CONDITIONS</a:t>
            </a:r>
            <a:endParaRPr lang="en-US" sz="5940" b="1">
              <a:solidFill>
                <a:srgbClr val="CB6CE6"/>
              </a:solidFill>
              <a:latin typeface="Canva Sans Bold" panose="020B0803030501040103"/>
              <a:ea typeface="Canva Sans Bold" panose="020B0803030501040103"/>
              <a:cs typeface="Canva Sans Bold" panose="020B0803030501040103"/>
              <a:sym typeface="Canva Sans Bold" panose="020B0803030501040103"/>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a:off x="349271" y="-1253949"/>
            <a:ext cx="2720897" cy="5228794"/>
          </a:xfrm>
          <a:custGeom>
            <a:avLst/>
            <a:gdLst/>
            <a:ahLst/>
            <a:cxnLst/>
            <a:rect l="l" t="t" r="r" b="b"/>
            <a:pathLst>
              <a:path w="2720897" h="5228794">
                <a:moveTo>
                  <a:pt x="0" y="0"/>
                </a:moveTo>
                <a:lnTo>
                  <a:pt x="2720897" y="0"/>
                </a:lnTo>
                <a:lnTo>
                  <a:pt x="2720897" y="5228795"/>
                </a:lnTo>
                <a:lnTo>
                  <a:pt x="0" y="5228795"/>
                </a:lnTo>
                <a:lnTo>
                  <a:pt x="0" y="0"/>
                </a:lnTo>
                <a:close/>
              </a:path>
            </a:pathLst>
          </a:custGeom>
          <a:blipFill>
            <a:blip r:embed="rId1"/>
            <a:stretch>
              <a:fillRect/>
            </a:stretch>
          </a:blipFill>
        </p:spPr>
      </p:sp>
      <p:sp>
        <p:nvSpPr>
          <p:cNvPr id="3" name="Freeform 3"/>
          <p:cNvSpPr/>
          <p:nvPr/>
        </p:nvSpPr>
        <p:spPr>
          <a:xfrm rot="5400000">
            <a:off x="14313154" y="6643903"/>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1"/>
            <a:stretch>
              <a:fillRect/>
            </a:stretch>
          </a:blipFill>
        </p:spPr>
      </p:sp>
      <p:sp>
        <p:nvSpPr>
          <p:cNvPr id="4" name="Freeform 4"/>
          <p:cNvSpPr/>
          <p:nvPr/>
        </p:nvSpPr>
        <p:spPr>
          <a:xfrm rot="5400000">
            <a:off x="938291" y="6643903"/>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1"/>
            <a:stretch>
              <a:fillRect/>
            </a:stretch>
          </a:blipFill>
        </p:spPr>
      </p:sp>
      <p:sp>
        <p:nvSpPr>
          <p:cNvPr id="5" name="Freeform 5"/>
          <p:cNvSpPr/>
          <p:nvPr/>
        </p:nvSpPr>
        <p:spPr>
          <a:xfrm rot="-5400000">
            <a:off x="14586360" y="-1253949"/>
            <a:ext cx="2720897" cy="5228794"/>
          </a:xfrm>
          <a:custGeom>
            <a:avLst/>
            <a:gdLst/>
            <a:ahLst/>
            <a:cxnLst/>
            <a:rect l="l" t="t" r="r" b="b"/>
            <a:pathLst>
              <a:path w="2720897" h="5228794">
                <a:moveTo>
                  <a:pt x="0" y="0"/>
                </a:moveTo>
                <a:lnTo>
                  <a:pt x="2720896" y="0"/>
                </a:lnTo>
                <a:lnTo>
                  <a:pt x="2720896" y="5228795"/>
                </a:lnTo>
                <a:lnTo>
                  <a:pt x="0" y="5228795"/>
                </a:lnTo>
                <a:lnTo>
                  <a:pt x="0" y="0"/>
                </a:lnTo>
                <a:close/>
              </a:path>
            </a:pathLst>
          </a:custGeom>
          <a:blipFill>
            <a:blip r:embed="rId1"/>
            <a:stretch>
              <a:fillRect/>
            </a:stretch>
          </a:blipFill>
        </p:spPr>
      </p:sp>
      <p:grpSp>
        <p:nvGrpSpPr>
          <p:cNvPr id="6" name="Group 6"/>
          <p:cNvGrpSpPr/>
          <p:nvPr/>
        </p:nvGrpSpPr>
        <p:grpSpPr>
          <a:xfrm rot="0">
            <a:off x="7600950" y="3600450"/>
            <a:ext cx="3086100" cy="3086100"/>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D8BBA"/>
            </a:solidFill>
          </p:spPr>
        </p:sp>
        <p:sp>
          <p:nvSpPr>
            <p:cNvPr id="8" name="TextBox 8"/>
            <p:cNvSpPr txBox="1"/>
            <p:nvPr/>
          </p:nvSpPr>
          <p:spPr>
            <a:xfrm>
              <a:off x="76200" y="9525"/>
              <a:ext cx="660400" cy="727075"/>
            </a:xfrm>
            <a:prstGeom prst="rect">
              <a:avLst/>
            </a:prstGeom>
          </p:spPr>
          <p:txBody>
            <a:bodyPr lIns="50800" tIns="50800" rIns="50800" bIns="50800" rtlCol="0" anchor="ctr"/>
            <a:lstStyle/>
            <a:p>
              <a:pPr algn="ctr">
                <a:lnSpc>
                  <a:spcPts val="3640"/>
                </a:lnSpc>
              </a:pPr>
            </a:p>
          </p:txBody>
        </p:sp>
      </p:grpSp>
      <p:sp>
        <p:nvSpPr>
          <p:cNvPr id="9" name="TextBox 9"/>
          <p:cNvSpPr txBox="1"/>
          <p:nvPr/>
        </p:nvSpPr>
        <p:spPr>
          <a:xfrm>
            <a:off x="0" y="3399240"/>
            <a:ext cx="18288000" cy="287887"/>
          </a:xfrm>
          <a:prstGeom prst="rect">
            <a:avLst/>
          </a:prstGeom>
        </p:spPr>
        <p:txBody>
          <a:bodyPr lIns="0" tIns="0" rIns="0" bIns="0" rtlCol="0" anchor="t">
            <a:spAutoFit/>
          </a:bodyPr>
          <a:lstStyle/>
          <a:p>
            <a:pPr algn="ctr">
              <a:lnSpc>
                <a:spcPts val="2315"/>
              </a:lnSpc>
            </a:pPr>
          </a:p>
        </p:txBody>
      </p:sp>
      <p:sp>
        <p:nvSpPr>
          <p:cNvPr id="10" name="TextBox 10"/>
          <p:cNvSpPr txBox="1"/>
          <p:nvPr/>
        </p:nvSpPr>
        <p:spPr>
          <a:xfrm>
            <a:off x="8931996" y="4781814"/>
            <a:ext cx="10232" cy="618552"/>
          </a:xfrm>
          <a:prstGeom prst="rect">
            <a:avLst/>
          </a:prstGeom>
        </p:spPr>
        <p:txBody>
          <a:bodyPr lIns="0" tIns="0" rIns="0" bIns="0" rtlCol="0" anchor="t">
            <a:spAutoFit/>
          </a:bodyPr>
          <a:lstStyle/>
          <a:p>
            <a:pPr algn="ctr">
              <a:lnSpc>
                <a:spcPts val="5115"/>
              </a:lnSpc>
            </a:pPr>
          </a:p>
        </p:txBody>
      </p:sp>
      <p:sp>
        <p:nvSpPr>
          <p:cNvPr id="11" name="TextBox 11"/>
          <p:cNvSpPr txBox="1"/>
          <p:nvPr/>
        </p:nvSpPr>
        <p:spPr>
          <a:xfrm>
            <a:off x="4171727" y="942975"/>
            <a:ext cx="9520537" cy="1110656"/>
          </a:xfrm>
          <a:prstGeom prst="rect">
            <a:avLst/>
          </a:prstGeom>
        </p:spPr>
        <p:txBody>
          <a:bodyPr lIns="0" tIns="0" rIns="0" bIns="0" rtlCol="0" anchor="t">
            <a:spAutoFit/>
          </a:bodyPr>
          <a:lstStyle/>
          <a:p>
            <a:pPr algn="ctr">
              <a:lnSpc>
                <a:spcPts val="4410"/>
              </a:lnSpc>
              <a:spcBef>
                <a:spcPct val="0"/>
              </a:spcBef>
            </a:pPr>
            <a:r>
              <a:rPr lang="en-US" sz="3150" b="1">
                <a:solidFill>
                  <a:srgbClr val="FFBD59"/>
                </a:solidFill>
                <a:latin typeface="Arimo Bold" panose="020B0704020202020204"/>
                <a:ea typeface="Arimo Bold" panose="020B0704020202020204"/>
                <a:cs typeface="Arimo Bold" panose="020B0704020202020204"/>
                <a:sym typeface="Arimo Bold" panose="020B0704020202020204"/>
              </a:rPr>
              <a:t>WHY WE HAVE SELECTED 100 AND 10000 IOT DEVICES PER 1 KM SQUARE AREA </a:t>
            </a:r>
            <a:endParaRPr lang="en-US" sz="3150" b="1">
              <a:solidFill>
                <a:srgbClr val="FFBD59"/>
              </a:solidFill>
              <a:latin typeface="Arimo Bold" panose="020B0704020202020204"/>
              <a:ea typeface="Arimo Bold" panose="020B0704020202020204"/>
              <a:cs typeface="Arimo Bold" panose="020B0704020202020204"/>
              <a:sym typeface="Arimo Bold" panose="020B0704020202020204"/>
            </a:endParaRPr>
          </a:p>
        </p:txBody>
      </p:sp>
      <p:sp>
        <p:nvSpPr>
          <p:cNvPr id="12" name="TextBox 12"/>
          <p:cNvSpPr txBox="1"/>
          <p:nvPr/>
        </p:nvSpPr>
        <p:spPr>
          <a:xfrm>
            <a:off x="86801" y="5724217"/>
            <a:ext cx="18114397" cy="3882149"/>
          </a:xfrm>
          <a:prstGeom prst="rect">
            <a:avLst/>
          </a:prstGeom>
        </p:spPr>
        <p:txBody>
          <a:bodyPr lIns="0" tIns="0" rIns="0" bIns="0" rtlCol="0" anchor="t">
            <a:spAutoFit/>
          </a:bodyPr>
          <a:lstStyle/>
          <a:p>
            <a:pPr algn="ctr">
              <a:lnSpc>
                <a:spcPts val="3425"/>
              </a:lnSpc>
            </a:pPr>
            <a:r>
              <a:rPr lang="en-US" sz="2450">
                <a:solidFill>
                  <a:srgbClr val="FFFFFF"/>
                </a:solidFill>
                <a:latin typeface="Canva Sans" panose="020B0503030501040103"/>
                <a:ea typeface="Canva Sans" panose="020B0503030501040103"/>
                <a:cs typeface="Canva Sans" panose="020B0503030501040103"/>
                <a:sym typeface="Canva Sans" panose="020B0503030501040103"/>
              </a:rPr>
              <a:t>Smart cities like Bengaluru, Hyderabad, Pune, and parts of Delhi are deploying thousands of sensors for:</a:t>
            </a:r>
            <a:endParaRPr lang="en-US" sz="2450">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3425"/>
              </a:lnSpc>
            </a:pPr>
            <a:r>
              <a:rPr lang="en-US" sz="2450">
                <a:solidFill>
                  <a:srgbClr val="FFFFFF"/>
                </a:solidFill>
                <a:latin typeface="Canva Sans" panose="020B0503030501040103"/>
                <a:ea typeface="Canva Sans" panose="020B0503030501040103"/>
                <a:cs typeface="Canva Sans" panose="020B0503030501040103"/>
                <a:sym typeface="Canva Sans" panose="020B0503030501040103"/>
              </a:rPr>
              <a:t>Smart traffic (cameras, counters, signals) Environmental monitoring (air, noise, water sensors),  Utilities (smart meters,wastebins,streetlights ), Public infrastructures. Such density is especially common in smart streets, business hubs, and tech corridors, making it a valid assumption for modeling fog computing scenarios.</a:t>
            </a:r>
            <a:endParaRPr lang="en-US" sz="2450">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3425"/>
              </a:lnSpc>
            </a:pPr>
          </a:p>
          <a:p>
            <a:pPr algn="ctr">
              <a:lnSpc>
                <a:spcPts val="3425"/>
              </a:lnSpc>
            </a:pPr>
            <a:r>
              <a:rPr lang="en-US" sz="2450">
                <a:solidFill>
                  <a:srgbClr val="FFFFFF"/>
                </a:solidFill>
                <a:latin typeface="Canva Sans" panose="020B0503030501040103"/>
                <a:ea typeface="Canva Sans" panose="020B0503030501040103"/>
                <a:cs typeface="Canva Sans" panose="020B0503030501040103"/>
                <a:sym typeface="Canva Sans" panose="020B0503030501040103"/>
              </a:rPr>
              <a:t>For ex - Gurugram’s Cyber Hub &amp; Pune Smart Zones: Potentially hit 8,000–12,000 devices/km² during peak hours.</a:t>
            </a:r>
            <a:endParaRPr lang="en-US" sz="2450">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3425"/>
              </a:lnSpc>
            </a:pPr>
          </a:p>
          <a:p>
            <a:pPr algn="ctr">
              <a:lnSpc>
                <a:spcPts val="3425"/>
              </a:lnSpc>
            </a:pPr>
            <a:r>
              <a:rPr lang="en-US" sz="2450">
                <a:solidFill>
                  <a:srgbClr val="FFFFFF"/>
                </a:solidFill>
                <a:latin typeface="Canva Sans" panose="020B0503030501040103"/>
                <a:ea typeface="Canva Sans" panose="020B0503030501040103"/>
                <a:cs typeface="Canva Sans" panose="020B0503030501040103"/>
                <a:sym typeface="Canva Sans" panose="020B0503030501040103"/>
              </a:rPr>
              <a:t>ex - Pimpri-Chinchwad: Installed 10,000 smart water meters city-wide, and in denser sectors</a:t>
            </a:r>
            <a:endParaRPr lang="en-US" sz="2450">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3425"/>
              </a:lnSpc>
            </a:pPr>
            <a:r>
              <a:rPr lang="en-US" sz="2450">
                <a:solidFill>
                  <a:srgbClr val="FFFFFF"/>
                </a:solidFill>
                <a:latin typeface="Canva Sans" panose="020B0503030501040103"/>
                <a:ea typeface="Canva Sans" panose="020B0503030501040103"/>
                <a:cs typeface="Canva Sans" panose="020B0503030501040103"/>
                <a:sym typeface="Canva Sans" panose="020B0503030501040103"/>
              </a:rPr>
              <a:t>Therefore , having 10000 iot devices per km square area is becoming very common in todays growing world.</a:t>
            </a:r>
            <a:endParaRPr lang="en-US" sz="2450">
              <a:solidFill>
                <a:srgbClr val="FFFFFF"/>
              </a:solidFill>
              <a:latin typeface="Canva Sans" panose="020B0503030501040103"/>
              <a:ea typeface="Canva Sans" panose="020B0503030501040103"/>
              <a:cs typeface="Canva Sans" panose="020B0503030501040103"/>
              <a:sym typeface="Canva Sans" panose="020B0503030501040103"/>
            </a:endParaRPr>
          </a:p>
        </p:txBody>
      </p:sp>
      <p:sp>
        <p:nvSpPr>
          <p:cNvPr id="13" name="TextBox 13"/>
          <p:cNvSpPr txBox="1"/>
          <p:nvPr/>
        </p:nvSpPr>
        <p:spPr>
          <a:xfrm>
            <a:off x="0" y="2391657"/>
            <a:ext cx="18288000" cy="2852329"/>
          </a:xfrm>
          <a:prstGeom prst="rect">
            <a:avLst/>
          </a:prstGeom>
        </p:spPr>
        <p:txBody>
          <a:bodyPr lIns="0" tIns="0" rIns="0" bIns="0" rtlCol="0" anchor="t">
            <a:spAutoFit/>
          </a:bodyPr>
          <a:lstStyle/>
          <a:p>
            <a:pPr algn="ctr">
              <a:lnSpc>
                <a:spcPts val="3640"/>
              </a:lnSpc>
            </a:pPr>
            <a:r>
              <a:rPr lang="en-US" sz="2600">
                <a:solidFill>
                  <a:srgbClr val="FFFFFF"/>
                </a:solidFill>
                <a:latin typeface="Canva Sans" panose="020B0503030501040103"/>
                <a:ea typeface="Canva Sans" panose="020B0503030501040103"/>
                <a:cs typeface="Canva Sans" panose="020B0503030501040103"/>
                <a:sym typeface="Canva Sans" panose="020B0503030501040103"/>
              </a:rPr>
              <a:t>Agriculture has lower IoT density but growing steadily due to tech adoption.</a:t>
            </a:r>
            <a:endParaRPr lang="en-US" sz="2600">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3220"/>
              </a:lnSpc>
            </a:pPr>
            <a:r>
              <a:rPr lang="en-US" sz="2300">
                <a:solidFill>
                  <a:srgbClr val="FFFFFF"/>
                </a:solidFill>
                <a:latin typeface="Canva Sans" panose="020B0503030501040103"/>
                <a:ea typeface="Canva Sans" panose="020B0503030501040103"/>
                <a:cs typeface="Canva Sans" panose="020B0503030501040103"/>
                <a:sym typeface="Canva Sans" panose="020B0503030501040103"/>
              </a:rPr>
              <a:t>India is a agricultural land , it todays tech generation framing is done very traditionally , introduction of iot devices and fog nodes taking time for adaptability . But many farmers where converting their traditional methods and opting for advanced tech features for farming . this is a slowly growing market . therefore today in india  for basic smart agriculture farming Avg. no of iot devices used ranges from 50-100 which contribute in soil sensors , weather sensors,  irrigation systems.  Now it is a adapting market but in 5-10 years it will increase technology use in framing ,  advanced dones will be introduced and many different sensors will be introduced which will increase the iot density upto 300-500 in upcoming years </a:t>
            </a:r>
            <a:endParaRPr lang="en-US" sz="2300">
              <a:solidFill>
                <a:srgbClr val="FFFFFF"/>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261658" y="-1359176"/>
            <a:ext cx="9754014" cy="13005352"/>
          </a:xfrm>
          <a:custGeom>
            <a:avLst/>
            <a:gdLst/>
            <a:ahLst/>
            <a:cxnLst/>
            <a:rect l="l" t="t" r="r" b="b"/>
            <a:pathLst>
              <a:path w="9754014" h="13005352">
                <a:moveTo>
                  <a:pt x="0" y="0"/>
                </a:moveTo>
                <a:lnTo>
                  <a:pt x="9754015" y="0"/>
                </a:lnTo>
                <a:lnTo>
                  <a:pt x="9754015" y="13005352"/>
                </a:lnTo>
                <a:lnTo>
                  <a:pt x="0" y="13005352"/>
                </a:lnTo>
                <a:lnTo>
                  <a:pt x="0" y="0"/>
                </a:lnTo>
                <a:close/>
              </a:path>
            </a:pathLst>
          </a:custGeom>
          <a:blipFill>
            <a:blip r:embed="rId1">
              <a:alphaModFix amt="39000"/>
            </a:blip>
            <a:stretch>
              <a:fillRect/>
            </a:stretch>
          </a:blipFill>
        </p:spPr>
      </p:sp>
      <p:grpSp>
        <p:nvGrpSpPr>
          <p:cNvPr id="3" name="Group 3"/>
          <p:cNvGrpSpPr/>
          <p:nvPr/>
        </p:nvGrpSpPr>
        <p:grpSpPr>
          <a:xfrm rot="0">
            <a:off x="8549770" y="1028700"/>
            <a:ext cx="8709530" cy="2438839"/>
            <a:chOff x="0" y="0"/>
            <a:chExt cx="2644579" cy="740534"/>
          </a:xfrm>
        </p:grpSpPr>
        <p:sp>
          <p:nvSpPr>
            <p:cNvPr id="4" name="Freeform 4"/>
            <p:cNvSpPr/>
            <p:nvPr/>
          </p:nvSpPr>
          <p:spPr>
            <a:xfrm>
              <a:off x="0" y="0"/>
              <a:ext cx="2644579" cy="740534"/>
            </a:xfrm>
            <a:custGeom>
              <a:avLst/>
              <a:gdLst/>
              <a:ahLst/>
              <a:cxnLst/>
              <a:rect l="l" t="t" r="r" b="b"/>
              <a:pathLst>
                <a:path w="2644579" h="740534">
                  <a:moveTo>
                    <a:pt x="0" y="0"/>
                  </a:moveTo>
                  <a:lnTo>
                    <a:pt x="2644579" y="0"/>
                  </a:lnTo>
                  <a:lnTo>
                    <a:pt x="2644579" y="740534"/>
                  </a:lnTo>
                  <a:lnTo>
                    <a:pt x="0" y="740534"/>
                  </a:lnTo>
                  <a:close/>
                </a:path>
              </a:pathLst>
            </a:custGeom>
            <a:solidFill>
              <a:srgbClr val="FFFFFF"/>
            </a:solidFill>
          </p:spPr>
        </p:sp>
        <p:sp>
          <p:nvSpPr>
            <p:cNvPr id="5" name="TextBox 5"/>
            <p:cNvSpPr txBox="1"/>
            <p:nvPr/>
          </p:nvSpPr>
          <p:spPr>
            <a:xfrm>
              <a:off x="0" y="-66675"/>
              <a:ext cx="2644579" cy="807209"/>
            </a:xfrm>
            <a:prstGeom prst="rect">
              <a:avLst/>
            </a:prstGeom>
          </p:spPr>
          <p:txBody>
            <a:bodyPr lIns="50800" tIns="50800" rIns="50800" bIns="50800" rtlCol="0" anchor="ctr"/>
            <a:lstStyle/>
            <a:p>
              <a:pPr algn="ctr">
                <a:lnSpc>
                  <a:spcPts val="3640"/>
                </a:lnSpc>
              </a:pPr>
              <a:r>
                <a:rPr lang="en-US" sz="2600" b="1">
                  <a:solidFill>
                    <a:srgbClr val="000000"/>
                  </a:solidFill>
                  <a:latin typeface="Arimo Bold" panose="020B0704020202020204"/>
                  <a:ea typeface="Arimo Bold" panose="020B0704020202020204"/>
                  <a:cs typeface="Arimo Bold" panose="020B0704020202020204"/>
                  <a:sym typeface="Arimo Bold" panose="020B0704020202020204"/>
                </a:rPr>
                <a:t> FOG NODES  -  (1 TO 15)</a:t>
              </a:r>
              <a:endParaRPr lang="en-US" sz="2600"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3640"/>
                </a:lnSpc>
              </a:pPr>
              <a:r>
                <a:rPr lang="en-US" sz="2600" b="1">
                  <a:solidFill>
                    <a:srgbClr val="000000"/>
                  </a:solidFill>
                  <a:latin typeface="Arimo Bold" panose="020B0704020202020204"/>
                  <a:ea typeface="Arimo Bold" panose="020B0704020202020204"/>
                  <a:cs typeface="Arimo Bold" panose="020B0704020202020204"/>
                  <a:sym typeface="Arimo Bold" panose="020B0704020202020204"/>
                </a:rPr>
                <a:t>      IOT DEVICES - 100</a:t>
              </a:r>
              <a:endParaRPr lang="en-US" sz="2600"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3500"/>
                </a:lnSpc>
              </a:pPr>
              <a:r>
                <a:rPr lang="en-US" sz="2500" b="1">
                  <a:solidFill>
                    <a:srgbClr val="000000"/>
                  </a:solidFill>
                  <a:latin typeface="Arimo Bold" panose="020B0704020202020204"/>
                  <a:ea typeface="Arimo Bold" panose="020B0704020202020204"/>
                  <a:cs typeface="Arimo Bold" panose="020B0704020202020204"/>
                  <a:sym typeface="Arimo Bold" panose="020B0704020202020204"/>
                </a:rPr>
                <a:t>      AREA OF THE PLOT :-   1KM SQUARE</a:t>
              </a:r>
              <a:endParaRPr lang="en-US" sz="2500"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3640"/>
                </a:lnSpc>
              </a:pPr>
            </a:p>
          </p:txBody>
        </p:sp>
      </p:grpSp>
      <p:grpSp>
        <p:nvGrpSpPr>
          <p:cNvPr id="6" name="Group 6"/>
          <p:cNvGrpSpPr/>
          <p:nvPr/>
        </p:nvGrpSpPr>
        <p:grpSpPr>
          <a:xfrm rot="0">
            <a:off x="8549770" y="4112980"/>
            <a:ext cx="8709530" cy="2438839"/>
            <a:chOff x="0" y="0"/>
            <a:chExt cx="2644579" cy="740534"/>
          </a:xfrm>
        </p:grpSpPr>
        <p:sp>
          <p:nvSpPr>
            <p:cNvPr id="7" name="Freeform 7"/>
            <p:cNvSpPr/>
            <p:nvPr/>
          </p:nvSpPr>
          <p:spPr>
            <a:xfrm>
              <a:off x="0" y="0"/>
              <a:ext cx="2644579" cy="740534"/>
            </a:xfrm>
            <a:custGeom>
              <a:avLst/>
              <a:gdLst/>
              <a:ahLst/>
              <a:cxnLst/>
              <a:rect l="l" t="t" r="r" b="b"/>
              <a:pathLst>
                <a:path w="2644579" h="740534">
                  <a:moveTo>
                    <a:pt x="0" y="0"/>
                  </a:moveTo>
                  <a:lnTo>
                    <a:pt x="2644579" y="0"/>
                  </a:lnTo>
                  <a:lnTo>
                    <a:pt x="2644579" y="740534"/>
                  </a:lnTo>
                  <a:lnTo>
                    <a:pt x="0" y="740534"/>
                  </a:lnTo>
                  <a:close/>
                </a:path>
              </a:pathLst>
            </a:custGeom>
            <a:solidFill>
              <a:srgbClr val="FFFFFF"/>
            </a:solidFill>
          </p:spPr>
        </p:sp>
        <p:sp>
          <p:nvSpPr>
            <p:cNvPr id="8" name="TextBox 8"/>
            <p:cNvSpPr txBox="1"/>
            <p:nvPr/>
          </p:nvSpPr>
          <p:spPr>
            <a:xfrm>
              <a:off x="0" y="-47625"/>
              <a:ext cx="2644579" cy="788159"/>
            </a:xfrm>
            <a:prstGeom prst="rect">
              <a:avLst/>
            </a:prstGeom>
          </p:spPr>
          <p:txBody>
            <a:bodyPr lIns="50800" tIns="50800" rIns="50800" bIns="50800" rtlCol="0" anchor="ctr"/>
            <a:lstStyle/>
            <a:p>
              <a:pPr algn="ctr">
                <a:lnSpc>
                  <a:spcPts val="2660"/>
                </a:lnSpc>
              </a:pPr>
            </a:p>
          </p:txBody>
        </p:sp>
      </p:grpSp>
      <p:grpSp>
        <p:nvGrpSpPr>
          <p:cNvPr id="9" name="Group 9"/>
          <p:cNvGrpSpPr/>
          <p:nvPr/>
        </p:nvGrpSpPr>
        <p:grpSpPr>
          <a:xfrm rot="0">
            <a:off x="8549770" y="7197260"/>
            <a:ext cx="8709530" cy="2438839"/>
            <a:chOff x="0" y="0"/>
            <a:chExt cx="2644579" cy="740534"/>
          </a:xfrm>
        </p:grpSpPr>
        <p:sp>
          <p:nvSpPr>
            <p:cNvPr id="10" name="Freeform 10"/>
            <p:cNvSpPr/>
            <p:nvPr/>
          </p:nvSpPr>
          <p:spPr>
            <a:xfrm>
              <a:off x="0" y="0"/>
              <a:ext cx="2644579" cy="740534"/>
            </a:xfrm>
            <a:custGeom>
              <a:avLst/>
              <a:gdLst/>
              <a:ahLst/>
              <a:cxnLst/>
              <a:rect l="l" t="t" r="r" b="b"/>
              <a:pathLst>
                <a:path w="2644579" h="740534">
                  <a:moveTo>
                    <a:pt x="0" y="0"/>
                  </a:moveTo>
                  <a:lnTo>
                    <a:pt x="2644579" y="0"/>
                  </a:lnTo>
                  <a:lnTo>
                    <a:pt x="2644579" y="740534"/>
                  </a:lnTo>
                  <a:lnTo>
                    <a:pt x="0" y="740534"/>
                  </a:lnTo>
                  <a:close/>
                </a:path>
              </a:pathLst>
            </a:custGeom>
            <a:solidFill>
              <a:srgbClr val="FFFFFF"/>
            </a:solidFill>
          </p:spPr>
        </p:sp>
        <p:sp>
          <p:nvSpPr>
            <p:cNvPr id="11" name="TextBox 11"/>
            <p:cNvSpPr txBox="1"/>
            <p:nvPr/>
          </p:nvSpPr>
          <p:spPr>
            <a:xfrm>
              <a:off x="0" y="-47625"/>
              <a:ext cx="2644579" cy="788159"/>
            </a:xfrm>
            <a:prstGeom prst="rect">
              <a:avLst/>
            </a:prstGeom>
          </p:spPr>
          <p:txBody>
            <a:bodyPr lIns="50800" tIns="50800" rIns="50800" bIns="50800" rtlCol="0" anchor="ctr"/>
            <a:lstStyle/>
            <a:p>
              <a:pPr algn="ctr">
                <a:lnSpc>
                  <a:spcPts val="2660"/>
                </a:lnSpc>
              </a:pPr>
            </a:p>
          </p:txBody>
        </p:sp>
      </p:grpSp>
      <p:grpSp>
        <p:nvGrpSpPr>
          <p:cNvPr id="12" name="Group 12"/>
          <p:cNvGrpSpPr/>
          <p:nvPr/>
        </p:nvGrpSpPr>
        <p:grpSpPr>
          <a:xfrm rot="0">
            <a:off x="8278025" y="516170"/>
            <a:ext cx="1731950" cy="173195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p:spPr>
        </p:sp>
        <p:sp>
          <p:nvSpPr>
            <p:cNvPr id="14" name="TextBox 14"/>
            <p:cNvSpPr txBox="1"/>
            <p:nvPr/>
          </p:nvSpPr>
          <p:spPr>
            <a:xfrm>
              <a:off x="76200" y="28575"/>
              <a:ext cx="660400" cy="708025"/>
            </a:xfrm>
            <a:prstGeom prst="rect">
              <a:avLst/>
            </a:prstGeom>
          </p:spPr>
          <p:txBody>
            <a:bodyPr lIns="50800" tIns="50800" rIns="50800" bIns="50800" rtlCol="0" anchor="ctr"/>
            <a:lstStyle/>
            <a:p>
              <a:pPr algn="ctr">
                <a:lnSpc>
                  <a:spcPts val="2660"/>
                </a:lnSpc>
              </a:pPr>
            </a:p>
          </p:txBody>
        </p:sp>
      </p:grpSp>
      <p:grpSp>
        <p:nvGrpSpPr>
          <p:cNvPr id="15" name="Group 15"/>
          <p:cNvGrpSpPr/>
          <p:nvPr/>
        </p:nvGrpSpPr>
        <p:grpSpPr>
          <a:xfrm rot="0">
            <a:off x="8278025" y="3600450"/>
            <a:ext cx="1731950" cy="173195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p:spPr>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660"/>
                </a:lnSpc>
              </a:pPr>
            </a:p>
          </p:txBody>
        </p:sp>
      </p:grpSp>
      <p:grpSp>
        <p:nvGrpSpPr>
          <p:cNvPr id="18" name="Group 18"/>
          <p:cNvGrpSpPr/>
          <p:nvPr/>
        </p:nvGrpSpPr>
        <p:grpSpPr>
          <a:xfrm rot="0">
            <a:off x="8278025" y="6684730"/>
            <a:ext cx="1731950" cy="173195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p:spPr>
        </p:sp>
        <p:sp>
          <p:nvSpPr>
            <p:cNvPr id="20" name="TextBox 20"/>
            <p:cNvSpPr txBox="1"/>
            <p:nvPr/>
          </p:nvSpPr>
          <p:spPr>
            <a:xfrm>
              <a:off x="76200" y="28575"/>
              <a:ext cx="660400" cy="708025"/>
            </a:xfrm>
            <a:prstGeom prst="rect">
              <a:avLst/>
            </a:prstGeom>
          </p:spPr>
          <p:txBody>
            <a:bodyPr lIns="50800" tIns="50800" rIns="50800" bIns="50800" rtlCol="0" anchor="ctr"/>
            <a:lstStyle/>
            <a:p>
              <a:pPr algn="ctr">
                <a:lnSpc>
                  <a:spcPts val="2660"/>
                </a:lnSpc>
              </a:pPr>
            </a:p>
          </p:txBody>
        </p:sp>
      </p:grpSp>
      <p:sp>
        <p:nvSpPr>
          <p:cNvPr id="21" name="TextBox 21"/>
          <p:cNvSpPr txBox="1"/>
          <p:nvPr/>
        </p:nvSpPr>
        <p:spPr>
          <a:xfrm>
            <a:off x="10208152" y="4396512"/>
            <a:ext cx="6522677" cy="1792771"/>
          </a:xfrm>
          <a:prstGeom prst="rect">
            <a:avLst/>
          </a:prstGeom>
        </p:spPr>
        <p:txBody>
          <a:bodyPr lIns="0" tIns="0" rIns="0" bIns="0" rtlCol="0" anchor="t">
            <a:spAutoFit/>
          </a:bodyPr>
          <a:lstStyle/>
          <a:p>
            <a:pPr algn="ctr">
              <a:lnSpc>
                <a:spcPts val="3555"/>
              </a:lnSpc>
            </a:pPr>
            <a:r>
              <a:rPr lang="en-US" sz="2540" b="1">
                <a:solidFill>
                  <a:srgbClr val="000000"/>
                </a:solidFill>
                <a:latin typeface="Arimo Bold" panose="020B0704020202020204"/>
                <a:ea typeface="Arimo Bold" panose="020B0704020202020204"/>
                <a:cs typeface="Arimo Bold" panose="020B0704020202020204"/>
                <a:sym typeface="Arimo Bold" panose="020B0704020202020204"/>
              </a:rPr>
              <a:t>FOG NODES  -  (1 TO 20)</a:t>
            </a:r>
            <a:endParaRPr lang="en-US" sz="2540"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3555"/>
              </a:lnSpc>
            </a:pPr>
            <a:r>
              <a:rPr lang="en-US" sz="2540" b="1">
                <a:solidFill>
                  <a:srgbClr val="000000"/>
                </a:solidFill>
                <a:latin typeface="Arimo Bold" panose="020B0704020202020204"/>
                <a:ea typeface="Arimo Bold" panose="020B0704020202020204"/>
                <a:cs typeface="Arimo Bold" panose="020B0704020202020204"/>
                <a:sym typeface="Arimo Bold" panose="020B0704020202020204"/>
              </a:rPr>
              <a:t> IOT DEVICES - 100</a:t>
            </a:r>
            <a:endParaRPr lang="en-US" sz="2540"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3555"/>
              </a:lnSpc>
            </a:pPr>
            <a:r>
              <a:rPr lang="en-US" sz="2540" b="1">
                <a:solidFill>
                  <a:srgbClr val="000000"/>
                </a:solidFill>
                <a:latin typeface="Arimo Bold" panose="020B0704020202020204"/>
                <a:ea typeface="Arimo Bold" panose="020B0704020202020204"/>
                <a:cs typeface="Arimo Bold" panose="020B0704020202020204"/>
                <a:sym typeface="Arimo Bold" panose="020B0704020202020204"/>
              </a:rPr>
              <a:t> AREA OF THE PLOT :- 1KM SQUARE</a:t>
            </a:r>
            <a:endParaRPr lang="en-US" sz="2540"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3555"/>
              </a:lnSpc>
              <a:spcBef>
                <a:spcPct val="0"/>
              </a:spcBef>
            </a:pPr>
          </a:p>
        </p:txBody>
      </p:sp>
      <p:sp>
        <p:nvSpPr>
          <p:cNvPr id="22" name="TextBox 22"/>
          <p:cNvSpPr txBox="1"/>
          <p:nvPr/>
        </p:nvSpPr>
        <p:spPr>
          <a:xfrm>
            <a:off x="10208152" y="7477554"/>
            <a:ext cx="6522677" cy="1792771"/>
          </a:xfrm>
          <a:prstGeom prst="rect">
            <a:avLst/>
          </a:prstGeom>
        </p:spPr>
        <p:txBody>
          <a:bodyPr lIns="0" tIns="0" rIns="0" bIns="0" rtlCol="0" anchor="t">
            <a:spAutoFit/>
          </a:bodyPr>
          <a:lstStyle/>
          <a:p>
            <a:pPr algn="ctr">
              <a:lnSpc>
                <a:spcPts val="3555"/>
              </a:lnSpc>
            </a:pPr>
            <a:r>
              <a:rPr lang="en-US" sz="2540" b="1">
                <a:solidFill>
                  <a:srgbClr val="000000"/>
                </a:solidFill>
                <a:latin typeface="Arimo Bold" panose="020B0704020202020204"/>
                <a:ea typeface="Arimo Bold" panose="020B0704020202020204"/>
                <a:cs typeface="Arimo Bold" panose="020B0704020202020204"/>
                <a:sym typeface="Arimo Bold" panose="020B0704020202020204"/>
              </a:rPr>
              <a:t> FOG NODES  -  (1 TO 30)</a:t>
            </a:r>
            <a:endParaRPr lang="en-US" sz="2540"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3555"/>
              </a:lnSpc>
            </a:pPr>
            <a:r>
              <a:rPr lang="en-US" sz="2540" b="1">
                <a:solidFill>
                  <a:srgbClr val="000000"/>
                </a:solidFill>
                <a:latin typeface="Arimo Bold" panose="020B0704020202020204"/>
                <a:ea typeface="Arimo Bold" panose="020B0704020202020204"/>
                <a:cs typeface="Arimo Bold" panose="020B0704020202020204"/>
                <a:sym typeface="Arimo Bold" panose="020B0704020202020204"/>
              </a:rPr>
              <a:t> IOT DEVICES - 100</a:t>
            </a:r>
            <a:endParaRPr lang="en-US" sz="2540"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3555"/>
              </a:lnSpc>
            </a:pPr>
            <a:r>
              <a:rPr lang="en-US" sz="2540" b="1">
                <a:solidFill>
                  <a:srgbClr val="000000"/>
                </a:solidFill>
                <a:latin typeface="Arimo Bold" panose="020B0704020202020204"/>
                <a:ea typeface="Arimo Bold" panose="020B0704020202020204"/>
                <a:cs typeface="Arimo Bold" panose="020B0704020202020204"/>
                <a:sym typeface="Arimo Bold" panose="020B0704020202020204"/>
              </a:rPr>
              <a:t> AREA OF THE PLOT :- 1KM SQUARE</a:t>
            </a:r>
            <a:endParaRPr lang="en-US" sz="2540"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3555"/>
              </a:lnSpc>
              <a:spcBef>
                <a:spcPct val="0"/>
              </a:spcBef>
            </a:pPr>
          </a:p>
        </p:txBody>
      </p:sp>
      <p:sp>
        <p:nvSpPr>
          <p:cNvPr id="23" name="TextBox 23"/>
          <p:cNvSpPr txBox="1"/>
          <p:nvPr/>
        </p:nvSpPr>
        <p:spPr>
          <a:xfrm>
            <a:off x="8278025" y="1327469"/>
            <a:ext cx="1679599" cy="338165"/>
          </a:xfrm>
          <a:prstGeom prst="rect">
            <a:avLst/>
          </a:prstGeom>
        </p:spPr>
        <p:txBody>
          <a:bodyPr lIns="0" tIns="0" rIns="0" bIns="0" rtlCol="0" anchor="t">
            <a:spAutoFit/>
          </a:bodyPr>
          <a:lstStyle/>
          <a:p>
            <a:pPr algn="ctr">
              <a:lnSpc>
                <a:spcPts val="2560"/>
              </a:lnSpc>
            </a:pPr>
            <a:r>
              <a:rPr lang="en-US" sz="2415" spc="241">
                <a:solidFill>
                  <a:srgbClr val="FFDE59"/>
                </a:solidFill>
                <a:latin typeface="League Spartan" panose="00000800000000000000"/>
                <a:ea typeface="League Spartan" panose="00000800000000000000"/>
                <a:cs typeface="League Spartan" panose="00000800000000000000"/>
                <a:sym typeface="League Spartan" panose="00000800000000000000"/>
              </a:rPr>
              <a:t>CASE-1</a:t>
            </a:r>
            <a:endParaRPr lang="en-US" sz="2415" spc="241">
              <a:solidFill>
                <a:srgbClr val="FFDE59"/>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24" name="TextBox 24"/>
          <p:cNvSpPr txBox="1"/>
          <p:nvPr/>
        </p:nvSpPr>
        <p:spPr>
          <a:xfrm>
            <a:off x="8304200" y="4394302"/>
            <a:ext cx="1679599" cy="349504"/>
          </a:xfrm>
          <a:prstGeom prst="rect">
            <a:avLst/>
          </a:prstGeom>
        </p:spPr>
        <p:txBody>
          <a:bodyPr lIns="0" tIns="0" rIns="0" bIns="0" rtlCol="0" anchor="t">
            <a:spAutoFit/>
          </a:bodyPr>
          <a:lstStyle/>
          <a:p>
            <a:pPr algn="ctr">
              <a:lnSpc>
                <a:spcPts val="2665"/>
              </a:lnSpc>
            </a:pPr>
            <a:r>
              <a:rPr lang="en-US" sz="2515" spc="251">
                <a:solidFill>
                  <a:srgbClr val="FFDE59"/>
                </a:solidFill>
                <a:latin typeface="League Spartan" panose="00000800000000000000"/>
                <a:ea typeface="League Spartan" panose="00000800000000000000"/>
                <a:cs typeface="League Spartan" panose="00000800000000000000"/>
                <a:sym typeface="League Spartan" panose="00000800000000000000"/>
              </a:rPr>
              <a:t>CASE-2</a:t>
            </a:r>
            <a:endParaRPr lang="en-US" sz="2515" spc="251">
              <a:solidFill>
                <a:srgbClr val="FFDE59"/>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25" name="TextBox 25"/>
          <p:cNvSpPr txBox="1"/>
          <p:nvPr/>
        </p:nvSpPr>
        <p:spPr>
          <a:xfrm>
            <a:off x="8278025" y="7513271"/>
            <a:ext cx="1679599" cy="351318"/>
          </a:xfrm>
          <a:prstGeom prst="rect">
            <a:avLst/>
          </a:prstGeom>
        </p:spPr>
        <p:txBody>
          <a:bodyPr lIns="0" tIns="0" rIns="0" bIns="0" rtlCol="0" anchor="t">
            <a:spAutoFit/>
          </a:bodyPr>
          <a:lstStyle/>
          <a:p>
            <a:pPr algn="ctr">
              <a:lnSpc>
                <a:spcPts val="2770"/>
              </a:lnSpc>
            </a:pPr>
            <a:r>
              <a:rPr lang="en-US" sz="2615" spc="261">
                <a:solidFill>
                  <a:srgbClr val="FFDE59"/>
                </a:solidFill>
                <a:latin typeface="League Spartan" panose="00000800000000000000"/>
                <a:ea typeface="League Spartan" panose="00000800000000000000"/>
                <a:cs typeface="League Spartan" panose="00000800000000000000"/>
                <a:sym typeface="League Spartan" panose="00000800000000000000"/>
              </a:rPr>
              <a:t>CASE-3</a:t>
            </a:r>
            <a:endParaRPr lang="en-US" sz="2615" spc="261">
              <a:solidFill>
                <a:srgbClr val="FFDE59"/>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26" name="TextBox 26"/>
          <p:cNvSpPr txBox="1"/>
          <p:nvPr/>
        </p:nvSpPr>
        <p:spPr>
          <a:xfrm>
            <a:off x="461874" y="3769701"/>
            <a:ext cx="7587552" cy="2661864"/>
          </a:xfrm>
          <a:prstGeom prst="rect">
            <a:avLst/>
          </a:prstGeom>
        </p:spPr>
        <p:txBody>
          <a:bodyPr lIns="0" tIns="0" rIns="0" bIns="0" rtlCol="0" anchor="t">
            <a:spAutoFit/>
          </a:bodyPr>
          <a:lstStyle/>
          <a:p>
            <a:pPr algn="ctr">
              <a:lnSpc>
                <a:spcPts val="10515"/>
              </a:lnSpc>
              <a:spcBef>
                <a:spcPct val="0"/>
              </a:spcBef>
            </a:pPr>
            <a:r>
              <a:rPr lang="en-US" sz="7510" b="1">
                <a:solidFill>
                  <a:srgbClr val="5CE1E6"/>
                </a:solidFill>
                <a:latin typeface="Arimo Bold" panose="020B0704020202020204"/>
                <a:ea typeface="Arimo Bold" panose="020B0704020202020204"/>
                <a:cs typeface="Arimo Bold" panose="020B0704020202020204"/>
                <a:sym typeface="Arimo Bold" panose="020B0704020202020204"/>
              </a:rPr>
              <a:t>AGRICULTURAL SCENARIO</a:t>
            </a:r>
            <a:endParaRPr lang="en-US" sz="7510" b="1">
              <a:solidFill>
                <a:srgbClr val="5CE1E6"/>
              </a:solidFill>
              <a:latin typeface="Arimo Bold" panose="020B0704020202020204"/>
              <a:ea typeface="Arimo Bold" panose="020B0704020202020204"/>
              <a:cs typeface="Arimo Bold" panose="020B0704020202020204"/>
              <a:sym typeface="Arimo Bold" panose="020B0704020202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1"/>
            <a:stretch>
              <a:fillRect/>
            </a:stretch>
          </a:blipFill>
        </p:spPr>
      </p:sp>
      <p:sp>
        <p:nvSpPr>
          <p:cNvPr id="3" name="TextBox 3"/>
          <p:cNvSpPr txBox="1"/>
          <p:nvPr/>
        </p:nvSpPr>
        <p:spPr>
          <a:xfrm>
            <a:off x="1750541" y="1133475"/>
            <a:ext cx="14786917" cy="1946753"/>
          </a:xfrm>
          <a:prstGeom prst="rect">
            <a:avLst/>
          </a:prstGeom>
        </p:spPr>
        <p:txBody>
          <a:bodyPr lIns="0" tIns="0" rIns="0" bIns="0" rtlCol="0" anchor="t">
            <a:spAutoFit/>
          </a:bodyPr>
          <a:lstStyle/>
          <a:p>
            <a:pPr algn="ctr">
              <a:lnSpc>
                <a:spcPts val="7595"/>
              </a:lnSpc>
            </a:pPr>
            <a:r>
              <a:rPr lang="en-US" sz="7165" spc="716">
                <a:solidFill>
                  <a:srgbClr val="000000"/>
                </a:solidFill>
                <a:latin typeface="League Spartan" panose="00000800000000000000"/>
                <a:ea typeface="League Spartan" panose="00000800000000000000"/>
                <a:cs typeface="League Spartan" panose="00000800000000000000"/>
                <a:sym typeface="League Spartan" panose="00000800000000000000"/>
              </a:rPr>
              <a:t>DELAY VS NO OF FOG NODES GRAPH</a:t>
            </a:r>
            <a:endParaRPr lang="en-US" sz="7165" spc="716">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4" name="Freeform 4"/>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1"/>
            <a:stretch>
              <a:fillRect/>
            </a:stretch>
          </a:blipFill>
        </p:spPr>
      </p:sp>
      <p:grpSp>
        <p:nvGrpSpPr>
          <p:cNvPr id="5" name="Group 5"/>
          <p:cNvGrpSpPr/>
          <p:nvPr/>
        </p:nvGrpSpPr>
        <p:grpSpPr>
          <a:xfrm rot="0">
            <a:off x="1282925" y="3554179"/>
            <a:ext cx="4920028" cy="8219141"/>
            <a:chOff x="0" y="0"/>
            <a:chExt cx="1295810" cy="2164712"/>
          </a:xfrm>
        </p:grpSpPr>
        <p:sp>
          <p:nvSpPr>
            <p:cNvPr id="6" name="Freeform 6"/>
            <p:cNvSpPr/>
            <p:nvPr/>
          </p:nvSpPr>
          <p:spPr>
            <a:xfrm>
              <a:off x="0" y="0"/>
              <a:ext cx="1295810" cy="2164712"/>
            </a:xfrm>
            <a:custGeom>
              <a:avLst/>
              <a:gdLst/>
              <a:ahLst/>
              <a:cxnLst/>
              <a:rect l="l" t="t" r="r" b="b"/>
              <a:pathLst>
                <a:path w="1295810" h="2164712">
                  <a:moveTo>
                    <a:pt x="0" y="0"/>
                  </a:moveTo>
                  <a:lnTo>
                    <a:pt x="1295810" y="0"/>
                  </a:lnTo>
                  <a:lnTo>
                    <a:pt x="1295810" y="2164712"/>
                  </a:lnTo>
                  <a:lnTo>
                    <a:pt x="0" y="2164712"/>
                  </a:lnTo>
                  <a:close/>
                </a:path>
              </a:pathLst>
            </a:custGeom>
            <a:solidFill>
              <a:srgbClr val="FFFFFF"/>
            </a:solidFill>
          </p:spPr>
        </p:sp>
        <p:sp>
          <p:nvSpPr>
            <p:cNvPr id="7" name="TextBox 7"/>
            <p:cNvSpPr txBox="1"/>
            <p:nvPr/>
          </p:nvSpPr>
          <p:spPr>
            <a:xfrm>
              <a:off x="0" y="-47625"/>
              <a:ext cx="1295810" cy="2212337"/>
            </a:xfrm>
            <a:prstGeom prst="rect">
              <a:avLst/>
            </a:prstGeom>
          </p:spPr>
          <p:txBody>
            <a:bodyPr lIns="50800" tIns="50800" rIns="50800" bIns="50800" rtlCol="0" anchor="ctr"/>
            <a:lstStyle/>
            <a:p>
              <a:pPr algn="ctr">
                <a:lnSpc>
                  <a:spcPts val="2660"/>
                </a:lnSpc>
              </a:pPr>
            </a:p>
          </p:txBody>
        </p:sp>
      </p:grpSp>
      <p:grpSp>
        <p:nvGrpSpPr>
          <p:cNvPr id="8" name="Group 8"/>
          <p:cNvGrpSpPr/>
          <p:nvPr/>
        </p:nvGrpSpPr>
        <p:grpSpPr>
          <a:xfrm rot="0">
            <a:off x="6683986" y="3554179"/>
            <a:ext cx="4920028" cy="8523212"/>
            <a:chOff x="0" y="0"/>
            <a:chExt cx="1295810" cy="2244797"/>
          </a:xfrm>
        </p:grpSpPr>
        <p:sp>
          <p:nvSpPr>
            <p:cNvPr id="9" name="Freeform 9"/>
            <p:cNvSpPr/>
            <p:nvPr/>
          </p:nvSpPr>
          <p:spPr>
            <a:xfrm>
              <a:off x="0" y="0"/>
              <a:ext cx="1295810" cy="2244797"/>
            </a:xfrm>
            <a:custGeom>
              <a:avLst/>
              <a:gdLst/>
              <a:ahLst/>
              <a:cxnLst/>
              <a:rect l="l" t="t" r="r" b="b"/>
              <a:pathLst>
                <a:path w="1295810" h="2244797">
                  <a:moveTo>
                    <a:pt x="0" y="0"/>
                  </a:moveTo>
                  <a:lnTo>
                    <a:pt x="1295810" y="0"/>
                  </a:lnTo>
                  <a:lnTo>
                    <a:pt x="1295810" y="2244797"/>
                  </a:lnTo>
                  <a:lnTo>
                    <a:pt x="0" y="2244797"/>
                  </a:lnTo>
                  <a:close/>
                </a:path>
              </a:pathLst>
            </a:custGeom>
            <a:solidFill>
              <a:srgbClr val="FFFFFF"/>
            </a:solidFill>
          </p:spPr>
        </p:sp>
        <p:sp>
          <p:nvSpPr>
            <p:cNvPr id="10" name="TextBox 10"/>
            <p:cNvSpPr txBox="1"/>
            <p:nvPr/>
          </p:nvSpPr>
          <p:spPr>
            <a:xfrm>
              <a:off x="0" y="-47625"/>
              <a:ext cx="1295810" cy="2292422"/>
            </a:xfrm>
            <a:prstGeom prst="rect">
              <a:avLst/>
            </a:prstGeom>
          </p:spPr>
          <p:txBody>
            <a:bodyPr lIns="50800" tIns="50800" rIns="50800" bIns="50800" rtlCol="0" anchor="ctr"/>
            <a:lstStyle/>
            <a:p>
              <a:pPr algn="ctr">
                <a:lnSpc>
                  <a:spcPts val="2660"/>
                </a:lnSpc>
              </a:pPr>
            </a:p>
          </p:txBody>
        </p:sp>
      </p:grpSp>
      <p:grpSp>
        <p:nvGrpSpPr>
          <p:cNvPr id="11" name="Group 11"/>
          <p:cNvGrpSpPr/>
          <p:nvPr/>
        </p:nvGrpSpPr>
        <p:grpSpPr>
          <a:xfrm rot="0">
            <a:off x="11985014" y="3554179"/>
            <a:ext cx="4920028" cy="8219141"/>
            <a:chOff x="0" y="0"/>
            <a:chExt cx="1295810" cy="2164712"/>
          </a:xfrm>
        </p:grpSpPr>
        <p:sp>
          <p:nvSpPr>
            <p:cNvPr id="12" name="Freeform 12"/>
            <p:cNvSpPr/>
            <p:nvPr/>
          </p:nvSpPr>
          <p:spPr>
            <a:xfrm>
              <a:off x="0" y="0"/>
              <a:ext cx="1295810" cy="2164712"/>
            </a:xfrm>
            <a:custGeom>
              <a:avLst/>
              <a:gdLst/>
              <a:ahLst/>
              <a:cxnLst/>
              <a:rect l="l" t="t" r="r" b="b"/>
              <a:pathLst>
                <a:path w="1295810" h="2164712">
                  <a:moveTo>
                    <a:pt x="0" y="0"/>
                  </a:moveTo>
                  <a:lnTo>
                    <a:pt x="1295810" y="0"/>
                  </a:lnTo>
                  <a:lnTo>
                    <a:pt x="1295810" y="2164712"/>
                  </a:lnTo>
                  <a:lnTo>
                    <a:pt x="0" y="2164712"/>
                  </a:lnTo>
                  <a:close/>
                </a:path>
              </a:pathLst>
            </a:custGeom>
            <a:solidFill>
              <a:srgbClr val="FFFFFF"/>
            </a:solidFill>
          </p:spPr>
        </p:sp>
        <p:sp>
          <p:nvSpPr>
            <p:cNvPr id="13" name="TextBox 13"/>
            <p:cNvSpPr txBox="1"/>
            <p:nvPr/>
          </p:nvSpPr>
          <p:spPr>
            <a:xfrm>
              <a:off x="0" y="-47625"/>
              <a:ext cx="1295810" cy="2212337"/>
            </a:xfrm>
            <a:prstGeom prst="rect">
              <a:avLst/>
            </a:prstGeom>
          </p:spPr>
          <p:txBody>
            <a:bodyPr lIns="50800" tIns="50800" rIns="50800" bIns="50800" rtlCol="0" anchor="ctr"/>
            <a:lstStyle/>
            <a:p>
              <a:pPr algn="ctr">
                <a:lnSpc>
                  <a:spcPts val="2660"/>
                </a:lnSpc>
              </a:pPr>
            </a:p>
          </p:txBody>
        </p:sp>
      </p:grpSp>
      <p:sp>
        <p:nvSpPr>
          <p:cNvPr id="14" name="Freeform 14"/>
          <p:cNvSpPr/>
          <p:nvPr/>
        </p:nvSpPr>
        <p:spPr>
          <a:xfrm>
            <a:off x="1282925" y="5598575"/>
            <a:ext cx="4920028" cy="3659725"/>
          </a:xfrm>
          <a:custGeom>
            <a:avLst/>
            <a:gdLst/>
            <a:ahLst/>
            <a:cxnLst/>
            <a:rect l="l" t="t" r="r" b="b"/>
            <a:pathLst>
              <a:path w="4920028" h="3659725">
                <a:moveTo>
                  <a:pt x="0" y="0"/>
                </a:moveTo>
                <a:lnTo>
                  <a:pt x="4920027" y="0"/>
                </a:lnTo>
                <a:lnTo>
                  <a:pt x="4920027" y="3659725"/>
                </a:lnTo>
                <a:lnTo>
                  <a:pt x="0" y="3659725"/>
                </a:lnTo>
                <a:lnTo>
                  <a:pt x="0" y="0"/>
                </a:lnTo>
                <a:close/>
              </a:path>
            </a:pathLst>
          </a:custGeom>
          <a:blipFill>
            <a:blip r:embed="rId2"/>
            <a:stretch>
              <a:fillRect t="-238" r="-2033" b="-238"/>
            </a:stretch>
          </a:blipFill>
        </p:spPr>
      </p:sp>
      <p:sp>
        <p:nvSpPr>
          <p:cNvPr id="15" name="Freeform 15"/>
          <p:cNvSpPr/>
          <p:nvPr/>
        </p:nvSpPr>
        <p:spPr>
          <a:xfrm>
            <a:off x="6706802" y="5598575"/>
            <a:ext cx="4897211" cy="3659725"/>
          </a:xfrm>
          <a:custGeom>
            <a:avLst/>
            <a:gdLst/>
            <a:ahLst/>
            <a:cxnLst/>
            <a:rect l="l" t="t" r="r" b="b"/>
            <a:pathLst>
              <a:path w="4897211" h="3659725">
                <a:moveTo>
                  <a:pt x="0" y="0"/>
                </a:moveTo>
                <a:lnTo>
                  <a:pt x="4897212" y="0"/>
                </a:lnTo>
                <a:lnTo>
                  <a:pt x="4897212" y="3659725"/>
                </a:lnTo>
                <a:lnTo>
                  <a:pt x="0" y="3659725"/>
                </a:lnTo>
                <a:lnTo>
                  <a:pt x="0" y="0"/>
                </a:lnTo>
                <a:close/>
              </a:path>
            </a:pathLst>
          </a:custGeom>
          <a:blipFill>
            <a:blip r:embed="rId3"/>
            <a:stretch>
              <a:fillRect t="-1286" b="-1286"/>
            </a:stretch>
          </a:blipFill>
        </p:spPr>
      </p:sp>
      <p:sp>
        <p:nvSpPr>
          <p:cNvPr id="16" name="Freeform 16"/>
          <p:cNvSpPr/>
          <p:nvPr/>
        </p:nvSpPr>
        <p:spPr>
          <a:xfrm>
            <a:off x="11985014" y="5507140"/>
            <a:ext cx="4891976" cy="3751160"/>
          </a:xfrm>
          <a:custGeom>
            <a:avLst/>
            <a:gdLst/>
            <a:ahLst/>
            <a:cxnLst/>
            <a:rect l="l" t="t" r="r" b="b"/>
            <a:pathLst>
              <a:path w="4891976" h="3751160">
                <a:moveTo>
                  <a:pt x="0" y="0"/>
                </a:moveTo>
                <a:lnTo>
                  <a:pt x="4891976" y="0"/>
                </a:lnTo>
                <a:lnTo>
                  <a:pt x="4891976" y="3751160"/>
                </a:lnTo>
                <a:lnTo>
                  <a:pt x="0" y="3751160"/>
                </a:lnTo>
                <a:lnTo>
                  <a:pt x="0" y="0"/>
                </a:lnTo>
                <a:close/>
              </a:path>
            </a:pathLst>
          </a:custGeom>
          <a:blipFill>
            <a:blip r:embed="rId4"/>
            <a:stretch>
              <a:fillRect/>
            </a:stretch>
          </a:blipFill>
        </p:spPr>
      </p:sp>
      <p:sp>
        <p:nvSpPr>
          <p:cNvPr id="17" name="TextBox 17"/>
          <p:cNvSpPr txBox="1"/>
          <p:nvPr/>
        </p:nvSpPr>
        <p:spPr>
          <a:xfrm>
            <a:off x="1803842" y="3881316"/>
            <a:ext cx="3984794" cy="511399"/>
          </a:xfrm>
          <a:prstGeom prst="rect">
            <a:avLst/>
          </a:prstGeom>
        </p:spPr>
        <p:txBody>
          <a:bodyPr lIns="0" tIns="0" rIns="0" bIns="0" rtlCol="0" anchor="t">
            <a:spAutoFit/>
          </a:bodyPr>
          <a:lstStyle/>
          <a:p>
            <a:pPr algn="ctr">
              <a:lnSpc>
                <a:spcPts val="3900"/>
              </a:lnSpc>
            </a:pPr>
            <a:r>
              <a:rPr lang="en-US" sz="3680" spc="367">
                <a:solidFill>
                  <a:srgbClr val="194A8D"/>
                </a:solidFill>
                <a:latin typeface="League Spartan" panose="00000800000000000000"/>
                <a:ea typeface="League Spartan" panose="00000800000000000000"/>
                <a:cs typeface="League Spartan" panose="00000800000000000000"/>
                <a:sym typeface="League Spartan" panose="00000800000000000000"/>
              </a:rPr>
              <a:t>CASE - 1</a:t>
            </a:r>
            <a:endParaRPr lang="en-US" sz="3680" spc="367">
              <a:solidFill>
                <a:srgbClr val="194A8D"/>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18" name="TextBox 18"/>
          <p:cNvSpPr txBox="1"/>
          <p:nvPr/>
        </p:nvSpPr>
        <p:spPr>
          <a:xfrm>
            <a:off x="7101586" y="3881316"/>
            <a:ext cx="3984794" cy="511399"/>
          </a:xfrm>
          <a:prstGeom prst="rect">
            <a:avLst/>
          </a:prstGeom>
        </p:spPr>
        <p:txBody>
          <a:bodyPr lIns="0" tIns="0" rIns="0" bIns="0" rtlCol="0" anchor="t">
            <a:spAutoFit/>
          </a:bodyPr>
          <a:lstStyle/>
          <a:p>
            <a:pPr algn="ctr">
              <a:lnSpc>
                <a:spcPts val="3900"/>
              </a:lnSpc>
            </a:pPr>
            <a:r>
              <a:rPr lang="en-US" sz="3680" spc="367">
                <a:solidFill>
                  <a:srgbClr val="194A8D"/>
                </a:solidFill>
                <a:latin typeface="League Spartan" panose="00000800000000000000"/>
                <a:ea typeface="League Spartan" panose="00000800000000000000"/>
                <a:cs typeface="League Spartan" panose="00000800000000000000"/>
                <a:sym typeface="League Spartan" panose="00000800000000000000"/>
              </a:rPr>
              <a:t>CASE - 2</a:t>
            </a:r>
            <a:endParaRPr lang="en-US" sz="3680" spc="367">
              <a:solidFill>
                <a:srgbClr val="194A8D"/>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19" name="TextBox 19"/>
          <p:cNvSpPr txBox="1"/>
          <p:nvPr/>
        </p:nvSpPr>
        <p:spPr>
          <a:xfrm>
            <a:off x="11985014" y="3881316"/>
            <a:ext cx="4920028" cy="511399"/>
          </a:xfrm>
          <a:prstGeom prst="rect">
            <a:avLst/>
          </a:prstGeom>
        </p:spPr>
        <p:txBody>
          <a:bodyPr lIns="0" tIns="0" rIns="0" bIns="0" rtlCol="0" anchor="t">
            <a:spAutoFit/>
          </a:bodyPr>
          <a:lstStyle/>
          <a:p>
            <a:pPr algn="ctr">
              <a:lnSpc>
                <a:spcPts val="3900"/>
              </a:lnSpc>
            </a:pPr>
            <a:r>
              <a:rPr lang="en-US" sz="3680" spc="367">
                <a:solidFill>
                  <a:srgbClr val="194A8D"/>
                </a:solidFill>
                <a:latin typeface="League Spartan" panose="00000800000000000000"/>
                <a:ea typeface="League Spartan" panose="00000800000000000000"/>
                <a:cs typeface="League Spartan" panose="00000800000000000000"/>
                <a:sym typeface="League Spartan" panose="00000800000000000000"/>
              </a:rPr>
              <a:t>CASE - 3</a:t>
            </a:r>
            <a:endParaRPr lang="en-US" sz="3680" spc="367">
              <a:solidFill>
                <a:srgbClr val="194A8D"/>
              </a:solidFill>
              <a:latin typeface="League Spartan" panose="00000800000000000000"/>
              <a:ea typeface="League Spartan" panose="00000800000000000000"/>
              <a:cs typeface="League Spartan" panose="00000800000000000000"/>
              <a:sym typeface="League Spartan" panose="000008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7604526" y="8053496"/>
            <a:ext cx="4735097" cy="2233504"/>
          </a:xfrm>
          <a:custGeom>
            <a:avLst/>
            <a:gdLst/>
            <a:ahLst/>
            <a:cxnLst/>
            <a:rect l="l" t="t" r="r" b="b"/>
            <a:pathLst>
              <a:path w="4735097" h="2233504">
                <a:moveTo>
                  <a:pt x="0" y="0"/>
                </a:moveTo>
                <a:lnTo>
                  <a:pt x="4735098" y="0"/>
                </a:lnTo>
                <a:lnTo>
                  <a:pt x="4735098" y="2233504"/>
                </a:lnTo>
                <a:lnTo>
                  <a:pt x="0" y="223350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a:off x="12035233" y="7378981"/>
            <a:ext cx="6667707" cy="3145099"/>
          </a:xfrm>
          <a:custGeom>
            <a:avLst/>
            <a:gdLst/>
            <a:ahLst/>
            <a:cxnLst/>
            <a:rect l="l" t="t" r="r" b="b"/>
            <a:pathLst>
              <a:path w="6667707" h="3145099">
                <a:moveTo>
                  <a:pt x="0" y="0"/>
                </a:moveTo>
                <a:lnTo>
                  <a:pt x="6667707" y="0"/>
                </a:lnTo>
                <a:lnTo>
                  <a:pt x="6667707" y="3145099"/>
                </a:lnTo>
                <a:lnTo>
                  <a:pt x="0" y="314509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4" name="Group 4"/>
          <p:cNvGrpSpPr/>
          <p:nvPr/>
        </p:nvGrpSpPr>
        <p:grpSpPr>
          <a:xfrm rot="0">
            <a:off x="402087" y="6847093"/>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4874B0">
                    <a:alpha val="100000"/>
                  </a:srgbClr>
                </a:gs>
                <a:gs pos="100000">
                  <a:srgbClr val="053371">
                    <a:alpha val="100000"/>
                  </a:srgbClr>
                </a:gs>
              </a:gsLst>
              <a:path path="circle">
                <a:fillToRect r="100000" b="100000"/>
              </a:path>
              <a:tileRect l="-100000" t="-100000"/>
            </a:gradFill>
          </p:spPr>
        </p:sp>
        <p:sp>
          <p:nvSpPr>
            <p:cNvPr id="6" name="TextBox 6"/>
            <p:cNvSpPr txBox="1"/>
            <p:nvPr/>
          </p:nvSpPr>
          <p:spPr>
            <a:xfrm>
              <a:off x="76200" y="9525"/>
              <a:ext cx="660400" cy="727075"/>
            </a:xfrm>
            <a:prstGeom prst="rect">
              <a:avLst/>
            </a:prstGeom>
          </p:spPr>
          <p:txBody>
            <a:bodyPr lIns="50800" tIns="50800" rIns="50800" bIns="50800" rtlCol="0" anchor="ctr"/>
            <a:lstStyle/>
            <a:p>
              <a:pPr algn="ctr">
                <a:lnSpc>
                  <a:spcPts val="3220"/>
                </a:lnSpc>
              </a:pPr>
              <a:r>
                <a:rPr lang="en-US" sz="2300">
                  <a:solidFill>
                    <a:srgbClr val="000000"/>
                  </a:solidFill>
                  <a:latin typeface="Arimo" panose="020B0604020202020204"/>
                  <a:ea typeface="Arimo" panose="020B0604020202020204"/>
                  <a:cs typeface="Arimo" panose="020B0604020202020204"/>
                  <a:sym typeface="Arimo" panose="020B0604020202020204"/>
                </a:rPr>
                <a:t>Cloud is powerful, but not always fast or close enough</a:t>
              </a:r>
              <a:endParaRPr lang="en-US" sz="2300">
                <a:solidFill>
                  <a:srgbClr val="000000"/>
                </a:solidFill>
                <a:latin typeface="Arimo" panose="020B0604020202020204"/>
                <a:ea typeface="Arimo" panose="020B0604020202020204"/>
                <a:cs typeface="Arimo" panose="020B0604020202020204"/>
                <a:sym typeface="Arimo" panose="020B0604020202020204"/>
              </a:endParaRPr>
            </a:p>
          </p:txBody>
        </p:sp>
      </p:grpSp>
      <p:sp>
        <p:nvSpPr>
          <p:cNvPr id="7" name="TextBox 7"/>
          <p:cNvSpPr txBox="1"/>
          <p:nvPr/>
        </p:nvSpPr>
        <p:spPr>
          <a:xfrm>
            <a:off x="1380050" y="1942811"/>
            <a:ext cx="15879250" cy="628357"/>
          </a:xfrm>
          <a:prstGeom prst="rect">
            <a:avLst/>
          </a:prstGeom>
        </p:spPr>
        <p:txBody>
          <a:bodyPr lIns="0" tIns="0" rIns="0" bIns="0" rtlCol="0" anchor="t">
            <a:spAutoFit/>
          </a:bodyPr>
          <a:lstStyle/>
          <a:p>
            <a:pPr marL="593725" lvl="1" indent="-296545" algn="l">
              <a:lnSpc>
                <a:spcPts val="5250"/>
              </a:lnSpc>
              <a:buFont typeface="Arial" panose="020B0604020202020204"/>
              <a:buChar char="•"/>
            </a:pPr>
            <a:r>
              <a:rPr lang="en-US" sz="2750" spc="274">
                <a:solidFill>
                  <a:srgbClr val="000000"/>
                </a:solidFill>
                <a:latin typeface="Arimo" panose="020B0604020202020204"/>
                <a:ea typeface="Arimo" panose="020B0604020202020204"/>
                <a:cs typeface="Arimo" panose="020B0604020202020204"/>
                <a:sym typeface="Arimo" panose="020B0604020202020204"/>
              </a:rPr>
              <a:t>High laten</a:t>
            </a:r>
            <a:r>
              <a:rPr lang="en-US" sz="2750" spc="274">
                <a:solidFill>
                  <a:srgbClr val="000000"/>
                </a:solidFill>
                <a:latin typeface="Arimo" panose="020B0604020202020204"/>
                <a:ea typeface="Arimo" panose="020B0604020202020204"/>
                <a:cs typeface="Arimo" panose="020B0604020202020204"/>
                <a:sym typeface="Arimo" panose="020B0604020202020204"/>
              </a:rPr>
              <a:t>cy: Data travels far to reach the cloud.</a:t>
            </a:r>
            <a:endParaRPr lang="en-US" sz="2750" spc="274">
              <a:solidFill>
                <a:srgbClr val="000000"/>
              </a:solidFill>
              <a:latin typeface="Arimo" panose="020B0604020202020204"/>
              <a:ea typeface="Arimo" panose="020B0604020202020204"/>
              <a:cs typeface="Arimo" panose="020B0604020202020204"/>
              <a:sym typeface="Arimo" panose="020B0604020202020204"/>
            </a:endParaRPr>
          </a:p>
        </p:txBody>
      </p:sp>
      <p:sp>
        <p:nvSpPr>
          <p:cNvPr id="8" name="TextBox 8"/>
          <p:cNvSpPr txBox="1"/>
          <p:nvPr/>
        </p:nvSpPr>
        <p:spPr>
          <a:xfrm>
            <a:off x="3952921" y="768790"/>
            <a:ext cx="11170750" cy="567444"/>
          </a:xfrm>
          <a:prstGeom prst="rect">
            <a:avLst/>
          </a:prstGeom>
        </p:spPr>
        <p:txBody>
          <a:bodyPr lIns="0" tIns="0" rIns="0" bIns="0" rtlCol="0" anchor="t">
            <a:spAutoFit/>
          </a:bodyPr>
          <a:lstStyle/>
          <a:p>
            <a:pPr algn="l">
              <a:lnSpc>
                <a:spcPts val="4305"/>
              </a:lnSpc>
            </a:pPr>
            <a:r>
              <a:rPr lang="en-US" sz="4060" spc="406">
                <a:solidFill>
                  <a:srgbClr val="000000"/>
                </a:solidFill>
                <a:latin typeface="League Spartan" panose="00000800000000000000"/>
                <a:ea typeface="League Spartan" panose="00000800000000000000"/>
                <a:cs typeface="League Spartan" panose="00000800000000000000"/>
                <a:sym typeface="League Spartan" panose="00000800000000000000"/>
              </a:rPr>
              <a:t>WHY CLOUD ALONE ISN’T ENOUGH</a:t>
            </a:r>
            <a:endParaRPr lang="en-US" sz="4060" spc="406">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9" name="TextBox 9"/>
          <p:cNvSpPr txBox="1"/>
          <p:nvPr/>
        </p:nvSpPr>
        <p:spPr>
          <a:xfrm>
            <a:off x="1380050" y="2565592"/>
            <a:ext cx="15879250" cy="1295130"/>
          </a:xfrm>
          <a:prstGeom prst="rect">
            <a:avLst/>
          </a:prstGeom>
        </p:spPr>
        <p:txBody>
          <a:bodyPr lIns="0" tIns="0" rIns="0" bIns="0" rtlCol="0" anchor="t">
            <a:spAutoFit/>
          </a:bodyPr>
          <a:lstStyle/>
          <a:p>
            <a:pPr marL="593725" lvl="1" indent="-296545" algn="l">
              <a:lnSpc>
                <a:spcPts val="5250"/>
              </a:lnSpc>
              <a:buFont typeface="Arial" panose="020B0604020202020204"/>
              <a:buChar char="•"/>
            </a:pPr>
            <a:r>
              <a:rPr lang="en-US" sz="2750" spc="274">
                <a:solidFill>
                  <a:srgbClr val="000000"/>
                </a:solidFill>
                <a:latin typeface="Arimo" panose="020B0604020202020204"/>
                <a:ea typeface="Arimo" panose="020B0604020202020204"/>
                <a:cs typeface="Arimo" panose="020B0604020202020204"/>
                <a:sym typeface="Arimo" panose="020B0604020202020204"/>
              </a:rPr>
              <a:t>Network congestion</a:t>
            </a:r>
            <a:r>
              <a:rPr lang="en-US" sz="2750" spc="274">
                <a:solidFill>
                  <a:srgbClr val="000000"/>
                </a:solidFill>
                <a:latin typeface="Arimo" panose="020B0604020202020204"/>
                <a:ea typeface="Arimo" panose="020B0604020202020204"/>
                <a:cs typeface="Arimo" panose="020B0604020202020204"/>
                <a:sym typeface="Arimo" panose="020B0604020202020204"/>
              </a:rPr>
              <a:t>: Millions of devices send continuous data.</a:t>
            </a:r>
            <a:endParaRPr lang="en-US" sz="2750" spc="274">
              <a:solidFill>
                <a:srgbClr val="000000"/>
              </a:solidFill>
              <a:latin typeface="Arimo" panose="020B0604020202020204"/>
              <a:ea typeface="Arimo" panose="020B0604020202020204"/>
              <a:cs typeface="Arimo" panose="020B0604020202020204"/>
              <a:sym typeface="Arimo" panose="020B0604020202020204"/>
            </a:endParaRPr>
          </a:p>
          <a:p>
            <a:pPr marL="593725" lvl="1" indent="-296545" algn="l">
              <a:lnSpc>
                <a:spcPts val="5250"/>
              </a:lnSpc>
              <a:buFont typeface="Arial" panose="020B0604020202020204"/>
              <a:buChar char="•"/>
            </a:pPr>
            <a:r>
              <a:rPr lang="en-US" sz="2750" spc="274">
                <a:solidFill>
                  <a:srgbClr val="000000"/>
                </a:solidFill>
                <a:latin typeface="Arimo" panose="020B0604020202020204"/>
                <a:ea typeface="Arimo" panose="020B0604020202020204"/>
                <a:cs typeface="Arimo" panose="020B0604020202020204"/>
                <a:sym typeface="Arimo" panose="020B0604020202020204"/>
              </a:rPr>
              <a:t>Scalability issues for real-time applications like healthcare, traffic control, etc.</a:t>
            </a:r>
            <a:endParaRPr lang="en-US" sz="2750" spc="274">
              <a:solidFill>
                <a:srgbClr val="000000"/>
              </a:solidFill>
              <a:latin typeface="Arimo" panose="020B0604020202020204"/>
              <a:ea typeface="Arimo" panose="020B0604020202020204"/>
              <a:cs typeface="Arimo" panose="020B0604020202020204"/>
              <a:sym typeface="Arimo" panose="020B0604020202020204"/>
            </a:endParaRPr>
          </a:p>
        </p:txBody>
      </p:sp>
      <p:sp>
        <p:nvSpPr>
          <p:cNvPr id="10" name="TextBox 10"/>
          <p:cNvSpPr txBox="1"/>
          <p:nvPr/>
        </p:nvSpPr>
        <p:spPr>
          <a:xfrm>
            <a:off x="1605015" y="5193058"/>
            <a:ext cx="14732794" cy="644038"/>
          </a:xfrm>
          <a:prstGeom prst="rect">
            <a:avLst/>
          </a:prstGeom>
        </p:spPr>
        <p:txBody>
          <a:bodyPr lIns="0" tIns="0" rIns="0" bIns="0" rtlCol="0" anchor="t">
            <a:spAutoFit/>
          </a:bodyPr>
          <a:lstStyle/>
          <a:p>
            <a:pPr algn="l">
              <a:lnSpc>
                <a:spcPts val="5525"/>
              </a:lnSpc>
            </a:pPr>
            <a:r>
              <a:rPr lang="en-US" sz="2895" spc="289">
                <a:solidFill>
                  <a:srgbClr val="000000"/>
                </a:solidFill>
                <a:latin typeface="Arimo" panose="020B0604020202020204"/>
                <a:ea typeface="Arimo" panose="020B0604020202020204"/>
                <a:cs typeface="Arimo" panose="020B0604020202020204"/>
                <a:sym typeface="Arimo" panose="020B0604020202020204"/>
              </a:rPr>
              <a:t>So we Need something that can reduce this delay , while being efficient.</a:t>
            </a:r>
            <a:endParaRPr lang="en-US" sz="2895" spc="289">
              <a:solidFill>
                <a:srgbClr val="000000"/>
              </a:solidFill>
              <a:latin typeface="Arimo" panose="020B0604020202020204"/>
              <a:ea typeface="Arimo" panose="020B0604020202020204"/>
              <a:cs typeface="Arimo" panose="020B0604020202020204"/>
              <a:sym typeface="Arimo" panose="020B0604020202020204"/>
            </a:endParaRPr>
          </a:p>
        </p:txBody>
      </p:sp>
      <p:sp>
        <p:nvSpPr>
          <p:cNvPr id="11" name="TextBox 11"/>
          <p:cNvSpPr txBox="1"/>
          <p:nvPr/>
        </p:nvSpPr>
        <p:spPr>
          <a:xfrm>
            <a:off x="1605015" y="4559646"/>
            <a:ext cx="13436143" cy="583854"/>
          </a:xfrm>
          <a:prstGeom prst="rect">
            <a:avLst/>
          </a:prstGeom>
        </p:spPr>
        <p:txBody>
          <a:bodyPr lIns="0" tIns="0" rIns="0" bIns="0" rtlCol="0" anchor="t">
            <a:spAutoFit/>
          </a:bodyPr>
          <a:lstStyle/>
          <a:p>
            <a:pPr algn="l">
              <a:lnSpc>
                <a:spcPts val="4950"/>
              </a:lnSpc>
            </a:pPr>
            <a:r>
              <a:rPr lang="en-US" sz="2595" spc="259">
                <a:solidFill>
                  <a:srgbClr val="000000"/>
                </a:solidFill>
                <a:latin typeface="Arimo" panose="020B0604020202020204"/>
                <a:ea typeface="Arimo" panose="020B0604020202020204"/>
                <a:cs typeface="Arimo" panose="020B0604020202020204"/>
                <a:sym typeface="Arimo" panose="020B0604020202020204"/>
              </a:rPr>
              <a:t>Apps like smart cities, healthcare, and automation can’t afford delays</a:t>
            </a:r>
            <a:endParaRPr lang="en-US" sz="2595" spc="259">
              <a:solidFill>
                <a:srgbClr val="000000"/>
              </a:solidFill>
              <a:latin typeface="Arimo" panose="020B0604020202020204"/>
              <a:ea typeface="Arimo" panose="020B0604020202020204"/>
              <a:cs typeface="Arimo" panose="020B0604020202020204"/>
              <a:sym typeface="Arimo" panose="020B060402020202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rot="0">
            <a:off x="1028700" y="2802657"/>
            <a:ext cx="4920028" cy="7484343"/>
            <a:chOff x="0" y="0"/>
            <a:chExt cx="1295810" cy="1971185"/>
          </a:xfrm>
        </p:grpSpPr>
        <p:sp>
          <p:nvSpPr>
            <p:cNvPr id="3" name="Freeform 3"/>
            <p:cNvSpPr/>
            <p:nvPr/>
          </p:nvSpPr>
          <p:spPr>
            <a:xfrm>
              <a:off x="0" y="0"/>
              <a:ext cx="1295810" cy="1971185"/>
            </a:xfrm>
            <a:custGeom>
              <a:avLst/>
              <a:gdLst/>
              <a:ahLst/>
              <a:cxnLst/>
              <a:rect l="l" t="t" r="r" b="b"/>
              <a:pathLst>
                <a:path w="1295810" h="1971185">
                  <a:moveTo>
                    <a:pt x="0" y="0"/>
                  </a:moveTo>
                  <a:lnTo>
                    <a:pt x="1295810" y="0"/>
                  </a:lnTo>
                  <a:lnTo>
                    <a:pt x="1295810" y="1971185"/>
                  </a:lnTo>
                  <a:lnTo>
                    <a:pt x="0" y="1971185"/>
                  </a:lnTo>
                  <a:close/>
                </a:path>
              </a:pathLst>
            </a:custGeom>
            <a:solidFill>
              <a:srgbClr val="FFFFFF"/>
            </a:solidFill>
          </p:spPr>
        </p:sp>
        <p:sp>
          <p:nvSpPr>
            <p:cNvPr id="4" name="TextBox 4"/>
            <p:cNvSpPr txBox="1"/>
            <p:nvPr/>
          </p:nvSpPr>
          <p:spPr>
            <a:xfrm>
              <a:off x="0" y="-85725"/>
              <a:ext cx="1295810" cy="2056910"/>
            </a:xfrm>
            <a:prstGeom prst="rect">
              <a:avLst/>
            </a:prstGeom>
          </p:spPr>
          <p:txBody>
            <a:bodyPr lIns="50800" tIns="50800" rIns="50800" bIns="50800" rtlCol="0" anchor="ctr"/>
            <a:lstStyle/>
            <a:p>
              <a:pPr algn="ctr">
                <a:lnSpc>
                  <a:spcPts val="4480"/>
                </a:lnSpc>
              </a:pPr>
            </a:p>
          </p:txBody>
        </p:sp>
      </p:grpSp>
      <p:grpSp>
        <p:nvGrpSpPr>
          <p:cNvPr id="5" name="Group 5"/>
          <p:cNvGrpSpPr/>
          <p:nvPr/>
        </p:nvGrpSpPr>
        <p:grpSpPr>
          <a:xfrm rot="0">
            <a:off x="6683986" y="2802657"/>
            <a:ext cx="4920028" cy="7484343"/>
            <a:chOff x="0" y="0"/>
            <a:chExt cx="1295810" cy="1971185"/>
          </a:xfrm>
        </p:grpSpPr>
        <p:sp>
          <p:nvSpPr>
            <p:cNvPr id="6" name="Freeform 6"/>
            <p:cNvSpPr/>
            <p:nvPr/>
          </p:nvSpPr>
          <p:spPr>
            <a:xfrm>
              <a:off x="0" y="0"/>
              <a:ext cx="1295810" cy="1971185"/>
            </a:xfrm>
            <a:custGeom>
              <a:avLst/>
              <a:gdLst/>
              <a:ahLst/>
              <a:cxnLst/>
              <a:rect l="l" t="t" r="r" b="b"/>
              <a:pathLst>
                <a:path w="1295810" h="1971185">
                  <a:moveTo>
                    <a:pt x="0" y="0"/>
                  </a:moveTo>
                  <a:lnTo>
                    <a:pt x="1295810" y="0"/>
                  </a:lnTo>
                  <a:lnTo>
                    <a:pt x="1295810" y="1971185"/>
                  </a:lnTo>
                  <a:lnTo>
                    <a:pt x="0" y="1971185"/>
                  </a:lnTo>
                  <a:close/>
                </a:path>
              </a:pathLst>
            </a:custGeom>
            <a:solidFill>
              <a:srgbClr val="FFFFFF"/>
            </a:solidFill>
          </p:spPr>
        </p:sp>
        <p:sp>
          <p:nvSpPr>
            <p:cNvPr id="7" name="TextBox 7"/>
            <p:cNvSpPr txBox="1"/>
            <p:nvPr/>
          </p:nvSpPr>
          <p:spPr>
            <a:xfrm>
              <a:off x="0" y="-47625"/>
              <a:ext cx="1295810" cy="2018810"/>
            </a:xfrm>
            <a:prstGeom prst="rect">
              <a:avLst/>
            </a:prstGeom>
          </p:spPr>
          <p:txBody>
            <a:bodyPr lIns="50800" tIns="50800" rIns="50800" bIns="50800" rtlCol="0" anchor="ctr"/>
            <a:lstStyle/>
            <a:p>
              <a:pPr algn="ctr">
                <a:lnSpc>
                  <a:spcPts val="2660"/>
                </a:lnSpc>
              </a:pPr>
            </a:p>
          </p:txBody>
        </p:sp>
      </p:grpSp>
      <p:grpSp>
        <p:nvGrpSpPr>
          <p:cNvPr id="8" name="Group 8"/>
          <p:cNvGrpSpPr/>
          <p:nvPr/>
        </p:nvGrpSpPr>
        <p:grpSpPr>
          <a:xfrm rot="0">
            <a:off x="12339272" y="2802657"/>
            <a:ext cx="4920028" cy="7484343"/>
            <a:chOff x="0" y="0"/>
            <a:chExt cx="1295810" cy="1971185"/>
          </a:xfrm>
        </p:grpSpPr>
        <p:sp>
          <p:nvSpPr>
            <p:cNvPr id="9" name="Freeform 9"/>
            <p:cNvSpPr/>
            <p:nvPr/>
          </p:nvSpPr>
          <p:spPr>
            <a:xfrm>
              <a:off x="0" y="0"/>
              <a:ext cx="1295810" cy="1971185"/>
            </a:xfrm>
            <a:custGeom>
              <a:avLst/>
              <a:gdLst/>
              <a:ahLst/>
              <a:cxnLst/>
              <a:rect l="l" t="t" r="r" b="b"/>
              <a:pathLst>
                <a:path w="1295810" h="1971185">
                  <a:moveTo>
                    <a:pt x="0" y="0"/>
                  </a:moveTo>
                  <a:lnTo>
                    <a:pt x="1295810" y="0"/>
                  </a:lnTo>
                  <a:lnTo>
                    <a:pt x="1295810" y="1971185"/>
                  </a:lnTo>
                  <a:lnTo>
                    <a:pt x="0" y="1971185"/>
                  </a:lnTo>
                  <a:close/>
                </a:path>
              </a:pathLst>
            </a:custGeom>
            <a:solidFill>
              <a:srgbClr val="FFFFFF"/>
            </a:solidFill>
          </p:spPr>
        </p:sp>
        <p:sp>
          <p:nvSpPr>
            <p:cNvPr id="10" name="TextBox 10"/>
            <p:cNvSpPr txBox="1"/>
            <p:nvPr/>
          </p:nvSpPr>
          <p:spPr>
            <a:xfrm>
              <a:off x="0" y="-47625"/>
              <a:ext cx="1295810" cy="2018810"/>
            </a:xfrm>
            <a:prstGeom prst="rect">
              <a:avLst/>
            </a:prstGeom>
          </p:spPr>
          <p:txBody>
            <a:bodyPr lIns="50800" tIns="50800" rIns="50800" bIns="50800" rtlCol="0" anchor="ctr"/>
            <a:lstStyle/>
            <a:p>
              <a:pPr algn="ctr">
                <a:lnSpc>
                  <a:spcPts val="2660"/>
                </a:lnSpc>
              </a:pPr>
            </a:p>
          </p:txBody>
        </p:sp>
      </p:grpSp>
      <p:sp>
        <p:nvSpPr>
          <p:cNvPr id="11" name="TextBox 11"/>
          <p:cNvSpPr txBox="1"/>
          <p:nvPr/>
        </p:nvSpPr>
        <p:spPr>
          <a:xfrm>
            <a:off x="3848519" y="742251"/>
            <a:ext cx="9482835" cy="1759568"/>
          </a:xfrm>
          <a:prstGeom prst="rect">
            <a:avLst/>
          </a:prstGeom>
        </p:spPr>
        <p:txBody>
          <a:bodyPr lIns="0" tIns="0" rIns="0" bIns="0" rtlCol="0" anchor="t">
            <a:spAutoFit/>
          </a:bodyPr>
          <a:lstStyle/>
          <a:p>
            <a:pPr algn="ctr">
              <a:lnSpc>
                <a:spcPts val="4440"/>
              </a:lnSpc>
            </a:pPr>
            <a:r>
              <a:rPr lang="en-US" sz="3170" b="1">
                <a:solidFill>
                  <a:srgbClr val="D9D9D9"/>
                </a:solidFill>
                <a:latin typeface="Canva Sans Bold" panose="020B0803030501040103"/>
                <a:ea typeface="Canva Sans Bold" panose="020B0803030501040103"/>
                <a:cs typeface="Canva Sans Bold" panose="020B0803030501040103"/>
                <a:sym typeface="Canva Sans Bold" panose="020B0803030501040103"/>
              </a:rPr>
              <a:t>% CHANGE IN DELAY </a:t>
            </a:r>
            <a:endParaRPr lang="en-US" sz="3170" b="1">
              <a:solidFill>
                <a:srgbClr val="D9D9D9"/>
              </a:solidFill>
              <a:latin typeface="Canva Sans Bold" panose="020B0803030501040103"/>
              <a:ea typeface="Canva Sans Bold" panose="020B0803030501040103"/>
              <a:cs typeface="Canva Sans Bold" panose="020B0803030501040103"/>
              <a:sym typeface="Canva Sans Bold" panose="020B0803030501040103"/>
            </a:endParaRPr>
          </a:p>
          <a:p>
            <a:pPr algn="ctr">
              <a:lnSpc>
                <a:spcPts val="3180"/>
              </a:lnSpc>
            </a:pPr>
            <a:r>
              <a:rPr lang="en-US" sz="2270" b="1">
                <a:solidFill>
                  <a:srgbClr val="D9D9D9"/>
                </a:solidFill>
                <a:latin typeface="Canva Sans Bold" panose="020B0803030501040103"/>
                <a:ea typeface="Canva Sans Bold" panose="020B0803030501040103"/>
                <a:cs typeface="Canva Sans Bold" panose="020B0803030501040103"/>
                <a:sym typeface="Canva Sans Bold" panose="020B0803030501040103"/>
              </a:rPr>
              <a:t>Percentage Decrease in Delay=(Delayinitial​​−Delaynew​​)/ Delay initial ×  100</a:t>
            </a:r>
            <a:endParaRPr lang="en-US" sz="2270" b="1">
              <a:solidFill>
                <a:srgbClr val="D9D9D9"/>
              </a:solidFill>
              <a:latin typeface="Canva Sans Bold" panose="020B0803030501040103"/>
              <a:ea typeface="Canva Sans Bold" panose="020B0803030501040103"/>
              <a:cs typeface="Canva Sans Bold" panose="020B0803030501040103"/>
              <a:sym typeface="Canva Sans Bold" panose="020B0803030501040103"/>
            </a:endParaRPr>
          </a:p>
          <a:p>
            <a:pPr algn="ctr">
              <a:lnSpc>
                <a:spcPts val="3180"/>
              </a:lnSpc>
            </a:pPr>
          </a:p>
        </p:txBody>
      </p:sp>
      <p:sp>
        <p:nvSpPr>
          <p:cNvPr id="12" name="TextBox 12"/>
          <p:cNvSpPr txBox="1"/>
          <p:nvPr/>
        </p:nvSpPr>
        <p:spPr>
          <a:xfrm>
            <a:off x="2723286" y="2899498"/>
            <a:ext cx="1530855" cy="581971"/>
          </a:xfrm>
          <a:prstGeom prst="rect">
            <a:avLst/>
          </a:prstGeom>
        </p:spPr>
        <p:txBody>
          <a:bodyPr lIns="0" tIns="0" rIns="0" bIns="0" rtlCol="0" anchor="t">
            <a:spAutoFit/>
          </a:bodyPr>
          <a:lstStyle/>
          <a:p>
            <a:pPr algn="ctr">
              <a:lnSpc>
                <a:spcPts val="4670"/>
              </a:lnSpc>
              <a:spcBef>
                <a:spcPct val="0"/>
              </a:spcBef>
            </a:pPr>
            <a:r>
              <a:rPr lang="en-US" sz="3335" b="1">
                <a:solidFill>
                  <a:srgbClr val="000000"/>
                </a:solidFill>
                <a:latin typeface="Arimo Bold" panose="020B0704020202020204"/>
                <a:ea typeface="Arimo Bold" panose="020B0704020202020204"/>
                <a:cs typeface="Arimo Bold" panose="020B0704020202020204"/>
                <a:sym typeface="Arimo Bold" panose="020B0704020202020204"/>
              </a:rPr>
              <a:t>CASE 1</a:t>
            </a:r>
            <a:endParaRPr lang="en-US" sz="3335" b="1">
              <a:solidFill>
                <a:srgbClr val="000000"/>
              </a:solidFill>
              <a:latin typeface="Arimo Bold" panose="020B0704020202020204"/>
              <a:ea typeface="Arimo Bold" panose="020B0704020202020204"/>
              <a:cs typeface="Arimo Bold" panose="020B0704020202020204"/>
              <a:sym typeface="Arimo Bold" panose="020B0704020202020204"/>
            </a:endParaRPr>
          </a:p>
        </p:txBody>
      </p:sp>
      <p:sp>
        <p:nvSpPr>
          <p:cNvPr id="13" name="TextBox 13"/>
          <p:cNvSpPr txBox="1"/>
          <p:nvPr/>
        </p:nvSpPr>
        <p:spPr>
          <a:xfrm>
            <a:off x="8309409" y="2899498"/>
            <a:ext cx="1365521" cy="524472"/>
          </a:xfrm>
          <a:prstGeom prst="rect">
            <a:avLst/>
          </a:prstGeom>
        </p:spPr>
        <p:txBody>
          <a:bodyPr lIns="0" tIns="0" rIns="0" bIns="0" rtlCol="0" anchor="t">
            <a:spAutoFit/>
          </a:bodyPr>
          <a:lstStyle/>
          <a:p>
            <a:pPr algn="ctr">
              <a:lnSpc>
                <a:spcPts val="4165"/>
              </a:lnSpc>
              <a:spcBef>
                <a:spcPct val="0"/>
              </a:spcBef>
            </a:pPr>
            <a:r>
              <a:rPr lang="en-US" sz="2975" b="1">
                <a:solidFill>
                  <a:srgbClr val="000000"/>
                </a:solidFill>
                <a:latin typeface="Arimo Bold" panose="020B0704020202020204"/>
                <a:ea typeface="Arimo Bold" panose="020B0704020202020204"/>
                <a:cs typeface="Arimo Bold" panose="020B0704020202020204"/>
                <a:sym typeface="Arimo Bold" panose="020B0704020202020204"/>
              </a:rPr>
              <a:t>CASE 2</a:t>
            </a:r>
            <a:endParaRPr lang="en-US" sz="2975" b="1">
              <a:solidFill>
                <a:srgbClr val="000000"/>
              </a:solidFill>
              <a:latin typeface="Arimo Bold" panose="020B0704020202020204"/>
              <a:ea typeface="Arimo Bold" panose="020B0704020202020204"/>
              <a:cs typeface="Arimo Bold" panose="020B0704020202020204"/>
              <a:sym typeface="Arimo Bold" panose="020B0704020202020204"/>
            </a:endParaRPr>
          </a:p>
        </p:txBody>
      </p:sp>
      <p:sp>
        <p:nvSpPr>
          <p:cNvPr id="14" name="TextBox 14"/>
          <p:cNvSpPr txBox="1"/>
          <p:nvPr/>
        </p:nvSpPr>
        <p:spPr>
          <a:xfrm>
            <a:off x="14129875" y="2909023"/>
            <a:ext cx="1338822" cy="506858"/>
          </a:xfrm>
          <a:prstGeom prst="rect">
            <a:avLst/>
          </a:prstGeom>
        </p:spPr>
        <p:txBody>
          <a:bodyPr lIns="0" tIns="0" rIns="0" bIns="0" rtlCol="0" anchor="t">
            <a:spAutoFit/>
          </a:bodyPr>
          <a:lstStyle/>
          <a:p>
            <a:pPr algn="ctr">
              <a:lnSpc>
                <a:spcPts val="4085"/>
              </a:lnSpc>
              <a:spcBef>
                <a:spcPct val="0"/>
              </a:spcBef>
            </a:pPr>
            <a:r>
              <a:rPr lang="en-US" sz="2920" b="1">
                <a:solidFill>
                  <a:srgbClr val="000000"/>
                </a:solidFill>
                <a:latin typeface="Arimo Bold" panose="020B0704020202020204"/>
                <a:ea typeface="Arimo Bold" panose="020B0704020202020204"/>
                <a:cs typeface="Arimo Bold" panose="020B0704020202020204"/>
                <a:sym typeface="Arimo Bold" panose="020B0704020202020204"/>
              </a:rPr>
              <a:t>CASE 3</a:t>
            </a:r>
            <a:endParaRPr lang="en-US" sz="2920" b="1">
              <a:solidFill>
                <a:srgbClr val="000000"/>
              </a:solidFill>
              <a:latin typeface="Arimo Bold" panose="020B0704020202020204"/>
              <a:ea typeface="Arimo Bold" panose="020B0704020202020204"/>
              <a:cs typeface="Arimo Bold" panose="020B0704020202020204"/>
              <a:sym typeface="Arimo Bold" panose="020B0704020202020204"/>
            </a:endParaRPr>
          </a:p>
        </p:txBody>
      </p:sp>
      <p:sp>
        <p:nvSpPr>
          <p:cNvPr id="15" name="TextBox 15"/>
          <p:cNvSpPr txBox="1"/>
          <p:nvPr/>
        </p:nvSpPr>
        <p:spPr>
          <a:xfrm>
            <a:off x="9004821" y="4917158"/>
            <a:ext cx="10733" cy="368900"/>
          </a:xfrm>
          <a:prstGeom prst="rect">
            <a:avLst/>
          </a:prstGeom>
        </p:spPr>
        <p:txBody>
          <a:bodyPr lIns="0" tIns="0" rIns="0" bIns="0" rtlCol="0" anchor="t">
            <a:spAutoFit/>
          </a:bodyPr>
          <a:lstStyle/>
          <a:p>
            <a:pPr algn="ctr">
              <a:lnSpc>
                <a:spcPts val="2995"/>
              </a:lnSpc>
              <a:spcBef>
                <a:spcPct val="0"/>
              </a:spcBef>
            </a:pPr>
          </a:p>
        </p:txBody>
      </p:sp>
      <p:sp>
        <p:nvSpPr>
          <p:cNvPr id="16" name="TextBox 16"/>
          <p:cNvSpPr txBox="1"/>
          <p:nvPr/>
        </p:nvSpPr>
        <p:spPr>
          <a:xfrm>
            <a:off x="1105233" y="4083281"/>
            <a:ext cx="4766961" cy="5711463"/>
          </a:xfrm>
          <a:prstGeom prst="rect">
            <a:avLst/>
          </a:prstGeom>
        </p:spPr>
        <p:txBody>
          <a:bodyPr lIns="0" tIns="0" rIns="0" bIns="0" rtlCol="0" anchor="t">
            <a:spAutoFit/>
          </a:bodyPr>
          <a:lstStyle/>
          <a:p>
            <a:pPr algn="ctr">
              <a:lnSpc>
                <a:spcPts val="3240"/>
              </a:lnSpc>
            </a:pPr>
            <a:r>
              <a:rPr lang="en-US" sz="2315">
                <a:solidFill>
                  <a:srgbClr val="000000"/>
                </a:solidFill>
                <a:latin typeface="Canva Sans" panose="020B0503030501040103"/>
                <a:ea typeface="Canva Sans" panose="020B0503030501040103"/>
                <a:cs typeface="Canva Sans" panose="020B0503030501040103"/>
                <a:sym typeface="Canva Sans" panose="020B0503030501040103"/>
              </a:rPr>
              <a:t>From 1 to 3 nodes: -0.27%</a:t>
            </a:r>
            <a:endParaRPr lang="en-US" sz="231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3240"/>
              </a:lnSpc>
            </a:pPr>
          </a:p>
          <a:p>
            <a:pPr algn="ctr">
              <a:lnSpc>
                <a:spcPts val="3240"/>
              </a:lnSpc>
            </a:pPr>
            <a:r>
              <a:rPr lang="en-US" sz="2315">
                <a:solidFill>
                  <a:srgbClr val="000000"/>
                </a:solidFill>
                <a:latin typeface="Canva Sans" panose="020B0503030501040103"/>
                <a:ea typeface="Canva Sans" panose="020B0503030501040103"/>
                <a:cs typeface="Canva Sans" panose="020B0503030501040103"/>
                <a:sym typeface="Canva Sans" panose="020B0503030501040103"/>
              </a:rPr>
              <a:t>From 3 to 5 nodes: -0.05%</a:t>
            </a:r>
            <a:endParaRPr lang="en-US" sz="231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3240"/>
              </a:lnSpc>
            </a:pPr>
          </a:p>
          <a:p>
            <a:pPr algn="ctr">
              <a:lnSpc>
                <a:spcPts val="3240"/>
              </a:lnSpc>
            </a:pPr>
            <a:r>
              <a:rPr lang="en-US" sz="2315">
                <a:solidFill>
                  <a:srgbClr val="000000"/>
                </a:solidFill>
                <a:latin typeface="Canva Sans" panose="020B0503030501040103"/>
                <a:ea typeface="Canva Sans" panose="020B0503030501040103"/>
                <a:cs typeface="Canva Sans" panose="020B0503030501040103"/>
                <a:sym typeface="Canva Sans" panose="020B0503030501040103"/>
              </a:rPr>
              <a:t>From 5 to 7 nodes: -0.02%</a:t>
            </a:r>
            <a:endParaRPr lang="en-US" sz="231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3240"/>
              </a:lnSpc>
            </a:pPr>
          </a:p>
          <a:p>
            <a:pPr algn="ctr">
              <a:lnSpc>
                <a:spcPts val="3240"/>
              </a:lnSpc>
            </a:pPr>
            <a:r>
              <a:rPr lang="en-US" sz="2315">
                <a:solidFill>
                  <a:srgbClr val="000000"/>
                </a:solidFill>
                <a:latin typeface="Canva Sans" panose="020B0503030501040103"/>
                <a:ea typeface="Canva Sans" panose="020B0503030501040103"/>
                <a:cs typeface="Canva Sans" panose="020B0503030501040103"/>
                <a:sym typeface="Canva Sans" panose="020B0503030501040103"/>
              </a:rPr>
              <a:t>From 7 to 9 nodes: -0.01%</a:t>
            </a:r>
            <a:endParaRPr lang="en-US" sz="231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3240"/>
              </a:lnSpc>
            </a:pPr>
          </a:p>
          <a:p>
            <a:pPr algn="ctr">
              <a:lnSpc>
                <a:spcPts val="3240"/>
              </a:lnSpc>
            </a:pPr>
            <a:r>
              <a:rPr lang="en-US" sz="2315">
                <a:solidFill>
                  <a:srgbClr val="000000"/>
                </a:solidFill>
                <a:latin typeface="Canva Sans" panose="020B0503030501040103"/>
                <a:ea typeface="Canva Sans" panose="020B0503030501040103"/>
                <a:cs typeface="Canva Sans" panose="020B0503030501040103"/>
                <a:sym typeface="Canva Sans" panose="020B0503030501040103"/>
              </a:rPr>
              <a:t>     </a:t>
            </a:r>
            <a:r>
              <a:rPr lang="en-US" sz="2315">
                <a:solidFill>
                  <a:srgbClr val="000000"/>
                </a:solidFill>
                <a:latin typeface="Canva Sans" panose="020B0503030501040103"/>
                <a:ea typeface="Canva Sans" panose="020B0503030501040103"/>
                <a:cs typeface="Canva Sans" panose="020B0503030501040103"/>
                <a:sym typeface="Canva Sans" panose="020B0503030501040103"/>
              </a:rPr>
              <a:t>From 9 to 11 nodes: -0.008%</a:t>
            </a:r>
            <a:endParaRPr lang="en-US" sz="231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3240"/>
              </a:lnSpc>
            </a:pPr>
          </a:p>
          <a:p>
            <a:pPr algn="ctr">
              <a:lnSpc>
                <a:spcPts val="3240"/>
              </a:lnSpc>
            </a:pPr>
            <a:r>
              <a:rPr lang="en-US" sz="2315">
                <a:solidFill>
                  <a:srgbClr val="000000"/>
                </a:solidFill>
                <a:latin typeface="Canva Sans" panose="020B0503030501040103"/>
                <a:ea typeface="Canva Sans" panose="020B0503030501040103"/>
                <a:cs typeface="Canva Sans" panose="020B0503030501040103"/>
                <a:sym typeface="Canva Sans" panose="020B0503030501040103"/>
              </a:rPr>
              <a:t>       </a:t>
            </a:r>
            <a:r>
              <a:rPr lang="en-US" sz="2315">
                <a:solidFill>
                  <a:srgbClr val="000000"/>
                </a:solidFill>
                <a:latin typeface="Canva Sans" panose="020B0503030501040103"/>
                <a:ea typeface="Canva Sans" panose="020B0503030501040103"/>
                <a:cs typeface="Canva Sans" panose="020B0503030501040103"/>
                <a:sym typeface="Canva Sans" panose="020B0503030501040103"/>
              </a:rPr>
              <a:t>From 11 to 13 nodes: -0.006%</a:t>
            </a:r>
            <a:endParaRPr lang="en-US" sz="231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3240"/>
              </a:lnSpc>
            </a:pPr>
          </a:p>
          <a:p>
            <a:pPr algn="ctr">
              <a:lnSpc>
                <a:spcPts val="3240"/>
              </a:lnSpc>
            </a:pPr>
            <a:r>
              <a:rPr lang="en-US" sz="2315">
                <a:solidFill>
                  <a:srgbClr val="000000"/>
                </a:solidFill>
                <a:latin typeface="Canva Sans" panose="020B0503030501040103"/>
                <a:ea typeface="Canva Sans" panose="020B0503030501040103"/>
                <a:cs typeface="Canva Sans" panose="020B0503030501040103"/>
                <a:sym typeface="Canva Sans" panose="020B0503030501040103"/>
              </a:rPr>
              <a:t>       </a:t>
            </a:r>
            <a:r>
              <a:rPr lang="en-US" sz="2315">
                <a:solidFill>
                  <a:srgbClr val="000000"/>
                </a:solidFill>
                <a:latin typeface="Canva Sans" panose="020B0503030501040103"/>
                <a:ea typeface="Canva Sans" panose="020B0503030501040103"/>
                <a:cs typeface="Canva Sans" panose="020B0503030501040103"/>
                <a:sym typeface="Canva Sans" panose="020B0503030501040103"/>
              </a:rPr>
              <a:t>From 13 to 15 nodes: -0.004% </a:t>
            </a:r>
            <a:endParaRPr lang="en-US" sz="231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3240"/>
              </a:lnSpc>
            </a:pPr>
          </a:p>
        </p:txBody>
      </p:sp>
      <p:sp>
        <p:nvSpPr>
          <p:cNvPr id="17" name="TextBox 17"/>
          <p:cNvSpPr txBox="1"/>
          <p:nvPr/>
        </p:nvSpPr>
        <p:spPr>
          <a:xfrm>
            <a:off x="7282876" y="3826280"/>
            <a:ext cx="3418587" cy="6225465"/>
          </a:xfrm>
          <a:prstGeom prst="rect">
            <a:avLst/>
          </a:prstGeom>
        </p:spPr>
        <p:txBody>
          <a:bodyPr lIns="0" tIns="0" rIns="0" bIns="0" rtlCol="0" anchor="t">
            <a:spAutoFit/>
          </a:bodyPr>
          <a:lstStyle/>
          <a:p>
            <a:pPr algn="ctr">
              <a:lnSpc>
                <a:spcPts val="2825"/>
              </a:lnSpc>
            </a:pPr>
            <a:r>
              <a:rPr lang="en-US" sz="2020">
                <a:solidFill>
                  <a:srgbClr val="000000"/>
                </a:solidFill>
                <a:latin typeface="Canva Sans" panose="020B0503030501040103"/>
                <a:ea typeface="Canva Sans" panose="020B0503030501040103"/>
                <a:cs typeface="Canva Sans" panose="020B0503030501040103"/>
                <a:sym typeface="Canva Sans" panose="020B0503030501040103"/>
              </a:rPr>
              <a:t>From 1 to 3 nodes: -0.27%</a:t>
            </a:r>
            <a:endParaRPr lang="en-US" sz="2020">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825"/>
              </a:lnSpc>
            </a:pPr>
          </a:p>
          <a:p>
            <a:pPr algn="ctr">
              <a:lnSpc>
                <a:spcPts val="2825"/>
              </a:lnSpc>
            </a:pPr>
            <a:r>
              <a:rPr lang="en-US" sz="2020">
                <a:solidFill>
                  <a:srgbClr val="000000"/>
                </a:solidFill>
                <a:latin typeface="Canva Sans" panose="020B0503030501040103"/>
                <a:ea typeface="Canva Sans" panose="020B0503030501040103"/>
                <a:cs typeface="Canva Sans" panose="020B0503030501040103"/>
                <a:sym typeface="Canva Sans" panose="020B0503030501040103"/>
              </a:rPr>
              <a:t>From 3 to 5 nodes: -0.05%</a:t>
            </a:r>
            <a:endParaRPr lang="en-US" sz="2020">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825"/>
              </a:lnSpc>
            </a:pPr>
          </a:p>
          <a:p>
            <a:pPr algn="ctr">
              <a:lnSpc>
                <a:spcPts val="2825"/>
              </a:lnSpc>
            </a:pPr>
            <a:r>
              <a:rPr lang="en-US" sz="2020">
                <a:solidFill>
                  <a:srgbClr val="000000"/>
                </a:solidFill>
                <a:latin typeface="Canva Sans" panose="020B0503030501040103"/>
                <a:ea typeface="Canva Sans" panose="020B0503030501040103"/>
                <a:cs typeface="Canva Sans" panose="020B0503030501040103"/>
                <a:sym typeface="Canva Sans" panose="020B0503030501040103"/>
              </a:rPr>
              <a:t>From 5 to 7 nodes:  -0.02%</a:t>
            </a:r>
            <a:endParaRPr lang="en-US" sz="2020">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825"/>
              </a:lnSpc>
            </a:pPr>
          </a:p>
          <a:p>
            <a:pPr algn="ctr">
              <a:lnSpc>
                <a:spcPts val="2825"/>
              </a:lnSpc>
            </a:pPr>
            <a:r>
              <a:rPr lang="en-US" sz="2020">
                <a:solidFill>
                  <a:srgbClr val="000000"/>
                </a:solidFill>
                <a:latin typeface="Canva Sans" panose="020B0503030501040103"/>
                <a:ea typeface="Canva Sans" panose="020B0503030501040103"/>
                <a:cs typeface="Canva Sans" panose="020B0503030501040103"/>
                <a:sym typeface="Canva Sans" panose="020B0503030501040103"/>
              </a:rPr>
              <a:t>From 7 to 9 nodes: -0.01%</a:t>
            </a:r>
            <a:endParaRPr lang="en-US" sz="2020">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825"/>
              </a:lnSpc>
            </a:pPr>
          </a:p>
          <a:p>
            <a:pPr algn="ctr">
              <a:lnSpc>
                <a:spcPts val="2825"/>
              </a:lnSpc>
            </a:pPr>
            <a:r>
              <a:rPr lang="en-US" sz="2020">
                <a:solidFill>
                  <a:srgbClr val="000000"/>
                </a:solidFill>
                <a:latin typeface="Canva Sans" panose="020B0503030501040103"/>
                <a:ea typeface="Canva Sans" panose="020B0503030501040103"/>
                <a:cs typeface="Canva Sans" panose="020B0503030501040103"/>
                <a:sym typeface="Canva Sans" panose="020B0503030501040103"/>
              </a:rPr>
              <a:t>From 9 to 11 nodes-0.008%</a:t>
            </a:r>
            <a:endParaRPr lang="en-US" sz="2020">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825"/>
              </a:lnSpc>
            </a:pPr>
          </a:p>
          <a:p>
            <a:pPr algn="ctr">
              <a:lnSpc>
                <a:spcPts val="2685"/>
              </a:lnSpc>
            </a:pPr>
            <a:r>
              <a:rPr lang="en-US" sz="1920">
                <a:solidFill>
                  <a:srgbClr val="000000"/>
                </a:solidFill>
                <a:latin typeface="Canva Sans" panose="020B0503030501040103"/>
                <a:ea typeface="Canva Sans" panose="020B0503030501040103"/>
                <a:cs typeface="Canva Sans" panose="020B0503030501040103"/>
                <a:sym typeface="Canva Sans" panose="020B0503030501040103"/>
              </a:rPr>
              <a:t>From 11 to 13 nodes:-0.006%</a:t>
            </a:r>
            <a:endParaRPr lang="en-US" sz="1920">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825"/>
              </a:lnSpc>
            </a:pPr>
          </a:p>
          <a:p>
            <a:pPr algn="ctr">
              <a:lnSpc>
                <a:spcPts val="2685"/>
              </a:lnSpc>
            </a:pPr>
            <a:r>
              <a:rPr lang="en-US" sz="1920">
                <a:solidFill>
                  <a:srgbClr val="000000"/>
                </a:solidFill>
                <a:latin typeface="Canva Sans" panose="020B0503030501040103"/>
                <a:ea typeface="Canva Sans" panose="020B0503030501040103"/>
                <a:cs typeface="Canva Sans" panose="020B0503030501040103"/>
                <a:sym typeface="Canva Sans" panose="020B0503030501040103"/>
              </a:rPr>
              <a:t>From 13 to 15 nodes:-0.004%</a:t>
            </a:r>
            <a:endParaRPr lang="en-US" sz="1920">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685"/>
              </a:lnSpc>
            </a:pPr>
          </a:p>
          <a:p>
            <a:pPr algn="ctr">
              <a:lnSpc>
                <a:spcPts val="2685"/>
              </a:lnSpc>
            </a:pPr>
            <a:r>
              <a:rPr lang="en-US" sz="1920">
                <a:solidFill>
                  <a:srgbClr val="000000"/>
                </a:solidFill>
                <a:latin typeface="Canva Sans" panose="020B0503030501040103"/>
                <a:ea typeface="Canva Sans" panose="020B0503030501040103"/>
                <a:cs typeface="Canva Sans" panose="020B0503030501040103"/>
                <a:sym typeface="Canva Sans" panose="020B0503030501040103"/>
              </a:rPr>
              <a:t>From 15 to 17 nodes:-0.003%</a:t>
            </a:r>
            <a:endParaRPr lang="en-US" sz="1920">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685"/>
              </a:lnSpc>
            </a:pPr>
          </a:p>
          <a:p>
            <a:pPr algn="ctr">
              <a:lnSpc>
                <a:spcPts val="2685"/>
              </a:lnSpc>
            </a:pPr>
            <a:r>
              <a:rPr lang="en-US" sz="1920">
                <a:solidFill>
                  <a:srgbClr val="000000"/>
                </a:solidFill>
                <a:latin typeface="Canva Sans" panose="020B0503030501040103"/>
                <a:ea typeface="Canva Sans" panose="020B0503030501040103"/>
                <a:cs typeface="Canva Sans" panose="020B0503030501040103"/>
                <a:sym typeface="Canva Sans" panose="020B0503030501040103"/>
              </a:rPr>
              <a:t>From 17 to 20 nodes:-0.002%</a:t>
            </a:r>
            <a:endParaRPr lang="en-US" sz="1920">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825"/>
              </a:lnSpc>
            </a:pPr>
          </a:p>
        </p:txBody>
      </p:sp>
      <p:sp>
        <p:nvSpPr>
          <p:cNvPr id="18" name="TextBox 18"/>
          <p:cNvSpPr txBox="1"/>
          <p:nvPr/>
        </p:nvSpPr>
        <p:spPr>
          <a:xfrm>
            <a:off x="12314156" y="3845330"/>
            <a:ext cx="4945144" cy="6488455"/>
          </a:xfrm>
          <a:prstGeom prst="rect">
            <a:avLst/>
          </a:prstGeom>
        </p:spPr>
        <p:txBody>
          <a:bodyPr lIns="0" tIns="0" rIns="0" bIns="0" rtlCol="0" anchor="t">
            <a:spAutoFit/>
          </a:bodyPr>
          <a:lstStyle/>
          <a:p>
            <a:pPr algn="ctr">
              <a:lnSpc>
                <a:spcPts val="2145"/>
              </a:lnSpc>
            </a:pPr>
            <a:r>
              <a:rPr lang="en-US" sz="1535">
                <a:solidFill>
                  <a:srgbClr val="000000"/>
                </a:solidFill>
                <a:latin typeface="Canva Sans" panose="020B0503030501040103"/>
                <a:ea typeface="Canva Sans" panose="020B0503030501040103"/>
                <a:cs typeface="Canva Sans" panose="020B0503030501040103"/>
                <a:sym typeface="Canva Sans" panose="020B0503030501040103"/>
              </a:rPr>
              <a:t>From 1 to 3 nodes: -0.27%</a:t>
            </a:r>
            <a:endParaRPr lang="en-US" sz="153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145"/>
              </a:lnSpc>
            </a:pPr>
          </a:p>
          <a:p>
            <a:pPr algn="ctr">
              <a:lnSpc>
                <a:spcPts val="2145"/>
              </a:lnSpc>
            </a:pPr>
            <a:r>
              <a:rPr lang="en-US" sz="1535">
                <a:solidFill>
                  <a:srgbClr val="000000"/>
                </a:solidFill>
                <a:latin typeface="Canva Sans" panose="020B0503030501040103"/>
                <a:ea typeface="Canva Sans" panose="020B0503030501040103"/>
                <a:cs typeface="Canva Sans" panose="020B0503030501040103"/>
                <a:sym typeface="Canva Sans" panose="020B0503030501040103"/>
              </a:rPr>
              <a:t>From 3 to 5 nodes: -0.05%</a:t>
            </a:r>
            <a:endParaRPr lang="en-US" sz="153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145"/>
              </a:lnSpc>
            </a:pPr>
          </a:p>
          <a:p>
            <a:pPr algn="ctr">
              <a:lnSpc>
                <a:spcPts val="2145"/>
              </a:lnSpc>
            </a:pPr>
            <a:r>
              <a:rPr lang="en-US" sz="1535">
                <a:solidFill>
                  <a:srgbClr val="000000"/>
                </a:solidFill>
                <a:latin typeface="Canva Sans" panose="020B0503030501040103"/>
                <a:ea typeface="Canva Sans" panose="020B0503030501040103"/>
                <a:cs typeface="Canva Sans" panose="020B0503030501040103"/>
                <a:sym typeface="Canva Sans" panose="020B0503030501040103"/>
              </a:rPr>
              <a:t>From 5 to 7 nodes: -0.02%</a:t>
            </a:r>
            <a:endParaRPr lang="en-US" sz="153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145"/>
              </a:lnSpc>
            </a:pPr>
          </a:p>
          <a:p>
            <a:pPr algn="ctr">
              <a:lnSpc>
                <a:spcPts val="2145"/>
              </a:lnSpc>
            </a:pPr>
            <a:r>
              <a:rPr lang="en-US" sz="1535">
                <a:solidFill>
                  <a:srgbClr val="000000"/>
                </a:solidFill>
                <a:latin typeface="Canva Sans" panose="020B0503030501040103"/>
                <a:ea typeface="Canva Sans" panose="020B0503030501040103"/>
                <a:cs typeface="Canva Sans" panose="020B0503030501040103"/>
                <a:sym typeface="Canva Sans" panose="020B0503030501040103"/>
              </a:rPr>
              <a:t>From 7 to 9 nodes: -0.01%</a:t>
            </a:r>
            <a:endParaRPr lang="en-US" sz="153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145"/>
              </a:lnSpc>
            </a:pPr>
          </a:p>
          <a:p>
            <a:pPr algn="ctr">
              <a:lnSpc>
                <a:spcPts val="2145"/>
              </a:lnSpc>
            </a:pPr>
            <a:r>
              <a:rPr lang="en-US" sz="1535">
                <a:solidFill>
                  <a:srgbClr val="000000"/>
                </a:solidFill>
                <a:latin typeface="Canva Sans" panose="020B0503030501040103"/>
                <a:ea typeface="Canva Sans" panose="020B0503030501040103"/>
                <a:cs typeface="Canva Sans" panose="020B0503030501040103"/>
                <a:sym typeface="Canva Sans" panose="020B0503030501040103"/>
              </a:rPr>
              <a:t>     </a:t>
            </a:r>
            <a:r>
              <a:rPr lang="en-US" sz="1535">
                <a:solidFill>
                  <a:srgbClr val="000000"/>
                </a:solidFill>
                <a:latin typeface="Canva Sans" panose="020B0503030501040103"/>
                <a:ea typeface="Canva Sans" panose="020B0503030501040103"/>
                <a:cs typeface="Canva Sans" panose="020B0503030501040103"/>
                <a:sym typeface="Canva Sans" panose="020B0503030501040103"/>
              </a:rPr>
              <a:t>From 9 to 11 nodes: -0.008%</a:t>
            </a:r>
            <a:endParaRPr lang="en-US" sz="153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145"/>
              </a:lnSpc>
            </a:pPr>
            <a:r>
              <a:rPr lang="en-US" sz="1535">
                <a:solidFill>
                  <a:srgbClr val="000000"/>
                </a:solidFill>
                <a:latin typeface="Canva Sans" panose="020B0503030501040103"/>
                <a:ea typeface="Canva Sans" panose="020B0503030501040103"/>
                <a:cs typeface="Canva Sans" panose="020B0503030501040103"/>
                <a:sym typeface="Canva Sans" panose="020B0503030501040103"/>
              </a:rPr>
              <a:t>  </a:t>
            </a:r>
            <a:endParaRPr lang="en-US" sz="153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145"/>
              </a:lnSpc>
            </a:pPr>
            <a:r>
              <a:rPr lang="en-US" sz="1535">
                <a:solidFill>
                  <a:srgbClr val="000000"/>
                </a:solidFill>
                <a:latin typeface="Canva Sans" panose="020B0503030501040103"/>
                <a:ea typeface="Canva Sans" panose="020B0503030501040103"/>
                <a:cs typeface="Canva Sans" panose="020B0503030501040103"/>
                <a:sym typeface="Canva Sans" panose="020B0503030501040103"/>
              </a:rPr>
              <a:t>    </a:t>
            </a:r>
            <a:r>
              <a:rPr lang="en-US" sz="1535">
                <a:solidFill>
                  <a:srgbClr val="000000"/>
                </a:solidFill>
                <a:latin typeface="Canva Sans" panose="020B0503030501040103"/>
                <a:ea typeface="Canva Sans" panose="020B0503030501040103"/>
                <a:cs typeface="Canva Sans" panose="020B0503030501040103"/>
                <a:sym typeface="Canva Sans" panose="020B0503030501040103"/>
              </a:rPr>
              <a:t>From 11 to 13 nodes: -0.006%</a:t>
            </a:r>
            <a:endParaRPr lang="en-US" sz="153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145"/>
              </a:lnSpc>
            </a:pPr>
            <a:r>
              <a:rPr lang="en-US" sz="1535">
                <a:solidFill>
                  <a:srgbClr val="000000"/>
                </a:solidFill>
                <a:latin typeface="Canva Sans" panose="020B0503030501040103"/>
                <a:ea typeface="Canva Sans" panose="020B0503030501040103"/>
                <a:cs typeface="Canva Sans" panose="020B0503030501040103"/>
                <a:sym typeface="Canva Sans" panose="020B0503030501040103"/>
              </a:rPr>
              <a:t>   </a:t>
            </a:r>
            <a:endParaRPr lang="en-US" sz="153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145"/>
              </a:lnSpc>
            </a:pPr>
            <a:r>
              <a:rPr lang="en-US" sz="1535">
                <a:solidFill>
                  <a:srgbClr val="000000"/>
                </a:solidFill>
                <a:latin typeface="Canva Sans" panose="020B0503030501040103"/>
                <a:ea typeface="Canva Sans" panose="020B0503030501040103"/>
                <a:cs typeface="Canva Sans" panose="020B0503030501040103"/>
                <a:sym typeface="Canva Sans" panose="020B0503030501040103"/>
              </a:rPr>
              <a:t>  </a:t>
            </a:r>
            <a:r>
              <a:rPr lang="en-US" sz="1535">
                <a:solidFill>
                  <a:srgbClr val="000000"/>
                </a:solidFill>
                <a:latin typeface="Canva Sans" panose="020B0503030501040103"/>
                <a:ea typeface="Canva Sans" panose="020B0503030501040103"/>
                <a:cs typeface="Canva Sans" panose="020B0503030501040103"/>
                <a:sym typeface="Canva Sans" panose="020B0503030501040103"/>
              </a:rPr>
              <a:t>From 13 to 15 nodes: -0.004%</a:t>
            </a:r>
            <a:endParaRPr lang="en-US" sz="153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145"/>
              </a:lnSpc>
            </a:pPr>
            <a:r>
              <a:rPr lang="en-US" sz="1535">
                <a:solidFill>
                  <a:srgbClr val="000000"/>
                </a:solidFill>
                <a:latin typeface="Canva Sans" panose="020B0503030501040103"/>
                <a:ea typeface="Canva Sans" panose="020B0503030501040103"/>
                <a:cs typeface="Canva Sans" panose="020B0503030501040103"/>
                <a:sym typeface="Canva Sans" panose="020B0503030501040103"/>
              </a:rPr>
              <a:t>    </a:t>
            </a:r>
            <a:endParaRPr lang="en-US" sz="153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145"/>
              </a:lnSpc>
            </a:pPr>
            <a:r>
              <a:rPr lang="en-US" sz="1535">
                <a:solidFill>
                  <a:srgbClr val="000000"/>
                </a:solidFill>
                <a:latin typeface="Canva Sans" panose="020B0503030501040103"/>
                <a:ea typeface="Canva Sans" panose="020B0503030501040103"/>
                <a:cs typeface="Canva Sans" panose="020B0503030501040103"/>
                <a:sym typeface="Canva Sans" panose="020B0503030501040103"/>
              </a:rPr>
              <a:t>From 15 to 17 nodes: -0.003%</a:t>
            </a:r>
            <a:endParaRPr lang="en-US" sz="153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145"/>
              </a:lnSpc>
            </a:pPr>
          </a:p>
          <a:p>
            <a:pPr algn="ctr">
              <a:lnSpc>
                <a:spcPts val="2145"/>
              </a:lnSpc>
            </a:pPr>
            <a:r>
              <a:rPr lang="en-US" sz="1535">
                <a:solidFill>
                  <a:srgbClr val="000000"/>
                </a:solidFill>
                <a:latin typeface="Canva Sans" panose="020B0503030501040103"/>
                <a:ea typeface="Canva Sans" panose="020B0503030501040103"/>
                <a:cs typeface="Canva Sans" panose="020B0503030501040103"/>
                <a:sym typeface="Canva Sans" panose="020B0503030501040103"/>
              </a:rPr>
              <a:t>     </a:t>
            </a:r>
            <a:r>
              <a:rPr lang="en-US" sz="1535">
                <a:solidFill>
                  <a:srgbClr val="000000"/>
                </a:solidFill>
                <a:latin typeface="Canva Sans" panose="020B0503030501040103"/>
                <a:ea typeface="Canva Sans" panose="020B0503030501040103"/>
                <a:cs typeface="Canva Sans" panose="020B0503030501040103"/>
                <a:sym typeface="Canva Sans" panose="020B0503030501040103"/>
              </a:rPr>
              <a:t>From 17 to 20 nodes: -0.002%</a:t>
            </a:r>
            <a:endParaRPr lang="en-US" sz="153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145"/>
              </a:lnSpc>
            </a:pPr>
            <a:r>
              <a:rPr lang="en-US" sz="1535">
                <a:solidFill>
                  <a:srgbClr val="000000"/>
                </a:solidFill>
                <a:latin typeface="Canva Sans" panose="020B0503030501040103"/>
                <a:ea typeface="Canva Sans" panose="020B0503030501040103"/>
                <a:cs typeface="Canva Sans" panose="020B0503030501040103"/>
                <a:sym typeface="Canva Sans" panose="020B0503030501040103"/>
              </a:rPr>
              <a:t>  </a:t>
            </a:r>
            <a:endParaRPr lang="en-US" sz="153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145"/>
              </a:lnSpc>
            </a:pPr>
            <a:r>
              <a:rPr lang="en-US" sz="1535">
                <a:solidFill>
                  <a:srgbClr val="000000"/>
                </a:solidFill>
                <a:latin typeface="Canva Sans" panose="020B0503030501040103"/>
                <a:ea typeface="Canva Sans" panose="020B0503030501040103"/>
                <a:cs typeface="Canva Sans" panose="020B0503030501040103"/>
                <a:sym typeface="Canva Sans" panose="020B0503030501040103"/>
              </a:rPr>
              <a:t>     </a:t>
            </a:r>
            <a:r>
              <a:rPr lang="en-US" sz="1535">
                <a:solidFill>
                  <a:srgbClr val="000000"/>
                </a:solidFill>
                <a:latin typeface="Canva Sans" panose="020B0503030501040103"/>
                <a:ea typeface="Canva Sans" panose="020B0503030501040103"/>
                <a:cs typeface="Canva Sans" panose="020B0503030501040103"/>
                <a:sym typeface="Canva Sans" panose="020B0503030501040103"/>
              </a:rPr>
              <a:t>From 20 to 23 nodes: - 0.0018%</a:t>
            </a:r>
            <a:endParaRPr lang="en-US" sz="153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145"/>
              </a:lnSpc>
            </a:pPr>
            <a:r>
              <a:rPr lang="en-US" sz="1535">
                <a:solidFill>
                  <a:srgbClr val="000000"/>
                </a:solidFill>
                <a:latin typeface="Canva Sans" panose="020B0503030501040103"/>
                <a:ea typeface="Canva Sans" panose="020B0503030501040103"/>
                <a:cs typeface="Canva Sans" panose="020B0503030501040103"/>
                <a:sym typeface="Canva Sans" panose="020B0503030501040103"/>
              </a:rPr>
              <a:t>   </a:t>
            </a:r>
            <a:endParaRPr lang="en-US" sz="153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145"/>
              </a:lnSpc>
            </a:pPr>
            <a:r>
              <a:rPr lang="en-US" sz="1535">
                <a:solidFill>
                  <a:srgbClr val="000000"/>
                </a:solidFill>
                <a:latin typeface="Canva Sans" panose="020B0503030501040103"/>
                <a:ea typeface="Canva Sans" panose="020B0503030501040103"/>
                <a:cs typeface="Canva Sans" panose="020B0503030501040103"/>
                <a:sym typeface="Canva Sans" panose="020B0503030501040103"/>
              </a:rPr>
              <a:t>   </a:t>
            </a:r>
            <a:r>
              <a:rPr lang="en-US" sz="1535">
                <a:solidFill>
                  <a:srgbClr val="000000"/>
                </a:solidFill>
                <a:latin typeface="Canva Sans" panose="020B0503030501040103"/>
                <a:ea typeface="Canva Sans" panose="020B0503030501040103"/>
                <a:cs typeface="Canva Sans" panose="020B0503030501040103"/>
                <a:sym typeface="Canva Sans" panose="020B0503030501040103"/>
              </a:rPr>
              <a:t>From 23 to 26 nodes: - 0.0016%</a:t>
            </a:r>
            <a:endParaRPr lang="en-US" sz="153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145"/>
              </a:lnSpc>
            </a:pPr>
            <a:r>
              <a:rPr lang="en-US" sz="1535">
                <a:solidFill>
                  <a:srgbClr val="000000"/>
                </a:solidFill>
                <a:latin typeface="Canva Sans" panose="020B0503030501040103"/>
                <a:ea typeface="Canva Sans" panose="020B0503030501040103"/>
                <a:cs typeface="Canva Sans" panose="020B0503030501040103"/>
                <a:sym typeface="Canva Sans" panose="020B0503030501040103"/>
              </a:rPr>
              <a:t>     </a:t>
            </a:r>
            <a:endParaRPr lang="en-US" sz="153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145"/>
              </a:lnSpc>
            </a:pPr>
            <a:r>
              <a:rPr lang="en-US" sz="1535">
                <a:solidFill>
                  <a:srgbClr val="000000"/>
                </a:solidFill>
                <a:latin typeface="Canva Sans" panose="020B0503030501040103"/>
                <a:ea typeface="Canva Sans" panose="020B0503030501040103"/>
                <a:cs typeface="Canva Sans" panose="020B0503030501040103"/>
                <a:sym typeface="Canva Sans" panose="020B0503030501040103"/>
              </a:rPr>
              <a:t>From 26 to 30 nodes: - 0.0015%</a:t>
            </a:r>
            <a:endParaRPr lang="en-US" sz="1535">
              <a:solidFill>
                <a:srgbClr val="000000"/>
              </a:solidFill>
              <a:latin typeface="Canva Sans" panose="020B0503030501040103"/>
              <a:ea typeface="Canva Sans" panose="020B0503030501040103"/>
              <a:cs typeface="Canva Sans" panose="020B0503030501040103"/>
              <a:sym typeface="Canva Sans" panose="020B0503030501040103"/>
            </a:endParaRPr>
          </a:p>
          <a:p>
            <a:pPr algn="ctr">
              <a:lnSpc>
                <a:spcPts val="2145"/>
              </a:lnSpc>
            </a:pPr>
          </a:p>
        </p:txBody>
      </p:sp>
      <p:sp>
        <p:nvSpPr>
          <p:cNvPr id="19" name="Freeform 19"/>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1"/>
            <a:stretch>
              <a:fillRect/>
            </a:stretch>
          </a:blipFill>
        </p:spPr>
      </p:sp>
      <p:sp>
        <p:nvSpPr>
          <p:cNvPr id="20" name="Freeform 20"/>
          <p:cNvSpPr/>
          <p:nvPr/>
        </p:nvSpPr>
        <p:spPr>
          <a:xfrm rot="-5400000">
            <a:off x="14585303" y="-1253949"/>
            <a:ext cx="2720897" cy="5228794"/>
          </a:xfrm>
          <a:custGeom>
            <a:avLst/>
            <a:gdLst/>
            <a:ahLst/>
            <a:cxnLst/>
            <a:rect l="l" t="t" r="r" b="b"/>
            <a:pathLst>
              <a:path w="2720897" h="5228794">
                <a:moveTo>
                  <a:pt x="0" y="0"/>
                </a:moveTo>
                <a:lnTo>
                  <a:pt x="2720897" y="0"/>
                </a:lnTo>
                <a:lnTo>
                  <a:pt x="2720897" y="5228795"/>
                </a:lnTo>
                <a:lnTo>
                  <a:pt x="0" y="5228795"/>
                </a:lnTo>
                <a:lnTo>
                  <a:pt x="0" y="0"/>
                </a:lnTo>
                <a:close/>
              </a:path>
            </a:pathLst>
          </a:custGeom>
          <a:blipFill>
            <a:blip r:embed="rId1"/>
            <a:stretch>
              <a:fillRect/>
            </a:stretch>
          </a:blipFill>
        </p:spPr>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261658" y="-1359176"/>
            <a:ext cx="9754014" cy="13005352"/>
          </a:xfrm>
          <a:custGeom>
            <a:avLst/>
            <a:gdLst/>
            <a:ahLst/>
            <a:cxnLst/>
            <a:rect l="l" t="t" r="r" b="b"/>
            <a:pathLst>
              <a:path w="9754014" h="13005352">
                <a:moveTo>
                  <a:pt x="0" y="0"/>
                </a:moveTo>
                <a:lnTo>
                  <a:pt x="9754015" y="0"/>
                </a:lnTo>
                <a:lnTo>
                  <a:pt x="9754015" y="13005352"/>
                </a:lnTo>
                <a:lnTo>
                  <a:pt x="0" y="13005352"/>
                </a:lnTo>
                <a:lnTo>
                  <a:pt x="0" y="0"/>
                </a:lnTo>
                <a:close/>
              </a:path>
            </a:pathLst>
          </a:custGeom>
          <a:blipFill>
            <a:blip r:embed="rId1">
              <a:alphaModFix amt="39000"/>
            </a:blip>
            <a:stretch>
              <a:fillRect/>
            </a:stretch>
          </a:blipFill>
        </p:spPr>
      </p:sp>
      <p:grpSp>
        <p:nvGrpSpPr>
          <p:cNvPr id="3" name="Group 3"/>
          <p:cNvGrpSpPr/>
          <p:nvPr/>
        </p:nvGrpSpPr>
        <p:grpSpPr>
          <a:xfrm rot="0">
            <a:off x="9144000" y="1028700"/>
            <a:ext cx="8809276" cy="2438839"/>
            <a:chOff x="0" y="0"/>
            <a:chExt cx="2674866" cy="740534"/>
          </a:xfrm>
        </p:grpSpPr>
        <p:sp>
          <p:nvSpPr>
            <p:cNvPr id="4" name="Freeform 4"/>
            <p:cNvSpPr/>
            <p:nvPr/>
          </p:nvSpPr>
          <p:spPr>
            <a:xfrm>
              <a:off x="0" y="0"/>
              <a:ext cx="2674866" cy="740534"/>
            </a:xfrm>
            <a:custGeom>
              <a:avLst/>
              <a:gdLst/>
              <a:ahLst/>
              <a:cxnLst/>
              <a:rect l="l" t="t" r="r" b="b"/>
              <a:pathLst>
                <a:path w="2674866" h="740534">
                  <a:moveTo>
                    <a:pt x="0" y="0"/>
                  </a:moveTo>
                  <a:lnTo>
                    <a:pt x="2674866" y="0"/>
                  </a:lnTo>
                  <a:lnTo>
                    <a:pt x="2674866" y="740534"/>
                  </a:lnTo>
                  <a:lnTo>
                    <a:pt x="0" y="740534"/>
                  </a:lnTo>
                  <a:close/>
                </a:path>
              </a:pathLst>
            </a:custGeom>
            <a:solidFill>
              <a:srgbClr val="FFFFFF"/>
            </a:solidFill>
          </p:spPr>
        </p:sp>
        <p:sp>
          <p:nvSpPr>
            <p:cNvPr id="5" name="TextBox 5"/>
            <p:cNvSpPr txBox="1"/>
            <p:nvPr/>
          </p:nvSpPr>
          <p:spPr>
            <a:xfrm>
              <a:off x="0" y="-66675"/>
              <a:ext cx="2674866" cy="807209"/>
            </a:xfrm>
            <a:prstGeom prst="rect">
              <a:avLst/>
            </a:prstGeom>
          </p:spPr>
          <p:txBody>
            <a:bodyPr lIns="50800" tIns="50800" rIns="50800" bIns="50800" rtlCol="0" anchor="ctr"/>
            <a:lstStyle/>
            <a:p>
              <a:pPr algn="ctr">
                <a:lnSpc>
                  <a:spcPts val="3640"/>
                </a:lnSpc>
              </a:pPr>
              <a:r>
                <a:rPr lang="en-US" sz="2600" b="1">
                  <a:solidFill>
                    <a:srgbClr val="000000"/>
                  </a:solidFill>
                  <a:latin typeface="Arimo Bold" panose="020B0704020202020204"/>
                  <a:ea typeface="Arimo Bold" panose="020B0704020202020204"/>
                  <a:cs typeface="Arimo Bold" panose="020B0704020202020204"/>
                  <a:sym typeface="Arimo Bold" panose="020B0704020202020204"/>
                </a:rPr>
                <a:t> FOG NODES  -  (1 TO 15)</a:t>
              </a:r>
              <a:endParaRPr lang="en-US" sz="2600"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3640"/>
                </a:lnSpc>
              </a:pPr>
              <a:r>
                <a:rPr lang="en-US" sz="2600" b="1">
                  <a:solidFill>
                    <a:srgbClr val="000000"/>
                  </a:solidFill>
                  <a:latin typeface="Arimo Bold" panose="020B0704020202020204"/>
                  <a:ea typeface="Arimo Bold" panose="020B0704020202020204"/>
                  <a:cs typeface="Arimo Bold" panose="020B0704020202020204"/>
                  <a:sym typeface="Arimo Bold" panose="020B0704020202020204"/>
                </a:rPr>
                <a:t>      IOT DEVICES - 10000</a:t>
              </a:r>
              <a:endParaRPr lang="en-US" sz="2600"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3500"/>
                </a:lnSpc>
              </a:pPr>
              <a:r>
                <a:rPr lang="en-US" sz="2500" b="1">
                  <a:solidFill>
                    <a:srgbClr val="000000"/>
                  </a:solidFill>
                  <a:latin typeface="Arimo Bold" panose="020B0704020202020204"/>
                  <a:ea typeface="Arimo Bold" panose="020B0704020202020204"/>
                  <a:cs typeface="Arimo Bold" panose="020B0704020202020204"/>
                  <a:sym typeface="Arimo Bold" panose="020B0704020202020204"/>
                </a:rPr>
                <a:t>      AREA OF THE PLOT :-   1KM SQUARE</a:t>
              </a:r>
              <a:endParaRPr lang="en-US" sz="2500"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3640"/>
                </a:lnSpc>
              </a:pPr>
            </a:p>
          </p:txBody>
        </p:sp>
      </p:grpSp>
      <p:grpSp>
        <p:nvGrpSpPr>
          <p:cNvPr id="6" name="Group 6"/>
          <p:cNvGrpSpPr/>
          <p:nvPr/>
        </p:nvGrpSpPr>
        <p:grpSpPr>
          <a:xfrm rot="0">
            <a:off x="9144000" y="4212825"/>
            <a:ext cx="8809276" cy="2438839"/>
            <a:chOff x="0" y="0"/>
            <a:chExt cx="2674866" cy="740534"/>
          </a:xfrm>
        </p:grpSpPr>
        <p:sp>
          <p:nvSpPr>
            <p:cNvPr id="7" name="Freeform 7"/>
            <p:cNvSpPr/>
            <p:nvPr/>
          </p:nvSpPr>
          <p:spPr>
            <a:xfrm>
              <a:off x="0" y="0"/>
              <a:ext cx="2674866" cy="740534"/>
            </a:xfrm>
            <a:custGeom>
              <a:avLst/>
              <a:gdLst/>
              <a:ahLst/>
              <a:cxnLst/>
              <a:rect l="l" t="t" r="r" b="b"/>
              <a:pathLst>
                <a:path w="2674866" h="740534">
                  <a:moveTo>
                    <a:pt x="0" y="0"/>
                  </a:moveTo>
                  <a:lnTo>
                    <a:pt x="2674866" y="0"/>
                  </a:lnTo>
                  <a:lnTo>
                    <a:pt x="2674866" y="740534"/>
                  </a:lnTo>
                  <a:lnTo>
                    <a:pt x="0" y="740534"/>
                  </a:lnTo>
                  <a:close/>
                </a:path>
              </a:pathLst>
            </a:custGeom>
            <a:solidFill>
              <a:srgbClr val="FFFFFF"/>
            </a:solidFill>
          </p:spPr>
        </p:sp>
        <p:sp>
          <p:nvSpPr>
            <p:cNvPr id="8" name="TextBox 8"/>
            <p:cNvSpPr txBox="1"/>
            <p:nvPr/>
          </p:nvSpPr>
          <p:spPr>
            <a:xfrm>
              <a:off x="0" y="-66675"/>
              <a:ext cx="2674866" cy="807209"/>
            </a:xfrm>
            <a:prstGeom prst="rect">
              <a:avLst/>
            </a:prstGeom>
          </p:spPr>
          <p:txBody>
            <a:bodyPr lIns="50800" tIns="50800" rIns="50800" bIns="50800" rtlCol="0" anchor="ctr"/>
            <a:lstStyle/>
            <a:p>
              <a:pPr algn="ctr">
                <a:lnSpc>
                  <a:spcPts val="3640"/>
                </a:lnSpc>
              </a:pPr>
              <a:r>
                <a:rPr lang="en-US" sz="2600" b="1">
                  <a:solidFill>
                    <a:srgbClr val="000000"/>
                  </a:solidFill>
                  <a:latin typeface="Arimo Bold" panose="020B0704020202020204"/>
                  <a:ea typeface="Arimo Bold" panose="020B0704020202020204"/>
                  <a:cs typeface="Arimo Bold" panose="020B0704020202020204"/>
                  <a:sym typeface="Arimo Bold" panose="020B0704020202020204"/>
                </a:rPr>
                <a:t> FOG NODES  -  (1 TO 20)</a:t>
              </a:r>
              <a:endParaRPr lang="en-US" sz="2600"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3640"/>
                </a:lnSpc>
              </a:pPr>
              <a:r>
                <a:rPr lang="en-US" sz="2600" b="1">
                  <a:solidFill>
                    <a:srgbClr val="000000"/>
                  </a:solidFill>
                  <a:latin typeface="Arimo Bold" panose="020B0704020202020204"/>
                  <a:ea typeface="Arimo Bold" panose="020B0704020202020204"/>
                  <a:cs typeface="Arimo Bold" panose="020B0704020202020204"/>
                  <a:sym typeface="Arimo Bold" panose="020B0704020202020204"/>
                </a:rPr>
                <a:t>      IOT DEVICES - 10000</a:t>
              </a:r>
              <a:endParaRPr lang="en-US" sz="2600"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3500"/>
                </a:lnSpc>
              </a:pPr>
              <a:r>
                <a:rPr lang="en-US" sz="2500" b="1">
                  <a:solidFill>
                    <a:srgbClr val="000000"/>
                  </a:solidFill>
                  <a:latin typeface="Arimo Bold" panose="020B0704020202020204"/>
                  <a:ea typeface="Arimo Bold" panose="020B0704020202020204"/>
                  <a:cs typeface="Arimo Bold" panose="020B0704020202020204"/>
                  <a:sym typeface="Arimo Bold" panose="020B0704020202020204"/>
                </a:rPr>
                <a:t>      AREA OF THE PLOT :-   1KM SQUARE</a:t>
              </a:r>
              <a:endParaRPr lang="en-US" sz="2500"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3640"/>
                </a:lnSpc>
              </a:pPr>
            </a:p>
          </p:txBody>
        </p:sp>
      </p:grpSp>
      <p:grpSp>
        <p:nvGrpSpPr>
          <p:cNvPr id="9" name="Group 9"/>
          <p:cNvGrpSpPr/>
          <p:nvPr/>
        </p:nvGrpSpPr>
        <p:grpSpPr>
          <a:xfrm rot="0">
            <a:off x="9144000" y="7394614"/>
            <a:ext cx="8809276" cy="2438839"/>
            <a:chOff x="0" y="0"/>
            <a:chExt cx="2674866" cy="740534"/>
          </a:xfrm>
        </p:grpSpPr>
        <p:sp>
          <p:nvSpPr>
            <p:cNvPr id="10" name="Freeform 10"/>
            <p:cNvSpPr/>
            <p:nvPr/>
          </p:nvSpPr>
          <p:spPr>
            <a:xfrm>
              <a:off x="0" y="0"/>
              <a:ext cx="2674866" cy="740534"/>
            </a:xfrm>
            <a:custGeom>
              <a:avLst/>
              <a:gdLst/>
              <a:ahLst/>
              <a:cxnLst/>
              <a:rect l="l" t="t" r="r" b="b"/>
              <a:pathLst>
                <a:path w="2674866" h="740534">
                  <a:moveTo>
                    <a:pt x="0" y="0"/>
                  </a:moveTo>
                  <a:lnTo>
                    <a:pt x="2674866" y="0"/>
                  </a:lnTo>
                  <a:lnTo>
                    <a:pt x="2674866" y="740534"/>
                  </a:lnTo>
                  <a:lnTo>
                    <a:pt x="0" y="740534"/>
                  </a:lnTo>
                  <a:close/>
                </a:path>
              </a:pathLst>
            </a:custGeom>
            <a:solidFill>
              <a:srgbClr val="FFFFFF"/>
            </a:solidFill>
          </p:spPr>
        </p:sp>
        <p:sp>
          <p:nvSpPr>
            <p:cNvPr id="11" name="TextBox 11"/>
            <p:cNvSpPr txBox="1"/>
            <p:nvPr/>
          </p:nvSpPr>
          <p:spPr>
            <a:xfrm>
              <a:off x="0" y="-66675"/>
              <a:ext cx="2674866" cy="807209"/>
            </a:xfrm>
            <a:prstGeom prst="rect">
              <a:avLst/>
            </a:prstGeom>
          </p:spPr>
          <p:txBody>
            <a:bodyPr lIns="50800" tIns="50800" rIns="50800" bIns="50800" rtlCol="0" anchor="ctr"/>
            <a:lstStyle/>
            <a:p>
              <a:pPr algn="ctr">
                <a:lnSpc>
                  <a:spcPts val="3640"/>
                </a:lnSpc>
              </a:pPr>
              <a:r>
                <a:rPr lang="en-US" sz="2600" b="1">
                  <a:solidFill>
                    <a:srgbClr val="000000"/>
                  </a:solidFill>
                  <a:latin typeface="Arimo Bold" panose="020B0704020202020204"/>
                  <a:ea typeface="Arimo Bold" panose="020B0704020202020204"/>
                  <a:cs typeface="Arimo Bold" panose="020B0704020202020204"/>
                  <a:sym typeface="Arimo Bold" panose="020B0704020202020204"/>
                </a:rPr>
                <a:t> FOG NODES  -  (1 TO 30)</a:t>
              </a:r>
              <a:endParaRPr lang="en-US" sz="2600"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3640"/>
                </a:lnSpc>
              </a:pPr>
              <a:r>
                <a:rPr lang="en-US" sz="2600" b="1">
                  <a:solidFill>
                    <a:srgbClr val="000000"/>
                  </a:solidFill>
                  <a:latin typeface="Arimo Bold" panose="020B0704020202020204"/>
                  <a:ea typeface="Arimo Bold" panose="020B0704020202020204"/>
                  <a:cs typeface="Arimo Bold" panose="020B0704020202020204"/>
                  <a:sym typeface="Arimo Bold" panose="020B0704020202020204"/>
                </a:rPr>
                <a:t>      IOT DEVICES - 10000</a:t>
              </a:r>
              <a:endParaRPr lang="en-US" sz="2600"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3500"/>
                </a:lnSpc>
              </a:pPr>
              <a:r>
                <a:rPr lang="en-US" sz="2500" b="1">
                  <a:solidFill>
                    <a:srgbClr val="000000"/>
                  </a:solidFill>
                  <a:latin typeface="Arimo Bold" panose="020B0704020202020204"/>
                  <a:ea typeface="Arimo Bold" panose="020B0704020202020204"/>
                  <a:cs typeface="Arimo Bold" panose="020B0704020202020204"/>
                  <a:sym typeface="Arimo Bold" panose="020B0704020202020204"/>
                </a:rPr>
                <a:t>      AREA OF THE PLOT :-   1KM SQUARE</a:t>
              </a:r>
              <a:endParaRPr lang="en-US" sz="2500" b="1">
                <a:solidFill>
                  <a:srgbClr val="000000"/>
                </a:solidFill>
                <a:latin typeface="Arimo Bold" panose="020B0704020202020204"/>
                <a:ea typeface="Arimo Bold" panose="020B0704020202020204"/>
                <a:cs typeface="Arimo Bold" panose="020B0704020202020204"/>
                <a:sym typeface="Arimo Bold" panose="020B0704020202020204"/>
              </a:endParaRPr>
            </a:p>
            <a:p>
              <a:pPr algn="ctr">
                <a:lnSpc>
                  <a:spcPts val="3640"/>
                </a:lnSpc>
              </a:pPr>
            </a:p>
          </p:txBody>
        </p:sp>
      </p:grpSp>
      <p:grpSp>
        <p:nvGrpSpPr>
          <p:cNvPr id="12" name="Group 12"/>
          <p:cNvGrpSpPr/>
          <p:nvPr/>
        </p:nvGrpSpPr>
        <p:grpSpPr>
          <a:xfrm rot="0">
            <a:off x="8278025" y="516170"/>
            <a:ext cx="1731950" cy="1731950"/>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p:spPr>
        </p:sp>
        <p:sp>
          <p:nvSpPr>
            <p:cNvPr id="14" name="TextBox 14"/>
            <p:cNvSpPr txBox="1"/>
            <p:nvPr/>
          </p:nvSpPr>
          <p:spPr>
            <a:xfrm>
              <a:off x="76200" y="19050"/>
              <a:ext cx="660400" cy="717550"/>
            </a:xfrm>
            <a:prstGeom prst="rect">
              <a:avLst/>
            </a:prstGeom>
          </p:spPr>
          <p:txBody>
            <a:bodyPr lIns="50800" tIns="50800" rIns="50800" bIns="50800" rtlCol="0" anchor="ctr"/>
            <a:lstStyle/>
            <a:p>
              <a:pPr algn="ctr">
                <a:lnSpc>
                  <a:spcPts val="3500"/>
                </a:lnSpc>
              </a:pPr>
              <a:r>
                <a:rPr lang="en-US" sz="2500">
                  <a:solidFill>
                    <a:srgbClr val="FFDE59"/>
                  </a:solidFill>
                  <a:latin typeface="Arimo" panose="020B0604020202020204"/>
                  <a:ea typeface="Arimo" panose="020B0604020202020204"/>
                  <a:cs typeface="Arimo" panose="020B0604020202020204"/>
                  <a:sym typeface="Arimo" panose="020B0604020202020204"/>
                </a:rPr>
                <a:t>CASE - 1</a:t>
              </a:r>
              <a:endParaRPr lang="en-US" sz="2500">
                <a:solidFill>
                  <a:srgbClr val="FFDE59"/>
                </a:solidFill>
                <a:latin typeface="Arimo" panose="020B0604020202020204"/>
                <a:ea typeface="Arimo" panose="020B0604020202020204"/>
                <a:cs typeface="Arimo" panose="020B0604020202020204"/>
                <a:sym typeface="Arimo" panose="020B0604020202020204"/>
              </a:endParaRPr>
            </a:p>
          </p:txBody>
        </p:sp>
      </p:grpSp>
      <p:grpSp>
        <p:nvGrpSpPr>
          <p:cNvPr id="15" name="Group 15"/>
          <p:cNvGrpSpPr/>
          <p:nvPr/>
        </p:nvGrpSpPr>
        <p:grpSpPr>
          <a:xfrm rot="0">
            <a:off x="8278025" y="3467539"/>
            <a:ext cx="1731950" cy="173195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p:spPr>
        </p:sp>
        <p:sp>
          <p:nvSpPr>
            <p:cNvPr id="17" name="TextBox 17"/>
            <p:cNvSpPr txBox="1"/>
            <p:nvPr/>
          </p:nvSpPr>
          <p:spPr>
            <a:xfrm>
              <a:off x="76200" y="19050"/>
              <a:ext cx="660400" cy="717550"/>
            </a:xfrm>
            <a:prstGeom prst="rect">
              <a:avLst/>
            </a:prstGeom>
          </p:spPr>
          <p:txBody>
            <a:bodyPr lIns="50800" tIns="50800" rIns="50800" bIns="50800" rtlCol="0" anchor="ctr"/>
            <a:lstStyle/>
            <a:p>
              <a:pPr algn="ctr">
                <a:lnSpc>
                  <a:spcPts val="3500"/>
                </a:lnSpc>
              </a:pPr>
              <a:r>
                <a:rPr lang="en-US" sz="2500">
                  <a:solidFill>
                    <a:srgbClr val="FFDE59"/>
                  </a:solidFill>
                  <a:latin typeface="Arimo" panose="020B0604020202020204"/>
                  <a:ea typeface="Arimo" panose="020B0604020202020204"/>
                  <a:cs typeface="Arimo" panose="020B0604020202020204"/>
                  <a:sym typeface="Arimo" panose="020B0604020202020204"/>
                </a:rPr>
                <a:t>CASE - 2</a:t>
              </a:r>
              <a:endParaRPr lang="en-US" sz="2500">
                <a:solidFill>
                  <a:srgbClr val="FFDE59"/>
                </a:solidFill>
                <a:latin typeface="Arimo" panose="020B0604020202020204"/>
                <a:ea typeface="Arimo" panose="020B0604020202020204"/>
                <a:cs typeface="Arimo" panose="020B0604020202020204"/>
                <a:sym typeface="Arimo" panose="020B0604020202020204"/>
              </a:endParaRPr>
            </a:p>
          </p:txBody>
        </p:sp>
      </p:grpSp>
      <p:grpSp>
        <p:nvGrpSpPr>
          <p:cNvPr id="18" name="Group 18"/>
          <p:cNvGrpSpPr/>
          <p:nvPr/>
        </p:nvGrpSpPr>
        <p:grpSpPr>
          <a:xfrm rot="0">
            <a:off x="8278025" y="6882084"/>
            <a:ext cx="1731950" cy="173195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p:spPr>
        </p:sp>
        <p:sp>
          <p:nvSpPr>
            <p:cNvPr id="20" name="TextBox 20"/>
            <p:cNvSpPr txBox="1"/>
            <p:nvPr/>
          </p:nvSpPr>
          <p:spPr>
            <a:xfrm>
              <a:off x="76200" y="19050"/>
              <a:ext cx="660400" cy="717550"/>
            </a:xfrm>
            <a:prstGeom prst="rect">
              <a:avLst/>
            </a:prstGeom>
          </p:spPr>
          <p:txBody>
            <a:bodyPr lIns="50800" tIns="50800" rIns="50800" bIns="50800" rtlCol="0" anchor="ctr"/>
            <a:lstStyle/>
            <a:p>
              <a:pPr algn="ctr">
                <a:lnSpc>
                  <a:spcPts val="3500"/>
                </a:lnSpc>
              </a:pPr>
              <a:r>
                <a:rPr lang="en-US" sz="2500">
                  <a:solidFill>
                    <a:srgbClr val="FFDE59"/>
                  </a:solidFill>
                  <a:latin typeface="Arimo" panose="020B0604020202020204"/>
                  <a:ea typeface="Arimo" panose="020B0604020202020204"/>
                  <a:cs typeface="Arimo" panose="020B0604020202020204"/>
                  <a:sym typeface="Arimo" panose="020B0604020202020204"/>
                </a:rPr>
                <a:t>CASE - 3</a:t>
              </a:r>
              <a:endParaRPr lang="en-US" sz="2500">
                <a:solidFill>
                  <a:srgbClr val="FFDE59"/>
                </a:solidFill>
                <a:latin typeface="Arimo" panose="020B0604020202020204"/>
                <a:ea typeface="Arimo" panose="020B0604020202020204"/>
                <a:cs typeface="Arimo" panose="020B0604020202020204"/>
                <a:sym typeface="Arimo" panose="020B0604020202020204"/>
              </a:endParaRPr>
            </a:p>
          </p:txBody>
        </p:sp>
      </p:grpSp>
      <p:sp>
        <p:nvSpPr>
          <p:cNvPr id="21" name="TextBox 21"/>
          <p:cNvSpPr txBox="1"/>
          <p:nvPr/>
        </p:nvSpPr>
        <p:spPr>
          <a:xfrm>
            <a:off x="485029" y="3442744"/>
            <a:ext cx="7792997" cy="2908539"/>
          </a:xfrm>
          <a:prstGeom prst="rect">
            <a:avLst/>
          </a:prstGeom>
        </p:spPr>
        <p:txBody>
          <a:bodyPr lIns="0" tIns="0" rIns="0" bIns="0" rtlCol="0" anchor="t">
            <a:spAutoFit/>
          </a:bodyPr>
          <a:lstStyle/>
          <a:p>
            <a:pPr algn="ctr">
              <a:lnSpc>
                <a:spcPts val="11655"/>
              </a:lnSpc>
            </a:pPr>
            <a:r>
              <a:rPr lang="en-US" sz="8325" b="1">
                <a:solidFill>
                  <a:srgbClr val="5CE1E6"/>
                </a:solidFill>
                <a:latin typeface="Canva Sans Bold" panose="020B0803030501040103"/>
                <a:ea typeface="Canva Sans Bold" panose="020B0803030501040103"/>
                <a:cs typeface="Canva Sans Bold" panose="020B0803030501040103"/>
                <a:sym typeface="Canva Sans Bold" panose="020B0803030501040103"/>
              </a:rPr>
              <a:t>SMART CITY </a:t>
            </a:r>
            <a:endParaRPr lang="en-US" sz="8325" b="1">
              <a:solidFill>
                <a:srgbClr val="5CE1E6"/>
              </a:solidFill>
              <a:latin typeface="Canva Sans Bold" panose="020B0803030501040103"/>
              <a:ea typeface="Canva Sans Bold" panose="020B0803030501040103"/>
              <a:cs typeface="Canva Sans Bold" panose="020B0803030501040103"/>
              <a:sym typeface="Canva Sans Bold" panose="020B0803030501040103"/>
            </a:endParaRPr>
          </a:p>
          <a:p>
            <a:pPr algn="ctr">
              <a:lnSpc>
                <a:spcPts val="11655"/>
              </a:lnSpc>
            </a:pPr>
            <a:r>
              <a:rPr lang="en-US" sz="8325" b="1">
                <a:solidFill>
                  <a:srgbClr val="5CE1E6"/>
                </a:solidFill>
                <a:latin typeface="Canva Sans Bold" panose="020B0803030501040103"/>
                <a:ea typeface="Canva Sans Bold" panose="020B0803030501040103"/>
                <a:cs typeface="Canva Sans Bold" panose="020B0803030501040103"/>
                <a:sym typeface="Canva Sans Bold" panose="020B0803030501040103"/>
              </a:rPr>
              <a:t>SCENARIO</a:t>
            </a:r>
            <a:endParaRPr lang="en-US" sz="8325" b="1">
              <a:solidFill>
                <a:srgbClr val="5CE1E6"/>
              </a:solidFill>
              <a:latin typeface="Canva Sans Bold" panose="020B0803030501040103"/>
              <a:ea typeface="Canva Sans Bold" panose="020B0803030501040103"/>
              <a:cs typeface="Canva Sans Bold" panose="020B0803030501040103"/>
              <a:sym typeface="Canva Sans Bold" panose="020B0803030501040103"/>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1"/>
            <a:stretch>
              <a:fillRect/>
            </a:stretch>
          </a:blipFill>
        </p:spPr>
      </p:sp>
      <p:sp>
        <p:nvSpPr>
          <p:cNvPr id="3" name="Freeform 3"/>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1"/>
            <a:stretch>
              <a:fillRect/>
            </a:stretch>
          </a:blipFill>
        </p:spPr>
      </p:sp>
      <p:grpSp>
        <p:nvGrpSpPr>
          <p:cNvPr id="4" name="Group 4"/>
          <p:cNvGrpSpPr/>
          <p:nvPr/>
        </p:nvGrpSpPr>
        <p:grpSpPr>
          <a:xfrm rot="0">
            <a:off x="1028700" y="3274204"/>
            <a:ext cx="4920028" cy="7012796"/>
            <a:chOff x="0" y="0"/>
            <a:chExt cx="1295810" cy="1846992"/>
          </a:xfrm>
        </p:grpSpPr>
        <p:sp>
          <p:nvSpPr>
            <p:cNvPr id="5" name="Freeform 5"/>
            <p:cNvSpPr/>
            <p:nvPr/>
          </p:nvSpPr>
          <p:spPr>
            <a:xfrm>
              <a:off x="0" y="0"/>
              <a:ext cx="1295810" cy="1846992"/>
            </a:xfrm>
            <a:custGeom>
              <a:avLst/>
              <a:gdLst/>
              <a:ahLst/>
              <a:cxnLst/>
              <a:rect l="l" t="t" r="r" b="b"/>
              <a:pathLst>
                <a:path w="1295810" h="1846992">
                  <a:moveTo>
                    <a:pt x="0" y="0"/>
                  </a:moveTo>
                  <a:lnTo>
                    <a:pt x="1295810" y="0"/>
                  </a:lnTo>
                  <a:lnTo>
                    <a:pt x="1295810" y="1846992"/>
                  </a:lnTo>
                  <a:lnTo>
                    <a:pt x="0" y="1846992"/>
                  </a:lnTo>
                  <a:close/>
                </a:path>
              </a:pathLst>
            </a:custGeom>
            <a:solidFill>
              <a:srgbClr val="FFFFFF"/>
            </a:solidFill>
          </p:spPr>
        </p:sp>
        <p:sp>
          <p:nvSpPr>
            <p:cNvPr id="6" name="TextBox 6"/>
            <p:cNvSpPr txBox="1"/>
            <p:nvPr/>
          </p:nvSpPr>
          <p:spPr>
            <a:xfrm>
              <a:off x="0" y="-85725"/>
              <a:ext cx="1295810" cy="1932717"/>
            </a:xfrm>
            <a:prstGeom prst="rect">
              <a:avLst/>
            </a:prstGeom>
          </p:spPr>
          <p:txBody>
            <a:bodyPr lIns="50800" tIns="50800" rIns="50800" bIns="50800" rtlCol="0" anchor="ctr"/>
            <a:lstStyle/>
            <a:p>
              <a:pPr algn="ctr">
                <a:lnSpc>
                  <a:spcPts val="4480"/>
                </a:lnSpc>
              </a:pPr>
            </a:p>
          </p:txBody>
        </p:sp>
      </p:grpSp>
      <p:grpSp>
        <p:nvGrpSpPr>
          <p:cNvPr id="7" name="Group 7"/>
          <p:cNvGrpSpPr/>
          <p:nvPr/>
        </p:nvGrpSpPr>
        <p:grpSpPr>
          <a:xfrm rot="0">
            <a:off x="6683986" y="3274204"/>
            <a:ext cx="4920028" cy="7484343"/>
            <a:chOff x="0" y="0"/>
            <a:chExt cx="1295810" cy="1971185"/>
          </a:xfrm>
        </p:grpSpPr>
        <p:sp>
          <p:nvSpPr>
            <p:cNvPr id="8" name="Freeform 8"/>
            <p:cNvSpPr/>
            <p:nvPr/>
          </p:nvSpPr>
          <p:spPr>
            <a:xfrm>
              <a:off x="0" y="0"/>
              <a:ext cx="1295810" cy="1971185"/>
            </a:xfrm>
            <a:custGeom>
              <a:avLst/>
              <a:gdLst/>
              <a:ahLst/>
              <a:cxnLst/>
              <a:rect l="l" t="t" r="r" b="b"/>
              <a:pathLst>
                <a:path w="1295810" h="1971185">
                  <a:moveTo>
                    <a:pt x="0" y="0"/>
                  </a:moveTo>
                  <a:lnTo>
                    <a:pt x="1295810" y="0"/>
                  </a:lnTo>
                  <a:lnTo>
                    <a:pt x="1295810" y="1971185"/>
                  </a:lnTo>
                  <a:lnTo>
                    <a:pt x="0" y="1971185"/>
                  </a:lnTo>
                  <a:close/>
                </a:path>
              </a:pathLst>
            </a:custGeom>
            <a:solidFill>
              <a:srgbClr val="FFFFFF"/>
            </a:solidFill>
          </p:spPr>
        </p:sp>
        <p:sp>
          <p:nvSpPr>
            <p:cNvPr id="9" name="TextBox 9"/>
            <p:cNvSpPr txBox="1"/>
            <p:nvPr/>
          </p:nvSpPr>
          <p:spPr>
            <a:xfrm>
              <a:off x="0" y="-85725"/>
              <a:ext cx="1295810" cy="2056910"/>
            </a:xfrm>
            <a:prstGeom prst="rect">
              <a:avLst/>
            </a:prstGeom>
          </p:spPr>
          <p:txBody>
            <a:bodyPr lIns="50800" tIns="50800" rIns="50800" bIns="50800" rtlCol="0" anchor="ctr"/>
            <a:lstStyle/>
            <a:p>
              <a:pPr algn="ctr">
                <a:lnSpc>
                  <a:spcPts val="4480"/>
                </a:lnSpc>
              </a:pPr>
              <a:r>
                <a:rPr lang="en-US" sz="3200">
                  <a:solidFill>
                    <a:srgbClr val="000000"/>
                  </a:solidFill>
                  <a:latin typeface="Arimo" panose="020B0604020202020204"/>
                  <a:ea typeface="Arimo" panose="020B0604020202020204"/>
                  <a:cs typeface="Arimo" panose="020B0604020202020204"/>
                  <a:sym typeface="Arimo" panose="020B0604020202020204"/>
                </a:rPr>
                <a:t> </a:t>
              </a:r>
              <a:endParaRPr lang="en-US" sz="3200">
                <a:solidFill>
                  <a:srgbClr val="000000"/>
                </a:solidFill>
                <a:latin typeface="Arimo" panose="020B0604020202020204"/>
                <a:ea typeface="Arimo" panose="020B0604020202020204"/>
                <a:cs typeface="Arimo" panose="020B0604020202020204"/>
                <a:sym typeface="Arimo" panose="020B0604020202020204"/>
              </a:endParaRPr>
            </a:p>
          </p:txBody>
        </p:sp>
      </p:grpSp>
      <p:grpSp>
        <p:nvGrpSpPr>
          <p:cNvPr id="10" name="Group 10"/>
          <p:cNvGrpSpPr/>
          <p:nvPr/>
        </p:nvGrpSpPr>
        <p:grpSpPr>
          <a:xfrm rot="0">
            <a:off x="12350821" y="3274204"/>
            <a:ext cx="4920028" cy="7484343"/>
            <a:chOff x="0" y="0"/>
            <a:chExt cx="1295810" cy="1971185"/>
          </a:xfrm>
        </p:grpSpPr>
        <p:sp>
          <p:nvSpPr>
            <p:cNvPr id="11" name="Freeform 11"/>
            <p:cNvSpPr/>
            <p:nvPr/>
          </p:nvSpPr>
          <p:spPr>
            <a:xfrm>
              <a:off x="0" y="0"/>
              <a:ext cx="1295810" cy="1971185"/>
            </a:xfrm>
            <a:custGeom>
              <a:avLst/>
              <a:gdLst/>
              <a:ahLst/>
              <a:cxnLst/>
              <a:rect l="l" t="t" r="r" b="b"/>
              <a:pathLst>
                <a:path w="1295810" h="1971185">
                  <a:moveTo>
                    <a:pt x="0" y="0"/>
                  </a:moveTo>
                  <a:lnTo>
                    <a:pt x="1295810" y="0"/>
                  </a:lnTo>
                  <a:lnTo>
                    <a:pt x="1295810" y="1971185"/>
                  </a:lnTo>
                  <a:lnTo>
                    <a:pt x="0" y="1971185"/>
                  </a:lnTo>
                  <a:close/>
                </a:path>
              </a:pathLst>
            </a:custGeom>
            <a:solidFill>
              <a:srgbClr val="FFFFFF"/>
            </a:solidFill>
          </p:spPr>
        </p:sp>
        <p:sp>
          <p:nvSpPr>
            <p:cNvPr id="12" name="TextBox 12"/>
            <p:cNvSpPr txBox="1"/>
            <p:nvPr/>
          </p:nvSpPr>
          <p:spPr>
            <a:xfrm>
              <a:off x="0" y="-85725"/>
              <a:ext cx="1295810" cy="2056910"/>
            </a:xfrm>
            <a:prstGeom prst="rect">
              <a:avLst/>
            </a:prstGeom>
          </p:spPr>
          <p:txBody>
            <a:bodyPr lIns="50800" tIns="50800" rIns="50800" bIns="50800" rtlCol="0" anchor="ctr"/>
            <a:lstStyle/>
            <a:p>
              <a:pPr algn="ctr">
                <a:lnSpc>
                  <a:spcPts val="4480"/>
                </a:lnSpc>
              </a:pPr>
            </a:p>
          </p:txBody>
        </p:sp>
      </p:grpSp>
      <p:sp>
        <p:nvSpPr>
          <p:cNvPr id="13" name="Freeform 13"/>
          <p:cNvSpPr/>
          <p:nvPr/>
        </p:nvSpPr>
        <p:spPr>
          <a:xfrm>
            <a:off x="12473592" y="5987309"/>
            <a:ext cx="4797257" cy="3568523"/>
          </a:xfrm>
          <a:custGeom>
            <a:avLst/>
            <a:gdLst/>
            <a:ahLst/>
            <a:cxnLst/>
            <a:rect l="l" t="t" r="r" b="b"/>
            <a:pathLst>
              <a:path w="4797257" h="3568523">
                <a:moveTo>
                  <a:pt x="0" y="0"/>
                </a:moveTo>
                <a:lnTo>
                  <a:pt x="4797257" y="0"/>
                </a:lnTo>
                <a:lnTo>
                  <a:pt x="4797257" y="3568523"/>
                </a:lnTo>
                <a:lnTo>
                  <a:pt x="0" y="3568523"/>
                </a:lnTo>
                <a:lnTo>
                  <a:pt x="0" y="0"/>
                </a:lnTo>
                <a:close/>
              </a:path>
            </a:pathLst>
          </a:custGeom>
          <a:blipFill>
            <a:blip r:embed="rId2"/>
            <a:stretch>
              <a:fillRect t="-2279" b="-2279"/>
            </a:stretch>
          </a:blipFill>
        </p:spPr>
      </p:sp>
      <p:sp>
        <p:nvSpPr>
          <p:cNvPr id="14" name="Freeform 14"/>
          <p:cNvSpPr/>
          <p:nvPr/>
        </p:nvSpPr>
        <p:spPr>
          <a:xfrm>
            <a:off x="1099019" y="5785358"/>
            <a:ext cx="4775342" cy="3770474"/>
          </a:xfrm>
          <a:custGeom>
            <a:avLst/>
            <a:gdLst/>
            <a:ahLst/>
            <a:cxnLst/>
            <a:rect l="l" t="t" r="r" b="b"/>
            <a:pathLst>
              <a:path w="4775342" h="3770474">
                <a:moveTo>
                  <a:pt x="0" y="0"/>
                </a:moveTo>
                <a:lnTo>
                  <a:pt x="4775342" y="0"/>
                </a:lnTo>
                <a:lnTo>
                  <a:pt x="4775342" y="3770474"/>
                </a:lnTo>
                <a:lnTo>
                  <a:pt x="0" y="3770474"/>
                </a:lnTo>
                <a:lnTo>
                  <a:pt x="0" y="0"/>
                </a:lnTo>
                <a:close/>
              </a:path>
            </a:pathLst>
          </a:custGeom>
          <a:blipFill>
            <a:blip r:embed="rId3"/>
            <a:stretch>
              <a:fillRect l="-992" t="-558" b="-558"/>
            </a:stretch>
          </a:blipFill>
        </p:spPr>
      </p:sp>
      <p:sp>
        <p:nvSpPr>
          <p:cNvPr id="15" name="Freeform 15"/>
          <p:cNvSpPr/>
          <p:nvPr/>
        </p:nvSpPr>
        <p:spPr>
          <a:xfrm>
            <a:off x="6683986" y="5896802"/>
            <a:ext cx="4920028" cy="3749537"/>
          </a:xfrm>
          <a:custGeom>
            <a:avLst/>
            <a:gdLst/>
            <a:ahLst/>
            <a:cxnLst/>
            <a:rect l="l" t="t" r="r" b="b"/>
            <a:pathLst>
              <a:path w="4920028" h="3749537">
                <a:moveTo>
                  <a:pt x="0" y="0"/>
                </a:moveTo>
                <a:lnTo>
                  <a:pt x="4920028" y="0"/>
                </a:lnTo>
                <a:lnTo>
                  <a:pt x="4920028" y="3749537"/>
                </a:lnTo>
                <a:lnTo>
                  <a:pt x="0" y="3749537"/>
                </a:lnTo>
                <a:lnTo>
                  <a:pt x="0" y="0"/>
                </a:lnTo>
                <a:close/>
              </a:path>
            </a:pathLst>
          </a:custGeom>
          <a:blipFill>
            <a:blip r:embed="rId4"/>
            <a:stretch>
              <a:fillRect/>
            </a:stretch>
          </a:blipFill>
        </p:spPr>
      </p:sp>
      <p:sp>
        <p:nvSpPr>
          <p:cNvPr id="16" name="TextBox 16"/>
          <p:cNvSpPr txBox="1"/>
          <p:nvPr/>
        </p:nvSpPr>
        <p:spPr>
          <a:xfrm>
            <a:off x="2731855" y="3802216"/>
            <a:ext cx="1513717" cy="592492"/>
          </a:xfrm>
          <a:prstGeom prst="rect">
            <a:avLst/>
          </a:prstGeom>
        </p:spPr>
        <p:txBody>
          <a:bodyPr lIns="0" tIns="0" rIns="0" bIns="0" rtlCol="0" anchor="t">
            <a:spAutoFit/>
          </a:bodyPr>
          <a:lstStyle/>
          <a:p>
            <a:pPr algn="ctr">
              <a:lnSpc>
                <a:spcPts val="4620"/>
              </a:lnSpc>
              <a:spcBef>
                <a:spcPct val="0"/>
              </a:spcBef>
            </a:pPr>
            <a:r>
              <a:rPr lang="en-US" sz="3300" b="1">
                <a:solidFill>
                  <a:srgbClr val="000000"/>
                </a:solidFill>
                <a:latin typeface="Arimo Bold" panose="020B0704020202020204"/>
                <a:ea typeface="Arimo Bold" panose="020B0704020202020204"/>
                <a:cs typeface="Arimo Bold" panose="020B0704020202020204"/>
                <a:sym typeface="Arimo Bold" panose="020B0704020202020204"/>
              </a:rPr>
              <a:t>CASE 1</a:t>
            </a:r>
            <a:endParaRPr lang="en-US" sz="3300" b="1">
              <a:solidFill>
                <a:srgbClr val="000000"/>
              </a:solidFill>
              <a:latin typeface="Arimo Bold" panose="020B0704020202020204"/>
              <a:ea typeface="Arimo Bold" panose="020B0704020202020204"/>
              <a:cs typeface="Arimo Bold" panose="020B0704020202020204"/>
              <a:sym typeface="Arimo Bold" panose="020B0704020202020204"/>
            </a:endParaRPr>
          </a:p>
        </p:txBody>
      </p:sp>
      <p:sp>
        <p:nvSpPr>
          <p:cNvPr id="17" name="TextBox 17"/>
          <p:cNvSpPr txBox="1"/>
          <p:nvPr/>
        </p:nvSpPr>
        <p:spPr>
          <a:xfrm>
            <a:off x="8392824" y="3837803"/>
            <a:ext cx="1502353" cy="540368"/>
          </a:xfrm>
          <a:prstGeom prst="rect">
            <a:avLst/>
          </a:prstGeom>
        </p:spPr>
        <p:txBody>
          <a:bodyPr lIns="0" tIns="0" rIns="0" bIns="0" rtlCol="0" anchor="t">
            <a:spAutoFit/>
          </a:bodyPr>
          <a:lstStyle/>
          <a:p>
            <a:pPr algn="ctr">
              <a:lnSpc>
                <a:spcPts val="4340"/>
              </a:lnSpc>
              <a:spcBef>
                <a:spcPct val="0"/>
              </a:spcBef>
            </a:pPr>
            <a:r>
              <a:rPr lang="en-US" sz="3100" b="1">
                <a:solidFill>
                  <a:srgbClr val="000000"/>
                </a:solidFill>
                <a:latin typeface="Arimo Bold" panose="020B0704020202020204"/>
                <a:ea typeface="Arimo Bold" panose="020B0704020202020204"/>
                <a:cs typeface="Arimo Bold" panose="020B0704020202020204"/>
                <a:sym typeface="Arimo Bold" panose="020B0704020202020204"/>
              </a:rPr>
              <a:t>CASE 2</a:t>
            </a:r>
            <a:endParaRPr lang="en-US" sz="3100" b="1">
              <a:solidFill>
                <a:srgbClr val="000000"/>
              </a:solidFill>
              <a:latin typeface="Arimo Bold" panose="020B0704020202020204"/>
              <a:ea typeface="Arimo Bold" panose="020B0704020202020204"/>
              <a:cs typeface="Arimo Bold" panose="020B0704020202020204"/>
              <a:sym typeface="Arimo Bold" panose="020B0704020202020204"/>
            </a:endParaRPr>
          </a:p>
        </p:txBody>
      </p:sp>
      <p:sp>
        <p:nvSpPr>
          <p:cNvPr id="18" name="TextBox 18"/>
          <p:cNvSpPr txBox="1"/>
          <p:nvPr/>
        </p:nvSpPr>
        <p:spPr>
          <a:xfrm>
            <a:off x="14059659" y="3853061"/>
            <a:ext cx="1502353" cy="566385"/>
          </a:xfrm>
          <a:prstGeom prst="rect">
            <a:avLst/>
          </a:prstGeom>
        </p:spPr>
        <p:txBody>
          <a:bodyPr lIns="0" tIns="0" rIns="0" bIns="0" rtlCol="0" anchor="t">
            <a:spAutoFit/>
          </a:bodyPr>
          <a:lstStyle/>
          <a:p>
            <a:pPr algn="ctr">
              <a:lnSpc>
                <a:spcPts val="4480"/>
              </a:lnSpc>
              <a:spcBef>
                <a:spcPct val="0"/>
              </a:spcBef>
            </a:pPr>
            <a:r>
              <a:rPr lang="en-US" sz="3200" b="1">
                <a:solidFill>
                  <a:srgbClr val="000000"/>
                </a:solidFill>
                <a:latin typeface="Arimo Bold" panose="020B0704020202020204"/>
                <a:ea typeface="Arimo Bold" panose="020B0704020202020204"/>
                <a:cs typeface="Arimo Bold" panose="020B0704020202020204"/>
                <a:sym typeface="Arimo Bold" panose="020B0704020202020204"/>
              </a:rPr>
              <a:t>CASE 3</a:t>
            </a:r>
            <a:endParaRPr lang="en-US" sz="3200" b="1">
              <a:solidFill>
                <a:srgbClr val="000000"/>
              </a:solidFill>
              <a:latin typeface="Arimo Bold" panose="020B0704020202020204"/>
              <a:ea typeface="Arimo Bold" panose="020B0704020202020204"/>
              <a:cs typeface="Arimo Bold" panose="020B0704020202020204"/>
              <a:sym typeface="Arimo Bold" panose="020B0704020202020204"/>
            </a:endParaRPr>
          </a:p>
        </p:txBody>
      </p:sp>
      <p:sp>
        <p:nvSpPr>
          <p:cNvPr id="19" name="TextBox 19"/>
          <p:cNvSpPr txBox="1"/>
          <p:nvPr/>
        </p:nvSpPr>
        <p:spPr>
          <a:xfrm>
            <a:off x="2892409" y="1047679"/>
            <a:ext cx="11918426" cy="887077"/>
          </a:xfrm>
          <a:prstGeom prst="rect">
            <a:avLst/>
          </a:prstGeom>
        </p:spPr>
        <p:txBody>
          <a:bodyPr lIns="0" tIns="0" rIns="0" bIns="0" rtlCol="0" anchor="t">
            <a:spAutoFit/>
          </a:bodyPr>
          <a:lstStyle/>
          <a:p>
            <a:pPr algn="ctr">
              <a:lnSpc>
                <a:spcPts val="7280"/>
              </a:lnSpc>
            </a:pPr>
            <a:r>
              <a:rPr lang="en-US" sz="5200" b="1">
                <a:solidFill>
                  <a:srgbClr val="FF66C4"/>
                </a:solidFill>
                <a:latin typeface="Canva Sans Bold" panose="020B0803030501040103"/>
                <a:ea typeface="Canva Sans Bold" panose="020B0803030501040103"/>
                <a:cs typeface="Canva Sans Bold" panose="020B0803030501040103"/>
                <a:sym typeface="Canva Sans Bold" panose="020B0803030501040103"/>
              </a:rPr>
              <a:t>DELAY VS NO OF FOG NODES GRAPH</a:t>
            </a:r>
            <a:endParaRPr lang="en-US" sz="5200" b="1">
              <a:solidFill>
                <a:srgbClr val="FF66C4"/>
              </a:solidFill>
              <a:latin typeface="Canva Sans Bold" panose="020B0803030501040103"/>
              <a:ea typeface="Canva Sans Bold" panose="020B0803030501040103"/>
              <a:cs typeface="Canva Sans Bold" panose="020B0803030501040103"/>
              <a:sym typeface="Canva Sans Bold" panose="020B0803030501040103"/>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a:off x="1253949" y="-1253949"/>
            <a:ext cx="2720897" cy="5228794"/>
          </a:xfrm>
          <a:custGeom>
            <a:avLst/>
            <a:gdLst/>
            <a:ahLst/>
            <a:cxnLst/>
            <a:rect l="l" t="t" r="r" b="b"/>
            <a:pathLst>
              <a:path w="2720897" h="5228794">
                <a:moveTo>
                  <a:pt x="0" y="0"/>
                </a:moveTo>
                <a:lnTo>
                  <a:pt x="2720897" y="0"/>
                </a:lnTo>
                <a:lnTo>
                  <a:pt x="2720897" y="5228795"/>
                </a:lnTo>
                <a:lnTo>
                  <a:pt x="0" y="5228795"/>
                </a:lnTo>
                <a:lnTo>
                  <a:pt x="0" y="0"/>
                </a:lnTo>
                <a:close/>
              </a:path>
            </a:pathLst>
          </a:custGeom>
          <a:blipFill>
            <a:blip r:embed="rId1"/>
            <a:stretch>
              <a:fillRect/>
            </a:stretch>
          </a:blipFill>
        </p:spPr>
      </p:sp>
      <p:sp>
        <p:nvSpPr>
          <p:cNvPr id="3" name="Freeform 3"/>
          <p:cNvSpPr/>
          <p:nvPr/>
        </p:nvSpPr>
        <p:spPr>
          <a:xfrm rot="-5400000">
            <a:off x="14313154" y="-1253949"/>
            <a:ext cx="2720897" cy="5228794"/>
          </a:xfrm>
          <a:custGeom>
            <a:avLst/>
            <a:gdLst/>
            <a:ahLst/>
            <a:cxnLst/>
            <a:rect l="l" t="t" r="r" b="b"/>
            <a:pathLst>
              <a:path w="2720897" h="5228794">
                <a:moveTo>
                  <a:pt x="0" y="0"/>
                </a:moveTo>
                <a:lnTo>
                  <a:pt x="2720897" y="0"/>
                </a:lnTo>
                <a:lnTo>
                  <a:pt x="2720897" y="5228795"/>
                </a:lnTo>
                <a:lnTo>
                  <a:pt x="0" y="5228795"/>
                </a:lnTo>
                <a:lnTo>
                  <a:pt x="0" y="0"/>
                </a:lnTo>
                <a:close/>
              </a:path>
            </a:pathLst>
          </a:custGeom>
          <a:blipFill>
            <a:blip r:embed="rId1"/>
            <a:stretch>
              <a:fillRect/>
            </a:stretch>
          </a:blipFill>
        </p:spPr>
      </p:sp>
      <p:sp>
        <p:nvSpPr>
          <p:cNvPr id="4" name="Freeform 4"/>
          <p:cNvSpPr/>
          <p:nvPr/>
        </p:nvSpPr>
        <p:spPr>
          <a:xfrm rot="5400000">
            <a:off x="400247" y="6312154"/>
            <a:ext cx="2720897" cy="5228794"/>
          </a:xfrm>
          <a:custGeom>
            <a:avLst/>
            <a:gdLst/>
            <a:ahLst/>
            <a:cxnLst/>
            <a:rect l="l" t="t" r="r" b="b"/>
            <a:pathLst>
              <a:path w="2720897" h="5228794">
                <a:moveTo>
                  <a:pt x="0" y="0"/>
                </a:moveTo>
                <a:lnTo>
                  <a:pt x="2720897" y="0"/>
                </a:lnTo>
                <a:lnTo>
                  <a:pt x="2720897" y="5228795"/>
                </a:lnTo>
                <a:lnTo>
                  <a:pt x="0" y="5228795"/>
                </a:lnTo>
                <a:lnTo>
                  <a:pt x="0" y="0"/>
                </a:lnTo>
                <a:close/>
              </a:path>
            </a:pathLst>
          </a:custGeom>
          <a:blipFill>
            <a:blip r:embed="rId1"/>
            <a:stretch>
              <a:fillRect/>
            </a:stretch>
          </a:blipFill>
        </p:spPr>
      </p:sp>
      <p:sp>
        <p:nvSpPr>
          <p:cNvPr id="5" name="Freeform 5"/>
          <p:cNvSpPr/>
          <p:nvPr/>
        </p:nvSpPr>
        <p:spPr>
          <a:xfrm rot="5400000">
            <a:off x="14799567" y="6312154"/>
            <a:ext cx="2720897" cy="5228794"/>
          </a:xfrm>
          <a:custGeom>
            <a:avLst/>
            <a:gdLst/>
            <a:ahLst/>
            <a:cxnLst/>
            <a:rect l="l" t="t" r="r" b="b"/>
            <a:pathLst>
              <a:path w="2720897" h="5228794">
                <a:moveTo>
                  <a:pt x="0" y="0"/>
                </a:moveTo>
                <a:lnTo>
                  <a:pt x="2720897" y="0"/>
                </a:lnTo>
                <a:lnTo>
                  <a:pt x="2720897" y="5228795"/>
                </a:lnTo>
                <a:lnTo>
                  <a:pt x="0" y="5228795"/>
                </a:lnTo>
                <a:lnTo>
                  <a:pt x="0" y="0"/>
                </a:lnTo>
                <a:close/>
              </a:path>
            </a:pathLst>
          </a:custGeom>
          <a:blipFill>
            <a:blip r:embed="rId1"/>
            <a:stretch>
              <a:fillRect/>
            </a:stretch>
          </a:blipFill>
        </p:spPr>
      </p:sp>
      <p:sp>
        <p:nvSpPr>
          <p:cNvPr id="6" name="TextBox 6"/>
          <p:cNvSpPr txBox="1"/>
          <p:nvPr/>
        </p:nvSpPr>
        <p:spPr>
          <a:xfrm>
            <a:off x="5575541" y="-83534"/>
            <a:ext cx="5872907" cy="1112234"/>
          </a:xfrm>
          <a:prstGeom prst="rect">
            <a:avLst/>
          </a:prstGeom>
        </p:spPr>
        <p:txBody>
          <a:bodyPr lIns="0" tIns="0" rIns="0" bIns="0" rtlCol="0" anchor="t">
            <a:spAutoFit/>
          </a:bodyPr>
          <a:lstStyle/>
          <a:p>
            <a:pPr algn="ctr">
              <a:lnSpc>
                <a:spcPts val="9175"/>
              </a:lnSpc>
            </a:pPr>
            <a:r>
              <a:rPr lang="en-US" sz="6555" b="1">
                <a:solidFill>
                  <a:srgbClr val="CB6CE6"/>
                </a:solidFill>
                <a:latin typeface="Canva Sans Bold" panose="020B0803030501040103"/>
                <a:ea typeface="Canva Sans Bold" panose="020B0803030501040103"/>
                <a:cs typeface="Canva Sans Bold" panose="020B0803030501040103"/>
                <a:sym typeface="Canva Sans Bold" panose="020B0803030501040103"/>
              </a:rPr>
              <a:t>Our Findings </a:t>
            </a:r>
            <a:endParaRPr lang="en-US" sz="6555" b="1">
              <a:solidFill>
                <a:srgbClr val="CB6CE6"/>
              </a:solidFill>
              <a:latin typeface="Canva Sans Bold" panose="020B0803030501040103"/>
              <a:ea typeface="Canva Sans Bold" panose="020B0803030501040103"/>
              <a:cs typeface="Canva Sans Bold" panose="020B0803030501040103"/>
              <a:sym typeface="Canva Sans Bold" panose="020B0803030501040103"/>
            </a:endParaRPr>
          </a:p>
        </p:txBody>
      </p:sp>
      <p:sp>
        <p:nvSpPr>
          <p:cNvPr id="7" name="TextBox 7"/>
          <p:cNvSpPr txBox="1"/>
          <p:nvPr/>
        </p:nvSpPr>
        <p:spPr>
          <a:xfrm>
            <a:off x="3020449" y="2337175"/>
            <a:ext cx="7143949" cy="383721"/>
          </a:xfrm>
          <a:prstGeom prst="rect">
            <a:avLst/>
          </a:prstGeom>
        </p:spPr>
        <p:txBody>
          <a:bodyPr lIns="0" tIns="0" rIns="0" bIns="0" rtlCol="0" anchor="t">
            <a:spAutoFit/>
          </a:bodyPr>
          <a:lstStyle/>
          <a:p>
            <a:pPr algn="ctr">
              <a:lnSpc>
                <a:spcPts val="3040"/>
              </a:lnSpc>
              <a:spcBef>
                <a:spcPct val="0"/>
              </a:spcBef>
            </a:pPr>
          </a:p>
        </p:txBody>
      </p:sp>
      <p:sp>
        <p:nvSpPr>
          <p:cNvPr id="8" name="TextBox 8"/>
          <p:cNvSpPr txBox="1"/>
          <p:nvPr/>
        </p:nvSpPr>
        <p:spPr>
          <a:xfrm>
            <a:off x="1028700" y="1475690"/>
            <a:ext cx="16230600" cy="8847829"/>
          </a:xfrm>
          <a:prstGeom prst="rect">
            <a:avLst/>
          </a:prstGeom>
        </p:spPr>
        <p:txBody>
          <a:bodyPr lIns="0" tIns="0" rIns="0" bIns="0" rtlCol="0" anchor="t">
            <a:spAutoFit/>
          </a:bodyPr>
          <a:lstStyle/>
          <a:p>
            <a:pPr algn="ctr">
              <a:lnSpc>
                <a:spcPts val="3685"/>
              </a:lnSpc>
            </a:pPr>
            <a:r>
              <a:rPr lang="en-US" sz="2635">
                <a:solidFill>
                  <a:srgbClr val="FFFFFF"/>
                </a:solidFill>
                <a:latin typeface="Canva Sans" panose="020B0503030501040103"/>
                <a:ea typeface="Canva Sans" panose="020B0503030501040103"/>
                <a:cs typeface="Canva Sans" panose="020B0503030501040103"/>
                <a:sym typeface="Canva Sans" panose="020B0503030501040103"/>
              </a:rPr>
              <a:t>We had calculated total delay of iot devices , it composes of two types of delays  - 1. Processing Delay ,  2. Communication Delay    </a:t>
            </a:r>
            <a:endParaRPr lang="en-US" sz="2635">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3685"/>
              </a:lnSpc>
            </a:pPr>
          </a:p>
          <a:p>
            <a:pPr algn="ctr">
              <a:lnSpc>
                <a:spcPts val="3685"/>
              </a:lnSpc>
            </a:pPr>
            <a:r>
              <a:rPr lang="en-US" sz="2635">
                <a:solidFill>
                  <a:srgbClr val="FFFFFF"/>
                </a:solidFill>
                <a:latin typeface="Canva Sans" panose="020B0503030501040103"/>
                <a:ea typeface="Canva Sans" panose="020B0503030501040103"/>
                <a:cs typeface="Canva Sans" panose="020B0503030501040103"/>
                <a:sym typeface="Canva Sans" panose="020B0503030501040103"/>
              </a:rPr>
              <a:t> [Total Delay = Processing Delay + Communication Delay]</a:t>
            </a:r>
            <a:endParaRPr lang="en-US" sz="2635">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3685"/>
              </a:lnSpc>
            </a:pPr>
            <a:r>
              <a:rPr lang="en-US" sz="2635">
                <a:solidFill>
                  <a:srgbClr val="FFFFFF"/>
                </a:solidFill>
                <a:latin typeface="Canva Sans" panose="020B0503030501040103"/>
                <a:ea typeface="Canva Sans" panose="020B0503030501040103"/>
                <a:cs typeface="Canva Sans" panose="020B0503030501040103"/>
                <a:sym typeface="Canva Sans" panose="020B0503030501040103"/>
              </a:rPr>
              <a:t> </a:t>
            </a:r>
            <a:endParaRPr lang="en-US" sz="2635">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3685"/>
              </a:lnSpc>
            </a:pPr>
            <a:r>
              <a:rPr lang="en-US" sz="2635">
                <a:solidFill>
                  <a:srgbClr val="FFFFFF"/>
                </a:solidFill>
                <a:latin typeface="Canva Sans" panose="020B0503030501040103"/>
                <a:ea typeface="Canva Sans" panose="020B0503030501040103"/>
                <a:cs typeface="Canva Sans" panose="020B0503030501040103"/>
                <a:sym typeface="Canva Sans" panose="020B0503030501040103"/>
              </a:rPr>
              <a:t>processing delay is based on how many devices each fog node handles</a:t>
            </a:r>
            <a:endParaRPr lang="en-US" sz="2635">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3685"/>
              </a:lnSpc>
            </a:pPr>
            <a:r>
              <a:rPr lang="en-US" sz="2635">
                <a:solidFill>
                  <a:srgbClr val="FFFFFF"/>
                </a:solidFill>
                <a:latin typeface="Canva Sans" panose="020B0503030501040103"/>
                <a:ea typeface="Canva Sans" panose="020B0503030501040103"/>
                <a:cs typeface="Canva Sans" panose="020B0503030501040103"/>
                <a:sym typeface="Canva Sans" panose="020B0503030501040103"/>
              </a:rPr>
              <a:t>Communication delay represents the time it takes for data to reach the fog node</a:t>
            </a:r>
            <a:endParaRPr lang="en-US" sz="2635">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3685"/>
              </a:lnSpc>
            </a:pPr>
            <a:r>
              <a:rPr lang="en-US" sz="2635">
                <a:solidFill>
                  <a:srgbClr val="FFFFFF"/>
                </a:solidFill>
                <a:latin typeface="Canva Sans" panose="020B0503030501040103"/>
                <a:ea typeface="Canva Sans" panose="020B0503030501040103"/>
                <a:cs typeface="Canva Sans" panose="020B0503030501040103"/>
                <a:sym typeface="Canva Sans" panose="020B0503030501040103"/>
              </a:rPr>
              <a:t>[delay = (n_devices / (fog_nodes * C)) + T_comm]</a:t>
            </a:r>
            <a:endParaRPr lang="en-US" sz="2635">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3685"/>
              </a:lnSpc>
            </a:pPr>
            <a:r>
              <a:rPr lang="en-US" sz="2635">
                <a:solidFill>
                  <a:srgbClr val="FFFFFF"/>
                </a:solidFill>
                <a:latin typeface="Canva Sans" panose="020B0503030501040103"/>
                <a:ea typeface="Canva Sans" panose="020B0503030501040103"/>
                <a:cs typeface="Canva Sans" panose="020B0503030501040103"/>
                <a:sym typeface="Canva Sans" panose="020B0503030501040103"/>
              </a:rPr>
              <a:t>we focused on the two most impactful and measurable delays:</a:t>
            </a:r>
            <a:endParaRPr lang="en-US" sz="2635">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3685"/>
              </a:lnSpc>
            </a:pPr>
            <a:r>
              <a:rPr lang="en-US" sz="2635">
                <a:solidFill>
                  <a:srgbClr val="FFFFFF"/>
                </a:solidFill>
                <a:latin typeface="Canva Sans" panose="020B0503030501040103"/>
                <a:ea typeface="Canva Sans" panose="020B0503030501040103"/>
                <a:cs typeface="Canva Sans" panose="020B0503030501040103"/>
                <a:sym typeface="Canva Sans" panose="020B0503030501040103"/>
              </a:rPr>
              <a:t>Processing delay → directly affected by the number of fog nodes</a:t>
            </a:r>
            <a:endParaRPr lang="en-US" sz="2635">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3685"/>
              </a:lnSpc>
            </a:pPr>
            <a:r>
              <a:rPr lang="en-US" sz="2635">
                <a:solidFill>
                  <a:srgbClr val="FFFFFF"/>
                </a:solidFill>
                <a:latin typeface="Canva Sans" panose="020B0503030501040103"/>
                <a:ea typeface="Canva Sans" panose="020B0503030501040103"/>
                <a:cs typeface="Canva Sans" panose="020B0503030501040103"/>
                <a:sym typeface="Canva Sans" panose="020B0503030501040103"/>
              </a:rPr>
              <a:t>Communication delay → represents the time it takes for data to reach the fog node</a:t>
            </a:r>
            <a:endParaRPr lang="en-US" sz="2635">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3685"/>
              </a:lnSpc>
            </a:pPr>
            <a:r>
              <a:rPr lang="en-US" sz="2635">
                <a:solidFill>
                  <a:srgbClr val="FFFFFF"/>
                </a:solidFill>
                <a:latin typeface="Canva Sans" panose="020B0503030501040103"/>
                <a:ea typeface="Canva Sans" panose="020B0503030501040103"/>
                <a:cs typeface="Canva Sans" panose="020B0503030501040103"/>
                <a:sym typeface="Canva Sans" panose="020B0503030501040103"/>
              </a:rPr>
              <a:t>These two delays dominate the total time it takes for an IoT task to complete, especially in time-sensitive applications like smart farming and smart cities.</a:t>
            </a:r>
            <a:endParaRPr lang="en-US" sz="2635">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3685"/>
              </a:lnSpc>
            </a:pPr>
            <a:r>
              <a:rPr lang="en-US" sz="2635">
                <a:solidFill>
                  <a:srgbClr val="FFFFFF"/>
                </a:solidFill>
                <a:latin typeface="Canva Sans" panose="020B0503030501040103"/>
                <a:ea typeface="Canva Sans" panose="020B0503030501040103"/>
                <a:cs typeface="Canva Sans" panose="020B0503030501040103"/>
                <a:sym typeface="Canva Sans" panose="020B0503030501040103"/>
              </a:rPr>
              <a:t>we wanted a realistic but not overly complex model so we had selected this two delays , Other Delays Are Either Negligible or Complex to Simulate example - Transmission Delay is Often negligible in local fog networks (Packet size / Bandwidth) , Queuing Delay- Hard to simulate without modeling traffic load patterns</a:t>
            </a:r>
            <a:endParaRPr lang="en-US" sz="2635">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3685"/>
              </a:lnSpc>
            </a:pPr>
            <a:r>
              <a:rPr lang="en-US" sz="2635">
                <a:solidFill>
                  <a:srgbClr val="FFFFFF"/>
                </a:solidFill>
                <a:latin typeface="Canva Sans" panose="020B0503030501040103"/>
                <a:ea typeface="Canva Sans" panose="020B0503030501040103"/>
                <a:cs typeface="Canva Sans" panose="020B0503030501040103"/>
                <a:sym typeface="Canva Sans" panose="020B0503030501040103"/>
              </a:rPr>
              <a:t> Therefore , we excluded to keep the model focused and simple </a:t>
            </a:r>
            <a:endParaRPr lang="en-US" sz="2635">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3685"/>
              </a:lnSpc>
            </a:pPr>
            <a:r>
              <a:rPr lang="en-US" sz="2635">
                <a:solidFill>
                  <a:srgbClr val="FFFFFF"/>
                </a:solidFill>
                <a:latin typeface="Canva Sans" panose="020B0503030501040103"/>
                <a:ea typeface="Canva Sans" panose="020B0503030501040103"/>
                <a:cs typeface="Canva Sans" panose="020B0503030501040103"/>
                <a:sym typeface="Canva Sans" panose="020B0503030501040103"/>
              </a:rPr>
              <a:t>we will  consider other delays in our major project</a:t>
            </a:r>
            <a:endParaRPr lang="en-US" sz="2635">
              <a:solidFill>
                <a:srgbClr val="FFFFFF"/>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0" y="4323418"/>
            <a:ext cx="18249900" cy="5228990"/>
          </a:xfrm>
          <a:prstGeom prst="rect">
            <a:avLst/>
          </a:prstGeom>
        </p:spPr>
        <p:txBody>
          <a:bodyPr lIns="0" tIns="0" rIns="0" bIns="0" rtlCol="0" anchor="t">
            <a:spAutoFit/>
          </a:bodyPr>
          <a:lstStyle/>
          <a:p>
            <a:pPr algn="ctr">
              <a:lnSpc>
                <a:spcPts val="4200"/>
              </a:lnSpc>
              <a:spcBef>
                <a:spcPct val="0"/>
              </a:spcBef>
            </a:pPr>
            <a:r>
              <a:rPr lang="en-US" sz="3000">
                <a:solidFill>
                  <a:srgbClr val="FFFFFF"/>
                </a:solidFill>
                <a:latin typeface="Arimo" panose="020B0604020202020204"/>
                <a:ea typeface="Arimo" panose="020B0604020202020204"/>
                <a:cs typeface="Arimo" panose="020B0604020202020204"/>
                <a:sym typeface="Arimo" panose="020B0604020202020204"/>
              </a:rPr>
              <a:t>The results from both scenarios clearly demonstrated that integrating a fog computing layer between IoT devices leads to reduction in delay , as we can see Increasing the number of fog nodes initially reduces delay. This is because more fog nodes mean tasks are processed closer to the IoT devices, reducing the time taken for data transmission and processing . This includes reduced network latency, faster response times. These improvements were consistent across both Agriculture and Smart City application.</a:t>
            </a:r>
            <a:endParaRPr lang="en-US" sz="3000">
              <a:solidFill>
                <a:srgbClr val="FFFFFF"/>
              </a:solidFill>
              <a:latin typeface="Arimo" panose="020B0604020202020204"/>
              <a:ea typeface="Arimo" panose="020B0604020202020204"/>
              <a:cs typeface="Arimo" panose="020B0604020202020204"/>
              <a:sym typeface="Arimo" panose="020B0604020202020204"/>
            </a:endParaRPr>
          </a:p>
          <a:p>
            <a:pPr algn="ctr">
              <a:lnSpc>
                <a:spcPts val="4200"/>
              </a:lnSpc>
              <a:spcBef>
                <a:spcPct val="0"/>
              </a:spcBef>
            </a:pPr>
            <a:r>
              <a:rPr lang="en-US" sz="3000">
                <a:solidFill>
                  <a:srgbClr val="FFFFFF"/>
                </a:solidFill>
                <a:latin typeface="Arimo" panose="020B0604020202020204"/>
                <a:ea typeface="Arimo" panose="020B0604020202020204"/>
                <a:cs typeface="Arimo" panose="020B0604020202020204"/>
                <a:sym typeface="Arimo" panose="020B0604020202020204"/>
              </a:rPr>
              <a:t>However, after a certain point, the reduction in delay becomes minimal. This happens because once a sufficient number of fog nodes are available, adding more does not significantly improve efficiency</a:t>
            </a:r>
            <a:endParaRPr lang="en-US" sz="3000">
              <a:solidFill>
                <a:srgbClr val="FFFFFF"/>
              </a:solidFill>
              <a:latin typeface="Arimo" panose="020B0604020202020204"/>
              <a:ea typeface="Arimo" panose="020B0604020202020204"/>
              <a:cs typeface="Arimo" panose="020B0604020202020204"/>
              <a:sym typeface="Arimo" panose="020B0604020202020204"/>
            </a:endParaRPr>
          </a:p>
          <a:p>
            <a:pPr algn="ctr">
              <a:lnSpc>
                <a:spcPts val="4200"/>
              </a:lnSpc>
              <a:spcBef>
                <a:spcPct val="0"/>
              </a:spcBef>
            </a:pPr>
            <a:r>
              <a:rPr lang="en-US" sz="3000">
                <a:solidFill>
                  <a:srgbClr val="FFFFFF"/>
                </a:solidFill>
                <a:latin typeface="Arimo" panose="020B0604020202020204"/>
                <a:ea typeface="Arimo" panose="020B0604020202020204"/>
                <a:cs typeface="Arimo" panose="020B0604020202020204"/>
                <a:sym typeface="Arimo" panose="020B0604020202020204"/>
              </a:rPr>
              <a:t>Beyond a certain threshold, adding extra fog nodes does not provide any noticeable benefit. Instead, it may lead to unnecessary resource allocation, increased management complexity, and additional overhead without improving performance.</a:t>
            </a:r>
            <a:endParaRPr lang="en-US" sz="3000">
              <a:solidFill>
                <a:srgbClr val="FFFFFF"/>
              </a:solidFill>
              <a:latin typeface="Arimo" panose="020B0604020202020204"/>
              <a:ea typeface="Arimo" panose="020B0604020202020204"/>
              <a:cs typeface="Arimo" panose="020B0604020202020204"/>
              <a:sym typeface="Arimo" panose="020B0604020202020204"/>
            </a:endParaRPr>
          </a:p>
        </p:txBody>
      </p:sp>
      <p:sp>
        <p:nvSpPr>
          <p:cNvPr id="3" name="Freeform 3"/>
          <p:cNvSpPr/>
          <p:nvPr/>
        </p:nvSpPr>
        <p:spPr>
          <a:xfrm rot="-5400000">
            <a:off x="402154" y="-1189155"/>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1"/>
            <a:stretch>
              <a:fillRect/>
            </a:stretch>
          </a:blipFill>
        </p:spPr>
      </p:sp>
      <p:sp>
        <p:nvSpPr>
          <p:cNvPr id="4" name="Freeform 4"/>
          <p:cNvSpPr/>
          <p:nvPr/>
        </p:nvSpPr>
        <p:spPr>
          <a:xfrm rot="5400000">
            <a:off x="786861" y="6643903"/>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1"/>
            <a:stretch>
              <a:fillRect/>
            </a:stretch>
          </a:blipFill>
        </p:spPr>
      </p:sp>
      <p:sp>
        <p:nvSpPr>
          <p:cNvPr id="5" name="Freeform 5"/>
          <p:cNvSpPr/>
          <p:nvPr/>
        </p:nvSpPr>
        <p:spPr>
          <a:xfrm rot="5400000">
            <a:off x="15030125" y="6876211"/>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1"/>
            <a:stretch>
              <a:fillRect/>
            </a:stretch>
          </a:blipFill>
        </p:spPr>
      </p:sp>
      <p:sp>
        <p:nvSpPr>
          <p:cNvPr id="6" name="Freeform 6"/>
          <p:cNvSpPr/>
          <p:nvPr/>
        </p:nvSpPr>
        <p:spPr>
          <a:xfrm rot="-5400000">
            <a:off x="14681664" y="-1253949"/>
            <a:ext cx="2720897" cy="5228794"/>
          </a:xfrm>
          <a:custGeom>
            <a:avLst/>
            <a:gdLst/>
            <a:ahLst/>
            <a:cxnLst/>
            <a:rect l="l" t="t" r="r" b="b"/>
            <a:pathLst>
              <a:path w="2720897" h="5228794">
                <a:moveTo>
                  <a:pt x="0" y="0"/>
                </a:moveTo>
                <a:lnTo>
                  <a:pt x="2720897" y="0"/>
                </a:lnTo>
                <a:lnTo>
                  <a:pt x="2720897" y="5228795"/>
                </a:lnTo>
                <a:lnTo>
                  <a:pt x="0" y="5228795"/>
                </a:lnTo>
                <a:lnTo>
                  <a:pt x="0" y="0"/>
                </a:lnTo>
                <a:close/>
              </a:path>
            </a:pathLst>
          </a:custGeom>
          <a:blipFill>
            <a:blip r:embed="rId1"/>
            <a:stretch>
              <a:fillRect/>
            </a:stretch>
          </a:blipFill>
        </p:spPr>
      </p:sp>
      <p:sp>
        <p:nvSpPr>
          <p:cNvPr id="7" name="TextBox 7"/>
          <p:cNvSpPr txBox="1"/>
          <p:nvPr/>
        </p:nvSpPr>
        <p:spPr>
          <a:xfrm>
            <a:off x="19050" y="1368092"/>
            <a:ext cx="18268950" cy="2648044"/>
          </a:xfrm>
          <a:prstGeom prst="rect">
            <a:avLst/>
          </a:prstGeom>
        </p:spPr>
        <p:txBody>
          <a:bodyPr lIns="0" tIns="0" rIns="0" bIns="0" rtlCol="0" anchor="t">
            <a:spAutoFit/>
          </a:bodyPr>
          <a:lstStyle/>
          <a:p>
            <a:pPr algn="ctr">
              <a:lnSpc>
                <a:spcPts val="4200"/>
              </a:lnSpc>
            </a:pPr>
            <a:r>
              <a:rPr lang="en-US" sz="3000">
                <a:solidFill>
                  <a:srgbClr val="FFFFFF"/>
                </a:solidFill>
                <a:latin typeface="Canva Sans" panose="020B0503030501040103"/>
                <a:ea typeface="Canva Sans" panose="020B0503030501040103"/>
                <a:cs typeface="Canva Sans" panose="020B0503030501040103"/>
                <a:sym typeface="Canva Sans" panose="020B0503030501040103"/>
              </a:rPr>
              <a:t>In fog computing systems, the processing delay contributes the most to overall delay</a:t>
            </a:r>
            <a:endParaRPr lang="en-US" sz="3000">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4200"/>
              </a:lnSpc>
            </a:pPr>
            <a:r>
              <a:rPr lang="en-US" sz="3000">
                <a:solidFill>
                  <a:srgbClr val="FFFFFF"/>
                </a:solidFill>
                <a:latin typeface="Canva Sans" panose="020B0503030501040103"/>
                <a:ea typeface="Canva Sans" panose="020B0503030501040103"/>
                <a:cs typeface="Canva Sans" panose="020B0503030501040103"/>
                <a:sym typeface="Canva Sans" panose="020B0503030501040103"/>
              </a:rPr>
              <a:t>When fog nodes are overloaded or poorly distributed, processing becomes the main bottleneck, making it the dominant component of total delay in such systems. In our simulation, we used a fixed communication delay to simplify the model and reflect a stable network environment This allowed us to focus on processing delay. </a:t>
            </a:r>
            <a:endParaRPr lang="en-US" sz="3000">
              <a:solidFill>
                <a:srgbClr val="FFFFFF"/>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1"/>
            <a:stretch>
              <a:fillRect/>
            </a:stretch>
          </a:blipFill>
        </p:spPr>
      </p:sp>
      <p:sp>
        <p:nvSpPr>
          <p:cNvPr id="3" name="Freeform 3"/>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1"/>
            <a:stretch>
              <a:fillRect/>
            </a:stretch>
          </a:blipFill>
        </p:spPr>
      </p:sp>
      <p:grpSp>
        <p:nvGrpSpPr>
          <p:cNvPr id="4" name="Group 4"/>
          <p:cNvGrpSpPr/>
          <p:nvPr/>
        </p:nvGrpSpPr>
        <p:grpSpPr>
          <a:xfrm rot="0">
            <a:off x="1750541" y="2393690"/>
            <a:ext cx="6741808" cy="3923922"/>
            <a:chOff x="0" y="0"/>
            <a:chExt cx="2834327" cy="1649658"/>
          </a:xfrm>
        </p:grpSpPr>
        <p:sp>
          <p:nvSpPr>
            <p:cNvPr id="5" name="Freeform 5"/>
            <p:cNvSpPr/>
            <p:nvPr/>
          </p:nvSpPr>
          <p:spPr>
            <a:xfrm>
              <a:off x="0" y="0"/>
              <a:ext cx="2834327" cy="1649658"/>
            </a:xfrm>
            <a:custGeom>
              <a:avLst/>
              <a:gdLst/>
              <a:ahLst/>
              <a:cxnLst/>
              <a:rect l="l" t="t" r="r" b="b"/>
              <a:pathLst>
                <a:path w="2834327" h="1649658">
                  <a:moveTo>
                    <a:pt x="58566" y="0"/>
                  </a:moveTo>
                  <a:lnTo>
                    <a:pt x="2775761" y="0"/>
                  </a:lnTo>
                  <a:cubicBezTo>
                    <a:pt x="2791294" y="0"/>
                    <a:pt x="2806190" y="6170"/>
                    <a:pt x="2817173" y="17153"/>
                  </a:cubicBezTo>
                  <a:cubicBezTo>
                    <a:pt x="2828156" y="28137"/>
                    <a:pt x="2834327" y="43033"/>
                    <a:pt x="2834327" y="58566"/>
                  </a:cubicBezTo>
                  <a:lnTo>
                    <a:pt x="2834327" y="1591092"/>
                  </a:lnTo>
                  <a:cubicBezTo>
                    <a:pt x="2834327" y="1606625"/>
                    <a:pt x="2828156" y="1621521"/>
                    <a:pt x="2817173" y="1632505"/>
                  </a:cubicBezTo>
                  <a:cubicBezTo>
                    <a:pt x="2806190" y="1643488"/>
                    <a:pt x="2791294" y="1649658"/>
                    <a:pt x="2775761" y="1649658"/>
                  </a:cubicBezTo>
                  <a:lnTo>
                    <a:pt x="58566" y="1649658"/>
                  </a:lnTo>
                  <a:cubicBezTo>
                    <a:pt x="43033" y="1649658"/>
                    <a:pt x="28137" y="1643488"/>
                    <a:pt x="17153" y="1632505"/>
                  </a:cubicBezTo>
                  <a:cubicBezTo>
                    <a:pt x="6170" y="1621521"/>
                    <a:pt x="0" y="1606625"/>
                    <a:pt x="0" y="1591092"/>
                  </a:cubicBezTo>
                  <a:lnTo>
                    <a:pt x="0" y="58566"/>
                  </a:lnTo>
                  <a:cubicBezTo>
                    <a:pt x="0" y="43033"/>
                    <a:pt x="6170" y="28137"/>
                    <a:pt x="17153" y="17153"/>
                  </a:cubicBezTo>
                  <a:cubicBezTo>
                    <a:pt x="28137" y="6170"/>
                    <a:pt x="43033" y="0"/>
                    <a:pt x="58566" y="0"/>
                  </a:cubicBezTo>
                  <a:close/>
                </a:path>
              </a:pathLst>
            </a:custGeom>
            <a:solidFill>
              <a:srgbClr val="FFFFFF"/>
            </a:solidFill>
            <a:ln w="38100" cap="rnd">
              <a:solidFill>
                <a:srgbClr val="6299E4"/>
              </a:solidFill>
              <a:prstDash val="solid"/>
              <a:round/>
            </a:ln>
          </p:spPr>
        </p:sp>
        <p:sp>
          <p:nvSpPr>
            <p:cNvPr id="6" name="TextBox 6"/>
            <p:cNvSpPr txBox="1"/>
            <p:nvPr/>
          </p:nvSpPr>
          <p:spPr>
            <a:xfrm>
              <a:off x="0" y="-57150"/>
              <a:ext cx="2834327" cy="1706808"/>
            </a:xfrm>
            <a:prstGeom prst="rect">
              <a:avLst/>
            </a:prstGeom>
          </p:spPr>
          <p:txBody>
            <a:bodyPr lIns="50800" tIns="50800" rIns="50800" bIns="50800" rtlCol="0" anchor="ctr"/>
            <a:lstStyle/>
            <a:p>
              <a:pPr algn="ctr">
                <a:lnSpc>
                  <a:spcPts val="2940"/>
                </a:lnSpc>
              </a:pPr>
              <a:r>
                <a:rPr lang="en-US" sz="2100">
                  <a:solidFill>
                    <a:srgbClr val="000000"/>
                  </a:solidFill>
                  <a:latin typeface="Arimo" panose="020B0604020202020204"/>
                  <a:ea typeface="Arimo" panose="020B0604020202020204"/>
                  <a:cs typeface="Arimo" panose="020B0604020202020204"/>
                  <a:sym typeface="Arimo" panose="020B0604020202020204"/>
                </a:rPr>
                <a:t>CASE - 1</a:t>
              </a:r>
              <a:endParaRPr lang="en-US" sz="2100">
                <a:solidFill>
                  <a:srgbClr val="000000"/>
                </a:solidFill>
                <a:latin typeface="Arimo" panose="020B0604020202020204"/>
                <a:ea typeface="Arimo" panose="020B0604020202020204"/>
                <a:cs typeface="Arimo" panose="020B0604020202020204"/>
                <a:sym typeface="Arimo" panose="020B0604020202020204"/>
              </a:endParaRPr>
            </a:p>
            <a:p>
              <a:pPr algn="ctr">
                <a:lnSpc>
                  <a:spcPts val="2940"/>
                </a:lnSpc>
              </a:pPr>
              <a:r>
                <a:rPr lang="en-US" sz="2100">
                  <a:solidFill>
                    <a:srgbClr val="000000"/>
                  </a:solidFill>
                  <a:latin typeface="Arimo" panose="020B0604020202020204"/>
                  <a:ea typeface="Arimo" panose="020B0604020202020204"/>
                  <a:cs typeface="Arimo" panose="020B0604020202020204"/>
                  <a:sym typeface="Arimo" panose="020B0604020202020204"/>
                </a:rPr>
                <a:t>(Agriculture scenario)</a:t>
              </a:r>
              <a:endParaRPr lang="en-US" sz="2100">
                <a:solidFill>
                  <a:srgbClr val="000000"/>
                </a:solidFill>
                <a:latin typeface="Arimo" panose="020B0604020202020204"/>
                <a:ea typeface="Arimo" panose="020B0604020202020204"/>
                <a:cs typeface="Arimo" panose="020B0604020202020204"/>
                <a:sym typeface="Arimo" panose="020B0604020202020204"/>
              </a:endParaRPr>
            </a:p>
            <a:p>
              <a:pPr algn="ctr">
                <a:lnSpc>
                  <a:spcPts val="2940"/>
                </a:lnSpc>
              </a:pPr>
            </a:p>
            <a:p>
              <a:pPr algn="ctr">
                <a:lnSpc>
                  <a:spcPts val="2660"/>
                </a:lnSpc>
              </a:pPr>
              <a:r>
                <a:rPr lang="en-US" sz="1900">
                  <a:solidFill>
                    <a:srgbClr val="000000"/>
                  </a:solidFill>
                  <a:latin typeface="Arimo" panose="020B0604020202020204"/>
                  <a:ea typeface="Arimo" panose="020B0604020202020204"/>
                  <a:cs typeface="Arimo" panose="020B0604020202020204"/>
                  <a:sym typeface="Arimo" panose="020B0604020202020204"/>
                </a:rPr>
                <a:t>From 0 to 1 node, you see meaningful delay reduction (up to 50.2 to 50.1 ms cumulatively).</a:t>
              </a:r>
              <a:endParaRPr lang="en-US" sz="1900">
                <a:solidFill>
                  <a:srgbClr val="000000"/>
                </a:solidFill>
                <a:latin typeface="Arimo" panose="020B0604020202020204"/>
                <a:ea typeface="Arimo" panose="020B0604020202020204"/>
                <a:cs typeface="Arimo" panose="020B0604020202020204"/>
                <a:sym typeface="Arimo" panose="020B0604020202020204"/>
              </a:endParaRPr>
            </a:p>
            <a:p>
              <a:pPr algn="ctr">
                <a:lnSpc>
                  <a:spcPts val="2660"/>
                </a:lnSpc>
              </a:pPr>
              <a:r>
                <a:rPr lang="en-US" sz="1900">
                  <a:solidFill>
                    <a:srgbClr val="000000"/>
                  </a:solidFill>
                  <a:latin typeface="Arimo" panose="020B0604020202020204"/>
                  <a:ea typeface="Arimo" panose="020B0604020202020204"/>
                  <a:cs typeface="Arimo" panose="020B0604020202020204"/>
                  <a:sym typeface="Arimo" panose="020B0604020202020204"/>
                </a:rPr>
                <a:t>Beyond 1 node, each addition reduces delay by less than 0.025, which is not cost-justified.</a:t>
              </a:r>
              <a:endParaRPr lang="en-US" sz="1900">
                <a:solidFill>
                  <a:srgbClr val="000000"/>
                </a:solidFill>
                <a:latin typeface="Arimo" panose="020B0604020202020204"/>
                <a:ea typeface="Arimo" panose="020B0604020202020204"/>
                <a:cs typeface="Arimo" panose="020B0604020202020204"/>
                <a:sym typeface="Arimo" panose="020B0604020202020204"/>
              </a:endParaRPr>
            </a:p>
            <a:p>
              <a:pPr algn="ctr">
                <a:lnSpc>
                  <a:spcPts val="2660"/>
                </a:lnSpc>
              </a:pPr>
              <a:r>
                <a:rPr lang="en-US" sz="1900">
                  <a:solidFill>
                    <a:srgbClr val="000000"/>
                  </a:solidFill>
                  <a:latin typeface="Arimo" panose="020B0604020202020204"/>
                  <a:ea typeface="Arimo" panose="020B0604020202020204"/>
                  <a:cs typeface="Arimo" panose="020B0604020202020204"/>
                  <a:sym typeface="Arimo" panose="020B0604020202020204"/>
                </a:rPr>
                <a:t> implementing 1fog nodes is optimal for 100 iot devices . </a:t>
              </a:r>
              <a:endParaRPr lang="en-US" sz="1900">
                <a:solidFill>
                  <a:srgbClr val="000000"/>
                </a:solidFill>
                <a:latin typeface="Arimo" panose="020B0604020202020204"/>
                <a:ea typeface="Arimo" panose="020B0604020202020204"/>
                <a:cs typeface="Arimo" panose="020B0604020202020204"/>
                <a:sym typeface="Arimo" panose="020B0604020202020204"/>
              </a:endParaRPr>
            </a:p>
          </p:txBody>
        </p:sp>
      </p:grpSp>
      <p:grpSp>
        <p:nvGrpSpPr>
          <p:cNvPr id="7" name="Group 7"/>
          <p:cNvGrpSpPr/>
          <p:nvPr/>
        </p:nvGrpSpPr>
        <p:grpSpPr>
          <a:xfrm rot="0">
            <a:off x="1028700" y="6736541"/>
            <a:ext cx="16542334" cy="2908939"/>
            <a:chOff x="0" y="0"/>
            <a:chExt cx="6954571" cy="1222948"/>
          </a:xfrm>
        </p:grpSpPr>
        <p:sp>
          <p:nvSpPr>
            <p:cNvPr id="8" name="Freeform 8"/>
            <p:cNvSpPr/>
            <p:nvPr/>
          </p:nvSpPr>
          <p:spPr>
            <a:xfrm>
              <a:off x="0" y="0"/>
              <a:ext cx="6954571" cy="1222948"/>
            </a:xfrm>
            <a:custGeom>
              <a:avLst/>
              <a:gdLst/>
              <a:ahLst/>
              <a:cxnLst/>
              <a:rect l="l" t="t" r="r" b="b"/>
              <a:pathLst>
                <a:path w="6954571" h="1222948">
                  <a:moveTo>
                    <a:pt x="23868" y="0"/>
                  </a:moveTo>
                  <a:lnTo>
                    <a:pt x="6930703" y="0"/>
                  </a:lnTo>
                  <a:cubicBezTo>
                    <a:pt x="6937033" y="0"/>
                    <a:pt x="6943104" y="2515"/>
                    <a:pt x="6947580" y="6991"/>
                  </a:cubicBezTo>
                  <a:cubicBezTo>
                    <a:pt x="6952056" y="11467"/>
                    <a:pt x="6954571" y="17538"/>
                    <a:pt x="6954571" y="23868"/>
                  </a:cubicBezTo>
                  <a:lnTo>
                    <a:pt x="6954571" y="1199080"/>
                  </a:lnTo>
                  <a:cubicBezTo>
                    <a:pt x="6954571" y="1212262"/>
                    <a:pt x="6943885" y="1222948"/>
                    <a:pt x="6930703" y="1222948"/>
                  </a:cubicBezTo>
                  <a:lnTo>
                    <a:pt x="23868" y="1222948"/>
                  </a:lnTo>
                  <a:cubicBezTo>
                    <a:pt x="10686" y="1222948"/>
                    <a:pt x="0" y="1212262"/>
                    <a:pt x="0" y="1199080"/>
                  </a:cubicBezTo>
                  <a:lnTo>
                    <a:pt x="0" y="23868"/>
                  </a:lnTo>
                  <a:cubicBezTo>
                    <a:pt x="0" y="17538"/>
                    <a:pt x="2515" y="11467"/>
                    <a:pt x="6991" y="6991"/>
                  </a:cubicBezTo>
                  <a:cubicBezTo>
                    <a:pt x="11467" y="2515"/>
                    <a:pt x="17538" y="0"/>
                    <a:pt x="23868" y="0"/>
                  </a:cubicBezTo>
                  <a:close/>
                </a:path>
              </a:pathLst>
            </a:custGeom>
            <a:solidFill>
              <a:srgbClr val="FFFFFF"/>
            </a:solidFill>
            <a:ln w="38100" cap="rnd">
              <a:solidFill>
                <a:srgbClr val="6299E4"/>
              </a:solidFill>
              <a:prstDash val="solid"/>
              <a:round/>
            </a:ln>
          </p:spPr>
        </p:sp>
        <p:sp>
          <p:nvSpPr>
            <p:cNvPr id="9" name="TextBox 9"/>
            <p:cNvSpPr txBox="1"/>
            <p:nvPr/>
          </p:nvSpPr>
          <p:spPr>
            <a:xfrm>
              <a:off x="0" y="-66675"/>
              <a:ext cx="6954571" cy="1289623"/>
            </a:xfrm>
            <a:prstGeom prst="rect">
              <a:avLst/>
            </a:prstGeom>
          </p:spPr>
          <p:txBody>
            <a:bodyPr lIns="50800" tIns="50800" rIns="50800" bIns="50800" rtlCol="0" anchor="ctr"/>
            <a:lstStyle/>
            <a:p>
              <a:pPr algn="ctr">
                <a:lnSpc>
                  <a:spcPts val="3780"/>
                </a:lnSpc>
              </a:pPr>
              <a:r>
                <a:rPr lang="en-US" sz="2700">
                  <a:solidFill>
                    <a:srgbClr val="000000"/>
                  </a:solidFill>
                  <a:latin typeface="Arimo" panose="020B0604020202020204"/>
                  <a:ea typeface="Arimo" panose="020B0604020202020204"/>
                  <a:cs typeface="Arimo" panose="020B0604020202020204"/>
                  <a:sym typeface="Arimo" panose="020B0604020202020204"/>
                </a:rPr>
                <a:t>To determine the optimal number of fog nodes, we evaluated both performance and cost-efficiency. Performance was assessed by total delay and its rate of reduction with each added node. Cost-efficiency was judged .  </a:t>
              </a:r>
              <a:endParaRPr lang="en-US" sz="2700">
                <a:solidFill>
                  <a:srgbClr val="000000"/>
                </a:solidFill>
                <a:latin typeface="Arimo" panose="020B0604020202020204"/>
                <a:ea typeface="Arimo" panose="020B0604020202020204"/>
                <a:cs typeface="Arimo" panose="020B0604020202020204"/>
                <a:sym typeface="Arimo" panose="020B0604020202020204"/>
              </a:endParaRPr>
            </a:p>
            <a:p>
              <a:pPr algn="ctr">
                <a:lnSpc>
                  <a:spcPts val="3780"/>
                </a:lnSpc>
              </a:pPr>
              <a:r>
                <a:rPr lang="en-US" sz="2700">
                  <a:solidFill>
                    <a:srgbClr val="000000"/>
                  </a:solidFill>
                  <a:latin typeface="Arimo" panose="020B0604020202020204"/>
                  <a:ea typeface="Arimo" panose="020B0604020202020204"/>
                  <a:cs typeface="Arimo" panose="020B0604020202020204"/>
                  <a:sym typeface="Arimo" panose="020B0604020202020204"/>
                </a:rPr>
                <a:t>we had assumed that a single fog node can handle 500 devices , which is a practical and conservative estimate for general-purpose IoT tasks such as smart home data, wearables, and environmental sensors. </a:t>
              </a:r>
              <a:endParaRPr lang="en-US" sz="2700">
                <a:solidFill>
                  <a:srgbClr val="000000"/>
                </a:solidFill>
                <a:latin typeface="Arimo" panose="020B0604020202020204"/>
                <a:ea typeface="Arimo" panose="020B0604020202020204"/>
                <a:cs typeface="Arimo" panose="020B0604020202020204"/>
                <a:sym typeface="Arimo" panose="020B0604020202020204"/>
              </a:endParaRPr>
            </a:p>
          </p:txBody>
        </p:sp>
      </p:grpSp>
      <p:sp>
        <p:nvSpPr>
          <p:cNvPr id="10" name="TextBox 10"/>
          <p:cNvSpPr txBox="1"/>
          <p:nvPr/>
        </p:nvSpPr>
        <p:spPr>
          <a:xfrm>
            <a:off x="3888789" y="1047679"/>
            <a:ext cx="10510422" cy="927082"/>
          </a:xfrm>
          <a:prstGeom prst="rect">
            <a:avLst/>
          </a:prstGeom>
        </p:spPr>
        <p:txBody>
          <a:bodyPr lIns="0" tIns="0" rIns="0" bIns="0" rtlCol="0" anchor="t">
            <a:spAutoFit/>
          </a:bodyPr>
          <a:lstStyle/>
          <a:p>
            <a:pPr algn="ctr">
              <a:lnSpc>
                <a:spcPts val="7700"/>
              </a:lnSpc>
            </a:pPr>
            <a:r>
              <a:rPr lang="en-US" sz="5500" b="1">
                <a:solidFill>
                  <a:srgbClr val="CB6CE6"/>
                </a:solidFill>
                <a:latin typeface="Canva Sans Bold" panose="020B0803030501040103"/>
                <a:ea typeface="Canva Sans Bold" panose="020B0803030501040103"/>
                <a:cs typeface="Canva Sans Bold" panose="020B0803030501040103"/>
                <a:sym typeface="Canva Sans Bold" panose="020B0803030501040103"/>
              </a:rPr>
              <a:t>Selection Of Optimal Fog Node</a:t>
            </a:r>
            <a:endParaRPr lang="en-US" sz="5500" b="1">
              <a:solidFill>
                <a:srgbClr val="CB6CE6"/>
              </a:solidFill>
              <a:latin typeface="Canva Sans Bold" panose="020B0803030501040103"/>
              <a:ea typeface="Canva Sans Bold" panose="020B0803030501040103"/>
              <a:cs typeface="Canva Sans Bold" panose="020B0803030501040103"/>
              <a:sym typeface="Canva Sans Bold" panose="020B0803030501040103"/>
            </a:endParaRPr>
          </a:p>
        </p:txBody>
      </p:sp>
      <p:grpSp>
        <p:nvGrpSpPr>
          <p:cNvPr id="11" name="Group 11"/>
          <p:cNvGrpSpPr/>
          <p:nvPr/>
        </p:nvGrpSpPr>
        <p:grpSpPr>
          <a:xfrm rot="0">
            <a:off x="9144000" y="2364643"/>
            <a:ext cx="7153927" cy="3952969"/>
            <a:chOff x="0" y="0"/>
            <a:chExt cx="3007586" cy="1661870"/>
          </a:xfrm>
        </p:grpSpPr>
        <p:sp>
          <p:nvSpPr>
            <p:cNvPr id="12" name="Freeform 12"/>
            <p:cNvSpPr/>
            <p:nvPr/>
          </p:nvSpPr>
          <p:spPr>
            <a:xfrm>
              <a:off x="0" y="0"/>
              <a:ext cx="3007586" cy="1661870"/>
            </a:xfrm>
            <a:custGeom>
              <a:avLst/>
              <a:gdLst/>
              <a:ahLst/>
              <a:cxnLst/>
              <a:rect l="l" t="t" r="r" b="b"/>
              <a:pathLst>
                <a:path w="3007586" h="1661870">
                  <a:moveTo>
                    <a:pt x="55192" y="0"/>
                  </a:moveTo>
                  <a:lnTo>
                    <a:pt x="2952394" y="0"/>
                  </a:lnTo>
                  <a:cubicBezTo>
                    <a:pt x="2967032" y="0"/>
                    <a:pt x="2981070" y="5815"/>
                    <a:pt x="2991421" y="16165"/>
                  </a:cubicBezTo>
                  <a:cubicBezTo>
                    <a:pt x="3001771" y="26516"/>
                    <a:pt x="3007586" y="40554"/>
                    <a:pt x="3007586" y="55192"/>
                  </a:cubicBezTo>
                  <a:lnTo>
                    <a:pt x="3007586" y="1606678"/>
                  </a:lnTo>
                  <a:cubicBezTo>
                    <a:pt x="3007586" y="1621316"/>
                    <a:pt x="3001771" y="1635354"/>
                    <a:pt x="2991421" y="1645705"/>
                  </a:cubicBezTo>
                  <a:cubicBezTo>
                    <a:pt x="2981070" y="1656055"/>
                    <a:pt x="2967032" y="1661870"/>
                    <a:pt x="2952394" y="1661870"/>
                  </a:cubicBezTo>
                  <a:lnTo>
                    <a:pt x="55192" y="1661870"/>
                  </a:lnTo>
                  <a:cubicBezTo>
                    <a:pt x="24710" y="1661870"/>
                    <a:pt x="0" y="1637160"/>
                    <a:pt x="0" y="1606678"/>
                  </a:cubicBezTo>
                  <a:lnTo>
                    <a:pt x="0" y="55192"/>
                  </a:lnTo>
                  <a:cubicBezTo>
                    <a:pt x="0" y="40554"/>
                    <a:pt x="5815" y="26516"/>
                    <a:pt x="16165" y="16165"/>
                  </a:cubicBezTo>
                  <a:cubicBezTo>
                    <a:pt x="26516" y="5815"/>
                    <a:pt x="40554" y="0"/>
                    <a:pt x="55192" y="0"/>
                  </a:cubicBezTo>
                  <a:close/>
                </a:path>
              </a:pathLst>
            </a:custGeom>
            <a:solidFill>
              <a:srgbClr val="FFFFFF"/>
            </a:solidFill>
            <a:ln w="38100" cap="rnd">
              <a:solidFill>
                <a:srgbClr val="6299E4"/>
              </a:solidFill>
              <a:prstDash val="solid"/>
              <a:round/>
            </a:ln>
          </p:spPr>
        </p:sp>
        <p:sp>
          <p:nvSpPr>
            <p:cNvPr id="13" name="TextBox 13"/>
            <p:cNvSpPr txBox="1"/>
            <p:nvPr/>
          </p:nvSpPr>
          <p:spPr>
            <a:xfrm>
              <a:off x="0" y="-47625"/>
              <a:ext cx="3007586" cy="1709495"/>
            </a:xfrm>
            <a:prstGeom prst="rect">
              <a:avLst/>
            </a:prstGeom>
          </p:spPr>
          <p:txBody>
            <a:bodyPr lIns="50800" tIns="50800" rIns="50800" bIns="50800" rtlCol="0" anchor="ctr"/>
            <a:lstStyle/>
            <a:p>
              <a:pPr algn="ctr">
                <a:lnSpc>
                  <a:spcPts val="2660"/>
                </a:lnSpc>
              </a:pPr>
              <a:r>
                <a:rPr lang="en-US" sz="1900">
                  <a:solidFill>
                    <a:srgbClr val="000000"/>
                  </a:solidFill>
                  <a:latin typeface="Arimo" panose="020B0604020202020204"/>
                  <a:ea typeface="Arimo" panose="020B0604020202020204"/>
                  <a:cs typeface="Arimo" panose="020B0604020202020204"/>
                  <a:sym typeface="Arimo" panose="020B0604020202020204"/>
                </a:rPr>
                <a:t>CASE - 2</a:t>
              </a:r>
              <a:endParaRPr lang="en-US" sz="1900">
                <a:solidFill>
                  <a:srgbClr val="000000"/>
                </a:solidFill>
                <a:latin typeface="Arimo" panose="020B0604020202020204"/>
                <a:ea typeface="Arimo" panose="020B0604020202020204"/>
                <a:cs typeface="Arimo" panose="020B0604020202020204"/>
                <a:sym typeface="Arimo" panose="020B0604020202020204"/>
              </a:endParaRPr>
            </a:p>
            <a:p>
              <a:pPr algn="ctr">
                <a:lnSpc>
                  <a:spcPts val="2660"/>
                </a:lnSpc>
              </a:pPr>
              <a:r>
                <a:rPr lang="en-US" sz="1900">
                  <a:solidFill>
                    <a:srgbClr val="000000"/>
                  </a:solidFill>
                  <a:latin typeface="Arimo" panose="020B0604020202020204"/>
                  <a:ea typeface="Arimo" panose="020B0604020202020204"/>
                  <a:cs typeface="Arimo" panose="020B0604020202020204"/>
                  <a:sym typeface="Arimo" panose="020B0604020202020204"/>
                </a:rPr>
                <a:t>(Smart City Scenario scenario)</a:t>
              </a:r>
              <a:endParaRPr lang="en-US" sz="1900">
                <a:solidFill>
                  <a:srgbClr val="000000"/>
                </a:solidFill>
                <a:latin typeface="Arimo" panose="020B0604020202020204"/>
                <a:ea typeface="Arimo" panose="020B0604020202020204"/>
                <a:cs typeface="Arimo" panose="020B0604020202020204"/>
                <a:sym typeface="Arimo" panose="020B0604020202020204"/>
              </a:endParaRPr>
            </a:p>
            <a:p>
              <a:pPr algn="ctr">
                <a:lnSpc>
                  <a:spcPts val="2660"/>
                </a:lnSpc>
              </a:pPr>
            </a:p>
            <a:p>
              <a:pPr algn="ctr">
                <a:lnSpc>
                  <a:spcPts val="2660"/>
                </a:lnSpc>
              </a:pPr>
              <a:r>
                <a:rPr lang="en-US" sz="1900">
                  <a:solidFill>
                    <a:srgbClr val="000000"/>
                  </a:solidFill>
                  <a:latin typeface="Arimo" panose="020B0604020202020204"/>
                  <a:ea typeface="Arimo" panose="020B0604020202020204"/>
                  <a:cs typeface="Arimo" panose="020B0604020202020204"/>
                  <a:sym typeface="Arimo" panose="020B0604020202020204"/>
                </a:rPr>
                <a:t>From 0 to 10 node, you see meaningful delay reduction (from 70 to 52 ms cumulatively).</a:t>
              </a:r>
              <a:endParaRPr lang="en-US" sz="1900">
                <a:solidFill>
                  <a:srgbClr val="000000"/>
                </a:solidFill>
                <a:latin typeface="Arimo" panose="020B0604020202020204"/>
                <a:ea typeface="Arimo" panose="020B0604020202020204"/>
                <a:cs typeface="Arimo" panose="020B0604020202020204"/>
                <a:sym typeface="Arimo" panose="020B0604020202020204"/>
              </a:endParaRPr>
            </a:p>
            <a:p>
              <a:pPr algn="ctr">
                <a:lnSpc>
                  <a:spcPts val="2660"/>
                </a:lnSpc>
              </a:pPr>
              <a:r>
                <a:rPr lang="en-US" sz="1900">
                  <a:solidFill>
                    <a:srgbClr val="000000"/>
                  </a:solidFill>
                  <a:latin typeface="Arimo" panose="020B0604020202020204"/>
                  <a:ea typeface="Arimo" panose="020B0604020202020204"/>
                  <a:cs typeface="Arimo" panose="020B0604020202020204"/>
                  <a:sym typeface="Arimo" panose="020B0604020202020204"/>
                </a:rPr>
                <a:t>fom 10 to 20 node, you see meaningful delay reduction (from 52 to 51 ms cumulatively).</a:t>
              </a:r>
              <a:endParaRPr lang="en-US" sz="1900">
                <a:solidFill>
                  <a:srgbClr val="000000"/>
                </a:solidFill>
                <a:latin typeface="Arimo" panose="020B0604020202020204"/>
                <a:ea typeface="Arimo" panose="020B0604020202020204"/>
                <a:cs typeface="Arimo" panose="020B0604020202020204"/>
                <a:sym typeface="Arimo" panose="020B0604020202020204"/>
              </a:endParaRPr>
            </a:p>
            <a:p>
              <a:pPr algn="ctr">
                <a:lnSpc>
                  <a:spcPts val="2660"/>
                </a:lnSpc>
              </a:pPr>
              <a:r>
                <a:rPr lang="en-US" sz="1900">
                  <a:solidFill>
                    <a:srgbClr val="000000"/>
                  </a:solidFill>
                  <a:latin typeface="Arimo" panose="020B0604020202020204"/>
                  <a:ea typeface="Arimo" panose="020B0604020202020204"/>
                  <a:cs typeface="Arimo" panose="020B0604020202020204"/>
                  <a:sym typeface="Arimo" panose="020B0604020202020204"/>
                </a:rPr>
                <a:t>Beyond 20 node, each addition reduces delay by less than 0.05, which is not cost-justified.</a:t>
              </a:r>
              <a:endParaRPr lang="en-US" sz="1900">
                <a:solidFill>
                  <a:srgbClr val="000000"/>
                </a:solidFill>
                <a:latin typeface="Arimo" panose="020B0604020202020204"/>
                <a:ea typeface="Arimo" panose="020B0604020202020204"/>
                <a:cs typeface="Arimo" panose="020B0604020202020204"/>
                <a:sym typeface="Arimo" panose="020B0604020202020204"/>
              </a:endParaRPr>
            </a:p>
            <a:p>
              <a:pPr algn="ctr">
                <a:lnSpc>
                  <a:spcPts val="2660"/>
                </a:lnSpc>
              </a:pPr>
              <a:r>
                <a:rPr lang="en-US" sz="1900">
                  <a:solidFill>
                    <a:srgbClr val="000000"/>
                  </a:solidFill>
                  <a:latin typeface="Arimo" panose="020B0604020202020204"/>
                  <a:ea typeface="Arimo" panose="020B0604020202020204"/>
                  <a:cs typeface="Arimo" panose="020B0604020202020204"/>
                  <a:sym typeface="Arimo" panose="020B0604020202020204"/>
                </a:rPr>
                <a:t> implementing 20 fog nodes is optimal for 10000 iot devices .</a:t>
              </a:r>
              <a:endParaRPr lang="en-US" sz="1900">
                <a:solidFill>
                  <a:srgbClr val="000000"/>
                </a:solidFill>
                <a:latin typeface="Arimo" panose="020B0604020202020204"/>
                <a:ea typeface="Arimo" panose="020B0604020202020204"/>
                <a:cs typeface="Arimo" panose="020B0604020202020204"/>
                <a:sym typeface="Arimo" panose="020B0604020202020204"/>
              </a:endParaRPr>
            </a:p>
            <a:p>
              <a:pPr algn="ctr">
                <a:lnSpc>
                  <a:spcPts val="2660"/>
                </a:lnSpc>
              </a:p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9139238" y="4953341"/>
            <a:ext cx="9525" cy="332693"/>
          </a:xfrm>
          <a:prstGeom prst="rect">
            <a:avLst/>
          </a:prstGeom>
        </p:spPr>
        <p:txBody>
          <a:bodyPr lIns="0" tIns="0" rIns="0" bIns="0" rtlCol="0" anchor="t">
            <a:spAutoFit/>
          </a:bodyPr>
          <a:lstStyle/>
          <a:p>
            <a:pPr algn="ctr">
              <a:lnSpc>
                <a:spcPts val="2660"/>
              </a:lnSpc>
              <a:spcBef>
                <a:spcPct val="0"/>
              </a:spcBef>
            </a:pPr>
          </a:p>
        </p:txBody>
      </p:sp>
      <p:sp>
        <p:nvSpPr>
          <p:cNvPr id="3" name="TextBox 3"/>
          <p:cNvSpPr txBox="1"/>
          <p:nvPr/>
        </p:nvSpPr>
        <p:spPr>
          <a:xfrm>
            <a:off x="5937719" y="718700"/>
            <a:ext cx="6412563" cy="1566610"/>
          </a:xfrm>
          <a:prstGeom prst="rect">
            <a:avLst/>
          </a:prstGeom>
        </p:spPr>
        <p:txBody>
          <a:bodyPr lIns="0" tIns="0" rIns="0" bIns="0" rtlCol="0" anchor="t">
            <a:spAutoFit/>
          </a:bodyPr>
          <a:lstStyle/>
          <a:p>
            <a:pPr algn="ctr">
              <a:lnSpc>
                <a:spcPts val="12880"/>
              </a:lnSpc>
            </a:pPr>
            <a:r>
              <a:rPr lang="en-US" sz="9200" b="1">
                <a:solidFill>
                  <a:srgbClr val="CB6CE6"/>
                </a:solidFill>
                <a:latin typeface="Canva Sans Bold" panose="020B0803030501040103"/>
                <a:ea typeface="Canva Sans Bold" panose="020B0803030501040103"/>
                <a:cs typeface="Canva Sans Bold" panose="020B0803030501040103"/>
                <a:sym typeface="Canva Sans Bold" panose="020B0803030501040103"/>
              </a:rPr>
              <a:t>Conclusion</a:t>
            </a:r>
            <a:endParaRPr lang="en-US" sz="9200" b="1">
              <a:solidFill>
                <a:srgbClr val="CB6CE6"/>
              </a:solidFill>
              <a:latin typeface="Canva Sans Bold" panose="020B0803030501040103"/>
              <a:ea typeface="Canva Sans Bold" panose="020B0803030501040103"/>
              <a:cs typeface="Canva Sans Bold" panose="020B0803030501040103"/>
              <a:sym typeface="Canva Sans Bold" panose="020B0803030501040103"/>
            </a:endParaRPr>
          </a:p>
        </p:txBody>
      </p:sp>
      <p:sp>
        <p:nvSpPr>
          <p:cNvPr id="4" name="TextBox 4"/>
          <p:cNvSpPr txBox="1"/>
          <p:nvPr/>
        </p:nvSpPr>
        <p:spPr>
          <a:xfrm>
            <a:off x="9525" y="3361726"/>
            <a:ext cx="18278475" cy="2952795"/>
          </a:xfrm>
          <a:prstGeom prst="rect">
            <a:avLst/>
          </a:prstGeom>
        </p:spPr>
        <p:txBody>
          <a:bodyPr lIns="0" tIns="0" rIns="0" bIns="0" rtlCol="0" anchor="t">
            <a:spAutoFit/>
          </a:bodyPr>
          <a:lstStyle/>
          <a:p>
            <a:pPr algn="ctr">
              <a:lnSpc>
                <a:spcPts val="4800"/>
              </a:lnSpc>
            </a:pPr>
            <a:r>
              <a:rPr lang="en-US" sz="3000" spc="131">
                <a:solidFill>
                  <a:srgbClr val="D9D9D9"/>
                </a:solidFill>
                <a:latin typeface="Canva Sans" panose="020B0503030501040103"/>
                <a:ea typeface="Canva Sans" panose="020B0503030501040103"/>
                <a:cs typeface="Canva Sans" panose="020B0503030501040103"/>
                <a:sym typeface="Canva Sans" panose="020B0503030501040103"/>
              </a:rPr>
              <a:t>This project demonstrates that deploying additional fog nodes substantially reduces network delay up to an optimal point, after which further additions provide minimal benefits. By strategically placing fog nodes using K-means clustering, the system balances performance gains and resource utilization, emphasizing the importance of identifying an optimal fog node configuration for scalable and efficient IoT networks</a:t>
            </a:r>
            <a:endParaRPr lang="en-US" sz="3000" spc="131">
              <a:solidFill>
                <a:srgbClr val="D9D9D9"/>
              </a:solidFill>
              <a:latin typeface="Canva Sans" panose="020B0503030501040103"/>
              <a:ea typeface="Canva Sans" panose="020B0503030501040103"/>
              <a:cs typeface="Canva Sans" panose="020B0503030501040103"/>
              <a:sym typeface="Canva Sans" panose="020B0503030501040103"/>
            </a:endParaRPr>
          </a:p>
        </p:txBody>
      </p:sp>
      <p:sp>
        <p:nvSpPr>
          <p:cNvPr id="5" name="Freeform 5"/>
          <p:cNvSpPr/>
          <p:nvPr/>
        </p:nvSpPr>
        <p:spPr>
          <a:xfrm flipH="1">
            <a:off x="9525" y="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1"/>
            <a:stretch>
              <a:fillRect/>
            </a:stretch>
          </a:blipFill>
        </p:spPr>
      </p:sp>
      <p:sp>
        <p:nvSpPr>
          <p:cNvPr id="6" name="Freeform 6"/>
          <p:cNvSpPr/>
          <p:nvPr/>
        </p:nvSpPr>
        <p:spPr>
          <a:xfrm>
            <a:off x="13270706"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0"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flipH="1">
            <a:off x="14694600" y="-322465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1"/>
            <a:stretch>
              <a:fillRect/>
            </a:stretch>
          </a:blipFill>
        </p:spPr>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1"/>
            <a:stretch>
              <a:fillRect/>
            </a:stretch>
          </a:blipFill>
        </p:spPr>
      </p:sp>
      <p:sp>
        <p:nvSpPr>
          <p:cNvPr id="3" name="Freeform 3"/>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1"/>
            <a:stretch>
              <a:fillRect/>
            </a:stretch>
          </a:blipFill>
        </p:spPr>
      </p:sp>
      <p:sp>
        <p:nvSpPr>
          <p:cNvPr id="4" name="TextBox 4"/>
          <p:cNvSpPr txBox="1"/>
          <p:nvPr/>
        </p:nvSpPr>
        <p:spPr>
          <a:xfrm>
            <a:off x="4628749" y="3858083"/>
            <a:ext cx="9030502" cy="3396798"/>
          </a:xfrm>
          <a:prstGeom prst="rect">
            <a:avLst/>
          </a:prstGeom>
        </p:spPr>
        <p:txBody>
          <a:bodyPr lIns="0" tIns="0" rIns="0" bIns="0" rtlCol="0" anchor="t">
            <a:spAutoFit/>
          </a:bodyPr>
          <a:lstStyle/>
          <a:p>
            <a:pPr algn="ctr">
              <a:lnSpc>
                <a:spcPts val="13185"/>
              </a:lnSpc>
            </a:pPr>
            <a:r>
              <a:rPr lang="en-US" sz="12440" spc="1243">
                <a:solidFill>
                  <a:srgbClr val="000000"/>
                </a:solidFill>
                <a:latin typeface="League Spartan" panose="00000800000000000000"/>
                <a:ea typeface="League Spartan" panose="00000800000000000000"/>
                <a:cs typeface="League Spartan" panose="00000800000000000000"/>
                <a:sym typeface="League Spartan" panose="00000800000000000000"/>
              </a:rPr>
              <a:t>THANK YOU</a:t>
            </a:r>
            <a:endParaRPr lang="en-US" sz="12440" spc="1243">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5" name="Freeform 5"/>
          <p:cNvSpPr/>
          <p:nvPr/>
        </p:nvSpPr>
        <p:spPr>
          <a:xfrm>
            <a:off x="0"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3270706"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1380050" y="1318665"/>
            <a:ext cx="15879250" cy="560646"/>
          </a:xfrm>
          <a:prstGeom prst="rect">
            <a:avLst/>
          </a:prstGeom>
        </p:spPr>
        <p:txBody>
          <a:bodyPr lIns="0" tIns="0" rIns="0" bIns="0" rtlCol="0" anchor="t">
            <a:spAutoFit/>
          </a:bodyPr>
          <a:lstStyle/>
          <a:p>
            <a:pPr marL="550545" lvl="1" indent="-274955" algn="l">
              <a:lnSpc>
                <a:spcPts val="4870"/>
              </a:lnSpc>
              <a:buFont typeface="Arial" panose="020B0604020202020204"/>
              <a:buChar char="•"/>
            </a:pPr>
            <a:r>
              <a:rPr lang="en-US" sz="2550" spc="254">
                <a:solidFill>
                  <a:srgbClr val="000000"/>
                </a:solidFill>
                <a:latin typeface="Arimo" panose="020B0604020202020204"/>
                <a:ea typeface="Arimo" panose="020B0604020202020204"/>
                <a:cs typeface="Arimo" panose="020B0604020202020204"/>
                <a:sym typeface="Arimo" panose="020B0604020202020204"/>
              </a:rPr>
              <a:t>Fog computing Ext</a:t>
            </a:r>
            <a:r>
              <a:rPr lang="en-US" sz="2550" spc="254">
                <a:solidFill>
                  <a:srgbClr val="000000"/>
                </a:solidFill>
                <a:latin typeface="Arimo" panose="020B0604020202020204"/>
                <a:ea typeface="Arimo" panose="020B0604020202020204"/>
                <a:cs typeface="Arimo" panose="020B0604020202020204"/>
                <a:sym typeface="Arimo" panose="020B0604020202020204"/>
              </a:rPr>
              <a:t>ends cloud capabilities closer to IoT devices</a:t>
            </a:r>
            <a:endParaRPr lang="en-US" sz="2550" spc="254">
              <a:solidFill>
                <a:srgbClr val="000000"/>
              </a:solidFill>
              <a:latin typeface="Arimo" panose="020B0604020202020204"/>
              <a:ea typeface="Arimo" panose="020B0604020202020204"/>
              <a:cs typeface="Arimo" panose="020B0604020202020204"/>
              <a:sym typeface="Arimo" panose="020B0604020202020204"/>
            </a:endParaRPr>
          </a:p>
        </p:txBody>
      </p:sp>
      <p:sp>
        <p:nvSpPr>
          <p:cNvPr id="3" name="Freeform 3"/>
          <p:cNvSpPr/>
          <p:nvPr/>
        </p:nvSpPr>
        <p:spPr>
          <a:xfrm>
            <a:off x="7604526" y="8053496"/>
            <a:ext cx="4735097" cy="2233504"/>
          </a:xfrm>
          <a:custGeom>
            <a:avLst/>
            <a:gdLst/>
            <a:ahLst/>
            <a:cxnLst/>
            <a:rect l="l" t="t" r="r" b="b"/>
            <a:pathLst>
              <a:path w="4735097" h="2233504">
                <a:moveTo>
                  <a:pt x="0" y="0"/>
                </a:moveTo>
                <a:lnTo>
                  <a:pt x="4735098" y="0"/>
                </a:lnTo>
                <a:lnTo>
                  <a:pt x="4735098" y="2233504"/>
                </a:lnTo>
                <a:lnTo>
                  <a:pt x="0" y="223350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2035233" y="7378981"/>
            <a:ext cx="6667707" cy="3145099"/>
          </a:xfrm>
          <a:custGeom>
            <a:avLst/>
            <a:gdLst/>
            <a:ahLst/>
            <a:cxnLst/>
            <a:rect l="l" t="t" r="r" b="b"/>
            <a:pathLst>
              <a:path w="6667707" h="3145099">
                <a:moveTo>
                  <a:pt x="0" y="0"/>
                </a:moveTo>
                <a:lnTo>
                  <a:pt x="6667707" y="0"/>
                </a:lnTo>
                <a:lnTo>
                  <a:pt x="6667707" y="3145099"/>
                </a:lnTo>
                <a:lnTo>
                  <a:pt x="0" y="314509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TextBox 5"/>
          <p:cNvSpPr txBox="1"/>
          <p:nvPr/>
        </p:nvSpPr>
        <p:spPr>
          <a:xfrm>
            <a:off x="1766469" y="461256"/>
            <a:ext cx="15106411" cy="567444"/>
          </a:xfrm>
          <a:prstGeom prst="rect">
            <a:avLst/>
          </a:prstGeom>
        </p:spPr>
        <p:txBody>
          <a:bodyPr lIns="0" tIns="0" rIns="0" bIns="0" rtlCol="0" anchor="t">
            <a:spAutoFit/>
          </a:bodyPr>
          <a:lstStyle/>
          <a:p>
            <a:pPr algn="l">
              <a:lnSpc>
                <a:spcPts val="4305"/>
              </a:lnSpc>
            </a:pPr>
            <a:r>
              <a:rPr lang="en-US" sz="4060" spc="406">
                <a:solidFill>
                  <a:srgbClr val="000000"/>
                </a:solidFill>
                <a:latin typeface="League Spartan" panose="00000800000000000000"/>
                <a:ea typeface="League Spartan" panose="00000800000000000000"/>
                <a:cs typeface="League Spartan" panose="00000800000000000000"/>
                <a:sym typeface="League Spartan" panose="00000800000000000000"/>
              </a:rPr>
              <a:t>BRINGING THE CLOUD CLOSER T</a:t>
            </a:r>
            <a:r>
              <a:rPr lang="en-US" sz="4060" spc="406">
                <a:solidFill>
                  <a:srgbClr val="000000"/>
                </a:solidFill>
                <a:latin typeface="League Spartan" panose="00000800000000000000"/>
                <a:ea typeface="League Spartan" panose="00000800000000000000"/>
                <a:cs typeface="League Spartan" panose="00000800000000000000"/>
                <a:sym typeface="League Spartan" panose="00000800000000000000"/>
              </a:rPr>
              <a:t>O THE GROUND</a:t>
            </a:r>
            <a:endParaRPr lang="en-US" sz="4060" spc="406">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6" name="TextBox 6"/>
          <p:cNvSpPr txBox="1"/>
          <p:nvPr/>
        </p:nvSpPr>
        <p:spPr>
          <a:xfrm>
            <a:off x="1380050" y="1917411"/>
            <a:ext cx="14757685" cy="1900806"/>
          </a:xfrm>
          <a:prstGeom prst="rect">
            <a:avLst/>
          </a:prstGeom>
        </p:spPr>
        <p:txBody>
          <a:bodyPr lIns="0" tIns="0" rIns="0" bIns="0" rtlCol="0" anchor="t">
            <a:spAutoFit/>
          </a:bodyPr>
          <a:lstStyle/>
          <a:p>
            <a:pPr marL="580390" lvl="1" indent="-290195" algn="l">
              <a:lnSpc>
                <a:spcPts val="5135"/>
              </a:lnSpc>
              <a:buFont typeface="Arial" panose="020B0604020202020204"/>
              <a:buChar char="•"/>
            </a:pPr>
            <a:r>
              <a:rPr lang="en-US" sz="2690" spc="268">
                <a:solidFill>
                  <a:srgbClr val="000000"/>
                </a:solidFill>
                <a:latin typeface="Arimo" panose="020B0604020202020204"/>
                <a:ea typeface="Arimo" panose="020B0604020202020204"/>
                <a:cs typeface="Arimo" panose="020B0604020202020204"/>
                <a:sym typeface="Arimo" panose="020B0604020202020204"/>
              </a:rPr>
              <a:t>Acts as a middle layer between IoT and Cloud</a:t>
            </a:r>
            <a:endParaRPr lang="en-US" sz="2690" spc="268">
              <a:solidFill>
                <a:srgbClr val="000000"/>
              </a:solidFill>
              <a:latin typeface="Arimo" panose="020B0604020202020204"/>
              <a:ea typeface="Arimo" panose="020B0604020202020204"/>
              <a:cs typeface="Arimo" panose="020B0604020202020204"/>
              <a:sym typeface="Arimo" panose="020B0604020202020204"/>
            </a:endParaRPr>
          </a:p>
          <a:p>
            <a:pPr marL="580390" lvl="1" indent="-290195" algn="l">
              <a:lnSpc>
                <a:spcPts val="5135"/>
              </a:lnSpc>
              <a:buFont typeface="Arial" panose="020B0604020202020204"/>
              <a:buChar char="•"/>
            </a:pPr>
            <a:r>
              <a:rPr lang="en-US" sz="2690" spc="268">
                <a:solidFill>
                  <a:srgbClr val="000000"/>
                </a:solidFill>
                <a:latin typeface="Arimo" panose="020B0604020202020204"/>
                <a:ea typeface="Arimo" panose="020B0604020202020204"/>
                <a:cs typeface="Arimo" panose="020B0604020202020204"/>
                <a:sym typeface="Arimo" panose="020B0604020202020204"/>
              </a:rPr>
              <a:t>Processes data locally, reducing delay</a:t>
            </a:r>
            <a:endParaRPr lang="en-US" sz="2690" spc="268">
              <a:solidFill>
                <a:srgbClr val="000000"/>
              </a:solidFill>
              <a:latin typeface="Arimo" panose="020B0604020202020204"/>
              <a:ea typeface="Arimo" panose="020B0604020202020204"/>
              <a:cs typeface="Arimo" panose="020B0604020202020204"/>
              <a:sym typeface="Arimo" panose="020B0604020202020204"/>
            </a:endParaRPr>
          </a:p>
          <a:p>
            <a:pPr algn="l">
              <a:lnSpc>
                <a:spcPts val="5135"/>
              </a:lnSpc>
            </a:pPr>
          </a:p>
        </p:txBody>
      </p:sp>
      <p:sp>
        <p:nvSpPr>
          <p:cNvPr id="7" name="TextBox 7"/>
          <p:cNvSpPr txBox="1"/>
          <p:nvPr/>
        </p:nvSpPr>
        <p:spPr>
          <a:xfrm>
            <a:off x="1028700" y="3374319"/>
            <a:ext cx="16820010" cy="716067"/>
          </a:xfrm>
          <a:prstGeom prst="rect">
            <a:avLst/>
          </a:prstGeom>
        </p:spPr>
        <p:txBody>
          <a:bodyPr lIns="0" tIns="0" rIns="0" bIns="0" rtlCol="0" anchor="t">
            <a:spAutoFit/>
          </a:bodyPr>
          <a:lstStyle/>
          <a:p>
            <a:pPr algn="l">
              <a:lnSpc>
                <a:spcPts val="6015"/>
              </a:lnSpc>
            </a:pPr>
            <a:r>
              <a:rPr lang="en-US" sz="3150" spc="314">
                <a:solidFill>
                  <a:srgbClr val="000000"/>
                </a:solidFill>
                <a:latin typeface="Arimo" panose="020B0604020202020204"/>
                <a:ea typeface="Arimo" panose="020B0604020202020204"/>
                <a:cs typeface="Arimo" panose="020B0604020202020204"/>
                <a:sym typeface="Arimo" panose="020B0604020202020204"/>
              </a:rPr>
              <a:t>Fog nodes are local processing units (e.g., edge routers, micro data centers)</a:t>
            </a:r>
            <a:endParaRPr lang="en-US" sz="3150" spc="314">
              <a:solidFill>
                <a:srgbClr val="000000"/>
              </a:solidFill>
              <a:latin typeface="Arimo" panose="020B0604020202020204"/>
              <a:ea typeface="Arimo" panose="020B0604020202020204"/>
              <a:cs typeface="Arimo" panose="020B0604020202020204"/>
              <a:sym typeface="Arimo" panose="020B0604020202020204"/>
            </a:endParaRPr>
          </a:p>
        </p:txBody>
      </p:sp>
      <p:sp>
        <p:nvSpPr>
          <p:cNvPr id="8" name="TextBox 8"/>
          <p:cNvSpPr txBox="1"/>
          <p:nvPr/>
        </p:nvSpPr>
        <p:spPr>
          <a:xfrm>
            <a:off x="1499080" y="4144664"/>
            <a:ext cx="15879250" cy="2999065"/>
          </a:xfrm>
          <a:prstGeom prst="rect">
            <a:avLst/>
          </a:prstGeom>
        </p:spPr>
        <p:txBody>
          <a:bodyPr lIns="0" tIns="0" rIns="0" bIns="0" rtlCol="0" anchor="t">
            <a:spAutoFit/>
          </a:bodyPr>
          <a:lstStyle/>
          <a:p>
            <a:pPr algn="l">
              <a:lnSpc>
                <a:spcPts val="4870"/>
              </a:lnSpc>
            </a:pPr>
            <a:r>
              <a:rPr lang="en-US" sz="2550" spc="254">
                <a:solidFill>
                  <a:srgbClr val="000000"/>
                </a:solidFill>
                <a:latin typeface="Arimo" panose="020B0604020202020204"/>
                <a:ea typeface="Arimo" panose="020B0604020202020204"/>
                <a:cs typeface="Arimo" panose="020B0604020202020204"/>
                <a:sym typeface="Arimo" panose="020B0604020202020204"/>
              </a:rPr>
              <a:t>They reduce:</a:t>
            </a:r>
            <a:endParaRPr lang="en-US" sz="2550" spc="254">
              <a:solidFill>
                <a:srgbClr val="000000"/>
              </a:solidFill>
              <a:latin typeface="Arimo" panose="020B0604020202020204"/>
              <a:ea typeface="Arimo" panose="020B0604020202020204"/>
              <a:cs typeface="Arimo" panose="020B0604020202020204"/>
              <a:sym typeface="Arimo" panose="020B0604020202020204"/>
            </a:endParaRPr>
          </a:p>
          <a:p>
            <a:pPr marL="550545" lvl="1" indent="-274955" algn="l">
              <a:lnSpc>
                <a:spcPts val="4870"/>
              </a:lnSpc>
              <a:buFont typeface="Arial" panose="020B0604020202020204"/>
              <a:buChar char="•"/>
            </a:pPr>
            <a:r>
              <a:rPr lang="en-US" sz="2550" spc="254">
                <a:solidFill>
                  <a:srgbClr val="000000"/>
                </a:solidFill>
                <a:latin typeface="Arimo" panose="020B0604020202020204"/>
                <a:ea typeface="Arimo" panose="020B0604020202020204"/>
                <a:cs typeface="Arimo" panose="020B0604020202020204"/>
                <a:sym typeface="Arimo" panose="020B0604020202020204"/>
              </a:rPr>
              <a:t>Lat</a:t>
            </a:r>
            <a:r>
              <a:rPr lang="en-US" sz="2550" spc="254">
                <a:solidFill>
                  <a:srgbClr val="000000"/>
                </a:solidFill>
                <a:latin typeface="Arimo" panose="020B0604020202020204"/>
                <a:ea typeface="Arimo" panose="020B0604020202020204"/>
                <a:cs typeface="Arimo" panose="020B0604020202020204"/>
                <a:sym typeface="Arimo" panose="020B0604020202020204"/>
              </a:rPr>
              <a:t>ency</a:t>
            </a:r>
            <a:endParaRPr lang="en-US" sz="2550" spc="254">
              <a:solidFill>
                <a:srgbClr val="000000"/>
              </a:solidFill>
              <a:latin typeface="Arimo" panose="020B0604020202020204"/>
              <a:ea typeface="Arimo" panose="020B0604020202020204"/>
              <a:cs typeface="Arimo" panose="020B0604020202020204"/>
              <a:sym typeface="Arimo" panose="020B0604020202020204"/>
            </a:endParaRPr>
          </a:p>
          <a:p>
            <a:pPr marL="550545" lvl="1" indent="-274955" algn="l">
              <a:lnSpc>
                <a:spcPts val="4870"/>
              </a:lnSpc>
              <a:buFont typeface="Arial" panose="020B0604020202020204"/>
              <a:buChar char="•"/>
            </a:pPr>
            <a:r>
              <a:rPr lang="en-US" sz="2550" spc="254">
                <a:solidFill>
                  <a:srgbClr val="000000"/>
                </a:solidFill>
                <a:latin typeface="Arimo" panose="020B0604020202020204"/>
                <a:ea typeface="Arimo" panose="020B0604020202020204"/>
                <a:cs typeface="Arimo" panose="020B0604020202020204"/>
                <a:sym typeface="Arimo" panose="020B0604020202020204"/>
              </a:rPr>
              <a:t>Bandwidth usage</a:t>
            </a:r>
            <a:endParaRPr lang="en-US" sz="2550" spc="254">
              <a:solidFill>
                <a:srgbClr val="000000"/>
              </a:solidFill>
              <a:latin typeface="Arimo" panose="020B0604020202020204"/>
              <a:ea typeface="Arimo" panose="020B0604020202020204"/>
              <a:cs typeface="Arimo" panose="020B0604020202020204"/>
              <a:sym typeface="Arimo" panose="020B0604020202020204"/>
            </a:endParaRPr>
          </a:p>
          <a:p>
            <a:pPr marL="550545" lvl="1" indent="-274955" algn="l">
              <a:lnSpc>
                <a:spcPts val="4870"/>
              </a:lnSpc>
              <a:buFont typeface="Arial" panose="020B0604020202020204"/>
              <a:buChar char="•"/>
            </a:pPr>
            <a:r>
              <a:rPr lang="en-US" sz="2550" spc="254">
                <a:solidFill>
                  <a:srgbClr val="000000"/>
                </a:solidFill>
                <a:latin typeface="Arimo" panose="020B0604020202020204"/>
                <a:ea typeface="Arimo" panose="020B0604020202020204"/>
                <a:cs typeface="Arimo" panose="020B0604020202020204"/>
                <a:sym typeface="Arimo" panose="020B0604020202020204"/>
              </a:rPr>
              <a:t>Load on cloud</a:t>
            </a:r>
            <a:endParaRPr lang="en-US" sz="2550" spc="254">
              <a:solidFill>
                <a:srgbClr val="000000"/>
              </a:solidFill>
              <a:latin typeface="Arimo" panose="020B0604020202020204"/>
              <a:ea typeface="Arimo" panose="020B0604020202020204"/>
              <a:cs typeface="Arimo" panose="020B0604020202020204"/>
              <a:sym typeface="Arimo" panose="020B0604020202020204"/>
            </a:endParaRPr>
          </a:p>
          <a:p>
            <a:pPr algn="l">
              <a:lnSpc>
                <a:spcPts val="4870"/>
              </a:lnSpc>
            </a:pPr>
            <a:r>
              <a:rPr lang="en-US" sz="2550" spc="254">
                <a:solidFill>
                  <a:srgbClr val="000000"/>
                </a:solidFill>
                <a:latin typeface="Arimo" panose="020B0604020202020204"/>
                <a:ea typeface="Arimo" panose="020B0604020202020204"/>
                <a:cs typeface="Arimo" panose="020B0604020202020204"/>
                <a:sym typeface="Arimo" panose="020B0604020202020204"/>
              </a:rPr>
              <a:t>Ideal for time-sensitive applications</a:t>
            </a:r>
            <a:endParaRPr lang="en-US" sz="2550" spc="254">
              <a:solidFill>
                <a:srgbClr val="000000"/>
              </a:solidFill>
              <a:latin typeface="Arimo" panose="020B0604020202020204"/>
              <a:ea typeface="Arimo" panose="020B0604020202020204"/>
              <a:cs typeface="Arimo" panose="020B0604020202020204"/>
              <a:sym typeface="Arimo" panose="020B0604020202020204"/>
            </a:endParaRPr>
          </a:p>
        </p:txBody>
      </p:sp>
      <p:sp>
        <p:nvSpPr>
          <p:cNvPr id="9" name="TextBox 9"/>
          <p:cNvSpPr txBox="1"/>
          <p:nvPr/>
        </p:nvSpPr>
        <p:spPr>
          <a:xfrm>
            <a:off x="1499080" y="7425140"/>
            <a:ext cx="15879250" cy="638357"/>
          </a:xfrm>
          <a:prstGeom prst="rect">
            <a:avLst/>
          </a:prstGeom>
        </p:spPr>
        <p:txBody>
          <a:bodyPr lIns="0" tIns="0" rIns="0" bIns="0" rtlCol="0" anchor="t">
            <a:spAutoFit/>
          </a:bodyPr>
          <a:lstStyle/>
          <a:p>
            <a:pPr algn="l">
              <a:lnSpc>
                <a:spcPts val="5445"/>
              </a:lnSpc>
            </a:pPr>
            <a:r>
              <a:rPr lang="en-US" sz="2850" spc="284">
                <a:solidFill>
                  <a:srgbClr val="FFFFFF"/>
                </a:solidFill>
                <a:latin typeface="Arimo" panose="020B0604020202020204"/>
                <a:ea typeface="Arimo" panose="020B0604020202020204"/>
                <a:cs typeface="Arimo" panose="020B0604020202020204"/>
                <a:sym typeface="Arimo" panose="020B0604020202020204"/>
              </a:rPr>
              <a:t>But how it actually reduces delay ?</a:t>
            </a:r>
            <a:endParaRPr lang="en-US" sz="2850" spc="284">
              <a:solidFill>
                <a:srgbClr val="FFFFFF"/>
              </a:solidFill>
              <a:latin typeface="Arimo" panose="020B0604020202020204"/>
              <a:ea typeface="Arimo" panose="020B0604020202020204"/>
              <a:cs typeface="Arimo" panose="020B0604020202020204"/>
              <a:sym typeface="Arimo" panose="020B060402020202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3322859" y="2476675"/>
            <a:ext cx="12075305" cy="599264"/>
          </a:xfrm>
          <a:prstGeom prst="rect">
            <a:avLst/>
          </a:prstGeom>
        </p:spPr>
        <p:txBody>
          <a:bodyPr lIns="0" tIns="0" rIns="0" bIns="0" rtlCol="0" anchor="t">
            <a:spAutoFit/>
          </a:bodyPr>
          <a:lstStyle/>
          <a:p>
            <a:pPr marL="572135" lvl="1" indent="-285750" algn="l">
              <a:lnSpc>
                <a:spcPts val="5060"/>
              </a:lnSpc>
              <a:buFont typeface="Arial" panose="020B0604020202020204"/>
              <a:buChar char="•"/>
            </a:pPr>
            <a:r>
              <a:rPr lang="en-US" sz="2650" spc="264">
                <a:solidFill>
                  <a:srgbClr val="000000"/>
                </a:solidFill>
                <a:latin typeface="Arimo" panose="020B0604020202020204"/>
                <a:ea typeface="Arimo" panose="020B0604020202020204"/>
                <a:cs typeface="Arimo" panose="020B0604020202020204"/>
                <a:sym typeface="Arimo" panose="020B0604020202020204"/>
              </a:rPr>
              <a:t>Too many nod</a:t>
            </a:r>
            <a:r>
              <a:rPr lang="en-US" sz="2650" spc="264">
                <a:solidFill>
                  <a:srgbClr val="000000"/>
                </a:solidFill>
                <a:latin typeface="Arimo" panose="020B0604020202020204"/>
                <a:ea typeface="Arimo" panose="020B0604020202020204"/>
                <a:cs typeface="Arimo" panose="020B0604020202020204"/>
                <a:sym typeface="Arimo" panose="020B0604020202020204"/>
              </a:rPr>
              <a:t>es ➝ high deployment &amp; maintenance cost</a:t>
            </a:r>
            <a:endParaRPr lang="en-US" sz="2650" spc="264">
              <a:solidFill>
                <a:srgbClr val="000000"/>
              </a:solidFill>
              <a:latin typeface="Arimo" panose="020B0604020202020204"/>
              <a:ea typeface="Arimo" panose="020B0604020202020204"/>
              <a:cs typeface="Arimo" panose="020B0604020202020204"/>
              <a:sym typeface="Arimo" panose="020B0604020202020204"/>
            </a:endParaRPr>
          </a:p>
        </p:txBody>
      </p:sp>
      <p:sp>
        <p:nvSpPr>
          <p:cNvPr id="3" name="Freeform 3"/>
          <p:cNvSpPr/>
          <p:nvPr/>
        </p:nvSpPr>
        <p:spPr>
          <a:xfrm>
            <a:off x="7604526" y="8053496"/>
            <a:ext cx="4735097" cy="2233504"/>
          </a:xfrm>
          <a:custGeom>
            <a:avLst/>
            <a:gdLst/>
            <a:ahLst/>
            <a:cxnLst/>
            <a:rect l="l" t="t" r="r" b="b"/>
            <a:pathLst>
              <a:path w="4735097" h="2233504">
                <a:moveTo>
                  <a:pt x="0" y="0"/>
                </a:moveTo>
                <a:lnTo>
                  <a:pt x="4735098" y="0"/>
                </a:lnTo>
                <a:lnTo>
                  <a:pt x="4735098" y="2233504"/>
                </a:lnTo>
                <a:lnTo>
                  <a:pt x="0" y="2233504"/>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Freeform 4"/>
          <p:cNvSpPr/>
          <p:nvPr/>
        </p:nvSpPr>
        <p:spPr>
          <a:xfrm>
            <a:off x="12035233" y="7378981"/>
            <a:ext cx="6667707" cy="3145099"/>
          </a:xfrm>
          <a:custGeom>
            <a:avLst/>
            <a:gdLst/>
            <a:ahLst/>
            <a:cxnLst/>
            <a:rect l="l" t="t" r="r" b="b"/>
            <a:pathLst>
              <a:path w="6667707" h="3145099">
                <a:moveTo>
                  <a:pt x="0" y="0"/>
                </a:moveTo>
                <a:lnTo>
                  <a:pt x="6667707" y="0"/>
                </a:lnTo>
                <a:lnTo>
                  <a:pt x="6667707" y="3145099"/>
                </a:lnTo>
                <a:lnTo>
                  <a:pt x="0" y="3145099"/>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TextBox 5"/>
          <p:cNvSpPr txBox="1"/>
          <p:nvPr/>
        </p:nvSpPr>
        <p:spPr>
          <a:xfrm>
            <a:off x="2603134" y="902878"/>
            <a:ext cx="13081731" cy="567444"/>
          </a:xfrm>
          <a:prstGeom prst="rect">
            <a:avLst/>
          </a:prstGeom>
        </p:spPr>
        <p:txBody>
          <a:bodyPr lIns="0" tIns="0" rIns="0" bIns="0" rtlCol="0" anchor="t">
            <a:spAutoFit/>
          </a:bodyPr>
          <a:lstStyle/>
          <a:p>
            <a:pPr algn="l">
              <a:lnSpc>
                <a:spcPts val="4305"/>
              </a:lnSpc>
            </a:pPr>
            <a:r>
              <a:rPr lang="en-US" sz="4060" spc="406">
                <a:solidFill>
                  <a:srgbClr val="000000"/>
                </a:solidFill>
                <a:latin typeface="League Spartan" panose="00000800000000000000"/>
                <a:ea typeface="League Spartan" panose="00000800000000000000"/>
                <a:cs typeface="League Spartan" panose="00000800000000000000"/>
                <a:sym typeface="League Spartan" panose="00000800000000000000"/>
              </a:rPr>
              <a:t>FO</a:t>
            </a:r>
            <a:r>
              <a:rPr lang="en-US" sz="4060" spc="406">
                <a:solidFill>
                  <a:srgbClr val="000000"/>
                </a:solidFill>
                <a:latin typeface="League Spartan" panose="00000800000000000000"/>
                <a:ea typeface="League Spartan" panose="00000800000000000000"/>
                <a:cs typeface="League Spartan" panose="00000800000000000000"/>
                <a:sym typeface="League Spartan" panose="00000800000000000000"/>
              </a:rPr>
              <a:t>G HELPS — BUT ONLY IF PLACED RIGHT</a:t>
            </a:r>
            <a:endParaRPr lang="en-US" sz="4060" spc="406">
              <a:solidFill>
                <a:srgbClr val="000000"/>
              </a:solidFill>
              <a:latin typeface="League Spartan" panose="00000800000000000000"/>
              <a:ea typeface="League Spartan" panose="00000800000000000000"/>
              <a:cs typeface="League Spartan" panose="00000800000000000000"/>
              <a:sym typeface="League Spartan" panose="00000800000000000000"/>
            </a:endParaRPr>
          </a:p>
        </p:txBody>
      </p:sp>
      <p:sp>
        <p:nvSpPr>
          <p:cNvPr id="6" name="TextBox 6"/>
          <p:cNvSpPr txBox="1"/>
          <p:nvPr/>
        </p:nvSpPr>
        <p:spPr>
          <a:xfrm>
            <a:off x="3322859" y="3066932"/>
            <a:ext cx="12380893" cy="585302"/>
          </a:xfrm>
          <a:prstGeom prst="rect">
            <a:avLst/>
          </a:prstGeom>
        </p:spPr>
        <p:txBody>
          <a:bodyPr lIns="0" tIns="0" rIns="0" bIns="0" rtlCol="0" anchor="t">
            <a:spAutoFit/>
          </a:bodyPr>
          <a:lstStyle/>
          <a:p>
            <a:pPr marL="560070" lvl="1" indent="-280035" algn="l">
              <a:lnSpc>
                <a:spcPts val="4950"/>
              </a:lnSpc>
              <a:buFont typeface="Arial" panose="020B0604020202020204"/>
              <a:buChar char="•"/>
            </a:pPr>
            <a:r>
              <a:rPr lang="en-US" sz="2595" spc="259">
                <a:solidFill>
                  <a:srgbClr val="000000"/>
                </a:solidFill>
                <a:latin typeface="Arimo" panose="020B0604020202020204"/>
                <a:ea typeface="Arimo" panose="020B0604020202020204"/>
                <a:cs typeface="Arimo" panose="020B0604020202020204"/>
                <a:sym typeface="Arimo" panose="020B0604020202020204"/>
              </a:rPr>
              <a:t>T</a:t>
            </a:r>
            <a:r>
              <a:rPr lang="en-US" sz="2595" spc="259">
                <a:solidFill>
                  <a:srgbClr val="000000"/>
                </a:solidFill>
                <a:latin typeface="Arimo" panose="020B0604020202020204"/>
                <a:ea typeface="Arimo" panose="020B0604020202020204"/>
                <a:cs typeface="Arimo" panose="020B0604020202020204"/>
                <a:sym typeface="Arimo" panose="020B0604020202020204"/>
              </a:rPr>
              <a:t>oo few nodes ➝ bottlenecks, congestion, increased delay</a:t>
            </a:r>
            <a:endParaRPr lang="en-US" sz="2595" spc="259">
              <a:solidFill>
                <a:srgbClr val="000000"/>
              </a:solidFill>
              <a:latin typeface="Arimo" panose="020B0604020202020204"/>
              <a:ea typeface="Arimo" panose="020B0604020202020204"/>
              <a:cs typeface="Arimo" panose="020B0604020202020204"/>
              <a:sym typeface="Arimo" panose="020B0604020202020204"/>
            </a:endParaRPr>
          </a:p>
        </p:txBody>
      </p:sp>
      <p:sp>
        <p:nvSpPr>
          <p:cNvPr id="7" name="TextBox 7"/>
          <p:cNvSpPr txBox="1"/>
          <p:nvPr/>
        </p:nvSpPr>
        <p:spPr>
          <a:xfrm>
            <a:off x="3530315" y="4709255"/>
            <a:ext cx="14757685" cy="1670369"/>
          </a:xfrm>
          <a:prstGeom prst="rect">
            <a:avLst/>
          </a:prstGeom>
        </p:spPr>
        <p:txBody>
          <a:bodyPr lIns="0" tIns="0" rIns="0" bIns="0" rtlCol="0" anchor="t">
            <a:spAutoFit/>
          </a:bodyPr>
          <a:lstStyle/>
          <a:p>
            <a:pPr marL="515620" lvl="1" indent="-257810" algn="l">
              <a:lnSpc>
                <a:spcPts val="4565"/>
              </a:lnSpc>
              <a:buFont typeface="Arial" panose="020B0604020202020204"/>
              <a:buChar char="•"/>
            </a:pPr>
            <a:r>
              <a:rPr lang="en-US" sz="2390" spc="238">
                <a:solidFill>
                  <a:srgbClr val="000000"/>
                </a:solidFill>
                <a:latin typeface="Arimo" panose="020B0604020202020204"/>
                <a:ea typeface="Arimo" panose="020B0604020202020204"/>
                <a:cs typeface="Arimo" panose="020B0604020202020204"/>
                <a:sym typeface="Arimo" panose="020B0604020202020204"/>
              </a:rPr>
              <a:t>High latency</a:t>
            </a:r>
            <a:endParaRPr lang="en-US" sz="2390" spc="238">
              <a:solidFill>
                <a:srgbClr val="000000"/>
              </a:solidFill>
              <a:latin typeface="Arimo" panose="020B0604020202020204"/>
              <a:ea typeface="Arimo" panose="020B0604020202020204"/>
              <a:cs typeface="Arimo" panose="020B0604020202020204"/>
              <a:sym typeface="Arimo" panose="020B0604020202020204"/>
            </a:endParaRPr>
          </a:p>
          <a:p>
            <a:pPr marL="515620" lvl="1" indent="-257810" algn="l">
              <a:lnSpc>
                <a:spcPts val="4565"/>
              </a:lnSpc>
              <a:buFont typeface="Arial" panose="020B0604020202020204"/>
              <a:buChar char="•"/>
            </a:pPr>
            <a:r>
              <a:rPr lang="en-US" sz="2390" spc="238">
                <a:solidFill>
                  <a:srgbClr val="000000"/>
                </a:solidFill>
                <a:latin typeface="Arimo" panose="020B0604020202020204"/>
                <a:ea typeface="Arimo" panose="020B0604020202020204"/>
                <a:cs typeface="Arimo" panose="020B0604020202020204"/>
                <a:sym typeface="Arimo" panose="020B0604020202020204"/>
              </a:rPr>
              <a:t>Underutilized resources</a:t>
            </a:r>
            <a:endParaRPr lang="en-US" sz="2390" spc="238">
              <a:solidFill>
                <a:srgbClr val="000000"/>
              </a:solidFill>
              <a:latin typeface="Arimo" panose="020B0604020202020204"/>
              <a:ea typeface="Arimo" panose="020B0604020202020204"/>
              <a:cs typeface="Arimo" panose="020B0604020202020204"/>
              <a:sym typeface="Arimo" panose="020B0604020202020204"/>
            </a:endParaRPr>
          </a:p>
          <a:p>
            <a:pPr algn="l">
              <a:lnSpc>
                <a:spcPts val="4565"/>
              </a:lnSpc>
            </a:pPr>
          </a:p>
        </p:txBody>
      </p:sp>
      <p:sp>
        <p:nvSpPr>
          <p:cNvPr id="8" name="TextBox 8"/>
          <p:cNvSpPr txBox="1"/>
          <p:nvPr/>
        </p:nvSpPr>
        <p:spPr>
          <a:xfrm>
            <a:off x="2258209" y="1723223"/>
            <a:ext cx="13445543" cy="667449"/>
          </a:xfrm>
          <a:prstGeom prst="rect">
            <a:avLst/>
          </a:prstGeom>
        </p:spPr>
        <p:txBody>
          <a:bodyPr lIns="0" tIns="0" rIns="0" bIns="0" rtlCol="0" anchor="t">
            <a:spAutoFit/>
          </a:bodyPr>
          <a:lstStyle/>
          <a:p>
            <a:pPr algn="l">
              <a:lnSpc>
                <a:spcPts val="5635"/>
              </a:lnSpc>
            </a:pPr>
            <a:r>
              <a:rPr lang="en-US" sz="2950" spc="294">
                <a:solidFill>
                  <a:srgbClr val="000000"/>
                </a:solidFill>
                <a:latin typeface="Arimo" panose="020B0604020202020204"/>
                <a:ea typeface="Arimo" panose="020B0604020202020204"/>
                <a:cs typeface="Arimo" panose="020B0604020202020204"/>
                <a:sym typeface="Arimo" panose="020B0604020202020204"/>
              </a:rPr>
              <a:t>Not just how many fog nod</a:t>
            </a:r>
            <a:r>
              <a:rPr lang="en-US" sz="2950" spc="294">
                <a:solidFill>
                  <a:srgbClr val="000000"/>
                </a:solidFill>
                <a:latin typeface="Arimo" panose="020B0604020202020204"/>
                <a:ea typeface="Arimo" panose="020B0604020202020204"/>
                <a:cs typeface="Arimo" panose="020B0604020202020204"/>
                <a:sym typeface="Arimo" panose="020B0604020202020204"/>
              </a:rPr>
              <a:t>es, but where you place them matters</a:t>
            </a:r>
            <a:endParaRPr lang="en-US" sz="2950" spc="294">
              <a:solidFill>
                <a:srgbClr val="000000"/>
              </a:solidFill>
              <a:latin typeface="Arimo" panose="020B0604020202020204"/>
              <a:ea typeface="Arimo" panose="020B0604020202020204"/>
              <a:cs typeface="Arimo" panose="020B0604020202020204"/>
              <a:sym typeface="Arimo" panose="020B0604020202020204"/>
            </a:endParaRPr>
          </a:p>
        </p:txBody>
      </p:sp>
      <p:sp>
        <p:nvSpPr>
          <p:cNvPr id="9" name="TextBox 9"/>
          <p:cNvSpPr txBox="1"/>
          <p:nvPr/>
        </p:nvSpPr>
        <p:spPr>
          <a:xfrm>
            <a:off x="2258209" y="3909409"/>
            <a:ext cx="13445543" cy="667449"/>
          </a:xfrm>
          <a:prstGeom prst="rect">
            <a:avLst/>
          </a:prstGeom>
        </p:spPr>
        <p:txBody>
          <a:bodyPr lIns="0" tIns="0" rIns="0" bIns="0" rtlCol="0" anchor="t">
            <a:spAutoFit/>
          </a:bodyPr>
          <a:lstStyle/>
          <a:p>
            <a:pPr algn="l">
              <a:lnSpc>
                <a:spcPts val="5635"/>
              </a:lnSpc>
            </a:pPr>
            <a:r>
              <a:rPr lang="en-US" sz="2950" spc="294">
                <a:solidFill>
                  <a:srgbClr val="000000"/>
                </a:solidFill>
                <a:latin typeface="Arimo" panose="020B0604020202020204"/>
                <a:ea typeface="Arimo" panose="020B0604020202020204"/>
                <a:cs typeface="Arimo" panose="020B0604020202020204"/>
                <a:sym typeface="Arimo" panose="020B0604020202020204"/>
              </a:rPr>
              <a:t>Poor placement leads to</a:t>
            </a:r>
            <a:endParaRPr lang="en-US" sz="2950" spc="294">
              <a:solidFill>
                <a:srgbClr val="000000"/>
              </a:solidFill>
              <a:latin typeface="Arimo" panose="020B0604020202020204"/>
              <a:ea typeface="Arimo" panose="020B0604020202020204"/>
              <a:cs typeface="Arimo" panose="020B0604020202020204"/>
              <a:sym typeface="Arimo" panose="020B0604020202020204"/>
            </a:endParaRPr>
          </a:p>
        </p:txBody>
      </p:sp>
      <p:sp>
        <p:nvSpPr>
          <p:cNvPr id="10" name="TextBox 10"/>
          <p:cNvSpPr txBox="1"/>
          <p:nvPr/>
        </p:nvSpPr>
        <p:spPr>
          <a:xfrm>
            <a:off x="2239322" y="6436041"/>
            <a:ext cx="13445543" cy="667449"/>
          </a:xfrm>
          <a:prstGeom prst="rect">
            <a:avLst/>
          </a:prstGeom>
        </p:spPr>
        <p:txBody>
          <a:bodyPr lIns="0" tIns="0" rIns="0" bIns="0" rtlCol="0" anchor="t">
            <a:spAutoFit/>
          </a:bodyPr>
          <a:lstStyle/>
          <a:p>
            <a:pPr algn="l">
              <a:lnSpc>
                <a:spcPts val="5635"/>
              </a:lnSpc>
            </a:pPr>
            <a:r>
              <a:rPr lang="en-US" sz="2950" spc="294">
                <a:solidFill>
                  <a:srgbClr val="000000"/>
                </a:solidFill>
                <a:latin typeface="Arimo" panose="020B0604020202020204"/>
                <a:ea typeface="Arimo" panose="020B0604020202020204"/>
                <a:cs typeface="Arimo" panose="020B0604020202020204"/>
                <a:sym typeface="Arimo" panose="020B0604020202020204"/>
              </a:rPr>
              <a:t>Goal: Optimal fog node placement to serve IoT efficiently</a:t>
            </a:r>
            <a:endParaRPr lang="en-US" sz="2950" spc="294">
              <a:solidFill>
                <a:srgbClr val="000000"/>
              </a:solidFill>
              <a:latin typeface="Arimo" panose="020B0604020202020204"/>
              <a:ea typeface="Arimo" panose="020B0604020202020204"/>
              <a:cs typeface="Arimo" panose="020B0604020202020204"/>
              <a:sym typeface="Arimo"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669188" y="1657069"/>
            <a:ext cx="16590112" cy="5918765"/>
          </a:xfrm>
          <a:prstGeom prst="rect">
            <a:avLst/>
          </a:prstGeom>
        </p:spPr>
        <p:txBody>
          <a:bodyPr lIns="0" tIns="0" rIns="0" bIns="0" rtlCol="0" anchor="t">
            <a:spAutoFit/>
          </a:bodyPr>
          <a:lstStyle/>
          <a:p>
            <a:pPr algn="ctr">
              <a:lnSpc>
                <a:spcPts val="4695"/>
              </a:lnSpc>
              <a:spcBef>
                <a:spcPct val="0"/>
              </a:spcBef>
            </a:pPr>
            <a:r>
              <a:rPr lang="en-US" sz="3350">
                <a:solidFill>
                  <a:srgbClr val="000000"/>
                </a:solidFill>
                <a:latin typeface="Arimo" panose="020B0604020202020204"/>
                <a:ea typeface="Arimo" panose="020B0604020202020204"/>
                <a:cs typeface="Arimo" panose="020B0604020202020204"/>
                <a:sym typeface="Arimo" panose="020B0604020202020204"/>
              </a:rPr>
              <a:t>3.1 Project Planning:</a:t>
            </a:r>
            <a:endParaRPr lang="en-US" sz="3350">
              <a:solidFill>
                <a:srgbClr val="000000"/>
              </a:solidFill>
              <a:latin typeface="Arimo" panose="020B0604020202020204"/>
              <a:ea typeface="Arimo" panose="020B0604020202020204"/>
              <a:cs typeface="Arimo" panose="020B0604020202020204"/>
              <a:sym typeface="Arimo" panose="020B0604020202020204"/>
            </a:endParaRPr>
          </a:p>
          <a:p>
            <a:pPr algn="ctr">
              <a:lnSpc>
                <a:spcPts val="3295"/>
              </a:lnSpc>
              <a:spcBef>
                <a:spcPct val="0"/>
              </a:spcBef>
            </a:pPr>
            <a:r>
              <a:rPr lang="en-US" sz="2350">
                <a:solidFill>
                  <a:srgbClr val="000000"/>
                </a:solidFill>
                <a:latin typeface="Arimo" panose="020B0604020202020204"/>
                <a:ea typeface="Arimo" panose="020B0604020202020204"/>
                <a:cs typeface="Arimo" panose="020B0604020202020204"/>
                <a:sym typeface="Arimo" panose="020B0604020202020204"/>
              </a:rPr>
              <a:t>The following steps will be followed to plan and execute the project development:</a:t>
            </a:r>
            <a:endParaRPr lang="en-US" sz="2350">
              <a:solidFill>
                <a:srgbClr val="000000"/>
              </a:solidFill>
              <a:latin typeface="Arimo" panose="020B0604020202020204"/>
              <a:ea typeface="Arimo" panose="020B0604020202020204"/>
              <a:cs typeface="Arimo" panose="020B0604020202020204"/>
              <a:sym typeface="Arimo" panose="020B0604020202020204"/>
            </a:endParaRPr>
          </a:p>
          <a:p>
            <a:pPr algn="ctr">
              <a:lnSpc>
                <a:spcPts val="3295"/>
              </a:lnSpc>
              <a:spcBef>
                <a:spcPct val="0"/>
              </a:spcBef>
            </a:pPr>
          </a:p>
          <a:p>
            <a:pPr algn="ctr">
              <a:lnSpc>
                <a:spcPts val="3295"/>
              </a:lnSpc>
              <a:spcBef>
                <a:spcPct val="0"/>
              </a:spcBef>
            </a:pPr>
            <a:r>
              <a:rPr lang="en-US" sz="2350">
                <a:solidFill>
                  <a:srgbClr val="000000"/>
                </a:solidFill>
                <a:latin typeface="Arimo" panose="020B0604020202020204"/>
                <a:ea typeface="Arimo" panose="020B0604020202020204"/>
                <a:cs typeface="Arimo" panose="020B0604020202020204"/>
                <a:sym typeface="Arimo" panose="020B0604020202020204"/>
              </a:rPr>
              <a:t>Define the Problem Statement</a:t>
            </a:r>
            <a:endParaRPr lang="en-US" sz="2350">
              <a:solidFill>
                <a:srgbClr val="000000"/>
              </a:solidFill>
              <a:latin typeface="Arimo" panose="020B0604020202020204"/>
              <a:ea typeface="Arimo" panose="020B0604020202020204"/>
              <a:cs typeface="Arimo" panose="020B0604020202020204"/>
              <a:sym typeface="Arimo" panose="020B0604020202020204"/>
            </a:endParaRPr>
          </a:p>
          <a:p>
            <a:pPr algn="ctr">
              <a:lnSpc>
                <a:spcPts val="3295"/>
              </a:lnSpc>
              <a:spcBef>
                <a:spcPct val="0"/>
              </a:spcBef>
            </a:pPr>
            <a:r>
              <a:rPr lang="en-US" sz="2350">
                <a:solidFill>
                  <a:srgbClr val="000000"/>
                </a:solidFill>
                <a:latin typeface="Arimo" panose="020B0604020202020204"/>
                <a:ea typeface="Arimo" panose="020B0604020202020204"/>
                <a:cs typeface="Arimo" panose="020B0604020202020204"/>
                <a:sym typeface="Arimo" panose="020B0604020202020204"/>
              </a:rPr>
              <a:t>Clearly articulate the problem being addressed and the objectives of the project.</a:t>
            </a:r>
            <a:endParaRPr lang="en-US" sz="2350">
              <a:solidFill>
                <a:srgbClr val="000000"/>
              </a:solidFill>
              <a:latin typeface="Arimo" panose="020B0604020202020204"/>
              <a:ea typeface="Arimo" panose="020B0604020202020204"/>
              <a:cs typeface="Arimo" panose="020B0604020202020204"/>
              <a:sym typeface="Arimo" panose="020B0604020202020204"/>
            </a:endParaRPr>
          </a:p>
          <a:p>
            <a:pPr algn="ctr">
              <a:lnSpc>
                <a:spcPts val="3295"/>
              </a:lnSpc>
              <a:spcBef>
                <a:spcPct val="0"/>
              </a:spcBef>
            </a:pPr>
            <a:r>
              <a:rPr lang="en-US" sz="2350">
                <a:solidFill>
                  <a:srgbClr val="000000"/>
                </a:solidFill>
                <a:latin typeface="Arimo" panose="020B0604020202020204"/>
                <a:ea typeface="Arimo" panose="020B0604020202020204"/>
                <a:cs typeface="Arimo" panose="020B0604020202020204"/>
                <a:sym typeface="Arimo" panose="020B0604020202020204"/>
              </a:rPr>
              <a:t>Conduct a Literature Review</a:t>
            </a:r>
            <a:endParaRPr lang="en-US" sz="2350">
              <a:solidFill>
                <a:srgbClr val="000000"/>
              </a:solidFill>
              <a:latin typeface="Arimo" panose="020B0604020202020204"/>
              <a:ea typeface="Arimo" panose="020B0604020202020204"/>
              <a:cs typeface="Arimo" panose="020B0604020202020204"/>
              <a:sym typeface="Arimo" panose="020B0604020202020204"/>
            </a:endParaRPr>
          </a:p>
          <a:p>
            <a:pPr algn="ctr">
              <a:lnSpc>
                <a:spcPts val="3295"/>
              </a:lnSpc>
              <a:spcBef>
                <a:spcPct val="0"/>
              </a:spcBef>
            </a:pPr>
            <a:r>
              <a:rPr lang="en-US" sz="2350">
                <a:solidFill>
                  <a:srgbClr val="000000"/>
                </a:solidFill>
                <a:latin typeface="Arimo" panose="020B0604020202020204"/>
                <a:ea typeface="Arimo" panose="020B0604020202020204"/>
                <a:cs typeface="Arimo" panose="020B0604020202020204"/>
                <a:sym typeface="Arimo" panose="020B0604020202020204"/>
              </a:rPr>
              <a:t>Review existing research on fog computing, IoT, and latency optimization to identify gaps and opportunities.</a:t>
            </a:r>
            <a:endParaRPr lang="en-US" sz="2350">
              <a:solidFill>
                <a:srgbClr val="000000"/>
              </a:solidFill>
              <a:latin typeface="Arimo" panose="020B0604020202020204"/>
              <a:ea typeface="Arimo" panose="020B0604020202020204"/>
              <a:cs typeface="Arimo" panose="020B0604020202020204"/>
              <a:sym typeface="Arimo" panose="020B0604020202020204"/>
            </a:endParaRPr>
          </a:p>
          <a:p>
            <a:pPr algn="ctr">
              <a:lnSpc>
                <a:spcPts val="3295"/>
              </a:lnSpc>
              <a:spcBef>
                <a:spcPct val="0"/>
              </a:spcBef>
            </a:pPr>
            <a:r>
              <a:rPr lang="en-US" sz="2350">
                <a:solidFill>
                  <a:srgbClr val="000000"/>
                </a:solidFill>
                <a:latin typeface="Arimo" panose="020B0604020202020204"/>
                <a:ea typeface="Arimo" panose="020B0604020202020204"/>
                <a:cs typeface="Arimo" panose="020B0604020202020204"/>
                <a:sym typeface="Arimo" panose="020B0604020202020204"/>
              </a:rPr>
              <a:t>Collect Requirements</a:t>
            </a:r>
            <a:endParaRPr lang="en-US" sz="2350">
              <a:solidFill>
                <a:srgbClr val="000000"/>
              </a:solidFill>
              <a:latin typeface="Arimo" panose="020B0604020202020204"/>
              <a:ea typeface="Arimo" panose="020B0604020202020204"/>
              <a:cs typeface="Arimo" panose="020B0604020202020204"/>
              <a:sym typeface="Arimo" panose="020B0604020202020204"/>
            </a:endParaRPr>
          </a:p>
          <a:p>
            <a:pPr algn="ctr">
              <a:lnSpc>
                <a:spcPts val="3295"/>
              </a:lnSpc>
              <a:spcBef>
                <a:spcPct val="0"/>
              </a:spcBef>
            </a:pPr>
            <a:r>
              <a:rPr lang="en-US" sz="2350">
                <a:solidFill>
                  <a:srgbClr val="000000"/>
                </a:solidFill>
                <a:latin typeface="Arimo" panose="020B0604020202020204"/>
                <a:ea typeface="Arimo" panose="020B0604020202020204"/>
                <a:cs typeface="Arimo" panose="020B0604020202020204"/>
                <a:sym typeface="Arimo" panose="020B0604020202020204"/>
              </a:rPr>
              <a:t>Gather functional and non-functional requirements from stakeholders and relevant literature.</a:t>
            </a:r>
            <a:endParaRPr lang="en-US" sz="2350">
              <a:solidFill>
                <a:srgbClr val="000000"/>
              </a:solidFill>
              <a:latin typeface="Arimo" panose="020B0604020202020204"/>
              <a:ea typeface="Arimo" panose="020B0604020202020204"/>
              <a:cs typeface="Arimo" panose="020B0604020202020204"/>
              <a:sym typeface="Arimo" panose="020B0604020202020204"/>
            </a:endParaRPr>
          </a:p>
          <a:p>
            <a:pPr algn="ctr">
              <a:lnSpc>
                <a:spcPts val="3295"/>
              </a:lnSpc>
              <a:spcBef>
                <a:spcPct val="0"/>
              </a:spcBef>
            </a:pPr>
            <a:r>
              <a:rPr lang="en-US" sz="2350">
                <a:solidFill>
                  <a:srgbClr val="000000"/>
                </a:solidFill>
                <a:latin typeface="Arimo" panose="020B0604020202020204"/>
                <a:ea typeface="Arimo" panose="020B0604020202020204"/>
                <a:cs typeface="Arimo" panose="020B0604020202020204"/>
                <a:sym typeface="Arimo" panose="020B0604020202020204"/>
              </a:rPr>
              <a:t>Set up the necessary software and hardware tools for simulating the IoT network and fog nodes.</a:t>
            </a:r>
            <a:endParaRPr lang="en-US" sz="2350">
              <a:solidFill>
                <a:srgbClr val="000000"/>
              </a:solidFill>
              <a:latin typeface="Arimo" panose="020B0604020202020204"/>
              <a:ea typeface="Arimo" panose="020B0604020202020204"/>
              <a:cs typeface="Arimo" panose="020B0604020202020204"/>
              <a:sym typeface="Arimo" panose="020B0604020202020204"/>
            </a:endParaRPr>
          </a:p>
          <a:p>
            <a:pPr algn="ctr">
              <a:lnSpc>
                <a:spcPts val="3295"/>
              </a:lnSpc>
              <a:spcBef>
                <a:spcPct val="0"/>
              </a:spcBef>
            </a:pPr>
            <a:r>
              <a:rPr lang="en-US" sz="2350">
                <a:solidFill>
                  <a:srgbClr val="000000"/>
                </a:solidFill>
                <a:latin typeface="Arimo" panose="020B0604020202020204"/>
                <a:ea typeface="Arimo" panose="020B0604020202020204"/>
                <a:cs typeface="Arimo" panose="020B0604020202020204"/>
                <a:sym typeface="Arimo" panose="020B0604020202020204"/>
              </a:rPr>
              <a:t>Implement the simulation model using appropriate programming languages and tools in different scenarios.</a:t>
            </a:r>
            <a:endParaRPr lang="en-US" sz="2350">
              <a:solidFill>
                <a:srgbClr val="000000"/>
              </a:solidFill>
              <a:latin typeface="Arimo" panose="020B0604020202020204"/>
              <a:ea typeface="Arimo" panose="020B0604020202020204"/>
              <a:cs typeface="Arimo" panose="020B0604020202020204"/>
              <a:sym typeface="Arimo" panose="020B0604020202020204"/>
            </a:endParaRPr>
          </a:p>
          <a:p>
            <a:pPr algn="ctr">
              <a:lnSpc>
                <a:spcPts val="3295"/>
              </a:lnSpc>
              <a:spcBef>
                <a:spcPct val="0"/>
              </a:spcBef>
            </a:pPr>
            <a:r>
              <a:rPr lang="en-US" sz="2350">
                <a:solidFill>
                  <a:srgbClr val="000000"/>
                </a:solidFill>
                <a:latin typeface="Arimo" panose="020B0604020202020204"/>
                <a:ea typeface="Arimo" panose="020B0604020202020204"/>
                <a:cs typeface="Arimo" panose="020B0604020202020204"/>
                <a:sym typeface="Arimo" panose="020B0604020202020204"/>
              </a:rPr>
              <a:t>Execute simulations with varying numbers of fog nodes and collect data on delay.</a:t>
            </a:r>
            <a:endParaRPr lang="en-US" sz="2350">
              <a:solidFill>
                <a:srgbClr val="000000"/>
              </a:solidFill>
              <a:latin typeface="Arimo" panose="020B0604020202020204"/>
              <a:ea typeface="Arimo" panose="020B0604020202020204"/>
              <a:cs typeface="Arimo" panose="020B0604020202020204"/>
              <a:sym typeface="Arimo" panose="020B0604020202020204"/>
            </a:endParaRPr>
          </a:p>
          <a:p>
            <a:pPr algn="ctr">
              <a:lnSpc>
                <a:spcPts val="3295"/>
              </a:lnSpc>
              <a:spcBef>
                <a:spcPct val="0"/>
              </a:spcBef>
            </a:pPr>
            <a:r>
              <a:rPr lang="en-US" sz="2350">
                <a:solidFill>
                  <a:srgbClr val="000000"/>
                </a:solidFill>
                <a:latin typeface="Arimo" panose="020B0604020202020204"/>
                <a:ea typeface="Arimo" panose="020B0604020202020204"/>
                <a:cs typeface="Arimo" panose="020B0604020202020204"/>
                <a:sym typeface="Arimo" panose="020B0604020202020204"/>
              </a:rPr>
              <a:t> Analyze Results.</a:t>
            </a:r>
            <a:endParaRPr lang="en-US" sz="2350">
              <a:solidFill>
                <a:srgbClr val="000000"/>
              </a:solidFill>
              <a:latin typeface="Arimo" panose="020B0604020202020204"/>
              <a:ea typeface="Arimo" panose="020B0604020202020204"/>
              <a:cs typeface="Arimo" panose="020B0604020202020204"/>
              <a:sym typeface="Arimo" panose="020B0604020202020204"/>
            </a:endParaRPr>
          </a:p>
          <a:p>
            <a:pPr algn="ctr">
              <a:lnSpc>
                <a:spcPts val="3295"/>
              </a:lnSpc>
              <a:spcBef>
                <a:spcPct val="0"/>
              </a:spcBef>
            </a:pPr>
            <a:r>
              <a:rPr lang="en-US" sz="2350">
                <a:solidFill>
                  <a:srgbClr val="000000"/>
                </a:solidFill>
                <a:latin typeface="Arimo" panose="020B0604020202020204"/>
                <a:ea typeface="Arimo" panose="020B0604020202020204"/>
                <a:cs typeface="Arimo" panose="020B0604020202020204"/>
                <a:sym typeface="Arimo" panose="020B0604020202020204"/>
              </a:rPr>
              <a:t>Prepare a comprehensive report detailing the methodology, results, and insights gained from the project.</a:t>
            </a:r>
            <a:endParaRPr lang="en-US" sz="2350">
              <a:solidFill>
                <a:srgbClr val="000000"/>
              </a:solidFill>
              <a:latin typeface="Arimo" panose="020B0604020202020204"/>
              <a:ea typeface="Arimo" panose="020B0604020202020204"/>
              <a:cs typeface="Arimo" panose="020B0604020202020204"/>
              <a:sym typeface="Arimo" panose="020B060402020202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2110680" y="3119755"/>
            <a:ext cx="14066639" cy="3999865"/>
          </a:xfrm>
          <a:prstGeom prst="rect">
            <a:avLst/>
          </a:prstGeom>
        </p:spPr>
        <p:txBody>
          <a:bodyPr lIns="0" tIns="0" rIns="0" bIns="0" rtlCol="0" anchor="t">
            <a:spAutoFit/>
          </a:bodyPr>
          <a:lstStyle/>
          <a:p>
            <a:pPr algn="ctr">
              <a:lnSpc>
                <a:spcPts val="2660"/>
              </a:lnSpc>
              <a:spcBef>
                <a:spcPct val="0"/>
              </a:spcBef>
            </a:pPr>
            <a:r>
              <a:rPr lang="en-US" sz="1900">
                <a:solidFill>
                  <a:srgbClr val="000000"/>
                </a:solidFill>
                <a:latin typeface="Arimo" panose="020B0604020202020204"/>
                <a:ea typeface="Arimo" panose="020B0604020202020204"/>
                <a:cs typeface="Arimo" panose="020B0604020202020204"/>
                <a:sym typeface="Arimo" panose="020B0604020202020204"/>
              </a:rPr>
              <a:t>3.2 Project Analysis:</a:t>
            </a:r>
            <a:endParaRPr lang="en-US" sz="1900">
              <a:solidFill>
                <a:srgbClr val="000000"/>
              </a:solidFill>
              <a:latin typeface="Arimo" panose="020B0604020202020204"/>
              <a:ea typeface="Arimo" panose="020B0604020202020204"/>
              <a:cs typeface="Arimo" panose="020B0604020202020204"/>
              <a:sym typeface="Arimo" panose="020B0604020202020204"/>
            </a:endParaRPr>
          </a:p>
          <a:p>
            <a:pPr algn="ctr">
              <a:lnSpc>
                <a:spcPts val="2660"/>
              </a:lnSpc>
              <a:spcBef>
                <a:spcPct val="0"/>
              </a:spcBef>
            </a:pPr>
          </a:p>
          <a:p>
            <a:pPr algn="ctr">
              <a:lnSpc>
                <a:spcPts val="2660"/>
              </a:lnSpc>
              <a:spcBef>
                <a:spcPct val="0"/>
              </a:spcBef>
            </a:pPr>
            <a:r>
              <a:rPr lang="en-US" sz="1900">
                <a:solidFill>
                  <a:srgbClr val="000000"/>
                </a:solidFill>
                <a:latin typeface="Arimo" panose="020B0604020202020204"/>
                <a:ea typeface="Arimo" panose="020B0604020202020204"/>
                <a:cs typeface="Arimo" panose="020B0604020202020204"/>
                <a:sym typeface="Arimo" panose="020B0604020202020204"/>
              </a:rPr>
              <a:t>After collecting the requirements and conceptualizing the problem statement, the following steps will be taken to analyze the project:</a:t>
            </a:r>
            <a:endParaRPr lang="en-US" sz="1900">
              <a:solidFill>
                <a:srgbClr val="000000"/>
              </a:solidFill>
              <a:latin typeface="Arimo" panose="020B0604020202020204"/>
              <a:ea typeface="Arimo" panose="020B0604020202020204"/>
              <a:cs typeface="Arimo" panose="020B0604020202020204"/>
              <a:sym typeface="Arimo" panose="020B0604020202020204"/>
            </a:endParaRPr>
          </a:p>
          <a:p>
            <a:pPr algn="ctr">
              <a:lnSpc>
                <a:spcPts val="2660"/>
              </a:lnSpc>
              <a:spcBef>
                <a:spcPct val="0"/>
              </a:spcBef>
            </a:pPr>
          </a:p>
          <a:p>
            <a:pPr algn="ctr">
              <a:lnSpc>
                <a:spcPts val="2660"/>
              </a:lnSpc>
              <a:spcBef>
                <a:spcPct val="0"/>
              </a:spcBef>
            </a:pPr>
            <a:r>
              <a:rPr lang="en-US" sz="1900">
                <a:solidFill>
                  <a:srgbClr val="000000"/>
                </a:solidFill>
                <a:latin typeface="Arimo" panose="020B0604020202020204"/>
                <a:ea typeface="Arimo" panose="020B0604020202020204"/>
                <a:cs typeface="Arimo" panose="020B0604020202020204"/>
                <a:sym typeface="Arimo" panose="020B0604020202020204"/>
              </a:rPr>
              <a:t>Identify Ambiguities</a:t>
            </a:r>
            <a:endParaRPr lang="en-US" sz="1900">
              <a:solidFill>
                <a:srgbClr val="000000"/>
              </a:solidFill>
              <a:latin typeface="Arimo" panose="020B0604020202020204"/>
              <a:ea typeface="Arimo" panose="020B0604020202020204"/>
              <a:cs typeface="Arimo" panose="020B0604020202020204"/>
              <a:sym typeface="Arimo" panose="020B0604020202020204"/>
            </a:endParaRPr>
          </a:p>
          <a:p>
            <a:pPr algn="ctr">
              <a:lnSpc>
                <a:spcPts val="2660"/>
              </a:lnSpc>
              <a:spcBef>
                <a:spcPct val="0"/>
              </a:spcBef>
            </a:pPr>
            <a:r>
              <a:rPr lang="en-US" sz="1900">
                <a:solidFill>
                  <a:srgbClr val="000000"/>
                </a:solidFill>
                <a:latin typeface="Arimo" panose="020B0604020202020204"/>
                <a:ea typeface="Arimo" panose="020B0604020202020204"/>
                <a:cs typeface="Arimo" panose="020B0604020202020204"/>
                <a:sym typeface="Arimo" panose="020B0604020202020204"/>
              </a:rPr>
              <a:t>Review the problem statement and requirements to identify any ambiguities or inconsistencies.</a:t>
            </a:r>
            <a:endParaRPr lang="en-US" sz="1900">
              <a:solidFill>
                <a:srgbClr val="000000"/>
              </a:solidFill>
              <a:latin typeface="Arimo" panose="020B0604020202020204"/>
              <a:ea typeface="Arimo" panose="020B0604020202020204"/>
              <a:cs typeface="Arimo" panose="020B0604020202020204"/>
              <a:sym typeface="Arimo" panose="020B0604020202020204"/>
            </a:endParaRPr>
          </a:p>
          <a:p>
            <a:pPr algn="ctr">
              <a:lnSpc>
                <a:spcPts val="2660"/>
              </a:lnSpc>
              <a:spcBef>
                <a:spcPct val="0"/>
              </a:spcBef>
            </a:pPr>
            <a:r>
              <a:rPr lang="en-US" sz="1900">
                <a:solidFill>
                  <a:srgbClr val="000000"/>
                </a:solidFill>
                <a:latin typeface="Arimo" panose="020B0604020202020204"/>
                <a:ea typeface="Arimo" panose="020B0604020202020204"/>
                <a:cs typeface="Arimo" panose="020B0604020202020204"/>
                <a:sym typeface="Arimo" panose="020B0604020202020204"/>
              </a:rPr>
              <a:t>Validate Requirements</a:t>
            </a:r>
            <a:endParaRPr lang="en-US" sz="1900">
              <a:solidFill>
                <a:srgbClr val="000000"/>
              </a:solidFill>
              <a:latin typeface="Arimo" panose="020B0604020202020204"/>
              <a:ea typeface="Arimo" panose="020B0604020202020204"/>
              <a:cs typeface="Arimo" panose="020B0604020202020204"/>
              <a:sym typeface="Arimo" panose="020B0604020202020204"/>
            </a:endParaRPr>
          </a:p>
          <a:p>
            <a:pPr algn="ctr">
              <a:lnSpc>
                <a:spcPts val="2660"/>
              </a:lnSpc>
              <a:spcBef>
                <a:spcPct val="0"/>
              </a:spcBef>
            </a:pPr>
            <a:r>
              <a:rPr lang="en-US" sz="1900">
                <a:solidFill>
                  <a:srgbClr val="000000"/>
                </a:solidFill>
                <a:latin typeface="Arimo" panose="020B0604020202020204"/>
                <a:ea typeface="Arimo" panose="020B0604020202020204"/>
                <a:cs typeface="Arimo" panose="020B0604020202020204"/>
                <a:sym typeface="Arimo" panose="020B0604020202020204"/>
              </a:rPr>
              <a:t>Ensure that the requirements are complete, consistent, and feasible.</a:t>
            </a:r>
            <a:endParaRPr lang="en-US" sz="1900">
              <a:solidFill>
                <a:srgbClr val="000000"/>
              </a:solidFill>
              <a:latin typeface="Arimo" panose="020B0604020202020204"/>
              <a:ea typeface="Arimo" panose="020B0604020202020204"/>
              <a:cs typeface="Arimo" panose="020B0604020202020204"/>
              <a:sym typeface="Arimo" panose="020B0604020202020204"/>
            </a:endParaRPr>
          </a:p>
          <a:p>
            <a:pPr algn="ctr">
              <a:lnSpc>
                <a:spcPts val="2660"/>
              </a:lnSpc>
              <a:spcBef>
                <a:spcPct val="0"/>
              </a:spcBef>
            </a:pPr>
            <a:r>
              <a:rPr lang="en-US" sz="1900">
                <a:solidFill>
                  <a:srgbClr val="000000"/>
                </a:solidFill>
                <a:latin typeface="Arimo" panose="020B0604020202020204"/>
                <a:ea typeface="Arimo" panose="020B0604020202020204"/>
                <a:cs typeface="Arimo" panose="020B0604020202020204"/>
                <a:sym typeface="Arimo" panose="020B0604020202020204"/>
              </a:rPr>
              <a:t>Assess Risks</a:t>
            </a:r>
            <a:endParaRPr lang="en-US" sz="1900">
              <a:solidFill>
                <a:srgbClr val="000000"/>
              </a:solidFill>
              <a:latin typeface="Arimo" panose="020B0604020202020204"/>
              <a:ea typeface="Arimo" panose="020B0604020202020204"/>
              <a:cs typeface="Arimo" panose="020B0604020202020204"/>
              <a:sym typeface="Arimo" panose="020B0604020202020204"/>
            </a:endParaRPr>
          </a:p>
          <a:p>
            <a:pPr algn="ctr">
              <a:lnSpc>
                <a:spcPts val="2660"/>
              </a:lnSpc>
              <a:spcBef>
                <a:spcPct val="0"/>
              </a:spcBef>
            </a:pPr>
            <a:r>
              <a:rPr lang="en-US" sz="1900">
                <a:solidFill>
                  <a:srgbClr val="000000"/>
                </a:solidFill>
                <a:latin typeface="Arimo" panose="020B0604020202020204"/>
                <a:ea typeface="Arimo" panose="020B0604020202020204"/>
                <a:cs typeface="Arimo" panose="020B0604020202020204"/>
                <a:sym typeface="Arimo" panose="020B0604020202020204"/>
              </a:rPr>
              <a:t>Identify potential risks and challenges that may arise during the project and develop mitigation strategies.</a:t>
            </a:r>
            <a:endParaRPr lang="en-US" sz="1900">
              <a:solidFill>
                <a:srgbClr val="000000"/>
              </a:solidFill>
              <a:latin typeface="Arimo" panose="020B0604020202020204"/>
              <a:ea typeface="Arimo" panose="020B0604020202020204"/>
              <a:cs typeface="Arimo" panose="020B0604020202020204"/>
              <a:sym typeface="Arimo" panose="020B0604020202020204"/>
            </a:endParaRPr>
          </a:p>
          <a:p>
            <a:pPr algn="ctr">
              <a:lnSpc>
                <a:spcPts val="2660"/>
              </a:lnSpc>
              <a:spcBef>
                <a:spcPct val="0"/>
              </a:spcBef>
            </a:pPr>
            <a:r>
              <a:rPr lang="en-US" sz="1900">
                <a:solidFill>
                  <a:srgbClr val="000000"/>
                </a:solidFill>
                <a:latin typeface="Arimo" panose="020B0604020202020204"/>
                <a:ea typeface="Arimo" panose="020B0604020202020204"/>
                <a:cs typeface="Arimo" panose="020B0604020202020204"/>
                <a:sym typeface="Arimo" panose="020B0604020202020204"/>
              </a:rPr>
              <a:t>Refine the Problem Statement:</a:t>
            </a:r>
            <a:endParaRPr lang="en-US" sz="1900">
              <a:solidFill>
                <a:srgbClr val="000000"/>
              </a:solidFill>
              <a:latin typeface="Arimo" panose="020B0604020202020204"/>
              <a:ea typeface="Arimo" panose="020B0604020202020204"/>
              <a:cs typeface="Arimo" panose="020B0604020202020204"/>
              <a:sym typeface="Arimo" panose="020B0604020202020204"/>
            </a:endParaRPr>
          </a:p>
          <a:p>
            <a:pPr algn="ctr">
              <a:lnSpc>
                <a:spcPts val="2660"/>
              </a:lnSpc>
              <a:spcBef>
                <a:spcPct val="0"/>
              </a:spcBef>
            </a:pPr>
            <a:r>
              <a:rPr lang="en-US" sz="1900">
                <a:solidFill>
                  <a:srgbClr val="000000"/>
                </a:solidFill>
                <a:latin typeface="Arimo" panose="020B0604020202020204"/>
                <a:ea typeface="Arimo" panose="020B0604020202020204"/>
                <a:cs typeface="Arimo" panose="020B0604020202020204"/>
                <a:sym typeface="Arimo" panose="020B0604020202020204"/>
              </a:rPr>
              <a:t>Based on the analysis, refine the problem statement to ensure clarity and focus.</a:t>
            </a:r>
            <a:endParaRPr lang="en-US" sz="1900">
              <a:solidFill>
                <a:srgbClr val="000000"/>
              </a:solidFill>
              <a:latin typeface="Arimo" panose="020B0604020202020204"/>
              <a:ea typeface="Arimo" panose="020B0604020202020204"/>
              <a:cs typeface="Arimo" panose="020B0604020202020204"/>
              <a:sym typeface="Arimo"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1028700" y="442720"/>
            <a:ext cx="16615212" cy="9564489"/>
          </a:xfrm>
          <a:prstGeom prst="rect">
            <a:avLst/>
          </a:prstGeom>
        </p:spPr>
        <p:txBody>
          <a:bodyPr lIns="0" tIns="0" rIns="0" bIns="0" rtlCol="0" anchor="t">
            <a:spAutoFit/>
          </a:bodyPr>
          <a:lstStyle/>
          <a:p>
            <a:pPr algn="ctr">
              <a:lnSpc>
                <a:spcPts val="3320"/>
              </a:lnSpc>
              <a:spcBef>
                <a:spcPct val="0"/>
              </a:spcBef>
            </a:pPr>
            <a:r>
              <a:rPr lang="en-US" sz="2370">
                <a:solidFill>
                  <a:srgbClr val="000000"/>
                </a:solidFill>
                <a:latin typeface="Arimo" panose="020B0604020202020204"/>
                <a:ea typeface="Arimo" panose="020B0604020202020204"/>
                <a:cs typeface="Arimo" panose="020B0604020202020204"/>
                <a:sym typeface="Arimo" panose="020B0604020202020204"/>
              </a:rPr>
              <a:t>3.3 System Design:</a:t>
            </a:r>
            <a:endParaRPr lang="en-US" sz="2370">
              <a:solidFill>
                <a:srgbClr val="000000"/>
              </a:solidFill>
              <a:latin typeface="Arimo" panose="020B0604020202020204"/>
              <a:ea typeface="Arimo" panose="020B0604020202020204"/>
              <a:cs typeface="Arimo" panose="020B0604020202020204"/>
              <a:sym typeface="Arimo" panose="020B0604020202020204"/>
            </a:endParaRPr>
          </a:p>
          <a:p>
            <a:pPr algn="ctr">
              <a:lnSpc>
                <a:spcPts val="3320"/>
              </a:lnSpc>
              <a:spcBef>
                <a:spcPct val="0"/>
              </a:spcBef>
            </a:pPr>
          </a:p>
          <a:p>
            <a:pPr algn="ctr">
              <a:lnSpc>
                <a:spcPts val="3320"/>
              </a:lnSpc>
              <a:spcBef>
                <a:spcPct val="0"/>
              </a:spcBef>
            </a:pPr>
            <a:r>
              <a:rPr lang="en-US" sz="2370">
                <a:solidFill>
                  <a:srgbClr val="000000"/>
                </a:solidFill>
                <a:latin typeface="Arimo" panose="020B0604020202020204"/>
                <a:ea typeface="Arimo" panose="020B0604020202020204"/>
                <a:cs typeface="Arimo" panose="020B0604020202020204"/>
                <a:sym typeface="Arimo" panose="020B0604020202020204"/>
              </a:rPr>
              <a:t> 3.3.1 System Architecture :</a:t>
            </a:r>
            <a:endParaRPr lang="en-US" sz="2370">
              <a:solidFill>
                <a:srgbClr val="000000"/>
              </a:solidFill>
              <a:latin typeface="Arimo" panose="020B0604020202020204"/>
              <a:ea typeface="Arimo" panose="020B0604020202020204"/>
              <a:cs typeface="Arimo" panose="020B0604020202020204"/>
              <a:sym typeface="Arimo" panose="020B0604020202020204"/>
            </a:endParaRPr>
          </a:p>
          <a:p>
            <a:pPr algn="ctr">
              <a:lnSpc>
                <a:spcPts val="3320"/>
              </a:lnSpc>
              <a:spcBef>
                <a:spcPct val="0"/>
              </a:spcBef>
            </a:pPr>
            <a:r>
              <a:rPr lang="en-US" sz="2370">
                <a:solidFill>
                  <a:srgbClr val="000000"/>
                </a:solidFill>
                <a:latin typeface="Arimo" panose="020B0604020202020204"/>
                <a:ea typeface="Arimo" panose="020B0604020202020204"/>
                <a:cs typeface="Arimo" panose="020B0604020202020204"/>
                <a:sym typeface="Arimo" panose="020B0604020202020204"/>
              </a:rPr>
              <a:t>      Three-layer architecture:</a:t>
            </a:r>
            <a:endParaRPr lang="en-US" sz="2370">
              <a:solidFill>
                <a:srgbClr val="000000"/>
              </a:solidFill>
              <a:latin typeface="Arimo" panose="020B0604020202020204"/>
              <a:ea typeface="Arimo" panose="020B0604020202020204"/>
              <a:cs typeface="Arimo" panose="020B0604020202020204"/>
              <a:sym typeface="Arimo" panose="020B0604020202020204"/>
            </a:endParaRPr>
          </a:p>
          <a:p>
            <a:pPr algn="ctr">
              <a:lnSpc>
                <a:spcPts val="3320"/>
              </a:lnSpc>
              <a:spcBef>
                <a:spcPct val="0"/>
              </a:spcBef>
            </a:pPr>
            <a:r>
              <a:rPr lang="en-US" sz="2370">
                <a:solidFill>
                  <a:srgbClr val="000000"/>
                </a:solidFill>
                <a:latin typeface="Arimo" panose="020B0604020202020204"/>
                <a:ea typeface="Arimo" panose="020B0604020202020204"/>
                <a:cs typeface="Arimo" panose="020B0604020202020204"/>
                <a:sym typeface="Arimo" panose="020B0604020202020204"/>
              </a:rPr>
              <a:t>IoT Device Layer – Sensors and devices that collect data.</a:t>
            </a:r>
            <a:endParaRPr lang="en-US" sz="2370">
              <a:solidFill>
                <a:srgbClr val="000000"/>
              </a:solidFill>
              <a:latin typeface="Arimo" panose="020B0604020202020204"/>
              <a:ea typeface="Arimo" panose="020B0604020202020204"/>
              <a:cs typeface="Arimo" panose="020B0604020202020204"/>
              <a:sym typeface="Arimo" panose="020B0604020202020204"/>
            </a:endParaRPr>
          </a:p>
          <a:p>
            <a:pPr algn="ctr">
              <a:lnSpc>
                <a:spcPts val="3320"/>
              </a:lnSpc>
              <a:spcBef>
                <a:spcPct val="0"/>
              </a:spcBef>
            </a:pPr>
          </a:p>
          <a:p>
            <a:pPr algn="ctr">
              <a:lnSpc>
                <a:spcPts val="3320"/>
              </a:lnSpc>
              <a:spcBef>
                <a:spcPct val="0"/>
              </a:spcBef>
            </a:pPr>
            <a:r>
              <a:rPr lang="en-US" sz="2370">
                <a:solidFill>
                  <a:srgbClr val="000000"/>
                </a:solidFill>
                <a:latin typeface="Arimo" panose="020B0604020202020204"/>
                <a:ea typeface="Arimo" panose="020B0604020202020204"/>
                <a:cs typeface="Arimo" panose="020B0604020202020204"/>
                <a:sym typeface="Arimo" panose="020B0604020202020204"/>
              </a:rPr>
              <a:t>Fog Computing Layer – Intermediate processing units (fog nodes) that reduce latency by handling data closer to IoT devices.</a:t>
            </a:r>
            <a:endParaRPr lang="en-US" sz="2370">
              <a:solidFill>
                <a:srgbClr val="000000"/>
              </a:solidFill>
              <a:latin typeface="Arimo" panose="020B0604020202020204"/>
              <a:ea typeface="Arimo" panose="020B0604020202020204"/>
              <a:cs typeface="Arimo" panose="020B0604020202020204"/>
              <a:sym typeface="Arimo" panose="020B0604020202020204"/>
            </a:endParaRPr>
          </a:p>
          <a:p>
            <a:pPr algn="ctr">
              <a:lnSpc>
                <a:spcPts val="3320"/>
              </a:lnSpc>
              <a:spcBef>
                <a:spcPct val="0"/>
              </a:spcBef>
            </a:pPr>
          </a:p>
          <a:p>
            <a:pPr algn="ctr">
              <a:lnSpc>
                <a:spcPts val="3320"/>
              </a:lnSpc>
              <a:spcBef>
                <a:spcPct val="0"/>
              </a:spcBef>
            </a:pPr>
            <a:r>
              <a:rPr lang="en-US" sz="2370">
                <a:solidFill>
                  <a:srgbClr val="000000"/>
                </a:solidFill>
                <a:latin typeface="Arimo" panose="020B0604020202020204"/>
                <a:ea typeface="Arimo" panose="020B0604020202020204"/>
                <a:cs typeface="Arimo" panose="020B0604020202020204"/>
                <a:sym typeface="Arimo" panose="020B0604020202020204"/>
              </a:rPr>
              <a:t>Cloud Layer – Centralized storage and processing for long-term analytic</a:t>
            </a:r>
            <a:endParaRPr lang="en-US" sz="2370">
              <a:solidFill>
                <a:srgbClr val="000000"/>
              </a:solidFill>
              <a:latin typeface="Arimo" panose="020B0604020202020204"/>
              <a:ea typeface="Arimo" panose="020B0604020202020204"/>
              <a:cs typeface="Arimo" panose="020B0604020202020204"/>
              <a:sym typeface="Arimo" panose="020B0604020202020204"/>
            </a:endParaRPr>
          </a:p>
          <a:p>
            <a:pPr algn="ctr">
              <a:lnSpc>
                <a:spcPts val="3320"/>
              </a:lnSpc>
              <a:spcBef>
                <a:spcPct val="0"/>
              </a:spcBef>
            </a:pPr>
            <a:r>
              <a:rPr lang="en-US" sz="2370">
                <a:solidFill>
                  <a:srgbClr val="000000"/>
                </a:solidFill>
                <a:latin typeface="Arimo" panose="020B0604020202020204"/>
                <a:ea typeface="Arimo" panose="020B0604020202020204"/>
                <a:cs typeface="Arimo" panose="020B0604020202020204"/>
                <a:sym typeface="Arimo" panose="020B0604020202020204"/>
              </a:rPr>
              <a:t>       3.3.2  Hardware and Software Components :</a:t>
            </a:r>
            <a:endParaRPr lang="en-US" sz="2370">
              <a:solidFill>
                <a:srgbClr val="000000"/>
              </a:solidFill>
              <a:latin typeface="Arimo" panose="020B0604020202020204"/>
              <a:ea typeface="Arimo" panose="020B0604020202020204"/>
              <a:cs typeface="Arimo" panose="020B0604020202020204"/>
              <a:sym typeface="Arimo" panose="020B0604020202020204"/>
            </a:endParaRPr>
          </a:p>
          <a:p>
            <a:pPr algn="ctr">
              <a:lnSpc>
                <a:spcPts val="3320"/>
              </a:lnSpc>
              <a:spcBef>
                <a:spcPct val="0"/>
              </a:spcBef>
            </a:pPr>
          </a:p>
          <a:p>
            <a:pPr algn="ctr">
              <a:lnSpc>
                <a:spcPts val="3320"/>
              </a:lnSpc>
              <a:spcBef>
                <a:spcPct val="0"/>
              </a:spcBef>
            </a:pPr>
            <a:r>
              <a:rPr lang="en-US" sz="2370">
                <a:solidFill>
                  <a:srgbClr val="000000"/>
                </a:solidFill>
                <a:latin typeface="Arimo" panose="020B0604020202020204"/>
                <a:ea typeface="Arimo" panose="020B0604020202020204"/>
                <a:cs typeface="Arimo" panose="020B0604020202020204"/>
                <a:sym typeface="Arimo" panose="020B0604020202020204"/>
              </a:rPr>
              <a:t>      Software Tools:</a:t>
            </a:r>
            <a:endParaRPr lang="en-US" sz="2370">
              <a:solidFill>
                <a:srgbClr val="000000"/>
              </a:solidFill>
              <a:latin typeface="Arimo" panose="020B0604020202020204"/>
              <a:ea typeface="Arimo" panose="020B0604020202020204"/>
              <a:cs typeface="Arimo" panose="020B0604020202020204"/>
              <a:sym typeface="Arimo" panose="020B0604020202020204"/>
            </a:endParaRPr>
          </a:p>
          <a:p>
            <a:pPr algn="ctr">
              <a:lnSpc>
                <a:spcPts val="3320"/>
              </a:lnSpc>
              <a:spcBef>
                <a:spcPct val="0"/>
              </a:spcBef>
            </a:pPr>
            <a:r>
              <a:rPr lang="en-US" sz="2370">
                <a:solidFill>
                  <a:srgbClr val="000000"/>
                </a:solidFill>
                <a:latin typeface="Arimo" panose="020B0604020202020204"/>
                <a:ea typeface="Arimo" panose="020B0604020202020204"/>
                <a:cs typeface="Arimo" panose="020B0604020202020204"/>
                <a:sym typeface="Arimo" panose="020B0604020202020204"/>
              </a:rPr>
              <a:t>  Simulation software (e.g., Python) for modeling the IoT network and fog nodes.</a:t>
            </a:r>
            <a:endParaRPr lang="en-US" sz="2370">
              <a:solidFill>
                <a:srgbClr val="000000"/>
              </a:solidFill>
              <a:latin typeface="Arimo" panose="020B0604020202020204"/>
              <a:ea typeface="Arimo" panose="020B0604020202020204"/>
              <a:cs typeface="Arimo" panose="020B0604020202020204"/>
              <a:sym typeface="Arimo" panose="020B0604020202020204"/>
            </a:endParaRPr>
          </a:p>
          <a:p>
            <a:pPr algn="ctr">
              <a:lnSpc>
                <a:spcPts val="3320"/>
              </a:lnSpc>
              <a:spcBef>
                <a:spcPct val="0"/>
              </a:spcBef>
            </a:pPr>
            <a:r>
              <a:rPr lang="en-US" sz="2370">
                <a:solidFill>
                  <a:srgbClr val="000000"/>
                </a:solidFill>
                <a:latin typeface="Arimo" panose="020B0604020202020204"/>
                <a:ea typeface="Arimo" panose="020B0604020202020204"/>
                <a:cs typeface="Arimo" panose="020B0604020202020204"/>
                <a:sym typeface="Arimo" panose="020B0604020202020204"/>
              </a:rPr>
              <a:t>    Statistical tools for data analysis and visualization.</a:t>
            </a:r>
            <a:endParaRPr lang="en-US" sz="2370">
              <a:solidFill>
                <a:srgbClr val="000000"/>
              </a:solidFill>
              <a:latin typeface="Arimo" panose="020B0604020202020204"/>
              <a:ea typeface="Arimo" panose="020B0604020202020204"/>
              <a:cs typeface="Arimo" panose="020B0604020202020204"/>
              <a:sym typeface="Arimo" panose="020B0604020202020204"/>
            </a:endParaRPr>
          </a:p>
          <a:p>
            <a:pPr algn="ctr">
              <a:lnSpc>
                <a:spcPts val="3320"/>
              </a:lnSpc>
              <a:spcBef>
                <a:spcPct val="0"/>
              </a:spcBef>
            </a:pPr>
          </a:p>
          <a:p>
            <a:pPr algn="ctr">
              <a:lnSpc>
                <a:spcPts val="3320"/>
              </a:lnSpc>
              <a:spcBef>
                <a:spcPct val="0"/>
              </a:spcBef>
            </a:pPr>
            <a:r>
              <a:rPr lang="en-US" sz="2370">
                <a:solidFill>
                  <a:srgbClr val="000000"/>
                </a:solidFill>
                <a:latin typeface="Arimo" panose="020B0604020202020204"/>
                <a:ea typeface="Arimo" panose="020B0604020202020204"/>
                <a:cs typeface="Arimo" panose="020B0604020202020204"/>
                <a:sym typeface="Arimo" panose="020B0604020202020204"/>
              </a:rPr>
              <a:t>      Hardware Requirements:</a:t>
            </a:r>
            <a:endParaRPr lang="en-US" sz="2370">
              <a:solidFill>
                <a:srgbClr val="000000"/>
              </a:solidFill>
              <a:latin typeface="Arimo" panose="020B0604020202020204"/>
              <a:ea typeface="Arimo" panose="020B0604020202020204"/>
              <a:cs typeface="Arimo" panose="020B0604020202020204"/>
              <a:sym typeface="Arimo" panose="020B0604020202020204"/>
            </a:endParaRPr>
          </a:p>
          <a:p>
            <a:pPr algn="ctr">
              <a:lnSpc>
                <a:spcPts val="3320"/>
              </a:lnSpc>
              <a:spcBef>
                <a:spcPct val="0"/>
              </a:spcBef>
            </a:pPr>
          </a:p>
          <a:p>
            <a:pPr algn="ctr">
              <a:lnSpc>
                <a:spcPts val="3320"/>
              </a:lnSpc>
              <a:spcBef>
                <a:spcPct val="0"/>
              </a:spcBef>
            </a:pPr>
            <a:r>
              <a:rPr lang="en-US" sz="2370">
                <a:solidFill>
                  <a:srgbClr val="000000"/>
                </a:solidFill>
                <a:latin typeface="Arimo" panose="020B0604020202020204"/>
                <a:ea typeface="Arimo" panose="020B0604020202020204"/>
                <a:cs typeface="Arimo" panose="020B0604020202020204"/>
                <a:sym typeface="Arimo" panose="020B0604020202020204"/>
              </a:rPr>
              <a:t>    IoT Devices: Sensors, actuators, and communication modules </a:t>
            </a:r>
            <a:endParaRPr lang="en-US" sz="2370">
              <a:solidFill>
                <a:srgbClr val="000000"/>
              </a:solidFill>
              <a:latin typeface="Arimo" panose="020B0604020202020204"/>
              <a:ea typeface="Arimo" panose="020B0604020202020204"/>
              <a:cs typeface="Arimo" panose="020B0604020202020204"/>
              <a:sym typeface="Arimo" panose="020B0604020202020204"/>
            </a:endParaRPr>
          </a:p>
          <a:p>
            <a:pPr algn="ctr">
              <a:lnSpc>
                <a:spcPts val="3320"/>
              </a:lnSpc>
              <a:spcBef>
                <a:spcPct val="0"/>
              </a:spcBef>
            </a:pPr>
            <a:r>
              <a:rPr lang="en-US" sz="2370">
                <a:solidFill>
                  <a:srgbClr val="000000"/>
                </a:solidFill>
                <a:latin typeface="Arimo" panose="020B0604020202020204"/>
                <a:ea typeface="Arimo" panose="020B0604020202020204"/>
                <a:cs typeface="Arimo" panose="020B0604020202020204"/>
                <a:sym typeface="Arimo" panose="020B0604020202020204"/>
              </a:rPr>
              <a:t>   Fog Nodes: Edge servers or computing units handling intermediate processing.</a:t>
            </a:r>
            <a:endParaRPr lang="en-US" sz="2370">
              <a:solidFill>
                <a:srgbClr val="000000"/>
              </a:solidFill>
              <a:latin typeface="Arimo" panose="020B0604020202020204"/>
              <a:ea typeface="Arimo" panose="020B0604020202020204"/>
              <a:cs typeface="Arimo" panose="020B0604020202020204"/>
              <a:sym typeface="Arimo" panose="020B0604020202020204"/>
            </a:endParaRPr>
          </a:p>
          <a:p>
            <a:pPr algn="ctr">
              <a:lnSpc>
                <a:spcPts val="3320"/>
              </a:lnSpc>
              <a:spcBef>
                <a:spcPct val="0"/>
              </a:spcBef>
            </a:pPr>
            <a:r>
              <a:rPr lang="en-US" sz="2370">
                <a:solidFill>
                  <a:srgbClr val="000000"/>
                </a:solidFill>
                <a:latin typeface="Arimo" panose="020B0604020202020204"/>
                <a:ea typeface="Arimo" panose="020B0604020202020204"/>
                <a:cs typeface="Arimo" panose="020B0604020202020204"/>
                <a:sym typeface="Arimo" panose="020B0604020202020204"/>
              </a:rPr>
              <a:t>   A computer with sufficient processing power and memory to run simulations.</a:t>
            </a:r>
            <a:endParaRPr lang="en-US" sz="2370">
              <a:solidFill>
                <a:srgbClr val="000000"/>
              </a:solidFill>
              <a:latin typeface="Arimo" panose="020B0604020202020204"/>
              <a:ea typeface="Arimo" panose="020B0604020202020204"/>
              <a:cs typeface="Arimo" panose="020B0604020202020204"/>
              <a:sym typeface="Arimo" panose="020B0604020202020204"/>
            </a:endParaRPr>
          </a:p>
          <a:p>
            <a:pPr algn="ctr">
              <a:lnSpc>
                <a:spcPts val="3320"/>
              </a:lnSpc>
              <a:spcBef>
                <a:spcPct val="0"/>
              </a:spcBef>
            </a:pPr>
            <a:r>
              <a:rPr lang="en-US" sz="2370">
                <a:solidFill>
                  <a:srgbClr val="000000"/>
                </a:solidFill>
                <a:latin typeface="Arimo" panose="020B0604020202020204"/>
                <a:ea typeface="Arimo" panose="020B0604020202020204"/>
                <a:cs typeface="Arimo" panose="020B0604020202020204"/>
                <a:sym typeface="Arimo" panose="020B0604020202020204"/>
              </a:rPr>
              <a:t>   Internet connectivity for accessing relevant literature and tools.</a:t>
            </a:r>
            <a:endParaRPr lang="en-US" sz="2370">
              <a:solidFill>
                <a:srgbClr val="000000"/>
              </a:solidFill>
              <a:latin typeface="Arimo" panose="020B0604020202020204"/>
              <a:ea typeface="Arimo" panose="020B0604020202020204"/>
              <a:cs typeface="Arimo" panose="020B0604020202020204"/>
              <a:sym typeface="Arimo" panose="020B0604020202020204"/>
            </a:endParaRPr>
          </a:p>
          <a:p>
            <a:pPr algn="ctr">
              <a:lnSpc>
                <a:spcPts val="3320"/>
              </a:lnSpc>
              <a:spcBef>
                <a:spcPct val="0"/>
              </a:spcBef>
            </a:pPr>
            <a:r>
              <a:rPr lang="en-US" sz="2370">
                <a:solidFill>
                  <a:srgbClr val="000000"/>
                </a:solidFill>
                <a:latin typeface="Arimo" panose="020B0604020202020204"/>
                <a:ea typeface="Arimo" panose="020B0604020202020204"/>
                <a:cs typeface="Arimo" panose="020B0604020202020204"/>
                <a:sym typeface="Arimo" panose="020B0604020202020204"/>
              </a:rPr>
              <a:t>  Communication Technologies: Wi-Fi, 5G, or LPWAN used for data transfer between layers.</a:t>
            </a:r>
            <a:endParaRPr lang="en-US" sz="2370">
              <a:solidFill>
                <a:srgbClr val="000000"/>
              </a:solidFill>
              <a:latin typeface="Arimo" panose="020B0604020202020204"/>
              <a:ea typeface="Arimo" panose="020B0604020202020204"/>
              <a:cs typeface="Arimo" panose="020B0604020202020204"/>
              <a:sym typeface="Arimo" panose="020B0604020202020204"/>
            </a:endParaRPr>
          </a:p>
          <a:p>
            <a:pPr algn="ctr">
              <a:lnSpc>
                <a:spcPts val="3320"/>
              </a:lnSpc>
              <a:spcBef>
                <a:spcPct val="0"/>
              </a:spcBef>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136911" y="1657303"/>
            <a:ext cx="18151089" cy="8627237"/>
          </a:xfrm>
          <a:prstGeom prst="rect">
            <a:avLst/>
          </a:prstGeom>
        </p:spPr>
        <p:txBody>
          <a:bodyPr lIns="0" tIns="0" rIns="0" bIns="0" rtlCol="0" anchor="t">
            <a:spAutoFit/>
          </a:bodyPr>
          <a:lstStyle/>
          <a:p>
            <a:pPr algn="ctr">
              <a:lnSpc>
                <a:spcPts val="5940"/>
              </a:lnSpc>
              <a:spcBef>
                <a:spcPct val="0"/>
              </a:spcBef>
            </a:pPr>
            <a:r>
              <a:rPr lang="en-US" sz="4245">
                <a:solidFill>
                  <a:srgbClr val="000000"/>
                </a:solidFill>
                <a:latin typeface="Arimo" panose="020B0604020202020204"/>
                <a:ea typeface="Arimo" panose="020B0604020202020204"/>
                <a:cs typeface="Arimo" panose="020B0604020202020204"/>
                <a:sym typeface="Arimo" panose="020B0604020202020204"/>
              </a:rPr>
              <a:t>Objective:</a:t>
            </a:r>
            <a:endParaRPr lang="en-US" sz="4245">
              <a:solidFill>
                <a:srgbClr val="000000"/>
              </a:solidFill>
              <a:latin typeface="Arimo" panose="020B0604020202020204"/>
              <a:ea typeface="Arimo" panose="020B0604020202020204"/>
              <a:cs typeface="Arimo" panose="020B0604020202020204"/>
              <a:sym typeface="Arimo" panose="020B0604020202020204"/>
            </a:endParaRPr>
          </a:p>
          <a:p>
            <a:pPr algn="ctr">
              <a:lnSpc>
                <a:spcPts val="4960"/>
              </a:lnSpc>
              <a:spcBef>
                <a:spcPct val="0"/>
              </a:spcBef>
            </a:pPr>
            <a:r>
              <a:rPr lang="en-US" sz="3545">
                <a:solidFill>
                  <a:srgbClr val="FFFFFF"/>
                </a:solidFill>
                <a:latin typeface="Arimo" panose="020B0604020202020204"/>
                <a:ea typeface="Arimo" panose="020B0604020202020204"/>
                <a:cs typeface="Arimo" panose="020B0604020202020204"/>
                <a:sym typeface="Arimo" panose="020B0604020202020204"/>
              </a:rPr>
              <a:t> Identify how the number of fog nodes affects network delay in an IoT environment.</a:t>
            </a:r>
            <a:endParaRPr lang="en-US" sz="3545">
              <a:solidFill>
                <a:srgbClr val="FFFFFF"/>
              </a:solidFill>
              <a:latin typeface="Arimo" panose="020B0604020202020204"/>
              <a:ea typeface="Arimo" panose="020B0604020202020204"/>
              <a:cs typeface="Arimo" panose="020B0604020202020204"/>
              <a:sym typeface="Arimo" panose="020B0604020202020204"/>
            </a:endParaRPr>
          </a:p>
          <a:p>
            <a:pPr algn="ctr">
              <a:lnSpc>
                <a:spcPts val="4960"/>
              </a:lnSpc>
              <a:spcBef>
                <a:spcPct val="0"/>
              </a:spcBef>
            </a:pPr>
            <a:r>
              <a:rPr lang="en-US" sz="3545">
                <a:solidFill>
                  <a:srgbClr val="FFFFFF"/>
                </a:solidFill>
                <a:latin typeface="Arimo" panose="020B0604020202020204"/>
                <a:ea typeface="Arimo" panose="020B0604020202020204"/>
                <a:cs typeface="Arimo" panose="020B0604020202020204"/>
                <a:sym typeface="Arimo" panose="020B0604020202020204"/>
              </a:rPr>
              <a:t>Data Collection and Device Distribution</a:t>
            </a:r>
            <a:endParaRPr lang="en-US" sz="3545">
              <a:solidFill>
                <a:srgbClr val="FFFFFF"/>
              </a:solidFill>
              <a:latin typeface="Arimo" panose="020B0604020202020204"/>
              <a:ea typeface="Arimo" panose="020B0604020202020204"/>
              <a:cs typeface="Arimo" panose="020B0604020202020204"/>
              <a:sym typeface="Arimo" panose="020B0604020202020204"/>
            </a:endParaRPr>
          </a:p>
          <a:p>
            <a:pPr algn="ctr">
              <a:lnSpc>
                <a:spcPts val="5800"/>
              </a:lnSpc>
              <a:spcBef>
                <a:spcPct val="0"/>
              </a:spcBef>
            </a:pPr>
            <a:r>
              <a:rPr lang="en-US" sz="4145">
                <a:solidFill>
                  <a:srgbClr val="FFFFFF"/>
                </a:solidFill>
                <a:latin typeface="Arimo" panose="020B0604020202020204"/>
                <a:ea typeface="Arimo" panose="020B0604020202020204"/>
                <a:cs typeface="Arimo" panose="020B0604020202020204"/>
                <a:sym typeface="Arimo" panose="020B0604020202020204"/>
              </a:rPr>
              <a:t> </a:t>
            </a:r>
            <a:r>
              <a:rPr lang="en-US" sz="4145">
                <a:solidFill>
                  <a:srgbClr val="000000"/>
                </a:solidFill>
                <a:latin typeface="Arimo" panose="020B0604020202020204"/>
                <a:ea typeface="Arimo" panose="020B0604020202020204"/>
                <a:cs typeface="Arimo" panose="020B0604020202020204"/>
                <a:sym typeface="Arimo" panose="020B0604020202020204"/>
              </a:rPr>
              <a:t>Simulation Setup:</a:t>
            </a:r>
            <a:endParaRPr lang="en-US" sz="4145">
              <a:solidFill>
                <a:srgbClr val="000000"/>
              </a:solidFill>
              <a:latin typeface="Arimo" panose="020B0604020202020204"/>
              <a:ea typeface="Arimo" panose="020B0604020202020204"/>
              <a:cs typeface="Arimo" panose="020B0604020202020204"/>
              <a:sym typeface="Arimo" panose="020B0604020202020204"/>
            </a:endParaRPr>
          </a:p>
          <a:p>
            <a:pPr algn="ctr">
              <a:lnSpc>
                <a:spcPts val="4960"/>
              </a:lnSpc>
              <a:spcBef>
                <a:spcPct val="0"/>
              </a:spcBef>
            </a:pPr>
            <a:r>
              <a:rPr lang="en-US" sz="3545">
                <a:solidFill>
                  <a:srgbClr val="FFFFFF"/>
                </a:solidFill>
                <a:latin typeface="Arimo" panose="020B0604020202020204"/>
                <a:ea typeface="Arimo" panose="020B0604020202020204"/>
                <a:cs typeface="Arimo" panose="020B0604020202020204"/>
                <a:sym typeface="Arimo" panose="020B0604020202020204"/>
              </a:rPr>
              <a:t>Simulate two IoT network scenarios: one with 100 devices and another with 10,000 devices.</a:t>
            </a:r>
            <a:endParaRPr lang="en-US" sz="3545">
              <a:solidFill>
                <a:srgbClr val="FFFFFF"/>
              </a:solidFill>
              <a:latin typeface="Arimo" panose="020B0604020202020204"/>
              <a:ea typeface="Arimo" panose="020B0604020202020204"/>
              <a:cs typeface="Arimo" panose="020B0604020202020204"/>
              <a:sym typeface="Arimo" panose="020B0604020202020204"/>
            </a:endParaRPr>
          </a:p>
          <a:p>
            <a:pPr algn="ctr">
              <a:lnSpc>
                <a:spcPts val="6080"/>
              </a:lnSpc>
              <a:spcBef>
                <a:spcPct val="0"/>
              </a:spcBef>
            </a:pPr>
            <a:r>
              <a:rPr lang="en-US" sz="4345">
                <a:solidFill>
                  <a:srgbClr val="000000"/>
                </a:solidFill>
                <a:latin typeface="Arimo" panose="020B0604020202020204"/>
                <a:ea typeface="Arimo" panose="020B0604020202020204"/>
                <a:cs typeface="Arimo" panose="020B0604020202020204"/>
                <a:sym typeface="Arimo" panose="020B0604020202020204"/>
              </a:rPr>
              <a:t>Device Distribution:</a:t>
            </a:r>
            <a:endParaRPr lang="en-US" sz="4345">
              <a:solidFill>
                <a:srgbClr val="000000"/>
              </a:solidFill>
              <a:latin typeface="Arimo" panose="020B0604020202020204"/>
              <a:ea typeface="Arimo" panose="020B0604020202020204"/>
              <a:cs typeface="Arimo" panose="020B0604020202020204"/>
              <a:sym typeface="Arimo" panose="020B0604020202020204"/>
            </a:endParaRPr>
          </a:p>
          <a:p>
            <a:pPr algn="ctr">
              <a:lnSpc>
                <a:spcPts val="4960"/>
              </a:lnSpc>
              <a:spcBef>
                <a:spcPct val="0"/>
              </a:spcBef>
            </a:pPr>
            <a:r>
              <a:rPr lang="en-US" sz="3545">
                <a:solidFill>
                  <a:srgbClr val="FFFFFF"/>
                </a:solidFill>
                <a:latin typeface="Arimo" panose="020B0604020202020204"/>
                <a:ea typeface="Arimo" panose="020B0604020202020204"/>
                <a:cs typeface="Arimo" panose="020B0604020202020204"/>
                <a:sym typeface="Arimo" panose="020B0604020202020204"/>
              </a:rPr>
              <a:t>Used the Poisson distribution to find  how many devices are likely to be present in a given area , randomly distributed the IoT devices over the network area, ensuring a realistic and variable spread..</a:t>
            </a:r>
            <a:endParaRPr lang="en-US" sz="3545">
              <a:solidFill>
                <a:srgbClr val="FFFFFF"/>
              </a:solidFill>
              <a:latin typeface="Arimo" panose="020B0604020202020204"/>
              <a:ea typeface="Arimo" panose="020B0604020202020204"/>
              <a:cs typeface="Arimo" panose="020B0604020202020204"/>
              <a:sym typeface="Arimo" panose="020B0604020202020204"/>
            </a:endParaRPr>
          </a:p>
          <a:p>
            <a:pPr algn="ctr">
              <a:lnSpc>
                <a:spcPts val="4960"/>
              </a:lnSpc>
              <a:spcBef>
                <a:spcPct val="0"/>
              </a:spcBef>
            </a:pPr>
            <a:r>
              <a:rPr lang="en-US" sz="3545">
                <a:solidFill>
                  <a:srgbClr val="FFFFFF"/>
                </a:solidFill>
                <a:latin typeface="Arimo" panose="020B0604020202020204"/>
                <a:ea typeface="Arimo" panose="020B0604020202020204"/>
                <a:cs typeface="Arimo" panose="020B0604020202020204"/>
                <a:sym typeface="Arimo" panose="020B0604020202020204"/>
              </a:rPr>
              <a:t>Cluster Formation and Fog Node Placement</a:t>
            </a:r>
            <a:endParaRPr lang="en-US" sz="3545">
              <a:solidFill>
                <a:srgbClr val="FFFFFF"/>
              </a:solidFill>
              <a:latin typeface="Arimo" panose="020B0604020202020204"/>
              <a:ea typeface="Arimo" panose="020B0604020202020204"/>
              <a:cs typeface="Arimo" panose="020B0604020202020204"/>
              <a:sym typeface="Arimo" panose="020B0604020202020204"/>
            </a:endParaRPr>
          </a:p>
          <a:p>
            <a:pPr algn="ctr">
              <a:lnSpc>
                <a:spcPts val="4960"/>
              </a:lnSpc>
              <a:spcBef>
                <a:spcPct val="0"/>
              </a:spcBef>
            </a:pPr>
            <a:r>
              <a:rPr lang="en-US" sz="3545">
                <a:solidFill>
                  <a:srgbClr val="FFFFFF"/>
                </a:solidFill>
                <a:latin typeface="Arimo" panose="020B0604020202020204"/>
                <a:ea typeface="Arimo" panose="020B0604020202020204"/>
                <a:cs typeface="Arimo" panose="020B0604020202020204"/>
                <a:sym typeface="Arimo" panose="020B0604020202020204"/>
              </a:rPr>
              <a:t>Algorithm Selection:</a:t>
            </a:r>
            <a:endParaRPr lang="en-US" sz="3545">
              <a:solidFill>
                <a:srgbClr val="FFFFFF"/>
              </a:solidFill>
              <a:latin typeface="Arimo" panose="020B0604020202020204"/>
              <a:ea typeface="Arimo" panose="020B0604020202020204"/>
              <a:cs typeface="Arimo" panose="020B0604020202020204"/>
              <a:sym typeface="Arimo" panose="020B0604020202020204"/>
            </a:endParaRPr>
          </a:p>
          <a:p>
            <a:pPr algn="ctr">
              <a:lnSpc>
                <a:spcPts val="2725"/>
              </a:lnSpc>
              <a:spcBef>
                <a:spcPct val="0"/>
              </a:spcBef>
            </a:pPr>
          </a:p>
          <a:p>
            <a:pPr algn="ctr">
              <a:lnSpc>
                <a:spcPts val="2725"/>
              </a:lnSpc>
              <a:spcBef>
                <a:spcPct val="0"/>
              </a:spcBef>
            </a:pPr>
          </a:p>
        </p:txBody>
      </p:sp>
      <p:sp>
        <p:nvSpPr>
          <p:cNvPr id="3" name="TextBox 3"/>
          <p:cNvSpPr txBox="1"/>
          <p:nvPr/>
        </p:nvSpPr>
        <p:spPr>
          <a:xfrm>
            <a:off x="1478908" y="115572"/>
            <a:ext cx="16041391" cy="1259829"/>
          </a:xfrm>
          <a:prstGeom prst="rect">
            <a:avLst/>
          </a:prstGeom>
        </p:spPr>
        <p:txBody>
          <a:bodyPr lIns="0" tIns="0" rIns="0" bIns="0" rtlCol="0" anchor="t">
            <a:spAutoFit/>
          </a:bodyPr>
          <a:lstStyle/>
          <a:p>
            <a:pPr algn="ctr">
              <a:lnSpc>
                <a:spcPts val="10360"/>
              </a:lnSpc>
            </a:pPr>
            <a:r>
              <a:rPr lang="en-US" sz="7400" b="1">
                <a:solidFill>
                  <a:srgbClr val="3C3836"/>
                </a:solidFill>
                <a:latin typeface="Canva Sans Bold" panose="020B0803030501040103"/>
                <a:ea typeface="Canva Sans Bold" panose="020B0803030501040103"/>
                <a:cs typeface="Canva Sans Bold" panose="020B0803030501040103"/>
                <a:sym typeface="Canva Sans Bold" panose="020B0803030501040103"/>
              </a:rPr>
              <a:t>IMPLEMENT</a:t>
            </a:r>
            <a:r>
              <a:rPr lang="en-US" sz="7400" b="1">
                <a:solidFill>
                  <a:srgbClr val="3C3836"/>
                </a:solidFill>
                <a:latin typeface="Canva Sans Bold" panose="020B0803030501040103"/>
                <a:ea typeface="Canva Sans Bold" panose="020B0803030501040103"/>
                <a:cs typeface="Canva Sans Bold" panose="020B0803030501040103"/>
                <a:sym typeface="Canva Sans Bold" panose="020B0803030501040103"/>
              </a:rPr>
              <a:t>ATION  AND METHODS</a:t>
            </a:r>
            <a:endParaRPr lang="en-US" sz="7400" b="1">
              <a:solidFill>
                <a:srgbClr val="3C3836"/>
              </a:solidFill>
              <a:latin typeface="Canva Sans Bold" panose="020B0803030501040103"/>
              <a:ea typeface="Canva Sans Bold" panose="020B0803030501040103"/>
              <a:cs typeface="Canva Sans Bold" panose="020B0803030501040103"/>
              <a:sym typeface="Canva Sans Bold" panose="020B0803030501040103"/>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18348</Words>
  <Application>WPS Slides</Application>
  <PresentationFormat>On-screen Show (4:3)</PresentationFormat>
  <Paragraphs>551</Paragraphs>
  <Slides>37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37</vt:i4>
      </vt:variant>
    </vt:vector>
  </HeadingPairs>
  <TitlesOfParts>
    <vt:vector size="52" baseType="lpstr">
      <vt:lpstr>Arial</vt:lpstr>
      <vt:lpstr>SimSun</vt:lpstr>
      <vt:lpstr>Wingdings</vt:lpstr>
      <vt:lpstr>Canva Sans Bold</vt:lpstr>
      <vt:lpstr>Canva Sans</vt:lpstr>
      <vt:lpstr>Arial</vt:lpstr>
      <vt:lpstr>Arimo</vt:lpstr>
      <vt:lpstr>League Spartan</vt:lpstr>
      <vt:lpstr>Arimo Bold</vt:lpstr>
      <vt:lpstr>Calibri</vt:lpstr>
      <vt:lpstr>Microsoft YaHei</vt:lpstr>
      <vt:lpstr>Arial Unicode MS</vt:lpstr>
      <vt:lpstr>Playfair Display SC</vt:lpstr>
      <vt:lpstr>Playfair Display SC Bold</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a heading</dc:title>
  <dc:creator/>
  <cp:lastModifiedBy>WPS_1724300894</cp:lastModifiedBy>
  <cp:revision>3</cp:revision>
  <dcterms:created xsi:type="dcterms:W3CDTF">2006-08-16T00:00:00Z</dcterms:created>
  <dcterms:modified xsi:type="dcterms:W3CDTF">2025-04-08T09:49:09Z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919B414966C147A0A0E48DA97AAF03FD_13</vt:lpwstr>
  </property>
  <property fmtid="{D5CDD505-2E9C-101B-9397-08002B2CF9AE}" pid="3" name="KSOProductBuildVer">
    <vt:lpwstr>1033-12.2.0.20782</vt:lpwstr>
  </property>
</Properties>
</file>