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6" r:id="rId5"/>
    <p:sldId id="330" r:id="rId6"/>
    <p:sldId id="257" r:id="rId7"/>
    <p:sldId id="353" r:id="rId8"/>
    <p:sldId id="349" r:id="rId9"/>
    <p:sldId id="305" r:id="rId10"/>
    <p:sldId id="344" r:id="rId11"/>
    <p:sldId id="345" r:id="rId12"/>
    <p:sldId id="346" r:id="rId13"/>
    <p:sldId id="348" r:id="rId14"/>
    <p:sldId id="350" r:id="rId15"/>
    <p:sldId id="351" r:id="rId16"/>
    <p:sldId id="352" r:id="rId17"/>
    <p:sldId id="335" r:id="rId18"/>
    <p:sldId id="354" r:id="rId19"/>
    <p:sldId id="33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CD1F9-7D0C-4549-A3DF-713CEC1E3D59}" v="4" dt="2022-12-24T19:51:27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Saxena" userId="b5ea2c9ca54cab16" providerId="LiveId" clId="{5B2CD1F9-7D0C-4549-A3DF-713CEC1E3D59}"/>
    <pc:docChg chg="custSel addSld delSld modSld sldOrd">
      <pc:chgData name="Ayush Saxena" userId="b5ea2c9ca54cab16" providerId="LiveId" clId="{5B2CD1F9-7D0C-4549-A3DF-713CEC1E3D59}" dt="2022-12-24T19:54:38.259" v="803" actId="27107"/>
      <pc:docMkLst>
        <pc:docMk/>
      </pc:docMkLst>
      <pc:sldChg chg="modSp mod">
        <pc:chgData name="Ayush Saxena" userId="b5ea2c9ca54cab16" providerId="LiveId" clId="{5B2CD1F9-7D0C-4549-A3DF-713CEC1E3D59}" dt="2022-12-24T19:45:23.618" v="379" actId="313"/>
        <pc:sldMkLst>
          <pc:docMk/>
          <pc:sldMk cId="1510143952" sldId="332"/>
        </pc:sldMkLst>
        <pc:spChg chg="mod">
          <ac:chgData name="Ayush Saxena" userId="b5ea2c9ca54cab16" providerId="LiveId" clId="{5B2CD1F9-7D0C-4549-A3DF-713CEC1E3D59}" dt="2022-12-24T19:45:23.618" v="379" actId="313"/>
          <ac:spMkLst>
            <pc:docMk/>
            <pc:sldMk cId="1510143952" sldId="332"/>
            <ac:spMk id="3" creationId="{02F80182-DF99-445E-8055-837D597C38A5}"/>
          </ac:spMkLst>
        </pc:spChg>
      </pc:sldChg>
      <pc:sldChg chg="modSp add mod ord">
        <pc:chgData name="Ayush Saxena" userId="b5ea2c9ca54cab16" providerId="LiveId" clId="{5B2CD1F9-7D0C-4549-A3DF-713CEC1E3D59}" dt="2022-12-24T19:45:02.426" v="378" actId="20577"/>
        <pc:sldMkLst>
          <pc:docMk/>
          <pc:sldMk cId="1300817203" sldId="353"/>
        </pc:sldMkLst>
        <pc:spChg chg="mod">
          <ac:chgData name="Ayush Saxena" userId="b5ea2c9ca54cab16" providerId="LiveId" clId="{5B2CD1F9-7D0C-4549-A3DF-713CEC1E3D59}" dt="2022-12-24T19:23:06.207" v="14" actId="368"/>
          <ac:spMkLst>
            <pc:docMk/>
            <pc:sldMk cId="1300817203" sldId="353"/>
            <ac:spMk id="2" creationId="{BFB49352-2AB0-4ADD-96B9-AB0FAECB557C}"/>
          </ac:spMkLst>
        </pc:spChg>
        <pc:spChg chg="mod">
          <ac:chgData name="Ayush Saxena" userId="b5ea2c9ca54cab16" providerId="LiveId" clId="{5B2CD1F9-7D0C-4549-A3DF-713CEC1E3D59}" dt="2022-12-24T19:45:02.426" v="378" actId="20577"/>
          <ac:spMkLst>
            <pc:docMk/>
            <pc:sldMk cId="1300817203" sldId="353"/>
            <ac:spMk id="3" creationId="{2F49AA98-AED4-4FAD-999C-98B64BB9DF71}"/>
          </ac:spMkLst>
        </pc:spChg>
      </pc:sldChg>
      <pc:sldChg chg="new del">
        <pc:chgData name="Ayush Saxena" userId="b5ea2c9ca54cab16" providerId="LiveId" clId="{5B2CD1F9-7D0C-4549-A3DF-713CEC1E3D59}" dt="2022-12-24T19:47:18.048" v="381" actId="2696"/>
        <pc:sldMkLst>
          <pc:docMk/>
          <pc:sldMk cId="112379679" sldId="354"/>
        </pc:sldMkLst>
      </pc:sldChg>
      <pc:sldChg chg="modSp add mod ord">
        <pc:chgData name="Ayush Saxena" userId="b5ea2c9ca54cab16" providerId="LiveId" clId="{5B2CD1F9-7D0C-4549-A3DF-713CEC1E3D59}" dt="2022-12-24T19:54:38.259" v="803" actId="27107"/>
        <pc:sldMkLst>
          <pc:docMk/>
          <pc:sldMk cId="467818587" sldId="354"/>
        </pc:sldMkLst>
        <pc:spChg chg="mod">
          <ac:chgData name="Ayush Saxena" userId="b5ea2c9ca54cab16" providerId="LiveId" clId="{5B2CD1F9-7D0C-4549-A3DF-713CEC1E3D59}" dt="2022-12-24T19:47:57.166" v="409" actId="20577"/>
          <ac:spMkLst>
            <pc:docMk/>
            <pc:sldMk cId="467818587" sldId="354"/>
            <ac:spMk id="2" creationId="{BFB49352-2AB0-4ADD-96B9-AB0FAECB557C}"/>
          </ac:spMkLst>
        </pc:spChg>
        <pc:spChg chg="mod">
          <ac:chgData name="Ayush Saxena" userId="b5ea2c9ca54cab16" providerId="LiveId" clId="{5B2CD1F9-7D0C-4549-A3DF-713CEC1E3D59}" dt="2022-12-24T19:54:38.259" v="803" actId="27107"/>
          <ac:spMkLst>
            <pc:docMk/>
            <pc:sldMk cId="467818587" sldId="354"/>
            <ac:spMk id="3" creationId="{2F49AA98-AED4-4FAD-999C-98B64BB9DF7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12/24/2022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dfeet.com/blog/2018/07/instagram-from-computer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linkedin.com/in/ayush9179483904/" TargetMode="External"/><Relationship Id="rId4" Type="http://schemas.openxmlformats.org/officeDocument/2006/relationships/hyperlink" Target="mailto:ayushsaxenamasai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6600" u="sng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Mangal" panose="02040503050203030202" pitchFamily="18" charset="0"/>
              </a:rPr>
              <a:t>Instagram </a:t>
            </a:r>
            <a:br>
              <a:rPr lang="en-IN" sz="6600" u="sng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6600" u="sng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Mangal" panose="02040503050203030202" pitchFamily="18" charset="0"/>
              </a:rPr>
              <a:t>User</a:t>
            </a:r>
            <a:br>
              <a:rPr lang="en-IN" sz="6600" u="sng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6600" u="sng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Mangal" panose="02040503050203030202" pitchFamily="18" charset="0"/>
              </a:rPr>
              <a:t> Analytics</a:t>
            </a:r>
            <a:endParaRPr lang="en-IN" sz="6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4880008"/>
            <a:ext cx="9144000" cy="117154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arajita" panose="02020603050405020304" pitchFamily="18" charset="0"/>
                <a:cs typeface="Aparajita" panose="02020603050405020304" pitchFamily="18" charset="0"/>
              </a:rPr>
              <a:t>Ayush Saxena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2189-DE76-4088-80FA-E76FF072F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308008"/>
            <a:ext cx="9144000" cy="2069432"/>
          </a:xfrm>
        </p:spPr>
        <p:txBody>
          <a:bodyPr>
            <a:normAutofit/>
          </a:bodyPr>
          <a:lstStyle/>
          <a:p>
            <a:r>
              <a:rPr lang="en-IN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/>
              </a:rPr>
              <a:t>Launch AD Campaign:- </a:t>
            </a:r>
            <a:br>
              <a:rPr lang="en-IN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/>
              </a:rPr>
            </a:br>
            <a:r>
              <a:rPr lang="en-US" sz="2800" b="0" i="0" dirty="0">
                <a:effectLst/>
                <a:latin typeface="Nunito"/>
              </a:rPr>
              <a:t>What day of the week do most users register on? Provide insights on when to schedule an ad campaign.</a:t>
            </a:r>
            <a:br>
              <a:rPr lang="en-US" sz="7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unito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ECE6F-7528-4058-9E33-D515EDE22F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2377440"/>
            <a:ext cx="9144000" cy="153041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SELECT DAYNAME(</a:t>
            </a:r>
            <a:r>
              <a:rPr lang="en-US" dirty="0" err="1">
                <a:solidFill>
                  <a:schemeClr val="tx1"/>
                </a:solidFill>
              </a:rPr>
              <a:t>created_at</a:t>
            </a:r>
            <a:r>
              <a:rPr lang="en-US" dirty="0">
                <a:solidFill>
                  <a:schemeClr val="tx1"/>
                </a:solidFill>
              </a:rPr>
              <a:t>) AS Day, COUNT(*) AS total FROM users GROUP BY Day ORDER BY total DESC limit 2;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1A33B-750A-4C8A-9892-9E1F17ED3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05" y="4279381"/>
            <a:ext cx="4886590" cy="15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6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2030931"/>
            <a:ext cx="5914937" cy="823260"/>
          </a:xfrm>
        </p:spPr>
        <p:txBody>
          <a:bodyPr/>
          <a:lstStyle/>
          <a:p>
            <a:pPr algn="ctr"/>
            <a:r>
              <a:rPr lang="en-IN" dirty="0"/>
              <a:t>Investor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498783"/>
            <a:ext cx="5914938" cy="2286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Our investors want to know if Instagram is performing well and is not becoming redundant like Facebook, they want to assess the app on the following grounds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25-12-2022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IN" sz="9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Mangal" panose="02040503050203030202" pitchFamily="18" charset="0"/>
              </a:rPr>
              <a:t>Instagram User Analytics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DF8D485-FF5A-496D-AD90-C5A3D40141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324" b="3324"/>
          <a:stretch>
            <a:fillRect/>
          </a:stretch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4F5558A-400C-433D-BF8D-3EF2CA46C22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324" b="3324"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0B53343-A00A-4026-B0F2-73D24A8AA71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5688" b="56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830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38EA-9005-4A32-B1C1-73C652FBA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899" y="336884"/>
            <a:ext cx="10183528" cy="2079057"/>
          </a:xfrm>
        </p:spPr>
        <p:txBody>
          <a:bodyPr>
            <a:normAutofit fontScale="90000"/>
          </a:bodyPr>
          <a:lstStyle/>
          <a:p>
            <a:r>
              <a:rPr lang="en-US" sz="27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/>
              </a:rPr>
              <a:t>User Engagement</a:t>
            </a:r>
            <a:r>
              <a:rPr lang="en-US" sz="2700" b="1" i="0" dirty="0">
                <a:solidFill>
                  <a:srgbClr val="8492A6"/>
                </a:solidFill>
                <a:effectLst/>
                <a:latin typeface="Nunito"/>
              </a:rPr>
              <a:t>:</a:t>
            </a:r>
            <a:r>
              <a:rPr lang="en-US" sz="27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"/>
              </a:rPr>
              <a:t> </a:t>
            </a:r>
            <a:br>
              <a:rPr lang="en-US" sz="27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"/>
              </a:rPr>
            </a:br>
            <a:br>
              <a:rPr lang="en-US" sz="27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"/>
              </a:rPr>
            </a:br>
            <a:r>
              <a:rPr lang="en-US" sz="2700" b="0" i="0" dirty="0">
                <a:effectLst/>
                <a:latin typeface="Nunito"/>
              </a:rPr>
              <a:t>Are users still as active and post on Instagram or they are making fewer posts</a:t>
            </a:r>
            <a:br>
              <a:rPr lang="en-US" sz="2700" dirty="0"/>
            </a:br>
            <a:r>
              <a:rPr lang="en-US" sz="2700" b="0" i="0" dirty="0">
                <a:effectLst/>
                <a:latin typeface="Nunito"/>
              </a:rPr>
              <a:t>Your Task: Provide how many times does average user posts on Instagram. Also, provide the total number of photos on Instagram/the total number of users.</a:t>
            </a:r>
            <a:br>
              <a:rPr lang="en-US" sz="5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C24E3-4B63-4A0F-ABD7-CD071E2D16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5900" y="2656573"/>
            <a:ext cx="10347158" cy="1366787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with </a:t>
            </a:r>
            <a:r>
              <a:rPr lang="en-IN" dirty="0" err="1">
                <a:solidFill>
                  <a:schemeClr val="tx1"/>
                </a:solidFill>
              </a:rPr>
              <a:t>ste</a:t>
            </a:r>
            <a:r>
              <a:rPr lang="en-IN" dirty="0">
                <a:solidFill>
                  <a:schemeClr val="tx1"/>
                </a:solidFill>
              </a:rPr>
              <a:t> as ( SELECT z.id AS </a:t>
            </a:r>
            <a:r>
              <a:rPr lang="en-IN" dirty="0" err="1">
                <a:solidFill>
                  <a:schemeClr val="tx1"/>
                </a:solidFill>
              </a:rPr>
              <a:t>userid</a:t>
            </a:r>
            <a:r>
              <a:rPr lang="en-IN" dirty="0">
                <a:solidFill>
                  <a:schemeClr val="tx1"/>
                </a:solidFill>
              </a:rPr>
              <a:t>, COUNT(y.id)AS </a:t>
            </a:r>
            <a:r>
              <a:rPr lang="en-IN" dirty="0" err="1">
                <a:solidFill>
                  <a:schemeClr val="tx1"/>
                </a:solidFill>
              </a:rPr>
              <a:t>photoid</a:t>
            </a:r>
            <a:r>
              <a:rPr lang="en-IN" dirty="0">
                <a:solidFill>
                  <a:schemeClr val="tx1"/>
                </a:solidFill>
              </a:rPr>
              <a:t> FROM users z LEFT </a:t>
            </a:r>
            <a:r>
              <a:rPr lang="en-IN" dirty="0" err="1">
                <a:solidFill>
                  <a:schemeClr val="tx1"/>
                </a:solidFill>
              </a:rPr>
              <a:t>JOINphotos</a:t>
            </a:r>
            <a:r>
              <a:rPr lang="en-IN" dirty="0">
                <a:solidFill>
                  <a:schemeClr val="tx1"/>
                </a:solidFill>
              </a:rPr>
              <a:t> y on z.id = </a:t>
            </a:r>
            <a:r>
              <a:rPr lang="en-IN" dirty="0" err="1">
                <a:solidFill>
                  <a:schemeClr val="tx1"/>
                </a:solidFill>
              </a:rPr>
              <a:t>y.user_id</a:t>
            </a:r>
            <a:r>
              <a:rPr lang="en-IN" dirty="0">
                <a:solidFill>
                  <a:schemeClr val="tx1"/>
                </a:solidFill>
              </a:rPr>
              <a:t> GROUP BY z.id )SELECT SUM(</a:t>
            </a:r>
            <a:r>
              <a:rPr lang="en-IN" dirty="0" err="1">
                <a:solidFill>
                  <a:schemeClr val="tx1"/>
                </a:solidFill>
              </a:rPr>
              <a:t>photoid</a:t>
            </a:r>
            <a:r>
              <a:rPr lang="en-IN" dirty="0">
                <a:solidFill>
                  <a:schemeClr val="tx1"/>
                </a:solidFill>
              </a:rPr>
              <a:t>) AS </a:t>
            </a:r>
            <a:r>
              <a:rPr lang="en-IN" dirty="0" err="1">
                <a:solidFill>
                  <a:schemeClr val="tx1"/>
                </a:solidFill>
              </a:rPr>
              <a:t>Total_photos,COUNT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userid</a:t>
            </a:r>
            <a:r>
              <a:rPr lang="en-IN" dirty="0">
                <a:solidFill>
                  <a:schemeClr val="tx1"/>
                </a:solidFill>
              </a:rPr>
              <a:t>) AS </a:t>
            </a:r>
            <a:r>
              <a:rPr lang="en-IN" dirty="0" err="1">
                <a:solidFill>
                  <a:schemeClr val="tx1"/>
                </a:solidFill>
              </a:rPr>
              <a:t>Total_Users</a:t>
            </a:r>
            <a:r>
              <a:rPr lang="en-IN" dirty="0">
                <a:solidFill>
                  <a:schemeClr val="tx1"/>
                </a:solidFill>
              </a:rPr>
              <a:t>, SUM(</a:t>
            </a:r>
            <a:r>
              <a:rPr lang="en-IN" dirty="0" err="1">
                <a:solidFill>
                  <a:schemeClr val="tx1"/>
                </a:solidFill>
              </a:rPr>
              <a:t>photoid</a:t>
            </a:r>
            <a:r>
              <a:rPr lang="en-IN" dirty="0">
                <a:solidFill>
                  <a:schemeClr val="tx1"/>
                </a:solidFill>
              </a:rPr>
              <a:t>)/COUNT(</a:t>
            </a:r>
            <a:r>
              <a:rPr lang="en-IN" dirty="0" err="1">
                <a:solidFill>
                  <a:schemeClr val="tx1"/>
                </a:solidFill>
              </a:rPr>
              <a:t>userid</a:t>
            </a:r>
            <a:r>
              <a:rPr lang="en-IN" dirty="0">
                <a:solidFill>
                  <a:schemeClr val="tx1"/>
                </a:solidFill>
              </a:rPr>
              <a:t>) </a:t>
            </a:r>
            <a:r>
              <a:rPr lang="en-IN" dirty="0" err="1">
                <a:solidFill>
                  <a:schemeClr val="tx1"/>
                </a:solidFill>
              </a:rPr>
              <a:t>ASPhotos_User</a:t>
            </a:r>
            <a:r>
              <a:rPr lang="en-IN" dirty="0">
                <a:solidFill>
                  <a:schemeClr val="tx1"/>
                </a:solidFill>
              </a:rPr>
              <a:t> from </a:t>
            </a:r>
            <a:r>
              <a:rPr lang="en-IN" dirty="0" err="1">
                <a:solidFill>
                  <a:schemeClr val="tx1"/>
                </a:solidFill>
              </a:rPr>
              <a:t>ste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C39FD-69B5-40ED-94E1-AB64F4C5B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752" y="4737054"/>
            <a:ext cx="6432748" cy="12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43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38EA-9005-4A32-B1C1-73C652FBA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016" y="1049155"/>
            <a:ext cx="11011300" cy="750770"/>
          </a:xfrm>
        </p:spPr>
        <p:txBody>
          <a:bodyPr>
            <a:normAutofit fontScale="90000"/>
          </a:bodyPr>
          <a:lstStyle/>
          <a:p>
            <a:r>
              <a:rPr lang="en-US" sz="27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/>
              </a:rPr>
              <a:t>Bots &amp; Fake Accounts</a:t>
            </a:r>
            <a:r>
              <a:rPr lang="en-US" sz="2700" b="1" i="0" dirty="0">
                <a:solidFill>
                  <a:srgbClr val="8492A6"/>
                </a:solidFill>
                <a:effectLst/>
                <a:latin typeface="Nunito"/>
              </a:rPr>
              <a:t>:</a:t>
            </a:r>
            <a:r>
              <a:rPr lang="en-US" sz="27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"/>
              </a:rPr>
              <a:t> </a:t>
            </a:r>
            <a:br>
              <a:rPr lang="en-US" sz="27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"/>
              </a:rPr>
            </a:br>
            <a:br>
              <a:rPr lang="en-US" sz="27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"/>
              </a:rPr>
            </a:br>
            <a:r>
              <a:rPr lang="en-US" sz="2700" b="0" i="0" dirty="0">
                <a:effectLst/>
                <a:latin typeface="Nunito"/>
              </a:rPr>
              <a:t>The investors want to know if the platform is crowded with fake and dummy accounts</a:t>
            </a:r>
            <a:br>
              <a:rPr lang="en-US" sz="2700" dirty="0"/>
            </a:br>
            <a:r>
              <a:rPr lang="en-US" sz="2700" b="0" i="0" dirty="0">
                <a:effectLst/>
                <a:latin typeface="Nunito"/>
              </a:rPr>
              <a:t>Your Task: Provide data on users (bots) who have liked every single photo on the site (since any normal user would not be able to do this)</a:t>
            </a:r>
            <a:br>
              <a:rPr lang="en-US" sz="2700" b="0" i="0" u="sng" dirty="0">
                <a:effectLst/>
                <a:latin typeface="Nunito"/>
              </a:rPr>
            </a:br>
            <a:endParaRPr lang="en-IN" sz="27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C24E3-4B63-4A0F-ABD7-CD071E2D16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9016" y="2569945"/>
            <a:ext cx="5678904" cy="348160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Select </a:t>
            </a:r>
            <a:r>
              <a:rPr lang="en-IN" dirty="0" err="1">
                <a:solidFill>
                  <a:schemeClr val="tx1"/>
                </a:solidFill>
              </a:rPr>
              <a:t>users.username,likes.user_id</a:t>
            </a:r>
            <a:r>
              <a:rPr lang="en-IN" dirty="0">
                <a:solidFill>
                  <a:schemeClr val="tx1"/>
                </a:solidFill>
              </a:rPr>
              <a:t>,</a:t>
            </a:r>
          </a:p>
          <a:p>
            <a:r>
              <a:rPr lang="en-IN" dirty="0">
                <a:solidFill>
                  <a:schemeClr val="tx1"/>
                </a:solidFill>
              </a:rPr>
              <a:t>Count(*) as </a:t>
            </a:r>
            <a:r>
              <a:rPr lang="en-IN" dirty="0" err="1">
                <a:solidFill>
                  <a:schemeClr val="tx1"/>
                </a:solidFill>
              </a:rPr>
              <a:t>Total_Like_By_User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Fromusers,likesWhere</a:t>
            </a:r>
            <a:r>
              <a:rPr lang="en-IN" dirty="0">
                <a:solidFill>
                  <a:schemeClr val="tx1"/>
                </a:solidFill>
              </a:rPr>
              <a:t> users.id = </a:t>
            </a:r>
            <a:r>
              <a:rPr lang="en-IN" dirty="0" err="1">
                <a:solidFill>
                  <a:schemeClr val="tx1"/>
                </a:solidFill>
              </a:rPr>
              <a:t>likes.user_idGroup</a:t>
            </a:r>
            <a:r>
              <a:rPr lang="en-IN" dirty="0">
                <a:solidFill>
                  <a:schemeClr val="tx1"/>
                </a:solidFill>
              </a:rPr>
              <a:t> by </a:t>
            </a:r>
            <a:r>
              <a:rPr lang="en-IN" dirty="0" err="1">
                <a:solidFill>
                  <a:schemeClr val="tx1"/>
                </a:solidFill>
              </a:rPr>
              <a:t>user_idOrder</a:t>
            </a:r>
            <a:r>
              <a:rPr lang="en-IN" dirty="0">
                <a:solidFill>
                  <a:schemeClr val="tx1"/>
                </a:solidFill>
              </a:rPr>
              <a:t> by </a:t>
            </a:r>
            <a:r>
              <a:rPr lang="en-IN" dirty="0" err="1">
                <a:solidFill>
                  <a:schemeClr val="tx1"/>
                </a:solidFill>
              </a:rPr>
              <a:t>Total_Like_By_User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Desc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5B424-E1DB-4D56-9030-048EFE6C0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716" y="2569945"/>
            <a:ext cx="4348720" cy="39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19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BBA7D00-FBC1-4E10-8B44-A05F4AD3FA8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471638" y="484632"/>
            <a:ext cx="11172805" cy="5907024"/>
          </a:xfr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2DB3B99A-1BFE-45FD-89BB-94C4EC58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14324"/>
            <a:ext cx="10442609" cy="71467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The way Instagram is to get started is to quit </a:t>
            </a:r>
            <a:br>
              <a:rPr lang="en-US" b="1" dirty="0"/>
            </a:br>
            <a:r>
              <a:rPr lang="en-US" b="1" dirty="0"/>
              <a:t>talking and begin sharing.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D0082-0478-4749-89B1-BE87392F40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96101" y="4835779"/>
            <a:ext cx="6275671" cy="1066800"/>
          </a:xfrm>
        </p:spPr>
        <p:txBody>
          <a:bodyPr anchor="ctr" anchorCtr="0">
            <a:normAutofit/>
          </a:bodyPr>
          <a:lstStyle/>
          <a:p>
            <a:r>
              <a:rPr lang="en-US" sz="4400" dirty="0"/>
              <a:t>Ayush Saxena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554B-73A5-4106-A48D-001C72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25-12-2022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4640-8ACA-4AEB-B9BF-A79783A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IN" sz="9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Mangal" panose="02040503050203030202" pitchFamily="18" charset="0"/>
              </a:rPr>
              <a:t>Instagram User Analytics</a:t>
            </a: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6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2030931"/>
            <a:ext cx="5914937" cy="823260"/>
          </a:xfrm>
        </p:spPr>
        <p:txBody>
          <a:bodyPr/>
          <a:lstStyle/>
          <a:p>
            <a:pPr algn="ctr"/>
            <a:r>
              <a:rPr lang="en-US" dirty="0"/>
              <a:t>R</a:t>
            </a:r>
            <a:r>
              <a:rPr lang="en-IN" dirty="0"/>
              <a:t>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498783"/>
            <a:ext cx="6310323" cy="2286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As I learned from this project How to import the word data to my SQL before that I have worked with CSV files so it is difficult to recognize how to import it after that I copy the query and then paste it to MySQL and it worked and this project is beyond the level how to approach the question.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25-12-2022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IN" sz="9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Mangal" panose="02040503050203030202" pitchFamily="18" charset="0"/>
              </a:rPr>
              <a:t>Instagram User Analytics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DF8D485-FF5A-496D-AD90-C5A3D40141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324" b="3324"/>
          <a:stretch>
            <a:fillRect/>
          </a:stretch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4F5558A-400C-433D-BF8D-3EF2CA46C22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324" b="3324"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0B53343-A00A-4026-B0F2-73D24A8AA71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5688" b="56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781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7D1C07D-75DD-4A12-9C4C-A9C3E052A3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17" r="1277"/>
          <a:stretch/>
        </p:blipFill>
        <p:spPr>
          <a:xfrm>
            <a:off x="567890" y="484632"/>
            <a:ext cx="11059427" cy="319125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93770"/>
            <a:ext cx="5260846" cy="2319306"/>
          </a:xfrm>
        </p:spPr>
        <p:txBody>
          <a:bodyPr>
            <a:normAutofit/>
          </a:bodyPr>
          <a:lstStyle/>
          <a:p>
            <a:r>
              <a:rPr lang="en-US" dirty="0"/>
              <a:t>Ayush Saxena</a:t>
            </a:r>
          </a:p>
          <a:p>
            <a:r>
              <a:rPr lang="en-US" dirty="0">
                <a:hlinkClick r:id="rId4"/>
              </a:rPr>
              <a:t>ayushsaxenamasai@gmail.com</a:t>
            </a:r>
            <a:endParaRPr lang="en-US" dirty="0"/>
          </a:p>
          <a:p>
            <a:r>
              <a:rPr lang="en-US" dirty="0"/>
              <a:t>LinkedIn:- </a:t>
            </a:r>
            <a:r>
              <a:rPr lang="en-US" sz="1700" dirty="0">
                <a:hlinkClick r:id="rId5"/>
              </a:rPr>
              <a:t>ayush9179483904</a:t>
            </a:r>
            <a:endParaRPr lang="en-US" sz="17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 dirty="0"/>
              <a:t>25-12-2022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IN" sz="9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Mangal" panose="02040503050203030202" pitchFamily="18" charset="0"/>
              </a:rPr>
              <a:t>Instagram User Analytics</a:t>
            </a: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2030931"/>
            <a:ext cx="5914937" cy="823260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498783"/>
            <a:ext cx="5914938" cy="2286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7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This is a project about Instagram User analysis in which we will be helping Instagram employees to derive business insights for marketing, product &amp; development by providing the data to them using SQL(Structured Query language), by this thing we can get all answers that the employee asked us to upgrade the Instagram services.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25-12-2022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IN" sz="9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Mangal" panose="02040503050203030202" pitchFamily="18" charset="0"/>
              </a:rPr>
              <a:t>Instagram User Analytics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DF8D485-FF5A-496D-AD90-C5A3D40141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324" b="3324"/>
          <a:stretch>
            <a:fillRect/>
          </a:stretch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4F5558A-400C-433D-BF8D-3EF2CA46C22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324" b="3324"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0B53343-A00A-4026-B0F2-73D24A8AA71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5688" b="56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0" y="616017"/>
            <a:ext cx="8421624" cy="3782728"/>
          </a:xfrm>
        </p:spPr>
        <p:txBody>
          <a:bodyPr>
            <a:normAutofit lnSpcReduction="10000"/>
          </a:bodyPr>
          <a:lstStyle/>
          <a:p>
            <a:r>
              <a:rPr lang="en-US" sz="1200" b="1" i="0" u="sng" dirty="0">
                <a:solidFill>
                  <a:schemeClr val="tx1"/>
                </a:solidFill>
                <a:effectLst/>
                <a:latin typeface="Nunito"/>
              </a:rPr>
              <a:t>Marketing: 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Nunito"/>
              </a:rPr>
              <a:t>The marketing team wants to launch some campaigns and needs your help with the following.</a:t>
            </a:r>
          </a:p>
          <a:p>
            <a:pPr marL="2286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10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/>
              </a:rPr>
              <a:t>Rewarding Most Loyal Users:-</a:t>
            </a:r>
            <a:r>
              <a:rPr lang="en-IN" sz="1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"/>
              </a:rPr>
              <a:t> </a:t>
            </a:r>
            <a:r>
              <a:rPr lang="en-US" sz="1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"/>
              </a:rPr>
              <a:t>Find the 5 oldest users of Instagram from the database provided.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Nunito"/>
            </a:endParaRPr>
          </a:p>
          <a:p>
            <a:pPr marL="2286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0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/>
              </a:rPr>
              <a:t>Remind Inactive Users to Start Posting:- </a:t>
            </a:r>
            <a:r>
              <a:rPr lang="en-US" sz="1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"/>
              </a:rPr>
              <a:t>Find the users who have never posted a single photo on Instagram.</a:t>
            </a:r>
            <a:endParaRPr lang="en-US" sz="1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Nunito"/>
            </a:endParaRPr>
          </a:p>
          <a:p>
            <a:pPr marL="2286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10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/>
              </a:rPr>
              <a:t>Declaring Contest Winner:- </a:t>
            </a:r>
            <a:r>
              <a:rPr lang="en-US" sz="1000" b="0" i="0" dirty="0">
                <a:solidFill>
                  <a:srgbClr val="8492A6"/>
                </a:solidFill>
                <a:effectLst/>
                <a:latin typeface="Nunito"/>
              </a:rPr>
              <a:t> </a:t>
            </a:r>
            <a:r>
              <a:rPr lang="en-US" sz="1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"/>
              </a:rPr>
              <a:t>Identify the winner of the contest and provide their details to the team.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Nunito"/>
            </a:endParaRPr>
          </a:p>
          <a:p>
            <a:pPr marL="2286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10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/>
              </a:rPr>
              <a:t>Hashtag Researching:- </a:t>
            </a:r>
            <a:r>
              <a:rPr lang="en-US" sz="1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"/>
              </a:rPr>
              <a:t>Identify and suggest the platform's top 5 most commonly used hashtags.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Nunito"/>
            </a:endParaRPr>
          </a:p>
          <a:p>
            <a:pPr marL="2286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10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/>
              </a:rPr>
              <a:t>Launch AD Campaign:- </a:t>
            </a:r>
            <a:r>
              <a:rPr lang="en-US" sz="1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"/>
              </a:rPr>
              <a:t>What day of the week do most users register on? Provide insights on when to schedule an ad campaign.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IN" sz="1200" b="1" i="0" dirty="0">
                <a:solidFill>
                  <a:schemeClr val="tx1"/>
                </a:solidFill>
                <a:effectLst/>
                <a:latin typeface="Nunito"/>
              </a:rPr>
              <a:t> </a:t>
            </a:r>
            <a:r>
              <a:rPr lang="en-IN" sz="1200" b="1" i="0" u="sng" dirty="0">
                <a:solidFill>
                  <a:schemeClr val="tx1"/>
                </a:solidFill>
                <a:effectLst/>
                <a:latin typeface="Nunito"/>
              </a:rPr>
              <a:t>Investor Metrics: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Nunito"/>
              </a:rPr>
              <a:t>Our investors want to know if Instagram is performing well and is not becoming redundant like Facebook, they want to assess the app on the following grounds.</a:t>
            </a:r>
          </a:p>
          <a:p>
            <a:pPr marL="1714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0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/>
              </a:rPr>
              <a:t>User Engagement</a:t>
            </a:r>
            <a:r>
              <a:rPr lang="en-US" sz="1000" b="1" i="0" dirty="0">
                <a:solidFill>
                  <a:srgbClr val="8492A6"/>
                </a:solidFill>
                <a:effectLst/>
                <a:latin typeface="Nunito"/>
              </a:rPr>
              <a:t>:</a:t>
            </a:r>
            <a:r>
              <a:rPr lang="en-US" sz="1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"/>
              </a:rPr>
              <a:t> Are users still as active and post on Instagram or they are making fewer posts</a:t>
            </a:r>
            <a:b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"/>
              </a:rPr>
              <a:t>Your Task: Provide how many times does average user posts on Instagram. Also, provide the total number of photos on Instagram/the total number of users.</a:t>
            </a:r>
          </a:p>
          <a:p>
            <a:pPr marL="1714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0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/>
              </a:rPr>
              <a:t>Bots &amp; Fake Accounts</a:t>
            </a:r>
            <a:r>
              <a:rPr lang="en-US" sz="1000" b="1" i="0" dirty="0">
                <a:solidFill>
                  <a:srgbClr val="8492A6"/>
                </a:solidFill>
                <a:effectLst/>
                <a:latin typeface="Nunito"/>
              </a:rPr>
              <a:t>:</a:t>
            </a:r>
            <a:r>
              <a:rPr lang="en-US" sz="1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"/>
              </a:rPr>
              <a:t> The investors want to know if the platform is crowded with fake and dummy accounts</a:t>
            </a:r>
            <a:b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"/>
              </a:rPr>
              <a:t>Your Task: Provide data on users (bots) who have liked every single photo on the site (since any normal user would not be able to do this)</a:t>
            </a:r>
            <a:endParaRPr lang="en-US" sz="1200" b="0" i="0" u="sng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Nunito"/>
            </a:endParaRPr>
          </a:p>
          <a:p>
            <a:b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sz="10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Nunito"/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endParaRPr lang="en-US" sz="1200" b="0" i="0" dirty="0">
              <a:solidFill>
                <a:schemeClr val="accent1">
                  <a:lumMod val="75000"/>
                </a:schemeClr>
              </a:solidFill>
              <a:effectLst/>
              <a:latin typeface="Nunito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25-12-2022</a:t>
            </a:r>
          </a:p>
          <a:p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IN" sz="9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Mangal" panose="02040503050203030202" pitchFamily="18" charset="0"/>
              </a:rPr>
              <a:t>Instagram User Analytics</a:t>
            </a:r>
            <a:endParaRPr lang="en-US" dirty="0"/>
          </a:p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CB9A33B-48DC-4800-88CB-F399E7A7CC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826" r="17826"/>
          <a:stretch>
            <a:fillRect/>
          </a:stretch>
        </p:blipFill>
        <p:spPr/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3F10901B-8E6F-4B94-9DF1-A1142FC64BC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7826" r="17826"/>
          <a:stretch>
            <a:fillRect/>
          </a:stretch>
        </p:blipFill>
        <p:spPr/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24D7F22D-9037-4D63-A562-4E79DE8168F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16110" r="16110"/>
          <a:stretch>
            <a:fillRect/>
          </a:stretch>
        </p:blipFill>
        <p:spPr>
          <a:xfrm>
            <a:off x="8894254" y="4059936"/>
            <a:ext cx="2807208" cy="2322576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491AC481-940E-4033-87A5-15253F77F0E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8649" b="8649"/>
          <a:stretch>
            <a:fillRect/>
          </a:stretch>
        </p:blipFill>
        <p:spPr>
          <a:xfrm>
            <a:off x="6099048" y="4059936"/>
            <a:ext cx="2807208" cy="2322576"/>
          </a:xfrm>
        </p:spPr>
      </p:pic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2030931"/>
            <a:ext cx="5914937" cy="823260"/>
          </a:xfrm>
        </p:spPr>
        <p:txBody>
          <a:bodyPr/>
          <a:lstStyle/>
          <a:p>
            <a:pPr algn="ctr"/>
            <a:r>
              <a:rPr lang="en-IN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498783"/>
            <a:ext cx="5914938" cy="2286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7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Firstly, I have gone through the data and then analyze the data which sheet has which type of data, afterward I try to join all the sheets then after that I approach the question in My SQL then extract the insightful data from the raw data and answer the question as asked.</a:t>
            </a:r>
          </a:p>
          <a:p>
            <a:endParaRPr lang="en-US" dirty="0">
              <a:solidFill>
                <a:schemeClr val="tx1">
                  <a:alpha val="70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dirty="0">
                <a:solidFill>
                  <a:schemeClr val="accent1">
                    <a:lumMod val="75000"/>
                    <a:alpha val="70000"/>
                  </a:schemeClr>
                </a:solidFill>
              </a:rPr>
              <a:t>Techstack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: MySQL, PowerPoint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25-12-2022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IN" sz="9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Mangal" panose="02040503050203030202" pitchFamily="18" charset="0"/>
              </a:rPr>
              <a:t>Instagram User Analytics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DF8D485-FF5A-496D-AD90-C5A3D40141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324" b="3324"/>
          <a:stretch>
            <a:fillRect/>
          </a:stretch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4F5558A-400C-433D-BF8D-3EF2CA46C22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324" b="3324"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0B53343-A00A-4026-B0F2-73D24A8AA71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5688" b="56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81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2030931"/>
            <a:ext cx="5914937" cy="823260"/>
          </a:xfrm>
        </p:spPr>
        <p:txBody>
          <a:bodyPr/>
          <a:lstStyle/>
          <a:p>
            <a:pPr algn="ctr"/>
            <a:r>
              <a:rPr lang="en-US" dirty="0"/>
              <a:t>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498783"/>
            <a:ext cx="5914938" cy="2286000"/>
          </a:xfrm>
        </p:spPr>
        <p:txBody>
          <a:bodyPr>
            <a:normAutofit/>
          </a:bodyPr>
          <a:lstStyle/>
          <a:p>
            <a:pPr algn="ctr"/>
            <a:r>
              <a:rPr lang="en-US" sz="2000" b="0" i="0" dirty="0">
                <a:solidFill>
                  <a:schemeClr val="tx1"/>
                </a:solidFill>
                <a:effectLst/>
                <a:latin typeface="Nunito"/>
              </a:rPr>
              <a:t>The marketing team wants to launch some campaigns and needs your help with the following.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25-12-2022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IN" sz="9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Mangal" panose="02040503050203030202" pitchFamily="18" charset="0"/>
              </a:rPr>
              <a:t>Instagram User Analytics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DF8D485-FF5A-496D-AD90-C5A3D40141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324" b="3324"/>
          <a:stretch>
            <a:fillRect/>
          </a:stretch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4F5558A-400C-433D-BF8D-3EF2CA46C22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324" b="3324"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0B53343-A00A-4026-B0F2-73D24A8AA71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5688" b="56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191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06905"/>
            <a:ext cx="5322618" cy="1771049"/>
          </a:xfrm>
        </p:spPr>
        <p:txBody>
          <a:bodyPr>
            <a:normAutofit/>
          </a:bodyPr>
          <a:lstStyle/>
          <a:p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/>
              </a:rPr>
              <a:t>Rewarding Most Loyal Users:-</a:t>
            </a:r>
            <a:r>
              <a:rPr lang="en-IN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"/>
              </a:rPr>
              <a:t> </a:t>
            </a:r>
            <a:br>
              <a:rPr lang="en-IN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"/>
              </a:rPr>
            </a:br>
            <a:br>
              <a:rPr lang="en-IN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"/>
              </a:rPr>
            </a:br>
            <a:r>
              <a:rPr lang="en-US" sz="2400" b="0" i="0" dirty="0">
                <a:effectLst/>
                <a:latin typeface="Nunito"/>
              </a:rPr>
              <a:t>Find the 5 oldest users of Instagram from the database provided.</a:t>
            </a:r>
            <a:b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Nunito"/>
              </a:rPr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A0B2853B-FB0F-4890-821A-3609919FE5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9697" r="19697"/>
          <a:stretch/>
        </p:blipFill>
        <p:spPr>
          <a:xfrm>
            <a:off x="6043102" y="3520440"/>
            <a:ext cx="5322889" cy="2450592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1865163-2CF1-4417-A7D0-B239B7FDF1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3250" b="23250"/>
          <a:stretch>
            <a:fillRect/>
          </a:stretch>
        </p:blipFill>
        <p:spPr>
          <a:xfrm>
            <a:off x="6096000" y="905256"/>
            <a:ext cx="5269992" cy="2450592"/>
          </a:xfrm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C153-7A5C-4FA8-9F1C-E730BAE7B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426" y="163630"/>
            <a:ext cx="9144000" cy="1155032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/>
              </a:rPr>
              <a:t>Remind Inactive Users to Start Posting:-</a:t>
            </a:r>
            <a:b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/>
              </a:rPr>
            </a:br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/>
              </a:rPr>
              <a:t> </a:t>
            </a:r>
            <a:r>
              <a:rPr lang="en-US" sz="2400" b="0" i="0" dirty="0">
                <a:effectLst/>
                <a:latin typeface="Nunito"/>
              </a:rPr>
              <a:t>Find the users who have never posted a single photo on Instagram.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C5847-BF9F-4670-B0D3-6E7EA4B261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4518" y="2743200"/>
            <a:ext cx="3955983" cy="3051208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select z.* from users z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LEFT JOIN photos y ON z.id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y.user_id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y.user_id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is null</a:t>
            </a:r>
          </a:p>
          <a:p>
            <a:pPr algn="l"/>
            <a:r>
              <a:rPr lang="en-IN" sz="1800" dirty="0">
                <a:solidFill>
                  <a:schemeClr val="tx1"/>
                </a:solidFill>
                <a:latin typeface="Consolas" panose="020B0609020204030204" pitchFamily="49" charset="0"/>
              </a:rPr>
              <a:t>order by </a:t>
            </a:r>
            <a:r>
              <a:rPr lang="en-IN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z.username</a:t>
            </a:r>
            <a:r>
              <a:rPr lang="en-IN" sz="18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19E74-BD70-4417-9D48-5C6D32803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269" y="1520793"/>
            <a:ext cx="5380681" cy="517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2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B058-B02F-4F70-A2E3-90798D377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577516"/>
            <a:ext cx="9144000" cy="1155031"/>
          </a:xfrm>
        </p:spPr>
        <p:txBody>
          <a:bodyPr>
            <a:normAutofit fontScale="90000"/>
          </a:bodyPr>
          <a:lstStyle/>
          <a:p>
            <a:r>
              <a:rPr lang="en-IN" sz="27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/>
              </a:rPr>
              <a:t>Declaring Contest Winner:-</a:t>
            </a:r>
            <a:br>
              <a:rPr lang="en-IN" sz="27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/>
              </a:rPr>
            </a:br>
            <a:r>
              <a:rPr lang="en-IN" sz="27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/>
              </a:rPr>
              <a:t> </a:t>
            </a:r>
            <a:r>
              <a:rPr lang="en-US" sz="2700" b="0" i="0" dirty="0">
                <a:solidFill>
                  <a:srgbClr val="8492A6"/>
                </a:solidFill>
                <a:effectLst/>
                <a:latin typeface="Nunito"/>
              </a:rPr>
              <a:t> </a:t>
            </a:r>
            <a:r>
              <a:rPr lang="en-US" sz="2700" b="0" i="0" dirty="0">
                <a:effectLst/>
                <a:latin typeface="Nunito"/>
              </a:rPr>
              <a:t>Identify the winner of the contest and provide their details to the team.</a:t>
            </a:r>
            <a:br>
              <a:rPr lang="en-US" sz="7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unito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76487-273A-425F-9F45-3294F549E4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11680" y="1732548"/>
            <a:ext cx="8659370" cy="1626669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Select </a:t>
            </a:r>
            <a:r>
              <a:rPr lang="en-IN" dirty="0" err="1">
                <a:solidFill>
                  <a:schemeClr val="tx1"/>
                </a:solidFill>
              </a:rPr>
              <a:t>users.username,count</a:t>
            </a:r>
            <a:r>
              <a:rPr lang="en-IN" dirty="0">
                <a:solidFill>
                  <a:schemeClr val="tx1"/>
                </a:solidFill>
              </a:rPr>
              <a:t>(*) as </a:t>
            </a:r>
            <a:r>
              <a:rPr lang="en-IN" dirty="0" err="1">
                <a:solidFill>
                  <a:schemeClr val="tx1"/>
                </a:solidFill>
              </a:rPr>
              <a:t>Total_likes</a:t>
            </a:r>
            <a:r>
              <a:rPr lang="en-IN" dirty="0">
                <a:solidFill>
                  <a:schemeClr val="tx1"/>
                </a:solidFill>
              </a:rPr>
              <a:t> from </a:t>
            </a:r>
            <a:r>
              <a:rPr lang="en-IN" dirty="0" err="1">
                <a:solidFill>
                  <a:schemeClr val="tx1"/>
                </a:solidFill>
              </a:rPr>
              <a:t>likesjoin</a:t>
            </a:r>
            <a:r>
              <a:rPr lang="en-IN" dirty="0">
                <a:solidFill>
                  <a:schemeClr val="tx1"/>
                </a:solidFill>
              </a:rPr>
              <a:t> photos on photos.id = </a:t>
            </a:r>
            <a:r>
              <a:rPr lang="en-IN" dirty="0" err="1">
                <a:solidFill>
                  <a:schemeClr val="tx1"/>
                </a:solidFill>
              </a:rPr>
              <a:t>likes.photo_idjoin</a:t>
            </a:r>
            <a:r>
              <a:rPr lang="en-IN" dirty="0">
                <a:solidFill>
                  <a:schemeClr val="tx1"/>
                </a:solidFill>
              </a:rPr>
              <a:t> users on users.id = </a:t>
            </a:r>
            <a:r>
              <a:rPr lang="en-IN" dirty="0" err="1">
                <a:solidFill>
                  <a:schemeClr val="tx1"/>
                </a:solidFill>
              </a:rPr>
              <a:t>likes.photo_idgroup</a:t>
            </a:r>
            <a:r>
              <a:rPr lang="en-IN" dirty="0">
                <a:solidFill>
                  <a:schemeClr val="tx1"/>
                </a:solidFill>
              </a:rPr>
              <a:t> by </a:t>
            </a:r>
            <a:r>
              <a:rPr lang="en-IN" dirty="0" err="1">
                <a:solidFill>
                  <a:schemeClr val="tx1"/>
                </a:solidFill>
              </a:rPr>
              <a:t>photos.idorder</a:t>
            </a:r>
            <a:r>
              <a:rPr lang="en-IN" dirty="0">
                <a:solidFill>
                  <a:schemeClr val="tx1"/>
                </a:solidFill>
              </a:rPr>
              <a:t> by </a:t>
            </a:r>
            <a:r>
              <a:rPr lang="en-IN" dirty="0" err="1">
                <a:solidFill>
                  <a:schemeClr val="tx1"/>
                </a:solidFill>
              </a:rPr>
              <a:t>Total_likes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desclimit</a:t>
            </a:r>
            <a:r>
              <a:rPr lang="en-IN" dirty="0">
                <a:solidFill>
                  <a:schemeClr val="tx1"/>
                </a:solidFill>
              </a:rPr>
              <a:t>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29160-F27D-4448-A657-862F1335E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002" y="3906107"/>
            <a:ext cx="6777996" cy="194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0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1FF5-6D33-4817-9BF8-EE0371499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841854"/>
          </a:xfrm>
        </p:spPr>
        <p:txBody>
          <a:bodyPr>
            <a:normAutofit fontScale="90000"/>
          </a:bodyPr>
          <a:lstStyle/>
          <a:p>
            <a:r>
              <a:rPr lang="en-IN" sz="27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/>
              </a:rPr>
              <a:t>Hashtag Researching:- </a:t>
            </a:r>
            <a:br>
              <a:rPr lang="en-IN" sz="27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/>
              </a:rPr>
            </a:br>
            <a:r>
              <a:rPr lang="en-US" sz="2700" b="0" i="0" dirty="0">
                <a:effectLst/>
                <a:latin typeface="Nunito"/>
              </a:rPr>
              <a:t>Identify and suggest the platform's top 5 most commonly used hashtags.</a:t>
            </a:r>
            <a:br>
              <a:rPr lang="en-US" sz="7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unito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9393E-1FAE-44D7-9594-20E913C71C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1857676"/>
            <a:ext cx="9137900" cy="205018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Select </a:t>
            </a:r>
            <a:r>
              <a:rPr lang="en-IN" dirty="0" err="1">
                <a:solidFill>
                  <a:schemeClr val="tx1"/>
                </a:solidFill>
              </a:rPr>
              <a:t>tags.tag_name</a:t>
            </a:r>
            <a:r>
              <a:rPr lang="en-IN" dirty="0">
                <a:solidFill>
                  <a:schemeClr val="tx1"/>
                </a:solidFill>
              </a:rPr>
              <a:t>, count(</a:t>
            </a:r>
            <a:r>
              <a:rPr lang="en-IN" dirty="0" err="1">
                <a:solidFill>
                  <a:schemeClr val="tx1"/>
                </a:solidFill>
              </a:rPr>
              <a:t>pt.photo_id</a:t>
            </a:r>
            <a:r>
              <a:rPr lang="en-IN" dirty="0">
                <a:solidFill>
                  <a:schemeClr val="tx1"/>
                </a:solidFill>
              </a:rPr>
              <a:t>) as </a:t>
            </a:r>
            <a:r>
              <a:rPr lang="en-IN" dirty="0" err="1">
                <a:solidFill>
                  <a:schemeClr val="tx1"/>
                </a:solidFill>
              </a:rPr>
              <a:t>Tagged_Photo</a:t>
            </a:r>
            <a:r>
              <a:rPr lang="en-IN" dirty="0">
                <a:solidFill>
                  <a:schemeClr val="tx1"/>
                </a:solidFill>
              </a:rPr>
              <a:t> from </a:t>
            </a:r>
            <a:r>
              <a:rPr lang="en-IN" dirty="0" err="1">
                <a:solidFill>
                  <a:schemeClr val="tx1"/>
                </a:solidFill>
              </a:rPr>
              <a:t>photo_tags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ptinner</a:t>
            </a:r>
            <a:r>
              <a:rPr lang="en-IN" dirty="0">
                <a:solidFill>
                  <a:schemeClr val="tx1"/>
                </a:solidFill>
              </a:rPr>
              <a:t> join tags on </a:t>
            </a:r>
            <a:r>
              <a:rPr lang="en-IN" dirty="0" err="1">
                <a:solidFill>
                  <a:schemeClr val="tx1"/>
                </a:solidFill>
              </a:rPr>
              <a:t>pt.tag_id</a:t>
            </a:r>
            <a:r>
              <a:rPr lang="en-IN" dirty="0">
                <a:solidFill>
                  <a:schemeClr val="tx1"/>
                </a:solidFill>
              </a:rPr>
              <a:t> = </a:t>
            </a:r>
            <a:r>
              <a:rPr lang="en-IN" dirty="0" err="1">
                <a:solidFill>
                  <a:schemeClr val="tx1"/>
                </a:solidFill>
              </a:rPr>
              <a:t>tags.idgroup</a:t>
            </a:r>
            <a:r>
              <a:rPr lang="en-IN" dirty="0">
                <a:solidFill>
                  <a:schemeClr val="tx1"/>
                </a:solidFill>
              </a:rPr>
              <a:t> by </a:t>
            </a:r>
            <a:r>
              <a:rPr lang="en-IN" dirty="0" err="1">
                <a:solidFill>
                  <a:schemeClr val="tx1"/>
                </a:solidFill>
              </a:rPr>
              <a:t>tags.tag_nameorder</a:t>
            </a:r>
            <a:r>
              <a:rPr lang="en-IN" dirty="0">
                <a:solidFill>
                  <a:schemeClr val="tx1"/>
                </a:solidFill>
              </a:rPr>
              <a:t> by </a:t>
            </a:r>
            <a:r>
              <a:rPr lang="en-IN" dirty="0" err="1">
                <a:solidFill>
                  <a:schemeClr val="tx1"/>
                </a:solidFill>
              </a:rPr>
              <a:t>Tagged_Photo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desclimit</a:t>
            </a:r>
            <a:r>
              <a:rPr lang="en-IN" dirty="0">
                <a:solidFill>
                  <a:schemeClr val="tx1"/>
                </a:solidFill>
              </a:rPr>
              <a:t> 5;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439C6-F273-4EAB-842C-1AF8B98E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723" y="4230157"/>
            <a:ext cx="5245768" cy="208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7899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{452F88B1-C725-4D8D-8EE3-3DBA99C7E8CB}tf00537603_win32</Template>
  <TotalTime>214</TotalTime>
  <Words>1065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Algerian</vt:lpstr>
      <vt:lpstr>Aparajita</vt:lpstr>
      <vt:lpstr>Arial</vt:lpstr>
      <vt:lpstr>Avenir Next LT Pro</vt:lpstr>
      <vt:lpstr>Calibri</vt:lpstr>
      <vt:lpstr>Consolas</vt:lpstr>
      <vt:lpstr>Nunito</vt:lpstr>
      <vt:lpstr>Sabon Next LT</vt:lpstr>
      <vt:lpstr>Wingdings</vt:lpstr>
      <vt:lpstr>LuminousVTI</vt:lpstr>
      <vt:lpstr>Instagram  User  Analytics</vt:lpstr>
      <vt:lpstr>Introduction</vt:lpstr>
      <vt:lpstr>Agenda</vt:lpstr>
      <vt:lpstr>Approach</vt:lpstr>
      <vt:lpstr>Marketing</vt:lpstr>
      <vt:lpstr>Rewarding Most Loyal Users:-   Find the 5 oldest users of Instagram from the database provided. </vt:lpstr>
      <vt:lpstr>Remind Inactive Users to Start Posting:-  Find the users who have never posted a single photo on Instagram.</vt:lpstr>
      <vt:lpstr>Declaring Contest Winner:-   Identify the winner of the contest and provide their details to the team. </vt:lpstr>
      <vt:lpstr>Hashtag Researching:-  Identify and suggest the platform's top 5 most commonly used hashtags. </vt:lpstr>
      <vt:lpstr>Launch AD Campaign:-  What day of the week do most users register on? Provide insights on when to schedule an ad campaign. </vt:lpstr>
      <vt:lpstr>Investor Metrics</vt:lpstr>
      <vt:lpstr>User Engagement:   Are users still as active and post on Instagram or they are making fewer posts Your Task: Provide how many times does average user posts on Instagram. Also, provide the total number of photos on Instagram/the total number of users. </vt:lpstr>
      <vt:lpstr>Bots &amp; Fake Accounts:   The investors want to know if the platform is crowded with fake and dummy accounts Your Task: Provide data on users (bots) who have liked every single photo on the site (since any normal user would not be able to do this) </vt:lpstr>
      <vt:lpstr>The way Instagram is to get started is to quit  talking and begin sharing. 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 User  Analytics</dc:title>
  <dc:creator>Ayush Saxena</dc:creator>
  <cp:lastModifiedBy>Ayush Saxena</cp:lastModifiedBy>
  <cp:revision>1</cp:revision>
  <dcterms:created xsi:type="dcterms:W3CDTF">2022-12-24T16:20:24Z</dcterms:created>
  <dcterms:modified xsi:type="dcterms:W3CDTF">2022-12-24T19:54:39Z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