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77" r:id="rId9"/>
    <p:sldId id="275" r:id="rId10"/>
    <p:sldId id="276" r:id="rId11"/>
    <p:sldId id="278" r:id="rId12"/>
    <p:sldId id="274" r:id="rId13"/>
    <p:sldId id="263" r:id="rId14"/>
    <p:sldId id="262" r:id="rId15"/>
    <p:sldId id="266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Saxena" userId="b5ea2c9ca54cab16" providerId="LiveId" clId="{1DA5BC01-4241-4744-9FB8-202C0F22413D}"/>
    <pc:docChg chg="custSel addSld delSld modSld">
      <pc:chgData name="Ayush Saxena" userId="b5ea2c9ca54cab16" providerId="LiveId" clId="{1DA5BC01-4241-4744-9FB8-202C0F22413D}" dt="2022-09-11T16:24:09.160" v="69" actId="14100"/>
      <pc:docMkLst>
        <pc:docMk/>
      </pc:docMkLst>
      <pc:sldChg chg="modSp mod">
        <pc:chgData name="Ayush Saxena" userId="b5ea2c9ca54cab16" providerId="LiveId" clId="{1DA5BC01-4241-4744-9FB8-202C0F22413D}" dt="2022-09-11T16:06:12.544" v="15" actId="14100"/>
        <pc:sldMkLst>
          <pc:docMk/>
          <pc:sldMk cId="3169896312" sldId="262"/>
        </pc:sldMkLst>
        <pc:picChg chg="mod">
          <ac:chgData name="Ayush Saxena" userId="b5ea2c9ca54cab16" providerId="LiveId" clId="{1DA5BC01-4241-4744-9FB8-202C0F22413D}" dt="2022-09-11T16:06:12.544" v="15" actId="14100"/>
          <ac:picMkLst>
            <pc:docMk/>
            <pc:sldMk cId="3169896312" sldId="262"/>
            <ac:picMk id="5" creationId="{418DFA6B-CB17-451A-B570-AE28B16C9936}"/>
          </ac:picMkLst>
        </pc:picChg>
      </pc:sldChg>
      <pc:sldChg chg="modSp mod">
        <pc:chgData name="Ayush Saxena" userId="b5ea2c9ca54cab16" providerId="LiveId" clId="{1DA5BC01-4241-4744-9FB8-202C0F22413D}" dt="2022-09-11T16:05:20.785" v="9" actId="14100"/>
        <pc:sldMkLst>
          <pc:docMk/>
          <pc:sldMk cId="2050203864" sldId="263"/>
        </pc:sldMkLst>
        <pc:spChg chg="mod">
          <ac:chgData name="Ayush Saxena" userId="b5ea2c9ca54cab16" providerId="LiveId" clId="{1DA5BC01-4241-4744-9FB8-202C0F22413D}" dt="2022-09-11T16:05:13.784" v="7" actId="14100"/>
          <ac:spMkLst>
            <pc:docMk/>
            <pc:sldMk cId="2050203864" sldId="263"/>
            <ac:spMk id="2" creationId="{2DD954BA-7D15-4333-A4DB-344A951B6AD5}"/>
          </ac:spMkLst>
        </pc:spChg>
        <pc:picChg chg="mod">
          <ac:chgData name="Ayush Saxena" userId="b5ea2c9ca54cab16" providerId="LiveId" clId="{1DA5BC01-4241-4744-9FB8-202C0F22413D}" dt="2022-09-11T16:05:20.785" v="9" actId="14100"/>
          <ac:picMkLst>
            <pc:docMk/>
            <pc:sldMk cId="2050203864" sldId="263"/>
            <ac:picMk id="5" creationId="{676AC81C-502A-49CE-A1BA-9C524FB5B5DD}"/>
          </ac:picMkLst>
        </pc:picChg>
      </pc:sldChg>
      <pc:sldChg chg="addSp delSp modSp mod">
        <pc:chgData name="Ayush Saxena" userId="b5ea2c9ca54cab16" providerId="LiveId" clId="{1DA5BC01-4241-4744-9FB8-202C0F22413D}" dt="2022-09-11T16:24:09.160" v="69" actId="14100"/>
        <pc:sldMkLst>
          <pc:docMk/>
          <pc:sldMk cId="1651593666" sldId="266"/>
        </pc:sldMkLst>
        <pc:spChg chg="mod">
          <ac:chgData name="Ayush Saxena" userId="b5ea2c9ca54cab16" providerId="LiveId" clId="{1DA5BC01-4241-4744-9FB8-202C0F22413D}" dt="2022-09-11T16:23:53.633" v="65" actId="14100"/>
          <ac:spMkLst>
            <pc:docMk/>
            <pc:sldMk cId="1651593666" sldId="266"/>
            <ac:spMk id="2" creationId="{F4B14E75-D6C0-4500-91E4-4DA8AF3ECE1F}"/>
          </ac:spMkLst>
        </pc:spChg>
        <pc:spChg chg="add del mod">
          <ac:chgData name="Ayush Saxena" userId="b5ea2c9ca54cab16" providerId="LiveId" clId="{1DA5BC01-4241-4744-9FB8-202C0F22413D}" dt="2022-09-11T16:12:37.432" v="19" actId="21"/>
          <ac:spMkLst>
            <pc:docMk/>
            <pc:sldMk cId="1651593666" sldId="266"/>
            <ac:spMk id="6" creationId="{79D7525F-ED81-497B-AC01-7B2B4B83C591}"/>
          </ac:spMkLst>
        </pc:spChg>
        <pc:picChg chg="add mod">
          <ac:chgData name="Ayush Saxena" userId="b5ea2c9ca54cab16" providerId="LiveId" clId="{1DA5BC01-4241-4744-9FB8-202C0F22413D}" dt="2022-09-11T16:24:09.160" v="69" actId="14100"/>
          <ac:picMkLst>
            <pc:docMk/>
            <pc:sldMk cId="1651593666" sldId="266"/>
            <ac:picMk id="5" creationId="{39088E2D-BD92-4528-9A84-C943E5878840}"/>
          </ac:picMkLst>
        </pc:picChg>
        <pc:picChg chg="add del mod">
          <ac:chgData name="Ayush Saxena" userId="b5ea2c9ca54cab16" providerId="LiveId" clId="{1DA5BC01-4241-4744-9FB8-202C0F22413D}" dt="2022-09-11T16:12:37.432" v="19" actId="21"/>
          <ac:picMkLst>
            <pc:docMk/>
            <pc:sldMk cId="1651593666" sldId="266"/>
            <ac:picMk id="5" creationId="{F46151FA-FF5B-4598-B92D-D3B750DED7FB}"/>
          </ac:picMkLst>
        </pc:picChg>
      </pc:sldChg>
      <pc:sldChg chg="modSp mod">
        <pc:chgData name="Ayush Saxena" userId="b5ea2c9ca54cab16" providerId="LiveId" clId="{1DA5BC01-4241-4744-9FB8-202C0F22413D}" dt="2022-09-11T16:05:59.490" v="13" actId="14100"/>
        <pc:sldMkLst>
          <pc:docMk/>
          <pc:sldMk cId="2747213597" sldId="274"/>
        </pc:sldMkLst>
        <pc:spChg chg="mod">
          <ac:chgData name="Ayush Saxena" userId="b5ea2c9ca54cab16" providerId="LiveId" clId="{1DA5BC01-4241-4744-9FB8-202C0F22413D}" dt="2022-09-11T16:05:59.490" v="13" actId="14100"/>
          <ac:spMkLst>
            <pc:docMk/>
            <pc:sldMk cId="2747213597" sldId="274"/>
            <ac:spMk id="2" creationId="{129DAABF-D6F0-4597-91B1-4A2FAEEA0722}"/>
          </ac:spMkLst>
        </pc:spChg>
      </pc:sldChg>
      <pc:sldChg chg="modSp mod">
        <pc:chgData name="Ayush Saxena" userId="b5ea2c9ca54cab16" providerId="LiveId" clId="{1DA5BC01-4241-4744-9FB8-202C0F22413D}" dt="2022-09-11T16:04:16.474" v="0" actId="14100"/>
        <pc:sldMkLst>
          <pc:docMk/>
          <pc:sldMk cId="3140257177" sldId="275"/>
        </pc:sldMkLst>
        <pc:spChg chg="mod">
          <ac:chgData name="Ayush Saxena" userId="b5ea2c9ca54cab16" providerId="LiveId" clId="{1DA5BC01-4241-4744-9FB8-202C0F22413D}" dt="2022-09-11T16:04:16.474" v="0" actId="14100"/>
          <ac:spMkLst>
            <pc:docMk/>
            <pc:sldMk cId="3140257177" sldId="275"/>
            <ac:spMk id="2" creationId="{2A3E161A-069D-4FA8-8A6F-4A68C4EE8547}"/>
          </ac:spMkLst>
        </pc:spChg>
      </pc:sldChg>
      <pc:sldChg chg="modSp mod">
        <pc:chgData name="Ayush Saxena" userId="b5ea2c9ca54cab16" providerId="LiveId" clId="{1DA5BC01-4241-4744-9FB8-202C0F22413D}" dt="2022-09-11T16:04:27.848" v="3" actId="14100"/>
        <pc:sldMkLst>
          <pc:docMk/>
          <pc:sldMk cId="3311153165" sldId="276"/>
        </pc:sldMkLst>
        <pc:spChg chg="mod">
          <ac:chgData name="Ayush Saxena" userId="b5ea2c9ca54cab16" providerId="LiveId" clId="{1DA5BC01-4241-4744-9FB8-202C0F22413D}" dt="2022-09-11T16:04:27.848" v="3" actId="14100"/>
          <ac:spMkLst>
            <pc:docMk/>
            <pc:sldMk cId="3311153165" sldId="276"/>
            <ac:spMk id="2" creationId="{FB281D2D-A8B1-432F-BEA9-52BB538DB2E2}"/>
          </ac:spMkLst>
        </pc:spChg>
        <pc:picChg chg="mod">
          <ac:chgData name="Ayush Saxena" userId="b5ea2c9ca54cab16" providerId="LiveId" clId="{1DA5BC01-4241-4744-9FB8-202C0F22413D}" dt="2022-09-11T16:04:24.929" v="2" actId="14100"/>
          <ac:picMkLst>
            <pc:docMk/>
            <pc:sldMk cId="3311153165" sldId="276"/>
            <ac:picMk id="5" creationId="{85263BB6-C939-494D-8CCC-425568F33669}"/>
          </ac:picMkLst>
        </pc:picChg>
      </pc:sldChg>
      <pc:sldChg chg="modSp mod">
        <pc:chgData name="Ayush Saxena" userId="b5ea2c9ca54cab16" providerId="LiveId" clId="{1DA5BC01-4241-4744-9FB8-202C0F22413D}" dt="2022-09-11T16:21:20.130" v="57" actId="122"/>
        <pc:sldMkLst>
          <pc:docMk/>
          <pc:sldMk cId="1642400681" sldId="278"/>
        </pc:sldMkLst>
        <pc:spChg chg="mod">
          <ac:chgData name="Ayush Saxena" userId="b5ea2c9ca54cab16" providerId="LiveId" clId="{1DA5BC01-4241-4744-9FB8-202C0F22413D}" dt="2022-09-11T16:21:20.130" v="57" actId="122"/>
          <ac:spMkLst>
            <pc:docMk/>
            <pc:sldMk cId="1642400681" sldId="278"/>
            <ac:spMk id="2" creationId="{DFB683D9-46D7-4C94-A245-5B70471D2EE6}"/>
          </ac:spMkLst>
        </pc:spChg>
        <pc:picChg chg="mod">
          <ac:chgData name="Ayush Saxena" userId="b5ea2c9ca54cab16" providerId="LiveId" clId="{1DA5BC01-4241-4744-9FB8-202C0F22413D}" dt="2022-09-11T16:21:01.158" v="53" actId="14100"/>
          <ac:picMkLst>
            <pc:docMk/>
            <pc:sldMk cId="1642400681" sldId="278"/>
            <ac:picMk id="4" creationId="{2115E3DC-F8A7-48C2-8061-A32245BF645B}"/>
          </ac:picMkLst>
        </pc:picChg>
      </pc:sldChg>
      <pc:sldChg chg="addSp modSp new mod">
        <pc:chgData name="Ayush Saxena" userId="b5ea2c9ca54cab16" providerId="LiveId" clId="{1DA5BC01-4241-4744-9FB8-202C0F22413D}" dt="2022-09-11T16:17:55.634" v="51" actId="1076"/>
        <pc:sldMkLst>
          <pc:docMk/>
          <pc:sldMk cId="743925630" sldId="279"/>
        </pc:sldMkLst>
        <pc:spChg chg="add mod">
          <ac:chgData name="Ayush Saxena" userId="b5ea2c9ca54cab16" providerId="LiveId" clId="{1DA5BC01-4241-4744-9FB8-202C0F22413D}" dt="2022-09-11T16:17:55.634" v="51" actId="1076"/>
          <ac:spMkLst>
            <pc:docMk/>
            <pc:sldMk cId="743925630" sldId="279"/>
            <ac:spMk id="6" creationId="{1EBC5271-31B6-47E6-9602-9FE1A47E01F5}"/>
          </ac:spMkLst>
        </pc:spChg>
        <pc:picChg chg="add mod">
          <ac:chgData name="Ayush Saxena" userId="b5ea2c9ca54cab16" providerId="LiveId" clId="{1DA5BC01-4241-4744-9FB8-202C0F22413D}" dt="2022-09-11T16:16:21.269" v="47" actId="14100"/>
          <ac:picMkLst>
            <pc:docMk/>
            <pc:sldMk cId="743925630" sldId="279"/>
            <ac:picMk id="3" creationId="{91FAF56E-D140-443E-9BF1-E1EFF320FE46}"/>
          </ac:picMkLst>
        </pc:picChg>
        <pc:picChg chg="add mod">
          <ac:chgData name="Ayush Saxena" userId="b5ea2c9ca54cab16" providerId="LiveId" clId="{1DA5BC01-4241-4744-9FB8-202C0F22413D}" dt="2022-09-11T16:17:55.634" v="51" actId="1076"/>
          <ac:picMkLst>
            <pc:docMk/>
            <pc:sldMk cId="743925630" sldId="279"/>
            <ac:picMk id="5" creationId="{BB079B88-70C2-45F0-A7FE-74782FF28F2C}"/>
          </ac:picMkLst>
        </pc:picChg>
      </pc:sldChg>
      <pc:sldChg chg="addSp modSp new del mod">
        <pc:chgData name="Ayush Saxena" userId="b5ea2c9ca54cab16" providerId="LiveId" clId="{1DA5BC01-4241-4744-9FB8-202C0F22413D}" dt="2022-09-11T16:14:36.398" v="41" actId="47"/>
        <pc:sldMkLst>
          <pc:docMk/>
          <pc:sldMk cId="1496420017" sldId="279"/>
        </pc:sldMkLst>
        <pc:spChg chg="mod">
          <ac:chgData name="Ayush Saxena" userId="b5ea2c9ca54cab16" providerId="LiveId" clId="{1DA5BC01-4241-4744-9FB8-202C0F22413D}" dt="2022-09-11T16:13:15.208" v="32" actId="20577"/>
          <ac:spMkLst>
            <pc:docMk/>
            <pc:sldMk cId="1496420017" sldId="279"/>
            <ac:spMk id="2" creationId="{2CD5D827-4228-46B8-AC88-C4FD8EA80918}"/>
          </ac:spMkLst>
        </pc:spChg>
        <pc:spChg chg="add mod ord">
          <ac:chgData name="Ayush Saxena" userId="b5ea2c9ca54cab16" providerId="LiveId" clId="{1DA5BC01-4241-4744-9FB8-202C0F22413D}" dt="2022-09-11T16:12:59.507" v="23" actId="14100"/>
          <ac:spMkLst>
            <pc:docMk/>
            <pc:sldMk cId="1496420017" sldId="279"/>
            <ac:spMk id="4" creationId="{26CEC2EF-D223-4418-B97D-7D14BF89EF3D}"/>
          </ac:spMkLst>
        </pc:spChg>
        <pc:spChg chg="add mod ord">
          <ac:chgData name="Ayush Saxena" userId="b5ea2c9ca54cab16" providerId="LiveId" clId="{1DA5BC01-4241-4744-9FB8-202C0F22413D}" dt="2022-09-11T16:14:08.929" v="34" actId="167"/>
          <ac:spMkLst>
            <pc:docMk/>
            <pc:sldMk cId="1496420017" sldId="279"/>
            <ac:spMk id="7" creationId="{B76E06CD-F419-4900-B1C6-A543C198E39F}"/>
          </ac:spMkLst>
        </pc:spChg>
        <pc:picChg chg="add mod ord">
          <ac:chgData name="Ayush Saxena" userId="b5ea2c9ca54cab16" providerId="LiveId" clId="{1DA5BC01-4241-4744-9FB8-202C0F22413D}" dt="2022-09-11T16:14:31.407" v="39" actId="1076"/>
          <ac:picMkLst>
            <pc:docMk/>
            <pc:sldMk cId="1496420017" sldId="279"/>
            <ac:picMk id="3" creationId="{DBD55EA6-C2CC-4960-B306-A0E2CCD7CD62}"/>
          </ac:picMkLst>
        </pc:picChg>
        <pc:picChg chg="add mod ord">
          <ac:chgData name="Ayush Saxena" userId="b5ea2c9ca54cab16" providerId="LiveId" clId="{1DA5BC01-4241-4744-9FB8-202C0F22413D}" dt="2022-09-11T16:14:33.752" v="40" actId="1076"/>
          <ac:picMkLst>
            <pc:docMk/>
            <pc:sldMk cId="1496420017" sldId="279"/>
            <ac:picMk id="6" creationId="{4AA30F15-C2A1-4F50-94CA-292422A45046}"/>
          </ac:picMkLst>
        </pc:picChg>
      </pc:sldChg>
      <pc:sldChg chg="new del">
        <pc:chgData name="Ayush Saxena" userId="b5ea2c9ca54cab16" providerId="LiveId" clId="{1DA5BC01-4241-4744-9FB8-202C0F22413D}" dt="2022-09-11T16:15:08.534" v="44" actId="47"/>
        <pc:sldMkLst>
          <pc:docMk/>
          <pc:sldMk cId="3628705455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4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0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5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4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1">
                <a:lumMod val="31000"/>
                <a:lumOff val="69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4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yxtruth.com/2017/02/24/penny-stock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meeting-relationship-business-1020337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pngall.com/thank-you-png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54645-F937-4861-B58D-48A6BAB4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773"/>
          <a:stretch/>
        </p:blipFill>
        <p:spPr>
          <a:xfrm>
            <a:off x="-1" y="-74815"/>
            <a:ext cx="1219198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5AA2-5EE7-40E8-AA8F-85B74014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981081"/>
            <a:ext cx="8039818" cy="142582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Investment advisor</a:t>
            </a: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DF799-0207-4148-838A-240AA6683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9924" y="4248156"/>
            <a:ext cx="5008850" cy="174967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300" dirty="0">
                <a:solidFill>
                  <a:srgbClr val="FFC000"/>
                </a:solidFill>
              </a:rPr>
              <a:t>Group Members</a:t>
            </a:r>
            <a:r>
              <a:rPr lang="en-US" dirty="0">
                <a:solidFill>
                  <a:srgbClr val="FFFFFF"/>
                </a:solidFill>
              </a:rPr>
              <a:t>:-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Ritesh Gandhare       (PD14_066)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Ayush Saxena           (PD15_033)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FF"/>
                </a:solidFill>
              </a:rPr>
              <a:t>Mohit Verma             (PD15_084)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FF"/>
                </a:solidFill>
              </a:rPr>
              <a:t>Syed Zeeshan Alam    (PD15_181)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8A53C7-C107-46F6-89C5-848CE29AD25E}"/>
              </a:ext>
            </a:extLst>
          </p:cNvPr>
          <p:cNvSpPr txBox="1"/>
          <p:nvPr/>
        </p:nvSpPr>
        <p:spPr>
          <a:xfrm>
            <a:off x="9732672" y="6657944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onyxtruth.com/2017/02/24/penny-stock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9EFAAA-E3F2-4575-B7F7-1F745F39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81D2D-A8B1-432F-BEA9-52BB538D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1" y="295274"/>
            <a:ext cx="10868024" cy="1047751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Sanofi India ltd. Gives the highest dividend to shareholders</a:t>
            </a:r>
            <a:endParaRPr lang="en-IN" sz="36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63BB6-C939-494D-8CCC-425568F33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790700"/>
            <a:ext cx="10134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0EC17E-FEEE-40E5-9883-72D1E1380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683D9-46D7-4C94-A245-5B70471D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23074"/>
            <a:ext cx="9523476" cy="15771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The insurance sector has the highest median enterprise value.</a:t>
            </a:r>
            <a:br>
              <a:rPr lang="en-US" sz="32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5E3DC-F8A7-48C2-8061-A32245BF6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866900"/>
            <a:ext cx="9523476" cy="476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830F99-0D69-4968-89BC-03DC6C65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DAABF-D6F0-4597-91B1-4A2FAEEA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723901"/>
            <a:ext cx="11820525" cy="82867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    </a:t>
            </a:r>
            <a:r>
              <a:rPr lang="en-US" sz="3600" b="1" u="sng" dirty="0"/>
              <a:t>No Relation between Dividend per share and market cap</a:t>
            </a:r>
            <a:endParaRPr lang="en-IN" sz="3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86994-8142-4981-B18E-3BAC4B323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1914526"/>
            <a:ext cx="10258426" cy="45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9C82D-B8A9-4813-9C18-764BCA40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954BA-7D15-4333-A4DB-344A951B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9232"/>
            <a:ext cx="10134600" cy="1073818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/>
              <a:t>Best Companies Sector to Invest</a:t>
            </a:r>
            <a:endParaRPr lang="en-IN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AC81C-502A-49CE-A1BA-9C524FB5B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924050"/>
            <a:ext cx="88677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0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C3B7CF-61C2-45B3-B7A9-BCE60BABC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C6C683-C74B-4489-9C43-59B12E93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130" y="433137"/>
            <a:ext cx="8112369" cy="721895"/>
          </a:xfrm>
        </p:spPr>
        <p:txBody>
          <a:bodyPr>
            <a:noAutofit/>
          </a:bodyPr>
          <a:lstStyle/>
          <a:p>
            <a:r>
              <a:rPr lang="en-US" sz="6000" b="1" u="sng" dirty="0"/>
              <a:t>Dashboard</a:t>
            </a:r>
            <a:endParaRPr lang="en-IN" sz="6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90A4E-E243-4F51-A5F8-C55D118B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2358190"/>
            <a:ext cx="7821637" cy="354731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DFA6B-CB17-451A-B570-AE28B16C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51" y="1345031"/>
            <a:ext cx="9531298" cy="52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9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96D45A-EABA-43D2-97DB-D35221FD7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14E75-D6C0-4500-91E4-4DA8AF3E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142372"/>
            <a:ext cx="10134600" cy="2010777"/>
          </a:xfrm>
        </p:spPr>
        <p:txBody>
          <a:bodyPr>
            <a:normAutofit/>
          </a:bodyPr>
          <a:lstStyle/>
          <a:p>
            <a:r>
              <a:rPr lang="en-US" dirty="0"/>
              <a:t>Thank you MASAI SCHOOL and team for providing us the opportunity to construct this project and for helping out when we faced challenges during the project.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88E2D-BD92-4528-9A84-C943E5878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933450"/>
            <a:ext cx="11097336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AF56E-D140-443E-9BF1-E1EFF320F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2586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79B88-70C2-45F0-A7FE-74782FF28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05272" y="5246749"/>
            <a:ext cx="3048006" cy="1481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C5271-31B6-47E6-9602-9FE1A47E01F5}"/>
              </a:ext>
            </a:extLst>
          </p:cNvPr>
          <p:cNvSpPr txBox="1"/>
          <p:nvPr/>
        </p:nvSpPr>
        <p:spPr>
          <a:xfrm>
            <a:off x="4105272" y="6850000"/>
            <a:ext cx="304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www.pngall.com/thank-you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74392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346704-3640-41A2-B87B-A87E3195D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02A598-ACD6-4398-80BB-2FF426E3D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308759"/>
            <a:ext cx="11057164" cy="1128156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Outline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8D1EA-1520-420D-8806-9FB4BA830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6" y="2419350"/>
            <a:ext cx="4524498" cy="434958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Introduction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Goals and Objective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Tools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Challenges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Important Codes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Insights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Dashboard</a:t>
            </a:r>
          </a:p>
          <a:p>
            <a:pPr algn="l"/>
            <a:endParaRPr lang="en-US" sz="2400" b="1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67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5C11DD-9383-47C1-9DA4-4A32AFD1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97BF6-4179-46BB-9172-C3D97C8F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130" y="308759"/>
            <a:ext cx="8112369" cy="1140032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Introduction</a:t>
            </a:r>
            <a:endParaRPr lang="en-IN" sz="54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E6B91-F41D-41E6-9DE6-B56BA6A73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136" y="1840675"/>
            <a:ext cx="11329060" cy="46076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embo" panose="02020502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embo" panose="02020502050201020203" pitchFamily="18" charset="0"/>
              </a:rPr>
              <a:t>A investment advisor is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embo" panose="02020502050201020203" pitchFamily="18" charset="0"/>
              </a:rPr>
              <a:t>one who provides guidance on how, where, and when to invest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embo" panose="02020502050201020203" pitchFamily="18" charset="0"/>
              </a:rPr>
              <a:t>. The advice they provide could be for a wholesome ﬁnancial plan or individual investments made towards a larger ﬁnancial plan.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embo" panose="02020502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mbo" panose="02020502050201020203" pitchFamily="18" charset="0"/>
              </a:rPr>
              <a:t>The analysis of the access of Customer Income and Expenses and guide him throughout the particular challenges while guiding him to invest his money for a better future.</a:t>
            </a:r>
          </a:p>
        </p:txBody>
      </p:sp>
    </p:spTree>
    <p:extLst>
      <p:ext uri="{BB962C8B-B14F-4D97-AF65-F5344CB8AC3E}">
        <p14:creationId xmlns:p14="http://schemas.microsoft.com/office/powerpoint/2010/main" val="350432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D1309-5793-4CDE-9C65-4ABACAB89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1CF11-B6F6-43C9-9DBC-C08EDAAE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/>
              <a:t>Goals and Objective</a:t>
            </a:r>
            <a:endParaRPr lang="en-IN" sz="6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BE05-CC1D-406B-95EF-05CD1E0E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541319"/>
            <a:ext cx="10134600" cy="35032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first task is to Analyze the given data and understand 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second task is to Manipulate and clean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Based on the subtasks we apply the various aggregation to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After that process we take out the insights of data from the customer’s chosen investment profile.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have to visualize the data to make customers understand it properly.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867D5-0CCE-4E03-9074-99B64702C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3D789-4DDE-4738-8EE6-1A3D6820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90" y="409075"/>
            <a:ext cx="11891210" cy="1572124"/>
          </a:xfrm>
        </p:spPr>
        <p:txBody>
          <a:bodyPr>
            <a:normAutofit/>
          </a:bodyPr>
          <a:lstStyle/>
          <a:p>
            <a:r>
              <a:rPr lang="en-US" sz="6600" b="1" u="sng" dirty="0"/>
              <a:t>Tools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E9779-2520-4CB6-8743-60D9F0A94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2695074"/>
            <a:ext cx="9419925" cy="3210425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Python </a:t>
            </a:r>
          </a:p>
          <a:p>
            <a:pPr algn="l"/>
            <a:r>
              <a:rPr lang="en-US" sz="4000" dirty="0"/>
              <a:t>(</a:t>
            </a:r>
            <a:r>
              <a:rPr lang="en-US" sz="3100" dirty="0"/>
              <a:t>Libraries – G-spread, PandasSQL, Pandas, Numpy</a:t>
            </a:r>
            <a:r>
              <a:rPr lang="en-US" sz="4000" dirty="0"/>
              <a:t>) </a:t>
            </a:r>
          </a:p>
          <a:p>
            <a:pPr algn="l"/>
            <a:endParaRPr lang="en-US" sz="4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/>
              <a:t>Google Sheet</a:t>
            </a:r>
          </a:p>
          <a:p>
            <a:pPr algn="l"/>
            <a:endParaRPr lang="en-US" sz="4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/>
              <a:t>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24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FDD257-D050-4675-AF86-58E2F987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E98CD-1F56-449A-A1E7-BA31A4E2C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130" y="397043"/>
            <a:ext cx="8112369" cy="914400"/>
          </a:xfrm>
        </p:spPr>
        <p:txBody>
          <a:bodyPr>
            <a:noAutofit/>
          </a:bodyPr>
          <a:lstStyle/>
          <a:p>
            <a:r>
              <a:rPr lang="en-US" sz="5400" b="1" u="sng" dirty="0"/>
              <a:t>CHALLENGES</a:t>
            </a:r>
            <a:endParaRPr lang="en-IN" sz="54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59539-1461-423C-82D6-9896D2AA5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074" y="1864895"/>
            <a:ext cx="11345779" cy="4800599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very First challenge we faced is to make the connection with google Sheets to python.</a:t>
            </a:r>
          </a:p>
          <a:p>
            <a:pPr algn="l"/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second challenge we faced to learn the g-spread python library.</a:t>
            </a:r>
          </a:p>
          <a:p>
            <a:pPr algn="l"/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Third challenge that we faced was analyzing the data.</a:t>
            </a:r>
          </a:p>
          <a:p>
            <a:pPr algn="l"/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Fourth challenge that we faced was filtering the data.</a:t>
            </a:r>
          </a:p>
          <a:p>
            <a:pPr algn="l"/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fifth challenge that we faced was to connect all the datasets which are in the google sheet to the dashboard.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6909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3C20D9-C185-4FEE-A790-A2E86B658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47FE8-463E-42D4-BDD3-3C99F58FA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130" y="505326"/>
            <a:ext cx="8112369" cy="902369"/>
          </a:xfrm>
        </p:spPr>
        <p:txBody>
          <a:bodyPr>
            <a:normAutofit fontScale="90000"/>
          </a:bodyPr>
          <a:lstStyle/>
          <a:p>
            <a:r>
              <a:rPr lang="en-US" sz="5400" b="1" u="sng" dirty="0"/>
              <a:t>Important Codes</a:t>
            </a:r>
            <a:endParaRPr lang="en-IN" sz="54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49C7-2A1F-4B63-8DD8-BEA7BDCE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853" y="1636295"/>
            <a:ext cx="11658599" cy="494497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Connecting Service Account:-</a:t>
            </a:r>
          </a:p>
          <a:p>
            <a:pPr algn="l"/>
            <a:r>
              <a:rPr lang="en-US" dirty="0">
                <a:solidFill>
                  <a:srgbClr val="202124"/>
                </a:solidFill>
                <a:latin typeface="Roboto"/>
              </a:rPr>
              <a:t>gc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= gspread.service_account(filename='service_account.json’)</a:t>
            </a:r>
          </a:p>
          <a:p>
            <a:pPr algn="l"/>
            <a:endParaRPr lang="en-US" dirty="0">
              <a:solidFill>
                <a:srgbClr val="202124"/>
              </a:solidFill>
              <a:latin typeface="Robot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Connecting G-spread to Python:-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credentials = Credentials.from_service_account_file( 'service_account.json', scopes=scopes</a:t>
            </a:r>
            <a:endParaRPr lang="en-US" dirty="0"/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Key performance indicator is used to help define the best stock across deferent sectors:-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q1 = """ WITH CTE AS (SELECT * ,row_number() over (partition by Sector order by Price_to_Earnings) as rn FROM pe_kpi_stock_dataframe where Price_to_Earnings is not null) select * from CTE where rn == 1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40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327483-D8CA-4A7F-8954-0129F303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711C2-B1C5-44E6-B5A5-319471C0C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130" y="219076"/>
            <a:ext cx="8112369" cy="1028697"/>
          </a:xfrm>
        </p:spPr>
        <p:txBody>
          <a:bodyPr>
            <a:normAutofit fontScale="90000"/>
          </a:bodyPr>
          <a:lstStyle/>
          <a:p>
            <a:r>
              <a:rPr lang="en-US" sz="6600" b="1" u="sng" dirty="0"/>
              <a:t>Insights</a:t>
            </a:r>
            <a:endParaRPr lang="en-IN" sz="66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BA820-09D1-47BD-8C9E-1B2457A6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1666876"/>
            <a:ext cx="11220449" cy="477202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Reliance company has the highest Market cap among the company’s shares.</a:t>
            </a: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Sanofi India ltd. Gives the highest dividend to shareholders.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The insurance sector has the highest median enterprise value.</a:t>
            </a: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No Relation between Dividend per share and market cap.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1" u="sng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Best Companies Sector to Invest.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3729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0D7D86-2A4D-4204-9289-DEEFA0ABC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E161A-069D-4FA8-8A6F-4A68C4EE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0191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/>
              <a:t>Reliance company has the highest Market cap among the company’s shares </a:t>
            </a:r>
            <a:endParaRPr lang="en-IN" sz="40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21932-A131-4B8B-8BA5-EB28B268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481262"/>
            <a:ext cx="10134600" cy="40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5717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529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Bembo</vt:lpstr>
      <vt:lpstr>Roboto</vt:lpstr>
      <vt:lpstr>AdornVTI</vt:lpstr>
      <vt:lpstr>Investment advisor</vt:lpstr>
      <vt:lpstr>Outline </vt:lpstr>
      <vt:lpstr>Introduction</vt:lpstr>
      <vt:lpstr>Goals and Objective</vt:lpstr>
      <vt:lpstr>Tools</vt:lpstr>
      <vt:lpstr>CHALLENGES</vt:lpstr>
      <vt:lpstr>Important Codes</vt:lpstr>
      <vt:lpstr>Insights</vt:lpstr>
      <vt:lpstr>Reliance company has the highest Market cap among the company’s shares </vt:lpstr>
      <vt:lpstr>Sanofi India ltd. Gives the highest dividend to shareholders</vt:lpstr>
      <vt:lpstr>The insurance sector has the highest median enterprise value. </vt:lpstr>
      <vt:lpstr>    No Relation between Dividend per share and market cap</vt:lpstr>
      <vt:lpstr>Best Companies Sector to Invest</vt:lpstr>
      <vt:lpstr>Dashboard</vt:lpstr>
      <vt:lpstr>Thank you MASAI SCHOOL and team for providing us the opportunity to construct this project and for helping out when we faced challenges during the project.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advisor</dc:title>
  <dc:creator>Ayush Saxena</dc:creator>
  <cp:lastModifiedBy>Ayush Saxena</cp:lastModifiedBy>
  <cp:revision>10</cp:revision>
  <dcterms:created xsi:type="dcterms:W3CDTF">2022-09-11T09:43:52Z</dcterms:created>
  <dcterms:modified xsi:type="dcterms:W3CDTF">2022-09-11T16:24:28Z</dcterms:modified>
</cp:coreProperties>
</file>