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4"/>
  </p:sldMasterIdLst>
  <p:notesMasterIdLst>
    <p:notesMasterId r:id="rId28"/>
  </p:notesMasterIdLst>
  <p:handoutMasterIdLst>
    <p:handoutMasterId r:id="rId29"/>
  </p:handoutMasterIdLst>
  <p:sldIdLst>
    <p:sldId id="350" r:id="rId5"/>
    <p:sldId id="352" r:id="rId6"/>
    <p:sldId id="361" r:id="rId7"/>
    <p:sldId id="334" r:id="rId8"/>
    <p:sldId id="367" r:id="rId9"/>
    <p:sldId id="353" r:id="rId10"/>
    <p:sldId id="365" r:id="rId11"/>
    <p:sldId id="366" r:id="rId12"/>
    <p:sldId id="375" r:id="rId13"/>
    <p:sldId id="376" r:id="rId14"/>
    <p:sldId id="377" r:id="rId15"/>
    <p:sldId id="368" r:id="rId16"/>
    <p:sldId id="371" r:id="rId17"/>
    <p:sldId id="372" r:id="rId18"/>
    <p:sldId id="373" r:id="rId19"/>
    <p:sldId id="374" r:id="rId20"/>
    <p:sldId id="378" r:id="rId21"/>
    <p:sldId id="379" r:id="rId22"/>
    <p:sldId id="381" r:id="rId23"/>
    <p:sldId id="380" r:id="rId24"/>
    <p:sldId id="382" r:id="rId25"/>
    <p:sldId id="383" r:id="rId26"/>
    <p:sldId id="34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66" d="100"/>
          <a:sy n="66" d="100"/>
        </p:scale>
        <p:origin x="668" y="3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Saxena" userId="b5ea2c9ca54cab16" providerId="LiveId" clId="{ED16B775-51D1-4FF6-8E58-6C5F69EB944D}"/>
    <pc:docChg chg="undo custSel addSld delSld modSld sldOrd">
      <pc:chgData name="Ayush Saxena" userId="b5ea2c9ca54cab16" providerId="LiveId" clId="{ED16B775-51D1-4FF6-8E58-6C5F69EB944D}" dt="2023-02-11T08:28:14.802" v="1232" actId="20577"/>
      <pc:docMkLst>
        <pc:docMk/>
      </pc:docMkLst>
      <pc:sldChg chg="modSp mod">
        <pc:chgData name="Ayush Saxena" userId="b5ea2c9ca54cab16" providerId="LiveId" clId="{ED16B775-51D1-4FF6-8E58-6C5F69EB944D}" dt="2023-02-11T06:05:17.412" v="733" actId="1076"/>
        <pc:sldMkLst>
          <pc:docMk/>
          <pc:sldMk cId="2105465797" sldId="334"/>
        </pc:sldMkLst>
        <pc:spChg chg="mod">
          <ac:chgData name="Ayush Saxena" userId="b5ea2c9ca54cab16" providerId="LiveId" clId="{ED16B775-51D1-4FF6-8E58-6C5F69EB944D}" dt="2023-02-11T06:05:17.412" v="733" actId="1076"/>
          <ac:spMkLst>
            <pc:docMk/>
            <pc:sldMk cId="2105465797" sldId="334"/>
            <ac:spMk id="2" creationId="{A8704A28-E62C-2E4A-A2A4-AD85CB6126A2}"/>
          </ac:spMkLst>
        </pc:spChg>
        <pc:picChg chg="mod">
          <ac:chgData name="Ayush Saxena" userId="b5ea2c9ca54cab16" providerId="LiveId" clId="{ED16B775-51D1-4FF6-8E58-6C5F69EB944D}" dt="2023-02-11T06:05:08.936" v="732" actId="1076"/>
          <ac:picMkLst>
            <pc:docMk/>
            <pc:sldMk cId="2105465797" sldId="334"/>
            <ac:picMk id="20" creationId="{12F007AF-B3B3-4BBC-9990-D46E31738B7C}"/>
          </ac:picMkLst>
        </pc:picChg>
      </pc:sldChg>
      <pc:sldChg chg="modSp mod">
        <pc:chgData name="Ayush Saxena" userId="b5ea2c9ca54cab16" providerId="LiveId" clId="{ED16B775-51D1-4FF6-8E58-6C5F69EB944D}" dt="2023-02-11T06:00:40.825" v="707" actId="20577"/>
        <pc:sldMkLst>
          <pc:docMk/>
          <pc:sldMk cId="2336677316" sldId="343"/>
        </pc:sldMkLst>
        <pc:spChg chg="mod">
          <ac:chgData name="Ayush Saxena" userId="b5ea2c9ca54cab16" providerId="LiveId" clId="{ED16B775-51D1-4FF6-8E58-6C5F69EB944D}" dt="2023-02-11T06:00:23.548" v="702" actId="1076"/>
          <ac:spMkLst>
            <pc:docMk/>
            <pc:sldMk cId="2336677316" sldId="343"/>
            <ac:spMk id="2" creationId="{51DF3D98-3C30-4CFC-8643-C81E829C8C25}"/>
          </ac:spMkLst>
        </pc:spChg>
        <pc:spChg chg="mod">
          <ac:chgData name="Ayush Saxena" userId="b5ea2c9ca54cab16" providerId="LiveId" clId="{ED16B775-51D1-4FF6-8E58-6C5F69EB944D}" dt="2023-02-11T06:00:40.825" v="707" actId="20577"/>
          <ac:spMkLst>
            <pc:docMk/>
            <pc:sldMk cId="2336677316" sldId="343"/>
            <ac:spMk id="11" creationId="{F0F25866-5DB1-334A-8037-692579FBDE39}"/>
          </ac:spMkLst>
        </pc:spChg>
      </pc:sldChg>
      <pc:sldChg chg="modSp mod">
        <pc:chgData name="Ayush Saxena" userId="b5ea2c9ca54cab16" providerId="LiveId" clId="{ED16B775-51D1-4FF6-8E58-6C5F69EB944D}" dt="2023-02-11T06:18:35.342" v="738" actId="1076"/>
        <pc:sldMkLst>
          <pc:docMk/>
          <pc:sldMk cId="2960950710" sldId="350"/>
        </pc:sldMkLst>
        <pc:spChg chg="mod">
          <ac:chgData name="Ayush Saxena" userId="b5ea2c9ca54cab16" providerId="LiveId" clId="{ED16B775-51D1-4FF6-8E58-6C5F69EB944D}" dt="2023-02-11T06:18:35.342" v="738" actId="1076"/>
          <ac:spMkLst>
            <pc:docMk/>
            <pc:sldMk cId="2960950710" sldId="350"/>
            <ac:spMk id="2" creationId="{293E168C-8042-5B4E-A5A4-A5BF693AE2D6}"/>
          </ac:spMkLst>
        </pc:spChg>
      </pc:sldChg>
      <pc:sldChg chg="modSp mod">
        <pc:chgData name="Ayush Saxena" userId="b5ea2c9ca54cab16" providerId="LiveId" clId="{ED16B775-51D1-4FF6-8E58-6C5F69EB944D}" dt="2023-02-11T08:28:14.802" v="1232" actId="20577"/>
        <pc:sldMkLst>
          <pc:docMk/>
          <pc:sldMk cId="289860937" sldId="352"/>
        </pc:sldMkLst>
        <pc:spChg chg="mod">
          <ac:chgData name="Ayush Saxena" userId="b5ea2c9ca54cab16" providerId="LiveId" clId="{ED16B775-51D1-4FF6-8E58-6C5F69EB944D}" dt="2023-02-11T07:22:00.285" v="774" actId="20577"/>
          <ac:spMkLst>
            <pc:docMk/>
            <pc:sldMk cId="289860937" sldId="352"/>
            <ac:spMk id="2" creationId="{2DD54756-A790-C845-A85F-35391529E591}"/>
          </ac:spMkLst>
        </pc:spChg>
        <pc:spChg chg="mod">
          <ac:chgData name="Ayush Saxena" userId="b5ea2c9ca54cab16" providerId="LiveId" clId="{ED16B775-51D1-4FF6-8E58-6C5F69EB944D}" dt="2023-02-11T08:28:14.802" v="1232" actId="20577"/>
          <ac:spMkLst>
            <pc:docMk/>
            <pc:sldMk cId="289860937" sldId="352"/>
            <ac:spMk id="4" creationId="{C7EC6698-132B-1143-A2A9-00A97D9572D8}"/>
          </ac:spMkLst>
        </pc:spChg>
        <pc:spChg chg="mod">
          <ac:chgData name="Ayush Saxena" userId="b5ea2c9ca54cab16" providerId="LiveId" clId="{ED16B775-51D1-4FF6-8E58-6C5F69EB944D}" dt="2023-02-06T17:05:45.137" v="0" actId="33524"/>
          <ac:spMkLst>
            <pc:docMk/>
            <pc:sldMk cId="289860937" sldId="352"/>
            <ac:spMk id="5" creationId="{6979C7D4-91CF-6443-91D5-65DC860B407D}"/>
          </ac:spMkLst>
        </pc:spChg>
        <pc:spChg chg="mod">
          <ac:chgData name="Ayush Saxena" userId="b5ea2c9ca54cab16" providerId="LiveId" clId="{ED16B775-51D1-4FF6-8E58-6C5F69EB944D}" dt="2023-02-11T07:22:05.316" v="776" actId="20577"/>
          <ac:spMkLst>
            <pc:docMk/>
            <pc:sldMk cId="289860937" sldId="352"/>
            <ac:spMk id="11" creationId="{7F247A08-A350-EF44-9F10-FC72B5466602}"/>
          </ac:spMkLst>
        </pc:spChg>
        <pc:spChg chg="mod">
          <ac:chgData name="Ayush Saxena" userId="b5ea2c9ca54cab16" providerId="LiveId" clId="{ED16B775-51D1-4FF6-8E58-6C5F69EB944D}" dt="2023-02-11T05:57:47.224" v="695" actId="1076"/>
          <ac:spMkLst>
            <pc:docMk/>
            <pc:sldMk cId="289860937" sldId="352"/>
            <ac:spMk id="13" creationId="{2D9626DF-C81E-004B-9A70-7EF103792475}"/>
          </ac:spMkLst>
        </pc:spChg>
        <pc:spChg chg="mod">
          <ac:chgData name="Ayush Saxena" userId="b5ea2c9ca54cab16" providerId="LiveId" clId="{ED16B775-51D1-4FF6-8E58-6C5F69EB944D}" dt="2023-02-11T05:57:37.763" v="694" actId="1076"/>
          <ac:spMkLst>
            <pc:docMk/>
            <pc:sldMk cId="289860937" sldId="352"/>
            <ac:spMk id="15" creationId="{329469AE-B59A-AA41-9085-106D011808F5}"/>
          </ac:spMkLst>
        </pc:spChg>
      </pc:sldChg>
      <pc:sldChg chg="modSp mod">
        <pc:chgData name="Ayush Saxena" userId="b5ea2c9ca54cab16" providerId="LiveId" clId="{ED16B775-51D1-4FF6-8E58-6C5F69EB944D}" dt="2023-02-11T06:04:41.130" v="717" actId="1076"/>
        <pc:sldMkLst>
          <pc:docMk/>
          <pc:sldMk cId="391246093" sldId="361"/>
        </pc:sldMkLst>
        <pc:spChg chg="mod">
          <ac:chgData name="Ayush Saxena" userId="b5ea2c9ca54cab16" providerId="LiveId" clId="{ED16B775-51D1-4FF6-8E58-6C5F69EB944D}" dt="2023-02-11T06:04:41.130" v="717" actId="1076"/>
          <ac:spMkLst>
            <pc:docMk/>
            <pc:sldMk cId="391246093" sldId="361"/>
            <ac:spMk id="4" creationId="{A17F80A9-6337-524E-AC61-32C5AFEE8E6D}"/>
          </ac:spMkLst>
        </pc:spChg>
        <pc:spChg chg="mod">
          <ac:chgData name="Ayush Saxena" userId="b5ea2c9ca54cab16" providerId="LiveId" clId="{ED16B775-51D1-4FF6-8E58-6C5F69EB944D}" dt="2023-02-11T05:58:39.500" v="699" actId="207"/>
          <ac:spMkLst>
            <pc:docMk/>
            <pc:sldMk cId="391246093" sldId="361"/>
            <ac:spMk id="6" creationId="{66F3960A-D260-8445-A153-0B674474CEBD}"/>
          </ac:spMkLst>
        </pc:spChg>
        <pc:spChg chg="mod">
          <ac:chgData name="Ayush Saxena" userId="b5ea2c9ca54cab16" providerId="LiveId" clId="{ED16B775-51D1-4FF6-8E58-6C5F69EB944D}" dt="2023-02-11T05:58:49.854" v="701" actId="207"/>
          <ac:spMkLst>
            <pc:docMk/>
            <pc:sldMk cId="391246093" sldId="361"/>
            <ac:spMk id="7" creationId="{F37669F0-EA6D-6B46-AF0E-A9C2D1F223DB}"/>
          </ac:spMkLst>
        </pc:spChg>
      </pc:sldChg>
      <pc:sldChg chg="modSp mod">
        <pc:chgData name="Ayush Saxena" userId="b5ea2c9ca54cab16" providerId="LiveId" clId="{ED16B775-51D1-4FF6-8E58-6C5F69EB944D}" dt="2023-02-07T03:50:12.522" v="158" actId="20577"/>
        <pc:sldMkLst>
          <pc:docMk/>
          <pc:sldMk cId="2068711316" sldId="367"/>
        </pc:sldMkLst>
        <pc:spChg chg="mod">
          <ac:chgData name="Ayush Saxena" userId="b5ea2c9ca54cab16" providerId="LiveId" clId="{ED16B775-51D1-4FF6-8E58-6C5F69EB944D}" dt="2023-02-06T17:08:33.152" v="61" actId="1076"/>
          <ac:spMkLst>
            <pc:docMk/>
            <pc:sldMk cId="2068711316" sldId="367"/>
            <ac:spMk id="4" creationId="{4355D909-E339-488C-8D78-9B0A094AA208}"/>
          </ac:spMkLst>
        </pc:spChg>
        <pc:spChg chg="mod">
          <ac:chgData name="Ayush Saxena" userId="b5ea2c9ca54cab16" providerId="LiveId" clId="{ED16B775-51D1-4FF6-8E58-6C5F69EB944D}" dt="2023-02-06T17:08:13.949" v="58" actId="14100"/>
          <ac:spMkLst>
            <pc:docMk/>
            <pc:sldMk cId="2068711316" sldId="367"/>
            <ac:spMk id="5" creationId="{6D81A93B-C430-4D81-AA13-4002E96A6B39}"/>
          </ac:spMkLst>
        </pc:spChg>
        <pc:spChg chg="mod">
          <ac:chgData name="Ayush Saxena" userId="b5ea2c9ca54cab16" providerId="LiveId" clId="{ED16B775-51D1-4FF6-8E58-6C5F69EB944D}" dt="2023-02-07T03:50:12.522" v="158" actId="20577"/>
          <ac:spMkLst>
            <pc:docMk/>
            <pc:sldMk cId="2068711316" sldId="367"/>
            <ac:spMk id="8" creationId="{45B5ABC8-8652-4D43-9E6E-7A48C95EAA80}"/>
          </ac:spMkLst>
        </pc:spChg>
      </pc:sldChg>
      <pc:sldChg chg="modSp del mod ord">
        <pc:chgData name="Ayush Saxena" userId="b5ea2c9ca54cab16" providerId="LiveId" clId="{ED16B775-51D1-4FF6-8E58-6C5F69EB944D}" dt="2023-02-11T06:58:42.467" v="750" actId="2696"/>
        <pc:sldMkLst>
          <pc:docMk/>
          <pc:sldMk cId="2240552515" sldId="369"/>
        </pc:sldMkLst>
        <pc:spChg chg="mod">
          <ac:chgData name="Ayush Saxena" userId="b5ea2c9ca54cab16" providerId="LiveId" clId="{ED16B775-51D1-4FF6-8E58-6C5F69EB944D}" dt="2023-02-11T06:57:58.290" v="741" actId="21"/>
          <ac:spMkLst>
            <pc:docMk/>
            <pc:sldMk cId="2240552515" sldId="369"/>
            <ac:spMk id="3" creationId="{E78F1F8B-6C0C-441A-B0F4-7AE4589C7BCB}"/>
          </ac:spMkLst>
        </pc:spChg>
      </pc:sldChg>
      <pc:sldChg chg="modSp mod">
        <pc:chgData name="Ayush Saxena" userId="b5ea2c9ca54cab16" providerId="LiveId" clId="{ED16B775-51D1-4FF6-8E58-6C5F69EB944D}" dt="2023-02-11T07:26:43.459" v="1050" actId="20577"/>
        <pc:sldMkLst>
          <pc:docMk/>
          <pc:sldMk cId="3284070981" sldId="373"/>
        </pc:sldMkLst>
        <pc:spChg chg="mod">
          <ac:chgData name="Ayush Saxena" userId="b5ea2c9ca54cab16" providerId="LiveId" clId="{ED16B775-51D1-4FF6-8E58-6C5F69EB944D}" dt="2023-02-11T07:26:43.459" v="1050" actId="20577"/>
          <ac:spMkLst>
            <pc:docMk/>
            <pc:sldMk cId="3284070981" sldId="373"/>
            <ac:spMk id="3" creationId="{27F6C1DA-6693-4A5F-8824-225C93596F22}"/>
          </ac:spMkLst>
        </pc:spChg>
      </pc:sldChg>
      <pc:sldChg chg="modSp mod">
        <pc:chgData name="Ayush Saxena" userId="b5ea2c9ca54cab16" providerId="LiveId" clId="{ED16B775-51D1-4FF6-8E58-6C5F69EB944D}" dt="2023-02-11T07:27:31.950" v="1107" actId="20577"/>
        <pc:sldMkLst>
          <pc:docMk/>
          <pc:sldMk cId="3378864354" sldId="374"/>
        </pc:sldMkLst>
        <pc:spChg chg="mod">
          <ac:chgData name="Ayush Saxena" userId="b5ea2c9ca54cab16" providerId="LiveId" clId="{ED16B775-51D1-4FF6-8E58-6C5F69EB944D}" dt="2023-02-11T07:27:31.950" v="1107" actId="20577"/>
          <ac:spMkLst>
            <pc:docMk/>
            <pc:sldMk cId="3378864354" sldId="374"/>
            <ac:spMk id="3" creationId="{27F6C1DA-6693-4A5F-8824-225C93596F22}"/>
          </ac:spMkLst>
        </pc:spChg>
      </pc:sldChg>
      <pc:sldChg chg="addSp modSp mod">
        <pc:chgData name="Ayush Saxena" userId="b5ea2c9ca54cab16" providerId="LiveId" clId="{ED16B775-51D1-4FF6-8E58-6C5F69EB944D}" dt="2023-02-11T06:58:35.766" v="749" actId="14100"/>
        <pc:sldMkLst>
          <pc:docMk/>
          <pc:sldMk cId="4249003575" sldId="376"/>
        </pc:sldMkLst>
        <pc:spChg chg="add mod">
          <ac:chgData name="Ayush Saxena" userId="b5ea2c9ca54cab16" providerId="LiveId" clId="{ED16B775-51D1-4FF6-8E58-6C5F69EB944D}" dt="2023-02-11T06:58:22.791" v="747" actId="1076"/>
          <ac:spMkLst>
            <pc:docMk/>
            <pc:sldMk cId="4249003575" sldId="376"/>
            <ac:spMk id="4" creationId="{C48F427D-5995-4E7A-A9E6-77B32AFE3AB6}"/>
          </ac:spMkLst>
        </pc:spChg>
        <pc:graphicFrameChg chg="mod">
          <ac:chgData name="Ayush Saxena" userId="b5ea2c9ca54cab16" providerId="LiveId" clId="{ED16B775-51D1-4FF6-8E58-6C5F69EB944D}" dt="2023-02-11T06:58:35.766" v="749" actId="14100"/>
          <ac:graphicFrameMkLst>
            <pc:docMk/>
            <pc:sldMk cId="4249003575" sldId="376"/>
            <ac:graphicFrameMk id="7" creationId="{358383E9-B144-07DE-ABC2-D748E165C41D}"/>
          </ac:graphicFrameMkLst>
        </pc:graphicFrameChg>
      </pc:sldChg>
      <pc:sldChg chg="modSp mod">
        <pc:chgData name="Ayush Saxena" userId="b5ea2c9ca54cab16" providerId="LiveId" clId="{ED16B775-51D1-4FF6-8E58-6C5F69EB944D}" dt="2023-02-11T06:05:49.486" v="735" actId="27107"/>
        <pc:sldMkLst>
          <pc:docMk/>
          <pc:sldMk cId="2575833279" sldId="377"/>
        </pc:sldMkLst>
        <pc:spChg chg="mod">
          <ac:chgData name="Ayush Saxena" userId="b5ea2c9ca54cab16" providerId="LiveId" clId="{ED16B775-51D1-4FF6-8E58-6C5F69EB944D}" dt="2023-02-11T06:05:49.486" v="735" actId="27107"/>
          <ac:spMkLst>
            <pc:docMk/>
            <pc:sldMk cId="2575833279" sldId="377"/>
            <ac:spMk id="6" creationId="{0844F58A-CADB-4A5C-BE2C-6FCE5804133B}"/>
          </ac:spMkLst>
        </pc:spChg>
      </pc:sldChg>
      <pc:sldChg chg="modSp mod">
        <pc:chgData name="Ayush Saxena" userId="b5ea2c9ca54cab16" providerId="LiveId" clId="{ED16B775-51D1-4FF6-8E58-6C5F69EB944D}" dt="2023-02-11T07:28:20.083" v="1112" actId="123"/>
        <pc:sldMkLst>
          <pc:docMk/>
          <pc:sldMk cId="135936406" sldId="379"/>
        </pc:sldMkLst>
        <pc:spChg chg="mod">
          <ac:chgData name="Ayush Saxena" userId="b5ea2c9ca54cab16" providerId="LiveId" clId="{ED16B775-51D1-4FF6-8E58-6C5F69EB944D}" dt="2023-02-11T07:28:20.083" v="1112" actId="123"/>
          <ac:spMkLst>
            <pc:docMk/>
            <pc:sldMk cId="135936406" sldId="379"/>
            <ac:spMk id="3" creationId="{1DA2CE4B-FFF0-4920-910B-BA7EBB780118}"/>
          </ac:spMkLst>
        </pc:spChg>
      </pc:sldChg>
      <pc:sldChg chg="addSp delSp modSp">
        <pc:chgData name="Ayush Saxena" userId="b5ea2c9ca54cab16" providerId="LiveId" clId="{ED16B775-51D1-4FF6-8E58-6C5F69EB944D}" dt="2023-02-11T05:45:29.750" v="162"/>
        <pc:sldMkLst>
          <pc:docMk/>
          <pc:sldMk cId="1052890023" sldId="382"/>
        </pc:sldMkLst>
        <pc:spChg chg="add del mod">
          <ac:chgData name="Ayush Saxena" userId="b5ea2c9ca54cab16" providerId="LiveId" clId="{ED16B775-51D1-4FF6-8E58-6C5F69EB944D}" dt="2023-02-11T05:45:29.750" v="162"/>
          <ac:spMkLst>
            <pc:docMk/>
            <pc:sldMk cId="1052890023" sldId="382"/>
            <ac:spMk id="2" creationId="{E4B99FA9-F9BB-4628-B11B-4B31433A81D2}"/>
          </ac:spMkLst>
        </pc:spChg>
        <pc:spChg chg="add del mod">
          <ac:chgData name="Ayush Saxena" userId="b5ea2c9ca54cab16" providerId="LiveId" clId="{ED16B775-51D1-4FF6-8E58-6C5F69EB944D}" dt="2023-02-11T05:45:29.750" v="162"/>
          <ac:spMkLst>
            <pc:docMk/>
            <pc:sldMk cId="1052890023" sldId="382"/>
            <ac:spMk id="3" creationId="{F23BFAF7-DA82-4DAC-AAA0-371F50702249}"/>
          </ac:spMkLst>
        </pc:spChg>
      </pc:sldChg>
      <pc:sldChg chg="addSp delSp modSp new mod">
        <pc:chgData name="Ayush Saxena" userId="b5ea2c9ca54cab16" providerId="LiveId" clId="{ED16B775-51D1-4FF6-8E58-6C5F69EB944D}" dt="2023-02-11T07:31:15.032" v="1201" actId="1076"/>
        <pc:sldMkLst>
          <pc:docMk/>
          <pc:sldMk cId="141539089" sldId="383"/>
        </pc:sldMkLst>
        <pc:spChg chg="del">
          <ac:chgData name="Ayush Saxena" userId="b5ea2c9ca54cab16" providerId="LiveId" clId="{ED16B775-51D1-4FF6-8E58-6C5F69EB944D}" dt="2023-02-11T05:47:07.814" v="217" actId="21"/>
          <ac:spMkLst>
            <pc:docMk/>
            <pc:sldMk cId="141539089" sldId="383"/>
            <ac:spMk id="2" creationId="{76057DC4-28FB-4A08-BE63-E899ABBD8628}"/>
          </ac:spMkLst>
        </pc:spChg>
        <pc:spChg chg="mod">
          <ac:chgData name="Ayush Saxena" userId="b5ea2c9ca54cab16" providerId="LiveId" clId="{ED16B775-51D1-4FF6-8E58-6C5F69EB944D}" dt="2023-02-11T05:56:33.390" v="693" actId="20577"/>
          <ac:spMkLst>
            <pc:docMk/>
            <pc:sldMk cId="141539089" sldId="383"/>
            <ac:spMk id="3" creationId="{06A49779-99B6-4CF5-A99E-EA918980BAC8}"/>
          </ac:spMkLst>
        </pc:spChg>
        <pc:spChg chg="del">
          <ac:chgData name="Ayush Saxena" userId="b5ea2c9ca54cab16" providerId="LiveId" clId="{ED16B775-51D1-4FF6-8E58-6C5F69EB944D}" dt="2023-02-11T05:45:48.481" v="166" actId="21"/>
          <ac:spMkLst>
            <pc:docMk/>
            <pc:sldMk cId="141539089" sldId="383"/>
            <ac:spMk id="4" creationId="{4E5A80D4-DBB7-448A-9BF0-73103CBECD05}"/>
          </ac:spMkLst>
        </pc:spChg>
        <pc:spChg chg="del">
          <ac:chgData name="Ayush Saxena" userId="b5ea2c9ca54cab16" providerId="LiveId" clId="{ED16B775-51D1-4FF6-8E58-6C5F69EB944D}" dt="2023-02-11T05:45:44.555" v="165" actId="21"/>
          <ac:spMkLst>
            <pc:docMk/>
            <pc:sldMk cId="141539089" sldId="383"/>
            <ac:spMk id="5" creationId="{95C08D7F-E644-4E13-BA1F-51C7CB2D84DB}"/>
          </ac:spMkLst>
        </pc:spChg>
        <pc:spChg chg="del">
          <ac:chgData name="Ayush Saxena" userId="b5ea2c9ca54cab16" providerId="LiveId" clId="{ED16B775-51D1-4FF6-8E58-6C5F69EB944D}" dt="2023-02-11T05:45:38.463" v="164" actId="21"/>
          <ac:spMkLst>
            <pc:docMk/>
            <pc:sldMk cId="141539089" sldId="383"/>
            <ac:spMk id="6" creationId="{A6807B77-DC5E-4B96-A8D8-15392806791E}"/>
          </ac:spMkLst>
        </pc:spChg>
        <pc:spChg chg="add mod">
          <ac:chgData name="Ayush Saxena" userId="b5ea2c9ca54cab16" providerId="LiveId" clId="{ED16B775-51D1-4FF6-8E58-6C5F69EB944D}" dt="2023-02-11T07:31:15.032" v="1201" actId="1076"/>
          <ac:spMkLst>
            <pc:docMk/>
            <pc:sldMk cId="141539089" sldId="383"/>
            <ac:spMk id="8" creationId="{1723D5EA-856A-4F4A-96FF-AA68196D442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yush\Downloads\XYZ_Ads_Airings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[XYZ_Ads_Airings_Data (1).xlsx]Q2!PivotTable1</c:name>
    <c:fmtId val="9"/>
  </c:pivotSource>
  <c:chart>
    <c:autoTitleDeleted val="1"/>
    <c:pivotFmts>
      <c:pivotFmt>
        <c:idx val="0"/>
        <c:spPr>
          <a:solidFill>
            <a:schemeClr val="accent5">
              <a:lumMod val="50000"/>
            </a:schemeClr>
          </a:solidFill>
          <a:ln>
            <a:noFill/>
          </a:ln>
          <a:effectLst/>
          <a:scene3d>
            <a:camera prst="orthographicFront">
              <a:rot lat="0" lon="0" rev="0"/>
            </a:camera>
            <a:lightRig rig="balanced" dir="t">
              <a:rot lat="0" lon="0" rev="1080000"/>
            </a:lightRig>
          </a:scene3d>
          <a:sp3d/>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75000"/>
            </a:schemeClr>
          </a:solidFill>
          <a:ln>
            <a:noFill/>
          </a:ln>
          <a:effectLst/>
          <a:scene3d>
            <a:camera prst="orthographicFront">
              <a:rot lat="0" lon="0" rev="0"/>
            </a:camera>
            <a:lightRig rig="balanced" dir="t">
              <a:rot lat="0" lon="0" rev="1080000"/>
            </a:lightRig>
          </a:scene3d>
          <a:sp3d/>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lumMod val="60000"/>
              <a:lumOff val="40000"/>
            </a:schemeClr>
          </a:solidFill>
          <a:ln>
            <a:noFill/>
          </a:ln>
          <a:effectLst/>
          <a:scene3d>
            <a:camera prst="orthographicFront">
              <a:rot lat="0" lon="0" rev="0"/>
            </a:camera>
            <a:lightRig rig="balanced" dir="t">
              <a:rot lat="0" lon="0" rev="1080000"/>
            </a:lightRig>
          </a:scene3d>
          <a:sp3d/>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lumMod val="40000"/>
              <a:lumOff val="60000"/>
            </a:schemeClr>
          </a:solidFill>
          <a:ln>
            <a:noFill/>
          </a:ln>
          <a:effectLst/>
          <a:scene3d>
            <a:camera prst="orthographicFront">
              <a:rot lat="0" lon="0" rev="0"/>
            </a:camera>
            <a:lightRig rig="balanced" dir="t">
              <a:rot lat="0" lon="0" rev="1080000"/>
            </a:lightRig>
          </a:scene3d>
          <a:sp3d/>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lumMod val="40000"/>
              <a:lumOff val="60000"/>
            </a:schemeClr>
          </a:solidFill>
          <a:ln>
            <a:noFill/>
          </a:ln>
          <a:effectLst/>
          <a:scene3d>
            <a:camera prst="orthographicFront">
              <a:rot lat="0" lon="0" rev="0"/>
            </a:camera>
            <a:lightRig rig="balanced" dir="t">
              <a:rot lat="0" lon="0" rev="1080000"/>
            </a:lightRig>
          </a:scene3d>
          <a:sp3d/>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lumMod val="60000"/>
              <a:lumOff val="40000"/>
            </a:schemeClr>
          </a:solidFill>
          <a:ln>
            <a:noFill/>
          </a:ln>
          <a:effectLst/>
          <a:scene3d>
            <a:camera prst="orthographicFront">
              <a:rot lat="0" lon="0" rev="0"/>
            </a:camera>
            <a:lightRig rig="balanced" dir="t">
              <a:rot lat="0" lon="0" rev="1080000"/>
            </a:lightRig>
          </a:scene3d>
          <a:sp3d/>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5">
              <a:lumMod val="75000"/>
            </a:schemeClr>
          </a:solidFill>
          <a:ln>
            <a:noFill/>
          </a:ln>
          <a:effectLst/>
          <a:scene3d>
            <a:camera prst="orthographicFront">
              <a:rot lat="0" lon="0" rev="0"/>
            </a:camera>
            <a:lightRig rig="balanced" dir="t">
              <a:rot lat="0" lon="0" rev="1080000"/>
            </a:lightRig>
          </a:scene3d>
          <a:sp3d/>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lumMod val="50000"/>
            </a:schemeClr>
          </a:solidFill>
          <a:ln>
            <a:noFill/>
          </a:ln>
          <a:effectLst/>
          <a:scene3d>
            <a:camera prst="orthographicFront">
              <a:rot lat="0" lon="0" rev="0"/>
            </a:camera>
            <a:lightRig rig="balanced" dir="t">
              <a:rot lat="0" lon="0" rev="1080000"/>
            </a:lightRig>
          </a:scene3d>
          <a:sp3d/>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lumMod val="40000"/>
              <a:lumOff val="60000"/>
            </a:schemeClr>
          </a:solidFill>
          <a:ln>
            <a:noFill/>
          </a:ln>
          <a:effectLst/>
          <a:scene3d>
            <a:camera prst="orthographicFront">
              <a:rot lat="0" lon="0" rev="0"/>
            </a:camera>
            <a:lightRig rig="balanced" dir="t">
              <a:rot lat="0" lon="0" rev="1080000"/>
            </a:lightRig>
          </a:scene3d>
          <a:sp3d/>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lumMod val="60000"/>
              <a:lumOff val="40000"/>
            </a:schemeClr>
          </a:solidFill>
          <a:ln>
            <a:noFill/>
          </a:ln>
          <a:effectLst/>
          <a:scene3d>
            <a:camera prst="orthographicFront">
              <a:rot lat="0" lon="0" rev="0"/>
            </a:camera>
            <a:lightRig rig="balanced" dir="t">
              <a:rot lat="0" lon="0" rev="1080000"/>
            </a:lightRig>
          </a:scene3d>
          <a:sp3d/>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5">
              <a:lumMod val="75000"/>
            </a:schemeClr>
          </a:solidFill>
          <a:ln>
            <a:noFill/>
          </a:ln>
          <a:effectLst/>
          <a:scene3d>
            <a:camera prst="orthographicFront">
              <a:rot lat="0" lon="0" rev="0"/>
            </a:camera>
            <a:lightRig rig="balanced" dir="t">
              <a:rot lat="0" lon="0" rev="1080000"/>
            </a:lightRig>
          </a:scene3d>
          <a:sp3d/>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lumMod val="50000"/>
            </a:schemeClr>
          </a:solidFill>
          <a:ln>
            <a:noFill/>
          </a:ln>
          <a:effectLst/>
          <a:scene3d>
            <a:camera prst="orthographicFront">
              <a:rot lat="0" lon="0" rev="0"/>
            </a:camera>
            <a:lightRig rig="balanced" dir="t">
              <a:rot lat="0" lon="0" rev="1080000"/>
            </a:lightRig>
          </a:scene3d>
          <a:sp3d/>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'Q2'!$B$3:$B$4</c:f>
              <c:strCache>
                <c:ptCount val="1"/>
                <c:pt idx="0">
                  <c:v>4</c:v>
                </c:pt>
              </c:strCache>
            </c:strRef>
          </c:tx>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'Q2'!$A$5:$A$10</c:f>
              <c:strCache>
                <c:ptCount val="6"/>
                <c:pt idx="0">
                  <c:v>Honda Cars</c:v>
                </c:pt>
                <c:pt idx="1">
                  <c:v>Toyota</c:v>
                </c:pt>
                <c:pt idx="2">
                  <c:v>Tata Motors</c:v>
                </c:pt>
                <c:pt idx="3">
                  <c:v>Hyundai Motors India</c:v>
                </c:pt>
                <c:pt idx="4">
                  <c:v>Mahindra and Mahindra</c:v>
                </c:pt>
                <c:pt idx="5">
                  <c:v>Maruti Suzuki</c:v>
                </c:pt>
              </c:strCache>
            </c:strRef>
          </c:cat>
          <c:val>
            <c:numRef>
              <c:f>'Q2'!$B$5:$B$10</c:f>
              <c:numCache>
                <c:formatCode>General</c:formatCode>
                <c:ptCount val="6"/>
                <c:pt idx="0">
                  <c:v>8719136</c:v>
                </c:pt>
                <c:pt idx="1">
                  <c:v>13616017</c:v>
                </c:pt>
                <c:pt idx="2">
                  <c:v>34492878</c:v>
                </c:pt>
                <c:pt idx="3">
                  <c:v>36377492</c:v>
                </c:pt>
                <c:pt idx="4">
                  <c:v>69670651</c:v>
                </c:pt>
                <c:pt idx="5">
                  <c:v>112081028</c:v>
                </c:pt>
              </c:numCache>
            </c:numRef>
          </c:val>
          <c:shape val="cylinder"/>
          <c:extLst>
            <c:ext xmlns:c16="http://schemas.microsoft.com/office/drawing/2014/chart" uri="{C3380CC4-5D6E-409C-BE32-E72D297353CC}">
              <c16:uniqueId val="{00000000-2381-4FE9-A158-DF337B1E3B8F}"/>
            </c:ext>
          </c:extLst>
        </c:ser>
        <c:ser>
          <c:idx val="1"/>
          <c:order val="1"/>
          <c:tx>
            <c:strRef>
              <c:f>'Q2'!$C$3:$C$4</c:f>
              <c:strCache>
                <c:ptCount val="1"/>
                <c:pt idx="0">
                  <c:v>3</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'Q2'!$A$5:$A$10</c:f>
              <c:strCache>
                <c:ptCount val="6"/>
                <c:pt idx="0">
                  <c:v>Honda Cars</c:v>
                </c:pt>
                <c:pt idx="1">
                  <c:v>Toyota</c:v>
                </c:pt>
                <c:pt idx="2">
                  <c:v>Tata Motors</c:v>
                </c:pt>
                <c:pt idx="3">
                  <c:v>Hyundai Motors India</c:v>
                </c:pt>
                <c:pt idx="4">
                  <c:v>Mahindra and Mahindra</c:v>
                </c:pt>
                <c:pt idx="5">
                  <c:v>Maruti Suzuki</c:v>
                </c:pt>
              </c:strCache>
            </c:strRef>
          </c:cat>
          <c:val>
            <c:numRef>
              <c:f>'Q2'!$C$5:$C$10</c:f>
              <c:numCache>
                <c:formatCode>General</c:formatCode>
                <c:ptCount val="6"/>
                <c:pt idx="0">
                  <c:v>12073060</c:v>
                </c:pt>
                <c:pt idx="1">
                  <c:v>28424768</c:v>
                </c:pt>
                <c:pt idx="2">
                  <c:v>15831865</c:v>
                </c:pt>
                <c:pt idx="3">
                  <c:v>38727107</c:v>
                </c:pt>
                <c:pt idx="4">
                  <c:v>95196781</c:v>
                </c:pt>
                <c:pt idx="5">
                  <c:v>124833119</c:v>
                </c:pt>
              </c:numCache>
            </c:numRef>
          </c:val>
          <c:shape val="cylinder"/>
          <c:extLst>
            <c:ext xmlns:c16="http://schemas.microsoft.com/office/drawing/2014/chart" uri="{C3380CC4-5D6E-409C-BE32-E72D297353CC}">
              <c16:uniqueId val="{00000001-2381-4FE9-A158-DF337B1E3B8F}"/>
            </c:ext>
          </c:extLst>
        </c:ser>
        <c:ser>
          <c:idx val="2"/>
          <c:order val="2"/>
          <c:tx>
            <c:strRef>
              <c:f>'Q2'!$D$3:$D$4</c:f>
              <c:strCache>
                <c:ptCount val="1"/>
                <c:pt idx="0">
                  <c:v>2</c:v>
                </c:pt>
              </c:strCache>
            </c:strRef>
          </c:tx>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'Q2'!$A$5:$A$10</c:f>
              <c:strCache>
                <c:ptCount val="6"/>
                <c:pt idx="0">
                  <c:v>Honda Cars</c:v>
                </c:pt>
                <c:pt idx="1">
                  <c:v>Toyota</c:v>
                </c:pt>
                <c:pt idx="2">
                  <c:v>Tata Motors</c:v>
                </c:pt>
                <c:pt idx="3">
                  <c:v>Hyundai Motors India</c:v>
                </c:pt>
                <c:pt idx="4">
                  <c:v>Mahindra and Mahindra</c:v>
                </c:pt>
                <c:pt idx="5">
                  <c:v>Maruti Suzuki</c:v>
                </c:pt>
              </c:strCache>
            </c:strRef>
          </c:cat>
          <c:val>
            <c:numRef>
              <c:f>'Q2'!$D$5:$D$10</c:f>
              <c:numCache>
                <c:formatCode>General</c:formatCode>
                <c:ptCount val="6"/>
                <c:pt idx="0">
                  <c:v>9549604</c:v>
                </c:pt>
                <c:pt idx="1">
                  <c:v>29509857</c:v>
                </c:pt>
                <c:pt idx="2">
                  <c:v>16408174</c:v>
                </c:pt>
                <c:pt idx="3">
                  <c:v>40830200</c:v>
                </c:pt>
                <c:pt idx="4">
                  <c:v>99500908</c:v>
                </c:pt>
                <c:pt idx="5">
                  <c:v>129229242</c:v>
                </c:pt>
              </c:numCache>
            </c:numRef>
          </c:val>
          <c:shape val="cylinder"/>
          <c:extLst>
            <c:ext xmlns:c16="http://schemas.microsoft.com/office/drawing/2014/chart" uri="{C3380CC4-5D6E-409C-BE32-E72D297353CC}">
              <c16:uniqueId val="{00000002-2381-4FE9-A158-DF337B1E3B8F}"/>
            </c:ext>
          </c:extLst>
        </c:ser>
        <c:ser>
          <c:idx val="3"/>
          <c:order val="3"/>
          <c:tx>
            <c:strRef>
              <c:f>'Q2'!$E$3:$E$4</c:f>
              <c:strCache>
                <c:ptCount val="1"/>
                <c:pt idx="0">
                  <c:v>1</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'Q2'!$A$5:$A$10</c:f>
              <c:strCache>
                <c:ptCount val="6"/>
                <c:pt idx="0">
                  <c:v>Honda Cars</c:v>
                </c:pt>
                <c:pt idx="1">
                  <c:v>Toyota</c:v>
                </c:pt>
                <c:pt idx="2">
                  <c:v>Tata Motors</c:v>
                </c:pt>
                <c:pt idx="3">
                  <c:v>Hyundai Motors India</c:v>
                </c:pt>
                <c:pt idx="4">
                  <c:v>Mahindra and Mahindra</c:v>
                </c:pt>
                <c:pt idx="5">
                  <c:v>Maruti Suzuki</c:v>
                </c:pt>
              </c:strCache>
            </c:strRef>
          </c:cat>
          <c:val>
            <c:numRef>
              <c:f>'Q2'!$E$5:$E$10</c:f>
              <c:numCache>
                <c:formatCode>General</c:formatCode>
                <c:ptCount val="6"/>
                <c:pt idx="0">
                  <c:v>16963778</c:v>
                </c:pt>
                <c:pt idx="1">
                  <c:v>40351398</c:v>
                </c:pt>
                <c:pt idx="2">
                  <c:v>25796631</c:v>
                </c:pt>
                <c:pt idx="3">
                  <c:v>62470842</c:v>
                </c:pt>
                <c:pt idx="4">
                  <c:v>129215380</c:v>
                </c:pt>
                <c:pt idx="5">
                  <c:v>183019481</c:v>
                </c:pt>
              </c:numCache>
            </c:numRef>
          </c:val>
          <c:shape val="cylinder"/>
          <c:extLst>
            <c:ext xmlns:c16="http://schemas.microsoft.com/office/drawing/2014/chart" uri="{C3380CC4-5D6E-409C-BE32-E72D297353CC}">
              <c16:uniqueId val="{00000003-2381-4FE9-A158-DF337B1E3B8F}"/>
            </c:ext>
          </c:extLst>
        </c:ser>
        <c:dLbls>
          <c:showLegendKey val="0"/>
          <c:showVal val="1"/>
          <c:showCatName val="0"/>
          <c:showSerName val="0"/>
          <c:showPercent val="0"/>
          <c:showBubbleSize val="0"/>
        </c:dLbls>
        <c:gapWidth val="150"/>
        <c:shape val="box"/>
        <c:axId val="881500432"/>
        <c:axId val="881501264"/>
        <c:axId val="0"/>
      </c:bar3DChart>
      <c:catAx>
        <c:axId val="8815004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81501264"/>
        <c:crosses val="autoZero"/>
        <c:auto val="1"/>
        <c:lblAlgn val="ctr"/>
        <c:lblOffset val="100"/>
        <c:noMultiLvlLbl val="0"/>
      </c:catAx>
      <c:valAx>
        <c:axId val="881501264"/>
        <c:scaling>
          <c:orientation val="minMax"/>
        </c:scaling>
        <c:delete val="0"/>
        <c:axPos val="b"/>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81500432"/>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197"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r"/>
      <c:layout>
        <c:manualLayout>
          <c:xMode val="edge"/>
          <c:yMode val="edge"/>
          <c:x val="0.79668271105589161"/>
          <c:y val="0.55041187310942641"/>
          <c:w val="8.5201714928310371E-2"/>
          <c:h val="0.2209771791397366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CA8E82-58CD-E045-8B98-B7A85B79B752}" type="datetime4">
              <a:rPr lang="en-US" smtClean="0"/>
              <a:pPr/>
              <a:t>February 11, 2023</a:t>
            </a:fld>
            <a:endParaRPr lang="en-US" dirty="0">
              <a:latin typeface="+mn-lt"/>
            </a:endParaRPr>
          </a:p>
        </p:txBody>
      </p:sp>
      <p:sp>
        <p:nvSpPr>
          <p:cNvPr id="5" name="Footer Placeholder 4"/>
          <p:cNvSpPr>
            <a:spLocks noGrp="1"/>
          </p:cNvSpPr>
          <p:nvPr>
            <p:ph type="ftr" sz="quarter" idx="11"/>
          </p:nvPr>
        </p:nvSpPr>
        <p:spPr>
          <a:xfrm>
            <a:off x="2416500" y="329307"/>
            <a:ext cx="4973915" cy="309201"/>
          </a:xfrm>
        </p:spPr>
        <p:txBody>
          <a:bodyPr/>
          <a:lstStyle/>
          <a:p>
            <a:r>
              <a:rPr lang="en-US"/>
              <a:t>Annual Review</a:t>
            </a:r>
            <a:endParaRPr lang="en-US" b="0" dirty="0"/>
          </a:p>
        </p:txBody>
      </p:sp>
      <p:sp>
        <p:nvSpPr>
          <p:cNvPr id="6" name="Slide Number Placeholder 5"/>
          <p:cNvSpPr>
            <a:spLocks noGrp="1"/>
          </p:cNvSpPr>
          <p:nvPr>
            <p:ph type="sldNum" sz="quarter" idx="12"/>
          </p:nvPr>
        </p:nvSpPr>
        <p:spPr>
          <a:xfrm>
            <a:off x="1437664" y="798973"/>
            <a:ext cx="811019" cy="503578"/>
          </a:xfrm>
        </p:spPr>
        <p:txBody>
          <a:bodyPr/>
          <a:lstStyle/>
          <a:p>
            <a:fld id="{294A09A9-5501-47C1-A89A-A340965A2BE2}" type="slidenum">
              <a:rPr lang="en-US" smtClean="0"/>
              <a:pPr/>
              <a:t>‹#›</a:t>
            </a:fld>
            <a:endParaRPr lang="en-US" dirty="0">
              <a:latin typeface="+mn-lt"/>
            </a:endParaRP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7845731"/>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A8E82-58CD-E045-8B98-B7A85B79B752}" type="datetime4">
              <a:rPr lang="en-US" smtClean="0"/>
              <a:pPr/>
              <a:t>February 11, 2023</a:t>
            </a:fld>
            <a:endParaRPr lang="en-US" dirty="0">
              <a:latin typeface="+mn-lt"/>
            </a:endParaRPr>
          </a:p>
        </p:txBody>
      </p:sp>
      <p:sp>
        <p:nvSpPr>
          <p:cNvPr id="5" name="Footer Placeholder 4"/>
          <p:cNvSpPr>
            <a:spLocks noGrp="1"/>
          </p:cNvSpPr>
          <p:nvPr>
            <p:ph type="ftr" sz="quarter" idx="11"/>
          </p:nvPr>
        </p:nvSpPr>
        <p:spPr/>
        <p:txBody>
          <a:bodyPr/>
          <a:lstStyle/>
          <a:p>
            <a:r>
              <a:rPr lang="en-US"/>
              <a:t>Annual Review</a:t>
            </a:r>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248367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A8E82-58CD-E045-8B98-B7A85B79B752}" type="datetime4">
              <a:rPr lang="en-US" smtClean="0"/>
              <a:pPr/>
              <a:t>February 11, 2023</a:t>
            </a:fld>
            <a:endParaRPr lang="en-US" dirty="0">
              <a:latin typeface="+mn-lt"/>
            </a:endParaRPr>
          </a:p>
        </p:txBody>
      </p:sp>
      <p:sp>
        <p:nvSpPr>
          <p:cNvPr id="5" name="Footer Placeholder 4"/>
          <p:cNvSpPr>
            <a:spLocks noGrp="1"/>
          </p:cNvSpPr>
          <p:nvPr>
            <p:ph type="ftr" sz="quarter" idx="11"/>
          </p:nvPr>
        </p:nvSpPr>
        <p:spPr/>
        <p:txBody>
          <a:bodyPr/>
          <a:lstStyle/>
          <a:p>
            <a:r>
              <a:rPr lang="en-US"/>
              <a:t>Annual Review</a:t>
            </a:r>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939761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8060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February 11,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282483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February 11,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70274118"/>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822012186"/>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February 11,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292992368"/>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February 11,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232381050"/>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646429522"/>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A8E82-58CD-E045-8B98-B7A85B79B752}" type="datetime4">
              <a:rPr lang="en-US" smtClean="0"/>
              <a:pPr/>
              <a:t>February 11, 2023</a:t>
            </a:fld>
            <a:endParaRPr lang="en-US" dirty="0">
              <a:latin typeface="+mn-lt"/>
            </a:endParaRPr>
          </a:p>
        </p:txBody>
      </p:sp>
      <p:sp>
        <p:nvSpPr>
          <p:cNvPr id="5" name="Footer Placeholder 4"/>
          <p:cNvSpPr>
            <a:spLocks noGrp="1"/>
          </p:cNvSpPr>
          <p:nvPr>
            <p:ph type="ftr" sz="quarter" idx="11"/>
          </p:nvPr>
        </p:nvSpPr>
        <p:spPr/>
        <p:txBody>
          <a:bodyPr/>
          <a:lstStyle/>
          <a:p>
            <a:r>
              <a:rPr lang="en-US"/>
              <a:t>Annual Review</a:t>
            </a:r>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790208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A8E82-58CD-E045-8B98-B7A85B79B752}" type="datetime4">
              <a:rPr lang="en-US" smtClean="0"/>
              <a:pPr/>
              <a:t>February 11, 2023</a:t>
            </a:fld>
            <a:endParaRPr lang="en-US" dirty="0">
              <a:latin typeface="+mn-lt"/>
            </a:endParaRPr>
          </a:p>
        </p:txBody>
      </p:sp>
      <p:sp>
        <p:nvSpPr>
          <p:cNvPr id="5" name="Footer Placeholder 4"/>
          <p:cNvSpPr>
            <a:spLocks noGrp="1"/>
          </p:cNvSpPr>
          <p:nvPr>
            <p:ph type="ftr" sz="quarter" idx="11"/>
          </p:nvPr>
        </p:nvSpPr>
        <p:spPr/>
        <p:txBody>
          <a:bodyPr/>
          <a:lstStyle/>
          <a:p>
            <a:r>
              <a:rPr lang="en-US"/>
              <a:t>Annual Review</a:t>
            </a:r>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675398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CA8E82-58CD-E045-8B98-B7A85B79B752}" type="datetime4">
              <a:rPr lang="en-US" smtClean="0"/>
              <a:pPr/>
              <a:t>February 11, 2023</a:t>
            </a:fld>
            <a:endParaRPr lang="en-US" dirty="0">
              <a:latin typeface="+mn-lt"/>
            </a:endParaRPr>
          </a:p>
        </p:txBody>
      </p:sp>
      <p:sp>
        <p:nvSpPr>
          <p:cNvPr id="6" name="Footer Placeholder 5"/>
          <p:cNvSpPr>
            <a:spLocks noGrp="1"/>
          </p:cNvSpPr>
          <p:nvPr>
            <p:ph type="ftr" sz="quarter" idx="11"/>
          </p:nvPr>
        </p:nvSpPr>
        <p:spPr/>
        <p:txBody>
          <a:bodyPr/>
          <a:lstStyle/>
          <a:p>
            <a:r>
              <a:rPr lang="en-US"/>
              <a:t>Annual Review</a:t>
            </a:r>
            <a:endParaRPr lang="en-US" b="0"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432738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CA8E82-58CD-E045-8B98-B7A85B79B752}" type="datetime4">
              <a:rPr lang="en-US" smtClean="0"/>
              <a:pPr/>
              <a:t>February 11, 2023</a:t>
            </a:fld>
            <a:endParaRPr lang="en-US" dirty="0">
              <a:latin typeface="+mn-lt"/>
            </a:endParaRPr>
          </a:p>
        </p:txBody>
      </p:sp>
      <p:sp>
        <p:nvSpPr>
          <p:cNvPr id="8" name="Footer Placeholder 7"/>
          <p:cNvSpPr>
            <a:spLocks noGrp="1"/>
          </p:cNvSpPr>
          <p:nvPr>
            <p:ph type="ftr" sz="quarter" idx="11"/>
          </p:nvPr>
        </p:nvSpPr>
        <p:spPr/>
        <p:txBody>
          <a:bodyPr/>
          <a:lstStyle/>
          <a:p>
            <a:r>
              <a:rPr lang="en-US"/>
              <a:t>Annual Review</a:t>
            </a:r>
            <a:endParaRPr lang="en-US" b="0"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326348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CA8E82-58CD-E045-8B98-B7A85B79B752}" type="datetime4">
              <a:rPr lang="en-US" smtClean="0"/>
              <a:pPr/>
              <a:t>February 11, 2023</a:t>
            </a:fld>
            <a:endParaRPr lang="en-US" dirty="0">
              <a:latin typeface="+mn-lt"/>
            </a:endParaRPr>
          </a:p>
        </p:txBody>
      </p:sp>
      <p:sp>
        <p:nvSpPr>
          <p:cNvPr id="4" name="Footer Placeholder 3"/>
          <p:cNvSpPr>
            <a:spLocks noGrp="1"/>
          </p:cNvSpPr>
          <p:nvPr>
            <p:ph type="ftr" sz="quarter" idx="11"/>
          </p:nvPr>
        </p:nvSpPr>
        <p:spPr/>
        <p:txBody>
          <a:bodyPr/>
          <a:lstStyle/>
          <a:p>
            <a:r>
              <a:rPr lang="en-US"/>
              <a:t>Annual Review</a:t>
            </a:r>
            <a:endParaRPr lang="en-US" b="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101320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A8E82-58CD-E045-8B98-B7A85B79B752}" type="datetime4">
              <a:rPr lang="en-US" smtClean="0"/>
              <a:pPr/>
              <a:t>February 11, 2023</a:t>
            </a:fld>
            <a:endParaRPr lang="en-US" dirty="0">
              <a:latin typeface="+mn-lt"/>
            </a:endParaRPr>
          </a:p>
        </p:txBody>
      </p:sp>
      <p:sp>
        <p:nvSpPr>
          <p:cNvPr id="3" name="Footer Placeholder 2"/>
          <p:cNvSpPr>
            <a:spLocks noGrp="1"/>
          </p:cNvSpPr>
          <p:nvPr>
            <p:ph type="ftr" sz="quarter" idx="11"/>
          </p:nvPr>
        </p:nvSpPr>
        <p:spPr/>
        <p:txBody>
          <a:bodyPr/>
          <a:lstStyle/>
          <a:p>
            <a:r>
              <a:rPr lang="en-US"/>
              <a:t>Annual Review</a:t>
            </a:r>
            <a:endParaRPr lang="en-US" b="0"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23043662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CA8E82-58CD-E045-8B98-B7A85B79B752}" type="datetime4">
              <a:rPr lang="en-US" smtClean="0"/>
              <a:pPr/>
              <a:t>February 11, 2023</a:t>
            </a:fld>
            <a:endParaRPr lang="en-US" dirty="0">
              <a:latin typeface="+mn-lt"/>
            </a:endParaRPr>
          </a:p>
        </p:txBody>
      </p:sp>
      <p:sp>
        <p:nvSpPr>
          <p:cNvPr id="6" name="Footer Placeholder 5"/>
          <p:cNvSpPr>
            <a:spLocks noGrp="1"/>
          </p:cNvSpPr>
          <p:nvPr>
            <p:ph type="ftr" sz="quarter" idx="11"/>
          </p:nvPr>
        </p:nvSpPr>
        <p:spPr/>
        <p:txBody>
          <a:bodyPr/>
          <a:lstStyle/>
          <a:p>
            <a:r>
              <a:rPr lang="en-US"/>
              <a:t>Annual Review</a:t>
            </a:r>
            <a:endParaRPr lang="en-US" b="0"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694034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FCA8E82-58CD-E045-8B98-B7A85B79B752}" type="datetime4">
              <a:rPr lang="en-US" smtClean="0"/>
              <a:pPr/>
              <a:t>February 11, 2023</a:t>
            </a:fld>
            <a:endParaRPr lang="en-US" dirty="0">
              <a:latin typeface="+mn-lt"/>
            </a:endParaRPr>
          </a:p>
        </p:txBody>
      </p:sp>
      <p:sp>
        <p:nvSpPr>
          <p:cNvPr id="6" name="Footer Placeholder 5"/>
          <p:cNvSpPr>
            <a:spLocks noGrp="1"/>
          </p:cNvSpPr>
          <p:nvPr>
            <p:ph type="ftr" sz="quarter" idx="11"/>
          </p:nvPr>
        </p:nvSpPr>
        <p:spPr>
          <a:xfrm>
            <a:off x="1447382" y="318640"/>
            <a:ext cx="5541004" cy="320931"/>
          </a:xfrm>
        </p:spPr>
        <p:txBody>
          <a:bodyPr/>
          <a:lstStyle/>
          <a:p>
            <a:r>
              <a:rPr lang="en-US"/>
              <a:t>Annual Review</a:t>
            </a:r>
            <a:endParaRPr lang="en-US" b="0"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2550384"/>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FCA8E82-58CD-E045-8B98-B7A85B79B752}" type="datetime4">
              <a:rPr lang="en-US" smtClean="0"/>
              <a:pPr/>
              <a:t>February 11, 2023</a:t>
            </a:fld>
            <a:endParaRPr lang="en-US" dirty="0">
              <a:latin typeface="+mn-lt"/>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Annual Review</a:t>
            </a:r>
            <a:endParaRPr lang="en-US" b="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94A09A9-5501-47C1-A89A-A340965A2BE2}" type="slidenum">
              <a:rPr lang="en-US" smtClean="0"/>
              <a:pPr/>
              <a:t>‹#›</a:t>
            </a:fld>
            <a:endParaRPr lang="en-US" dirty="0">
              <a:latin typeface="+mn-lt"/>
            </a:endParaRP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80579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8" r:id="rId18"/>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00" userDrawn="1">
          <p15:clr>
            <a:srgbClr val="547EBF"/>
          </p15:clr>
        </p15:guide>
        <p15:guide id="2"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spreadsheets/d/1idF84Tj9P5juy5tVX8zb66iICEOb0M-H/edit?usp=sharing&amp;ouid=112242556178831629185&amp;rtpof=true&amp;sd=true"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hyperlink" Target="https://technofaq.org/posts/2019/04/know-the-benefits-of-tv-advertising/" TargetMode="External"/><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hyperlink" Target="https://pxhere.com/en/photo/110981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291841" y="2671990"/>
            <a:ext cx="8826668" cy="1514019"/>
          </a:xfrm>
        </p:spPr>
        <p:txBody>
          <a:bodyPr/>
          <a:lstStyle/>
          <a:p>
            <a:r>
              <a:rPr lang="en-IN" sz="5400" dirty="0">
                <a:latin typeface="Algerian" panose="04020705040A02060702" pitchFamily="82" charset="0"/>
              </a:rPr>
              <a:t>XYZ ADS AIRING REPORT</a:t>
            </a:r>
            <a:endParaRPr lang="en-US" sz="5400" dirty="0">
              <a:latin typeface="Algerian" panose="04020705040A02060702" pitchFamily="82" charset="0"/>
            </a:endParaRP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p:txBody>
          <a:bodyPr/>
          <a:lstStyle/>
          <a:p>
            <a:r>
              <a:rPr lang="en-US" sz="4000" dirty="0">
                <a:solidFill>
                  <a:schemeClr val="tx1"/>
                </a:solidFill>
                <a:latin typeface="+mj-lt"/>
              </a:rPr>
              <a:t>Ayush Saxena</a:t>
            </a:r>
            <a:endParaRPr lang="en-US" sz="4000" dirty="0">
              <a:solidFill>
                <a:schemeClr val="tx1"/>
              </a:solidFill>
            </a:endParaRP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Placeholder 6">
            <a:extLst>
              <a:ext uri="{FF2B5EF4-FFF2-40B4-BE49-F238E27FC236}">
                <a16:creationId xmlns:a16="http://schemas.microsoft.com/office/drawing/2014/main" id="{358383E9-B144-07DE-ABC2-D748E165C41D}"/>
              </a:ext>
            </a:extLst>
          </p:cNvPr>
          <p:cNvGraphicFramePr>
            <a:graphicFrameLocks noGrp="1"/>
          </p:cNvGraphicFramePr>
          <p:nvPr>
            <p:ph type="chart" sz="quarter" idx="10"/>
            <p:extLst>
              <p:ext uri="{D42A27DB-BD31-4B8C-83A1-F6EECF244321}">
                <p14:modId xmlns:p14="http://schemas.microsoft.com/office/powerpoint/2010/main" val="868308402"/>
              </p:ext>
            </p:extLst>
          </p:nvPr>
        </p:nvGraphicFramePr>
        <p:xfrm>
          <a:off x="279134" y="856648"/>
          <a:ext cx="11656192" cy="580417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48F427D-5995-4E7A-A9E6-77B32AFE3AB6}"/>
              </a:ext>
            </a:extLst>
          </p:cNvPr>
          <p:cNvSpPr txBox="1"/>
          <p:nvPr/>
        </p:nvSpPr>
        <p:spPr>
          <a:xfrm>
            <a:off x="4023359" y="392849"/>
            <a:ext cx="6641431" cy="369332"/>
          </a:xfrm>
          <a:prstGeom prst="rect">
            <a:avLst/>
          </a:prstGeom>
          <a:noFill/>
        </p:spPr>
        <p:txBody>
          <a:bodyPr wrap="square">
            <a:spAutoFit/>
          </a:bodyPr>
          <a:lstStyle/>
          <a:p>
            <a:r>
              <a:rPr lang="en-US" dirty="0">
                <a:solidFill>
                  <a:schemeClr val="bg1"/>
                </a:solidFill>
              </a:rPr>
              <a:t>Analysis of the share of various brands </a:t>
            </a:r>
            <a:endParaRPr lang="en-IN" dirty="0">
              <a:solidFill>
                <a:schemeClr val="bg1"/>
              </a:solidFill>
            </a:endParaRPr>
          </a:p>
        </p:txBody>
      </p:sp>
    </p:spTree>
    <p:extLst>
      <p:ext uri="{BB962C8B-B14F-4D97-AF65-F5344CB8AC3E}">
        <p14:creationId xmlns:p14="http://schemas.microsoft.com/office/powerpoint/2010/main" val="4249003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F6C1DA-6693-4A5F-8824-225C93596F22}"/>
              </a:ext>
            </a:extLst>
          </p:cNvPr>
          <p:cNvSpPr>
            <a:spLocks noGrp="1"/>
          </p:cNvSpPr>
          <p:nvPr>
            <p:ph type="title"/>
          </p:nvPr>
        </p:nvSpPr>
        <p:spPr>
          <a:xfrm>
            <a:off x="208455" y="818148"/>
            <a:ext cx="11614849" cy="1713860"/>
          </a:xfrm>
        </p:spPr>
        <p:txBody>
          <a:bodyPr>
            <a:normAutofit/>
          </a:bodyPr>
          <a:lstStyle/>
          <a:p>
            <a:pPr algn="ctr"/>
            <a:r>
              <a:rPr lang="en-US" sz="2800" dirty="0"/>
              <a:t>Problem 3. </a:t>
            </a:r>
            <a:br>
              <a:rPr lang="en-US" sz="2800" dirty="0"/>
            </a:br>
            <a:r>
              <a:rPr lang="en-US" sz="2800" dirty="0"/>
              <a:t>Conduct a competitive analysis of the brands and define their advertisement strategies and how they differ across the brands.</a:t>
            </a:r>
            <a:endParaRPr lang="en-IN" sz="2800" dirty="0"/>
          </a:p>
        </p:txBody>
      </p:sp>
      <p:sp>
        <p:nvSpPr>
          <p:cNvPr id="6" name="TextBox 5">
            <a:extLst>
              <a:ext uri="{FF2B5EF4-FFF2-40B4-BE49-F238E27FC236}">
                <a16:creationId xmlns:a16="http://schemas.microsoft.com/office/drawing/2014/main" id="{0844F58A-CADB-4A5C-BE2C-6FCE5804133B}"/>
              </a:ext>
            </a:extLst>
          </p:cNvPr>
          <p:cNvSpPr txBox="1"/>
          <p:nvPr/>
        </p:nvSpPr>
        <p:spPr>
          <a:xfrm>
            <a:off x="208455" y="2869753"/>
            <a:ext cx="11775088" cy="3170099"/>
          </a:xfrm>
          <a:prstGeom prst="rect">
            <a:avLst/>
          </a:prstGeom>
          <a:noFill/>
        </p:spPr>
        <p:txBody>
          <a:bodyPr wrap="square">
            <a:spAutoFit/>
          </a:bodyPr>
          <a:lstStyle/>
          <a:p>
            <a:pPr algn="just"/>
            <a:r>
              <a:rPr lang="en-US" sz="2000" dirty="0"/>
              <a:t>For that, I have analyzed the spending of brands with respective different features like month-wise, Position wise, etc., and come up with some insights.</a:t>
            </a:r>
          </a:p>
          <a:p>
            <a:pPr algn="just"/>
            <a:endParaRPr lang="en-US" sz="2000" dirty="0"/>
          </a:p>
          <a:p>
            <a:pPr algn="just"/>
            <a:r>
              <a:rPr lang="en-US" sz="2000" dirty="0"/>
              <a:t>➢ In a month-wise analysis of brands, I come up with that brand prefers January, February, March, and October for more advertisements in terms of money also and the number of advertisements also. </a:t>
            </a:r>
          </a:p>
          <a:p>
            <a:pPr algn="just"/>
            <a:r>
              <a:rPr lang="en-US" sz="2000" dirty="0"/>
              <a:t>➢ Brands prefers cable network for advertisement over a broadcast network. </a:t>
            </a:r>
          </a:p>
          <a:p>
            <a:pPr algn="just"/>
            <a:r>
              <a:rPr lang="en-US" sz="2000" dirty="0"/>
              <a:t>➢ Brands always try to play ads on POD Position 1st or 3rd mostly. </a:t>
            </a:r>
          </a:p>
          <a:p>
            <a:pPr algn="just"/>
            <a:r>
              <a:rPr lang="en-US" sz="2000" dirty="0"/>
              <a:t>➢ Nearby 80 to 90% of brands make advertisements of 30 seconds and nearly 8% of brands prefer a 15-sec time frame for ads. </a:t>
            </a:r>
          </a:p>
          <a:p>
            <a:pPr algn="just"/>
            <a:r>
              <a:rPr lang="en-US" sz="2000" dirty="0"/>
              <a:t>➢ Respective available data, brands like to run ads at the time of S-17401 show mostly, and then s-17261 show.</a:t>
            </a:r>
            <a:endParaRPr lang="en-IN" sz="2000" dirty="0"/>
          </a:p>
        </p:txBody>
      </p:sp>
    </p:spTree>
    <p:extLst>
      <p:ext uri="{BB962C8B-B14F-4D97-AF65-F5344CB8AC3E}">
        <p14:creationId xmlns:p14="http://schemas.microsoft.com/office/powerpoint/2010/main" val="257583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8BA601-11D8-428C-B5EE-58EAFE466BAF}"/>
              </a:ext>
            </a:extLst>
          </p:cNvPr>
          <p:cNvSpPr txBox="1"/>
          <p:nvPr/>
        </p:nvSpPr>
        <p:spPr>
          <a:xfrm>
            <a:off x="886690" y="1176470"/>
            <a:ext cx="10275477" cy="369332"/>
          </a:xfrm>
          <a:prstGeom prst="rect">
            <a:avLst/>
          </a:prstGeom>
          <a:noFill/>
        </p:spPr>
        <p:txBody>
          <a:bodyPr wrap="square">
            <a:spAutoFit/>
          </a:bodyPr>
          <a:lstStyle/>
          <a:p>
            <a:pPr algn="ctr"/>
            <a:r>
              <a:rPr lang="en-US" dirty="0">
                <a:solidFill>
                  <a:schemeClr val="bg1"/>
                </a:solidFill>
              </a:rPr>
              <a:t>Advertisement strategy of different brands</a:t>
            </a:r>
            <a:endParaRPr lang="en-IN" dirty="0">
              <a:solidFill>
                <a:schemeClr val="bg1"/>
              </a:solidFill>
            </a:endParaRPr>
          </a:p>
        </p:txBody>
      </p:sp>
      <p:pic>
        <p:nvPicPr>
          <p:cNvPr id="10" name="Picture 9">
            <a:extLst>
              <a:ext uri="{FF2B5EF4-FFF2-40B4-BE49-F238E27FC236}">
                <a16:creationId xmlns:a16="http://schemas.microsoft.com/office/drawing/2014/main" id="{F2EB5C06-CD57-4A5F-B8B4-79806BB24807}"/>
              </a:ext>
            </a:extLst>
          </p:cNvPr>
          <p:cNvPicPr>
            <a:picLocks noChangeAspect="1"/>
          </p:cNvPicPr>
          <p:nvPr/>
        </p:nvPicPr>
        <p:blipFill>
          <a:blip r:embed="rId2"/>
          <a:stretch>
            <a:fillRect/>
          </a:stretch>
        </p:blipFill>
        <p:spPr>
          <a:xfrm>
            <a:off x="696810" y="1714419"/>
            <a:ext cx="10882381" cy="4149872"/>
          </a:xfrm>
          <a:prstGeom prst="rect">
            <a:avLst/>
          </a:prstGeom>
        </p:spPr>
      </p:pic>
    </p:spTree>
    <p:extLst>
      <p:ext uri="{BB962C8B-B14F-4D97-AF65-F5344CB8AC3E}">
        <p14:creationId xmlns:p14="http://schemas.microsoft.com/office/powerpoint/2010/main" val="428388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F6C1DA-6693-4A5F-8824-225C93596F22}"/>
              </a:ext>
            </a:extLst>
          </p:cNvPr>
          <p:cNvSpPr>
            <a:spLocks noGrp="1"/>
          </p:cNvSpPr>
          <p:nvPr>
            <p:ph type="title"/>
          </p:nvPr>
        </p:nvSpPr>
        <p:spPr>
          <a:xfrm>
            <a:off x="653770" y="433137"/>
            <a:ext cx="10884459" cy="1174845"/>
          </a:xfrm>
        </p:spPr>
        <p:txBody>
          <a:bodyPr>
            <a:normAutofit/>
          </a:bodyPr>
          <a:lstStyle/>
          <a:p>
            <a:pPr algn="ctr"/>
            <a:r>
              <a:rPr lang="en-IN" sz="3600" dirty="0"/>
              <a:t>Quarter Wise Network Choices For AD</a:t>
            </a:r>
          </a:p>
        </p:txBody>
      </p:sp>
      <p:pic>
        <p:nvPicPr>
          <p:cNvPr id="8" name="Picture 7">
            <a:extLst>
              <a:ext uri="{FF2B5EF4-FFF2-40B4-BE49-F238E27FC236}">
                <a16:creationId xmlns:a16="http://schemas.microsoft.com/office/drawing/2014/main" id="{6A4A4C87-D5A6-4BF3-8B40-8A12A5F986A8}"/>
              </a:ext>
            </a:extLst>
          </p:cNvPr>
          <p:cNvPicPr>
            <a:picLocks noChangeAspect="1"/>
          </p:cNvPicPr>
          <p:nvPr/>
        </p:nvPicPr>
        <p:blipFill>
          <a:blip r:embed="rId2"/>
          <a:stretch>
            <a:fillRect/>
          </a:stretch>
        </p:blipFill>
        <p:spPr>
          <a:xfrm>
            <a:off x="653770" y="2009030"/>
            <a:ext cx="10884459" cy="3949008"/>
          </a:xfrm>
          <a:prstGeom prst="rect">
            <a:avLst/>
          </a:prstGeom>
        </p:spPr>
      </p:pic>
    </p:spTree>
    <p:extLst>
      <p:ext uri="{BB962C8B-B14F-4D97-AF65-F5344CB8AC3E}">
        <p14:creationId xmlns:p14="http://schemas.microsoft.com/office/powerpoint/2010/main" val="4142346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F6C1DA-6693-4A5F-8824-225C93596F22}"/>
              </a:ext>
            </a:extLst>
          </p:cNvPr>
          <p:cNvSpPr>
            <a:spLocks noGrp="1"/>
          </p:cNvSpPr>
          <p:nvPr>
            <p:ph type="title"/>
          </p:nvPr>
        </p:nvSpPr>
        <p:spPr>
          <a:xfrm>
            <a:off x="653770" y="433137"/>
            <a:ext cx="10884459" cy="1174845"/>
          </a:xfrm>
        </p:spPr>
        <p:txBody>
          <a:bodyPr>
            <a:normAutofit/>
          </a:bodyPr>
          <a:lstStyle/>
          <a:p>
            <a:pPr algn="ctr"/>
            <a:r>
              <a:rPr lang="en-IN" sz="3600" dirty="0"/>
              <a:t>Companies spending respectively to pod position</a:t>
            </a:r>
          </a:p>
        </p:txBody>
      </p:sp>
      <p:pic>
        <p:nvPicPr>
          <p:cNvPr id="4" name="Picture 3">
            <a:extLst>
              <a:ext uri="{FF2B5EF4-FFF2-40B4-BE49-F238E27FC236}">
                <a16:creationId xmlns:a16="http://schemas.microsoft.com/office/drawing/2014/main" id="{8EE80330-5CBA-4868-BC4B-47B071BF088B}"/>
              </a:ext>
            </a:extLst>
          </p:cNvPr>
          <p:cNvPicPr>
            <a:picLocks noChangeAspect="1"/>
          </p:cNvPicPr>
          <p:nvPr/>
        </p:nvPicPr>
        <p:blipFill>
          <a:blip r:embed="rId2"/>
          <a:stretch>
            <a:fillRect/>
          </a:stretch>
        </p:blipFill>
        <p:spPr>
          <a:xfrm>
            <a:off x="653770" y="1927963"/>
            <a:ext cx="11137177" cy="4020449"/>
          </a:xfrm>
          <a:prstGeom prst="rect">
            <a:avLst/>
          </a:prstGeom>
        </p:spPr>
      </p:pic>
    </p:spTree>
    <p:extLst>
      <p:ext uri="{BB962C8B-B14F-4D97-AF65-F5344CB8AC3E}">
        <p14:creationId xmlns:p14="http://schemas.microsoft.com/office/powerpoint/2010/main" val="182990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F6C1DA-6693-4A5F-8824-225C93596F22}"/>
              </a:ext>
            </a:extLst>
          </p:cNvPr>
          <p:cNvSpPr>
            <a:spLocks noGrp="1"/>
          </p:cNvSpPr>
          <p:nvPr>
            <p:ph type="title"/>
          </p:nvPr>
        </p:nvSpPr>
        <p:spPr>
          <a:xfrm>
            <a:off x="211756" y="163629"/>
            <a:ext cx="11819823" cy="1444353"/>
          </a:xfrm>
        </p:spPr>
        <p:txBody>
          <a:bodyPr>
            <a:normAutofit/>
          </a:bodyPr>
          <a:lstStyle/>
          <a:p>
            <a:pPr algn="ctr"/>
            <a:r>
              <a:rPr lang="en-IN" sz="2400" dirty="0"/>
              <a:t>duration wise spend on the advertisement 89% of the companies prefer the  30-second time advertisement and after that 15-second advertisement is preferable</a:t>
            </a:r>
          </a:p>
        </p:txBody>
      </p:sp>
      <p:pic>
        <p:nvPicPr>
          <p:cNvPr id="5" name="Picture 4">
            <a:extLst>
              <a:ext uri="{FF2B5EF4-FFF2-40B4-BE49-F238E27FC236}">
                <a16:creationId xmlns:a16="http://schemas.microsoft.com/office/drawing/2014/main" id="{981E8965-6B34-425F-B1CD-6F7B13F9C0EA}"/>
              </a:ext>
            </a:extLst>
          </p:cNvPr>
          <p:cNvPicPr>
            <a:picLocks noChangeAspect="1"/>
          </p:cNvPicPr>
          <p:nvPr/>
        </p:nvPicPr>
        <p:blipFill>
          <a:blip r:embed="rId2"/>
          <a:stretch>
            <a:fillRect/>
          </a:stretch>
        </p:blipFill>
        <p:spPr>
          <a:xfrm>
            <a:off x="463260" y="1718620"/>
            <a:ext cx="5632739" cy="4845299"/>
          </a:xfrm>
          <a:prstGeom prst="rect">
            <a:avLst/>
          </a:prstGeom>
        </p:spPr>
      </p:pic>
      <p:pic>
        <p:nvPicPr>
          <p:cNvPr id="7" name="Picture 6">
            <a:extLst>
              <a:ext uri="{FF2B5EF4-FFF2-40B4-BE49-F238E27FC236}">
                <a16:creationId xmlns:a16="http://schemas.microsoft.com/office/drawing/2014/main" id="{A255CDE7-17E5-4868-B166-F8DCA2B7C604}"/>
              </a:ext>
            </a:extLst>
          </p:cNvPr>
          <p:cNvPicPr>
            <a:picLocks noChangeAspect="1"/>
          </p:cNvPicPr>
          <p:nvPr/>
        </p:nvPicPr>
        <p:blipFill>
          <a:blip r:embed="rId3"/>
          <a:stretch>
            <a:fillRect/>
          </a:stretch>
        </p:blipFill>
        <p:spPr>
          <a:xfrm>
            <a:off x="6343422" y="1718620"/>
            <a:ext cx="5385318" cy="4800847"/>
          </a:xfrm>
          <a:prstGeom prst="rect">
            <a:avLst/>
          </a:prstGeom>
        </p:spPr>
      </p:pic>
    </p:spTree>
    <p:extLst>
      <p:ext uri="{BB962C8B-B14F-4D97-AF65-F5344CB8AC3E}">
        <p14:creationId xmlns:p14="http://schemas.microsoft.com/office/powerpoint/2010/main" val="3284070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F6C1DA-6693-4A5F-8824-225C93596F22}"/>
              </a:ext>
            </a:extLst>
          </p:cNvPr>
          <p:cNvSpPr>
            <a:spLocks noGrp="1"/>
          </p:cNvSpPr>
          <p:nvPr>
            <p:ph type="title"/>
          </p:nvPr>
        </p:nvSpPr>
        <p:spPr>
          <a:xfrm>
            <a:off x="310852" y="433137"/>
            <a:ext cx="11614849" cy="1174845"/>
          </a:xfrm>
        </p:spPr>
        <p:txBody>
          <a:bodyPr>
            <a:normAutofit fontScale="90000"/>
          </a:bodyPr>
          <a:lstStyle/>
          <a:p>
            <a:pPr algn="ctr"/>
            <a:r>
              <a:rPr lang="en-IN" sz="3600" dirty="0"/>
              <a:t>These are the top 25 shows in which ads have there high revenue and these are the best time to prefer the advertisement</a:t>
            </a:r>
          </a:p>
        </p:txBody>
      </p:sp>
      <p:pic>
        <p:nvPicPr>
          <p:cNvPr id="5" name="Picture 4">
            <a:extLst>
              <a:ext uri="{FF2B5EF4-FFF2-40B4-BE49-F238E27FC236}">
                <a16:creationId xmlns:a16="http://schemas.microsoft.com/office/drawing/2014/main" id="{0CE98D96-B3B0-49FF-8256-4DF550B1E51E}"/>
              </a:ext>
            </a:extLst>
          </p:cNvPr>
          <p:cNvPicPr>
            <a:picLocks noChangeAspect="1"/>
          </p:cNvPicPr>
          <p:nvPr/>
        </p:nvPicPr>
        <p:blipFill>
          <a:blip r:embed="rId2"/>
          <a:stretch>
            <a:fillRect/>
          </a:stretch>
        </p:blipFill>
        <p:spPr>
          <a:xfrm>
            <a:off x="310852" y="1607981"/>
            <a:ext cx="11614849" cy="4234553"/>
          </a:xfrm>
          <a:prstGeom prst="rect">
            <a:avLst/>
          </a:prstGeom>
        </p:spPr>
      </p:pic>
    </p:spTree>
    <p:extLst>
      <p:ext uri="{BB962C8B-B14F-4D97-AF65-F5344CB8AC3E}">
        <p14:creationId xmlns:p14="http://schemas.microsoft.com/office/powerpoint/2010/main" val="3378864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F6C1DA-6693-4A5F-8824-225C93596F22}"/>
              </a:ext>
            </a:extLst>
          </p:cNvPr>
          <p:cNvSpPr>
            <a:spLocks noGrp="1"/>
          </p:cNvSpPr>
          <p:nvPr>
            <p:ph type="title"/>
          </p:nvPr>
        </p:nvSpPr>
        <p:spPr>
          <a:xfrm>
            <a:off x="310850" y="712270"/>
            <a:ext cx="11614849" cy="1174845"/>
          </a:xfrm>
        </p:spPr>
        <p:txBody>
          <a:bodyPr>
            <a:normAutofit fontScale="90000"/>
          </a:bodyPr>
          <a:lstStyle/>
          <a:p>
            <a:pPr algn="ctr"/>
            <a:r>
              <a:rPr lang="en-IN" sz="3600" dirty="0"/>
              <a:t>Conclusion</a:t>
            </a:r>
            <a:br>
              <a:rPr lang="en-IN" sz="3600" dirty="0"/>
            </a:br>
            <a:r>
              <a:rPr lang="en-IN" sz="3600" dirty="0"/>
              <a:t>This is the </a:t>
            </a:r>
            <a:r>
              <a:rPr lang="en-US" sz="3600" dirty="0"/>
              <a:t>competitive analysis of the brands and their advertisement strategies and how they differ across the brands.</a:t>
            </a:r>
            <a:endParaRPr lang="en-IN" sz="3600" dirty="0"/>
          </a:p>
        </p:txBody>
      </p:sp>
      <p:pic>
        <p:nvPicPr>
          <p:cNvPr id="4" name="Picture 3">
            <a:extLst>
              <a:ext uri="{FF2B5EF4-FFF2-40B4-BE49-F238E27FC236}">
                <a16:creationId xmlns:a16="http://schemas.microsoft.com/office/drawing/2014/main" id="{56CC2030-834F-439F-A309-05BC8B906E9C}"/>
              </a:ext>
            </a:extLst>
          </p:cNvPr>
          <p:cNvPicPr>
            <a:picLocks noChangeAspect="1"/>
          </p:cNvPicPr>
          <p:nvPr/>
        </p:nvPicPr>
        <p:blipFill>
          <a:blip r:embed="rId2"/>
          <a:stretch>
            <a:fillRect/>
          </a:stretch>
        </p:blipFill>
        <p:spPr>
          <a:xfrm>
            <a:off x="96992" y="1987576"/>
            <a:ext cx="12001964" cy="4653856"/>
          </a:xfrm>
          <a:prstGeom prst="rect">
            <a:avLst/>
          </a:prstGeom>
        </p:spPr>
      </p:pic>
    </p:spTree>
    <p:extLst>
      <p:ext uri="{BB962C8B-B14F-4D97-AF65-F5344CB8AC3E}">
        <p14:creationId xmlns:p14="http://schemas.microsoft.com/office/powerpoint/2010/main" val="3631706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A2CE4B-FFF0-4920-910B-BA7EBB780118}"/>
              </a:ext>
            </a:extLst>
          </p:cNvPr>
          <p:cNvSpPr>
            <a:spLocks noGrp="1"/>
          </p:cNvSpPr>
          <p:nvPr>
            <p:ph type="title"/>
          </p:nvPr>
        </p:nvSpPr>
        <p:spPr>
          <a:xfrm>
            <a:off x="964023" y="619282"/>
            <a:ext cx="10480415" cy="1200328"/>
          </a:xfrm>
        </p:spPr>
        <p:txBody>
          <a:bodyPr>
            <a:noAutofit/>
          </a:bodyPr>
          <a:lstStyle/>
          <a:p>
            <a:pPr algn="ctr"/>
            <a:r>
              <a:rPr lang="en-US" sz="1600" dirty="0"/>
              <a:t>Problem 4. </a:t>
            </a:r>
            <a:br>
              <a:rPr lang="en-US" sz="1600" dirty="0"/>
            </a:br>
            <a:br>
              <a:rPr lang="en-US" sz="1600" dirty="0"/>
            </a:br>
            <a:r>
              <a:rPr lang="en-US" sz="1600" dirty="0"/>
              <a:t>Mahindra and Mahindra want to run a digital ad campaign to complement its existing TV ads in Q1 of 2022. Based on the data from 2021, suggest a media plan to the CMO of Mahindra and Mahindra. Which audience should they target? *Assume XYZ Ads has the ad viewership data and TV viewership for the people in India. P.S. Brownie points for any additional actionable insights you can draw from the dataset.</a:t>
            </a:r>
            <a:endParaRPr lang="en-IN" sz="1600" dirty="0"/>
          </a:p>
        </p:txBody>
      </p:sp>
      <p:sp>
        <p:nvSpPr>
          <p:cNvPr id="8" name="TextBox 7">
            <a:extLst>
              <a:ext uri="{FF2B5EF4-FFF2-40B4-BE49-F238E27FC236}">
                <a16:creationId xmlns:a16="http://schemas.microsoft.com/office/drawing/2014/main" id="{034B1266-1971-4587-A375-5594744A4AA2}"/>
              </a:ext>
            </a:extLst>
          </p:cNvPr>
          <p:cNvSpPr txBox="1"/>
          <p:nvPr/>
        </p:nvSpPr>
        <p:spPr>
          <a:xfrm>
            <a:off x="964024" y="2228671"/>
            <a:ext cx="10480414" cy="1200329"/>
          </a:xfrm>
          <a:prstGeom prst="rect">
            <a:avLst/>
          </a:prstGeom>
          <a:noFill/>
        </p:spPr>
        <p:txBody>
          <a:bodyPr wrap="square">
            <a:spAutoFit/>
          </a:bodyPr>
          <a:lstStyle/>
          <a:p>
            <a:r>
              <a:rPr lang="en-US" dirty="0">
                <a:solidFill>
                  <a:schemeClr val="accent2">
                    <a:lumMod val="75000"/>
                  </a:schemeClr>
                </a:solidFill>
              </a:rPr>
              <a:t>I have analyzed the previous year’s data for M&amp;M and last year’s M&amp;M prefer </a:t>
            </a:r>
          </a:p>
          <a:p>
            <a:r>
              <a:rPr lang="en-US" dirty="0">
                <a:solidFill>
                  <a:schemeClr val="accent2">
                    <a:lumMod val="75000"/>
                  </a:schemeClr>
                </a:solidFill>
              </a:rPr>
              <a:t>i. POD position 1st </a:t>
            </a:r>
          </a:p>
          <a:p>
            <a:r>
              <a:rPr lang="en-US" dirty="0">
                <a:solidFill>
                  <a:schemeClr val="accent2">
                    <a:lumMod val="75000"/>
                  </a:schemeClr>
                </a:solidFill>
              </a:rPr>
              <a:t>ii. The time frame of ads was Prime Time and weekends </a:t>
            </a:r>
          </a:p>
          <a:p>
            <a:r>
              <a:rPr lang="en-US" dirty="0">
                <a:solidFill>
                  <a:schemeClr val="accent2">
                    <a:lumMod val="75000"/>
                  </a:schemeClr>
                </a:solidFill>
              </a:rPr>
              <a:t>iii. Ad time was 30 sec and 60 sec both </a:t>
            </a:r>
            <a:endParaRPr lang="en-IN" dirty="0">
              <a:solidFill>
                <a:schemeClr val="accent2">
                  <a:lumMod val="75000"/>
                </a:schemeClr>
              </a:solidFill>
            </a:endParaRPr>
          </a:p>
        </p:txBody>
      </p:sp>
      <p:sp>
        <p:nvSpPr>
          <p:cNvPr id="11" name="TextBox 10">
            <a:extLst>
              <a:ext uri="{FF2B5EF4-FFF2-40B4-BE49-F238E27FC236}">
                <a16:creationId xmlns:a16="http://schemas.microsoft.com/office/drawing/2014/main" id="{2E2120FA-5143-4F96-A38A-DDD12E9B36B2}"/>
              </a:ext>
            </a:extLst>
          </p:cNvPr>
          <p:cNvSpPr txBox="1"/>
          <p:nvPr/>
        </p:nvSpPr>
        <p:spPr>
          <a:xfrm>
            <a:off x="929586" y="3633531"/>
            <a:ext cx="10549287" cy="1754326"/>
          </a:xfrm>
          <a:prstGeom prst="rect">
            <a:avLst/>
          </a:prstGeom>
          <a:noFill/>
        </p:spPr>
        <p:txBody>
          <a:bodyPr wrap="square">
            <a:spAutoFit/>
          </a:bodyPr>
          <a:lstStyle/>
          <a:p>
            <a:r>
              <a:rPr lang="en-US" dirty="0"/>
              <a:t>In data, profit data is not provided so I can`t assume that these are good for them or not. But, I think this is a good strategy for this year also because if talk about the position of Ads it should be between the first three so it is after this time frame should be 30 sec I feel because lengthy things people do not attract the attention to people thing should be short and crisp so 30sec id ideal time frame and time frame is should be a prime time where people engaged in the program so we can reach to a number of peoples and about the weekend people try to spend weekend time with family mostly and watch things at home so this also good option.</a:t>
            </a:r>
            <a:endParaRPr lang="en-IN" dirty="0"/>
          </a:p>
        </p:txBody>
      </p:sp>
    </p:spTree>
    <p:extLst>
      <p:ext uri="{BB962C8B-B14F-4D97-AF65-F5344CB8AC3E}">
        <p14:creationId xmlns:p14="http://schemas.microsoft.com/office/powerpoint/2010/main" val="13593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2FD386-8702-43B5-AAF3-CFB0BA5AD334}"/>
              </a:ext>
            </a:extLst>
          </p:cNvPr>
          <p:cNvPicPr>
            <a:picLocks noChangeAspect="1"/>
          </p:cNvPicPr>
          <p:nvPr/>
        </p:nvPicPr>
        <p:blipFill>
          <a:blip r:embed="rId2"/>
          <a:stretch>
            <a:fillRect/>
          </a:stretch>
        </p:blipFill>
        <p:spPr>
          <a:xfrm>
            <a:off x="362008" y="498153"/>
            <a:ext cx="5567154" cy="5916097"/>
          </a:xfrm>
          <a:prstGeom prst="rect">
            <a:avLst/>
          </a:prstGeom>
        </p:spPr>
      </p:pic>
      <p:pic>
        <p:nvPicPr>
          <p:cNvPr id="10" name="Picture 9">
            <a:extLst>
              <a:ext uri="{FF2B5EF4-FFF2-40B4-BE49-F238E27FC236}">
                <a16:creationId xmlns:a16="http://schemas.microsoft.com/office/drawing/2014/main" id="{DE46EFF1-E731-4A3A-99A6-54306C162938}"/>
              </a:ext>
            </a:extLst>
          </p:cNvPr>
          <p:cNvPicPr>
            <a:picLocks noChangeAspect="1"/>
          </p:cNvPicPr>
          <p:nvPr/>
        </p:nvPicPr>
        <p:blipFill>
          <a:blip r:embed="rId3"/>
          <a:stretch>
            <a:fillRect/>
          </a:stretch>
        </p:blipFill>
        <p:spPr>
          <a:xfrm>
            <a:off x="6096000" y="515524"/>
            <a:ext cx="5775472" cy="5881353"/>
          </a:xfrm>
          <a:prstGeom prst="rect">
            <a:avLst/>
          </a:prstGeom>
        </p:spPr>
      </p:pic>
    </p:spTree>
    <p:extLst>
      <p:ext uri="{BB962C8B-B14F-4D97-AF65-F5344CB8AC3E}">
        <p14:creationId xmlns:p14="http://schemas.microsoft.com/office/powerpoint/2010/main" val="205918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p:txBody>
          <a:bodyPr/>
          <a:lstStyle/>
          <a:p>
            <a:r>
              <a:rPr lang="en-US" dirty="0">
                <a:solidFill>
                  <a:schemeClr val="tx1">
                    <a:lumMod val="95000"/>
                    <a:lumOff val="5000"/>
                  </a:schemeClr>
                </a:solidFill>
              </a:rPr>
              <a:t>Outline</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380019"/>
            <a:ext cx="2133600" cy="1615217"/>
          </a:xfrm>
        </p:spPr>
        <p:txBody>
          <a:bodyPr/>
          <a:lstStyle/>
          <a:p>
            <a:pPr algn="just"/>
            <a:r>
              <a:rPr lang="en-US" sz="900" dirty="0">
                <a:solidFill>
                  <a:schemeClr val="tx1">
                    <a:lumMod val="95000"/>
                    <a:lumOff val="5000"/>
                  </a:schemeClr>
                </a:solidFill>
              </a:rPr>
              <a:t>W</a:t>
            </a:r>
            <a:r>
              <a:rPr lang="en-US" sz="900" b="0" i="0" dirty="0">
                <a:solidFill>
                  <a:schemeClr val="tx1">
                    <a:lumMod val="95000"/>
                    <a:lumOff val="5000"/>
                  </a:schemeClr>
                </a:solidFill>
                <a:effectLst/>
              </a:rPr>
              <a:t>e have provided the dataset having different TV Airing Brands, their product, and their category. The dataset includes the network through which Ads are airing,  types of networks like Cable/ Broadcast, and the show name on which Ads aired. You can also see the data of Dayparts, Time zone, and the time &amp; date at which Ads got aired. It also includes other data like Pod Position (the lesser the valuable), the duration for which Ads aired on screen, Equivalent sales, and the total amount spent on the Ads aired. </a:t>
            </a:r>
            <a:endParaRPr lang="en-US" sz="900" dirty="0">
              <a:solidFill>
                <a:schemeClr val="tx1">
                  <a:lumMod val="95000"/>
                  <a:lumOff val="5000"/>
                </a:schemeClr>
              </a:solidFill>
            </a:endParaRP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51192"/>
            <a:ext cx="2133600" cy="205837"/>
          </a:xfrm>
        </p:spPr>
        <p:txBody>
          <a:bodyPr/>
          <a:lstStyle/>
          <a:p>
            <a:r>
              <a:rPr lang="en-US" dirty="0">
                <a:solidFill>
                  <a:schemeClr val="tx1">
                    <a:lumMod val="95000"/>
                    <a:lumOff val="5000"/>
                  </a:schemeClr>
                </a:solidFill>
              </a:rPr>
              <a:t>1. Project Description</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380019"/>
            <a:ext cx="2128157" cy="1481414"/>
          </a:xfrm>
        </p:spPr>
        <p:txBody>
          <a:bodyPr/>
          <a:lstStyle/>
          <a:p>
            <a:pPr algn="just"/>
            <a:r>
              <a:rPr lang="en-US" sz="900" dirty="0">
                <a:solidFill>
                  <a:schemeClr val="tx1">
                    <a:lumMod val="95000"/>
                    <a:lumOff val="5000"/>
                  </a:schemeClr>
                </a:solidFill>
              </a:rPr>
              <a:t>For completing this analysis, we have first gone through the dataset and then we have cleaned the data we removed the outliers and noise from the data as the data is too big and it takes too much time in excel to clean the data, but we have taken this part as a challenge and cleaned it and then we have successfully completed all the question as asked by the team. After completing the project, we made the PowerPoint slides so that team can understand the project easily. </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7790"/>
            <a:ext cx="2128157" cy="205837"/>
          </a:xfrm>
        </p:spPr>
        <p:txBody>
          <a:bodyPr/>
          <a:lstStyle/>
          <a:p>
            <a:r>
              <a:rPr lang="en-US" dirty="0">
                <a:solidFill>
                  <a:schemeClr val="tx1">
                    <a:lumMod val="95000"/>
                    <a:lumOff val="5000"/>
                  </a:schemeClr>
                </a:solidFill>
              </a:rPr>
              <a:t>2. Approach</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614007"/>
            <a:ext cx="2559836" cy="1448572"/>
          </a:xfrm>
        </p:spPr>
        <p:txBody>
          <a:bodyPr/>
          <a:lstStyle/>
          <a:p>
            <a:pPr marL="228600" indent="-228600" algn="just">
              <a:buFont typeface="Wingdings" panose="05000000000000000000" pitchFamily="2" charset="2"/>
              <a:buChar char="v"/>
            </a:pPr>
            <a:r>
              <a:rPr lang="en-US" sz="900" dirty="0">
                <a:solidFill>
                  <a:schemeClr val="tx1">
                    <a:lumMod val="95000"/>
                    <a:lumOff val="5000"/>
                  </a:schemeClr>
                </a:solidFill>
              </a:rPr>
              <a:t>As to complete this project we have used Excel to extract meaningful insights and Microsoft PowerPoint for presentation</a:t>
            </a:r>
          </a:p>
          <a:p>
            <a:pPr marL="228600" indent="-228600" algn="just">
              <a:buFont typeface="Wingdings" panose="05000000000000000000" pitchFamily="2" charset="2"/>
              <a:buChar char="v"/>
            </a:pPr>
            <a:r>
              <a:rPr lang="en-US" sz="900" dirty="0">
                <a:solidFill>
                  <a:schemeClr val="tx1">
                    <a:lumMod val="95000"/>
                    <a:lumOff val="5000"/>
                  </a:schemeClr>
                </a:solidFill>
              </a:rPr>
              <a:t>In Excel sheets, we have performed different types of analysis. </a:t>
            </a:r>
          </a:p>
          <a:p>
            <a:pPr marL="228600" indent="-228600" algn="just">
              <a:buFont typeface="Wingdings" panose="05000000000000000000" pitchFamily="2" charset="2"/>
              <a:buChar char="v"/>
            </a:pPr>
            <a:r>
              <a:rPr lang="en-US" sz="900" dirty="0">
                <a:solidFill>
                  <a:schemeClr val="tx1">
                    <a:lumMod val="95000"/>
                    <a:lumOff val="5000"/>
                  </a:schemeClr>
                </a:solidFill>
              </a:rPr>
              <a:t>Applied different formulas and functions.</a:t>
            </a:r>
          </a:p>
          <a:p>
            <a:pPr marL="228600" indent="-228600" algn="just">
              <a:buFont typeface="Wingdings" panose="05000000000000000000" pitchFamily="2" charset="2"/>
              <a:buChar char="v"/>
            </a:pPr>
            <a:r>
              <a:rPr lang="en-US" sz="900" dirty="0">
                <a:solidFill>
                  <a:schemeClr val="tx1">
                    <a:lumMod val="95000"/>
                    <a:lumOff val="5000"/>
                  </a:schemeClr>
                </a:solidFill>
              </a:rPr>
              <a:t>We used Pivot Tables and inserted the Charts for Visualizations. </a:t>
            </a:r>
          </a:p>
          <a:p>
            <a:pPr algn="just"/>
            <a:endParaRPr lang="en-US" sz="900" dirty="0">
              <a:solidFill>
                <a:schemeClr val="tx1">
                  <a:lumMod val="95000"/>
                  <a:lumOff val="5000"/>
                </a:schemeClr>
              </a:solidFill>
            </a:endParaRPr>
          </a:p>
          <a:p>
            <a:pPr marL="228600" indent="-228600" algn="just">
              <a:buFont typeface="Wingdings" panose="05000000000000000000" pitchFamily="2" charset="2"/>
              <a:buChar char="v"/>
            </a:pPr>
            <a:endParaRPr lang="en-US" sz="900" dirty="0">
              <a:solidFill>
                <a:schemeClr val="tx1">
                  <a:lumMod val="95000"/>
                  <a:lumOff val="5000"/>
                </a:schemeClr>
              </a:solidFill>
            </a:endParaRPr>
          </a:p>
          <a:p>
            <a:pPr algn="just"/>
            <a:endParaRPr lang="en-US" sz="900" dirty="0">
              <a:solidFill>
                <a:schemeClr val="tx1">
                  <a:lumMod val="95000"/>
                  <a:lumOff val="5000"/>
                </a:schemeClr>
              </a:solidFill>
            </a:endParaRP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47323"/>
            <a:ext cx="2133600" cy="205013"/>
          </a:xfrm>
        </p:spPr>
        <p:txBody>
          <a:bodyPr/>
          <a:lstStyle/>
          <a:p>
            <a:r>
              <a:rPr lang="en-US" dirty="0">
                <a:solidFill>
                  <a:schemeClr val="tx1">
                    <a:lumMod val="95000"/>
                    <a:lumOff val="5000"/>
                  </a:schemeClr>
                </a:solidFill>
              </a:rPr>
              <a:t>3. Tech-Stack</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48710" y="4649389"/>
            <a:ext cx="2581969" cy="1448572"/>
          </a:xfrm>
        </p:spPr>
        <p:txBody>
          <a:bodyPr/>
          <a:lstStyle/>
          <a:p>
            <a:pPr marL="228600" indent="-228600" algn="just">
              <a:buFont typeface="Wingdings" panose="05000000000000000000" pitchFamily="2" charset="2"/>
              <a:buChar char="v"/>
            </a:pPr>
            <a:r>
              <a:rPr lang="en-US" sz="900" dirty="0">
                <a:solidFill>
                  <a:schemeClr val="tx1">
                    <a:lumMod val="95000"/>
                    <a:lumOff val="5000"/>
                  </a:schemeClr>
                </a:solidFill>
              </a:rPr>
              <a:t>What is Pod Position? Does the Pod position number affect the amount a company spends on Ads for a specific period? </a:t>
            </a:r>
          </a:p>
          <a:p>
            <a:pPr marL="228600" indent="-228600" algn="just">
              <a:buFont typeface="Wingdings" panose="05000000000000000000" pitchFamily="2" charset="2"/>
              <a:buChar char="v"/>
            </a:pPr>
            <a:r>
              <a:rPr lang="en-US" sz="900" dirty="0">
                <a:solidFill>
                  <a:schemeClr val="tx1">
                    <a:lumMod val="95000"/>
                    <a:lumOff val="5000"/>
                  </a:schemeClr>
                </a:solidFill>
              </a:rPr>
              <a:t>What is the share of various brands in TV airings and how has it changed from Q1 to Q4 in 2021? </a:t>
            </a:r>
          </a:p>
          <a:p>
            <a:pPr marL="228600" indent="-228600" algn="just">
              <a:buFont typeface="Wingdings" panose="05000000000000000000" pitchFamily="2" charset="2"/>
              <a:buChar char="v"/>
            </a:pPr>
            <a:r>
              <a:rPr lang="en-US" sz="900" dirty="0">
                <a:solidFill>
                  <a:schemeClr val="tx1">
                    <a:lumMod val="95000"/>
                    <a:lumOff val="5000"/>
                  </a:schemeClr>
                </a:solidFill>
              </a:rPr>
              <a:t>Conduct a competitive analysis for the brands and define the advertisement strategy of different brands and how it differs across the brands.</a:t>
            </a:r>
          </a:p>
          <a:p>
            <a:pPr marL="228600" indent="-228600" algn="just">
              <a:buFont typeface="Wingdings" panose="05000000000000000000" pitchFamily="2" charset="2"/>
              <a:buChar char="v"/>
            </a:pPr>
            <a:endParaRPr lang="en-US" sz="900" dirty="0">
              <a:solidFill>
                <a:schemeClr val="tx1">
                  <a:lumMod val="95000"/>
                  <a:lumOff val="5000"/>
                </a:schemeClr>
              </a:solidFill>
            </a:endParaRP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48710" y="4328395"/>
            <a:ext cx="2128157" cy="320994"/>
          </a:xfrm>
        </p:spPr>
        <p:txBody>
          <a:bodyPr/>
          <a:lstStyle/>
          <a:p>
            <a:r>
              <a:rPr lang="en-US" dirty="0">
                <a:solidFill>
                  <a:schemeClr val="tx1">
                    <a:lumMod val="95000"/>
                    <a:lumOff val="5000"/>
                  </a:schemeClr>
                </a:solidFill>
              </a:rPr>
              <a:t>4. AGENDA</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3" y="4627932"/>
            <a:ext cx="3000231" cy="1879220"/>
          </a:xfrm>
        </p:spPr>
        <p:txBody>
          <a:bodyPr/>
          <a:lstStyle/>
          <a:p>
            <a:pPr marL="228600" indent="-228600" algn="just">
              <a:buFont typeface="Wingdings" panose="05000000000000000000" pitchFamily="2" charset="2"/>
              <a:buChar char="v"/>
            </a:pPr>
            <a:r>
              <a:rPr lang="en-US" sz="900" dirty="0">
                <a:solidFill>
                  <a:schemeClr val="tx1">
                    <a:lumMod val="95000"/>
                    <a:lumOff val="5000"/>
                  </a:schemeClr>
                </a:solidFill>
              </a:rPr>
              <a:t>Mahindra and Mahindra want to run a digital ad campaign to complement its existing TV ads in Q1 of 2022. Based on the data from 2021, suggest a media plan to the CMO of Mahindra and Mahindra. Which audience should they target? Assume XYZ Ads has the ad viewership data and TV viewership for the people in India. P.S. Brownie points for any additional actionable insights you can draw from the dataset.</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3" y="4328395"/>
            <a:ext cx="2129245" cy="205837"/>
          </a:xfrm>
        </p:spPr>
        <p:txBody>
          <a:bodyPr/>
          <a:lstStyle/>
          <a:p>
            <a:r>
              <a:rPr lang="en-US" dirty="0">
                <a:solidFill>
                  <a:schemeClr val="tx1">
                    <a:lumMod val="95000"/>
                    <a:lumOff val="5000"/>
                  </a:schemeClr>
                </a:solidFill>
              </a:rPr>
              <a:t>5. </a:t>
            </a:r>
            <a:r>
              <a:rPr lang="en-IN" dirty="0">
                <a:solidFill>
                  <a:schemeClr val="tx1">
                    <a:lumMod val="95000"/>
                    <a:lumOff val="5000"/>
                  </a:schemeClr>
                </a:solidFill>
              </a:rPr>
              <a:t>AGENDA</a:t>
            </a:r>
            <a:endParaRPr lang="en-US" dirty="0">
              <a:solidFill>
                <a:schemeClr val="tx1">
                  <a:lumMod val="95000"/>
                  <a:lumOff val="5000"/>
                </a:schemeClr>
              </a:solidFill>
            </a:endParaRP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90998"/>
            <a:ext cx="1313180" cy="247651"/>
          </a:xfrm>
        </p:spPr>
        <p:txBody>
          <a:bodyPr/>
          <a:lstStyle/>
          <a:p>
            <a:fld id="{6FCA8E82-58CD-E045-8B98-B7A85B79B752}" type="datetime4">
              <a:rPr lang="en-US" smtClean="0">
                <a:solidFill>
                  <a:schemeClr val="tx1">
                    <a:lumMod val="95000"/>
                    <a:lumOff val="5000"/>
                  </a:schemeClr>
                </a:solidFill>
              </a:rPr>
              <a:pPr/>
              <a:t>February 11, 2023</a:t>
            </a:fld>
            <a:endParaRPr lang="en-US" dirty="0">
              <a:solidFill>
                <a:schemeClr val="tx1">
                  <a:lumMod val="95000"/>
                  <a:lumOff val="5000"/>
                </a:schemeClr>
              </a:solidFill>
            </a:endParaRPr>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475366"/>
            <a:ext cx="1497330" cy="247651"/>
          </a:xfrm>
        </p:spPr>
        <p:txBody>
          <a:bodyPr/>
          <a:lstStyle/>
          <a:p>
            <a:r>
              <a:rPr lang="en-IN" sz="1100" dirty="0">
                <a:solidFill>
                  <a:schemeClr val="tx1">
                    <a:lumMod val="95000"/>
                    <a:lumOff val="5000"/>
                  </a:schemeClr>
                </a:solidFill>
                <a:latin typeface="Algerian" panose="04020705040A02060702" pitchFamily="82" charset="0"/>
              </a:rPr>
              <a:t>XYZ ADS AIRING REPORT</a:t>
            </a:r>
            <a:endParaRPr lang="en-US" dirty="0">
              <a:solidFill>
                <a:schemeClr val="tx1">
                  <a:lumMod val="95000"/>
                  <a:lumOff val="5000"/>
                </a:schemeClr>
              </a:solidFill>
            </a:endParaRP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38077" y="6310763"/>
            <a:ext cx="523240" cy="247651"/>
          </a:xfrm>
        </p:spPr>
        <p:txBody>
          <a:bodyPr/>
          <a:lstStyle/>
          <a:p>
            <a:fld id="{294A09A9-5501-47C1-A89A-A340965A2BE2}" type="slidenum">
              <a:rPr lang="en-US" smtClean="0">
                <a:solidFill>
                  <a:schemeClr val="tx1">
                    <a:lumMod val="95000"/>
                    <a:lumOff val="5000"/>
                  </a:schemeClr>
                </a:solidFill>
              </a:rPr>
              <a:pPr/>
              <a:t>2</a:t>
            </a:fld>
            <a:endParaRPr lang="en-US" dirty="0">
              <a:solidFill>
                <a:schemeClr val="tx1">
                  <a:lumMod val="95000"/>
                  <a:lumOff val="5000"/>
                </a:schemeClr>
              </a:solidFill>
            </a:endParaRPr>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974D6E-B706-497F-890B-C13D7090B404}"/>
              </a:ext>
            </a:extLst>
          </p:cNvPr>
          <p:cNvPicPr>
            <a:picLocks noChangeAspect="1"/>
          </p:cNvPicPr>
          <p:nvPr/>
        </p:nvPicPr>
        <p:blipFill>
          <a:blip r:embed="rId2"/>
          <a:stretch>
            <a:fillRect/>
          </a:stretch>
        </p:blipFill>
        <p:spPr>
          <a:xfrm>
            <a:off x="248660" y="256824"/>
            <a:ext cx="11667416" cy="3172176"/>
          </a:xfrm>
          <a:prstGeom prst="rect">
            <a:avLst/>
          </a:prstGeom>
        </p:spPr>
      </p:pic>
      <p:pic>
        <p:nvPicPr>
          <p:cNvPr id="6" name="Picture 5">
            <a:extLst>
              <a:ext uri="{FF2B5EF4-FFF2-40B4-BE49-F238E27FC236}">
                <a16:creationId xmlns:a16="http://schemas.microsoft.com/office/drawing/2014/main" id="{1BD770DA-BACB-40C1-B815-3CDD000AFA61}"/>
              </a:ext>
            </a:extLst>
          </p:cNvPr>
          <p:cNvPicPr>
            <a:picLocks noChangeAspect="1"/>
          </p:cNvPicPr>
          <p:nvPr/>
        </p:nvPicPr>
        <p:blipFill>
          <a:blip r:embed="rId3"/>
          <a:stretch>
            <a:fillRect/>
          </a:stretch>
        </p:blipFill>
        <p:spPr>
          <a:xfrm>
            <a:off x="248660" y="3570973"/>
            <a:ext cx="11667416" cy="3099875"/>
          </a:xfrm>
          <a:prstGeom prst="rect">
            <a:avLst/>
          </a:prstGeom>
        </p:spPr>
      </p:pic>
    </p:spTree>
    <p:extLst>
      <p:ext uri="{BB962C8B-B14F-4D97-AF65-F5344CB8AC3E}">
        <p14:creationId xmlns:p14="http://schemas.microsoft.com/office/powerpoint/2010/main" val="2225239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C919C97-E5EA-4F8F-8F35-C425ACE116FF}"/>
              </a:ext>
            </a:extLst>
          </p:cNvPr>
          <p:cNvPicPr>
            <a:picLocks noChangeAspect="1"/>
          </p:cNvPicPr>
          <p:nvPr/>
        </p:nvPicPr>
        <p:blipFill>
          <a:blip r:embed="rId2"/>
          <a:stretch>
            <a:fillRect/>
          </a:stretch>
        </p:blipFill>
        <p:spPr>
          <a:xfrm>
            <a:off x="0" y="0"/>
            <a:ext cx="12192368" cy="6858000"/>
          </a:xfrm>
          <a:prstGeom prst="rect">
            <a:avLst/>
          </a:prstGeom>
        </p:spPr>
      </p:pic>
    </p:spTree>
    <p:extLst>
      <p:ext uri="{BB962C8B-B14F-4D97-AF65-F5344CB8AC3E}">
        <p14:creationId xmlns:p14="http://schemas.microsoft.com/office/powerpoint/2010/main" val="1052890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49779-99B6-4CF5-A99E-EA918980BAC8}"/>
              </a:ext>
            </a:extLst>
          </p:cNvPr>
          <p:cNvSpPr>
            <a:spLocks noGrp="1"/>
          </p:cNvSpPr>
          <p:nvPr>
            <p:ph type="title"/>
          </p:nvPr>
        </p:nvSpPr>
        <p:spPr>
          <a:xfrm>
            <a:off x="964023" y="879063"/>
            <a:ext cx="10341287" cy="610863"/>
          </a:xfrm>
        </p:spPr>
        <p:txBody>
          <a:bodyPr>
            <a:normAutofit/>
          </a:bodyPr>
          <a:lstStyle/>
          <a:p>
            <a:pPr algn="ctr"/>
            <a:r>
              <a:rPr lang="en-IN" u="sng" dirty="0"/>
              <a:t>Insights and Conclusion</a:t>
            </a:r>
          </a:p>
        </p:txBody>
      </p:sp>
      <p:sp>
        <p:nvSpPr>
          <p:cNvPr id="8" name="TextBox 7">
            <a:extLst>
              <a:ext uri="{FF2B5EF4-FFF2-40B4-BE49-F238E27FC236}">
                <a16:creationId xmlns:a16="http://schemas.microsoft.com/office/drawing/2014/main" id="{1723D5EA-856A-4F4A-96FF-AA68196D4421}"/>
              </a:ext>
            </a:extLst>
          </p:cNvPr>
          <p:cNvSpPr txBox="1"/>
          <p:nvPr/>
        </p:nvSpPr>
        <p:spPr>
          <a:xfrm>
            <a:off x="964024" y="1764929"/>
            <a:ext cx="10341286" cy="397031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rPr>
              <a:t>After completing the case study and analyzing all the data, I have drawn some insights from the study.</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Pod position is the sequence that the advertisement runs.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company Maruti Suzuki telecasts the advertisements almost all-day parts.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company Maruti Suzuki is the highest company to spend money in a pod position.</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share value is higher in Quarter 1 and lower in Quarter 4.</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company Mahindra should telecast their advertisements in almost all the Prime-time pod position parts and the duration of the time of advertisement is 30 seconds so that it will be greatly helpful to grow the Mahindra company in the next financial year 2022. </a:t>
            </a:r>
          </a:p>
          <a:p>
            <a:endParaRPr lang="en-IN" dirty="0">
              <a:solidFill>
                <a:schemeClr val="bg1"/>
              </a:solidFill>
            </a:endParaRPr>
          </a:p>
        </p:txBody>
      </p:sp>
    </p:spTree>
    <p:extLst>
      <p:ext uri="{BB962C8B-B14F-4D97-AF65-F5344CB8AC3E}">
        <p14:creationId xmlns:p14="http://schemas.microsoft.com/office/powerpoint/2010/main" val="141539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896100" y="3591098"/>
            <a:ext cx="4914900" cy="588795"/>
          </a:xfrm>
        </p:spPr>
        <p:txBody>
          <a:bodyPr/>
          <a:lstStyle/>
          <a:p>
            <a:endParaRPr lang="en-US" dirty="0">
              <a:solidFill>
                <a:schemeClr val="tx1"/>
              </a:solidFill>
            </a:endParaRPr>
          </a:p>
          <a:p>
            <a:r>
              <a:rPr lang="en-US" dirty="0">
                <a:solidFill>
                  <a:schemeClr val="tx1"/>
                </a:solidFill>
              </a:rPr>
              <a:t>Ayush Saxena</a:t>
            </a:r>
          </a:p>
          <a:p>
            <a:r>
              <a:rPr lang="en-US" dirty="0">
                <a:solidFill>
                  <a:schemeClr val="tx1"/>
                </a:solidFill>
              </a:rPr>
              <a:t>ayushsaxenamasai@gmail.com</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907623" y="4303367"/>
            <a:ext cx="4903377" cy="1057791"/>
          </a:xfrm>
        </p:spPr>
        <p:txBody>
          <a:bodyPr>
            <a:normAutofit fontScale="77500" lnSpcReduction="20000"/>
          </a:bodyPr>
          <a:lstStyle/>
          <a:p>
            <a:r>
              <a:rPr lang="en-US" dirty="0"/>
              <a:t>Here I'm attaching the link of the spreadsheet:-</a:t>
            </a:r>
          </a:p>
          <a:p>
            <a:r>
              <a:rPr lang="en-US" dirty="0">
                <a:hlinkClick r:id="rId3"/>
              </a:rPr>
              <a:t>https://docs.google.com/spreadsheets/d/1idF84Tj9P5juy5tVX8zb66iICEOb0M-H/edit?usp=sharing&amp;ouid=112242556178831629185&amp;rtpof=true&amp;sd=true</a:t>
            </a:r>
            <a:endParaRPr lang="en-US" dirty="0"/>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96100" y="2385531"/>
            <a:ext cx="4903377" cy="610863"/>
          </a:xfrm>
        </p:spPr>
        <p:txBody>
          <a:bodyPr/>
          <a:lstStyle/>
          <a:p>
            <a:r>
              <a:rPr lang="en-US" dirty="0">
                <a:solidFill>
                  <a:schemeClr val="bg1"/>
                </a:solidFill>
              </a:rPr>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Placeholder 52">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968" r="14968"/>
          <a:stretch/>
        </p:blipFill>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1550" y="1052318"/>
            <a:ext cx="4941477" cy="610863"/>
          </a:xfrm>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50" y="2034398"/>
            <a:ext cx="4695632" cy="3724523"/>
          </a:xfrm>
        </p:spPr>
        <p:txBody>
          <a:bodyPr/>
          <a:lstStyle/>
          <a:p>
            <a:pPr algn="just"/>
            <a:r>
              <a:rPr lang="en-US" sz="1500" dirty="0">
                <a:solidFill>
                  <a:schemeClr val="tx1">
                    <a:lumMod val="95000"/>
                    <a:lumOff val="5000"/>
                  </a:schemeClr>
                </a:solidFill>
              </a:rPr>
              <a:t>A television advertisement (also called a television commercial, TV commercial, commercial, spot, television spot, TV spot, advertisement, television advertisement, TV advertisement, television ad, TV ad, or simply an ad) is a span of television programming produced and paid for by an organization. It conveys a message promoting, and aiming to market, a product, service, or idea. Advertisers or marketers may refer to television commercials as TVCs. Advertising revenue provides a significant portion of the funding for most privately owned television networks. During the 2010s, the number of commercials has grown steadily, though the length of each commercial has diminished. Advertisements of this type have promoted a wide variety of goods, services, and ideas ever since the early days of the history of television </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p:txBody>
          <a:bodyPr/>
          <a:lstStyle/>
          <a:p>
            <a:fld id="{6FCA8E82-58CD-E045-8B98-B7A85B79B752}" type="datetime4">
              <a:rPr lang="en-US" smtClean="0"/>
              <a:pPr/>
              <a:t>February 11, 2023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2770500" y="6292321"/>
            <a:ext cx="5938836" cy="309201"/>
          </a:xfrm>
        </p:spPr>
        <p:txBody>
          <a:bodyPr/>
          <a:lstStyle/>
          <a:p>
            <a:r>
              <a:rPr lang="en-IN" sz="1100" dirty="0">
                <a:solidFill>
                  <a:schemeClr val="tx1"/>
                </a:solidFill>
                <a:latin typeface="Algerian" panose="04020705040A02060702" pitchFamily="82" charset="0"/>
              </a:rPr>
              <a:t>XYZ ADS AIRING REPORT</a:t>
            </a:r>
            <a:endParaRPr lang="en-US" dirty="0">
              <a:solidFill>
                <a:schemeClr val="tx1"/>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480060" y="6211229"/>
            <a:ext cx="924994" cy="466210"/>
          </a:xfrm>
        </p:spPr>
        <p:txBody>
          <a:bodyPr/>
          <a:lstStyle/>
          <a:p>
            <a:fld id="{294A09A9-5501-47C1-A89A-A340965A2BE2}" type="slidenum">
              <a:rPr lang="en-US" smtClean="0">
                <a:solidFill>
                  <a:schemeClr val="tx1"/>
                </a:solidFill>
              </a:rPr>
              <a:pPr/>
              <a:t>3</a:t>
            </a:fld>
            <a:endParaRPr lang="en-US" dirty="0">
              <a:solidFill>
                <a:schemeClr val="tx1"/>
              </a:solidFill>
            </a:endParaRPr>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2490" b="12490"/>
          <a:stretch/>
        </p:blipFill>
        <p:spPr>
          <a:xfrm>
            <a:off x="2" y="0"/>
            <a:ext cx="12191998"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1409514" y="4498851"/>
            <a:ext cx="9515160" cy="2027077"/>
          </a:xfrm>
        </p:spPr>
        <p:txBody>
          <a:bodyPr/>
          <a:lstStyle/>
          <a:p>
            <a:r>
              <a:rPr lang="en-US" dirty="0">
                <a:solidFill>
                  <a:schemeClr val="bg1"/>
                </a:solidFill>
              </a:rPr>
              <a:t>Advertisement  Pods Industry</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87AA-80FB-47F7-A184-55859BBAC617}"/>
              </a:ext>
            </a:extLst>
          </p:cNvPr>
          <p:cNvSpPr>
            <a:spLocks noGrp="1"/>
          </p:cNvSpPr>
          <p:nvPr>
            <p:ph type="title"/>
          </p:nvPr>
        </p:nvSpPr>
        <p:spPr>
          <a:xfrm>
            <a:off x="346508" y="278129"/>
            <a:ext cx="11502189" cy="1089583"/>
          </a:xfrm>
        </p:spPr>
        <p:txBody>
          <a:bodyPr>
            <a:noAutofit/>
          </a:bodyPr>
          <a:lstStyle/>
          <a:p>
            <a:r>
              <a:rPr lang="en-US" sz="2400" i="0" u="sng" dirty="0">
                <a:effectLst/>
                <a:latin typeface="Aharoni" panose="02010803020104030203" pitchFamily="2" charset="-79"/>
                <a:cs typeface="Aharoni" panose="02010803020104030203" pitchFamily="2" charset="-79"/>
              </a:rPr>
              <a:t>What is Pod Position? Does the Pod position number affect the amount a company spends on Ads for a specific period? (Explain in Detail with examples from the dataset provided).</a:t>
            </a:r>
            <a:endParaRPr lang="en-IN" sz="2400" u="sng" dirty="0">
              <a:latin typeface="Aharoni" panose="02010803020104030203" pitchFamily="2" charset="-79"/>
              <a:cs typeface="Aharoni" panose="02010803020104030203" pitchFamily="2" charset="-79"/>
            </a:endParaRPr>
          </a:p>
        </p:txBody>
      </p:sp>
      <p:sp>
        <p:nvSpPr>
          <p:cNvPr id="4" name="Date Placeholder 3">
            <a:extLst>
              <a:ext uri="{FF2B5EF4-FFF2-40B4-BE49-F238E27FC236}">
                <a16:creationId xmlns:a16="http://schemas.microsoft.com/office/drawing/2014/main" id="{4355D909-E339-488C-8D78-9B0A094AA208}"/>
              </a:ext>
            </a:extLst>
          </p:cNvPr>
          <p:cNvSpPr>
            <a:spLocks noGrp="1"/>
          </p:cNvSpPr>
          <p:nvPr>
            <p:ph type="dt" sz="half" idx="11"/>
          </p:nvPr>
        </p:nvSpPr>
        <p:spPr>
          <a:xfrm>
            <a:off x="2992120" y="6471487"/>
            <a:ext cx="1313180" cy="247651"/>
          </a:xfrm>
        </p:spPr>
        <p:txBody>
          <a:bodyPr/>
          <a:lstStyle/>
          <a:p>
            <a:fld id="{6FCA8E82-58CD-E045-8B98-B7A85B79B752}" type="datetime4">
              <a:rPr lang="en-US" smtClean="0">
                <a:solidFill>
                  <a:schemeClr val="tx1"/>
                </a:solidFill>
              </a:rPr>
              <a:pPr/>
              <a:t>February 11, 2023</a:t>
            </a:fld>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6D81A93B-C430-4D81-AA13-4002E96A6B39}"/>
              </a:ext>
            </a:extLst>
          </p:cNvPr>
          <p:cNvSpPr>
            <a:spLocks noGrp="1"/>
          </p:cNvSpPr>
          <p:nvPr>
            <p:ph type="ftr" sz="quarter" idx="12"/>
          </p:nvPr>
        </p:nvSpPr>
        <p:spPr>
          <a:xfrm>
            <a:off x="854743" y="6466334"/>
            <a:ext cx="1907708" cy="247651"/>
          </a:xfrm>
        </p:spPr>
        <p:txBody>
          <a:bodyPr/>
          <a:lstStyle/>
          <a:p>
            <a:r>
              <a:rPr lang="en-IN" sz="1100" dirty="0">
                <a:solidFill>
                  <a:schemeClr val="tx1"/>
                </a:solidFill>
                <a:latin typeface="Algerian" panose="04020705040A02060702" pitchFamily="82" charset="0"/>
              </a:rPr>
              <a:t>XYZ ADS AIRING REPORT</a:t>
            </a:r>
            <a:endParaRPr lang="en-US" dirty="0">
              <a:solidFill>
                <a:schemeClr val="tx1"/>
              </a:solidFill>
            </a:endParaRPr>
          </a:p>
        </p:txBody>
      </p:sp>
      <p:sp>
        <p:nvSpPr>
          <p:cNvPr id="8" name="TextBox 7">
            <a:extLst>
              <a:ext uri="{FF2B5EF4-FFF2-40B4-BE49-F238E27FC236}">
                <a16:creationId xmlns:a16="http://schemas.microsoft.com/office/drawing/2014/main" id="{45B5ABC8-8652-4D43-9E6E-7A48C95EAA80}"/>
              </a:ext>
            </a:extLst>
          </p:cNvPr>
          <p:cNvSpPr txBox="1"/>
          <p:nvPr/>
        </p:nvSpPr>
        <p:spPr>
          <a:xfrm>
            <a:off x="346509" y="1444313"/>
            <a:ext cx="11502190" cy="4770537"/>
          </a:xfrm>
          <a:prstGeom prst="rect">
            <a:avLst/>
          </a:prstGeom>
          <a:noFill/>
        </p:spPr>
        <p:txBody>
          <a:bodyPr wrap="square">
            <a:spAutoFit/>
          </a:bodyPr>
          <a:lstStyle/>
          <a:p>
            <a:pPr algn="just"/>
            <a:r>
              <a:rPr lang="en-US" sz="1600" b="1" dirty="0">
                <a:solidFill>
                  <a:schemeClr val="bg1"/>
                </a:solidFill>
              </a:rPr>
              <a:t>An ad pod is a loop of ads that are sequenced together to be played back-to-back within a single ad break/placement, like ad breaks in traditional linear TV. It helps the publishers to get the opportunity to maximize revenue from each ad break and gives advertisers more control over ad positioning. They allow publishers to return multiple ads from a single ad request, and then those ads are played in sequence</a:t>
            </a:r>
          </a:p>
          <a:p>
            <a:pPr algn="just"/>
            <a:endParaRPr lang="en-US" sz="1600" b="1" dirty="0">
              <a:solidFill>
                <a:schemeClr val="bg1"/>
              </a:solidFill>
            </a:endParaRPr>
          </a:p>
          <a:p>
            <a:pPr marL="285750" indent="-285750" algn="just">
              <a:buFont typeface="Arial" panose="020B0604020202020204" pitchFamily="34" charset="0"/>
              <a:buChar char="•"/>
            </a:pPr>
            <a:r>
              <a:rPr lang="en-US" sz="1600" b="1" dirty="0">
                <a:solidFill>
                  <a:schemeClr val="bg1"/>
                </a:solidFill>
              </a:rPr>
              <a:t>There are several reasons why advertisers and publishers use ad pods:-</a:t>
            </a:r>
          </a:p>
          <a:p>
            <a:pPr algn="just"/>
            <a:endParaRPr lang="en-US" sz="1600" b="1" dirty="0">
              <a:solidFill>
                <a:schemeClr val="bg1"/>
              </a:solidFill>
            </a:endParaRPr>
          </a:p>
          <a:p>
            <a:pPr marL="342900" indent="-342900" algn="just">
              <a:buFont typeface="Wingdings" panose="05000000000000000000" pitchFamily="2" charset="2"/>
              <a:buChar char="v"/>
            </a:pPr>
            <a:r>
              <a:rPr lang="en-US" sz="1600" b="1" dirty="0"/>
              <a:t>They offer more control Ad pods help advertisers avoid running ads alongside direct competitors, ensuring that their offering stands out to viewers and that their message doesn’t get saturated. </a:t>
            </a:r>
          </a:p>
          <a:p>
            <a:pPr algn="just"/>
            <a:endParaRPr lang="en-US" sz="1600" b="1" dirty="0"/>
          </a:p>
          <a:p>
            <a:pPr marL="342900" indent="-342900" algn="just">
              <a:buFont typeface="Wingdings" panose="05000000000000000000" pitchFamily="2" charset="2"/>
              <a:buChar char="v"/>
            </a:pPr>
            <a:r>
              <a:rPr lang="en-US" sz="1600" b="1" dirty="0"/>
              <a:t>After Analyzing the different POD positions</a:t>
            </a:r>
            <a:r>
              <a:rPr lang="en-US" sz="1600" b="1" u="sng" dirty="0"/>
              <a:t>, </a:t>
            </a:r>
          </a:p>
          <a:p>
            <a:pPr algn="just"/>
            <a:r>
              <a:rPr lang="en-US" sz="1600" b="1" u="sng" dirty="0"/>
              <a:t>I can conclude that Yes POD Position affects the amount of spending on Ads for a specific time.</a:t>
            </a:r>
          </a:p>
          <a:p>
            <a:pPr algn="just"/>
            <a:endParaRPr lang="en-US" sz="1600" b="1" dirty="0"/>
          </a:p>
          <a:p>
            <a:pPr marL="342900" indent="-342900" algn="just">
              <a:buFont typeface="Wingdings" panose="05000000000000000000" pitchFamily="2" charset="2"/>
              <a:buChar char="v"/>
            </a:pPr>
            <a:r>
              <a:rPr lang="en-US" sz="1600" b="1" dirty="0"/>
              <a:t>Among all time frames companies prefer Primetime to play ads In that also they prefer POD Position 1. and after that it will play in a loop as shown in next slides.</a:t>
            </a:r>
          </a:p>
          <a:p>
            <a:pPr algn="just"/>
            <a:endParaRPr lang="en-US" sz="1600" b="1" dirty="0"/>
          </a:p>
          <a:p>
            <a:pPr marL="342900" indent="-342900" algn="just">
              <a:buFont typeface="Wingdings" panose="05000000000000000000" pitchFamily="2" charset="2"/>
              <a:buChar char="v"/>
            </a:pPr>
            <a:r>
              <a:rPr lang="en-US" sz="1600" b="1" dirty="0"/>
              <a:t>After POD 1 instead of 2nd companies prefer POD 3rd .</a:t>
            </a:r>
          </a:p>
          <a:p>
            <a:pPr algn="just"/>
            <a:endParaRPr lang="en-US" sz="1600" b="1" dirty="0"/>
          </a:p>
          <a:p>
            <a:pPr marL="342900" indent="-342900" algn="just">
              <a:buFont typeface="Wingdings" panose="05000000000000000000" pitchFamily="2" charset="2"/>
              <a:buChar char="v"/>
            </a:pPr>
            <a:r>
              <a:rPr lang="en-US" sz="1600" b="1" dirty="0"/>
              <a:t>In the next slides we will see the graphs of the first 3rd POD positions.</a:t>
            </a:r>
            <a:endParaRPr lang="en-IN" sz="1600" b="1" dirty="0"/>
          </a:p>
        </p:txBody>
      </p:sp>
    </p:spTree>
    <p:extLst>
      <p:ext uri="{BB962C8B-B14F-4D97-AF65-F5344CB8AC3E}">
        <p14:creationId xmlns:p14="http://schemas.microsoft.com/office/powerpoint/2010/main" val="206871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553990" y="278129"/>
            <a:ext cx="11084018" cy="610863"/>
          </a:xfrm>
        </p:spPr>
        <p:txBody>
          <a:bodyPr>
            <a:normAutofit/>
          </a:bodyPr>
          <a:lstStyle/>
          <a:p>
            <a:pPr algn="ctr"/>
            <a:r>
              <a:rPr lang="en-IN" dirty="0"/>
              <a:t>Analysis of POD Position 1</a:t>
            </a:r>
            <a:endParaRPr lang="en-US" dirty="0"/>
          </a:p>
        </p:txBody>
      </p:sp>
      <p:pic>
        <p:nvPicPr>
          <p:cNvPr id="10" name="Picture 9">
            <a:extLst>
              <a:ext uri="{FF2B5EF4-FFF2-40B4-BE49-F238E27FC236}">
                <a16:creationId xmlns:a16="http://schemas.microsoft.com/office/drawing/2014/main" id="{80F706E1-E496-4F01-B61E-3F82BCF2B2AF}"/>
              </a:ext>
            </a:extLst>
          </p:cNvPr>
          <p:cNvPicPr>
            <a:picLocks noChangeAspect="1"/>
          </p:cNvPicPr>
          <p:nvPr/>
        </p:nvPicPr>
        <p:blipFill>
          <a:blip r:embed="rId2"/>
          <a:stretch>
            <a:fillRect/>
          </a:stretch>
        </p:blipFill>
        <p:spPr>
          <a:xfrm>
            <a:off x="553991" y="976581"/>
            <a:ext cx="11084018" cy="4240310"/>
          </a:xfrm>
          <a:prstGeom prst="rect">
            <a:avLst/>
          </a:prstGeom>
        </p:spPr>
      </p:pic>
      <p:sp>
        <p:nvSpPr>
          <p:cNvPr id="13" name="TextBox 12">
            <a:extLst>
              <a:ext uri="{FF2B5EF4-FFF2-40B4-BE49-F238E27FC236}">
                <a16:creationId xmlns:a16="http://schemas.microsoft.com/office/drawing/2014/main" id="{2C99FBC7-4B8E-467A-9B83-DFD048D0CF0F}"/>
              </a:ext>
            </a:extLst>
          </p:cNvPr>
          <p:cNvSpPr txBox="1"/>
          <p:nvPr/>
        </p:nvSpPr>
        <p:spPr>
          <a:xfrm>
            <a:off x="176462" y="5385916"/>
            <a:ext cx="11839073" cy="584775"/>
          </a:xfrm>
          <a:prstGeom prst="rect">
            <a:avLst/>
          </a:prstGeom>
          <a:noFill/>
        </p:spPr>
        <p:txBody>
          <a:bodyPr wrap="square">
            <a:spAutoFit/>
          </a:bodyPr>
          <a:lstStyle/>
          <a:p>
            <a:pPr marL="400050" indent="-400050">
              <a:buAutoNum type="romanLcPeriod"/>
            </a:pPr>
            <a:r>
              <a:rPr lang="en-US" sz="1600" b="1" dirty="0"/>
              <a:t>For POD Position One, companies are charging nearly 4.8 Cr for Primetime which is highest over other time zones</a:t>
            </a:r>
          </a:p>
          <a:p>
            <a:pPr marL="400050" indent="-400050">
              <a:buAutoNum type="romanLcPeriod"/>
            </a:pPr>
            <a:r>
              <a:rPr lang="en-US" sz="1600" b="1" dirty="0"/>
              <a:t>It means companies favor Prime time to play their ads, then after the weekend and Late fringe.</a:t>
            </a:r>
            <a:endParaRPr lang="en-IN" sz="1600" b="1" dirty="0"/>
          </a:p>
        </p:txBody>
      </p:sp>
    </p:spTree>
    <p:extLst>
      <p:ext uri="{BB962C8B-B14F-4D97-AF65-F5344CB8AC3E}">
        <p14:creationId xmlns:p14="http://schemas.microsoft.com/office/powerpoint/2010/main" val="252153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0ADA07-1949-4265-9EEE-D1A4A211AEEF}"/>
              </a:ext>
            </a:extLst>
          </p:cNvPr>
          <p:cNvSpPr>
            <a:spLocks noGrp="1"/>
          </p:cNvSpPr>
          <p:nvPr>
            <p:ph type="title"/>
          </p:nvPr>
        </p:nvSpPr>
        <p:spPr>
          <a:xfrm>
            <a:off x="480060" y="278129"/>
            <a:ext cx="11231880" cy="610863"/>
          </a:xfrm>
        </p:spPr>
        <p:txBody>
          <a:bodyPr>
            <a:normAutofit/>
          </a:bodyPr>
          <a:lstStyle/>
          <a:p>
            <a:pPr algn="ctr"/>
            <a:r>
              <a:rPr lang="en-IN" dirty="0"/>
              <a:t>Analysis of POD Position 2</a:t>
            </a:r>
          </a:p>
        </p:txBody>
      </p:sp>
      <p:pic>
        <p:nvPicPr>
          <p:cNvPr id="8" name="Picture 7">
            <a:extLst>
              <a:ext uri="{FF2B5EF4-FFF2-40B4-BE49-F238E27FC236}">
                <a16:creationId xmlns:a16="http://schemas.microsoft.com/office/drawing/2014/main" id="{74843280-7D71-4A51-96CF-B39B90D8F9CE}"/>
              </a:ext>
            </a:extLst>
          </p:cNvPr>
          <p:cNvPicPr>
            <a:picLocks noChangeAspect="1"/>
          </p:cNvPicPr>
          <p:nvPr/>
        </p:nvPicPr>
        <p:blipFill>
          <a:blip r:embed="rId2"/>
          <a:stretch>
            <a:fillRect/>
          </a:stretch>
        </p:blipFill>
        <p:spPr>
          <a:xfrm>
            <a:off x="482429" y="1068354"/>
            <a:ext cx="11446261" cy="4249936"/>
          </a:xfrm>
          <a:prstGeom prst="rect">
            <a:avLst/>
          </a:prstGeom>
        </p:spPr>
      </p:pic>
      <p:sp>
        <p:nvSpPr>
          <p:cNvPr id="10" name="TextBox 9">
            <a:extLst>
              <a:ext uri="{FF2B5EF4-FFF2-40B4-BE49-F238E27FC236}">
                <a16:creationId xmlns:a16="http://schemas.microsoft.com/office/drawing/2014/main" id="{E6959533-5336-45B2-B6E1-6F9666ECC244}"/>
              </a:ext>
            </a:extLst>
          </p:cNvPr>
          <p:cNvSpPr txBox="1"/>
          <p:nvPr/>
        </p:nvSpPr>
        <p:spPr>
          <a:xfrm>
            <a:off x="480060" y="5466480"/>
            <a:ext cx="11446261" cy="646331"/>
          </a:xfrm>
          <a:prstGeom prst="rect">
            <a:avLst/>
          </a:prstGeom>
          <a:noFill/>
        </p:spPr>
        <p:txBody>
          <a:bodyPr wrap="square">
            <a:spAutoFit/>
          </a:bodyPr>
          <a:lstStyle/>
          <a:p>
            <a:pPr marL="400050" indent="-400050">
              <a:buAutoNum type="romanLcPeriod"/>
            </a:pPr>
            <a:r>
              <a:rPr lang="en-US" b="1" dirty="0"/>
              <a:t>For POD Position Two, companies are charging nearly 50% less than Primetime of POD One. </a:t>
            </a:r>
          </a:p>
          <a:p>
            <a:pPr marL="400050" indent="-400050">
              <a:buAutoNum type="romanLcPeriod"/>
            </a:pPr>
            <a:r>
              <a:rPr lang="en-US" b="1" dirty="0"/>
              <a:t>In this chart also companies are charging more for prime time respective to other time zones</a:t>
            </a:r>
            <a:r>
              <a:rPr lang="en-US" dirty="0"/>
              <a:t>.</a:t>
            </a:r>
            <a:endParaRPr lang="en-IN" dirty="0"/>
          </a:p>
        </p:txBody>
      </p:sp>
    </p:spTree>
    <p:extLst>
      <p:ext uri="{BB962C8B-B14F-4D97-AF65-F5344CB8AC3E}">
        <p14:creationId xmlns:p14="http://schemas.microsoft.com/office/powerpoint/2010/main" val="144957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F8451B-8F00-4D71-843D-24AE4FBAC3A4}"/>
              </a:ext>
            </a:extLst>
          </p:cNvPr>
          <p:cNvSpPr>
            <a:spLocks noGrp="1"/>
          </p:cNvSpPr>
          <p:nvPr>
            <p:ph type="title"/>
          </p:nvPr>
        </p:nvSpPr>
        <p:spPr>
          <a:xfrm>
            <a:off x="812313" y="278129"/>
            <a:ext cx="10567373" cy="610863"/>
          </a:xfrm>
        </p:spPr>
        <p:txBody>
          <a:bodyPr>
            <a:normAutofit/>
          </a:bodyPr>
          <a:lstStyle/>
          <a:p>
            <a:pPr algn="ctr"/>
            <a:r>
              <a:rPr lang="en-IN" dirty="0"/>
              <a:t>Analysis of POD Position 3</a:t>
            </a:r>
          </a:p>
        </p:txBody>
      </p:sp>
      <p:sp>
        <p:nvSpPr>
          <p:cNvPr id="6" name="Slide Number Placeholder 5">
            <a:extLst>
              <a:ext uri="{FF2B5EF4-FFF2-40B4-BE49-F238E27FC236}">
                <a16:creationId xmlns:a16="http://schemas.microsoft.com/office/drawing/2014/main" id="{F280E628-819E-4CD4-BC5F-26D270AA78FA}"/>
              </a:ext>
            </a:extLst>
          </p:cNvPr>
          <p:cNvSpPr>
            <a:spLocks noGrp="1"/>
          </p:cNvSpPr>
          <p:nvPr>
            <p:ph type="sldNum" sz="quarter" idx="13"/>
          </p:nvPr>
        </p:nvSpPr>
        <p:spPr/>
        <p:txBody>
          <a:bodyPr/>
          <a:lstStyle/>
          <a:p>
            <a:fld id="{294A09A9-5501-47C1-A89A-A340965A2BE2}" type="slidenum">
              <a:rPr lang="en-US" smtClean="0"/>
              <a:pPr/>
              <a:t>8</a:t>
            </a:fld>
            <a:endParaRPr lang="en-US" dirty="0">
              <a:latin typeface="+mn-lt"/>
            </a:endParaRPr>
          </a:p>
        </p:txBody>
      </p:sp>
      <p:pic>
        <p:nvPicPr>
          <p:cNvPr id="8" name="Picture 7">
            <a:extLst>
              <a:ext uri="{FF2B5EF4-FFF2-40B4-BE49-F238E27FC236}">
                <a16:creationId xmlns:a16="http://schemas.microsoft.com/office/drawing/2014/main" id="{D51E84C5-734D-47BB-91B3-E613729138D1}"/>
              </a:ext>
            </a:extLst>
          </p:cNvPr>
          <p:cNvPicPr>
            <a:picLocks noChangeAspect="1"/>
          </p:cNvPicPr>
          <p:nvPr/>
        </p:nvPicPr>
        <p:blipFill>
          <a:blip r:embed="rId2"/>
          <a:stretch>
            <a:fillRect/>
          </a:stretch>
        </p:blipFill>
        <p:spPr>
          <a:xfrm>
            <a:off x="812313" y="959646"/>
            <a:ext cx="10567373" cy="4240311"/>
          </a:xfrm>
          <a:prstGeom prst="rect">
            <a:avLst/>
          </a:prstGeom>
        </p:spPr>
      </p:pic>
      <p:sp>
        <p:nvSpPr>
          <p:cNvPr id="10" name="TextBox 9">
            <a:extLst>
              <a:ext uri="{FF2B5EF4-FFF2-40B4-BE49-F238E27FC236}">
                <a16:creationId xmlns:a16="http://schemas.microsoft.com/office/drawing/2014/main" id="{077C6C9D-CC6C-446B-9189-AF12B0B240C7}"/>
              </a:ext>
            </a:extLst>
          </p:cNvPr>
          <p:cNvSpPr txBox="1"/>
          <p:nvPr/>
        </p:nvSpPr>
        <p:spPr>
          <a:xfrm>
            <a:off x="480060" y="5199957"/>
            <a:ext cx="11609271" cy="954107"/>
          </a:xfrm>
          <a:prstGeom prst="rect">
            <a:avLst/>
          </a:prstGeom>
          <a:noFill/>
        </p:spPr>
        <p:txBody>
          <a:bodyPr wrap="square">
            <a:spAutoFit/>
          </a:bodyPr>
          <a:lstStyle/>
          <a:p>
            <a:pPr marL="400050" indent="-400050">
              <a:buAutoNum type="romanLcPeriod"/>
            </a:pPr>
            <a:r>
              <a:rPr lang="en-US" sz="1400" b="1" dirty="0"/>
              <a:t>For POD Position Three, companies are charging nearly 25% less than Primetime of POD One. But more than POD Position 2nd. </a:t>
            </a:r>
          </a:p>
          <a:p>
            <a:pPr marL="400050" indent="-400050">
              <a:buAutoNum type="romanLcPeriod"/>
            </a:pPr>
            <a:r>
              <a:rPr lang="en-US" sz="1400" b="1" dirty="0"/>
              <a:t>In this chart also companies are charging more for prime time respective to other time zones. </a:t>
            </a:r>
          </a:p>
          <a:p>
            <a:pPr marL="400050" indent="-400050">
              <a:buAutoNum type="romanLcPeriod"/>
            </a:pPr>
            <a:r>
              <a:rPr lang="en-US" sz="1400" b="1" dirty="0"/>
              <a:t>The interesting thing is this, companies like to play ads in 3rd position over 2nd. It might be because it might have a small margin of charges in 2nd and 3rd POD </a:t>
            </a:r>
            <a:endParaRPr lang="en-IN" sz="1400" b="1" dirty="0"/>
          </a:p>
        </p:txBody>
      </p:sp>
    </p:spTree>
    <p:extLst>
      <p:ext uri="{BB962C8B-B14F-4D97-AF65-F5344CB8AC3E}">
        <p14:creationId xmlns:p14="http://schemas.microsoft.com/office/powerpoint/2010/main" val="369280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F6C1DA-6693-4A5F-8824-225C93596F22}"/>
              </a:ext>
            </a:extLst>
          </p:cNvPr>
          <p:cNvSpPr>
            <a:spLocks noGrp="1"/>
          </p:cNvSpPr>
          <p:nvPr>
            <p:ph type="title"/>
          </p:nvPr>
        </p:nvSpPr>
        <p:spPr>
          <a:xfrm>
            <a:off x="288575" y="1020278"/>
            <a:ext cx="11614849" cy="1174845"/>
          </a:xfrm>
        </p:spPr>
        <p:txBody>
          <a:bodyPr>
            <a:normAutofit fontScale="90000"/>
          </a:bodyPr>
          <a:lstStyle/>
          <a:p>
            <a:pPr algn="ctr"/>
            <a:r>
              <a:rPr lang="en-IN" sz="3600" dirty="0"/>
              <a:t>Question 2 </a:t>
            </a:r>
            <a:br>
              <a:rPr lang="en-IN" sz="3600" dirty="0"/>
            </a:br>
            <a:r>
              <a:rPr lang="en-US" sz="3600" dirty="0"/>
              <a:t>What is the share of various brands in TV airings and how has it changed from Q1 to Q4 in 2021?</a:t>
            </a:r>
            <a:endParaRPr lang="en-IN" sz="3600" dirty="0"/>
          </a:p>
        </p:txBody>
      </p:sp>
      <p:sp>
        <p:nvSpPr>
          <p:cNvPr id="6" name="TextBox 5">
            <a:extLst>
              <a:ext uri="{FF2B5EF4-FFF2-40B4-BE49-F238E27FC236}">
                <a16:creationId xmlns:a16="http://schemas.microsoft.com/office/drawing/2014/main" id="{0844F58A-CADB-4A5C-BE2C-6FCE5804133B}"/>
              </a:ext>
            </a:extLst>
          </p:cNvPr>
          <p:cNvSpPr txBox="1"/>
          <p:nvPr/>
        </p:nvSpPr>
        <p:spPr>
          <a:xfrm>
            <a:off x="567891" y="2828835"/>
            <a:ext cx="10963174" cy="3108543"/>
          </a:xfrm>
          <a:prstGeom prst="rect">
            <a:avLst/>
          </a:prstGeom>
          <a:noFill/>
        </p:spPr>
        <p:txBody>
          <a:bodyPr wrap="square">
            <a:spAutoFit/>
          </a:bodyPr>
          <a:lstStyle/>
          <a:p>
            <a:r>
              <a:rPr lang="en-US" sz="2800" dirty="0"/>
              <a:t>➢ Among all the quarters from quarter 1 to quarter 2 </a:t>
            </a:r>
          </a:p>
          <a:p>
            <a:r>
              <a:rPr lang="en-US" sz="2800" dirty="0"/>
              <a:t>Suzuki has the maximum spending on ads which is in quarter no 1 </a:t>
            </a:r>
          </a:p>
          <a:p>
            <a:endParaRPr lang="en-US" sz="2800" dirty="0"/>
          </a:p>
          <a:p>
            <a:r>
              <a:rPr lang="en-US" sz="2800" dirty="0"/>
              <a:t>➢ Maruti Suzuki has spent 54 Cr in the year 2021 and it is highest in 2021 </a:t>
            </a:r>
          </a:p>
          <a:p>
            <a:endParaRPr lang="en-US" sz="2800" dirty="0"/>
          </a:p>
          <a:p>
            <a:r>
              <a:rPr lang="en-US" sz="2800" dirty="0"/>
              <a:t>➢ After Maruti Suzuki there are several brands that have spent the highest money as shown in the Graphical representation.</a:t>
            </a:r>
            <a:endParaRPr lang="en-IN" sz="2800" dirty="0"/>
          </a:p>
        </p:txBody>
      </p:sp>
    </p:spTree>
    <p:extLst>
      <p:ext uri="{BB962C8B-B14F-4D97-AF65-F5344CB8AC3E}">
        <p14:creationId xmlns:p14="http://schemas.microsoft.com/office/powerpoint/2010/main" val="29557269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671</TotalTime>
  <Words>1779</Words>
  <Application>Microsoft Office PowerPoint</Application>
  <PresentationFormat>Widescreen</PresentationFormat>
  <Paragraphs>104</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Aharoni</vt:lpstr>
      <vt:lpstr>Algerian</vt:lpstr>
      <vt:lpstr>Arial</vt:lpstr>
      <vt:lpstr>Calibri</vt:lpstr>
      <vt:lpstr>Gill Sans MT</vt:lpstr>
      <vt:lpstr>Wingdings</vt:lpstr>
      <vt:lpstr>Gallery</vt:lpstr>
      <vt:lpstr>XYZ ADS AIRING REPORT</vt:lpstr>
      <vt:lpstr>Outline</vt:lpstr>
      <vt:lpstr>Introduction</vt:lpstr>
      <vt:lpstr>Advertisement  Pods Industry</vt:lpstr>
      <vt:lpstr>What is Pod Position? Does the Pod position number affect the amount a company spends on Ads for a specific period? (Explain in Detail with examples from the dataset provided).</vt:lpstr>
      <vt:lpstr>Analysis of POD Position 1</vt:lpstr>
      <vt:lpstr>Analysis of POD Position 2</vt:lpstr>
      <vt:lpstr>Analysis of POD Position 3</vt:lpstr>
      <vt:lpstr>Question 2  What is the share of various brands in TV airings and how has it changed from Q1 to Q4 in 2021?</vt:lpstr>
      <vt:lpstr>PowerPoint Presentation</vt:lpstr>
      <vt:lpstr>Problem 3.  Conduct a competitive analysis of the brands and define their advertisement strategies and how they differ across the brands.</vt:lpstr>
      <vt:lpstr>PowerPoint Presentation</vt:lpstr>
      <vt:lpstr>Quarter Wise Network Choices For AD</vt:lpstr>
      <vt:lpstr>Companies spending respectively to pod position</vt:lpstr>
      <vt:lpstr>duration wise spend on the advertisement 89% of the companies prefer the  30-second time advertisement and after that 15-second advertisement is preferable</vt:lpstr>
      <vt:lpstr>These are the top 25 shows in which ads have there high revenue and these are the best time to prefer the advertisement</vt:lpstr>
      <vt:lpstr>Conclusion This is the competitive analysis of the brands and their advertisement strategies and how they differ across the brands.</vt:lpstr>
      <vt:lpstr>Problem 4.   Mahindra and Mahindra want to run a digital ad campaign to complement its existing TV ads in Q1 of 2022. Based on the data from 2021, suggest a media plan to the CMO of Mahindra and Mahindra. Which audience should they target? *Assume XYZ Ads has the ad viewership data and TV viewership for the people in India. P.S. Brownie points for any additional actionable insights you can draw from the dataset.</vt:lpstr>
      <vt:lpstr>PowerPoint Presentation</vt:lpstr>
      <vt:lpstr>PowerPoint Presentation</vt:lpstr>
      <vt:lpstr>PowerPoint Presentation</vt:lpstr>
      <vt:lpstr>Insights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XYZ ADS AIRING REPORT</dc:title>
  <dc:creator>Ayush Saxena</dc:creator>
  <cp:lastModifiedBy>Ayush Saxena</cp:lastModifiedBy>
  <cp:revision>8</cp:revision>
  <dcterms:created xsi:type="dcterms:W3CDTF">2023-02-04T05:57:08Z</dcterms:created>
  <dcterms:modified xsi:type="dcterms:W3CDTF">2023-02-11T08:28:24Z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