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51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193" y="45720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193" y="457200"/>
            <a:ext cx="9144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930" y="648709"/>
            <a:ext cx="7972538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3" y="2027935"/>
            <a:ext cx="8037830" cy="4017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0107" y="2602483"/>
            <a:ext cx="629666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9005" marR="5080" indent="-218694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A</a:t>
            </a:r>
            <a:r>
              <a:rPr spc="35" dirty="0"/>
              <a:t> </a:t>
            </a:r>
            <a:r>
              <a:rPr spc="50" dirty="0"/>
              <a:t>Overview</a:t>
            </a:r>
            <a:r>
              <a:rPr spc="15" dirty="0"/>
              <a:t> </a:t>
            </a:r>
            <a:r>
              <a:rPr dirty="0"/>
              <a:t>of</a:t>
            </a:r>
            <a:r>
              <a:rPr spc="35" dirty="0"/>
              <a:t> </a:t>
            </a:r>
            <a:r>
              <a:rPr spc="-10" dirty="0"/>
              <a:t>Cost-Benefit </a:t>
            </a:r>
            <a:r>
              <a:rPr spc="35" dirty="0"/>
              <a:t>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4856" y="990600"/>
            <a:ext cx="7972538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1470" marR="5080" indent="-269176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2</a:t>
            </a:r>
            <a:r>
              <a:rPr sz="4000" spc="-15" dirty="0"/>
              <a:t> </a:t>
            </a:r>
            <a:r>
              <a:rPr sz="4000" spc="55" dirty="0"/>
              <a:t>WHY</a:t>
            </a:r>
            <a:r>
              <a:rPr sz="4000" spc="-10" dirty="0"/>
              <a:t> </a:t>
            </a:r>
            <a:r>
              <a:rPr sz="4000" dirty="0"/>
              <a:t>UNDERTAKE</a:t>
            </a:r>
            <a:r>
              <a:rPr sz="4000" spc="15" dirty="0"/>
              <a:t> </a:t>
            </a:r>
            <a:r>
              <a:rPr sz="4000" spc="90" dirty="0"/>
              <a:t>A</a:t>
            </a:r>
            <a:r>
              <a:rPr sz="4000" spc="-10" dirty="0"/>
              <a:t> COST-BENEFIT ANALYSIS?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973060" y="2362200"/>
            <a:ext cx="8014334" cy="4140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2.1</a:t>
            </a:r>
            <a:r>
              <a:rPr sz="2700" spc="1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CBA</a:t>
            </a:r>
            <a:r>
              <a:rPr sz="2700" spc="1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facilitates</a:t>
            </a:r>
            <a:r>
              <a:rPr sz="2700" spc="1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meaningful</a:t>
            </a:r>
            <a:r>
              <a:rPr sz="2700" spc="11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comparisons</a:t>
            </a:r>
            <a:endParaRPr sz="2700" dirty="0">
              <a:latin typeface="Calibri"/>
              <a:cs typeface="Calibri"/>
            </a:endParaRPr>
          </a:p>
          <a:p>
            <a:pPr marL="354965" marR="1835785" indent="-342900">
              <a:lnSpc>
                <a:spcPts val="2920"/>
              </a:lnSpc>
              <a:spcBef>
                <a:spcPts val="69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2.2</a:t>
            </a:r>
            <a:r>
              <a:rPr sz="2700" spc="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CBA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conducive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good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programme management</a:t>
            </a:r>
            <a:endParaRPr sz="2700" dirty="0">
              <a:latin typeface="Calibri"/>
              <a:cs typeface="Calibri"/>
            </a:endParaRPr>
          </a:p>
          <a:p>
            <a:pPr marL="354965" marR="14604" indent="-342900" algn="just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2.3</a:t>
            </a:r>
            <a:r>
              <a:rPr sz="2700" spc="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CBA</a:t>
            </a:r>
            <a:r>
              <a:rPr sz="2700" spc="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1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distributional</a:t>
            </a:r>
            <a:r>
              <a:rPr sz="2700" spc="1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impact-</a:t>
            </a:r>
            <a:r>
              <a:rPr sz="2700" spc="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implicitly</a:t>
            </a:r>
            <a:r>
              <a:rPr sz="2700" spc="114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estimates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size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gains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losses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affected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individuals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and </a:t>
            </a:r>
            <a:r>
              <a:rPr sz="2700" spc="-10" dirty="0">
                <a:latin typeface="Calibri"/>
                <a:cs typeface="Calibri"/>
              </a:rPr>
              <a:t>groups</a:t>
            </a:r>
            <a:endParaRPr sz="2700" dirty="0">
              <a:latin typeface="Calibri"/>
              <a:cs typeface="Calibri"/>
            </a:endParaRPr>
          </a:p>
          <a:p>
            <a:pPr marL="354965" marR="5080" indent="-342900">
              <a:lnSpc>
                <a:spcPts val="2920"/>
              </a:lnSpc>
              <a:spcBef>
                <a:spcPts val="635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2.4</a:t>
            </a:r>
            <a:r>
              <a:rPr sz="2700" spc="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CBA</a:t>
            </a:r>
            <a:r>
              <a:rPr sz="2700" spc="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encourages</a:t>
            </a:r>
            <a:r>
              <a:rPr sz="2700" spc="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clear</a:t>
            </a:r>
            <a:r>
              <a:rPr sz="2700" spc="1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thinking</a:t>
            </a:r>
            <a:r>
              <a:rPr sz="2700" spc="1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about</a:t>
            </a:r>
            <a:r>
              <a:rPr sz="2700" spc="1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10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true </a:t>
            </a:r>
            <a:r>
              <a:rPr sz="2700" dirty="0">
                <a:latin typeface="Calibri"/>
                <a:cs typeface="Calibri"/>
              </a:rPr>
              <a:t>‘value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added-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CBA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provides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estimate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worth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proposal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relative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accompanying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estimate</a:t>
            </a:r>
            <a:endParaRPr sz="27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of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what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would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happen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absence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proposal.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98190" marR="5080" indent="-32372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3</a:t>
            </a:r>
            <a:r>
              <a:rPr sz="4000" spc="35" dirty="0"/>
              <a:t> </a:t>
            </a:r>
            <a:r>
              <a:rPr sz="4000" dirty="0"/>
              <a:t>WHEN</a:t>
            </a:r>
            <a:r>
              <a:rPr sz="4000" spc="60" dirty="0"/>
              <a:t> </a:t>
            </a:r>
            <a:r>
              <a:rPr sz="4000" dirty="0"/>
              <a:t>IS</a:t>
            </a:r>
            <a:r>
              <a:rPr sz="4000" spc="25" dirty="0"/>
              <a:t> </a:t>
            </a:r>
            <a:r>
              <a:rPr sz="4000" spc="90" dirty="0"/>
              <a:t>A</a:t>
            </a:r>
            <a:r>
              <a:rPr sz="4000" spc="40" dirty="0"/>
              <a:t> </a:t>
            </a:r>
            <a:r>
              <a:rPr sz="4000" spc="-10" dirty="0"/>
              <a:t>COST-</a:t>
            </a:r>
            <a:r>
              <a:rPr sz="4000" dirty="0"/>
              <a:t>BENEFIT</a:t>
            </a:r>
            <a:r>
              <a:rPr sz="4000" spc="40" dirty="0"/>
              <a:t> </a:t>
            </a:r>
            <a:r>
              <a:rPr sz="4000" spc="-10" dirty="0"/>
              <a:t>ANALYSIS USED?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500" dirty="0"/>
              <a:t>3.1</a:t>
            </a:r>
            <a:r>
              <a:rPr sz="2500" spc="110" dirty="0"/>
              <a:t> </a:t>
            </a:r>
            <a:r>
              <a:rPr sz="2500" dirty="0"/>
              <a:t>Analysing</a:t>
            </a:r>
            <a:r>
              <a:rPr sz="2500" spc="125" dirty="0"/>
              <a:t> </a:t>
            </a:r>
            <a:r>
              <a:rPr sz="2500" dirty="0"/>
              <a:t>capital</a:t>
            </a:r>
            <a:r>
              <a:rPr sz="2500" spc="130" dirty="0"/>
              <a:t> </a:t>
            </a:r>
            <a:r>
              <a:rPr sz="2500" spc="-10" dirty="0"/>
              <a:t>expenditure</a:t>
            </a:r>
            <a:endParaRPr sz="2500"/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500" dirty="0"/>
              <a:t>3.2</a:t>
            </a:r>
            <a:r>
              <a:rPr sz="2500" spc="85" dirty="0"/>
              <a:t> </a:t>
            </a:r>
            <a:r>
              <a:rPr sz="2500" dirty="0"/>
              <a:t>Analysing</a:t>
            </a:r>
            <a:r>
              <a:rPr sz="2500" spc="100" dirty="0"/>
              <a:t> </a:t>
            </a:r>
            <a:r>
              <a:rPr sz="2500" dirty="0"/>
              <a:t>a</a:t>
            </a:r>
            <a:r>
              <a:rPr sz="2500" spc="114" dirty="0"/>
              <a:t> </a:t>
            </a:r>
            <a:r>
              <a:rPr sz="2500" dirty="0"/>
              <a:t>policy</a:t>
            </a:r>
            <a:r>
              <a:rPr sz="2500" spc="130" dirty="0"/>
              <a:t> </a:t>
            </a:r>
            <a:r>
              <a:rPr sz="2500" spc="-10" dirty="0"/>
              <a:t>option</a:t>
            </a:r>
            <a:endParaRPr sz="2500"/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500" dirty="0"/>
              <a:t>3.3</a:t>
            </a:r>
            <a:r>
              <a:rPr sz="2500" spc="65" dirty="0"/>
              <a:t> </a:t>
            </a:r>
            <a:r>
              <a:rPr sz="2500" dirty="0"/>
              <a:t>Using</a:t>
            </a:r>
            <a:r>
              <a:rPr sz="2500" spc="105" dirty="0"/>
              <a:t> </a:t>
            </a:r>
            <a:r>
              <a:rPr sz="2500" dirty="0"/>
              <a:t>or</a:t>
            </a:r>
            <a:r>
              <a:rPr sz="2500" spc="85" dirty="0"/>
              <a:t> </a:t>
            </a:r>
            <a:r>
              <a:rPr sz="2500" dirty="0"/>
              <a:t>disposing</a:t>
            </a:r>
            <a:r>
              <a:rPr sz="2500" spc="80" dirty="0"/>
              <a:t> </a:t>
            </a:r>
            <a:r>
              <a:rPr sz="2500" dirty="0"/>
              <a:t>of</a:t>
            </a:r>
            <a:r>
              <a:rPr sz="2500" spc="85" dirty="0"/>
              <a:t> </a:t>
            </a:r>
            <a:r>
              <a:rPr sz="2500" dirty="0"/>
              <a:t>an</a:t>
            </a:r>
            <a:r>
              <a:rPr sz="2500" spc="95" dirty="0"/>
              <a:t> </a:t>
            </a:r>
            <a:r>
              <a:rPr sz="2500" dirty="0"/>
              <a:t>existing</a:t>
            </a:r>
            <a:r>
              <a:rPr sz="2500" spc="80" dirty="0"/>
              <a:t> </a:t>
            </a:r>
            <a:r>
              <a:rPr sz="2500" spc="-10" dirty="0"/>
              <a:t>asset</a:t>
            </a:r>
            <a:endParaRPr sz="2500"/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500" dirty="0"/>
              <a:t>3.4</a:t>
            </a:r>
            <a:r>
              <a:rPr sz="2500" spc="40" dirty="0"/>
              <a:t> </a:t>
            </a:r>
            <a:r>
              <a:rPr sz="2500" dirty="0"/>
              <a:t>Post</a:t>
            </a:r>
            <a:r>
              <a:rPr sz="2500" spc="55" dirty="0"/>
              <a:t> </a:t>
            </a:r>
            <a:r>
              <a:rPr sz="2500" dirty="0"/>
              <a:t>evaluation</a:t>
            </a:r>
            <a:r>
              <a:rPr sz="2500" spc="80" dirty="0"/>
              <a:t> </a:t>
            </a:r>
            <a:r>
              <a:rPr sz="2500" dirty="0"/>
              <a:t>of</a:t>
            </a:r>
            <a:r>
              <a:rPr sz="2500" spc="60" dirty="0"/>
              <a:t> </a:t>
            </a:r>
            <a:r>
              <a:rPr sz="2500" dirty="0"/>
              <a:t>a</a:t>
            </a:r>
            <a:r>
              <a:rPr sz="2500" spc="60" dirty="0"/>
              <a:t> </a:t>
            </a:r>
            <a:r>
              <a:rPr sz="2500" dirty="0"/>
              <a:t>project</a:t>
            </a:r>
            <a:r>
              <a:rPr sz="2500" spc="60" dirty="0"/>
              <a:t> </a:t>
            </a:r>
            <a:r>
              <a:rPr sz="2500" dirty="0"/>
              <a:t>or</a:t>
            </a:r>
            <a:r>
              <a:rPr sz="2500" spc="75" dirty="0"/>
              <a:t> </a:t>
            </a:r>
            <a:r>
              <a:rPr sz="2500" spc="-10" dirty="0"/>
              <a:t>programme</a:t>
            </a:r>
            <a:endParaRPr sz="2500"/>
          </a:p>
          <a:p>
            <a:pPr marL="354965" marR="5080" indent="-342900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  <a:tab pos="5944870" algn="l"/>
              </a:tabLst>
            </a:pPr>
            <a:r>
              <a:rPr sz="2500" dirty="0"/>
              <a:t>3.5</a:t>
            </a:r>
            <a:r>
              <a:rPr sz="2500" spc="35" dirty="0"/>
              <a:t> </a:t>
            </a:r>
            <a:r>
              <a:rPr sz="2500" dirty="0"/>
              <a:t>Quantification</a:t>
            </a:r>
            <a:r>
              <a:rPr sz="2500" spc="50" dirty="0"/>
              <a:t> </a:t>
            </a:r>
            <a:r>
              <a:rPr sz="2500" dirty="0"/>
              <a:t>issues-</a:t>
            </a:r>
            <a:r>
              <a:rPr sz="2500" spc="50" dirty="0"/>
              <a:t> </a:t>
            </a:r>
            <a:r>
              <a:rPr sz="2500" dirty="0"/>
              <a:t>In</a:t>
            </a:r>
            <a:r>
              <a:rPr sz="2500" spc="65" dirty="0"/>
              <a:t> </a:t>
            </a:r>
            <a:r>
              <a:rPr sz="2500" dirty="0"/>
              <a:t>each</a:t>
            </a:r>
            <a:r>
              <a:rPr sz="2500" spc="65" dirty="0"/>
              <a:t> </a:t>
            </a:r>
            <a:r>
              <a:rPr sz="2500" dirty="0"/>
              <a:t>of</a:t>
            </a:r>
            <a:r>
              <a:rPr sz="2500" spc="40" dirty="0"/>
              <a:t> </a:t>
            </a:r>
            <a:r>
              <a:rPr sz="2500" spc="-10" dirty="0"/>
              <a:t>these</a:t>
            </a:r>
            <a:r>
              <a:rPr sz="2500" dirty="0"/>
              <a:t>	</a:t>
            </a:r>
            <a:r>
              <a:rPr sz="2500" spc="-10" dirty="0"/>
              <a:t>cases, quantification</a:t>
            </a:r>
            <a:r>
              <a:rPr sz="2500" spc="-35" dirty="0"/>
              <a:t> </a:t>
            </a:r>
            <a:r>
              <a:rPr sz="2500" dirty="0"/>
              <a:t>of</a:t>
            </a:r>
            <a:r>
              <a:rPr sz="2500" spc="-65" dirty="0"/>
              <a:t> </a:t>
            </a:r>
            <a:r>
              <a:rPr sz="2500" dirty="0"/>
              <a:t>the</a:t>
            </a:r>
            <a:r>
              <a:rPr sz="2500" spc="-35" dirty="0"/>
              <a:t> </a:t>
            </a:r>
            <a:r>
              <a:rPr sz="2500" spc="-10" dirty="0"/>
              <a:t>effects</a:t>
            </a:r>
            <a:r>
              <a:rPr sz="2500" spc="-40" dirty="0"/>
              <a:t> </a:t>
            </a:r>
            <a:r>
              <a:rPr sz="2500" dirty="0"/>
              <a:t>in</a:t>
            </a:r>
            <a:r>
              <a:rPr sz="2500" spc="-45" dirty="0"/>
              <a:t> </a:t>
            </a:r>
            <a:r>
              <a:rPr sz="2500" dirty="0"/>
              <a:t>money</a:t>
            </a:r>
            <a:r>
              <a:rPr sz="2500" spc="-50" dirty="0"/>
              <a:t> </a:t>
            </a:r>
            <a:r>
              <a:rPr sz="2500" dirty="0"/>
              <a:t>terms</a:t>
            </a:r>
            <a:r>
              <a:rPr sz="2500" spc="-45" dirty="0"/>
              <a:t> </a:t>
            </a:r>
            <a:r>
              <a:rPr sz="2500" dirty="0"/>
              <a:t>is</a:t>
            </a:r>
            <a:r>
              <a:rPr sz="2500" spc="-55" dirty="0"/>
              <a:t> </a:t>
            </a:r>
            <a:r>
              <a:rPr sz="2500" dirty="0"/>
              <a:t>an</a:t>
            </a:r>
            <a:r>
              <a:rPr sz="2500" spc="-45" dirty="0"/>
              <a:t> </a:t>
            </a:r>
            <a:r>
              <a:rPr sz="2500" spc="-10" dirty="0"/>
              <a:t>important </a:t>
            </a:r>
            <a:r>
              <a:rPr sz="2500" dirty="0"/>
              <a:t>part</a:t>
            </a:r>
            <a:r>
              <a:rPr sz="2500" spc="-50" dirty="0"/>
              <a:t> </a:t>
            </a:r>
            <a:r>
              <a:rPr sz="2500" dirty="0"/>
              <a:t>of</a:t>
            </a:r>
            <a:r>
              <a:rPr sz="2500" spc="-55" dirty="0"/>
              <a:t> </a:t>
            </a:r>
            <a:r>
              <a:rPr sz="2500" dirty="0"/>
              <a:t>the</a:t>
            </a:r>
            <a:r>
              <a:rPr sz="2500" spc="-45" dirty="0"/>
              <a:t> </a:t>
            </a:r>
            <a:r>
              <a:rPr sz="2500" spc="-10" dirty="0"/>
              <a:t>evaluation.</a:t>
            </a:r>
            <a:r>
              <a:rPr sz="2500" spc="-55" dirty="0"/>
              <a:t> </a:t>
            </a:r>
            <a:r>
              <a:rPr sz="2500" spc="-30" dirty="0"/>
              <a:t>However,</a:t>
            </a:r>
            <a:r>
              <a:rPr sz="2500" spc="-45" dirty="0"/>
              <a:t> </a:t>
            </a:r>
            <a:r>
              <a:rPr sz="2500" dirty="0"/>
              <a:t>projects</a:t>
            </a:r>
            <a:r>
              <a:rPr sz="2500" spc="-70" dirty="0"/>
              <a:t> </a:t>
            </a:r>
            <a:r>
              <a:rPr sz="2500" dirty="0"/>
              <a:t>or</a:t>
            </a:r>
            <a:r>
              <a:rPr sz="2500" spc="-40" dirty="0"/>
              <a:t> </a:t>
            </a:r>
            <a:r>
              <a:rPr sz="2500" spc="-10" dirty="0"/>
              <a:t>proposals frequently</a:t>
            </a:r>
            <a:r>
              <a:rPr sz="2500" spc="-55" dirty="0"/>
              <a:t> </a:t>
            </a:r>
            <a:r>
              <a:rPr sz="2500" dirty="0"/>
              <a:t>offer</a:t>
            </a:r>
            <a:r>
              <a:rPr sz="2500" spc="-80" dirty="0"/>
              <a:t> </a:t>
            </a:r>
            <a:r>
              <a:rPr sz="2500" dirty="0"/>
              <a:t>benefits</a:t>
            </a:r>
            <a:r>
              <a:rPr sz="2500" spc="-75" dirty="0"/>
              <a:t> </a:t>
            </a:r>
            <a:r>
              <a:rPr sz="2500" dirty="0"/>
              <a:t>that</a:t>
            </a:r>
            <a:r>
              <a:rPr sz="2500" spc="-80" dirty="0"/>
              <a:t> </a:t>
            </a:r>
            <a:r>
              <a:rPr sz="2500" dirty="0"/>
              <a:t>have</a:t>
            </a:r>
            <a:r>
              <a:rPr sz="2500" spc="-75" dirty="0"/>
              <a:t> </a:t>
            </a:r>
            <a:r>
              <a:rPr sz="2500" dirty="0"/>
              <a:t>no</a:t>
            </a:r>
            <a:r>
              <a:rPr sz="2500" spc="-80" dirty="0"/>
              <a:t> </a:t>
            </a:r>
            <a:r>
              <a:rPr sz="2500" spc="-10" dirty="0"/>
              <a:t>market</a:t>
            </a:r>
            <a:r>
              <a:rPr sz="2500" spc="-85" dirty="0"/>
              <a:t> </a:t>
            </a:r>
            <a:r>
              <a:rPr sz="2500" dirty="0"/>
              <a:t>value</a:t>
            </a:r>
            <a:r>
              <a:rPr sz="2500" spc="-75" dirty="0"/>
              <a:t> </a:t>
            </a:r>
            <a:r>
              <a:rPr sz="2500" dirty="0"/>
              <a:t>and</a:t>
            </a:r>
            <a:r>
              <a:rPr sz="2500" spc="-75" dirty="0"/>
              <a:t> </a:t>
            </a:r>
            <a:r>
              <a:rPr sz="2500" spc="-25" dirty="0"/>
              <a:t>are </a:t>
            </a:r>
            <a:r>
              <a:rPr sz="2500" dirty="0"/>
              <a:t>difficult</a:t>
            </a:r>
            <a:r>
              <a:rPr sz="2500" spc="-45" dirty="0"/>
              <a:t> </a:t>
            </a:r>
            <a:r>
              <a:rPr sz="2500" dirty="0"/>
              <a:t>to</a:t>
            </a:r>
            <a:r>
              <a:rPr sz="2500" spc="-80" dirty="0"/>
              <a:t> </a:t>
            </a:r>
            <a:r>
              <a:rPr sz="2500" spc="-20" dirty="0"/>
              <a:t>quantify.</a:t>
            </a:r>
            <a:r>
              <a:rPr sz="2500" spc="-50" dirty="0"/>
              <a:t> </a:t>
            </a:r>
            <a:r>
              <a:rPr sz="2500" dirty="0"/>
              <a:t>For</a:t>
            </a:r>
            <a:r>
              <a:rPr sz="2500" spc="-75" dirty="0"/>
              <a:t> </a:t>
            </a:r>
            <a:r>
              <a:rPr sz="2500" spc="-10" dirty="0"/>
              <a:t>example,</a:t>
            </a:r>
            <a:r>
              <a:rPr sz="2500" spc="-40" dirty="0"/>
              <a:t> </a:t>
            </a:r>
            <a:r>
              <a:rPr sz="2500" dirty="0"/>
              <a:t>the</a:t>
            </a:r>
            <a:r>
              <a:rPr sz="2500" spc="-50" dirty="0"/>
              <a:t> </a:t>
            </a:r>
            <a:r>
              <a:rPr sz="2500" dirty="0"/>
              <a:t>benefits</a:t>
            </a:r>
            <a:r>
              <a:rPr sz="2500" spc="-65" dirty="0"/>
              <a:t> </a:t>
            </a:r>
            <a:r>
              <a:rPr sz="2500" dirty="0"/>
              <a:t>of</a:t>
            </a:r>
            <a:r>
              <a:rPr sz="2500" spc="-60" dirty="0"/>
              <a:t> </a:t>
            </a:r>
            <a:r>
              <a:rPr sz="2500" dirty="0"/>
              <a:t>a</a:t>
            </a:r>
            <a:r>
              <a:rPr sz="2500" spc="-65" dirty="0"/>
              <a:t> </a:t>
            </a:r>
            <a:r>
              <a:rPr sz="2500" spc="-10" dirty="0"/>
              <a:t>health programme</a:t>
            </a:r>
            <a:r>
              <a:rPr sz="2500" spc="-60" dirty="0"/>
              <a:t> </a:t>
            </a:r>
            <a:r>
              <a:rPr sz="2500" dirty="0"/>
              <a:t>that</a:t>
            </a:r>
            <a:r>
              <a:rPr sz="2500" spc="-55" dirty="0"/>
              <a:t> </a:t>
            </a:r>
            <a:r>
              <a:rPr sz="2500" dirty="0"/>
              <a:t>is</a:t>
            </a:r>
            <a:r>
              <a:rPr sz="2500" spc="-70" dirty="0"/>
              <a:t> </a:t>
            </a:r>
            <a:r>
              <a:rPr sz="2500" dirty="0"/>
              <a:t>designed</a:t>
            </a:r>
            <a:r>
              <a:rPr sz="2500" spc="-45" dirty="0"/>
              <a:t> </a:t>
            </a:r>
            <a:r>
              <a:rPr sz="2500" dirty="0"/>
              <a:t>to</a:t>
            </a:r>
            <a:r>
              <a:rPr sz="2500" spc="-75" dirty="0"/>
              <a:t> </a:t>
            </a:r>
            <a:r>
              <a:rPr sz="2500" spc="-10" dirty="0"/>
              <a:t>improve</a:t>
            </a:r>
            <a:r>
              <a:rPr sz="2500" spc="-70" dirty="0"/>
              <a:t> </a:t>
            </a:r>
            <a:r>
              <a:rPr sz="2500" dirty="0"/>
              <a:t>the</a:t>
            </a:r>
            <a:r>
              <a:rPr sz="2500" spc="-45" dirty="0"/>
              <a:t> </a:t>
            </a:r>
            <a:r>
              <a:rPr sz="2500" dirty="0"/>
              <a:t>quality</a:t>
            </a:r>
            <a:r>
              <a:rPr sz="2500" spc="-55" dirty="0"/>
              <a:t> </a:t>
            </a:r>
            <a:r>
              <a:rPr sz="2500" spc="-25" dirty="0"/>
              <a:t>of </a:t>
            </a:r>
            <a:r>
              <a:rPr sz="2500" dirty="0"/>
              <a:t>human</a:t>
            </a:r>
            <a:r>
              <a:rPr sz="2500" spc="-60" dirty="0"/>
              <a:t> </a:t>
            </a:r>
            <a:r>
              <a:rPr sz="2500" dirty="0"/>
              <a:t>life</a:t>
            </a:r>
            <a:r>
              <a:rPr sz="2500" spc="-65" dirty="0"/>
              <a:t> </a:t>
            </a:r>
            <a:r>
              <a:rPr sz="2500" dirty="0"/>
              <a:t>lend</a:t>
            </a:r>
            <a:r>
              <a:rPr sz="2500" spc="-65" dirty="0"/>
              <a:t> </a:t>
            </a:r>
            <a:r>
              <a:rPr sz="2500" dirty="0"/>
              <a:t>themselves</a:t>
            </a:r>
            <a:r>
              <a:rPr sz="2500" spc="-65" dirty="0"/>
              <a:t> </a:t>
            </a:r>
            <a:r>
              <a:rPr sz="2500" dirty="0"/>
              <a:t>more</a:t>
            </a:r>
            <a:r>
              <a:rPr sz="2500" spc="-65" dirty="0"/>
              <a:t> </a:t>
            </a:r>
            <a:r>
              <a:rPr sz="2500" dirty="0"/>
              <a:t>readily</a:t>
            </a:r>
            <a:r>
              <a:rPr sz="2500" spc="-65" dirty="0"/>
              <a:t> </a:t>
            </a:r>
            <a:r>
              <a:rPr sz="2500" dirty="0"/>
              <a:t>to</a:t>
            </a:r>
            <a:r>
              <a:rPr sz="2500" spc="-80" dirty="0"/>
              <a:t> </a:t>
            </a:r>
            <a:r>
              <a:rPr sz="2500" dirty="0"/>
              <a:t>a</a:t>
            </a:r>
            <a:r>
              <a:rPr sz="2500" spc="-70" dirty="0"/>
              <a:t> </a:t>
            </a:r>
            <a:r>
              <a:rPr sz="2500" spc="-10" dirty="0"/>
              <a:t>qualitative </a:t>
            </a:r>
            <a:r>
              <a:rPr sz="2500" dirty="0"/>
              <a:t>rather</a:t>
            </a:r>
            <a:r>
              <a:rPr sz="2500" spc="-95" dirty="0"/>
              <a:t> </a:t>
            </a:r>
            <a:r>
              <a:rPr sz="2500" dirty="0"/>
              <a:t>than</a:t>
            </a:r>
            <a:r>
              <a:rPr sz="2500" spc="-105" dirty="0"/>
              <a:t> </a:t>
            </a:r>
            <a:r>
              <a:rPr sz="2500" spc="-10" dirty="0"/>
              <a:t>quantitative</a:t>
            </a:r>
            <a:r>
              <a:rPr sz="2500" spc="-85" dirty="0"/>
              <a:t> </a:t>
            </a:r>
            <a:r>
              <a:rPr sz="2500" spc="-10" dirty="0"/>
              <a:t>assessment.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7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B</a:t>
            </a:r>
            <a:r>
              <a:rPr sz="4000" spc="114" dirty="0"/>
              <a:t> </a:t>
            </a:r>
            <a:r>
              <a:rPr sz="4000" dirty="0"/>
              <a:t>Conducting</a:t>
            </a:r>
            <a:r>
              <a:rPr sz="4000" spc="175" dirty="0"/>
              <a:t> </a:t>
            </a:r>
            <a:r>
              <a:rPr sz="4000" spc="55" dirty="0"/>
              <a:t>a</a:t>
            </a:r>
            <a:r>
              <a:rPr sz="4000" spc="135" dirty="0"/>
              <a:t> </a:t>
            </a:r>
            <a:r>
              <a:rPr sz="4000" spc="-10" dirty="0"/>
              <a:t>Cost-</a:t>
            </a:r>
            <a:r>
              <a:rPr sz="4000" dirty="0"/>
              <a:t>Benefit</a:t>
            </a:r>
            <a:r>
              <a:rPr sz="4000" spc="135" dirty="0"/>
              <a:t> </a:t>
            </a:r>
            <a:r>
              <a:rPr sz="4000" spc="40" dirty="0"/>
              <a:t>Analysis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133" y="2015743"/>
            <a:ext cx="7846695" cy="43180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965" marR="325120" indent="-3429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4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COST-</a:t>
            </a:r>
            <a:r>
              <a:rPr sz="3200" dirty="0">
                <a:latin typeface="Calibri"/>
                <a:cs typeface="Calibri"/>
              </a:rPr>
              <a:t>BENEFIT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ANALYSIS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EXPLANATION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PROCESS</a:t>
            </a:r>
            <a:endParaRPr sz="3200">
              <a:latin typeface="Calibri"/>
              <a:cs typeface="Calibri"/>
            </a:endParaRPr>
          </a:p>
          <a:p>
            <a:pPr marL="354965" marR="1403985" indent="-342900">
              <a:lnSpc>
                <a:spcPts val="3460"/>
              </a:lnSpc>
              <a:spcBef>
                <a:spcPts val="760"/>
              </a:spcBef>
              <a:buFont typeface="Arial MT"/>
              <a:buChar char="•"/>
              <a:tabLst>
                <a:tab pos="354965" algn="l"/>
                <a:tab pos="457327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assessment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involves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identifying, </a:t>
            </a:r>
            <a:r>
              <a:rPr sz="3200" dirty="0">
                <a:latin typeface="Calibri"/>
                <a:cs typeface="Calibri"/>
              </a:rPr>
              <a:t>quantifying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where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possible,</a:t>
            </a:r>
            <a:endParaRPr sz="3200">
              <a:latin typeface="Calibri"/>
              <a:cs typeface="Calibri"/>
            </a:endParaRPr>
          </a:p>
          <a:p>
            <a:pPr marL="354965" marR="494030" indent="25400">
              <a:lnSpc>
                <a:spcPts val="3460"/>
              </a:lnSpc>
              <a:spcBef>
                <a:spcPts val="760"/>
              </a:spcBef>
            </a:pPr>
            <a:r>
              <a:rPr sz="3200" dirty="0">
                <a:latin typeface="Calibri"/>
                <a:cs typeface="Calibri"/>
              </a:rPr>
              <a:t>valuing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money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terms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costs,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benefits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uncertainties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each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option.</a:t>
            </a:r>
            <a:endParaRPr sz="3200">
              <a:latin typeface="Calibri"/>
              <a:cs typeface="Calibri"/>
            </a:endParaRPr>
          </a:p>
          <a:p>
            <a:pPr marL="354965" marR="5080" indent="25400">
              <a:lnSpc>
                <a:spcPts val="3460"/>
              </a:lnSpc>
              <a:spcBef>
                <a:spcPts val="760"/>
              </a:spcBef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involves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quantifying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costs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benefits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occur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different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points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comparable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basis.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0" marR="5080" indent="-3019425">
              <a:lnSpc>
                <a:spcPct val="100000"/>
              </a:lnSpc>
              <a:spcBef>
                <a:spcPts val="95"/>
              </a:spcBef>
            </a:pPr>
            <a:r>
              <a:rPr sz="4000" i="1" dirty="0">
                <a:latin typeface="Calibri"/>
                <a:cs typeface="Calibri"/>
              </a:rPr>
              <a:t>Key</a:t>
            </a:r>
            <a:r>
              <a:rPr sz="4000" i="1" spc="-10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steps</a:t>
            </a:r>
            <a:r>
              <a:rPr sz="4000" i="1" spc="-8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in</a:t>
            </a:r>
            <a:r>
              <a:rPr sz="4000" i="1" spc="-10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the</a:t>
            </a:r>
            <a:r>
              <a:rPr sz="4000" i="1" spc="-90" dirty="0">
                <a:latin typeface="Calibri"/>
                <a:cs typeface="Calibri"/>
              </a:rPr>
              <a:t> </a:t>
            </a:r>
            <a:r>
              <a:rPr sz="4000" i="1" spc="-20" dirty="0">
                <a:latin typeface="Calibri"/>
                <a:cs typeface="Calibri"/>
              </a:rPr>
              <a:t>Cost-</a:t>
            </a:r>
            <a:r>
              <a:rPr sz="4000" i="1" dirty="0">
                <a:latin typeface="Calibri"/>
                <a:cs typeface="Calibri"/>
              </a:rPr>
              <a:t>Benefit</a:t>
            </a:r>
            <a:r>
              <a:rPr sz="4000" i="1" spc="-85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Analysis Process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133" y="1994407"/>
            <a:ext cx="514096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Determine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scope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objectives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Identify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constraints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List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feasible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alternatives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Specify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costs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benefits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Quantify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costs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benefits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Discount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future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stream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benefits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and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costs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calculate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NPV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Sensitivity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test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uncertainty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Outline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equity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issues</a:t>
            </a:r>
            <a:endParaRPr sz="2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700" spc="-10" dirty="0">
                <a:latin typeface="Calibri"/>
                <a:cs typeface="Calibri"/>
              </a:rPr>
              <a:t>Report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70" rIns="0" bIns="0" rtlCol="0">
            <a:spAutoFit/>
          </a:bodyPr>
          <a:lstStyle/>
          <a:p>
            <a:pPr marL="233679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4.1</a:t>
            </a:r>
            <a:r>
              <a:rPr sz="4000" spc="100" dirty="0"/>
              <a:t> </a:t>
            </a:r>
            <a:r>
              <a:rPr sz="4000" dirty="0"/>
              <a:t>Determine</a:t>
            </a:r>
            <a:r>
              <a:rPr sz="4000" spc="125" dirty="0"/>
              <a:t> </a:t>
            </a:r>
            <a:r>
              <a:rPr sz="4000" dirty="0"/>
              <a:t>scope</a:t>
            </a:r>
            <a:r>
              <a:rPr sz="4000" spc="130" dirty="0"/>
              <a:t> </a:t>
            </a:r>
            <a:r>
              <a:rPr sz="4000" dirty="0"/>
              <a:t>and</a:t>
            </a:r>
            <a:r>
              <a:rPr sz="4000" spc="130" dirty="0"/>
              <a:t> </a:t>
            </a:r>
            <a:r>
              <a:rPr sz="4000" spc="-10" dirty="0"/>
              <a:t>objectives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133" y="2002027"/>
            <a:ext cx="7437755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Questions</a:t>
            </a:r>
            <a:r>
              <a:rPr sz="2500" spc="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11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Consider</a:t>
            </a:r>
            <a:r>
              <a:rPr sz="2500" spc="9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Setting</a:t>
            </a:r>
            <a:r>
              <a:rPr sz="2500" spc="10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Objectives</a:t>
            </a:r>
            <a:endParaRPr sz="2500">
              <a:latin typeface="Calibri"/>
              <a:cs typeface="Calibri"/>
            </a:endParaRPr>
          </a:p>
          <a:p>
            <a:pPr marL="241300" marR="539750" indent="-229235">
              <a:lnSpc>
                <a:spcPts val="2400"/>
              </a:lnSpc>
              <a:spcBef>
                <a:spcPts val="580"/>
              </a:spcBef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What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is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programme,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project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or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activity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trying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to 	</a:t>
            </a:r>
            <a:r>
              <a:rPr sz="2500" spc="-10" dirty="0">
                <a:latin typeface="Calibri"/>
                <a:cs typeface="Calibri"/>
              </a:rPr>
              <a:t>achieve?</a:t>
            </a:r>
            <a:endParaRPr sz="2500">
              <a:latin typeface="Calibri"/>
              <a:cs typeface="Calibri"/>
            </a:endParaRPr>
          </a:p>
          <a:p>
            <a:pPr marL="241300" marR="713740" indent="-229235">
              <a:lnSpc>
                <a:spcPts val="2400"/>
              </a:lnSpc>
              <a:spcBef>
                <a:spcPts val="600"/>
              </a:spcBef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How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do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these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achievements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relate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agency’s 	objectives?</a:t>
            </a:r>
            <a:endParaRPr sz="2500">
              <a:latin typeface="Calibri"/>
              <a:cs typeface="Calibri"/>
            </a:endParaRPr>
          </a:p>
          <a:p>
            <a:pPr marL="241300" marR="127000" indent="-229235">
              <a:lnSpc>
                <a:spcPct val="80000"/>
              </a:lnSpc>
              <a:spcBef>
                <a:spcPts val="620"/>
              </a:spcBef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Do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objectives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take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into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account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interests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25" dirty="0">
                <a:latin typeface="Calibri"/>
                <a:cs typeface="Calibri"/>
              </a:rPr>
              <a:t>the 	</a:t>
            </a:r>
            <a:r>
              <a:rPr sz="2500" dirty="0">
                <a:latin typeface="Calibri"/>
                <a:cs typeface="Calibri"/>
              </a:rPr>
              <a:t>economy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public?</a:t>
            </a:r>
            <a:endParaRPr sz="25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500" dirty="0">
                <a:latin typeface="Calibri"/>
                <a:cs typeface="Calibri"/>
              </a:rPr>
              <a:t>What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factors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are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critical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in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achieving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objectives?</a:t>
            </a:r>
            <a:endParaRPr sz="25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500" dirty="0">
                <a:latin typeface="Calibri"/>
                <a:cs typeface="Calibri"/>
              </a:rPr>
              <a:t>Are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objectives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measurable?</a:t>
            </a:r>
            <a:endParaRPr sz="250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500" dirty="0">
                <a:latin typeface="Calibri"/>
                <a:cs typeface="Calibri"/>
              </a:rPr>
              <a:t>Do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objectives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reflect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outputs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or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outcomes?</a:t>
            </a:r>
            <a:endParaRPr sz="2500">
              <a:latin typeface="Calibri"/>
              <a:cs typeface="Calibri"/>
            </a:endParaRPr>
          </a:p>
          <a:p>
            <a:pPr marL="241300" marR="5080" indent="-229235">
              <a:lnSpc>
                <a:spcPts val="2400"/>
              </a:lnSpc>
              <a:spcBef>
                <a:spcPts val="580"/>
              </a:spcBef>
              <a:buChar char="•"/>
              <a:tabLst>
                <a:tab pos="354965" algn="l"/>
              </a:tabLst>
            </a:pPr>
            <a:r>
              <a:rPr sz="2500" dirty="0">
                <a:latin typeface="Calibri"/>
                <a:cs typeface="Calibri"/>
              </a:rPr>
              <a:t>Are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objectives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consistent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with</a:t>
            </a:r>
            <a:r>
              <a:rPr sz="2500" spc="-7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relevant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Government 	policies?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453" rIns="0" bIns="0" rtlCol="0">
            <a:spAutoFit/>
          </a:bodyPr>
          <a:lstStyle/>
          <a:p>
            <a:pPr marL="1018540">
              <a:lnSpc>
                <a:spcPct val="100000"/>
              </a:lnSpc>
              <a:spcBef>
                <a:spcPts val="100"/>
              </a:spcBef>
            </a:pPr>
            <a:r>
              <a:rPr dirty="0"/>
              <a:t>4.2</a:t>
            </a:r>
            <a:r>
              <a:rPr spc="90" dirty="0"/>
              <a:t> </a:t>
            </a:r>
            <a:r>
              <a:rPr dirty="0"/>
              <a:t>Assess</a:t>
            </a:r>
            <a:r>
              <a:rPr spc="90" dirty="0"/>
              <a:t> </a:t>
            </a:r>
            <a:r>
              <a:rPr dirty="0"/>
              <a:t>the</a:t>
            </a:r>
            <a:r>
              <a:rPr spc="114" dirty="0"/>
              <a:t> </a:t>
            </a:r>
            <a:r>
              <a:rPr spc="-10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967584"/>
            <a:ext cx="7713345" cy="16840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Constraints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may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financial,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distributional,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institutional,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managerial,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environmental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 </a:t>
            </a:r>
            <a:r>
              <a:rPr sz="3200" dirty="0">
                <a:latin typeface="Calibri"/>
                <a:cs typeface="Calibri"/>
              </a:rPr>
              <a:t>political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nature.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453" rIns="0" bIns="0" rtlCol="0">
            <a:spAutoFit/>
          </a:bodyPr>
          <a:lstStyle/>
          <a:p>
            <a:pPr marL="659130">
              <a:lnSpc>
                <a:spcPct val="100000"/>
              </a:lnSpc>
              <a:spcBef>
                <a:spcPts val="100"/>
              </a:spcBef>
            </a:pPr>
            <a:r>
              <a:rPr dirty="0"/>
              <a:t>4.3</a:t>
            </a:r>
            <a:r>
              <a:rPr spc="100" dirty="0"/>
              <a:t> </a:t>
            </a:r>
            <a:r>
              <a:rPr dirty="0"/>
              <a:t>Consider</a:t>
            </a:r>
            <a:r>
              <a:rPr spc="95" dirty="0"/>
              <a:t> </a:t>
            </a:r>
            <a:r>
              <a:rPr dirty="0"/>
              <a:t>the</a:t>
            </a:r>
            <a:r>
              <a:rPr spc="110" dirty="0"/>
              <a:t> </a:t>
            </a:r>
            <a:r>
              <a:rPr spc="-10" dirty="0"/>
              <a:t>alternatives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064511"/>
            <a:ext cx="8030209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8382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CBA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involves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identification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specifi </a:t>
            </a:r>
            <a:r>
              <a:rPr sz="3200" dirty="0">
                <a:latin typeface="Calibri"/>
                <a:cs typeface="Calibri"/>
              </a:rPr>
              <a:t>cation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alternatives.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most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cases,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‘do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nothing’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option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should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included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dirty="0">
                <a:latin typeface="Calibri"/>
                <a:cs typeface="Calibri"/>
              </a:rPr>
              <a:t>base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case.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option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generally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required because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costs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benefits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nearly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always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measured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incremental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what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would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happened</a:t>
            </a:r>
            <a:endParaRPr sz="32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Calibri"/>
                <a:cs typeface="Calibri"/>
              </a:rPr>
              <a:t>had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project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gone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ahead.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05" marR="5080" indent="24828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4.4</a:t>
            </a:r>
            <a:r>
              <a:rPr sz="4000" spc="90" dirty="0"/>
              <a:t> </a:t>
            </a:r>
            <a:r>
              <a:rPr sz="4000" dirty="0"/>
              <a:t>Identify,</a:t>
            </a:r>
            <a:r>
              <a:rPr sz="4000" spc="110" dirty="0"/>
              <a:t> </a:t>
            </a:r>
            <a:r>
              <a:rPr sz="4000" spc="45" dirty="0"/>
              <a:t>quantify</a:t>
            </a:r>
            <a:r>
              <a:rPr sz="4000" spc="135" dirty="0"/>
              <a:t> </a:t>
            </a:r>
            <a:r>
              <a:rPr sz="4000" dirty="0"/>
              <a:t>and</a:t>
            </a:r>
            <a:r>
              <a:rPr sz="4000" spc="114" dirty="0"/>
              <a:t> </a:t>
            </a:r>
            <a:r>
              <a:rPr sz="4000" dirty="0"/>
              <a:t>value</a:t>
            </a:r>
            <a:r>
              <a:rPr sz="4000" spc="105" dirty="0"/>
              <a:t> </a:t>
            </a:r>
            <a:r>
              <a:rPr sz="4000" spc="-25" dirty="0"/>
              <a:t>the </a:t>
            </a:r>
            <a:r>
              <a:rPr sz="4000" dirty="0"/>
              <a:t>costs</a:t>
            </a:r>
            <a:r>
              <a:rPr sz="4000" spc="145" dirty="0"/>
              <a:t> </a:t>
            </a:r>
            <a:r>
              <a:rPr sz="4000" dirty="0"/>
              <a:t>and</a:t>
            </a:r>
            <a:r>
              <a:rPr sz="4000" spc="125" dirty="0"/>
              <a:t> </a:t>
            </a:r>
            <a:r>
              <a:rPr sz="4000" dirty="0"/>
              <a:t>benefits</a:t>
            </a:r>
            <a:r>
              <a:rPr sz="4000" spc="110" dirty="0"/>
              <a:t> </a:t>
            </a:r>
            <a:r>
              <a:rPr sz="4000" dirty="0"/>
              <a:t>of</a:t>
            </a:r>
            <a:r>
              <a:rPr sz="4000" spc="110" dirty="0"/>
              <a:t> </a:t>
            </a:r>
            <a:r>
              <a:rPr sz="4000" dirty="0"/>
              <a:t>each</a:t>
            </a:r>
            <a:r>
              <a:rPr sz="4000" spc="125" dirty="0"/>
              <a:t> </a:t>
            </a:r>
            <a:r>
              <a:rPr sz="4000" spc="-10" dirty="0"/>
              <a:t>alternative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133" y="2078227"/>
            <a:ext cx="7839709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critical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step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CBA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process</a:t>
            </a:r>
            <a:r>
              <a:rPr sz="1600" spc="-10" dirty="0">
                <a:latin typeface="Calibri"/>
                <a:cs typeface="Calibri"/>
              </a:rPr>
              <a:t> involves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identifying,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quantifying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valuing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costs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 </a:t>
            </a:r>
            <a:r>
              <a:rPr sz="1600" dirty="0">
                <a:latin typeface="Calibri"/>
                <a:cs typeface="Calibri"/>
              </a:rPr>
              <a:t>benefits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each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alternative.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latin typeface="Calibri"/>
                <a:cs typeface="Calibri"/>
              </a:rPr>
              <a:t>Typical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costs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proposal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include: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initial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capital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costs;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capital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costs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any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buildings,</a:t>
            </a:r>
            <a:r>
              <a:rPr sz="1600" spc="-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equipment,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facilities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that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need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replaced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during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life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project;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operating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maintenance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costs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over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period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programme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project;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costs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which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cannot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valued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money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terms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(often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described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'intangibles').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spc="-10" dirty="0">
                <a:latin typeface="Calibri"/>
                <a:cs typeface="Calibri"/>
              </a:rPr>
              <a:t>Typical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benefits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proposal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would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include: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benefits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which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valued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money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terms,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form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revenues,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cost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savings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or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non-market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outputs;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and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</a:tabLst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benefits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which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cannot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valued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money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terms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(also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described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‘intangibles’).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7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4.5</a:t>
            </a:r>
            <a:r>
              <a:rPr sz="4000" spc="85" dirty="0"/>
              <a:t> </a:t>
            </a:r>
            <a:r>
              <a:rPr sz="4000" dirty="0"/>
              <a:t>Calculate</a:t>
            </a:r>
            <a:r>
              <a:rPr sz="4000" spc="135" dirty="0"/>
              <a:t> </a:t>
            </a:r>
            <a:r>
              <a:rPr sz="4000" dirty="0"/>
              <a:t>the</a:t>
            </a:r>
            <a:r>
              <a:rPr sz="4000" spc="95" dirty="0"/>
              <a:t> </a:t>
            </a:r>
            <a:r>
              <a:rPr sz="4000" dirty="0"/>
              <a:t>Net</a:t>
            </a:r>
            <a:r>
              <a:rPr sz="4000" spc="105" dirty="0"/>
              <a:t> </a:t>
            </a:r>
            <a:r>
              <a:rPr sz="4000" dirty="0"/>
              <a:t>Present</a:t>
            </a:r>
            <a:r>
              <a:rPr sz="4000" spc="120" dirty="0"/>
              <a:t> </a:t>
            </a:r>
            <a:r>
              <a:rPr sz="4000" spc="-10" dirty="0"/>
              <a:t>Value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133" y="2020315"/>
            <a:ext cx="8020684" cy="44602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4965" marR="67945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In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CBA,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social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benefit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(NSB),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excess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total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benefit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over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total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cost,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represented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by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net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present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value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(NPV)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proposal.</a:t>
            </a:r>
            <a:endParaRPr sz="3000">
              <a:latin typeface="Calibri"/>
              <a:cs typeface="Calibri"/>
            </a:endParaRPr>
          </a:p>
          <a:p>
            <a:pPr marL="354965" marR="5080" indent="-342900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spc="-10" dirty="0">
                <a:latin typeface="Calibri"/>
                <a:cs typeface="Calibri"/>
              </a:rPr>
              <a:t>Before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determining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value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(or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NPV)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a </a:t>
            </a:r>
            <a:r>
              <a:rPr sz="3000" dirty="0">
                <a:latin typeface="Calibri"/>
                <a:cs typeface="Calibri"/>
              </a:rPr>
              <a:t>proposal,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costs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</a:t>
            </a:r>
            <a:r>
              <a:rPr sz="3000" i="1" dirty="0">
                <a:latin typeface="Calibri"/>
                <a:cs typeface="Calibri"/>
              </a:rPr>
              <a:t>C)</a:t>
            </a:r>
            <a:r>
              <a:rPr sz="3000" i="1" spc="-5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and</a:t>
            </a:r>
            <a:r>
              <a:rPr sz="3000" i="1" spc="-8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benefits</a:t>
            </a:r>
            <a:r>
              <a:rPr sz="3000" i="1" spc="-6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(B)</a:t>
            </a:r>
            <a:r>
              <a:rPr sz="3000" i="1" spc="-6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need</a:t>
            </a:r>
            <a:r>
              <a:rPr sz="3000" i="1" spc="-3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to</a:t>
            </a:r>
            <a:r>
              <a:rPr sz="3000" i="1" spc="-75" dirty="0">
                <a:latin typeface="Calibri"/>
                <a:cs typeface="Calibri"/>
              </a:rPr>
              <a:t> </a:t>
            </a:r>
            <a:r>
              <a:rPr sz="3000" i="1" spc="-25" dirty="0">
                <a:latin typeface="Calibri"/>
                <a:cs typeface="Calibri"/>
              </a:rPr>
              <a:t>be </a:t>
            </a:r>
            <a:r>
              <a:rPr sz="3000" dirty="0">
                <a:latin typeface="Calibri"/>
                <a:cs typeface="Calibri"/>
              </a:rPr>
              <a:t>quantified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expected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duration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project.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NSB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calculated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by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subtracting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</a:t>
            </a:r>
            <a:endParaRPr sz="3000">
              <a:latin typeface="Calibri"/>
              <a:cs typeface="Calibri"/>
            </a:endParaRPr>
          </a:p>
          <a:p>
            <a:pPr marL="354965" marR="1083945" indent="-342900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cost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stream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from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benefit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stream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is </a:t>
            </a:r>
            <a:r>
              <a:rPr sz="3000" spc="-10" dirty="0">
                <a:latin typeface="Calibri"/>
                <a:cs typeface="Calibri"/>
              </a:rPr>
              <a:t>represented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follows: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NSB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B</a:t>
            </a:r>
            <a:r>
              <a:rPr sz="3000" i="1" spc="-20" dirty="0">
                <a:latin typeface="Calibri"/>
                <a:cs typeface="Calibri"/>
              </a:rPr>
              <a:t> </a:t>
            </a:r>
            <a:r>
              <a:rPr sz="3000" i="1" dirty="0">
                <a:latin typeface="Calibri"/>
                <a:cs typeface="Calibri"/>
              </a:rPr>
              <a:t>–</a:t>
            </a:r>
            <a:r>
              <a:rPr sz="3000" i="1" spc="-25" dirty="0">
                <a:latin typeface="Calibri"/>
                <a:cs typeface="Calibri"/>
              </a:rPr>
              <a:t> </a:t>
            </a:r>
            <a:r>
              <a:rPr sz="3000" i="1" spc="-60" dirty="0">
                <a:latin typeface="Calibri"/>
                <a:cs typeface="Calibri"/>
              </a:rPr>
              <a:t>C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39010" marR="5080" indent="-19037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4.6</a:t>
            </a:r>
            <a:r>
              <a:rPr sz="4000" spc="50" dirty="0"/>
              <a:t> </a:t>
            </a:r>
            <a:r>
              <a:rPr sz="4000" spc="45" dirty="0"/>
              <a:t>Sensitivity</a:t>
            </a:r>
            <a:r>
              <a:rPr sz="4000" spc="85" dirty="0"/>
              <a:t> </a:t>
            </a:r>
            <a:r>
              <a:rPr sz="4000" spc="45" dirty="0"/>
              <a:t>analysis</a:t>
            </a:r>
            <a:r>
              <a:rPr sz="4000" spc="100" dirty="0"/>
              <a:t> </a:t>
            </a:r>
            <a:r>
              <a:rPr sz="4000" dirty="0"/>
              <a:t>and</a:t>
            </a:r>
            <a:r>
              <a:rPr sz="4000" spc="75" dirty="0"/>
              <a:t> </a:t>
            </a:r>
            <a:r>
              <a:rPr sz="4000" spc="-10" dirty="0"/>
              <a:t>dealing </a:t>
            </a:r>
            <a:r>
              <a:rPr sz="4000" spc="60" dirty="0"/>
              <a:t>with</a:t>
            </a:r>
            <a:r>
              <a:rPr sz="4000" spc="20" dirty="0"/>
              <a:t> </a:t>
            </a:r>
            <a:r>
              <a:rPr sz="4000" spc="-10" dirty="0"/>
              <a:t>uncertainty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133" y="1994407"/>
            <a:ext cx="7994650" cy="43053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4965" marR="174625" indent="-342900">
              <a:lnSpc>
                <a:spcPct val="80000"/>
              </a:lnSpc>
              <a:spcBef>
                <a:spcPts val="745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values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future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costs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benefits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which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the </a:t>
            </a:r>
            <a:r>
              <a:rPr sz="2700" dirty="0">
                <a:latin typeface="Calibri"/>
                <a:cs typeface="Calibri"/>
              </a:rPr>
              <a:t>NPV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based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forecasts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that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cannot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known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with </a:t>
            </a:r>
            <a:r>
              <a:rPr sz="2700" spc="-10" dirty="0">
                <a:latin typeface="Calibri"/>
                <a:cs typeface="Calibri"/>
              </a:rPr>
              <a:t>certainty.</a:t>
            </a:r>
            <a:endParaRPr sz="2700">
              <a:latin typeface="Calibri"/>
              <a:cs typeface="Calibri"/>
            </a:endParaRPr>
          </a:p>
          <a:p>
            <a:pPr marL="354965" marR="549910" indent="-342900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While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they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should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forecast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expected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values,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is </a:t>
            </a:r>
            <a:r>
              <a:rPr sz="2700" dirty="0">
                <a:latin typeface="Calibri"/>
                <a:cs typeface="Calibri"/>
              </a:rPr>
              <a:t>important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test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NPV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‘optimistic’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and </a:t>
            </a:r>
            <a:r>
              <a:rPr sz="2700" dirty="0">
                <a:latin typeface="Calibri"/>
                <a:cs typeface="Calibri"/>
              </a:rPr>
              <a:t>‘pessimistic’</a:t>
            </a:r>
            <a:r>
              <a:rPr sz="2700" spc="-13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scenarios.</a:t>
            </a:r>
            <a:endParaRPr sz="2700">
              <a:latin typeface="Calibri"/>
              <a:cs typeface="Calibri"/>
            </a:endParaRPr>
          </a:p>
          <a:p>
            <a:pPr marL="354965" marR="5080" indent="-342900">
              <a:lnSpc>
                <a:spcPct val="80000"/>
              </a:lnSpc>
              <a:spcBef>
                <a:spcPts val="645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This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achieved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by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changing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values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key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variables </a:t>
            </a:r>
            <a:r>
              <a:rPr sz="2700" dirty="0">
                <a:latin typeface="Calibri"/>
                <a:cs typeface="Calibri"/>
              </a:rPr>
              <a:t>in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analysis,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such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discount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rate,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costs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and </a:t>
            </a:r>
            <a:r>
              <a:rPr sz="2700" dirty="0">
                <a:latin typeface="Calibri"/>
                <a:cs typeface="Calibri"/>
              </a:rPr>
              <a:t>benefits,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measuring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impact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changes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on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NPV.</a:t>
            </a:r>
            <a:endParaRPr sz="2700">
              <a:latin typeface="Calibri"/>
              <a:cs typeface="Calibri"/>
            </a:endParaRPr>
          </a:p>
          <a:p>
            <a:pPr marL="354965" marR="628015" indent="-342900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This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known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sensitivity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analysis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critical </a:t>
            </a:r>
            <a:r>
              <a:rPr sz="2700" dirty="0">
                <a:latin typeface="Calibri"/>
                <a:cs typeface="Calibri"/>
              </a:rPr>
              <a:t>component</a:t>
            </a:r>
            <a:r>
              <a:rPr sz="2700" spc="-1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any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CBA.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33370" marR="5080" indent="-213995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1</a:t>
            </a:r>
            <a:r>
              <a:rPr sz="4000" spc="20" dirty="0"/>
              <a:t> </a:t>
            </a:r>
            <a:r>
              <a:rPr sz="4000" spc="-10" dirty="0"/>
              <a:t>COST-</a:t>
            </a:r>
            <a:r>
              <a:rPr sz="4000" dirty="0"/>
              <a:t>BENEFIT</a:t>
            </a:r>
            <a:r>
              <a:rPr sz="4000" spc="20" dirty="0"/>
              <a:t> </a:t>
            </a:r>
            <a:r>
              <a:rPr sz="4000" dirty="0"/>
              <a:t>ANALYSIS</a:t>
            </a:r>
            <a:r>
              <a:rPr sz="4000" spc="20" dirty="0"/>
              <a:t> </a:t>
            </a:r>
            <a:r>
              <a:rPr sz="4000" dirty="0"/>
              <a:t>–</a:t>
            </a:r>
            <a:r>
              <a:rPr sz="4000" spc="20" dirty="0"/>
              <a:t> </a:t>
            </a:r>
            <a:r>
              <a:rPr sz="4000" spc="30" dirty="0"/>
              <a:t>AN </a:t>
            </a:r>
            <a:r>
              <a:rPr sz="4000" spc="-10" dirty="0"/>
              <a:t>OVERVIEW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983739"/>
            <a:ext cx="8458199" cy="4920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Explanation</a:t>
            </a:r>
            <a:r>
              <a:rPr sz="3000" spc="1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1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cost-benefit</a:t>
            </a:r>
            <a:r>
              <a:rPr sz="3000" spc="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analysis</a:t>
            </a:r>
            <a:endParaRPr sz="3000" dirty="0">
              <a:latin typeface="Calibri"/>
              <a:cs typeface="Calibri"/>
            </a:endParaRPr>
          </a:p>
          <a:p>
            <a:pPr marL="354965" marR="5080" indent="-342900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endParaRPr lang="en-IN" sz="3000" spc="-25" dirty="0">
              <a:latin typeface="Calibri"/>
              <a:cs typeface="Calibri"/>
            </a:endParaRPr>
          </a:p>
          <a:p>
            <a:pPr marL="354965" marR="5080" indent="-342900">
              <a:lnSpc>
                <a:spcPct val="8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spc="-25" dirty="0">
                <a:latin typeface="Calibri"/>
                <a:cs typeface="Calibri"/>
              </a:rPr>
              <a:t>Cost-</a:t>
            </a:r>
            <a:r>
              <a:rPr sz="3000" dirty="0">
                <a:latin typeface="Calibri"/>
                <a:cs typeface="Calibri"/>
              </a:rPr>
              <a:t>benefit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analysis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(CBA)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tool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determine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worth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project,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programme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or </a:t>
            </a:r>
            <a:r>
              <a:rPr sz="3000" spc="-20" dirty="0">
                <a:latin typeface="Calibri"/>
                <a:cs typeface="Calibri"/>
              </a:rPr>
              <a:t>policy.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used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assist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making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judgments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appraising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available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options</a:t>
            </a:r>
            <a:endParaRPr sz="3000" dirty="0">
              <a:latin typeface="Calibri"/>
              <a:cs typeface="Calibri"/>
            </a:endParaRPr>
          </a:p>
          <a:p>
            <a:pPr marL="354965" marR="168275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</a:tabLst>
            </a:pPr>
            <a:endParaRPr lang="en-IN" sz="3000" dirty="0">
              <a:latin typeface="Calibri"/>
              <a:cs typeface="Calibri"/>
            </a:endParaRPr>
          </a:p>
          <a:p>
            <a:pPr marL="354965" marR="168275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CBA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quantitative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analytical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tool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aid </a:t>
            </a:r>
            <a:r>
              <a:rPr sz="3000" spc="-10" dirty="0">
                <a:latin typeface="Calibri"/>
                <a:cs typeface="Calibri"/>
              </a:rPr>
              <a:t>decision-</a:t>
            </a:r>
            <a:r>
              <a:rPr sz="3000" spc="-20" dirty="0">
                <a:latin typeface="Calibri"/>
                <a:cs typeface="Calibri"/>
              </a:rPr>
              <a:t>makers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efficient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allocation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of</a:t>
            </a:r>
            <a:r>
              <a:rPr lang="en-IN"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resources.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identifies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attempts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quantify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costs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benefits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programme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or </a:t>
            </a:r>
            <a:r>
              <a:rPr sz="3000" dirty="0">
                <a:latin typeface="Calibri"/>
                <a:cs typeface="Calibri"/>
              </a:rPr>
              <a:t>activity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converts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available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data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into</a:t>
            </a:r>
            <a:r>
              <a:rPr lang="en-IN"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manageable</a:t>
            </a:r>
            <a:r>
              <a:rPr sz="3000" spc="-1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information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64511"/>
            <a:ext cx="7978140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For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example,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assume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proposal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two </a:t>
            </a:r>
            <a:r>
              <a:rPr sz="3200" dirty="0">
                <a:latin typeface="Calibri"/>
                <a:cs typeface="Calibri"/>
              </a:rPr>
              <a:t>possible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outcomes.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probability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producing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NPV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$5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million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60%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probability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producing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NPV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$3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million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40%.</a:t>
            </a:r>
            <a:endParaRPr sz="3200">
              <a:latin typeface="Calibri"/>
              <a:cs typeface="Calibri"/>
            </a:endParaRPr>
          </a:p>
          <a:p>
            <a:pPr marL="354965" marR="1064895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Wecan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now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work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expected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NPV </a:t>
            </a:r>
            <a:r>
              <a:rPr sz="3200" dirty="0">
                <a:latin typeface="Calibri"/>
                <a:cs typeface="Calibri"/>
              </a:rPr>
              <a:t>(ENPV)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follows: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ENPV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(0.6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$5m)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+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(0.4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x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$3m)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$4.2m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02560" marR="5080" indent="-268859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4.7</a:t>
            </a:r>
            <a:r>
              <a:rPr sz="4000" spc="145" dirty="0"/>
              <a:t> </a:t>
            </a:r>
            <a:r>
              <a:rPr sz="4000" dirty="0"/>
              <a:t>Consider</a:t>
            </a:r>
            <a:r>
              <a:rPr sz="4000" spc="180" dirty="0"/>
              <a:t> </a:t>
            </a:r>
            <a:r>
              <a:rPr sz="4000" dirty="0"/>
              <a:t>equity</a:t>
            </a:r>
            <a:r>
              <a:rPr sz="4000" spc="180" dirty="0"/>
              <a:t> </a:t>
            </a:r>
            <a:r>
              <a:rPr sz="4000" dirty="0"/>
              <a:t>and</a:t>
            </a:r>
            <a:r>
              <a:rPr sz="4000" spc="180" dirty="0"/>
              <a:t> </a:t>
            </a:r>
            <a:r>
              <a:rPr sz="4000" spc="-10" dirty="0"/>
              <a:t>distributional implications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54965" marR="101600" indent="-342900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/>
              <a:t>There</a:t>
            </a:r>
            <a:r>
              <a:rPr sz="2200" spc="-35" dirty="0"/>
              <a:t> </a:t>
            </a:r>
            <a:r>
              <a:rPr sz="2200" dirty="0"/>
              <a:t>may</a:t>
            </a:r>
            <a:r>
              <a:rPr sz="2200" spc="-50" dirty="0"/>
              <a:t> </a:t>
            </a:r>
            <a:r>
              <a:rPr sz="2200" dirty="0"/>
              <a:t>also</a:t>
            </a:r>
            <a:r>
              <a:rPr sz="2200" spc="-50" dirty="0"/>
              <a:t> </a:t>
            </a:r>
            <a:r>
              <a:rPr sz="2200" dirty="0"/>
              <a:t>be</a:t>
            </a:r>
            <a:r>
              <a:rPr sz="2200" spc="-45" dirty="0"/>
              <a:t> </a:t>
            </a:r>
            <a:r>
              <a:rPr sz="2200" dirty="0"/>
              <a:t>broader</a:t>
            </a:r>
            <a:r>
              <a:rPr sz="2200" spc="-50" dirty="0"/>
              <a:t> </a:t>
            </a:r>
            <a:r>
              <a:rPr sz="2200" dirty="0"/>
              <a:t>social</a:t>
            </a:r>
            <a:r>
              <a:rPr sz="2200" spc="-60" dirty="0"/>
              <a:t> </a:t>
            </a:r>
            <a:r>
              <a:rPr sz="2200" dirty="0"/>
              <a:t>justice</a:t>
            </a:r>
            <a:r>
              <a:rPr sz="2200" spc="-45" dirty="0"/>
              <a:t> </a:t>
            </a:r>
            <a:r>
              <a:rPr sz="2200" spc="-10" dirty="0"/>
              <a:t>considerations</a:t>
            </a:r>
            <a:r>
              <a:rPr sz="2200" spc="-50" dirty="0"/>
              <a:t> </a:t>
            </a:r>
            <a:r>
              <a:rPr sz="2200" dirty="0"/>
              <a:t>where</a:t>
            </a:r>
            <a:r>
              <a:rPr sz="2200" spc="-30" dirty="0"/>
              <a:t> </a:t>
            </a:r>
            <a:r>
              <a:rPr sz="2200" spc="-50" dirty="0"/>
              <a:t>a </a:t>
            </a:r>
            <a:r>
              <a:rPr sz="2200" dirty="0"/>
              <a:t>project</a:t>
            </a:r>
            <a:r>
              <a:rPr sz="2200" spc="-45" dirty="0"/>
              <a:t> </a:t>
            </a:r>
            <a:r>
              <a:rPr sz="2200" spc="-10" dirty="0"/>
              <a:t>involves</a:t>
            </a:r>
            <a:r>
              <a:rPr sz="2200" spc="-55" dirty="0"/>
              <a:t> </a:t>
            </a:r>
            <a:r>
              <a:rPr sz="2200" dirty="0"/>
              <a:t>a</a:t>
            </a:r>
            <a:r>
              <a:rPr sz="2200" spc="-45" dirty="0"/>
              <a:t> </a:t>
            </a:r>
            <a:r>
              <a:rPr sz="2200" dirty="0"/>
              <a:t>significant</a:t>
            </a:r>
            <a:r>
              <a:rPr sz="2200" spc="-40" dirty="0"/>
              <a:t> </a:t>
            </a:r>
            <a:r>
              <a:rPr sz="2200" spc="-10" dirty="0"/>
              <a:t>redistribution</a:t>
            </a:r>
            <a:r>
              <a:rPr sz="2200" spc="-65" dirty="0"/>
              <a:t> </a:t>
            </a:r>
            <a:r>
              <a:rPr sz="2200" dirty="0"/>
              <a:t>of</a:t>
            </a:r>
            <a:r>
              <a:rPr sz="2200" spc="-40" dirty="0"/>
              <a:t> </a:t>
            </a:r>
            <a:r>
              <a:rPr sz="2200" dirty="0"/>
              <a:t>income,</a:t>
            </a:r>
            <a:r>
              <a:rPr sz="2200" spc="-20" dirty="0"/>
              <a:t> </a:t>
            </a:r>
            <a:r>
              <a:rPr sz="2200" spc="-10" dirty="0"/>
              <a:t>regardless</a:t>
            </a:r>
            <a:r>
              <a:rPr sz="2200" spc="-60" dirty="0"/>
              <a:t> </a:t>
            </a:r>
            <a:r>
              <a:rPr sz="2200" spc="-25" dirty="0"/>
              <a:t>of </a:t>
            </a:r>
            <a:r>
              <a:rPr sz="2200" dirty="0"/>
              <a:t>the</a:t>
            </a:r>
            <a:r>
              <a:rPr sz="2200" spc="-45" dirty="0"/>
              <a:t> </a:t>
            </a:r>
            <a:r>
              <a:rPr sz="2200" dirty="0"/>
              <a:t>net</a:t>
            </a:r>
            <a:r>
              <a:rPr sz="2200" spc="-50" dirty="0"/>
              <a:t> </a:t>
            </a:r>
            <a:r>
              <a:rPr sz="2200" dirty="0"/>
              <a:t>economic</a:t>
            </a:r>
            <a:r>
              <a:rPr sz="2200" spc="-40" dirty="0"/>
              <a:t> </a:t>
            </a:r>
            <a:r>
              <a:rPr sz="2200" dirty="0"/>
              <a:t>gains</a:t>
            </a:r>
            <a:r>
              <a:rPr sz="2200" spc="-55" dirty="0"/>
              <a:t> </a:t>
            </a:r>
            <a:r>
              <a:rPr sz="2200" dirty="0"/>
              <a:t>to</a:t>
            </a:r>
            <a:r>
              <a:rPr sz="2200" spc="-40" dirty="0"/>
              <a:t> </a:t>
            </a:r>
            <a:r>
              <a:rPr sz="2200" dirty="0"/>
              <a:t>the</a:t>
            </a:r>
            <a:r>
              <a:rPr sz="2200" spc="-30" dirty="0"/>
              <a:t> </a:t>
            </a:r>
            <a:r>
              <a:rPr sz="2200" spc="-10" dirty="0"/>
              <a:t>community.</a:t>
            </a:r>
            <a:endParaRPr sz="2200"/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spc="-90" dirty="0"/>
              <a:t>To</a:t>
            </a:r>
            <a:r>
              <a:rPr sz="2200" spc="-30" dirty="0"/>
              <a:t> </a:t>
            </a:r>
            <a:r>
              <a:rPr sz="2200" spc="-10" dirty="0"/>
              <a:t>illustrate,</a:t>
            </a:r>
            <a:endParaRPr sz="2200"/>
          </a:p>
          <a:p>
            <a:pPr marL="354965" marR="5080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/>
              <a:t>a</a:t>
            </a:r>
            <a:r>
              <a:rPr sz="2200" spc="-50" dirty="0"/>
              <a:t> </a:t>
            </a:r>
            <a:r>
              <a:rPr sz="2200" dirty="0"/>
              <a:t>CBA</a:t>
            </a:r>
            <a:r>
              <a:rPr sz="2200" spc="-40" dirty="0"/>
              <a:t> </a:t>
            </a:r>
            <a:r>
              <a:rPr sz="2200" dirty="0"/>
              <a:t>of</a:t>
            </a:r>
            <a:r>
              <a:rPr sz="2200" spc="-35" dirty="0"/>
              <a:t> </a:t>
            </a:r>
            <a:r>
              <a:rPr sz="2200" dirty="0"/>
              <a:t>a</a:t>
            </a:r>
            <a:r>
              <a:rPr sz="2200" spc="-50" dirty="0"/>
              <a:t> </a:t>
            </a:r>
            <a:r>
              <a:rPr sz="2200" dirty="0"/>
              <a:t>new</a:t>
            </a:r>
            <a:r>
              <a:rPr sz="2200" spc="-25" dirty="0"/>
              <a:t> </a:t>
            </a:r>
            <a:r>
              <a:rPr sz="2200" dirty="0"/>
              <a:t>highway</a:t>
            </a:r>
            <a:r>
              <a:rPr sz="2200" spc="-45" dirty="0"/>
              <a:t> </a:t>
            </a:r>
            <a:r>
              <a:rPr sz="2200" dirty="0"/>
              <a:t>that</a:t>
            </a:r>
            <a:r>
              <a:rPr sz="2200" spc="-45" dirty="0"/>
              <a:t> </a:t>
            </a:r>
            <a:r>
              <a:rPr sz="2200" dirty="0"/>
              <a:t>bypasses</a:t>
            </a:r>
            <a:r>
              <a:rPr sz="2200" spc="-50" dirty="0"/>
              <a:t> </a:t>
            </a:r>
            <a:r>
              <a:rPr sz="2200" dirty="0"/>
              <a:t>a</a:t>
            </a:r>
            <a:r>
              <a:rPr sz="2200" spc="-30" dirty="0"/>
              <a:t> </a:t>
            </a:r>
            <a:r>
              <a:rPr sz="2200" dirty="0"/>
              <a:t>country</a:t>
            </a:r>
            <a:r>
              <a:rPr sz="2200" spc="-40" dirty="0"/>
              <a:t> </a:t>
            </a:r>
            <a:r>
              <a:rPr sz="2200" dirty="0"/>
              <a:t>town</a:t>
            </a:r>
            <a:r>
              <a:rPr sz="2200" spc="-40" dirty="0"/>
              <a:t> </a:t>
            </a:r>
            <a:r>
              <a:rPr sz="2200" dirty="0"/>
              <a:t>will</a:t>
            </a:r>
            <a:r>
              <a:rPr sz="2200" spc="-50" dirty="0"/>
              <a:t> </a:t>
            </a:r>
            <a:r>
              <a:rPr sz="2200" spc="-10" dirty="0"/>
              <a:t>compare, </a:t>
            </a:r>
            <a:r>
              <a:rPr sz="2200" spc="-20" dirty="0"/>
              <a:t>primarily,</a:t>
            </a:r>
            <a:r>
              <a:rPr sz="2200" spc="-60" dirty="0"/>
              <a:t> </a:t>
            </a:r>
            <a:r>
              <a:rPr sz="2200" dirty="0"/>
              <a:t>the</a:t>
            </a:r>
            <a:r>
              <a:rPr sz="2200" spc="-25" dirty="0"/>
              <a:t> </a:t>
            </a:r>
            <a:r>
              <a:rPr sz="2200" dirty="0"/>
              <a:t>costs</a:t>
            </a:r>
            <a:r>
              <a:rPr sz="2200" spc="-35" dirty="0"/>
              <a:t> </a:t>
            </a:r>
            <a:r>
              <a:rPr sz="2200" dirty="0"/>
              <a:t>of</a:t>
            </a:r>
            <a:r>
              <a:rPr sz="2200" spc="-35" dirty="0"/>
              <a:t> </a:t>
            </a:r>
            <a:r>
              <a:rPr sz="2200" dirty="0"/>
              <a:t>constructing</a:t>
            </a:r>
            <a:r>
              <a:rPr sz="2200" spc="-40" dirty="0"/>
              <a:t> </a:t>
            </a:r>
            <a:r>
              <a:rPr sz="2200" dirty="0"/>
              <a:t>the</a:t>
            </a:r>
            <a:r>
              <a:rPr sz="2200" spc="-35" dirty="0"/>
              <a:t> </a:t>
            </a:r>
            <a:r>
              <a:rPr sz="2200" dirty="0"/>
              <a:t>new</a:t>
            </a:r>
            <a:r>
              <a:rPr sz="2200" spc="-25" dirty="0"/>
              <a:t> </a:t>
            </a:r>
            <a:r>
              <a:rPr sz="2200" dirty="0"/>
              <a:t>road</a:t>
            </a:r>
            <a:r>
              <a:rPr sz="2200" spc="-65" dirty="0"/>
              <a:t> </a:t>
            </a:r>
            <a:r>
              <a:rPr sz="2200" dirty="0"/>
              <a:t>with</a:t>
            </a:r>
            <a:r>
              <a:rPr sz="2200" spc="-40" dirty="0"/>
              <a:t> </a:t>
            </a:r>
            <a:r>
              <a:rPr sz="2200" dirty="0"/>
              <a:t>the</a:t>
            </a:r>
            <a:r>
              <a:rPr sz="2200" spc="-30" dirty="0"/>
              <a:t> </a:t>
            </a:r>
            <a:r>
              <a:rPr sz="2200" spc="-10" dirty="0"/>
              <a:t>benefits </a:t>
            </a:r>
            <a:r>
              <a:rPr sz="2200" dirty="0"/>
              <a:t>in</a:t>
            </a:r>
            <a:r>
              <a:rPr sz="2200" spc="-60" dirty="0"/>
              <a:t> </a:t>
            </a:r>
            <a:r>
              <a:rPr sz="2200" dirty="0"/>
              <a:t>terms</a:t>
            </a:r>
            <a:r>
              <a:rPr sz="2200" spc="-30" dirty="0"/>
              <a:t> </a:t>
            </a:r>
            <a:r>
              <a:rPr sz="2200" dirty="0"/>
              <a:t>of</a:t>
            </a:r>
            <a:r>
              <a:rPr sz="2200" spc="-45" dirty="0"/>
              <a:t> </a:t>
            </a:r>
            <a:r>
              <a:rPr sz="2200" spc="-10" dirty="0"/>
              <a:t>travel</a:t>
            </a:r>
            <a:r>
              <a:rPr sz="2200" spc="-60" dirty="0"/>
              <a:t> </a:t>
            </a:r>
            <a:r>
              <a:rPr sz="2200" dirty="0"/>
              <a:t>time</a:t>
            </a:r>
            <a:r>
              <a:rPr sz="2200" spc="-20" dirty="0"/>
              <a:t> </a:t>
            </a:r>
            <a:r>
              <a:rPr sz="2200" dirty="0"/>
              <a:t>savings</a:t>
            </a:r>
            <a:r>
              <a:rPr sz="2200" spc="-60" dirty="0"/>
              <a:t> </a:t>
            </a:r>
            <a:r>
              <a:rPr sz="2200" dirty="0"/>
              <a:t>and</a:t>
            </a:r>
            <a:r>
              <a:rPr sz="2200" spc="-60" dirty="0"/>
              <a:t> </a:t>
            </a:r>
            <a:r>
              <a:rPr sz="2200" dirty="0"/>
              <a:t>reduced</a:t>
            </a:r>
            <a:r>
              <a:rPr sz="2200" spc="-55" dirty="0"/>
              <a:t> </a:t>
            </a:r>
            <a:r>
              <a:rPr sz="2200" dirty="0"/>
              <a:t>accidents</a:t>
            </a:r>
            <a:r>
              <a:rPr sz="2200" spc="-40" dirty="0"/>
              <a:t> </a:t>
            </a:r>
            <a:r>
              <a:rPr sz="2200" spc="-10" dirty="0"/>
              <a:t>(involving </a:t>
            </a:r>
            <a:r>
              <a:rPr sz="2200" dirty="0"/>
              <a:t>both</a:t>
            </a:r>
            <a:r>
              <a:rPr sz="2200" spc="-45" dirty="0"/>
              <a:t> </a:t>
            </a:r>
            <a:r>
              <a:rPr sz="2200" spc="-10" dirty="0"/>
              <a:t>travelers</a:t>
            </a:r>
            <a:r>
              <a:rPr sz="2200" spc="-50" dirty="0"/>
              <a:t> </a:t>
            </a:r>
            <a:r>
              <a:rPr sz="2200" dirty="0"/>
              <a:t>and</a:t>
            </a:r>
            <a:r>
              <a:rPr sz="2200" spc="-55" dirty="0"/>
              <a:t> </a:t>
            </a:r>
            <a:r>
              <a:rPr sz="2200" dirty="0"/>
              <a:t>local</a:t>
            </a:r>
            <a:r>
              <a:rPr sz="2200" spc="-50" dirty="0"/>
              <a:t> </a:t>
            </a:r>
            <a:r>
              <a:rPr sz="2200" spc="-10" dirty="0"/>
              <a:t>residents).</a:t>
            </a:r>
            <a:r>
              <a:rPr sz="2200" spc="-45" dirty="0"/>
              <a:t> </a:t>
            </a:r>
            <a:r>
              <a:rPr sz="2200" spc="-30" dirty="0"/>
              <a:t>However,</a:t>
            </a:r>
            <a:r>
              <a:rPr sz="2200" spc="-25" dirty="0"/>
              <a:t> </a:t>
            </a:r>
            <a:r>
              <a:rPr sz="2200" dirty="0"/>
              <a:t>building</a:t>
            </a:r>
            <a:r>
              <a:rPr sz="2200" spc="-55" dirty="0"/>
              <a:t> </a:t>
            </a:r>
            <a:r>
              <a:rPr sz="2200" dirty="0"/>
              <a:t>the</a:t>
            </a:r>
            <a:r>
              <a:rPr sz="2200" spc="-35" dirty="0"/>
              <a:t> </a:t>
            </a:r>
            <a:r>
              <a:rPr sz="2200" dirty="0"/>
              <a:t>road</a:t>
            </a:r>
            <a:r>
              <a:rPr sz="2200" spc="-50" dirty="0"/>
              <a:t> </a:t>
            </a:r>
            <a:r>
              <a:rPr sz="2200" spc="-25" dirty="0"/>
              <a:t>is </a:t>
            </a:r>
            <a:r>
              <a:rPr sz="2200" dirty="0"/>
              <a:t>likely</a:t>
            </a:r>
            <a:r>
              <a:rPr sz="2200" spc="-80" dirty="0"/>
              <a:t> </a:t>
            </a:r>
            <a:r>
              <a:rPr sz="2200" dirty="0"/>
              <a:t>to</a:t>
            </a:r>
            <a:r>
              <a:rPr sz="2200" spc="-75" dirty="0"/>
              <a:t> </a:t>
            </a:r>
            <a:r>
              <a:rPr sz="2200" dirty="0"/>
              <a:t>have</a:t>
            </a:r>
            <a:r>
              <a:rPr sz="2200" spc="-95" dirty="0"/>
              <a:t> </a:t>
            </a:r>
            <a:r>
              <a:rPr sz="2200" dirty="0"/>
              <a:t>distributional</a:t>
            </a:r>
            <a:r>
              <a:rPr sz="2200" spc="-100" dirty="0"/>
              <a:t> </a:t>
            </a:r>
            <a:r>
              <a:rPr sz="2200" dirty="0"/>
              <a:t>consequences:</a:t>
            </a:r>
            <a:r>
              <a:rPr sz="2200" spc="-70" dirty="0"/>
              <a:t> </a:t>
            </a:r>
            <a:r>
              <a:rPr sz="2200" dirty="0"/>
              <a:t>for</a:t>
            </a:r>
            <a:r>
              <a:rPr sz="2200" spc="-90" dirty="0"/>
              <a:t> </a:t>
            </a:r>
            <a:r>
              <a:rPr sz="2200" dirty="0"/>
              <a:t>example,</a:t>
            </a:r>
            <a:r>
              <a:rPr sz="2200" spc="-65" dirty="0"/>
              <a:t> </a:t>
            </a:r>
            <a:r>
              <a:rPr sz="2200" spc="-10" dirty="0"/>
              <a:t>retailers</a:t>
            </a:r>
            <a:r>
              <a:rPr sz="2200" spc="-85" dirty="0"/>
              <a:t> </a:t>
            </a:r>
            <a:r>
              <a:rPr sz="2200" spc="-25" dirty="0"/>
              <a:t>in </a:t>
            </a:r>
            <a:r>
              <a:rPr sz="2200" dirty="0"/>
              <a:t>the</a:t>
            </a:r>
            <a:r>
              <a:rPr sz="2200" spc="-45" dirty="0"/>
              <a:t> </a:t>
            </a:r>
            <a:r>
              <a:rPr sz="2200" dirty="0"/>
              <a:t>town</a:t>
            </a:r>
            <a:r>
              <a:rPr sz="2200" spc="-55" dirty="0"/>
              <a:t> </a:t>
            </a:r>
            <a:r>
              <a:rPr sz="2200" dirty="0"/>
              <a:t>may</a:t>
            </a:r>
            <a:r>
              <a:rPr sz="2200" spc="-50" dirty="0"/>
              <a:t> </a:t>
            </a:r>
            <a:r>
              <a:rPr sz="2200" dirty="0"/>
              <a:t>be</a:t>
            </a:r>
            <a:r>
              <a:rPr sz="2200" spc="-55" dirty="0"/>
              <a:t> </a:t>
            </a:r>
            <a:r>
              <a:rPr sz="2200" dirty="0"/>
              <a:t>adversely</a:t>
            </a:r>
            <a:r>
              <a:rPr sz="2200" spc="-60" dirty="0"/>
              <a:t> </a:t>
            </a:r>
            <a:r>
              <a:rPr sz="2200" spc="-10" dirty="0"/>
              <a:t>affected</a:t>
            </a:r>
            <a:r>
              <a:rPr sz="2200" spc="-30" dirty="0"/>
              <a:t> </a:t>
            </a:r>
            <a:r>
              <a:rPr sz="2200" dirty="0"/>
              <a:t>while</a:t>
            </a:r>
            <a:r>
              <a:rPr sz="2200" spc="-50" dirty="0"/>
              <a:t> </a:t>
            </a:r>
            <a:r>
              <a:rPr sz="2200" dirty="0"/>
              <a:t>new</a:t>
            </a:r>
            <a:r>
              <a:rPr sz="2200" spc="-40" dirty="0"/>
              <a:t> </a:t>
            </a:r>
            <a:r>
              <a:rPr sz="2200" spc="-10" dirty="0"/>
              <a:t>retailing </a:t>
            </a:r>
            <a:r>
              <a:rPr sz="2200" dirty="0"/>
              <a:t>opportunities</a:t>
            </a:r>
            <a:r>
              <a:rPr sz="2200" spc="-45" dirty="0"/>
              <a:t> </a:t>
            </a:r>
            <a:r>
              <a:rPr sz="2200" dirty="0"/>
              <a:t>—</a:t>
            </a:r>
            <a:r>
              <a:rPr sz="2200" spc="-40" dirty="0"/>
              <a:t> </a:t>
            </a:r>
            <a:r>
              <a:rPr sz="2200" dirty="0"/>
              <a:t>such</a:t>
            </a:r>
            <a:r>
              <a:rPr sz="2200" spc="-40" dirty="0"/>
              <a:t> </a:t>
            </a:r>
            <a:r>
              <a:rPr sz="2200" dirty="0"/>
              <a:t>as</a:t>
            </a:r>
            <a:r>
              <a:rPr sz="2200" spc="-40" dirty="0"/>
              <a:t> </a:t>
            </a:r>
            <a:r>
              <a:rPr sz="2200" dirty="0"/>
              <a:t>service</a:t>
            </a:r>
            <a:r>
              <a:rPr sz="2200" spc="-45" dirty="0"/>
              <a:t> </a:t>
            </a:r>
            <a:r>
              <a:rPr sz="2200" spc="-10" dirty="0"/>
              <a:t>stations,</a:t>
            </a:r>
            <a:r>
              <a:rPr sz="2200" spc="-45" dirty="0"/>
              <a:t> </a:t>
            </a:r>
            <a:r>
              <a:rPr sz="2200" spc="-10" dirty="0"/>
              <a:t>restaurants</a:t>
            </a:r>
            <a:r>
              <a:rPr sz="2200" spc="-40" dirty="0"/>
              <a:t> </a:t>
            </a:r>
            <a:r>
              <a:rPr sz="2200" dirty="0"/>
              <a:t>and</a:t>
            </a:r>
            <a:r>
              <a:rPr sz="2200" spc="-60" dirty="0"/>
              <a:t> </a:t>
            </a:r>
            <a:r>
              <a:rPr sz="2200" dirty="0"/>
              <a:t>motels</a:t>
            </a:r>
            <a:r>
              <a:rPr sz="2200" spc="-20" dirty="0"/>
              <a:t> </a:t>
            </a:r>
            <a:r>
              <a:rPr sz="2200" spc="-50" dirty="0"/>
              <a:t>— </a:t>
            </a:r>
            <a:r>
              <a:rPr sz="2200" dirty="0"/>
              <a:t>may</a:t>
            </a:r>
            <a:r>
              <a:rPr sz="2200" spc="-35" dirty="0"/>
              <a:t> </a:t>
            </a:r>
            <a:r>
              <a:rPr sz="2200" dirty="0"/>
              <a:t>open</a:t>
            </a:r>
            <a:r>
              <a:rPr sz="2200" spc="-40" dirty="0"/>
              <a:t> </a:t>
            </a:r>
            <a:r>
              <a:rPr sz="2200" dirty="0"/>
              <a:t>up</a:t>
            </a:r>
            <a:r>
              <a:rPr sz="2200" spc="-50" dirty="0"/>
              <a:t> </a:t>
            </a:r>
            <a:r>
              <a:rPr sz="2200" dirty="0"/>
              <a:t>along</a:t>
            </a:r>
            <a:r>
              <a:rPr sz="2200" spc="-45" dirty="0"/>
              <a:t> </a:t>
            </a:r>
            <a:r>
              <a:rPr sz="2200" dirty="0"/>
              <a:t>the</a:t>
            </a:r>
            <a:r>
              <a:rPr sz="2200" spc="-25" dirty="0"/>
              <a:t> </a:t>
            </a:r>
            <a:r>
              <a:rPr sz="2200" dirty="0"/>
              <a:t>new</a:t>
            </a:r>
            <a:r>
              <a:rPr sz="2200" spc="-35" dirty="0"/>
              <a:t> </a:t>
            </a:r>
            <a:r>
              <a:rPr sz="2200" spc="-25" dirty="0"/>
              <a:t>highway.</a:t>
            </a:r>
            <a:r>
              <a:rPr sz="2200" spc="-45" dirty="0"/>
              <a:t> </a:t>
            </a:r>
            <a:r>
              <a:rPr sz="2200" dirty="0"/>
              <a:t>These</a:t>
            </a:r>
            <a:r>
              <a:rPr sz="2200" spc="-25" dirty="0"/>
              <a:t> </a:t>
            </a:r>
            <a:r>
              <a:rPr sz="2200" spc="-10" dirty="0"/>
              <a:t>distributional </a:t>
            </a:r>
            <a:r>
              <a:rPr sz="2200" dirty="0"/>
              <a:t>consequences</a:t>
            </a:r>
            <a:r>
              <a:rPr sz="2200" spc="-35" dirty="0"/>
              <a:t> </a:t>
            </a:r>
            <a:r>
              <a:rPr sz="2200" dirty="0"/>
              <a:t>are</a:t>
            </a:r>
            <a:r>
              <a:rPr sz="2200" spc="-65" dirty="0"/>
              <a:t> </a:t>
            </a:r>
            <a:r>
              <a:rPr sz="2200" dirty="0"/>
              <a:t>not</a:t>
            </a:r>
            <a:r>
              <a:rPr sz="2200" spc="-50" dirty="0"/>
              <a:t> </a:t>
            </a:r>
            <a:r>
              <a:rPr sz="2200" dirty="0"/>
              <a:t>captured</a:t>
            </a:r>
            <a:r>
              <a:rPr sz="2200" spc="-55" dirty="0"/>
              <a:t> </a:t>
            </a:r>
            <a:r>
              <a:rPr sz="2200" dirty="0"/>
              <a:t>by</a:t>
            </a:r>
            <a:r>
              <a:rPr sz="2200" spc="-50" dirty="0"/>
              <a:t> </a:t>
            </a:r>
            <a:r>
              <a:rPr sz="2200" dirty="0"/>
              <a:t>the</a:t>
            </a:r>
            <a:r>
              <a:rPr sz="2200" spc="-45" dirty="0"/>
              <a:t> </a:t>
            </a:r>
            <a:r>
              <a:rPr sz="2200" spc="-25" dirty="0"/>
              <a:t>CBA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68525" marR="5080" indent="-19812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4.8</a:t>
            </a:r>
            <a:r>
              <a:rPr sz="4000" spc="100" dirty="0"/>
              <a:t> </a:t>
            </a:r>
            <a:r>
              <a:rPr sz="4000" dirty="0"/>
              <a:t>Report</a:t>
            </a:r>
            <a:r>
              <a:rPr sz="4000" spc="135" dirty="0"/>
              <a:t> </a:t>
            </a:r>
            <a:r>
              <a:rPr sz="4000" dirty="0"/>
              <a:t>the</a:t>
            </a:r>
            <a:r>
              <a:rPr sz="4000" spc="125" dirty="0"/>
              <a:t> </a:t>
            </a:r>
            <a:r>
              <a:rPr sz="4000" dirty="0"/>
              <a:t>results</a:t>
            </a:r>
            <a:r>
              <a:rPr sz="4000" spc="140" dirty="0"/>
              <a:t> </a:t>
            </a:r>
            <a:r>
              <a:rPr sz="4000" dirty="0"/>
              <a:t>and</a:t>
            </a:r>
            <a:r>
              <a:rPr sz="4000" spc="130" dirty="0"/>
              <a:t> </a:t>
            </a:r>
            <a:r>
              <a:rPr sz="4000" dirty="0"/>
              <a:t>prepare</a:t>
            </a:r>
            <a:r>
              <a:rPr sz="4000" spc="140" dirty="0"/>
              <a:t> </a:t>
            </a:r>
            <a:r>
              <a:rPr sz="4000" spc="5" dirty="0"/>
              <a:t>a </a:t>
            </a:r>
            <a:r>
              <a:rPr sz="4000" spc="-10" dirty="0"/>
              <a:t>recommendation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133" y="2064511"/>
            <a:ext cx="7835900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9621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final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stage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CBA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process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write </a:t>
            </a:r>
            <a:r>
              <a:rPr sz="3200" dirty="0">
                <a:latin typeface="Calibri"/>
                <a:cs typeface="Calibri"/>
              </a:rPr>
              <a:t>up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analysis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prepare recommendations.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reasons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particular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recommendation </a:t>
            </a:r>
            <a:r>
              <a:rPr sz="3200" dirty="0">
                <a:latin typeface="Calibri"/>
                <a:cs typeface="Calibri"/>
              </a:rPr>
              <a:t>should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clearly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out.</a:t>
            </a:r>
            <a:endParaRPr sz="3200">
              <a:latin typeface="Calibri"/>
              <a:cs typeface="Calibri"/>
            </a:endParaRPr>
          </a:p>
          <a:p>
            <a:pPr marL="354965" marR="22352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It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important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highlight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assumptions </a:t>
            </a:r>
            <a:r>
              <a:rPr sz="3200" dirty="0">
                <a:latin typeface="Calibri"/>
                <a:cs typeface="Calibri"/>
              </a:rPr>
              <a:t>used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forecasting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costs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benefits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proposal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programme.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7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B</a:t>
            </a:r>
            <a:r>
              <a:rPr sz="4000" spc="114" dirty="0"/>
              <a:t> </a:t>
            </a:r>
            <a:r>
              <a:rPr sz="4000" dirty="0"/>
              <a:t>Conducting</a:t>
            </a:r>
            <a:r>
              <a:rPr sz="4000" spc="175" dirty="0"/>
              <a:t> </a:t>
            </a:r>
            <a:r>
              <a:rPr sz="4000" spc="55" dirty="0"/>
              <a:t>a</a:t>
            </a:r>
            <a:r>
              <a:rPr sz="4000" spc="135" dirty="0"/>
              <a:t> </a:t>
            </a:r>
            <a:r>
              <a:rPr sz="4000" spc="-10" dirty="0"/>
              <a:t>Cost-</a:t>
            </a:r>
            <a:r>
              <a:rPr sz="4000" dirty="0"/>
              <a:t>Benefit</a:t>
            </a:r>
            <a:r>
              <a:rPr sz="4000" spc="135" dirty="0"/>
              <a:t> </a:t>
            </a:r>
            <a:r>
              <a:rPr sz="4000" spc="40" dirty="0"/>
              <a:t>Analysis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5080" indent="-342900">
              <a:lnSpc>
                <a:spcPts val="292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5</a:t>
            </a:r>
            <a:r>
              <a:rPr spc="-10" dirty="0"/>
              <a:t> </a:t>
            </a:r>
            <a:r>
              <a:rPr dirty="0"/>
              <a:t>TECHNICAL</a:t>
            </a:r>
            <a:r>
              <a:rPr spc="-10" dirty="0"/>
              <a:t> </a:t>
            </a:r>
            <a:r>
              <a:rPr dirty="0"/>
              <a:t>TOPICS</a:t>
            </a:r>
            <a:r>
              <a:rPr spc="15" dirty="0"/>
              <a:t> </a:t>
            </a:r>
            <a:r>
              <a:rPr dirty="0"/>
              <a:t>:This</a:t>
            </a:r>
            <a:r>
              <a:rPr spc="-10" dirty="0"/>
              <a:t> </a:t>
            </a:r>
            <a:r>
              <a:rPr dirty="0"/>
              <a:t>section</a:t>
            </a:r>
            <a:r>
              <a:rPr spc="-25" dirty="0"/>
              <a:t> </a:t>
            </a:r>
            <a:r>
              <a:rPr dirty="0"/>
              <a:t>will</a:t>
            </a:r>
            <a:r>
              <a:rPr spc="5" dirty="0"/>
              <a:t> </a:t>
            </a:r>
            <a:r>
              <a:rPr dirty="0"/>
              <a:t>discuss</a:t>
            </a:r>
            <a:r>
              <a:rPr spc="-20" dirty="0"/>
              <a:t> some </a:t>
            </a:r>
            <a:r>
              <a:rPr dirty="0"/>
              <a:t>common</a:t>
            </a:r>
            <a:r>
              <a:rPr spc="-70" dirty="0"/>
              <a:t> </a:t>
            </a:r>
            <a:r>
              <a:rPr dirty="0"/>
              <a:t>technical</a:t>
            </a:r>
            <a:r>
              <a:rPr spc="-90" dirty="0"/>
              <a:t> </a:t>
            </a:r>
            <a:r>
              <a:rPr dirty="0"/>
              <a:t>issues</a:t>
            </a:r>
            <a:r>
              <a:rPr spc="-85" dirty="0"/>
              <a:t> </a:t>
            </a:r>
            <a:r>
              <a:rPr dirty="0"/>
              <a:t>faced</a:t>
            </a:r>
            <a:r>
              <a:rPr spc="-90" dirty="0"/>
              <a:t> </a:t>
            </a:r>
            <a:r>
              <a:rPr dirty="0"/>
              <a:t>when</a:t>
            </a:r>
            <a:r>
              <a:rPr spc="-85" dirty="0"/>
              <a:t> </a:t>
            </a:r>
            <a:r>
              <a:rPr dirty="0"/>
              <a:t>performing</a:t>
            </a:r>
            <a:r>
              <a:rPr spc="-65" dirty="0"/>
              <a:t> </a:t>
            </a:r>
            <a:r>
              <a:rPr dirty="0"/>
              <a:t>a</a:t>
            </a:r>
            <a:r>
              <a:rPr spc="-70" dirty="0"/>
              <a:t> </a:t>
            </a:r>
            <a:r>
              <a:rPr spc="-25" dirty="0"/>
              <a:t>CBA</a:t>
            </a:r>
          </a:p>
          <a:p>
            <a:pPr marL="354965" indent="-34226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5.1</a:t>
            </a:r>
            <a:r>
              <a:rPr spc="100" dirty="0"/>
              <a:t> </a:t>
            </a:r>
            <a:r>
              <a:rPr dirty="0"/>
              <a:t>Opportunity</a:t>
            </a:r>
            <a:r>
              <a:rPr spc="100" dirty="0"/>
              <a:t> </a:t>
            </a:r>
            <a:r>
              <a:rPr dirty="0"/>
              <a:t>cost</a:t>
            </a:r>
            <a:r>
              <a:rPr spc="95" dirty="0"/>
              <a:t> </a:t>
            </a:r>
            <a:r>
              <a:rPr dirty="0"/>
              <a:t>in</a:t>
            </a:r>
            <a:r>
              <a:rPr spc="120" dirty="0"/>
              <a:t> </a:t>
            </a:r>
            <a:r>
              <a:rPr spc="-10" dirty="0"/>
              <a:t>practice</a:t>
            </a:r>
          </a:p>
          <a:p>
            <a:pPr marL="354965" marR="1529080" indent="-342900">
              <a:lnSpc>
                <a:spcPts val="2920"/>
              </a:lnSpc>
              <a:spcBef>
                <a:spcPts val="68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5.2</a:t>
            </a:r>
            <a:r>
              <a:rPr spc="55" dirty="0"/>
              <a:t> </a:t>
            </a:r>
            <a:r>
              <a:rPr dirty="0"/>
              <a:t>Project</a:t>
            </a:r>
            <a:r>
              <a:rPr spc="55" dirty="0"/>
              <a:t> </a:t>
            </a:r>
            <a:r>
              <a:rPr dirty="0"/>
              <a:t>length</a:t>
            </a:r>
            <a:r>
              <a:rPr spc="75" dirty="0"/>
              <a:t> </a:t>
            </a:r>
            <a:r>
              <a:rPr dirty="0"/>
              <a:t>of</a:t>
            </a:r>
            <a:r>
              <a:rPr spc="40" dirty="0"/>
              <a:t> </a:t>
            </a:r>
            <a:r>
              <a:rPr dirty="0"/>
              <a:t>life</a:t>
            </a:r>
            <a:r>
              <a:rPr spc="65" dirty="0"/>
              <a:t> </a:t>
            </a:r>
            <a:r>
              <a:rPr dirty="0"/>
              <a:t>–</a:t>
            </a:r>
            <a:r>
              <a:rPr spc="70" dirty="0"/>
              <a:t> </a:t>
            </a:r>
            <a:r>
              <a:rPr dirty="0"/>
              <a:t>time</a:t>
            </a:r>
            <a:r>
              <a:rPr spc="60" dirty="0"/>
              <a:t> </a:t>
            </a:r>
            <a:r>
              <a:rPr dirty="0"/>
              <a:t>horizon</a:t>
            </a:r>
            <a:r>
              <a:rPr spc="65" dirty="0"/>
              <a:t> </a:t>
            </a:r>
            <a:r>
              <a:rPr spc="-25" dirty="0"/>
              <a:t>and </a:t>
            </a:r>
            <a:r>
              <a:rPr dirty="0"/>
              <a:t>terminal/residual</a:t>
            </a:r>
            <a:r>
              <a:rPr spc="484" dirty="0"/>
              <a:t> </a:t>
            </a:r>
            <a:r>
              <a:rPr spc="-10" dirty="0"/>
              <a:t>value</a:t>
            </a:r>
          </a:p>
          <a:p>
            <a:pPr marL="354965" marR="146685" indent="-342900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5.3</a:t>
            </a:r>
            <a:r>
              <a:rPr spc="20" dirty="0"/>
              <a:t> </a:t>
            </a:r>
            <a:r>
              <a:rPr dirty="0"/>
              <a:t>Setting</a:t>
            </a:r>
            <a:r>
              <a:rPr spc="40" dirty="0"/>
              <a:t> </a:t>
            </a:r>
            <a:r>
              <a:rPr dirty="0"/>
              <a:t>a</a:t>
            </a:r>
            <a:r>
              <a:rPr spc="25" dirty="0"/>
              <a:t> </a:t>
            </a:r>
            <a:r>
              <a:rPr dirty="0"/>
              <a:t>discount</a:t>
            </a:r>
            <a:r>
              <a:rPr spc="15" dirty="0"/>
              <a:t> </a:t>
            </a:r>
            <a:r>
              <a:rPr dirty="0"/>
              <a:t>rate:</a:t>
            </a:r>
            <a:r>
              <a:rPr spc="35" dirty="0"/>
              <a:t> </a:t>
            </a:r>
            <a:r>
              <a:rPr dirty="0"/>
              <a:t>It</a:t>
            </a:r>
            <a:r>
              <a:rPr spc="20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dirty="0"/>
              <a:t>necessary</a:t>
            </a:r>
            <a:r>
              <a:rPr spc="-1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spc="-10" dirty="0"/>
              <a:t>discount </a:t>
            </a:r>
            <a:r>
              <a:rPr dirty="0"/>
              <a:t>costs</a:t>
            </a:r>
            <a:r>
              <a:rPr spc="-8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benefits</a:t>
            </a:r>
            <a:r>
              <a:rPr spc="-90" dirty="0"/>
              <a:t> </a:t>
            </a:r>
            <a:r>
              <a:rPr dirty="0"/>
              <a:t>occurring</a:t>
            </a:r>
            <a:r>
              <a:rPr spc="-70" dirty="0"/>
              <a:t> </a:t>
            </a:r>
            <a:r>
              <a:rPr dirty="0"/>
              <a:t>later</a:t>
            </a:r>
            <a:r>
              <a:rPr spc="-80" dirty="0"/>
              <a:t> </a:t>
            </a:r>
            <a:r>
              <a:rPr dirty="0"/>
              <a:t>relative</a:t>
            </a:r>
            <a:r>
              <a:rPr spc="-85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spc="-10" dirty="0"/>
              <a:t>those </a:t>
            </a:r>
            <a:r>
              <a:rPr dirty="0"/>
              <a:t>occurring</a:t>
            </a:r>
            <a:r>
              <a:rPr spc="-50" dirty="0"/>
              <a:t> </a:t>
            </a:r>
            <a:r>
              <a:rPr dirty="0"/>
              <a:t>sooner</a:t>
            </a:r>
            <a:r>
              <a:rPr spc="-50" dirty="0"/>
              <a:t> </a:t>
            </a:r>
            <a:r>
              <a:rPr dirty="0"/>
              <a:t>since</a:t>
            </a:r>
            <a:r>
              <a:rPr spc="-65" dirty="0"/>
              <a:t> </a:t>
            </a:r>
            <a:r>
              <a:rPr dirty="0"/>
              <a:t>money</a:t>
            </a:r>
            <a:r>
              <a:rPr spc="-45" dirty="0"/>
              <a:t> </a:t>
            </a:r>
            <a:r>
              <a:rPr dirty="0"/>
              <a:t>has</a:t>
            </a:r>
            <a:r>
              <a:rPr spc="-50" dirty="0"/>
              <a:t> </a:t>
            </a:r>
            <a:r>
              <a:rPr dirty="0"/>
              <a:t>an</a:t>
            </a:r>
            <a:r>
              <a:rPr spc="-55" dirty="0"/>
              <a:t> </a:t>
            </a:r>
            <a:r>
              <a:rPr dirty="0"/>
              <a:t>opportunity</a:t>
            </a:r>
            <a:r>
              <a:rPr spc="-55" dirty="0"/>
              <a:t> </a:t>
            </a:r>
            <a:r>
              <a:rPr spc="-20" dirty="0"/>
              <a:t>cost </a:t>
            </a:r>
            <a:r>
              <a:rPr dirty="0"/>
              <a:t>money</a:t>
            </a:r>
            <a:r>
              <a:rPr spc="-55" dirty="0"/>
              <a:t> </a:t>
            </a:r>
            <a:r>
              <a:rPr dirty="0"/>
              <a:t>received</a:t>
            </a:r>
            <a:r>
              <a:rPr spc="-75" dirty="0"/>
              <a:t> </a:t>
            </a:r>
            <a:r>
              <a:rPr dirty="0"/>
              <a:t>now</a:t>
            </a:r>
            <a:r>
              <a:rPr spc="-55" dirty="0"/>
              <a:t> </a:t>
            </a:r>
            <a:r>
              <a:rPr dirty="0"/>
              <a:t>can</a:t>
            </a:r>
            <a:r>
              <a:rPr spc="-60" dirty="0"/>
              <a:t> </a:t>
            </a:r>
            <a:r>
              <a:rPr dirty="0"/>
              <a:t>be</a:t>
            </a:r>
            <a:r>
              <a:rPr spc="-55" dirty="0"/>
              <a:t> </a:t>
            </a:r>
            <a:r>
              <a:rPr spc="-10" dirty="0"/>
              <a:t>invested</a:t>
            </a:r>
            <a:r>
              <a:rPr spc="-7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converted </a:t>
            </a:r>
            <a:r>
              <a:rPr dirty="0"/>
              <a:t>into</a:t>
            </a:r>
            <a:r>
              <a:rPr spc="-70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larger</a:t>
            </a:r>
            <a:r>
              <a:rPr spc="-75" dirty="0"/>
              <a:t> </a:t>
            </a:r>
            <a:r>
              <a:rPr dirty="0"/>
              <a:t>future</a:t>
            </a:r>
            <a:r>
              <a:rPr spc="-70" dirty="0"/>
              <a:t> </a:t>
            </a:r>
            <a:r>
              <a:rPr spc="-10" dirty="0"/>
              <a:t>amount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453" rIns="0" bIns="0" rtlCol="0">
            <a:spAutoFit/>
          </a:bodyPr>
          <a:lstStyle/>
          <a:p>
            <a:pPr marL="2370455">
              <a:lnSpc>
                <a:spcPct val="100000"/>
              </a:lnSpc>
              <a:spcBef>
                <a:spcPts val="100"/>
              </a:spcBef>
            </a:pPr>
            <a:r>
              <a:rPr dirty="0"/>
              <a:t>Decision</a:t>
            </a:r>
            <a:r>
              <a:rPr spc="200" dirty="0"/>
              <a:t> </a:t>
            </a:r>
            <a:r>
              <a:rPr spc="-20" dirty="0"/>
              <a:t>rules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066035"/>
            <a:ext cx="7886700" cy="432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IRR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discount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rate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which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NPV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of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project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zero.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decision-maker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is </a:t>
            </a:r>
            <a:r>
              <a:rPr sz="3000" dirty="0">
                <a:latin typeface="Calibri"/>
                <a:cs typeface="Calibri"/>
              </a:rPr>
              <a:t>implicitly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asked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make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judgment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to </a:t>
            </a:r>
            <a:r>
              <a:rPr sz="3000" dirty="0">
                <a:latin typeface="Calibri"/>
                <a:cs typeface="Calibri"/>
              </a:rPr>
              <a:t>whether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rate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return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‘acceptable’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not.</a:t>
            </a:r>
            <a:endParaRPr sz="3000">
              <a:latin typeface="Calibri"/>
              <a:cs typeface="Calibri"/>
            </a:endParaRPr>
          </a:p>
          <a:p>
            <a:pPr marL="354965" marR="93345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If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recommended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discount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rate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were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8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per </a:t>
            </a:r>
            <a:r>
              <a:rPr sz="3000" dirty="0">
                <a:latin typeface="Calibri"/>
                <a:cs typeface="Calibri"/>
              </a:rPr>
              <a:t>cent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(in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real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terms),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then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projects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having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IRR </a:t>
            </a:r>
            <a:r>
              <a:rPr sz="3000" spc="-10" dirty="0">
                <a:latin typeface="Calibri"/>
                <a:cs typeface="Calibri"/>
              </a:rPr>
              <a:t>greater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8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per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cent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would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regarded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as </a:t>
            </a:r>
            <a:r>
              <a:rPr sz="3000" spc="-35" dirty="0">
                <a:latin typeface="Calibri"/>
                <a:cs typeface="Calibri"/>
              </a:rPr>
              <a:t>‘acceptable’.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IRR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criterion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commonly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used</a:t>
            </a:r>
            <a:endParaRPr sz="3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by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international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financial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institutions.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3" y="2018791"/>
            <a:ext cx="7948295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i="1" dirty="0">
                <a:latin typeface="Calibri"/>
                <a:cs typeface="Calibri"/>
              </a:rPr>
              <a:t>Calculating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Benefit-</a:t>
            </a:r>
            <a:r>
              <a:rPr sz="2000" i="1" dirty="0">
                <a:latin typeface="Calibri"/>
                <a:cs typeface="Calibri"/>
              </a:rPr>
              <a:t>Cost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spc="-20" dirty="0">
                <a:latin typeface="Calibri"/>
                <a:cs typeface="Calibri"/>
              </a:rPr>
              <a:t>Ratio</a:t>
            </a:r>
            <a:endParaRPr sz="2000">
              <a:latin typeface="Calibri"/>
              <a:cs typeface="Calibri"/>
            </a:endParaRPr>
          </a:p>
          <a:p>
            <a:pPr marL="354965" marR="722630" indent="-342900">
              <a:lnSpc>
                <a:spcPts val="1920"/>
              </a:lnSpc>
              <a:spcBef>
                <a:spcPts val="46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simpler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benefit-</a:t>
            </a:r>
            <a:r>
              <a:rPr sz="2000" dirty="0">
                <a:latin typeface="Calibri"/>
                <a:cs typeface="Calibri"/>
              </a:rPr>
              <a:t>cost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ratio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(BCR),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 </a:t>
            </a:r>
            <a:r>
              <a:rPr sz="2000" spc="-10" dirty="0">
                <a:latin typeface="Calibri"/>
                <a:cs typeface="Calibri"/>
              </a:rPr>
              <a:t>follows:</a:t>
            </a:r>
            <a:endParaRPr sz="2000">
              <a:latin typeface="Calibri"/>
              <a:cs typeface="Calibri"/>
            </a:endParaRPr>
          </a:p>
          <a:p>
            <a:pPr marL="354965" marR="5080" indent="-342900">
              <a:lnSpc>
                <a:spcPts val="192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BCR=net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benefits/net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costs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BCR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estimated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ways.</a:t>
            </a:r>
            <a:endParaRPr sz="2000">
              <a:latin typeface="Calibri"/>
              <a:cs typeface="Calibri"/>
            </a:endParaRPr>
          </a:p>
          <a:p>
            <a:pPr marL="354965" marR="273685" indent="-342900">
              <a:lnSpc>
                <a:spcPct val="80000"/>
              </a:lnSpc>
              <a:spcBef>
                <a:spcPts val="49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One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calculate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benefits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present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costs.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calculate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ratio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present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recurrent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benefits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capital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costs.</a:t>
            </a:r>
            <a:endParaRPr sz="2000">
              <a:latin typeface="Calibri"/>
              <a:cs typeface="Calibri"/>
            </a:endParaRPr>
          </a:p>
          <a:p>
            <a:pPr marL="354965" marR="55880" indent="-342900">
              <a:lnSpc>
                <a:spcPct val="8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However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possibly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often.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either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ratio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greater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(one)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shows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benefit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particular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 </a:t>
            </a:r>
            <a:r>
              <a:rPr sz="2000" dirty="0">
                <a:latin typeface="Calibri"/>
                <a:cs typeface="Calibri"/>
              </a:rPr>
              <a:t>having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considered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costs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benefits.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Arial MT"/>
              <a:buChar char="•"/>
            </a:pPr>
            <a:endParaRPr sz="2000">
              <a:latin typeface="Calibri"/>
              <a:cs typeface="Calibri"/>
            </a:endParaRPr>
          </a:p>
          <a:p>
            <a:pPr marL="354965" marR="420370" indent="-342900">
              <a:lnSpc>
                <a:spcPct val="8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BCR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always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greater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benefits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proposal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exceed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associated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CBA</a:t>
            </a:r>
            <a:r>
              <a:rPr sz="4000" spc="-100" dirty="0"/>
              <a:t> </a:t>
            </a:r>
            <a:r>
              <a:rPr lang="en-IN" sz="4000" spc="-20" dirty="0"/>
              <a:t>–</a:t>
            </a:r>
            <a:r>
              <a:rPr sz="4000" spc="-10" dirty="0"/>
              <a:t>helps</a:t>
            </a:r>
            <a:r>
              <a:rPr lang="en-IN" sz="4000" spc="-10" dirty="0"/>
              <a:t> </a:t>
            </a:r>
            <a:r>
              <a:rPr sz="4000" dirty="0"/>
              <a:t>managers</a:t>
            </a:r>
            <a:r>
              <a:rPr sz="4000" spc="-135" dirty="0"/>
              <a:t> </a:t>
            </a:r>
            <a:r>
              <a:rPr sz="4000" dirty="0"/>
              <a:t>answer</a:t>
            </a:r>
            <a:r>
              <a:rPr sz="4000" spc="-125" dirty="0"/>
              <a:t> </a:t>
            </a:r>
            <a:r>
              <a:rPr sz="4000" dirty="0"/>
              <a:t>questions</a:t>
            </a:r>
            <a:r>
              <a:rPr sz="4000" spc="-150" dirty="0"/>
              <a:t> </a:t>
            </a:r>
            <a:r>
              <a:rPr sz="4000" dirty="0"/>
              <a:t>such</a:t>
            </a:r>
            <a:r>
              <a:rPr sz="4000" spc="-140" dirty="0"/>
              <a:t> </a:t>
            </a:r>
            <a:r>
              <a:rPr sz="4000" spc="-25" dirty="0"/>
              <a:t>as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362200"/>
            <a:ext cx="8458200" cy="3767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marR="5080" indent="-29527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Does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proposal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provide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benefit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community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whole?</a:t>
            </a:r>
            <a:endParaRPr sz="2800" dirty="0">
              <a:latin typeface="Calibri"/>
              <a:cs typeface="Calibri"/>
            </a:endParaRPr>
          </a:p>
          <a:p>
            <a:pPr marL="307340" marR="357505" indent="-29527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proposed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project,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programme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policy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undertaken?</a:t>
            </a:r>
            <a:endParaRPr sz="2800" dirty="0">
              <a:latin typeface="Calibri"/>
              <a:cs typeface="Calibri"/>
            </a:endParaRPr>
          </a:p>
          <a:p>
            <a:pPr marL="307340" marR="1610360" indent="-295275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 err="1">
                <a:latin typeface="Calibri"/>
                <a:cs typeface="Calibri"/>
              </a:rPr>
              <a:t>programme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</a:t>
            </a:r>
            <a:r>
              <a:rPr lang="en-IN" sz="2800" spc="-25" dirty="0">
                <a:latin typeface="Calibri"/>
                <a:cs typeface="Calibri"/>
              </a:rPr>
              <a:t> </a:t>
            </a:r>
            <a:r>
              <a:rPr sz="2800" spc="-85" dirty="0">
                <a:latin typeface="Calibri"/>
                <a:cs typeface="Calibri"/>
              </a:rPr>
              <a:t>continued</a:t>
            </a:r>
            <a:r>
              <a:rPr sz="2800" spc="-10" dirty="0">
                <a:latin typeface="Calibri"/>
                <a:cs typeface="Calibri"/>
              </a:rPr>
              <a:t>?</a:t>
            </a:r>
            <a:endParaRPr sz="2800" dirty="0">
              <a:latin typeface="Calibri"/>
              <a:cs typeface="Calibri"/>
            </a:endParaRPr>
          </a:p>
          <a:p>
            <a:pPr marL="307340" marR="1122680" indent="-295275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</a:tabLst>
            </a:pP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various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alternative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</a:t>
            </a:r>
            <a:r>
              <a:rPr lang="en-IN" sz="2800" spc="-25" dirty="0">
                <a:latin typeface="Calibri"/>
                <a:cs typeface="Calibri"/>
              </a:rPr>
              <a:t> </a:t>
            </a:r>
            <a:r>
              <a:rPr sz="2800" dirty="0" err="1">
                <a:latin typeface="Calibri"/>
                <a:cs typeface="Calibri"/>
              </a:rPr>
              <a:t>programmes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undertaken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65145" marR="5080" indent="-243713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1.2</a:t>
            </a:r>
            <a:r>
              <a:rPr sz="4000" spc="75" dirty="0"/>
              <a:t> </a:t>
            </a:r>
            <a:r>
              <a:rPr sz="4000" dirty="0"/>
              <a:t>What</a:t>
            </a:r>
            <a:r>
              <a:rPr sz="4000" spc="90" dirty="0"/>
              <a:t> </a:t>
            </a:r>
            <a:r>
              <a:rPr sz="4000" dirty="0"/>
              <a:t>is</a:t>
            </a:r>
            <a:r>
              <a:rPr sz="4000" spc="100" dirty="0"/>
              <a:t> </a:t>
            </a:r>
            <a:r>
              <a:rPr sz="4000" spc="55" dirty="0"/>
              <a:t>a</a:t>
            </a:r>
            <a:r>
              <a:rPr sz="4000" spc="90" dirty="0"/>
              <a:t> </a:t>
            </a:r>
            <a:r>
              <a:rPr sz="4000" dirty="0"/>
              <a:t>CBA</a:t>
            </a:r>
            <a:r>
              <a:rPr sz="4000" spc="75" dirty="0"/>
              <a:t> </a:t>
            </a:r>
            <a:r>
              <a:rPr sz="4000" dirty="0"/>
              <a:t>attempting</a:t>
            </a:r>
            <a:r>
              <a:rPr sz="4000" spc="125" dirty="0"/>
              <a:t> </a:t>
            </a:r>
            <a:r>
              <a:rPr sz="4000" spc="-25" dirty="0"/>
              <a:t>to </a:t>
            </a:r>
            <a:r>
              <a:rPr sz="4000" spc="-10" dirty="0"/>
              <a:t>achieve?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38200" y="2020315"/>
            <a:ext cx="8382000" cy="43479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4965" marR="208915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CBA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normally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undertaken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one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aspect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a </a:t>
            </a:r>
            <a:r>
              <a:rPr sz="3000" dirty="0">
                <a:latin typeface="Calibri"/>
                <a:cs typeface="Calibri"/>
              </a:rPr>
              <a:t>more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comprehensive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assessment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a </a:t>
            </a:r>
            <a:r>
              <a:rPr sz="3000" spc="-30" dirty="0">
                <a:latin typeface="Calibri"/>
                <a:cs typeface="Calibri"/>
              </a:rPr>
              <a:t>programme’s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appropriateness,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efficiency</a:t>
            </a:r>
            <a:r>
              <a:rPr sz="3000" spc="-1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and </a:t>
            </a:r>
            <a:r>
              <a:rPr sz="3000" spc="-10" dirty="0">
                <a:latin typeface="Calibri"/>
                <a:cs typeface="Calibri"/>
              </a:rPr>
              <a:t>effectiveness.</a:t>
            </a:r>
            <a:endParaRPr sz="3000" dirty="0">
              <a:latin typeface="Calibri"/>
              <a:cs typeface="Calibri"/>
            </a:endParaRPr>
          </a:p>
          <a:p>
            <a:pPr marL="354965" marR="5080" indent="-342900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endParaRPr lang="en-IN" sz="3000" dirty="0">
              <a:latin typeface="Calibri"/>
              <a:cs typeface="Calibri"/>
            </a:endParaRPr>
          </a:p>
          <a:p>
            <a:pPr marL="354965" marR="5080" indent="-342900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CBA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primarily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designed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answer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question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‘does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expenditure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public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money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this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particular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programme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provide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net </a:t>
            </a:r>
            <a:r>
              <a:rPr sz="3000" dirty="0">
                <a:latin typeface="Calibri"/>
                <a:cs typeface="Calibri"/>
              </a:rPr>
              <a:t>benefit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economy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public,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bearing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in </a:t>
            </a:r>
            <a:r>
              <a:rPr sz="3000" dirty="0">
                <a:latin typeface="Calibri"/>
                <a:cs typeface="Calibri"/>
              </a:rPr>
              <a:t>mind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these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resources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could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applied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an </a:t>
            </a:r>
            <a:r>
              <a:rPr sz="3000" spc="-10" dirty="0">
                <a:latin typeface="Calibri"/>
                <a:cs typeface="Calibri"/>
              </a:rPr>
              <a:t>alternative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use?’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453" rIns="0" bIns="0" rtlCol="0">
            <a:spAutoFit/>
          </a:bodyPr>
          <a:lstStyle/>
          <a:p>
            <a:pPr marL="1198245">
              <a:lnSpc>
                <a:spcPct val="100000"/>
              </a:lnSpc>
              <a:spcBef>
                <a:spcPts val="100"/>
              </a:spcBef>
            </a:pPr>
            <a:r>
              <a:rPr dirty="0"/>
              <a:t>1.3</a:t>
            </a:r>
            <a:r>
              <a:rPr spc="40" dirty="0"/>
              <a:t> </a:t>
            </a:r>
            <a:r>
              <a:rPr dirty="0"/>
              <a:t>Types</a:t>
            </a:r>
            <a:r>
              <a:rPr spc="30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spc="-10" dirty="0"/>
              <a:t>evaluations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1" y="2064511"/>
            <a:ext cx="8382000" cy="4875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many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ways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evaluate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programmes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activities.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However,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there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three </a:t>
            </a:r>
            <a:r>
              <a:rPr sz="3200" dirty="0">
                <a:latin typeface="Calibri"/>
                <a:cs typeface="Calibri"/>
              </a:rPr>
              <a:t>methods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have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frequent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relevance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public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agencies.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These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methods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are:</a:t>
            </a:r>
            <a:endParaRPr sz="3200" dirty="0">
              <a:latin typeface="Calibri"/>
              <a:cs typeface="Calibri"/>
            </a:endParaRPr>
          </a:p>
          <a:p>
            <a:pPr marL="307975" indent="-295275">
              <a:lnSpc>
                <a:spcPct val="100000"/>
              </a:lnSpc>
              <a:spcBef>
                <a:spcPts val="770"/>
              </a:spcBef>
              <a:buChar char="•"/>
              <a:tabLst>
                <a:tab pos="307975" algn="l"/>
              </a:tabLst>
            </a:pPr>
            <a:endParaRPr lang="en-IN" sz="1600" spc="-20" dirty="0">
              <a:latin typeface="Calibri"/>
              <a:cs typeface="Calibri"/>
            </a:endParaRPr>
          </a:p>
          <a:p>
            <a:pPr marL="307975" indent="-295275">
              <a:lnSpc>
                <a:spcPct val="100000"/>
              </a:lnSpc>
              <a:spcBef>
                <a:spcPts val="770"/>
              </a:spcBef>
              <a:buChar char="•"/>
              <a:tabLst>
                <a:tab pos="307975" algn="l"/>
              </a:tabLst>
            </a:pPr>
            <a:r>
              <a:rPr sz="3200" spc="-20" dirty="0">
                <a:latin typeface="Calibri"/>
                <a:cs typeface="Calibri"/>
              </a:rPr>
              <a:t>CBA;</a:t>
            </a:r>
            <a:endParaRPr sz="3200" dirty="0">
              <a:latin typeface="Calibri"/>
              <a:cs typeface="Calibri"/>
            </a:endParaRPr>
          </a:p>
          <a:p>
            <a:pPr marL="307975" indent="-295275">
              <a:lnSpc>
                <a:spcPct val="100000"/>
              </a:lnSpc>
              <a:spcBef>
                <a:spcPts val="770"/>
              </a:spcBef>
              <a:buChar char="•"/>
              <a:tabLst>
                <a:tab pos="307975" algn="l"/>
              </a:tabLst>
            </a:pPr>
            <a:endParaRPr lang="en-IN" sz="1600" dirty="0">
              <a:latin typeface="Calibri"/>
              <a:cs typeface="Calibri"/>
            </a:endParaRPr>
          </a:p>
          <a:p>
            <a:pPr marL="307975" indent="-295275">
              <a:lnSpc>
                <a:spcPct val="100000"/>
              </a:lnSpc>
              <a:spcBef>
                <a:spcPts val="770"/>
              </a:spcBef>
              <a:buChar char="•"/>
              <a:tabLst>
                <a:tab pos="307975" algn="l"/>
              </a:tabLst>
            </a:pPr>
            <a:r>
              <a:rPr sz="3200" dirty="0">
                <a:latin typeface="Calibri"/>
                <a:cs typeface="Calibri"/>
              </a:rPr>
              <a:t>financial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evaluation;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and</a:t>
            </a:r>
            <a:endParaRPr sz="3200" dirty="0">
              <a:latin typeface="Calibri"/>
              <a:cs typeface="Calibri"/>
            </a:endParaRPr>
          </a:p>
          <a:p>
            <a:pPr marL="307975" indent="-295275">
              <a:lnSpc>
                <a:spcPct val="100000"/>
              </a:lnSpc>
              <a:spcBef>
                <a:spcPts val="765"/>
              </a:spcBef>
              <a:buChar char="•"/>
              <a:tabLst>
                <a:tab pos="307975" algn="l"/>
              </a:tabLst>
            </a:pPr>
            <a:endParaRPr lang="en-IN" spc="-25" dirty="0">
              <a:latin typeface="Calibri"/>
              <a:cs typeface="Calibri"/>
            </a:endParaRPr>
          </a:p>
          <a:p>
            <a:pPr marL="307975" indent="-295275">
              <a:lnSpc>
                <a:spcPct val="100000"/>
              </a:lnSpc>
              <a:spcBef>
                <a:spcPts val="765"/>
              </a:spcBef>
              <a:buChar char="•"/>
              <a:tabLst>
                <a:tab pos="307975" algn="l"/>
              </a:tabLst>
            </a:pPr>
            <a:r>
              <a:rPr sz="3200" spc="-25" dirty="0">
                <a:latin typeface="Calibri"/>
                <a:cs typeface="Calibri"/>
              </a:rPr>
              <a:t>cost-</a:t>
            </a:r>
            <a:r>
              <a:rPr sz="3200" spc="-10" dirty="0">
                <a:latin typeface="Calibri"/>
                <a:cs typeface="Calibri"/>
              </a:rPr>
              <a:t>effectiveness</a:t>
            </a:r>
            <a:r>
              <a:rPr sz="3200" spc="-1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analysis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930" y="648709"/>
            <a:ext cx="7972538" cy="962320"/>
          </a:xfrm>
          <a:prstGeom prst="rect">
            <a:avLst/>
          </a:prstGeom>
        </p:spPr>
        <p:txBody>
          <a:bodyPr vert="horz" wrap="square" lIns="0" tIns="282453" rIns="0" bIns="0" rtlCol="0">
            <a:spAutoFit/>
          </a:bodyPr>
          <a:lstStyle/>
          <a:p>
            <a:pPr marL="148971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Calibri"/>
                <a:cs typeface="Calibri"/>
              </a:rPr>
              <a:t>Cost-</a:t>
            </a:r>
            <a:r>
              <a:rPr i="1" spc="55" dirty="0">
                <a:latin typeface="Calibri"/>
                <a:cs typeface="Calibri"/>
              </a:rPr>
              <a:t>Benefi</a:t>
            </a:r>
            <a:r>
              <a:rPr i="1" dirty="0">
                <a:latin typeface="Calibri"/>
                <a:cs typeface="Calibri"/>
              </a:rPr>
              <a:t>t</a:t>
            </a:r>
            <a:r>
              <a:rPr i="1" spc="30" dirty="0">
                <a:latin typeface="Calibri"/>
                <a:cs typeface="Calibri"/>
              </a:rPr>
              <a:t> </a:t>
            </a:r>
            <a:r>
              <a:rPr i="1" spc="40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1" y="2027935"/>
            <a:ext cx="8534400" cy="43872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marR="5080" indent="-342900">
              <a:lnSpc>
                <a:spcPts val="292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CBA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methodology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assessing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net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benefits </a:t>
            </a:r>
            <a:r>
              <a:rPr sz="2700" dirty="0">
                <a:latin typeface="Calibri"/>
                <a:cs typeface="Calibri"/>
              </a:rPr>
              <a:t>accruing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society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whole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result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project, programme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or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policy</a:t>
            </a:r>
            <a:endParaRPr sz="2700" dirty="0">
              <a:latin typeface="Calibri"/>
              <a:cs typeface="Calibri"/>
            </a:endParaRPr>
          </a:p>
          <a:p>
            <a:pPr marL="354965" marR="184150" indent="-342900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The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CBA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method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considers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flow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real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resource </a:t>
            </a:r>
            <a:r>
              <a:rPr sz="2700" dirty="0">
                <a:latin typeface="Calibri"/>
                <a:cs typeface="Calibri"/>
              </a:rPr>
              <a:t>costs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benefits.</a:t>
            </a:r>
            <a:endParaRPr sz="2700" dirty="0">
              <a:latin typeface="Calibri"/>
              <a:cs typeface="Calibri"/>
            </a:endParaRPr>
          </a:p>
          <a:p>
            <a:pPr marL="354965" marR="62865" indent="-342900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CBA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attempts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measure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value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all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costs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and </a:t>
            </a:r>
            <a:r>
              <a:rPr sz="2700" dirty="0">
                <a:latin typeface="Calibri"/>
                <a:cs typeface="Calibri"/>
              </a:rPr>
              <a:t>benefits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that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are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expected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result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from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activity.</a:t>
            </a:r>
            <a:endParaRPr sz="2700" dirty="0">
              <a:latin typeface="Calibri"/>
              <a:cs typeface="Calibri"/>
            </a:endParaRPr>
          </a:p>
          <a:p>
            <a:pPr marL="354965" marR="67310" indent="-342900">
              <a:lnSpc>
                <a:spcPts val="292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</a:tabLst>
            </a:pPr>
            <a:r>
              <a:rPr sz="2700" dirty="0">
                <a:latin typeface="Calibri"/>
                <a:cs typeface="Calibri"/>
              </a:rPr>
              <a:t>It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includes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estimating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costs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benefits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which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are </a:t>
            </a:r>
            <a:r>
              <a:rPr sz="2700" dirty="0">
                <a:latin typeface="Calibri"/>
                <a:cs typeface="Calibri"/>
              </a:rPr>
              <a:t>‘unpriced’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not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subject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normal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market </a:t>
            </a:r>
            <a:r>
              <a:rPr sz="2700" dirty="0">
                <a:latin typeface="Calibri"/>
                <a:cs typeface="Calibri"/>
              </a:rPr>
              <a:t>transactions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but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which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nevertheless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entail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of </a:t>
            </a:r>
            <a:r>
              <a:rPr sz="2700" dirty="0">
                <a:latin typeface="Calibri"/>
                <a:cs typeface="Calibri"/>
              </a:rPr>
              <a:t>real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resources.</a:t>
            </a:r>
            <a:endParaRPr sz="2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683" y="918463"/>
            <a:ext cx="46983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Calibri"/>
                <a:cs typeface="Calibri"/>
              </a:rPr>
              <a:t>Financial</a:t>
            </a:r>
            <a:r>
              <a:rPr i="1" spc="295" dirty="0">
                <a:latin typeface="Calibri"/>
                <a:cs typeface="Calibri"/>
              </a:rPr>
              <a:t> </a:t>
            </a:r>
            <a:r>
              <a:rPr i="1" spc="-10" dirty="0">
                <a:latin typeface="Calibri"/>
                <a:cs typeface="Calibri"/>
              </a:rPr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073657"/>
            <a:ext cx="8382000" cy="47802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4965" marR="5080" indent="-342900">
              <a:lnSpc>
                <a:spcPts val="3240"/>
              </a:lnSpc>
              <a:spcBef>
                <a:spcPts val="505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financial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evaluation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(or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‘investment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evaluation’)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generally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conducted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from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perspective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an </a:t>
            </a:r>
            <a:r>
              <a:rPr sz="3000" dirty="0">
                <a:latin typeface="Calibri"/>
                <a:cs typeface="Calibri"/>
              </a:rPr>
              <a:t>individual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firm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agency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rather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than</a:t>
            </a:r>
            <a:r>
              <a:rPr sz="3000" spc="-9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from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spc="-10" dirty="0">
                <a:latin typeface="Calibri"/>
                <a:cs typeface="Calibri"/>
              </a:rPr>
              <a:t>vantage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point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community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whole.</a:t>
            </a:r>
            <a:endParaRPr sz="3000" dirty="0">
              <a:latin typeface="Calibri"/>
              <a:cs typeface="Calibri"/>
            </a:endParaRPr>
          </a:p>
          <a:p>
            <a:pPr marL="354965" marR="815975" indent="-342900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It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essentially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concerned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with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assessing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dirty="0">
                <a:latin typeface="Calibri"/>
                <a:cs typeface="Calibri"/>
              </a:rPr>
              <a:t>impact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programme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project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the </a:t>
            </a:r>
            <a:r>
              <a:rPr sz="3000" spc="-20" dirty="0">
                <a:latin typeface="Calibri"/>
                <a:cs typeface="Calibri"/>
              </a:rPr>
              <a:t>organization's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own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financial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performance</a:t>
            </a:r>
            <a:endParaRPr sz="3000" dirty="0">
              <a:latin typeface="Calibri"/>
              <a:cs typeface="Calibri"/>
            </a:endParaRPr>
          </a:p>
          <a:p>
            <a:pPr marL="354965" marR="74930" indent="-342900">
              <a:lnSpc>
                <a:spcPts val="324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</a:tabLst>
            </a:pPr>
            <a:r>
              <a:rPr sz="3000" dirty="0">
                <a:latin typeface="Calibri"/>
                <a:cs typeface="Calibri"/>
              </a:rPr>
              <a:t>In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financial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evaluation,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only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cash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flows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and </a:t>
            </a:r>
            <a:r>
              <a:rPr sz="3000" dirty="0">
                <a:latin typeface="Calibri"/>
                <a:cs typeface="Calibri"/>
              </a:rPr>
              <a:t>out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organization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considered;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cashflows </a:t>
            </a:r>
            <a:r>
              <a:rPr sz="3000" dirty="0">
                <a:latin typeface="Calibri"/>
                <a:cs typeface="Calibri"/>
              </a:rPr>
              <a:t>involving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other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parties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are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excluded,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are </a:t>
            </a:r>
            <a:r>
              <a:rPr sz="3000" dirty="0">
                <a:latin typeface="Calibri"/>
                <a:cs typeface="Calibri"/>
              </a:rPr>
              <a:t>‘unpriced’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costs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and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benefits.</a:t>
            </a:r>
            <a:endParaRPr sz="3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453" rIns="0" bIns="0" rtlCol="0">
            <a:spAutoFit/>
          </a:bodyPr>
          <a:lstStyle/>
          <a:p>
            <a:pPr marL="887730">
              <a:lnSpc>
                <a:spcPct val="100000"/>
              </a:lnSpc>
              <a:spcBef>
                <a:spcPts val="100"/>
              </a:spcBef>
            </a:pPr>
            <a:r>
              <a:rPr i="1" dirty="0">
                <a:latin typeface="Calibri"/>
                <a:cs typeface="Calibri"/>
              </a:rPr>
              <a:t>Cost-Effectiveness</a:t>
            </a:r>
            <a:r>
              <a:rPr i="1" spc="395" dirty="0">
                <a:latin typeface="Calibri"/>
                <a:cs typeface="Calibri"/>
              </a:rPr>
              <a:t> </a:t>
            </a:r>
            <a:r>
              <a:rPr i="1" spc="40" dirty="0">
                <a:latin typeface="Calibri"/>
                <a:cs typeface="Calibri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064511"/>
            <a:ext cx="7865745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5082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25" dirty="0">
                <a:latin typeface="Calibri"/>
                <a:cs typeface="Calibri"/>
              </a:rPr>
              <a:t>Cost-</a:t>
            </a:r>
            <a:r>
              <a:rPr sz="3200" spc="-10" dirty="0">
                <a:latin typeface="Calibri"/>
                <a:cs typeface="Calibri"/>
              </a:rPr>
              <a:t>effectiveness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analysis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(CEA)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aimed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at </a:t>
            </a:r>
            <a:r>
              <a:rPr sz="3200" dirty="0">
                <a:latin typeface="Calibri"/>
                <a:cs typeface="Calibri"/>
              </a:rPr>
              <a:t>determining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cost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achieving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specific physical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target.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CEA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useful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such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health,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accident </a:t>
            </a:r>
            <a:r>
              <a:rPr sz="3200" dirty="0">
                <a:latin typeface="Calibri"/>
                <a:cs typeface="Calibri"/>
              </a:rPr>
              <a:t>safety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education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where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often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easier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quantify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benefits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physical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terms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 </a:t>
            </a:r>
            <a:r>
              <a:rPr sz="3200" dirty="0">
                <a:latin typeface="Calibri"/>
                <a:cs typeface="Calibri"/>
              </a:rPr>
              <a:t>value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dollars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6870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1.4</a:t>
            </a:r>
            <a:r>
              <a:rPr sz="4000" spc="135" dirty="0"/>
              <a:t> </a:t>
            </a:r>
            <a:r>
              <a:rPr sz="4000" dirty="0"/>
              <a:t>Programme</a:t>
            </a:r>
            <a:r>
              <a:rPr sz="4000" spc="180" dirty="0"/>
              <a:t> </a:t>
            </a:r>
            <a:r>
              <a:rPr sz="4000" dirty="0"/>
              <a:t>evaluation</a:t>
            </a:r>
            <a:r>
              <a:rPr sz="4000" spc="175" dirty="0"/>
              <a:t> </a:t>
            </a:r>
            <a:r>
              <a:rPr sz="4000" dirty="0"/>
              <a:t>and</a:t>
            </a:r>
            <a:r>
              <a:rPr sz="4000" spc="165" dirty="0"/>
              <a:t> </a:t>
            </a:r>
            <a:r>
              <a:rPr sz="4000" spc="-25" dirty="0"/>
              <a:t>CBA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133" y="2029459"/>
            <a:ext cx="8058150" cy="41471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4965" marR="14604" indent="-3429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spc="-10" dirty="0">
                <a:latin typeface="Calibri"/>
                <a:cs typeface="Calibri"/>
              </a:rPr>
              <a:t>Programme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evaluation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essentially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assessment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0" dirty="0">
                <a:latin typeface="Calibri"/>
                <a:cs typeface="Calibri"/>
              </a:rPr>
              <a:t> a </a:t>
            </a:r>
            <a:r>
              <a:rPr sz="2600" spc="-10" dirty="0">
                <a:latin typeface="Calibri"/>
                <a:cs typeface="Calibri"/>
              </a:rPr>
              <a:t>programme,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order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aid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judgments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about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appropriateness,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efficiency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effectiveness.</a:t>
            </a:r>
            <a:endParaRPr sz="2600">
              <a:latin typeface="Calibri"/>
              <a:cs typeface="Calibri"/>
            </a:endParaRPr>
          </a:p>
          <a:p>
            <a:pPr marL="354965" marR="5080" indent="-342900">
              <a:lnSpc>
                <a:spcPts val="281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CBA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useful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tool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programme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evaluation.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examines </a:t>
            </a:r>
            <a:r>
              <a:rPr sz="2600" dirty="0">
                <a:latin typeface="Calibri"/>
                <a:cs typeface="Calibri"/>
              </a:rPr>
              <a:t>whether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particular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resources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generates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net </a:t>
            </a:r>
            <a:r>
              <a:rPr sz="2600" spc="-10" dirty="0">
                <a:latin typeface="Calibri"/>
                <a:cs typeface="Calibri"/>
              </a:rPr>
              <a:t>returns.</a:t>
            </a:r>
            <a:endParaRPr sz="2600">
              <a:latin typeface="Calibri"/>
              <a:cs typeface="Calibri"/>
            </a:endParaRPr>
          </a:p>
          <a:p>
            <a:pPr marL="354965" marR="247015" indent="-342900">
              <a:lnSpc>
                <a:spcPts val="2810"/>
              </a:lnSpc>
              <a:spcBef>
                <a:spcPts val="620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Calibri"/>
                <a:cs typeface="Calibri"/>
              </a:rPr>
              <a:t>It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important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distinction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between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outputs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outcomes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government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programme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context. </a:t>
            </a:r>
            <a:r>
              <a:rPr sz="2600" i="1" dirty="0">
                <a:latin typeface="Calibri"/>
                <a:cs typeface="Calibri"/>
              </a:rPr>
              <a:t>Outputs</a:t>
            </a:r>
            <a:r>
              <a:rPr sz="2600" i="1" spc="-7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are</a:t>
            </a:r>
            <a:r>
              <a:rPr sz="2600" i="1" spc="-4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physical</a:t>
            </a:r>
            <a:r>
              <a:rPr sz="2600" i="1" spc="-6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deliverables</a:t>
            </a:r>
            <a:r>
              <a:rPr sz="2600" i="1" spc="-7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over</a:t>
            </a:r>
            <a:r>
              <a:rPr sz="2600" i="1" spc="-6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which</a:t>
            </a:r>
            <a:r>
              <a:rPr sz="2600" i="1" spc="-45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managers </a:t>
            </a:r>
            <a:r>
              <a:rPr sz="2600" i="1" dirty="0">
                <a:latin typeface="Calibri"/>
                <a:cs typeface="Calibri"/>
              </a:rPr>
              <a:t>have</a:t>
            </a:r>
            <a:r>
              <a:rPr sz="2600" i="1" spc="-7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a</a:t>
            </a:r>
            <a:r>
              <a:rPr sz="2600" i="1" spc="-6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high</a:t>
            </a:r>
            <a:r>
              <a:rPr sz="2600" i="1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degree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control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whereas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outcomes</a:t>
            </a:r>
            <a:r>
              <a:rPr sz="2600" i="1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refl</a:t>
            </a:r>
            <a:r>
              <a:rPr sz="2600" i="1" spc="-10" dirty="0">
                <a:latin typeface="Calibri"/>
                <a:cs typeface="Calibri"/>
              </a:rPr>
              <a:t>ect </a:t>
            </a:r>
            <a:r>
              <a:rPr sz="2600" i="1" dirty="0">
                <a:latin typeface="Calibri"/>
                <a:cs typeface="Calibri"/>
              </a:rPr>
              <a:t>the</a:t>
            </a:r>
            <a:r>
              <a:rPr sz="2600" i="1" spc="-5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real</a:t>
            </a:r>
            <a:r>
              <a:rPr sz="2600" i="1" spc="-4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programme</a:t>
            </a:r>
            <a:r>
              <a:rPr sz="2600" i="1" spc="-5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impacts</a:t>
            </a:r>
            <a:r>
              <a:rPr sz="2600" i="1" spc="-50" dirty="0">
                <a:latin typeface="Calibri"/>
                <a:cs typeface="Calibri"/>
              </a:rPr>
              <a:t> </a:t>
            </a:r>
            <a:r>
              <a:rPr sz="2600" i="1" dirty="0">
                <a:latin typeface="Calibri"/>
                <a:cs typeface="Calibri"/>
              </a:rPr>
              <a:t>or</a:t>
            </a:r>
            <a:r>
              <a:rPr sz="2600" i="1" spc="-25" dirty="0">
                <a:latin typeface="Calibri"/>
                <a:cs typeface="Calibri"/>
              </a:rPr>
              <a:t> </a:t>
            </a:r>
            <a:r>
              <a:rPr sz="2600" i="1" spc="-10" dirty="0">
                <a:latin typeface="Calibri"/>
                <a:cs typeface="Calibri"/>
              </a:rPr>
              <a:t>benefits.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1945</Words>
  <Application>Microsoft Office PowerPoint</Application>
  <PresentationFormat>Custom</PresentationFormat>
  <Paragraphs>133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 MT</vt:lpstr>
      <vt:lpstr>Calibri</vt:lpstr>
      <vt:lpstr>Office Theme</vt:lpstr>
      <vt:lpstr>A Overview of Cost-Benefit Analysis</vt:lpstr>
      <vt:lpstr>1 COST-BENEFIT ANALYSIS – AN OVERVIEW</vt:lpstr>
      <vt:lpstr>CBA –helps managers answer questions such as</vt:lpstr>
      <vt:lpstr>1.2 What is a CBA attempting to achieve?</vt:lpstr>
      <vt:lpstr>1.3 Types of evaluations</vt:lpstr>
      <vt:lpstr>Cost-Benefit Analysis</vt:lpstr>
      <vt:lpstr>Financial Evaluation</vt:lpstr>
      <vt:lpstr>Cost-Effectiveness Analysis</vt:lpstr>
      <vt:lpstr>1.4 Programme evaluation and CBA</vt:lpstr>
      <vt:lpstr>2 WHY UNDERTAKE A COST-BENEFIT ANALYSIS?</vt:lpstr>
      <vt:lpstr>3 WHEN IS A COST-BENEFIT ANALYSIS USED?</vt:lpstr>
      <vt:lpstr>B Conducting a Cost-Benefit Analysis</vt:lpstr>
      <vt:lpstr>Key steps in the Cost-Benefit Analysis Process</vt:lpstr>
      <vt:lpstr>4.1 Determine scope and objectives</vt:lpstr>
      <vt:lpstr>4.2 Assess the constraints</vt:lpstr>
      <vt:lpstr>4.3 Consider the alternatives</vt:lpstr>
      <vt:lpstr>4.4 Identify, quantify and value the costs and benefits of each alternative</vt:lpstr>
      <vt:lpstr>4.5 Calculate the Net Present Value</vt:lpstr>
      <vt:lpstr>4.6 Sensitivity analysis and dealing with uncertainty</vt:lpstr>
      <vt:lpstr>PowerPoint Presentation</vt:lpstr>
      <vt:lpstr>4.7 Consider equity and distributional implications</vt:lpstr>
      <vt:lpstr>4.8 Report the results and prepare a recommendation</vt:lpstr>
      <vt:lpstr>B Conducting a Cost-Benefit Analysis</vt:lpstr>
      <vt:lpstr>Decision rules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cost benefit analysis </dc:title>
  <dc:creator>Administrator</dc:creator>
  <cp:lastModifiedBy>Ashvini</cp:lastModifiedBy>
  <cp:revision>2</cp:revision>
  <dcterms:created xsi:type="dcterms:W3CDTF">2025-04-02T02:38:58Z</dcterms:created>
  <dcterms:modified xsi:type="dcterms:W3CDTF">2025-04-02T02:40:56Z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2013-03-22T00:00:00Z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2025-04-02T00:00:00Z</vt:filetime>
  </property>
  <property fmtid="{D5CDD505-2E9C-101B-9397-08002B2CF9AE}" pid="5" name="Producer">
    <vt:lpwstr>GPL Ghostscript 8.15</vt:lpwstr>
  </property>
</Properties>
</file>