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61" r:id="rId4"/>
    <p:sldId id="259" r:id="rId5"/>
    <p:sldId id="260"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F700B5-1615-44B0-B8AE-3376B8F17B3D}" type="datetimeFigureOut">
              <a:rPr lang="en-IN" smtClean="0"/>
              <a:t>10-01-2024</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4D11F06-18CA-4A9C-B341-898C1A71333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377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F700B5-1615-44B0-B8AE-3376B8F17B3D}"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D11F06-18CA-4A9C-B341-898C1A71333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757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F700B5-1615-44B0-B8AE-3376B8F17B3D}"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D11F06-18CA-4A9C-B341-898C1A71333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853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F700B5-1615-44B0-B8AE-3376B8F17B3D}"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D11F06-18CA-4A9C-B341-898C1A71333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5193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F700B5-1615-44B0-B8AE-3376B8F17B3D}" type="datetimeFigureOut">
              <a:rPr lang="en-IN" smtClean="0"/>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D11F06-18CA-4A9C-B341-898C1A71333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6443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F700B5-1615-44B0-B8AE-3376B8F17B3D}"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D11F06-18CA-4A9C-B341-898C1A71333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53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F700B5-1615-44B0-B8AE-3376B8F17B3D}" type="datetimeFigureOut">
              <a:rPr lang="en-IN" smtClean="0"/>
              <a:t>10-01-2024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D11F06-18CA-4A9C-B341-898C1A71333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02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700B5-1615-44B0-B8AE-3376B8F17B3D}" type="datetimeFigureOut">
              <a:rPr lang="en-IN" smtClean="0"/>
              <a:t>10-01-2024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D11F06-18CA-4A9C-B341-898C1A71333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786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F700B5-1615-44B0-B8AE-3376B8F17B3D}" type="datetimeFigureOut">
              <a:rPr lang="en-IN" smtClean="0"/>
              <a:t>10-01-2024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4D11F06-18CA-4A9C-B341-898C1A713330}" type="slidenum">
              <a:rPr lang="en-IN" smtClean="0"/>
              <a:t>‹#›</a:t>
            </a:fld>
            <a:endParaRPr lang="en-IN"/>
          </a:p>
        </p:txBody>
      </p:sp>
    </p:spTree>
    <p:extLst>
      <p:ext uri="{BB962C8B-B14F-4D97-AF65-F5344CB8AC3E}">
        <p14:creationId xmlns:p14="http://schemas.microsoft.com/office/powerpoint/2010/main" val="1845231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DF700B5-1615-44B0-B8AE-3376B8F17B3D}" type="datetimeFigureOut">
              <a:rPr lang="en-IN" smtClean="0"/>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D11F06-18CA-4A9C-B341-898C1A71333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5304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F700B5-1615-44B0-B8AE-3376B8F17B3D}" type="datetimeFigureOut">
              <a:rPr lang="en-IN" smtClean="0"/>
              <a:t>10-01-2024</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4D11F06-18CA-4A9C-B341-898C1A71333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9185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DF700B5-1615-44B0-B8AE-3376B8F17B3D}" type="datetimeFigureOut">
              <a:rPr lang="en-IN" smtClean="0"/>
              <a:t>10-01-2024</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4D11F06-18CA-4A9C-B341-898C1A71333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707764"/>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400" b="1" dirty="0"/>
              <a:t>Engineering Economics</a:t>
            </a:r>
          </a:p>
        </p:txBody>
      </p:sp>
      <p:sp>
        <p:nvSpPr>
          <p:cNvPr id="4" name="TextBox 3"/>
          <p:cNvSpPr txBox="1"/>
          <p:nvPr/>
        </p:nvSpPr>
        <p:spPr>
          <a:xfrm>
            <a:off x="2560319" y="4325112"/>
            <a:ext cx="7589520" cy="523220"/>
          </a:xfrm>
          <a:prstGeom prst="rect">
            <a:avLst/>
          </a:prstGeom>
          <a:noFill/>
        </p:spPr>
        <p:txBody>
          <a:bodyPr wrap="square" rtlCol="0">
            <a:spAutoFit/>
          </a:bodyPr>
          <a:lstStyle/>
          <a:p>
            <a:pPr algn="ctr"/>
            <a:r>
              <a:rPr lang="en-US" sz="2800" dirty="0"/>
              <a:t>DR. SUMANT WACHASUNDAR</a:t>
            </a:r>
            <a:endParaRPr lang="en-IN" sz="2800" dirty="0"/>
          </a:p>
        </p:txBody>
      </p:sp>
    </p:spTree>
    <p:extLst>
      <p:ext uri="{BB962C8B-B14F-4D97-AF65-F5344CB8AC3E}">
        <p14:creationId xmlns:p14="http://schemas.microsoft.com/office/powerpoint/2010/main" val="256053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9812"/>
            <a:ext cx="10515600" cy="653778"/>
          </a:xfrm>
        </p:spPr>
        <p:txBody>
          <a:bodyPr>
            <a:normAutofit/>
          </a:bodyPr>
          <a:lstStyle/>
          <a:p>
            <a:pPr algn="ctr"/>
            <a:r>
              <a:rPr lang="en-US" b="1" dirty="0"/>
              <a:t>Syllabus</a:t>
            </a:r>
            <a:endParaRPr lang="en-IN" b="1" dirty="0"/>
          </a:p>
        </p:txBody>
      </p:sp>
      <p:sp>
        <p:nvSpPr>
          <p:cNvPr id="3" name="Content Placeholder 2"/>
          <p:cNvSpPr>
            <a:spLocks noGrp="1"/>
          </p:cNvSpPr>
          <p:nvPr>
            <p:ph idx="1"/>
          </p:nvPr>
        </p:nvSpPr>
        <p:spPr>
          <a:xfrm>
            <a:off x="524692" y="953590"/>
            <a:ext cx="10829108" cy="5541826"/>
          </a:xfrm>
        </p:spPr>
        <p:txBody>
          <a:bodyPr>
            <a:normAutofit fontScale="77500" lnSpcReduction="20000"/>
          </a:bodyPr>
          <a:lstStyle/>
          <a:p>
            <a:pPr algn="just"/>
            <a:r>
              <a:rPr lang="en-US" b="1" dirty="0"/>
              <a:t>Introduction to Engineering Economics</a:t>
            </a:r>
            <a:r>
              <a:rPr lang="en-US" dirty="0"/>
              <a:t>: The Art and Science of Economic Analysis; Tools of Economic Analysis; Engineering Efficiency; Meaning and Scope of Engineering economics; Elementary Engineering Analysis</a:t>
            </a:r>
            <a:endParaRPr lang="en-IN" dirty="0"/>
          </a:p>
          <a:p>
            <a:pPr algn="just"/>
            <a:endParaRPr lang="en-US" b="1" dirty="0"/>
          </a:p>
          <a:p>
            <a:pPr algn="just"/>
            <a:r>
              <a:rPr lang="en-US" b="1" dirty="0"/>
              <a:t>Behavior of Profit Maximizing Firms: </a:t>
            </a:r>
            <a:r>
              <a:rPr lang="en-US" dirty="0"/>
              <a:t>Production Function: Law of variable Proportion; Law of returns to scale; Profit Maximization of commutative firm -Cost and revenue concepts; Types of Markets-Monopoly, Oligopoly, and Monopolistic Competition</a:t>
            </a:r>
            <a:endParaRPr lang="en-IN" dirty="0"/>
          </a:p>
          <a:p>
            <a:pPr algn="just"/>
            <a:endParaRPr lang="en-US" b="1" dirty="0"/>
          </a:p>
          <a:p>
            <a:pPr algn="just"/>
            <a:r>
              <a:rPr lang="en-US" b="1" dirty="0"/>
              <a:t>Time Value of Money</a:t>
            </a:r>
            <a:r>
              <a:rPr lang="en-US" dirty="0"/>
              <a:t>: Interest - Simple and compound; nominal and effective rate of interest; Cash flow diagrams; Principles of economic equivalence; Internal rate of return; Cost benefit analysis for public projects</a:t>
            </a:r>
            <a:endParaRPr lang="en-IN" dirty="0"/>
          </a:p>
          <a:p>
            <a:pPr algn="just"/>
            <a:endParaRPr lang="en-US" b="1" dirty="0"/>
          </a:p>
          <a:p>
            <a:pPr algn="just"/>
            <a:r>
              <a:rPr lang="en-US" b="1" dirty="0"/>
              <a:t>Depreciation: </a:t>
            </a:r>
            <a:r>
              <a:rPr lang="en-US" dirty="0"/>
              <a:t>Depreciation of capital asset, causes of depreciation, Methods of calculating depreciation (Straight line method, Declining balance method), After tax comparison of project. Evaluation of public alternatives- introduction; Inflation adjusted decisions and procedure to adjust inflation; comparison of alternatives and determination of economic life of asset</a:t>
            </a:r>
            <a:endParaRPr lang="en-IN" dirty="0"/>
          </a:p>
          <a:p>
            <a:pPr algn="just"/>
            <a:endParaRPr lang="en-US" b="1" dirty="0"/>
          </a:p>
          <a:p>
            <a:pPr algn="just"/>
            <a:r>
              <a:rPr lang="en-US" b="1" dirty="0"/>
              <a:t>Banking and Development</a:t>
            </a:r>
            <a:r>
              <a:rPr lang="en-US" dirty="0"/>
              <a:t>: The functions of commercial and central bank : Foreign Direct Investment : Free trade vs. Protectionism; Capital formation; Recession and stagnation;</a:t>
            </a:r>
            <a:r>
              <a:rPr lang="en-IN" dirty="0"/>
              <a:t> </a:t>
            </a:r>
            <a:r>
              <a:rPr lang="en-US" dirty="0"/>
              <a:t>Inclusive growth; Public-Private partnership for development; Basics of National Income Accounting</a:t>
            </a:r>
            <a:endParaRPr lang="en-IN" dirty="0"/>
          </a:p>
        </p:txBody>
      </p:sp>
    </p:spTree>
    <p:extLst>
      <p:ext uri="{BB962C8B-B14F-4D97-AF65-F5344CB8AC3E}">
        <p14:creationId xmlns:p14="http://schemas.microsoft.com/office/powerpoint/2010/main" val="2034841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normAutofit/>
          </a:bodyPr>
          <a:lstStyle/>
          <a:p>
            <a:pPr algn="ctr"/>
            <a:r>
              <a:rPr lang="en-US" b="1" dirty="0"/>
              <a:t>UNIT I</a:t>
            </a:r>
            <a:endParaRPr lang="en-IN" b="1" dirty="0"/>
          </a:p>
        </p:txBody>
      </p:sp>
      <p:sp>
        <p:nvSpPr>
          <p:cNvPr id="3" name="Content Placeholder 2"/>
          <p:cNvSpPr>
            <a:spLocks noGrp="1"/>
          </p:cNvSpPr>
          <p:nvPr>
            <p:ph idx="1"/>
          </p:nvPr>
        </p:nvSpPr>
        <p:spPr>
          <a:xfrm>
            <a:off x="483327" y="1005840"/>
            <a:ext cx="10870473" cy="5421085"/>
          </a:xfrm>
        </p:spPr>
        <p:txBody>
          <a:bodyPr>
            <a:normAutofit/>
          </a:bodyPr>
          <a:lstStyle/>
          <a:p>
            <a:pPr algn="just"/>
            <a:r>
              <a:rPr lang="en-US" dirty="0"/>
              <a:t>Economics is the science that deals with the production and consumption of goods and services and the distribution and rendering of these for human welfare. The following are the economic goals. </a:t>
            </a:r>
          </a:p>
          <a:p>
            <a:pPr algn="just"/>
            <a:endParaRPr lang="en-US" dirty="0"/>
          </a:p>
          <a:p>
            <a:pPr lvl="1" algn="just"/>
            <a:r>
              <a:rPr lang="en-US" dirty="0"/>
              <a:t>A high level of employment </a:t>
            </a:r>
          </a:p>
          <a:p>
            <a:pPr lvl="1" algn="just"/>
            <a:r>
              <a:rPr lang="en-US" dirty="0"/>
              <a:t>Price stability </a:t>
            </a:r>
          </a:p>
          <a:p>
            <a:pPr lvl="1" algn="just"/>
            <a:r>
              <a:rPr lang="en-US" dirty="0"/>
              <a:t>Efficiency </a:t>
            </a:r>
          </a:p>
          <a:p>
            <a:pPr lvl="1" algn="just"/>
            <a:r>
              <a:rPr lang="en-US" dirty="0"/>
              <a:t>An equitable distribution of income </a:t>
            </a:r>
          </a:p>
          <a:p>
            <a:pPr lvl="1" algn="just"/>
            <a:r>
              <a:rPr lang="en-US" dirty="0"/>
              <a:t>Growth </a:t>
            </a:r>
          </a:p>
          <a:p>
            <a:pPr lvl="1" algn="just"/>
            <a:endParaRPr lang="en-US" dirty="0"/>
          </a:p>
          <a:p>
            <a:pPr algn="just"/>
            <a:r>
              <a:rPr lang="en-US" dirty="0"/>
              <a:t>Some of the above goals are interdependent. The economic goals are not always complementary; in many cases they are in conflict. For example, any move to have a significant reduction in unemployment will lead to an increase in inflation.</a:t>
            </a:r>
            <a:endParaRPr lang="en-IN" dirty="0"/>
          </a:p>
        </p:txBody>
      </p:sp>
    </p:spTree>
    <p:extLst>
      <p:ext uri="{BB962C8B-B14F-4D97-AF65-F5344CB8AC3E}">
        <p14:creationId xmlns:p14="http://schemas.microsoft.com/office/powerpoint/2010/main" val="227396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normAutofit/>
          </a:bodyPr>
          <a:lstStyle/>
          <a:p>
            <a:pPr algn="ctr"/>
            <a:r>
              <a:rPr lang="en-IN" sz="4000" b="1" dirty="0"/>
              <a:t>Flow in an Economy</a:t>
            </a:r>
            <a:endParaRPr lang="en-IN" sz="4000" dirty="0"/>
          </a:p>
        </p:txBody>
      </p:sp>
      <p:pic>
        <p:nvPicPr>
          <p:cNvPr id="4" name="Picture 3"/>
          <p:cNvPicPr>
            <a:picLocks noChangeAspect="1"/>
          </p:cNvPicPr>
          <p:nvPr/>
        </p:nvPicPr>
        <p:blipFill>
          <a:blip r:embed="rId2"/>
          <a:stretch>
            <a:fillRect/>
          </a:stretch>
        </p:blipFill>
        <p:spPr>
          <a:xfrm>
            <a:off x="1627414" y="1136470"/>
            <a:ext cx="9254853" cy="5617027"/>
          </a:xfrm>
          <a:prstGeom prst="rect">
            <a:avLst/>
          </a:prstGeom>
        </p:spPr>
      </p:pic>
    </p:spTree>
    <p:extLst>
      <p:ext uri="{BB962C8B-B14F-4D97-AF65-F5344CB8AC3E}">
        <p14:creationId xmlns:p14="http://schemas.microsoft.com/office/powerpoint/2010/main" val="1815044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13628"/>
          </a:xfrm>
        </p:spPr>
        <p:txBody>
          <a:bodyPr>
            <a:normAutofit/>
          </a:bodyPr>
          <a:lstStyle/>
          <a:p>
            <a:pPr algn="ctr"/>
            <a:r>
              <a:rPr lang="en-US" sz="4000" b="1" dirty="0"/>
              <a:t>Law of Supply and Demand</a:t>
            </a:r>
            <a:endParaRPr lang="en-IN" sz="4000" dirty="0"/>
          </a:p>
        </p:txBody>
      </p:sp>
      <p:sp>
        <p:nvSpPr>
          <p:cNvPr id="3" name="Content Placeholder 2"/>
          <p:cNvSpPr>
            <a:spLocks noGrp="1"/>
          </p:cNvSpPr>
          <p:nvPr>
            <p:ph idx="1"/>
          </p:nvPr>
        </p:nvSpPr>
        <p:spPr>
          <a:xfrm>
            <a:off x="222069" y="1825625"/>
            <a:ext cx="7333791" cy="4351338"/>
          </a:xfrm>
        </p:spPr>
        <p:txBody>
          <a:bodyPr>
            <a:normAutofit fontScale="70000" lnSpcReduction="20000"/>
          </a:bodyPr>
          <a:lstStyle/>
          <a:p>
            <a:pPr marL="0" indent="0">
              <a:buNone/>
            </a:pPr>
            <a:r>
              <a:rPr lang="en-IN" b="1" dirty="0"/>
              <a:t>Factors influencing demand</a:t>
            </a:r>
          </a:p>
          <a:p>
            <a:r>
              <a:rPr lang="en-US" dirty="0"/>
              <a:t>The shape of the demand curve is influenced by the following factors:</a:t>
            </a:r>
          </a:p>
          <a:p>
            <a:r>
              <a:rPr lang="en-IN" dirty="0"/>
              <a:t> Income of the people</a:t>
            </a:r>
          </a:p>
          <a:p>
            <a:r>
              <a:rPr lang="en-IN" dirty="0"/>
              <a:t> Prices of related goods</a:t>
            </a:r>
          </a:p>
          <a:p>
            <a:r>
              <a:rPr lang="en-IN" dirty="0"/>
              <a:t> Tastes of consumers</a:t>
            </a:r>
          </a:p>
          <a:p>
            <a:endParaRPr lang="en-US" dirty="0"/>
          </a:p>
          <a:p>
            <a:pPr marL="0" indent="0">
              <a:buNone/>
            </a:pPr>
            <a:r>
              <a:rPr lang="en-IN" b="1" dirty="0"/>
              <a:t>Factors influencing supply</a:t>
            </a:r>
          </a:p>
          <a:p>
            <a:r>
              <a:rPr lang="en-US" dirty="0"/>
              <a:t>The shape of the supply curve is affected by the following factors:</a:t>
            </a:r>
          </a:p>
          <a:p>
            <a:r>
              <a:rPr lang="en-IN" dirty="0"/>
              <a:t> Cost of the inputs</a:t>
            </a:r>
          </a:p>
          <a:p>
            <a:r>
              <a:rPr lang="en-IN" dirty="0"/>
              <a:t> Technology</a:t>
            </a:r>
          </a:p>
          <a:p>
            <a:r>
              <a:rPr lang="en-IN" dirty="0"/>
              <a:t> Weather</a:t>
            </a:r>
          </a:p>
          <a:p>
            <a:r>
              <a:rPr lang="en-IN" dirty="0"/>
              <a:t> Prices of related goods</a:t>
            </a:r>
          </a:p>
        </p:txBody>
      </p:sp>
      <p:pic>
        <p:nvPicPr>
          <p:cNvPr id="4" name="Picture 3"/>
          <p:cNvPicPr>
            <a:picLocks noChangeAspect="1"/>
          </p:cNvPicPr>
          <p:nvPr/>
        </p:nvPicPr>
        <p:blipFill>
          <a:blip r:embed="rId2"/>
          <a:stretch>
            <a:fillRect/>
          </a:stretch>
        </p:blipFill>
        <p:spPr>
          <a:xfrm>
            <a:off x="7555861" y="1825625"/>
            <a:ext cx="4477207" cy="3804466"/>
          </a:xfrm>
          <a:prstGeom prst="rect">
            <a:avLst/>
          </a:prstGeom>
        </p:spPr>
      </p:pic>
    </p:spTree>
    <p:extLst>
      <p:ext uri="{BB962C8B-B14F-4D97-AF65-F5344CB8AC3E}">
        <p14:creationId xmlns:p14="http://schemas.microsoft.com/office/powerpoint/2010/main" val="346161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normAutofit fontScale="90000"/>
          </a:bodyPr>
          <a:lstStyle/>
          <a:p>
            <a:pPr algn="ctr"/>
            <a:r>
              <a:rPr lang="en-IN" sz="4000" b="1" dirty="0"/>
              <a:t>CONCEPT OF ENGINEERING ECONOMICS</a:t>
            </a:r>
            <a:endParaRPr lang="en-IN" sz="4000" dirty="0"/>
          </a:p>
        </p:txBody>
      </p:sp>
      <p:sp>
        <p:nvSpPr>
          <p:cNvPr id="3" name="Content Placeholder 2"/>
          <p:cNvSpPr>
            <a:spLocks noGrp="1"/>
          </p:cNvSpPr>
          <p:nvPr>
            <p:ph idx="1"/>
          </p:nvPr>
        </p:nvSpPr>
        <p:spPr>
          <a:xfrm>
            <a:off x="404949" y="1355362"/>
            <a:ext cx="11194867" cy="4351338"/>
          </a:xfrm>
        </p:spPr>
        <p:txBody>
          <a:bodyPr>
            <a:normAutofit fontScale="85000" lnSpcReduction="10000"/>
          </a:bodyPr>
          <a:lstStyle/>
          <a:p>
            <a:pPr algn="just"/>
            <a:r>
              <a:rPr lang="en-US" dirty="0"/>
              <a:t>Science is a field of study where the basic principles of different physical systems are formulated and tested. </a:t>
            </a:r>
          </a:p>
          <a:p>
            <a:pPr algn="just"/>
            <a:endParaRPr lang="en-US" dirty="0"/>
          </a:p>
          <a:p>
            <a:pPr algn="just"/>
            <a:r>
              <a:rPr lang="en-US" dirty="0"/>
              <a:t>Engineering is the application of science. </a:t>
            </a:r>
          </a:p>
          <a:p>
            <a:pPr algn="just"/>
            <a:endParaRPr lang="en-US" dirty="0"/>
          </a:p>
          <a:p>
            <a:pPr algn="just"/>
            <a:r>
              <a:rPr lang="en-US" dirty="0"/>
              <a:t>It establishes varied application systems based on different scientific principles.</a:t>
            </a:r>
          </a:p>
          <a:p>
            <a:pPr algn="just"/>
            <a:endParaRPr lang="en-US" dirty="0"/>
          </a:p>
          <a:p>
            <a:pPr algn="just"/>
            <a:r>
              <a:rPr lang="en-IN" b="1" dirty="0"/>
              <a:t>Types of Efficiency</a:t>
            </a:r>
          </a:p>
          <a:p>
            <a:pPr lvl="1" algn="just"/>
            <a:r>
              <a:rPr lang="en-IN" b="1" dirty="0"/>
              <a:t>Technical efficiency</a:t>
            </a:r>
          </a:p>
          <a:p>
            <a:pPr algn="just"/>
            <a:endParaRPr lang="en-IN" b="1" dirty="0"/>
          </a:p>
          <a:p>
            <a:pPr algn="just"/>
            <a:endParaRPr lang="en-IN" b="1" dirty="0"/>
          </a:p>
          <a:p>
            <a:pPr lvl="1" algn="just"/>
            <a:r>
              <a:rPr lang="en-IN" b="1" dirty="0"/>
              <a:t>Economic efficiency</a:t>
            </a:r>
            <a:endParaRPr lang="en-IN" dirty="0"/>
          </a:p>
        </p:txBody>
      </p:sp>
      <p:pic>
        <p:nvPicPr>
          <p:cNvPr id="4" name="Picture 3"/>
          <p:cNvPicPr>
            <a:picLocks noChangeAspect="1"/>
          </p:cNvPicPr>
          <p:nvPr/>
        </p:nvPicPr>
        <p:blipFill>
          <a:blip r:embed="rId2"/>
          <a:stretch>
            <a:fillRect/>
          </a:stretch>
        </p:blipFill>
        <p:spPr>
          <a:xfrm>
            <a:off x="3014798" y="4557575"/>
            <a:ext cx="4620499" cy="759007"/>
          </a:xfrm>
          <a:prstGeom prst="rect">
            <a:avLst/>
          </a:prstGeom>
        </p:spPr>
      </p:pic>
      <p:pic>
        <p:nvPicPr>
          <p:cNvPr id="5" name="Picture 4"/>
          <p:cNvPicPr>
            <a:picLocks noChangeAspect="1"/>
          </p:cNvPicPr>
          <p:nvPr/>
        </p:nvPicPr>
        <p:blipFill>
          <a:blip r:embed="rId3"/>
          <a:stretch>
            <a:fillRect/>
          </a:stretch>
        </p:blipFill>
        <p:spPr>
          <a:xfrm>
            <a:off x="2844437" y="5706700"/>
            <a:ext cx="5857838" cy="720226"/>
          </a:xfrm>
          <a:prstGeom prst="rect">
            <a:avLst/>
          </a:prstGeom>
        </p:spPr>
      </p:pic>
    </p:spTree>
    <p:extLst>
      <p:ext uri="{BB962C8B-B14F-4D97-AF65-F5344CB8AC3E}">
        <p14:creationId xmlns:p14="http://schemas.microsoft.com/office/powerpoint/2010/main" val="416247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120"/>
            <a:ext cx="10515600" cy="745218"/>
          </a:xfrm>
        </p:spPr>
        <p:txBody>
          <a:bodyPr>
            <a:normAutofit fontScale="90000"/>
          </a:bodyPr>
          <a:lstStyle/>
          <a:p>
            <a:pPr algn="ctr"/>
            <a:r>
              <a:rPr lang="en-US" sz="4000" b="1" dirty="0"/>
              <a:t>Definition of Engineering Economics</a:t>
            </a:r>
            <a:endParaRPr lang="en-IN" sz="4000" dirty="0"/>
          </a:p>
        </p:txBody>
      </p:sp>
      <p:sp>
        <p:nvSpPr>
          <p:cNvPr id="3" name="Content Placeholder 2"/>
          <p:cNvSpPr>
            <a:spLocks noGrp="1"/>
          </p:cNvSpPr>
          <p:nvPr>
            <p:ph idx="1"/>
          </p:nvPr>
        </p:nvSpPr>
        <p:spPr>
          <a:xfrm>
            <a:off x="313509" y="1303110"/>
            <a:ext cx="11521440" cy="5215255"/>
          </a:xfrm>
        </p:spPr>
        <p:txBody>
          <a:bodyPr>
            <a:normAutofit/>
          </a:bodyPr>
          <a:lstStyle/>
          <a:p>
            <a:pPr algn="just"/>
            <a:r>
              <a:rPr lang="en-US" dirty="0"/>
              <a:t>Efficient functioning of any business organization would enable it to provide goods/services at a lower price. </a:t>
            </a:r>
          </a:p>
          <a:p>
            <a:pPr algn="just"/>
            <a:endParaRPr lang="en-US" dirty="0"/>
          </a:p>
          <a:p>
            <a:pPr algn="just"/>
            <a:r>
              <a:rPr lang="en-US" dirty="0"/>
              <a:t>In the process of managing organizations, the managers at different levels should take appropriate economic decisions which will help in minimizing investment, operating and maintenance expenditures besides increasing the revenue, savings and other related gains of </a:t>
            </a:r>
            <a:r>
              <a:rPr lang="en-IN" dirty="0"/>
              <a:t>the organization.</a:t>
            </a:r>
          </a:p>
          <a:p>
            <a:pPr algn="just"/>
            <a:endParaRPr lang="en-US" dirty="0"/>
          </a:p>
          <a:p>
            <a:pPr algn="just"/>
            <a:r>
              <a:rPr lang="en-IN" b="1" dirty="0"/>
              <a:t>Definition</a:t>
            </a:r>
          </a:p>
          <a:p>
            <a:pPr algn="just"/>
            <a:r>
              <a:rPr lang="en-US" dirty="0"/>
              <a:t>Engineering economics deals with the methods that enable one to take economic decisions towards minimizing costs and/or maximizing benefits to business </a:t>
            </a:r>
            <a:r>
              <a:rPr lang="en-IN" dirty="0"/>
              <a:t>organizations.</a:t>
            </a:r>
            <a:endParaRPr lang="en-US" dirty="0"/>
          </a:p>
          <a:p>
            <a:pPr algn="just"/>
            <a:endParaRPr lang="en-IN" dirty="0"/>
          </a:p>
        </p:txBody>
      </p:sp>
    </p:spTree>
    <p:extLst>
      <p:ext uri="{BB962C8B-B14F-4D97-AF65-F5344CB8AC3E}">
        <p14:creationId xmlns:p14="http://schemas.microsoft.com/office/powerpoint/2010/main" val="1833024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9061"/>
            <a:ext cx="9603275" cy="650794"/>
          </a:xfrm>
        </p:spPr>
        <p:txBody>
          <a:bodyPr/>
          <a:lstStyle/>
          <a:p>
            <a:pPr algn="ctr"/>
            <a:r>
              <a:rPr lang="en-US" b="1" dirty="0"/>
              <a:t>ELEMENTARY ECONOMIC ANALYSIS</a:t>
            </a:r>
            <a:endParaRPr lang="en-IN" dirty="0"/>
          </a:p>
        </p:txBody>
      </p:sp>
      <p:sp>
        <p:nvSpPr>
          <p:cNvPr id="3" name="Content Placeholder 2"/>
          <p:cNvSpPr>
            <a:spLocks noGrp="1"/>
          </p:cNvSpPr>
          <p:nvPr>
            <p:ph idx="1"/>
          </p:nvPr>
        </p:nvSpPr>
        <p:spPr>
          <a:xfrm>
            <a:off x="1451578" y="895270"/>
            <a:ext cx="9603275" cy="5376741"/>
          </a:xfrm>
        </p:spPr>
        <p:txBody>
          <a:bodyPr>
            <a:normAutofit fontScale="85000" lnSpcReduction="10000"/>
          </a:bodyPr>
          <a:lstStyle/>
          <a:p>
            <a:pPr algn="just"/>
            <a:r>
              <a:rPr lang="en-US" dirty="0"/>
              <a:t>Whether it is a business situation or a day-to-day event in somebody’s personal life, there are a large number of economic decision making involved.</a:t>
            </a:r>
          </a:p>
          <a:p>
            <a:pPr algn="just"/>
            <a:endParaRPr lang="en-US" dirty="0"/>
          </a:p>
          <a:p>
            <a:pPr algn="just"/>
            <a:r>
              <a:rPr lang="en-US" dirty="0"/>
              <a:t>The following factors will affect the decision:</a:t>
            </a:r>
          </a:p>
          <a:p>
            <a:pPr lvl="1" algn="just"/>
            <a:r>
              <a:rPr lang="en-US" sz="1600" dirty="0"/>
              <a:t>Price of the raw material</a:t>
            </a:r>
          </a:p>
          <a:p>
            <a:pPr lvl="1" algn="just"/>
            <a:r>
              <a:rPr lang="en-US" sz="1600" dirty="0"/>
              <a:t>Transportation cost of the raw material</a:t>
            </a:r>
          </a:p>
          <a:p>
            <a:pPr lvl="1" algn="just"/>
            <a:r>
              <a:rPr lang="en-US" sz="1600" dirty="0"/>
              <a:t>Availability of the raw material</a:t>
            </a:r>
          </a:p>
          <a:p>
            <a:pPr lvl="1" algn="just"/>
            <a:r>
              <a:rPr lang="en-US" sz="1600" dirty="0"/>
              <a:t>Quality of the raw material</a:t>
            </a:r>
            <a:endParaRPr lang="en-IN" sz="1600" dirty="0"/>
          </a:p>
          <a:p>
            <a:pPr lvl="1" algn="just"/>
            <a:endParaRPr lang="en-IN" sz="1600" dirty="0"/>
          </a:p>
          <a:p>
            <a:pPr algn="just"/>
            <a:r>
              <a:rPr lang="en-US" dirty="0"/>
              <a:t>Consider the alternative of sourcing raw materials from a nearby place with the following characteristics:</a:t>
            </a:r>
          </a:p>
          <a:p>
            <a:pPr lvl="1" algn="just"/>
            <a:r>
              <a:rPr lang="en-US" dirty="0"/>
              <a:t>The raw material is more costly in the nearby area.</a:t>
            </a:r>
          </a:p>
          <a:p>
            <a:pPr lvl="1" algn="just"/>
            <a:r>
              <a:rPr lang="en-US" dirty="0"/>
              <a:t>The availability of the raw material is not sufficient enough to support the operation of the industry throughout the year.</a:t>
            </a:r>
          </a:p>
          <a:p>
            <a:pPr lvl="1" algn="just"/>
            <a:r>
              <a:rPr lang="en-US" dirty="0"/>
              <a:t>The raw material requires pre-processing before it is used in the production process. This would certainly add cost to the product.</a:t>
            </a:r>
          </a:p>
          <a:p>
            <a:pPr lvl="1" algn="just"/>
            <a:r>
              <a:rPr lang="en-US" dirty="0"/>
              <a:t>The cost of transportation is minimal under this alternative.</a:t>
            </a:r>
            <a:endParaRPr lang="en-US" sz="4000" dirty="0"/>
          </a:p>
        </p:txBody>
      </p:sp>
    </p:spTree>
    <p:extLst>
      <p:ext uri="{BB962C8B-B14F-4D97-AF65-F5344CB8AC3E}">
        <p14:creationId xmlns:p14="http://schemas.microsoft.com/office/powerpoint/2010/main" val="2423446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t>EXAMPLES FOR SIMPLE ECONOMIC ANALYSIS</a:t>
            </a:r>
            <a:endParaRPr lang="en-IN" sz="2800" dirty="0"/>
          </a:p>
        </p:txBody>
      </p:sp>
      <p:sp>
        <p:nvSpPr>
          <p:cNvPr id="3" name="Content Placeholder 2"/>
          <p:cNvSpPr>
            <a:spLocks noGrp="1"/>
          </p:cNvSpPr>
          <p:nvPr>
            <p:ph idx="1"/>
          </p:nvPr>
        </p:nvSpPr>
        <p:spPr>
          <a:xfrm>
            <a:off x="1451579" y="2015732"/>
            <a:ext cx="9603275" cy="4101733"/>
          </a:xfrm>
        </p:spPr>
        <p:txBody>
          <a:bodyPr>
            <a:normAutofit/>
          </a:bodyPr>
          <a:lstStyle/>
          <a:p>
            <a:pPr marL="0" indent="0">
              <a:buNone/>
            </a:pPr>
            <a:r>
              <a:rPr lang="en-US" sz="2800" dirty="0"/>
              <a:t>In this section, the concept of simple economic analysis is illustrated using suitable examples in the following areas:</a:t>
            </a:r>
          </a:p>
          <a:p>
            <a:pPr lvl="1"/>
            <a:r>
              <a:rPr lang="en-US" sz="2400" dirty="0"/>
              <a:t> Material selection for a product</a:t>
            </a:r>
          </a:p>
          <a:p>
            <a:pPr lvl="1"/>
            <a:r>
              <a:rPr lang="en-US" sz="2400" dirty="0"/>
              <a:t> Design selection for a product</a:t>
            </a:r>
          </a:p>
          <a:p>
            <a:pPr lvl="1"/>
            <a:r>
              <a:rPr lang="en-US" sz="2400" dirty="0"/>
              <a:t> Design selection for a process industry</a:t>
            </a:r>
          </a:p>
          <a:p>
            <a:pPr lvl="1"/>
            <a:r>
              <a:rPr lang="en-US" sz="2400" dirty="0"/>
              <a:t>Building material selection for construction activities</a:t>
            </a:r>
          </a:p>
          <a:p>
            <a:pPr lvl="1"/>
            <a:r>
              <a:rPr lang="en-US" sz="2400" dirty="0"/>
              <a:t>Process planning/Process modification</a:t>
            </a:r>
            <a:endParaRPr lang="en-IN" sz="2400" dirty="0"/>
          </a:p>
        </p:txBody>
      </p:sp>
    </p:spTree>
    <p:extLst>
      <p:ext uri="{BB962C8B-B14F-4D97-AF65-F5344CB8AC3E}">
        <p14:creationId xmlns:p14="http://schemas.microsoft.com/office/powerpoint/2010/main" val="33429695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79</TotalTime>
  <Words>708</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Engineering Economics</vt:lpstr>
      <vt:lpstr>Syllabus</vt:lpstr>
      <vt:lpstr>UNIT I</vt:lpstr>
      <vt:lpstr>Flow in an Economy</vt:lpstr>
      <vt:lpstr>Law of Supply and Demand</vt:lpstr>
      <vt:lpstr>CONCEPT OF ENGINEERING ECONOMICS</vt:lpstr>
      <vt:lpstr>Definition of Engineering Economics</vt:lpstr>
      <vt:lpstr>ELEMENTARY ECONOMIC ANALYSIS</vt:lpstr>
      <vt:lpstr>EXAMPLES FOR SIMPLE ECONOMIC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Economics</dc:title>
  <dc:creator>Sumant</dc:creator>
  <cp:lastModifiedBy>Ashvini</cp:lastModifiedBy>
  <cp:revision>12</cp:revision>
  <dcterms:created xsi:type="dcterms:W3CDTF">2023-01-10T09:14:06Z</dcterms:created>
  <dcterms:modified xsi:type="dcterms:W3CDTF">2024-01-10T02:55:59Z</dcterms:modified>
</cp:coreProperties>
</file>