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84" r:id="rId14"/>
    <p:sldId id="285"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1026" name="Picture 2" descr="F:\Phd 2019\literature review\Cost-Reduction.jpg"/>
          <p:cNvPicPr>
            <a:picLocks noChangeAspect="1" noChangeArrowheads="1"/>
          </p:cNvPicPr>
          <p:nvPr/>
        </p:nvPicPr>
        <p:blipFill>
          <a:blip r:embed="rId2" cstate="print"/>
          <a:srcRect/>
          <a:stretch>
            <a:fillRect/>
          </a:stretch>
        </p:blipFill>
        <p:spPr bwMode="auto">
          <a:xfrm>
            <a:off x="71437" y="0"/>
            <a:ext cx="9001125" cy="6858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solidFill>
                  <a:srgbClr val="7030A0"/>
                </a:solidFill>
                <a:latin typeface="Times New Roman" pitchFamily="18" charset="0"/>
                <a:cs typeface="Times New Roman" pitchFamily="18" charset="0"/>
              </a:rPr>
              <a:t>Importance of Opportunity Costs:</a:t>
            </a:r>
            <a:br>
              <a:rPr lang="en-US" b="1" dirty="0">
                <a:solidFill>
                  <a:srgbClr val="7030A0"/>
                </a:solidFill>
                <a:latin typeface="Times New Roman" pitchFamily="18" charset="0"/>
                <a:cs typeface="Times New Roman" pitchFamily="18" charset="0"/>
              </a:rPr>
            </a:br>
            <a:endParaRPr lang="en-US" b="1"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pPr algn="just" fontAlgn="base"/>
            <a:r>
              <a:rPr lang="en-US" dirty="0">
                <a:latin typeface="Times New Roman" pitchFamily="18" charset="0"/>
                <a:cs typeface="Times New Roman" pitchFamily="18" charset="0"/>
              </a:rPr>
              <a:t>The concept of opportunity cost has a very wide application in economic theory and policy. </a:t>
            </a:r>
          </a:p>
          <a:p>
            <a:pPr algn="just" fontAlgn="base"/>
            <a:r>
              <a:rPr lang="en-US" dirty="0">
                <a:latin typeface="Times New Roman" pitchFamily="18" charset="0"/>
                <a:cs typeface="Times New Roman" pitchFamily="18" charset="0"/>
              </a:rPr>
              <a:t>Since, there is scarcity of goods and services they can be put to alternative uses and thus command price.</a:t>
            </a:r>
          </a:p>
          <a:p>
            <a:pPr algn="just" fontAlgn="base"/>
            <a:r>
              <a:rPr lang="en-US" dirty="0">
                <a:latin typeface="Times New Roman" pitchFamily="18" charset="0"/>
                <a:cs typeface="Times New Roman" pitchFamily="18" charset="0"/>
              </a:rPr>
              <a:t>It is applicable in the determination of factor prices.</a:t>
            </a:r>
          </a:p>
          <a:p>
            <a:pPr algn="just" fontAlgn="base"/>
            <a:r>
              <a:rPr lang="en-US" dirty="0">
                <a:latin typeface="Times New Roman" pitchFamily="18" charset="0"/>
                <a:cs typeface="Times New Roman" pitchFamily="18" charset="0"/>
              </a:rPr>
              <a:t> It can also be applied to consumption and public expenditure.</a:t>
            </a:r>
          </a:p>
          <a:p>
            <a:pPr algn="just" fontAlgn="base"/>
            <a:r>
              <a:rPr lang="en-US" dirty="0">
                <a:latin typeface="Times New Roman" pitchFamily="18" charset="0"/>
                <a:cs typeface="Times New Roman" pitchFamily="18" charset="0"/>
              </a:rPr>
              <a:t>Opportunity costs also explain the phenomenon of prices.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latin typeface="Times New Roman" pitchFamily="18" charset="0"/>
                <a:cs typeface="Times New Roman" pitchFamily="18" charset="0"/>
              </a:rPr>
              <a:t>Limitations of Opportunity cost</a:t>
            </a:r>
          </a:p>
        </p:txBody>
      </p:sp>
      <p:sp>
        <p:nvSpPr>
          <p:cNvPr id="3" name="Content Placeholder 2"/>
          <p:cNvSpPr>
            <a:spLocks noGrp="1"/>
          </p:cNvSpPr>
          <p:nvPr>
            <p:ph idx="1"/>
          </p:nvPr>
        </p:nvSpPr>
        <p:spPr/>
        <p:txBody>
          <a:bodyPr>
            <a:normAutofit/>
          </a:bodyPr>
          <a:lstStyle/>
          <a:p>
            <a:r>
              <a:rPr lang="en-US" sz="2800" dirty="0">
                <a:latin typeface="Times New Roman" pitchFamily="18" charset="0"/>
                <a:cs typeface="Times New Roman" pitchFamily="18" charset="0"/>
              </a:rPr>
              <a:t>This concept is not applicable for specific factor use.</a:t>
            </a:r>
          </a:p>
          <a:p>
            <a:r>
              <a:rPr lang="en-US" sz="2800" dirty="0">
                <a:latin typeface="Times New Roman" pitchFamily="18" charset="0"/>
                <a:cs typeface="Times New Roman" pitchFamily="18" charset="0"/>
              </a:rPr>
              <a:t>This concept rests on the assumption of perfect competition.</a:t>
            </a:r>
          </a:p>
          <a:p>
            <a:r>
              <a:rPr lang="en-US" sz="2800" dirty="0">
                <a:latin typeface="Times New Roman" pitchFamily="18" charset="0"/>
                <a:cs typeface="Times New Roman" pitchFamily="18" charset="0"/>
              </a:rPr>
              <a:t>This costs can not be Recorded. We can not show this cost in the books of accounts.</a:t>
            </a:r>
          </a:p>
          <a:p>
            <a:r>
              <a:rPr lang="en-US" sz="2800" dirty="0">
                <a:latin typeface="Times New Roman" pitchFamily="18" charset="0"/>
                <a:cs typeface="Times New Roman" pitchFamily="18" charset="0"/>
              </a:rPr>
              <a:t>The forgone opportunities are often unascertainable.</a:t>
            </a:r>
          </a:p>
          <a:p>
            <a:endParaRPr lang="en-US" sz="28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US" dirty="0">
                <a:latin typeface="Times New Roman" pitchFamily="18" charset="0"/>
                <a:cs typeface="Times New Roman" pitchFamily="18" charset="0"/>
              </a:rPr>
              <a:t>4. Direct Costs &amp; Indirect Costs </a:t>
            </a:r>
          </a:p>
        </p:txBody>
      </p:sp>
      <p:sp>
        <p:nvSpPr>
          <p:cNvPr id="3" name="Content Placeholder 2"/>
          <p:cNvSpPr>
            <a:spLocks noGrp="1"/>
          </p:cNvSpPr>
          <p:nvPr>
            <p:ph idx="1"/>
          </p:nvPr>
        </p:nvSpPr>
        <p:spPr/>
        <p:txBody>
          <a:bodyPr>
            <a:normAutofit/>
          </a:bodyPr>
          <a:lstStyle/>
          <a:p>
            <a:pPr algn="just">
              <a:buNone/>
            </a:pPr>
            <a:r>
              <a:rPr lang="en-US" b="1" dirty="0">
                <a:solidFill>
                  <a:srgbClr val="7030A0"/>
                </a:solidFill>
                <a:latin typeface="Times New Roman" pitchFamily="18" charset="0"/>
                <a:cs typeface="Times New Roman" pitchFamily="18" charset="0"/>
              </a:rPr>
              <a:t>Direct costs </a:t>
            </a:r>
            <a:r>
              <a:rPr lang="en-US" sz="2400" dirty="0">
                <a:latin typeface="Times New Roman" pitchFamily="18" charset="0"/>
                <a:cs typeface="Times New Roman" pitchFamily="18" charset="0"/>
              </a:rPr>
              <a:t>or traceable costs are readily identified &amp; are traceable to a particular product, operation or a plant. </a:t>
            </a:r>
          </a:p>
          <a:p>
            <a:pPr algn="just">
              <a:buNone/>
            </a:pPr>
            <a:r>
              <a:rPr lang="en-US" sz="2400" dirty="0">
                <a:latin typeface="Times New Roman" pitchFamily="18" charset="0"/>
                <a:cs typeface="Times New Roman" pitchFamily="18" charset="0"/>
              </a:rPr>
              <a:t>These costs include expenses such as those related with production like product designing , project preparing etc.</a:t>
            </a:r>
          </a:p>
          <a:p>
            <a:pPr algn="just">
              <a:buNone/>
            </a:pPr>
            <a:r>
              <a:rPr lang="en-US" b="1" dirty="0">
                <a:solidFill>
                  <a:srgbClr val="7030A0"/>
                </a:solidFill>
                <a:latin typeface="Times New Roman" pitchFamily="18" charset="0"/>
                <a:cs typeface="Times New Roman" pitchFamily="18" charset="0"/>
              </a:rPr>
              <a:t>Indirect Costs </a:t>
            </a:r>
            <a:r>
              <a:rPr lang="en-US" sz="2400" dirty="0">
                <a:latin typeface="Times New Roman" pitchFamily="18" charset="0"/>
                <a:cs typeface="Times New Roman" pitchFamily="18" charset="0"/>
              </a:rPr>
              <a:t>are not readily identified nor visibly traceable to specific goods, services, operations etc, but are not charged to job or product.</a:t>
            </a:r>
          </a:p>
          <a:p>
            <a:pPr algn="just">
              <a:buNone/>
            </a:pPr>
            <a:r>
              <a:rPr lang="en-US" sz="2400" dirty="0">
                <a:latin typeface="Times New Roman" pitchFamily="18" charset="0"/>
                <a:cs typeface="Times New Roman" pitchFamily="18" charset="0"/>
              </a:rPr>
              <a:t>Electric  power costs incurred for general operation of business benefitting all the products jointly.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Cost and Sunk cost</a:t>
            </a:r>
          </a:p>
        </p:txBody>
      </p:sp>
      <p:sp>
        <p:nvSpPr>
          <p:cNvPr id="3" name="Content Placeholder 2"/>
          <p:cNvSpPr>
            <a:spLocks noGrp="1"/>
          </p:cNvSpPr>
          <p:nvPr>
            <p:ph idx="1"/>
          </p:nvPr>
        </p:nvSpPr>
        <p:spPr/>
        <p:txBody>
          <a:bodyPr/>
          <a:lstStyle/>
          <a:p>
            <a:pPr algn="just"/>
            <a:r>
              <a:rPr lang="en-US" dirty="0"/>
              <a:t>Incremental cost – denotes the total additional costs associated with the marginal batch of output</a:t>
            </a:r>
          </a:p>
          <a:p>
            <a:pPr algn="just"/>
            <a:endParaRPr lang="en-US" dirty="0"/>
          </a:p>
          <a:p>
            <a:pPr algn="just"/>
            <a:r>
              <a:rPr lang="en-US" dirty="0"/>
              <a:t>Sunk cost – are cost that are not affected or altered by a change in the level or nature of activity.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Historical cost and Replacement cost</a:t>
            </a:r>
          </a:p>
        </p:txBody>
      </p:sp>
      <p:sp>
        <p:nvSpPr>
          <p:cNvPr id="3" name="Content Placeholder 2"/>
          <p:cNvSpPr>
            <a:spLocks noGrp="1"/>
          </p:cNvSpPr>
          <p:nvPr>
            <p:ph idx="1"/>
          </p:nvPr>
        </p:nvSpPr>
        <p:spPr/>
        <p:txBody>
          <a:bodyPr/>
          <a:lstStyle/>
          <a:p>
            <a:pPr algn="just"/>
            <a:r>
              <a:rPr lang="en-US" dirty="0"/>
              <a:t>Historical cost – is the actual cost of an asset incurred at the time the asset was acquired</a:t>
            </a:r>
          </a:p>
          <a:p>
            <a:pPr algn="just"/>
            <a:endParaRPr lang="en-US" dirty="0"/>
          </a:p>
          <a:p>
            <a:pPr algn="just"/>
            <a:r>
              <a:rPr lang="en-US" dirty="0"/>
              <a:t>Replacement cost – means the price that would have to be paid currently for acquiring the same plant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pPr algn="l"/>
            <a:r>
              <a:rPr lang="en-US" dirty="0">
                <a:latin typeface="Times New Roman" pitchFamily="18" charset="0"/>
                <a:cs typeface="Times New Roman" pitchFamily="18" charset="0"/>
              </a:rPr>
              <a:t>5. Controllable &amp; Non Controllable Costs</a:t>
            </a:r>
          </a:p>
        </p:txBody>
      </p:sp>
      <p:sp>
        <p:nvSpPr>
          <p:cNvPr id="3" name="Content Placeholder 2"/>
          <p:cNvSpPr>
            <a:spLocks noGrp="1"/>
          </p:cNvSpPr>
          <p:nvPr>
            <p:ph idx="1"/>
          </p:nvPr>
        </p:nvSpPr>
        <p:spPr/>
        <p:txBody>
          <a:bodyPr>
            <a:normAutofit/>
          </a:bodyPr>
          <a:lstStyle/>
          <a:p>
            <a:pPr>
              <a:buNone/>
            </a:pPr>
            <a:r>
              <a:rPr lang="en-US" sz="2800" dirty="0">
                <a:latin typeface="Times New Roman" pitchFamily="18" charset="0"/>
                <a:cs typeface="Times New Roman" pitchFamily="18" charset="0"/>
              </a:rPr>
              <a:t>Controllable costs are those costs which are capable of being controlled or regulated by executive vigilance.</a:t>
            </a:r>
          </a:p>
          <a:p>
            <a:pPr>
              <a:buNone/>
            </a:pPr>
            <a:r>
              <a:rPr lang="en-US" sz="2800" dirty="0">
                <a:latin typeface="Times New Roman" pitchFamily="18" charset="0"/>
                <a:cs typeface="Times New Roman" pitchFamily="18" charset="0"/>
              </a:rPr>
              <a:t>E.g.. Inventory costs can be controlled at shop level.</a:t>
            </a:r>
          </a:p>
          <a:p>
            <a:pPr>
              <a:buNone/>
            </a:pPr>
            <a:r>
              <a:rPr lang="en-US" sz="2800" dirty="0">
                <a:latin typeface="Times New Roman" pitchFamily="18" charset="0"/>
                <a:cs typeface="Times New Roman" pitchFamily="18" charset="0"/>
              </a:rPr>
              <a:t>Non Controllable costs are those costs which are not capable of being controlled or regulated by executive vigilance.</a:t>
            </a:r>
          </a:p>
          <a:p>
            <a:pPr>
              <a:buNone/>
            </a:pPr>
            <a:r>
              <a:rPr lang="en-US" sz="2800" dirty="0">
                <a:latin typeface="Times New Roman" pitchFamily="18" charset="0"/>
                <a:cs typeface="Times New Roman" pitchFamily="18" charset="0"/>
              </a:rPr>
              <a:t>E.g.. Costs incurred due to obsolete technology &amp; depreciation.</a:t>
            </a:r>
          </a:p>
          <a:p>
            <a:pPr>
              <a:buNone/>
            </a:pPr>
            <a:endParaRPr lang="en-US" sz="28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3657600" cy="487362"/>
          </a:xfrm>
        </p:spPr>
        <p:txBody>
          <a:bodyPr>
            <a:normAutofit fontScale="90000"/>
          </a:bodyPr>
          <a:lstStyle/>
          <a:p>
            <a:pPr algn="l"/>
            <a:r>
              <a:rPr lang="en-US" b="1" dirty="0">
                <a:solidFill>
                  <a:srgbClr val="7030A0"/>
                </a:solidFill>
                <a:latin typeface="Times New Roman" pitchFamily="18" charset="0"/>
                <a:cs typeface="Times New Roman" pitchFamily="18" charset="0"/>
              </a:rPr>
              <a:t>6.Total costs </a:t>
            </a:r>
          </a:p>
        </p:txBody>
      </p:sp>
      <p:sp>
        <p:nvSpPr>
          <p:cNvPr id="3" name="Content Placeholder 2"/>
          <p:cNvSpPr>
            <a:spLocks noGrp="1"/>
          </p:cNvSpPr>
          <p:nvPr>
            <p:ph idx="1"/>
          </p:nvPr>
        </p:nvSpPr>
        <p:spPr>
          <a:xfrm>
            <a:off x="457200" y="1066800"/>
            <a:ext cx="4343400" cy="5059363"/>
          </a:xfrm>
        </p:spPr>
        <p:txBody>
          <a:bodyPr>
            <a:normAutofit fontScale="92500"/>
          </a:bodyPr>
          <a:lstStyle/>
          <a:p>
            <a:pPr>
              <a:buNone/>
            </a:pPr>
            <a:r>
              <a:rPr lang="en-US" dirty="0">
                <a:latin typeface="Times New Roman" pitchFamily="18" charset="0"/>
                <a:cs typeface="Times New Roman" pitchFamily="18" charset="0"/>
              </a:rPr>
              <a:t>The total amount of money spent in production of goods &amp; services is known as total costs.</a:t>
            </a:r>
          </a:p>
          <a:p>
            <a:pPr>
              <a:buNone/>
            </a:pPr>
            <a:r>
              <a:rPr lang="en-US" dirty="0">
                <a:latin typeface="Times New Roman" pitchFamily="18" charset="0"/>
                <a:cs typeface="Times New Roman" pitchFamily="18" charset="0"/>
              </a:rPr>
              <a:t>In short period total costs are of two types :</a:t>
            </a:r>
          </a:p>
          <a:p>
            <a:r>
              <a:rPr lang="en-US" dirty="0">
                <a:latin typeface="Times New Roman" pitchFamily="18" charset="0"/>
                <a:cs typeface="Times New Roman" pitchFamily="18" charset="0"/>
              </a:rPr>
              <a:t>Total fixed cost ( TFC)</a:t>
            </a:r>
          </a:p>
          <a:p>
            <a:r>
              <a:rPr lang="en-US" dirty="0">
                <a:latin typeface="Times New Roman" pitchFamily="18" charset="0"/>
                <a:cs typeface="Times New Roman" pitchFamily="18" charset="0"/>
              </a:rPr>
              <a:t>Total variable costs (TVC)</a:t>
            </a:r>
          </a:p>
          <a:p>
            <a:pPr>
              <a:buNone/>
            </a:pPr>
            <a:r>
              <a:rPr lang="en-US" dirty="0">
                <a:latin typeface="Times New Roman" pitchFamily="18" charset="0"/>
                <a:cs typeface="Times New Roman" pitchFamily="18" charset="0"/>
              </a:rPr>
              <a:t>TC=TFC+TVC</a:t>
            </a:r>
          </a:p>
        </p:txBody>
      </p:sp>
      <p:pic>
        <p:nvPicPr>
          <p:cNvPr id="4098" name="Picture 2" descr="F:\Phd 2019\literature review\1200px-CVP-TC-FC-VC.svg.png"/>
          <p:cNvPicPr>
            <a:picLocks noChangeAspect="1" noChangeArrowheads="1"/>
          </p:cNvPicPr>
          <p:nvPr/>
        </p:nvPicPr>
        <p:blipFill>
          <a:blip r:embed="rId2" cstate="print"/>
          <a:srcRect/>
          <a:stretch>
            <a:fillRect/>
          </a:stretch>
        </p:blipFill>
        <p:spPr bwMode="auto">
          <a:xfrm>
            <a:off x="4495801" y="1143000"/>
            <a:ext cx="4876800" cy="45720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rgbClr val="7030A0"/>
                </a:solidFill>
                <a:latin typeface="Times New Roman" pitchFamily="18" charset="0"/>
                <a:cs typeface="Times New Roman" pitchFamily="18" charset="0"/>
              </a:rPr>
              <a:t>Fixed costs / Supplementary costs</a:t>
            </a:r>
          </a:p>
        </p:txBody>
      </p:sp>
      <p:sp>
        <p:nvSpPr>
          <p:cNvPr id="3" name="Content Placeholder 2"/>
          <p:cNvSpPr>
            <a:spLocks noGrp="1"/>
          </p:cNvSpPr>
          <p:nvPr>
            <p:ph idx="1"/>
          </p:nvPr>
        </p:nvSpPr>
        <p:spPr/>
        <p:txBody>
          <a:bodyPr>
            <a:normAutofit lnSpcReduction="10000"/>
          </a:bodyPr>
          <a:lstStyle/>
          <a:p>
            <a:r>
              <a:rPr lang="en-US" sz="2400" dirty="0">
                <a:latin typeface="Times New Roman" pitchFamily="18" charset="0"/>
                <a:cs typeface="Times New Roman" pitchFamily="18" charset="0"/>
              </a:rPr>
              <a:t>Fixed costs are those costs which do not change with the change of  output.</a:t>
            </a:r>
          </a:p>
          <a:p>
            <a:r>
              <a:rPr lang="en-US" sz="2400" dirty="0">
                <a:latin typeface="Times New Roman" pitchFamily="18" charset="0"/>
                <a:cs typeface="Times New Roman" pitchFamily="18" charset="0"/>
              </a:rPr>
              <a:t>Production may be maximum or zero, fixed costs remains the same .</a:t>
            </a:r>
          </a:p>
          <a:p>
            <a:r>
              <a:rPr lang="en-US" sz="2400" dirty="0">
                <a:latin typeface="Times New Roman" pitchFamily="18" charset="0"/>
                <a:cs typeface="Times New Roman" pitchFamily="18" charset="0"/>
              </a:rPr>
              <a:t>Examples :</a:t>
            </a:r>
          </a:p>
          <a:p>
            <a:pPr marL="457200" indent="-457200">
              <a:buFont typeface="+mj-lt"/>
              <a:buAutoNum type="arabicPeriod"/>
            </a:pPr>
            <a:r>
              <a:rPr lang="en-US" sz="2400" dirty="0">
                <a:latin typeface="Times New Roman" pitchFamily="18" charset="0"/>
                <a:cs typeface="Times New Roman" pitchFamily="18" charset="0"/>
              </a:rPr>
              <a:t>Rent of building</a:t>
            </a:r>
          </a:p>
          <a:p>
            <a:pPr marL="457200" indent="-457200">
              <a:buFont typeface="+mj-lt"/>
              <a:buAutoNum type="arabicPeriod"/>
            </a:pPr>
            <a:r>
              <a:rPr lang="en-US" sz="2400" dirty="0">
                <a:latin typeface="Times New Roman" pitchFamily="18" charset="0"/>
                <a:cs typeface="Times New Roman" pitchFamily="18" charset="0"/>
              </a:rPr>
              <a:t>Interest on capital</a:t>
            </a:r>
          </a:p>
          <a:p>
            <a:pPr marL="457200" indent="-457200">
              <a:buFont typeface="+mj-lt"/>
              <a:buAutoNum type="arabicPeriod"/>
            </a:pPr>
            <a:r>
              <a:rPr lang="en-US" sz="2400" dirty="0">
                <a:latin typeface="Times New Roman" pitchFamily="18" charset="0"/>
                <a:cs typeface="Times New Roman" pitchFamily="18" charset="0"/>
              </a:rPr>
              <a:t>Property taxes</a:t>
            </a:r>
          </a:p>
          <a:p>
            <a:pPr marL="457200" indent="-457200">
              <a:buFont typeface="+mj-lt"/>
              <a:buAutoNum type="arabicPeriod"/>
            </a:pPr>
            <a:r>
              <a:rPr lang="en-US" sz="2400" dirty="0">
                <a:latin typeface="Times New Roman" pitchFamily="18" charset="0"/>
                <a:cs typeface="Times New Roman" pitchFamily="18" charset="0"/>
              </a:rPr>
              <a:t>Insurance premium</a:t>
            </a:r>
          </a:p>
          <a:p>
            <a:pPr marL="457200" indent="-457200">
              <a:buFont typeface="+mj-lt"/>
              <a:buAutoNum type="arabicPeriod"/>
            </a:pPr>
            <a:r>
              <a:rPr lang="en-US" sz="2400" dirty="0">
                <a:latin typeface="Times New Roman" pitchFamily="18" charset="0"/>
                <a:cs typeface="Times New Roman" pitchFamily="18" charset="0"/>
              </a:rPr>
              <a:t>License fees</a:t>
            </a:r>
          </a:p>
          <a:p>
            <a:pPr marL="457200" indent="-457200">
              <a:buFont typeface="+mj-lt"/>
              <a:buAutoNum type="arabicPeriod"/>
            </a:pPr>
            <a:r>
              <a:rPr lang="en-US" sz="2400" dirty="0">
                <a:latin typeface="Times New Roman" pitchFamily="18" charset="0"/>
                <a:cs typeface="Times New Roman" pitchFamily="18" charset="0"/>
              </a:rPr>
              <a:t>Salaries of permanent staff etc.</a:t>
            </a:r>
          </a:p>
        </p:txBody>
      </p:sp>
      <p:pic>
        <p:nvPicPr>
          <p:cNvPr id="1026" name="Picture 2" descr="F:\Phd 2019\literature review\download (11).jpg"/>
          <p:cNvPicPr>
            <a:picLocks noChangeAspect="1" noChangeArrowheads="1"/>
          </p:cNvPicPr>
          <p:nvPr/>
        </p:nvPicPr>
        <p:blipFill>
          <a:blip r:embed="rId2" cstate="print"/>
          <a:srcRect b="11364"/>
          <a:stretch>
            <a:fillRect/>
          </a:stretch>
        </p:blipFill>
        <p:spPr bwMode="auto">
          <a:xfrm>
            <a:off x="4876800" y="2971800"/>
            <a:ext cx="3810000" cy="29718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l"/>
            <a:r>
              <a:rPr lang="en-US" dirty="0">
                <a:latin typeface="Times New Roman" pitchFamily="18" charset="0"/>
                <a:cs typeface="Times New Roman" pitchFamily="18" charset="0"/>
              </a:rPr>
              <a:t>Variable costs or Prime costs</a:t>
            </a: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Variable costs are those costs which  change with the change of  output.</a:t>
            </a:r>
          </a:p>
          <a:p>
            <a:r>
              <a:rPr lang="en-US" sz="2400" dirty="0">
                <a:latin typeface="Times New Roman" pitchFamily="18" charset="0"/>
                <a:cs typeface="Times New Roman" pitchFamily="18" charset="0"/>
              </a:rPr>
              <a:t>These are incurred on the use of variable costs of production.</a:t>
            </a:r>
          </a:p>
          <a:p>
            <a:pPr>
              <a:buNone/>
            </a:pPr>
            <a:r>
              <a:rPr lang="en-US" sz="2400" dirty="0">
                <a:latin typeface="Times New Roman" pitchFamily="18" charset="0"/>
                <a:cs typeface="Times New Roman" pitchFamily="18" charset="0"/>
              </a:rPr>
              <a:t>Examples :</a:t>
            </a:r>
          </a:p>
          <a:p>
            <a:pPr marL="514350" indent="-514350">
              <a:buFont typeface="+mj-lt"/>
              <a:buAutoNum type="arabicPeriod"/>
            </a:pPr>
            <a:r>
              <a:rPr lang="en-US" sz="2400" dirty="0">
                <a:latin typeface="Times New Roman" pitchFamily="18" charset="0"/>
                <a:cs typeface="Times New Roman" pitchFamily="18" charset="0"/>
              </a:rPr>
              <a:t>Expenses on raw material.</a:t>
            </a:r>
          </a:p>
          <a:p>
            <a:pPr marL="514350" indent="-514350">
              <a:buFont typeface="+mj-lt"/>
              <a:buAutoNum type="arabicPeriod"/>
            </a:pPr>
            <a:r>
              <a:rPr lang="en-US" sz="2400" dirty="0">
                <a:latin typeface="Times New Roman" pitchFamily="18" charset="0"/>
                <a:cs typeface="Times New Roman" pitchFamily="18" charset="0"/>
              </a:rPr>
              <a:t>Wages of labour.</a:t>
            </a:r>
          </a:p>
          <a:p>
            <a:pPr marL="514350" indent="-514350">
              <a:buFont typeface="+mj-lt"/>
              <a:buAutoNum type="arabicPeriod"/>
            </a:pPr>
            <a:r>
              <a:rPr lang="en-US" sz="2400" dirty="0">
                <a:latin typeface="Times New Roman" pitchFamily="18" charset="0"/>
                <a:cs typeface="Times New Roman" pitchFamily="18" charset="0"/>
              </a:rPr>
              <a:t>Electricity charges.</a:t>
            </a:r>
          </a:p>
          <a:p>
            <a:pPr marL="514350" indent="-514350">
              <a:buFont typeface="+mj-lt"/>
              <a:buAutoNum type="arabicPeriod"/>
            </a:pPr>
            <a:r>
              <a:rPr lang="en-US" sz="2400" dirty="0">
                <a:latin typeface="Times New Roman" pitchFamily="18" charset="0"/>
                <a:cs typeface="Times New Roman" pitchFamily="18" charset="0"/>
              </a:rPr>
              <a:t>Wear &amp; tear Expenses.</a:t>
            </a:r>
          </a:p>
          <a:p>
            <a:pPr marL="514350" indent="-514350">
              <a:buFont typeface="+mj-lt"/>
              <a:buAutoNum type="arabicPeriod"/>
            </a:pPr>
            <a:r>
              <a:rPr lang="en-US" sz="2400" dirty="0">
                <a:latin typeface="Times New Roman" pitchFamily="18" charset="0"/>
                <a:cs typeface="Times New Roman" pitchFamily="18" charset="0"/>
              </a:rPr>
              <a:t>Transportation costs etc.</a:t>
            </a:r>
          </a:p>
          <a:p>
            <a:pPr marL="514350" indent="-514350">
              <a:buFont typeface="+mj-lt"/>
              <a:buAutoNum type="arabicPeriod"/>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4" name="Picture 3" descr="F:\Phd 2019\literature review\download (3).png"/>
          <p:cNvPicPr>
            <a:picLocks noChangeAspect="1" noChangeArrowheads="1"/>
          </p:cNvPicPr>
          <p:nvPr/>
        </p:nvPicPr>
        <p:blipFill>
          <a:blip r:embed="rId2" cstate="print"/>
          <a:srcRect/>
          <a:stretch>
            <a:fillRect/>
          </a:stretch>
        </p:blipFill>
        <p:spPr bwMode="auto">
          <a:xfrm>
            <a:off x="5105400" y="3200400"/>
            <a:ext cx="3581400" cy="34290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81000"/>
          <a:ext cx="8229600" cy="4927600"/>
        </p:xfrm>
        <a:graphic>
          <a:graphicData uri="http://schemas.openxmlformats.org/drawingml/2006/table">
            <a:tbl>
              <a:tblPr firstRow="1" bandRow="1">
                <a:tableStyleId>{5C22544A-7EE6-4342-B048-85BDC9FD1C3A}</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gridCol w="1028700">
                  <a:extLst>
                    <a:ext uri="{9D8B030D-6E8A-4147-A177-3AD203B41FA5}">
                      <a16:colId xmlns:a16="http://schemas.microsoft.com/office/drawing/2014/main" val="20005"/>
                    </a:ext>
                  </a:extLst>
                </a:gridCol>
                <a:gridCol w="1028700">
                  <a:extLst>
                    <a:ext uri="{9D8B030D-6E8A-4147-A177-3AD203B41FA5}">
                      <a16:colId xmlns:a16="http://schemas.microsoft.com/office/drawing/2014/main" val="20006"/>
                    </a:ext>
                  </a:extLst>
                </a:gridCol>
                <a:gridCol w="1028700">
                  <a:extLst>
                    <a:ext uri="{9D8B030D-6E8A-4147-A177-3AD203B41FA5}">
                      <a16:colId xmlns:a16="http://schemas.microsoft.com/office/drawing/2014/main" val="20007"/>
                    </a:ext>
                  </a:extLst>
                </a:gridCol>
              </a:tblGrid>
              <a:tr h="492760">
                <a:tc>
                  <a:txBody>
                    <a:bodyPr/>
                    <a:lstStyle/>
                    <a:p>
                      <a:pPr algn="ctr"/>
                      <a:r>
                        <a:rPr lang="en-US" sz="2000" dirty="0">
                          <a:latin typeface="Times New Roman" pitchFamily="18" charset="0"/>
                          <a:cs typeface="Times New Roman" pitchFamily="18" charset="0"/>
                        </a:rPr>
                        <a:t>Output </a:t>
                      </a:r>
                    </a:p>
                  </a:txBody>
                  <a:tcPr/>
                </a:tc>
                <a:tc>
                  <a:txBody>
                    <a:bodyPr/>
                    <a:lstStyle/>
                    <a:p>
                      <a:pPr algn="ctr"/>
                      <a:r>
                        <a:rPr lang="en-US" sz="2000" dirty="0">
                          <a:latin typeface="Times New Roman" pitchFamily="18" charset="0"/>
                          <a:cs typeface="Times New Roman" pitchFamily="18" charset="0"/>
                        </a:rPr>
                        <a:t>TFC</a:t>
                      </a:r>
                    </a:p>
                  </a:txBody>
                  <a:tcPr/>
                </a:tc>
                <a:tc>
                  <a:txBody>
                    <a:bodyPr/>
                    <a:lstStyle/>
                    <a:p>
                      <a:pPr algn="ctr"/>
                      <a:r>
                        <a:rPr lang="en-US" sz="2000" dirty="0">
                          <a:latin typeface="Times New Roman" pitchFamily="18" charset="0"/>
                          <a:cs typeface="Times New Roman" pitchFamily="18" charset="0"/>
                        </a:rPr>
                        <a:t>TVC</a:t>
                      </a:r>
                    </a:p>
                  </a:txBody>
                  <a:tcPr/>
                </a:tc>
                <a:tc>
                  <a:txBody>
                    <a:bodyPr/>
                    <a:lstStyle/>
                    <a:p>
                      <a:pPr algn="ctr"/>
                      <a:r>
                        <a:rPr lang="en-US" sz="2000" dirty="0">
                          <a:latin typeface="Times New Roman" pitchFamily="18" charset="0"/>
                          <a:cs typeface="Times New Roman" pitchFamily="18" charset="0"/>
                        </a:rPr>
                        <a:t>TC</a:t>
                      </a:r>
                    </a:p>
                  </a:txBody>
                  <a:tcPr/>
                </a:tc>
                <a:tc>
                  <a:txBody>
                    <a:bodyPr/>
                    <a:lstStyle/>
                    <a:p>
                      <a:pPr algn="ctr"/>
                      <a:r>
                        <a:rPr lang="en-US" sz="2000" dirty="0">
                          <a:latin typeface="Times New Roman" pitchFamily="18" charset="0"/>
                          <a:cs typeface="Times New Roman" pitchFamily="18" charset="0"/>
                        </a:rPr>
                        <a:t>AFC</a:t>
                      </a:r>
                    </a:p>
                  </a:txBody>
                  <a:tcPr/>
                </a:tc>
                <a:tc>
                  <a:txBody>
                    <a:bodyPr/>
                    <a:lstStyle/>
                    <a:p>
                      <a:pPr algn="ctr"/>
                      <a:r>
                        <a:rPr lang="en-US" sz="2000" dirty="0">
                          <a:latin typeface="Times New Roman" pitchFamily="18" charset="0"/>
                          <a:cs typeface="Times New Roman" pitchFamily="18" charset="0"/>
                        </a:rPr>
                        <a:t>AVC</a:t>
                      </a:r>
                    </a:p>
                  </a:txBody>
                  <a:tcPr/>
                </a:tc>
                <a:tc>
                  <a:txBody>
                    <a:bodyPr/>
                    <a:lstStyle/>
                    <a:p>
                      <a:pPr algn="ctr"/>
                      <a:r>
                        <a:rPr lang="en-US" sz="2000" dirty="0">
                          <a:latin typeface="Times New Roman" pitchFamily="18" charset="0"/>
                          <a:cs typeface="Times New Roman" pitchFamily="18" charset="0"/>
                        </a:rPr>
                        <a:t>ATC</a:t>
                      </a:r>
                    </a:p>
                  </a:txBody>
                  <a:tcPr/>
                </a:tc>
                <a:tc>
                  <a:txBody>
                    <a:bodyPr/>
                    <a:lstStyle/>
                    <a:p>
                      <a:pPr algn="ctr"/>
                      <a:r>
                        <a:rPr lang="en-US" sz="2000" dirty="0">
                          <a:latin typeface="Times New Roman" pitchFamily="18" charset="0"/>
                          <a:cs typeface="Times New Roman" pitchFamily="18" charset="0"/>
                        </a:rPr>
                        <a:t>MC</a:t>
                      </a:r>
                    </a:p>
                  </a:txBody>
                  <a:tcPr/>
                </a:tc>
                <a:extLst>
                  <a:ext uri="{0D108BD9-81ED-4DB2-BD59-A6C34878D82A}">
                    <a16:rowId xmlns:a16="http://schemas.microsoft.com/office/drawing/2014/main" val="10000"/>
                  </a:ext>
                </a:extLst>
              </a:tr>
              <a:tr h="492760">
                <a:tc>
                  <a:txBody>
                    <a:bodyPr/>
                    <a:lstStyle/>
                    <a:p>
                      <a:pPr algn="ctr"/>
                      <a:r>
                        <a:rPr lang="en-US" sz="2000" dirty="0">
                          <a:latin typeface="Times New Roman" pitchFamily="18" charset="0"/>
                          <a:cs typeface="Times New Roman" pitchFamily="18" charset="0"/>
                        </a:rPr>
                        <a:t>0</a:t>
                      </a:r>
                    </a:p>
                  </a:txBody>
                  <a:tcPr/>
                </a:tc>
                <a:tc>
                  <a:txBody>
                    <a:bodyPr/>
                    <a:lstStyle/>
                    <a:p>
                      <a:pPr algn="ctr"/>
                      <a:r>
                        <a:rPr lang="en-US" sz="2000" dirty="0">
                          <a:latin typeface="Times New Roman" pitchFamily="18" charset="0"/>
                          <a:cs typeface="Times New Roman" pitchFamily="18" charset="0"/>
                        </a:rPr>
                        <a:t>10</a:t>
                      </a:r>
                    </a:p>
                  </a:txBody>
                  <a:tcPr/>
                </a:tc>
                <a:tc>
                  <a:txBody>
                    <a:bodyPr/>
                    <a:lstStyle/>
                    <a:p>
                      <a:pPr algn="ctr"/>
                      <a:r>
                        <a:rPr lang="en-US" sz="2000" dirty="0">
                          <a:latin typeface="Times New Roman" pitchFamily="18" charset="0"/>
                          <a:cs typeface="Times New Roman" pitchFamily="18" charset="0"/>
                        </a:rPr>
                        <a:t>0</a:t>
                      </a:r>
                    </a:p>
                  </a:txBody>
                  <a:tcPr/>
                </a:tc>
                <a:tc>
                  <a:txBody>
                    <a:bodyPr/>
                    <a:lstStyle/>
                    <a:p>
                      <a:pPr algn="ctr"/>
                      <a:r>
                        <a:rPr lang="en-US" sz="2000" dirty="0">
                          <a:latin typeface="Times New Roman" pitchFamily="18" charset="0"/>
                          <a:cs typeface="Times New Roman" pitchFamily="18" charset="0"/>
                        </a:rPr>
                        <a:t>10</a:t>
                      </a:r>
                    </a:p>
                  </a:txBody>
                  <a:tcPr/>
                </a:tc>
                <a:tc>
                  <a:txBody>
                    <a:bodyPr/>
                    <a:lstStyle/>
                    <a:p>
                      <a:pPr algn="ctr"/>
                      <a:r>
                        <a:rPr lang="en-US" sz="2000" dirty="0">
                          <a:latin typeface="Times New Roman" pitchFamily="18" charset="0"/>
                          <a:cs typeface="Times New Roman" pitchFamily="18" charset="0"/>
                        </a:rPr>
                        <a:t>-</a:t>
                      </a:r>
                    </a:p>
                  </a:txBody>
                  <a:tcPr/>
                </a:tc>
                <a:tc>
                  <a:txBody>
                    <a:bodyPr/>
                    <a:lstStyle/>
                    <a:p>
                      <a:pPr algn="ctr"/>
                      <a:r>
                        <a:rPr lang="en-US" sz="2000" dirty="0">
                          <a:latin typeface="Times New Roman" pitchFamily="18" charset="0"/>
                          <a:cs typeface="Times New Roman" pitchFamily="18" charset="0"/>
                        </a:rPr>
                        <a:t>-</a:t>
                      </a:r>
                    </a:p>
                  </a:txBody>
                  <a:tcPr/>
                </a:tc>
                <a:tc>
                  <a:txBody>
                    <a:bodyPr/>
                    <a:lstStyle/>
                    <a:p>
                      <a:pPr algn="ctr"/>
                      <a:r>
                        <a:rPr lang="en-US" sz="2000" dirty="0">
                          <a:latin typeface="Times New Roman" pitchFamily="18" charset="0"/>
                          <a:cs typeface="Times New Roman" pitchFamily="18" charset="0"/>
                        </a:rPr>
                        <a:t>-</a:t>
                      </a:r>
                    </a:p>
                  </a:txBody>
                  <a:tcPr/>
                </a:tc>
                <a:tc>
                  <a:txBody>
                    <a:bodyPr/>
                    <a:lstStyle/>
                    <a:p>
                      <a:pPr algn="ctr"/>
                      <a:r>
                        <a:rPr lang="en-US" sz="2000" dirty="0">
                          <a:latin typeface="Times New Roman" pitchFamily="18" charset="0"/>
                          <a:cs typeface="Times New Roman" pitchFamily="18" charset="0"/>
                        </a:rPr>
                        <a:t>-</a:t>
                      </a:r>
                    </a:p>
                  </a:txBody>
                  <a:tcPr/>
                </a:tc>
                <a:extLst>
                  <a:ext uri="{0D108BD9-81ED-4DB2-BD59-A6C34878D82A}">
                    <a16:rowId xmlns:a16="http://schemas.microsoft.com/office/drawing/2014/main" val="10001"/>
                  </a:ext>
                </a:extLst>
              </a:tr>
              <a:tr h="492760">
                <a:tc>
                  <a:txBody>
                    <a:bodyPr/>
                    <a:lstStyle/>
                    <a:p>
                      <a:pPr algn="ctr"/>
                      <a:r>
                        <a:rPr lang="en-US" sz="2000" dirty="0">
                          <a:latin typeface="Times New Roman" pitchFamily="18" charset="0"/>
                          <a:cs typeface="Times New Roman" pitchFamily="18" charset="0"/>
                        </a:rPr>
                        <a:t>1</a:t>
                      </a:r>
                    </a:p>
                  </a:txBody>
                  <a:tcPr/>
                </a:tc>
                <a:tc>
                  <a:txBody>
                    <a:bodyPr/>
                    <a:lstStyle/>
                    <a:p>
                      <a:pPr algn="ctr"/>
                      <a:r>
                        <a:rPr lang="en-US" sz="2000" dirty="0">
                          <a:latin typeface="Times New Roman" pitchFamily="18" charset="0"/>
                          <a:cs typeface="Times New Roman" pitchFamily="18" charset="0"/>
                        </a:rPr>
                        <a:t>10</a:t>
                      </a:r>
                    </a:p>
                  </a:txBody>
                  <a:tcPr/>
                </a:tc>
                <a:tc>
                  <a:txBody>
                    <a:bodyPr/>
                    <a:lstStyle/>
                    <a:p>
                      <a:pPr algn="ctr"/>
                      <a:r>
                        <a:rPr lang="en-US" sz="2000" dirty="0">
                          <a:latin typeface="Times New Roman" pitchFamily="18" charset="0"/>
                          <a:cs typeface="Times New Roman" pitchFamily="18" charset="0"/>
                        </a:rPr>
                        <a:t>10</a:t>
                      </a:r>
                    </a:p>
                  </a:txBody>
                  <a:tcPr/>
                </a:tc>
                <a:tc>
                  <a:txBody>
                    <a:bodyPr/>
                    <a:lstStyle/>
                    <a:p>
                      <a:pPr algn="ctr"/>
                      <a:r>
                        <a:rPr lang="en-US" sz="2000" dirty="0">
                          <a:latin typeface="Times New Roman" pitchFamily="18" charset="0"/>
                          <a:cs typeface="Times New Roman" pitchFamily="18" charset="0"/>
                        </a:rPr>
                        <a:t>20</a:t>
                      </a:r>
                    </a:p>
                  </a:txBody>
                  <a:tcPr/>
                </a:tc>
                <a:tc>
                  <a:txBody>
                    <a:bodyPr/>
                    <a:lstStyle/>
                    <a:p>
                      <a:pPr algn="ctr"/>
                      <a:r>
                        <a:rPr lang="en-US" sz="2000" dirty="0">
                          <a:latin typeface="Times New Roman" pitchFamily="18" charset="0"/>
                          <a:cs typeface="Times New Roman" pitchFamily="18" charset="0"/>
                        </a:rPr>
                        <a:t>10</a:t>
                      </a:r>
                    </a:p>
                  </a:txBody>
                  <a:tcPr/>
                </a:tc>
                <a:tc>
                  <a:txBody>
                    <a:bodyPr/>
                    <a:lstStyle/>
                    <a:p>
                      <a:pPr algn="ctr"/>
                      <a:r>
                        <a:rPr lang="en-US" sz="2000" dirty="0">
                          <a:latin typeface="Times New Roman" pitchFamily="18" charset="0"/>
                          <a:cs typeface="Times New Roman" pitchFamily="18" charset="0"/>
                        </a:rPr>
                        <a:t>10</a:t>
                      </a:r>
                    </a:p>
                  </a:txBody>
                  <a:tcPr/>
                </a:tc>
                <a:tc>
                  <a:txBody>
                    <a:bodyPr/>
                    <a:lstStyle/>
                    <a:p>
                      <a:pPr algn="ctr"/>
                      <a:r>
                        <a:rPr lang="en-US" sz="2000" dirty="0">
                          <a:latin typeface="Times New Roman" pitchFamily="18" charset="0"/>
                          <a:cs typeface="Times New Roman" pitchFamily="18" charset="0"/>
                        </a:rPr>
                        <a:t>20</a:t>
                      </a:r>
                    </a:p>
                  </a:txBody>
                  <a:tcPr/>
                </a:tc>
                <a:tc>
                  <a:txBody>
                    <a:bodyPr/>
                    <a:lstStyle/>
                    <a:p>
                      <a:pPr algn="ctr"/>
                      <a:r>
                        <a:rPr lang="en-US" sz="2000" dirty="0">
                          <a:latin typeface="Times New Roman" pitchFamily="18" charset="0"/>
                          <a:cs typeface="Times New Roman" pitchFamily="18" charset="0"/>
                        </a:rPr>
                        <a:t>10</a:t>
                      </a:r>
                    </a:p>
                  </a:txBody>
                  <a:tcPr/>
                </a:tc>
                <a:extLst>
                  <a:ext uri="{0D108BD9-81ED-4DB2-BD59-A6C34878D82A}">
                    <a16:rowId xmlns:a16="http://schemas.microsoft.com/office/drawing/2014/main" val="10002"/>
                  </a:ext>
                </a:extLst>
              </a:tr>
              <a:tr h="492760">
                <a:tc>
                  <a:txBody>
                    <a:bodyPr/>
                    <a:lstStyle/>
                    <a:p>
                      <a:pPr algn="ctr"/>
                      <a:r>
                        <a:rPr lang="en-US" sz="2000" dirty="0">
                          <a:latin typeface="Times New Roman" pitchFamily="18" charset="0"/>
                          <a:cs typeface="Times New Roman" pitchFamily="18" charset="0"/>
                        </a:rPr>
                        <a:t>2</a:t>
                      </a:r>
                    </a:p>
                  </a:txBody>
                  <a:tcPr/>
                </a:tc>
                <a:tc>
                  <a:txBody>
                    <a:bodyPr/>
                    <a:lstStyle/>
                    <a:p>
                      <a:pPr algn="ctr"/>
                      <a:r>
                        <a:rPr lang="en-US" sz="2000" dirty="0">
                          <a:latin typeface="Times New Roman" pitchFamily="18" charset="0"/>
                          <a:cs typeface="Times New Roman" pitchFamily="18" charset="0"/>
                        </a:rPr>
                        <a:t>10</a:t>
                      </a:r>
                    </a:p>
                  </a:txBody>
                  <a:tcPr/>
                </a:tc>
                <a:tc>
                  <a:txBody>
                    <a:bodyPr/>
                    <a:lstStyle/>
                    <a:p>
                      <a:pPr algn="ctr"/>
                      <a:r>
                        <a:rPr lang="en-US" sz="2000" dirty="0">
                          <a:latin typeface="Times New Roman" pitchFamily="18" charset="0"/>
                          <a:cs typeface="Times New Roman" pitchFamily="18" charset="0"/>
                        </a:rPr>
                        <a:t>18</a:t>
                      </a:r>
                    </a:p>
                  </a:txBody>
                  <a:tcPr/>
                </a:tc>
                <a:tc>
                  <a:txBody>
                    <a:bodyPr/>
                    <a:lstStyle/>
                    <a:p>
                      <a:pPr algn="ctr"/>
                      <a:r>
                        <a:rPr lang="en-US" sz="2000" dirty="0">
                          <a:latin typeface="Times New Roman" pitchFamily="18" charset="0"/>
                          <a:cs typeface="Times New Roman" pitchFamily="18" charset="0"/>
                        </a:rPr>
                        <a:t>28</a:t>
                      </a:r>
                    </a:p>
                  </a:txBody>
                  <a:tcPr/>
                </a:tc>
                <a:tc>
                  <a:txBody>
                    <a:bodyPr/>
                    <a:lstStyle/>
                    <a:p>
                      <a:pPr algn="ctr"/>
                      <a:r>
                        <a:rPr lang="en-US" sz="2000" dirty="0">
                          <a:latin typeface="Times New Roman" pitchFamily="18" charset="0"/>
                          <a:cs typeface="Times New Roman" pitchFamily="18" charset="0"/>
                        </a:rPr>
                        <a:t>5</a:t>
                      </a:r>
                    </a:p>
                  </a:txBody>
                  <a:tcPr/>
                </a:tc>
                <a:tc>
                  <a:txBody>
                    <a:bodyPr/>
                    <a:lstStyle/>
                    <a:p>
                      <a:pPr algn="ctr"/>
                      <a:r>
                        <a:rPr lang="en-US" sz="2000" dirty="0">
                          <a:latin typeface="Times New Roman" pitchFamily="18" charset="0"/>
                          <a:cs typeface="Times New Roman" pitchFamily="18" charset="0"/>
                        </a:rPr>
                        <a:t>9</a:t>
                      </a:r>
                    </a:p>
                  </a:txBody>
                  <a:tcPr/>
                </a:tc>
                <a:tc>
                  <a:txBody>
                    <a:bodyPr/>
                    <a:lstStyle/>
                    <a:p>
                      <a:pPr algn="ctr"/>
                      <a:r>
                        <a:rPr lang="en-US" sz="2000" dirty="0">
                          <a:latin typeface="Times New Roman" pitchFamily="18" charset="0"/>
                          <a:cs typeface="Times New Roman" pitchFamily="18" charset="0"/>
                        </a:rPr>
                        <a:t>14</a:t>
                      </a:r>
                    </a:p>
                  </a:txBody>
                  <a:tcPr/>
                </a:tc>
                <a:tc>
                  <a:txBody>
                    <a:bodyPr/>
                    <a:lstStyle/>
                    <a:p>
                      <a:pPr algn="ctr"/>
                      <a:r>
                        <a:rPr lang="en-US" sz="2000" dirty="0">
                          <a:latin typeface="Times New Roman" pitchFamily="18" charset="0"/>
                          <a:cs typeface="Times New Roman" pitchFamily="18" charset="0"/>
                        </a:rPr>
                        <a:t>8</a:t>
                      </a:r>
                    </a:p>
                  </a:txBody>
                  <a:tcPr/>
                </a:tc>
                <a:extLst>
                  <a:ext uri="{0D108BD9-81ED-4DB2-BD59-A6C34878D82A}">
                    <a16:rowId xmlns:a16="http://schemas.microsoft.com/office/drawing/2014/main" val="10003"/>
                  </a:ext>
                </a:extLst>
              </a:tr>
              <a:tr h="492760">
                <a:tc>
                  <a:txBody>
                    <a:bodyPr/>
                    <a:lstStyle/>
                    <a:p>
                      <a:pPr algn="ctr"/>
                      <a:r>
                        <a:rPr lang="en-US" sz="2000" dirty="0">
                          <a:latin typeface="Times New Roman" pitchFamily="18" charset="0"/>
                          <a:cs typeface="Times New Roman" pitchFamily="18" charset="0"/>
                        </a:rPr>
                        <a:t>3</a:t>
                      </a:r>
                    </a:p>
                  </a:txBody>
                  <a:tcPr/>
                </a:tc>
                <a:tc>
                  <a:txBody>
                    <a:bodyPr/>
                    <a:lstStyle/>
                    <a:p>
                      <a:pPr algn="ctr"/>
                      <a:r>
                        <a:rPr lang="en-US" sz="2000" dirty="0">
                          <a:latin typeface="Times New Roman" pitchFamily="18" charset="0"/>
                          <a:cs typeface="Times New Roman" pitchFamily="18" charset="0"/>
                        </a:rPr>
                        <a:t>10</a:t>
                      </a:r>
                    </a:p>
                  </a:txBody>
                  <a:tcPr/>
                </a:tc>
                <a:tc>
                  <a:txBody>
                    <a:bodyPr/>
                    <a:lstStyle/>
                    <a:p>
                      <a:pPr algn="ctr"/>
                      <a:r>
                        <a:rPr lang="en-US" sz="2000" dirty="0">
                          <a:latin typeface="Times New Roman" pitchFamily="18" charset="0"/>
                          <a:cs typeface="Times New Roman" pitchFamily="18" charset="0"/>
                        </a:rPr>
                        <a:t>24</a:t>
                      </a:r>
                    </a:p>
                  </a:txBody>
                  <a:tcPr/>
                </a:tc>
                <a:tc>
                  <a:txBody>
                    <a:bodyPr/>
                    <a:lstStyle/>
                    <a:p>
                      <a:pPr algn="ctr"/>
                      <a:r>
                        <a:rPr lang="en-US" sz="2000" dirty="0">
                          <a:latin typeface="Times New Roman" pitchFamily="18" charset="0"/>
                          <a:cs typeface="Times New Roman" pitchFamily="18" charset="0"/>
                        </a:rPr>
                        <a:t>34</a:t>
                      </a:r>
                    </a:p>
                  </a:txBody>
                  <a:tcPr/>
                </a:tc>
                <a:tc>
                  <a:txBody>
                    <a:bodyPr/>
                    <a:lstStyle/>
                    <a:p>
                      <a:pPr algn="ctr"/>
                      <a:r>
                        <a:rPr lang="en-US" sz="2000" dirty="0">
                          <a:latin typeface="Times New Roman" pitchFamily="18" charset="0"/>
                          <a:cs typeface="Times New Roman" pitchFamily="18" charset="0"/>
                        </a:rPr>
                        <a:t>3.3</a:t>
                      </a:r>
                    </a:p>
                  </a:txBody>
                  <a:tcPr/>
                </a:tc>
                <a:tc>
                  <a:txBody>
                    <a:bodyPr/>
                    <a:lstStyle/>
                    <a:p>
                      <a:pPr algn="ctr"/>
                      <a:r>
                        <a:rPr lang="en-US" sz="2000" dirty="0">
                          <a:latin typeface="Times New Roman" pitchFamily="18" charset="0"/>
                          <a:cs typeface="Times New Roman" pitchFamily="18" charset="0"/>
                        </a:rPr>
                        <a:t>8</a:t>
                      </a:r>
                    </a:p>
                  </a:txBody>
                  <a:tcPr/>
                </a:tc>
                <a:tc>
                  <a:txBody>
                    <a:bodyPr/>
                    <a:lstStyle/>
                    <a:p>
                      <a:pPr algn="ctr"/>
                      <a:r>
                        <a:rPr lang="en-US" sz="2000" dirty="0">
                          <a:latin typeface="Times New Roman" pitchFamily="18" charset="0"/>
                          <a:cs typeface="Times New Roman" pitchFamily="18" charset="0"/>
                        </a:rPr>
                        <a:t>11.3</a:t>
                      </a:r>
                    </a:p>
                  </a:txBody>
                  <a:tcPr/>
                </a:tc>
                <a:tc>
                  <a:txBody>
                    <a:bodyPr/>
                    <a:lstStyle/>
                    <a:p>
                      <a:pPr algn="ctr"/>
                      <a:r>
                        <a:rPr lang="en-US" sz="2000" dirty="0">
                          <a:latin typeface="Times New Roman" pitchFamily="18" charset="0"/>
                          <a:cs typeface="Times New Roman" pitchFamily="18" charset="0"/>
                        </a:rPr>
                        <a:t>6</a:t>
                      </a:r>
                    </a:p>
                  </a:txBody>
                  <a:tcPr/>
                </a:tc>
                <a:extLst>
                  <a:ext uri="{0D108BD9-81ED-4DB2-BD59-A6C34878D82A}">
                    <a16:rowId xmlns:a16="http://schemas.microsoft.com/office/drawing/2014/main" val="10004"/>
                  </a:ext>
                </a:extLst>
              </a:tr>
              <a:tr h="492760">
                <a:tc>
                  <a:txBody>
                    <a:bodyPr/>
                    <a:lstStyle/>
                    <a:p>
                      <a:pPr algn="ctr"/>
                      <a:r>
                        <a:rPr lang="en-US" sz="2000" dirty="0">
                          <a:latin typeface="Times New Roman" pitchFamily="18" charset="0"/>
                          <a:cs typeface="Times New Roman" pitchFamily="18" charset="0"/>
                        </a:rPr>
                        <a:t>4</a:t>
                      </a:r>
                    </a:p>
                  </a:txBody>
                  <a:tcPr/>
                </a:tc>
                <a:tc>
                  <a:txBody>
                    <a:bodyPr/>
                    <a:lstStyle/>
                    <a:p>
                      <a:pPr algn="ctr"/>
                      <a:r>
                        <a:rPr lang="en-US" sz="2000" dirty="0">
                          <a:latin typeface="Times New Roman" pitchFamily="18" charset="0"/>
                          <a:cs typeface="Times New Roman" pitchFamily="18" charset="0"/>
                        </a:rPr>
                        <a:t>10</a:t>
                      </a:r>
                    </a:p>
                  </a:txBody>
                  <a:tcPr/>
                </a:tc>
                <a:tc>
                  <a:txBody>
                    <a:bodyPr/>
                    <a:lstStyle/>
                    <a:p>
                      <a:pPr algn="ctr"/>
                      <a:r>
                        <a:rPr lang="en-US" sz="2000" dirty="0">
                          <a:latin typeface="Times New Roman" pitchFamily="18" charset="0"/>
                          <a:cs typeface="Times New Roman" pitchFamily="18" charset="0"/>
                        </a:rPr>
                        <a:t>28</a:t>
                      </a:r>
                    </a:p>
                  </a:txBody>
                  <a:tcPr/>
                </a:tc>
                <a:tc>
                  <a:txBody>
                    <a:bodyPr/>
                    <a:lstStyle/>
                    <a:p>
                      <a:pPr algn="ctr"/>
                      <a:r>
                        <a:rPr lang="en-US" sz="2000" dirty="0">
                          <a:latin typeface="Times New Roman" pitchFamily="18" charset="0"/>
                          <a:cs typeface="Times New Roman" pitchFamily="18" charset="0"/>
                        </a:rPr>
                        <a:t>38</a:t>
                      </a:r>
                    </a:p>
                  </a:txBody>
                  <a:tcPr/>
                </a:tc>
                <a:tc>
                  <a:txBody>
                    <a:bodyPr/>
                    <a:lstStyle/>
                    <a:p>
                      <a:pPr algn="ctr"/>
                      <a:r>
                        <a:rPr lang="en-US" sz="2000" dirty="0">
                          <a:latin typeface="Times New Roman" pitchFamily="18" charset="0"/>
                          <a:cs typeface="Times New Roman" pitchFamily="18" charset="0"/>
                        </a:rPr>
                        <a:t>2.5</a:t>
                      </a:r>
                    </a:p>
                  </a:txBody>
                  <a:tcPr/>
                </a:tc>
                <a:tc>
                  <a:txBody>
                    <a:bodyPr/>
                    <a:lstStyle/>
                    <a:p>
                      <a:pPr algn="ctr"/>
                      <a:r>
                        <a:rPr lang="en-US" sz="2000" dirty="0">
                          <a:latin typeface="Times New Roman" pitchFamily="18" charset="0"/>
                          <a:cs typeface="Times New Roman" pitchFamily="18" charset="0"/>
                        </a:rPr>
                        <a:t>7</a:t>
                      </a:r>
                    </a:p>
                  </a:txBody>
                  <a:tcPr/>
                </a:tc>
                <a:tc>
                  <a:txBody>
                    <a:bodyPr/>
                    <a:lstStyle/>
                    <a:p>
                      <a:pPr algn="ctr"/>
                      <a:r>
                        <a:rPr lang="en-US" sz="2000" dirty="0">
                          <a:latin typeface="Times New Roman" pitchFamily="18" charset="0"/>
                          <a:cs typeface="Times New Roman" pitchFamily="18" charset="0"/>
                        </a:rPr>
                        <a:t>9.5</a:t>
                      </a:r>
                    </a:p>
                  </a:txBody>
                  <a:tcPr/>
                </a:tc>
                <a:tc>
                  <a:txBody>
                    <a:bodyPr/>
                    <a:lstStyle/>
                    <a:p>
                      <a:pPr algn="ctr"/>
                      <a:r>
                        <a:rPr lang="en-US" sz="2000" dirty="0">
                          <a:latin typeface="Times New Roman" pitchFamily="18" charset="0"/>
                          <a:cs typeface="Times New Roman" pitchFamily="18" charset="0"/>
                        </a:rPr>
                        <a:t>4</a:t>
                      </a:r>
                    </a:p>
                  </a:txBody>
                  <a:tcPr/>
                </a:tc>
                <a:extLst>
                  <a:ext uri="{0D108BD9-81ED-4DB2-BD59-A6C34878D82A}">
                    <a16:rowId xmlns:a16="http://schemas.microsoft.com/office/drawing/2014/main" val="10005"/>
                  </a:ext>
                </a:extLst>
              </a:tr>
              <a:tr h="492760">
                <a:tc>
                  <a:txBody>
                    <a:bodyPr/>
                    <a:lstStyle/>
                    <a:p>
                      <a:pPr algn="ctr"/>
                      <a:r>
                        <a:rPr lang="en-US" sz="2000" dirty="0">
                          <a:latin typeface="Times New Roman" pitchFamily="18" charset="0"/>
                          <a:cs typeface="Times New Roman" pitchFamily="18" charset="0"/>
                        </a:rPr>
                        <a:t>5</a:t>
                      </a:r>
                    </a:p>
                  </a:txBody>
                  <a:tcPr/>
                </a:tc>
                <a:tc>
                  <a:txBody>
                    <a:bodyPr/>
                    <a:lstStyle/>
                    <a:p>
                      <a:pPr algn="ctr"/>
                      <a:r>
                        <a:rPr lang="en-US" sz="2000" dirty="0">
                          <a:latin typeface="Times New Roman" pitchFamily="18" charset="0"/>
                          <a:cs typeface="Times New Roman" pitchFamily="18" charset="0"/>
                        </a:rPr>
                        <a:t>10</a:t>
                      </a:r>
                    </a:p>
                  </a:txBody>
                  <a:tcPr/>
                </a:tc>
                <a:tc>
                  <a:txBody>
                    <a:bodyPr/>
                    <a:lstStyle/>
                    <a:p>
                      <a:pPr algn="ctr"/>
                      <a:r>
                        <a:rPr lang="en-US" sz="2000" dirty="0">
                          <a:latin typeface="Times New Roman" pitchFamily="18" charset="0"/>
                          <a:cs typeface="Times New Roman" pitchFamily="18" charset="0"/>
                        </a:rPr>
                        <a:t>32</a:t>
                      </a:r>
                    </a:p>
                  </a:txBody>
                  <a:tcPr/>
                </a:tc>
                <a:tc>
                  <a:txBody>
                    <a:bodyPr/>
                    <a:lstStyle/>
                    <a:p>
                      <a:pPr algn="ctr"/>
                      <a:r>
                        <a:rPr lang="en-US" sz="2000" dirty="0">
                          <a:latin typeface="Times New Roman" pitchFamily="18" charset="0"/>
                          <a:cs typeface="Times New Roman" pitchFamily="18" charset="0"/>
                        </a:rPr>
                        <a:t>42</a:t>
                      </a:r>
                    </a:p>
                  </a:txBody>
                  <a:tcPr/>
                </a:tc>
                <a:tc>
                  <a:txBody>
                    <a:bodyPr/>
                    <a:lstStyle/>
                    <a:p>
                      <a:pPr algn="ctr"/>
                      <a:r>
                        <a:rPr lang="en-US" sz="2000" dirty="0">
                          <a:latin typeface="Times New Roman" pitchFamily="18" charset="0"/>
                          <a:cs typeface="Times New Roman" pitchFamily="18" charset="0"/>
                        </a:rPr>
                        <a:t>2</a:t>
                      </a:r>
                    </a:p>
                  </a:txBody>
                  <a:tcPr/>
                </a:tc>
                <a:tc>
                  <a:txBody>
                    <a:bodyPr/>
                    <a:lstStyle/>
                    <a:p>
                      <a:pPr algn="ctr"/>
                      <a:r>
                        <a:rPr lang="en-US" sz="2000" dirty="0">
                          <a:latin typeface="Times New Roman" pitchFamily="18" charset="0"/>
                          <a:cs typeface="Times New Roman" pitchFamily="18" charset="0"/>
                        </a:rPr>
                        <a:t>6.4</a:t>
                      </a:r>
                    </a:p>
                  </a:txBody>
                  <a:tcPr/>
                </a:tc>
                <a:tc>
                  <a:txBody>
                    <a:bodyPr/>
                    <a:lstStyle/>
                    <a:p>
                      <a:pPr algn="ctr"/>
                      <a:r>
                        <a:rPr lang="en-US" sz="2000" dirty="0">
                          <a:latin typeface="Times New Roman" pitchFamily="18" charset="0"/>
                          <a:cs typeface="Times New Roman" pitchFamily="18" charset="0"/>
                        </a:rPr>
                        <a:t>8.4</a:t>
                      </a:r>
                    </a:p>
                  </a:txBody>
                  <a:tcPr/>
                </a:tc>
                <a:tc>
                  <a:txBody>
                    <a:bodyPr/>
                    <a:lstStyle/>
                    <a:p>
                      <a:pPr algn="ctr"/>
                      <a:r>
                        <a:rPr lang="en-US" sz="2000" dirty="0">
                          <a:latin typeface="Times New Roman" pitchFamily="18" charset="0"/>
                          <a:cs typeface="Times New Roman" pitchFamily="18" charset="0"/>
                        </a:rPr>
                        <a:t>4</a:t>
                      </a:r>
                    </a:p>
                  </a:txBody>
                  <a:tcPr/>
                </a:tc>
                <a:extLst>
                  <a:ext uri="{0D108BD9-81ED-4DB2-BD59-A6C34878D82A}">
                    <a16:rowId xmlns:a16="http://schemas.microsoft.com/office/drawing/2014/main" val="10006"/>
                  </a:ext>
                </a:extLst>
              </a:tr>
              <a:tr h="492760">
                <a:tc>
                  <a:txBody>
                    <a:bodyPr/>
                    <a:lstStyle/>
                    <a:p>
                      <a:pPr algn="ctr"/>
                      <a:r>
                        <a:rPr lang="en-US" sz="2000" dirty="0">
                          <a:latin typeface="Times New Roman" pitchFamily="18" charset="0"/>
                          <a:cs typeface="Times New Roman" pitchFamily="18" charset="0"/>
                        </a:rPr>
                        <a:t>6</a:t>
                      </a:r>
                    </a:p>
                  </a:txBody>
                  <a:tcPr/>
                </a:tc>
                <a:tc>
                  <a:txBody>
                    <a:bodyPr/>
                    <a:lstStyle/>
                    <a:p>
                      <a:pPr algn="ctr"/>
                      <a:r>
                        <a:rPr lang="en-US" sz="2000" dirty="0">
                          <a:latin typeface="Times New Roman" pitchFamily="18" charset="0"/>
                          <a:cs typeface="Times New Roman" pitchFamily="18" charset="0"/>
                        </a:rPr>
                        <a:t>10</a:t>
                      </a:r>
                    </a:p>
                  </a:txBody>
                  <a:tcPr/>
                </a:tc>
                <a:tc>
                  <a:txBody>
                    <a:bodyPr/>
                    <a:lstStyle/>
                    <a:p>
                      <a:pPr algn="ctr"/>
                      <a:r>
                        <a:rPr lang="en-US" sz="2000" dirty="0">
                          <a:latin typeface="Times New Roman" pitchFamily="18" charset="0"/>
                          <a:cs typeface="Times New Roman" pitchFamily="18" charset="0"/>
                        </a:rPr>
                        <a:t>38</a:t>
                      </a:r>
                    </a:p>
                  </a:txBody>
                  <a:tcPr/>
                </a:tc>
                <a:tc>
                  <a:txBody>
                    <a:bodyPr/>
                    <a:lstStyle/>
                    <a:p>
                      <a:pPr algn="ctr"/>
                      <a:r>
                        <a:rPr lang="en-US" sz="2000" dirty="0">
                          <a:latin typeface="Times New Roman" pitchFamily="18" charset="0"/>
                          <a:cs typeface="Times New Roman" pitchFamily="18" charset="0"/>
                        </a:rPr>
                        <a:t>48</a:t>
                      </a:r>
                    </a:p>
                  </a:txBody>
                  <a:tcPr/>
                </a:tc>
                <a:tc>
                  <a:txBody>
                    <a:bodyPr/>
                    <a:lstStyle/>
                    <a:p>
                      <a:pPr algn="ctr"/>
                      <a:r>
                        <a:rPr lang="en-US" sz="2000" dirty="0">
                          <a:latin typeface="Times New Roman" pitchFamily="18" charset="0"/>
                          <a:cs typeface="Times New Roman" pitchFamily="18" charset="0"/>
                        </a:rPr>
                        <a:t>1.7</a:t>
                      </a:r>
                    </a:p>
                  </a:txBody>
                  <a:tcPr/>
                </a:tc>
                <a:tc>
                  <a:txBody>
                    <a:bodyPr/>
                    <a:lstStyle/>
                    <a:p>
                      <a:pPr algn="ctr"/>
                      <a:r>
                        <a:rPr lang="en-US" sz="2000" dirty="0">
                          <a:latin typeface="Times New Roman" pitchFamily="18" charset="0"/>
                          <a:cs typeface="Times New Roman" pitchFamily="18" charset="0"/>
                        </a:rPr>
                        <a:t>6.3</a:t>
                      </a:r>
                    </a:p>
                  </a:txBody>
                  <a:tcPr/>
                </a:tc>
                <a:tc>
                  <a:txBody>
                    <a:bodyPr/>
                    <a:lstStyle/>
                    <a:p>
                      <a:pPr algn="ctr"/>
                      <a:r>
                        <a:rPr lang="en-US" sz="2000" dirty="0">
                          <a:latin typeface="Times New Roman" pitchFamily="18" charset="0"/>
                          <a:cs typeface="Times New Roman" pitchFamily="18" charset="0"/>
                        </a:rPr>
                        <a:t>8</a:t>
                      </a:r>
                    </a:p>
                  </a:txBody>
                  <a:tcPr/>
                </a:tc>
                <a:tc>
                  <a:txBody>
                    <a:bodyPr/>
                    <a:lstStyle/>
                    <a:p>
                      <a:pPr algn="ctr"/>
                      <a:r>
                        <a:rPr lang="en-US" sz="2000" dirty="0">
                          <a:latin typeface="Times New Roman" pitchFamily="18" charset="0"/>
                          <a:cs typeface="Times New Roman" pitchFamily="18" charset="0"/>
                        </a:rPr>
                        <a:t>6</a:t>
                      </a:r>
                    </a:p>
                  </a:txBody>
                  <a:tcPr/>
                </a:tc>
                <a:extLst>
                  <a:ext uri="{0D108BD9-81ED-4DB2-BD59-A6C34878D82A}">
                    <a16:rowId xmlns:a16="http://schemas.microsoft.com/office/drawing/2014/main" val="10007"/>
                  </a:ext>
                </a:extLst>
              </a:tr>
              <a:tr h="492760">
                <a:tc>
                  <a:txBody>
                    <a:bodyPr/>
                    <a:lstStyle/>
                    <a:p>
                      <a:pPr algn="ctr"/>
                      <a:r>
                        <a:rPr lang="en-US" sz="2000" dirty="0">
                          <a:latin typeface="Times New Roman" pitchFamily="18" charset="0"/>
                          <a:cs typeface="Times New Roman" pitchFamily="18" charset="0"/>
                        </a:rPr>
                        <a:t>7</a:t>
                      </a:r>
                    </a:p>
                  </a:txBody>
                  <a:tcPr/>
                </a:tc>
                <a:tc>
                  <a:txBody>
                    <a:bodyPr/>
                    <a:lstStyle/>
                    <a:p>
                      <a:pPr algn="ctr"/>
                      <a:r>
                        <a:rPr lang="en-US" sz="2000" dirty="0">
                          <a:latin typeface="Times New Roman" pitchFamily="18" charset="0"/>
                          <a:cs typeface="Times New Roman" pitchFamily="18" charset="0"/>
                        </a:rPr>
                        <a:t>10</a:t>
                      </a:r>
                    </a:p>
                  </a:txBody>
                  <a:tcPr/>
                </a:tc>
                <a:tc>
                  <a:txBody>
                    <a:bodyPr/>
                    <a:lstStyle/>
                    <a:p>
                      <a:pPr algn="ctr"/>
                      <a:r>
                        <a:rPr lang="en-US" sz="2000" dirty="0">
                          <a:latin typeface="Times New Roman" pitchFamily="18" charset="0"/>
                          <a:cs typeface="Times New Roman" pitchFamily="18" charset="0"/>
                        </a:rPr>
                        <a:t>46</a:t>
                      </a:r>
                    </a:p>
                  </a:txBody>
                  <a:tcPr/>
                </a:tc>
                <a:tc>
                  <a:txBody>
                    <a:bodyPr/>
                    <a:lstStyle/>
                    <a:p>
                      <a:pPr algn="ctr"/>
                      <a:r>
                        <a:rPr lang="en-US" sz="2000" dirty="0">
                          <a:latin typeface="Times New Roman" pitchFamily="18" charset="0"/>
                          <a:cs typeface="Times New Roman" pitchFamily="18" charset="0"/>
                        </a:rPr>
                        <a:t>56</a:t>
                      </a:r>
                    </a:p>
                  </a:txBody>
                  <a:tcPr/>
                </a:tc>
                <a:tc>
                  <a:txBody>
                    <a:bodyPr/>
                    <a:lstStyle/>
                    <a:p>
                      <a:pPr algn="ctr"/>
                      <a:r>
                        <a:rPr lang="en-US" sz="2000" dirty="0">
                          <a:latin typeface="Times New Roman" pitchFamily="18" charset="0"/>
                          <a:cs typeface="Times New Roman" pitchFamily="18" charset="0"/>
                        </a:rPr>
                        <a:t>1.4</a:t>
                      </a:r>
                    </a:p>
                  </a:txBody>
                  <a:tcPr/>
                </a:tc>
                <a:tc>
                  <a:txBody>
                    <a:bodyPr/>
                    <a:lstStyle/>
                    <a:p>
                      <a:pPr algn="ctr"/>
                      <a:r>
                        <a:rPr lang="en-US" sz="2000" dirty="0">
                          <a:latin typeface="Times New Roman" pitchFamily="18" charset="0"/>
                          <a:cs typeface="Times New Roman" pitchFamily="18" charset="0"/>
                        </a:rPr>
                        <a:t>6.6</a:t>
                      </a:r>
                    </a:p>
                  </a:txBody>
                  <a:tcPr/>
                </a:tc>
                <a:tc>
                  <a:txBody>
                    <a:bodyPr/>
                    <a:lstStyle/>
                    <a:p>
                      <a:pPr algn="ctr"/>
                      <a:r>
                        <a:rPr lang="en-US" sz="2000" dirty="0">
                          <a:latin typeface="Times New Roman" pitchFamily="18" charset="0"/>
                          <a:cs typeface="Times New Roman" pitchFamily="18" charset="0"/>
                        </a:rPr>
                        <a:t>8</a:t>
                      </a:r>
                    </a:p>
                  </a:txBody>
                  <a:tcPr/>
                </a:tc>
                <a:tc>
                  <a:txBody>
                    <a:bodyPr/>
                    <a:lstStyle/>
                    <a:p>
                      <a:pPr algn="ctr"/>
                      <a:r>
                        <a:rPr lang="en-US" sz="2000" dirty="0">
                          <a:latin typeface="Times New Roman" pitchFamily="18" charset="0"/>
                          <a:cs typeface="Times New Roman" pitchFamily="18" charset="0"/>
                        </a:rPr>
                        <a:t>8</a:t>
                      </a:r>
                    </a:p>
                  </a:txBody>
                  <a:tcPr/>
                </a:tc>
                <a:extLst>
                  <a:ext uri="{0D108BD9-81ED-4DB2-BD59-A6C34878D82A}">
                    <a16:rowId xmlns:a16="http://schemas.microsoft.com/office/drawing/2014/main" val="10008"/>
                  </a:ext>
                </a:extLst>
              </a:tr>
              <a:tr h="492760">
                <a:tc>
                  <a:txBody>
                    <a:bodyPr/>
                    <a:lstStyle/>
                    <a:p>
                      <a:pPr algn="ctr"/>
                      <a:r>
                        <a:rPr lang="en-US" sz="2000" dirty="0">
                          <a:latin typeface="Times New Roman" pitchFamily="18" charset="0"/>
                          <a:cs typeface="Times New Roman" pitchFamily="18" charset="0"/>
                        </a:rPr>
                        <a:t>8</a:t>
                      </a:r>
                    </a:p>
                  </a:txBody>
                  <a:tcPr/>
                </a:tc>
                <a:tc>
                  <a:txBody>
                    <a:bodyPr/>
                    <a:lstStyle/>
                    <a:p>
                      <a:pPr algn="ctr"/>
                      <a:r>
                        <a:rPr lang="en-US" sz="2000" dirty="0">
                          <a:latin typeface="Times New Roman" pitchFamily="18" charset="0"/>
                          <a:cs typeface="Times New Roman" pitchFamily="18" charset="0"/>
                        </a:rPr>
                        <a:t>10</a:t>
                      </a:r>
                    </a:p>
                  </a:txBody>
                  <a:tcPr/>
                </a:tc>
                <a:tc>
                  <a:txBody>
                    <a:bodyPr/>
                    <a:lstStyle/>
                    <a:p>
                      <a:pPr algn="ctr"/>
                      <a:r>
                        <a:rPr lang="en-US" sz="2000" dirty="0">
                          <a:latin typeface="Times New Roman" pitchFamily="18" charset="0"/>
                          <a:cs typeface="Times New Roman" pitchFamily="18" charset="0"/>
                        </a:rPr>
                        <a:t>62</a:t>
                      </a:r>
                    </a:p>
                  </a:txBody>
                  <a:tcPr/>
                </a:tc>
                <a:tc>
                  <a:txBody>
                    <a:bodyPr/>
                    <a:lstStyle/>
                    <a:p>
                      <a:pPr algn="ctr"/>
                      <a:r>
                        <a:rPr lang="en-US" sz="2000" dirty="0">
                          <a:latin typeface="Times New Roman" pitchFamily="18" charset="0"/>
                          <a:cs typeface="Times New Roman" pitchFamily="18" charset="0"/>
                        </a:rPr>
                        <a:t>72</a:t>
                      </a:r>
                    </a:p>
                  </a:txBody>
                  <a:tcPr/>
                </a:tc>
                <a:tc>
                  <a:txBody>
                    <a:bodyPr/>
                    <a:lstStyle/>
                    <a:p>
                      <a:pPr algn="ctr"/>
                      <a:r>
                        <a:rPr lang="en-US" sz="2000" dirty="0">
                          <a:latin typeface="Times New Roman" pitchFamily="18" charset="0"/>
                          <a:cs typeface="Times New Roman" pitchFamily="18" charset="0"/>
                        </a:rPr>
                        <a:t>1.2</a:t>
                      </a:r>
                    </a:p>
                  </a:txBody>
                  <a:tcPr/>
                </a:tc>
                <a:tc>
                  <a:txBody>
                    <a:bodyPr/>
                    <a:lstStyle/>
                    <a:p>
                      <a:pPr algn="ctr"/>
                      <a:r>
                        <a:rPr lang="en-US" sz="2000" dirty="0">
                          <a:latin typeface="Times New Roman" pitchFamily="18" charset="0"/>
                          <a:cs typeface="Times New Roman" pitchFamily="18" charset="0"/>
                        </a:rPr>
                        <a:t>7.8</a:t>
                      </a:r>
                    </a:p>
                  </a:txBody>
                  <a:tcPr/>
                </a:tc>
                <a:tc>
                  <a:txBody>
                    <a:bodyPr/>
                    <a:lstStyle/>
                    <a:p>
                      <a:pPr algn="ctr"/>
                      <a:r>
                        <a:rPr lang="en-US" sz="2000" dirty="0">
                          <a:latin typeface="Times New Roman" pitchFamily="18" charset="0"/>
                          <a:cs typeface="Times New Roman" pitchFamily="18" charset="0"/>
                        </a:rPr>
                        <a:t>9</a:t>
                      </a:r>
                    </a:p>
                  </a:txBody>
                  <a:tcPr/>
                </a:tc>
                <a:tc>
                  <a:txBody>
                    <a:bodyPr/>
                    <a:lstStyle/>
                    <a:p>
                      <a:pPr algn="ctr"/>
                      <a:r>
                        <a:rPr lang="en-US" sz="2000" dirty="0">
                          <a:latin typeface="Times New Roman" pitchFamily="18" charset="0"/>
                          <a:cs typeface="Times New Roman" pitchFamily="18" charset="0"/>
                        </a:rPr>
                        <a:t>16</a:t>
                      </a:r>
                    </a:p>
                  </a:txBody>
                  <a:tcPr/>
                </a:tc>
                <a:extLst>
                  <a:ext uri="{0D108BD9-81ED-4DB2-BD59-A6C34878D82A}">
                    <a16:rowId xmlns:a16="http://schemas.microsoft.com/office/drawing/2014/main" val="10009"/>
                  </a:ext>
                </a:extLst>
              </a:tr>
            </a:tbl>
          </a:graphicData>
        </a:graphic>
      </p:graphicFrame>
      <p:sp>
        <p:nvSpPr>
          <p:cNvPr id="6" name="TextBox 5"/>
          <p:cNvSpPr txBox="1"/>
          <p:nvPr/>
        </p:nvSpPr>
        <p:spPr>
          <a:xfrm>
            <a:off x="0" y="5715000"/>
            <a:ext cx="6858000" cy="7078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000" dirty="0">
                <a:latin typeface="Times New Roman" pitchFamily="18" charset="0"/>
                <a:cs typeface="Times New Roman" pitchFamily="18" charset="0"/>
              </a:rPr>
              <a:t>TC= TFC+TVC , AFC= TFC/ OUTPUT , </a:t>
            </a:r>
          </a:p>
          <a:p>
            <a:r>
              <a:rPr lang="en-US" sz="2000" dirty="0">
                <a:latin typeface="Times New Roman" pitchFamily="18" charset="0"/>
                <a:cs typeface="Times New Roman" pitchFamily="18" charset="0"/>
              </a:rPr>
              <a:t>AVC= TVC/OUTPUT , ATC=AFC+AVC , MC= (TCn – TCn-1)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3"/>
          </a:fillRef>
          <a:effectRef idx="1">
            <a:schemeClr val="accent3"/>
          </a:effectRef>
          <a:fontRef idx="minor">
            <a:schemeClr val="lt1"/>
          </a:fontRef>
        </p:style>
        <p:txBody>
          <a:bodyPr/>
          <a:lstStyle/>
          <a:p>
            <a:pPr algn="l"/>
            <a:r>
              <a:rPr lang="en-US" dirty="0">
                <a:latin typeface="Times New Roman" pitchFamily="18" charset="0"/>
                <a:cs typeface="Times New Roman" pitchFamily="18" charset="0"/>
              </a:rPr>
              <a:t>Cost Function</a:t>
            </a:r>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pPr algn="just"/>
            <a:r>
              <a:rPr lang="en-US" dirty="0">
                <a:latin typeface="Times New Roman" pitchFamily="18" charset="0"/>
                <a:cs typeface="Times New Roman" pitchFamily="18" charset="0"/>
              </a:rPr>
              <a:t>The concept of cost function refers to the mathematical relation between cost of a product and its various determinants of costs.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C= f(O,S,T,P…….)</a:t>
            </a:r>
          </a:p>
          <a:p>
            <a:pPr>
              <a:buNone/>
            </a:pPr>
            <a:r>
              <a:rPr lang="en-US" dirty="0">
                <a:latin typeface="Times New Roman" pitchFamily="18" charset="0"/>
                <a:cs typeface="Times New Roman" pitchFamily="18" charset="0"/>
              </a:rPr>
              <a:t>Where , C= Cost , </a:t>
            </a:r>
          </a:p>
          <a:p>
            <a:pPr>
              <a:buNone/>
            </a:pPr>
            <a:r>
              <a:rPr lang="en-US" dirty="0">
                <a:latin typeface="Times New Roman" pitchFamily="18" charset="0"/>
                <a:cs typeface="Times New Roman" pitchFamily="18" charset="0"/>
              </a:rPr>
              <a:t>			S = size of plant , </a:t>
            </a:r>
          </a:p>
          <a:p>
            <a:pPr>
              <a:buNone/>
            </a:pPr>
            <a:r>
              <a:rPr lang="en-US" dirty="0">
                <a:latin typeface="Times New Roman" pitchFamily="18" charset="0"/>
                <a:cs typeface="Times New Roman" pitchFamily="18" charset="0"/>
              </a:rPr>
              <a:t>			O= Output , </a:t>
            </a:r>
          </a:p>
          <a:p>
            <a:pPr>
              <a:buNone/>
            </a:pPr>
            <a:r>
              <a:rPr lang="en-US" dirty="0">
                <a:latin typeface="Times New Roman" pitchFamily="18" charset="0"/>
                <a:cs typeface="Times New Roman" pitchFamily="18" charset="0"/>
              </a:rPr>
              <a:t>			T= Time , </a:t>
            </a:r>
          </a:p>
          <a:p>
            <a:pPr>
              <a:buNone/>
            </a:pPr>
            <a:r>
              <a:rPr lang="en-US" dirty="0">
                <a:latin typeface="Times New Roman" pitchFamily="18" charset="0"/>
                <a:cs typeface="Times New Roman" pitchFamily="18" charset="0"/>
              </a:rPr>
              <a:t>			U= utilization of output , </a:t>
            </a:r>
          </a:p>
          <a:p>
            <a:pPr>
              <a:buNone/>
            </a:pPr>
            <a:r>
              <a:rPr lang="en-US" dirty="0">
                <a:latin typeface="Times New Roman" pitchFamily="18" charset="0"/>
                <a:cs typeface="Times New Roman" pitchFamily="18" charset="0"/>
              </a:rPr>
              <a:t>			P = Prices of factors of production.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1">
            <a:schemeClr val="accent2"/>
          </a:lnRef>
          <a:fillRef idx="2">
            <a:schemeClr val="accent2"/>
          </a:fillRef>
          <a:effectRef idx="1">
            <a:schemeClr val="accent2"/>
          </a:effectRef>
          <a:fontRef idx="minor">
            <a:schemeClr val="dk1"/>
          </a:fontRef>
        </p:style>
        <p:txBody>
          <a:bodyPr>
            <a:normAutofit fontScale="90000"/>
          </a:bodyPr>
          <a:lstStyle/>
          <a:p>
            <a:pPr algn="l"/>
            <a:r>
              <a:rPr lang="en-US" dirty="0">
                <a:latin typeface="Times New Roman" pitchFamily="18" charset="0"/>
                <a:cs typeface="Times New Roman" pitchFamily="18" charset="0"/>
              </a:rPr>
              <a:t>Average Fixed Cost (AFC)</a:t>
            </a:r>
          </a:p>
        </p:txBody>
      </p:sp>
      <p:sp>
        <p:nvSpPr>
          <p:cNvPr id="3" name="Content Placeholder 2"/>
          <p:cNvSpPr>
            <a:spLocks noGrp="1"/>
          </p:cNvSpPr>
          <p:nvPr>
            <p:ph idx="1"/>
          </p:nvPr>
        </p:nvSpPr>
        <p:spPr>
          <a:xfrm>
            <a:off x="457200" y="1066800"/>
            <a:ext cx="8229600" cy="5059363"/>
          </a:xfrm>
        </p:spPr>
        <p:txBody>
          <a:bodyPr>
            <a:normAutofit/>
          </a:bodyPr>
          <a:lstStyle/>
          <a:p>
            <a:pPr>
              <a:buFont typeface="Wingdings" pitchFamily="2" charset="2"/>
              <a:buChar char="ü"/>
            </a:pPr>
            <a:r>
              <a:rPr lang="en-US" sz="2400" dirty="0">
                <a:latin typeface="Times New Roman" pitchFamily="18" charset="0"/>
                <a:cs typeface="Times New Roman" pitchFamily="18" charset="0"/>
              </a:rPr>
              <a:t>AFC refers to fixed cost per unit of output .</a:t>
            </a:r>
          </a:p>
          <a:p>
            <a:pPr>
              <a:buFont typeface="Wingdings" pitchFamily="2" charset="2"/>
              <a:buChar char="ü"/>
            </a:pPr>
            <a:r>
              <a:rPr lang="en-US" sz="2400" dirty="0">
                <a:latin typeface="Times New Roman" pitchFamily="18" charset="0"/>
                <a:cs typeface="Times New Roman" pitchFamily="18" charset="0"/>
              </a:rPr>
              <a:t>AFC diminishes with every increase in the quantity of output produced as the fixed cost is spread over the large number of units.</a:t>
            </a:r>
          </a:p>
          <a:p>
            <a:pPr>
              <a:buFont typeface="Wingdings" pitchFamily="2" charset="2"/>
              <a:buChar char="ü"/>
            </a:pPr>
            <a:r>
              <a:rPr lang="en-US" sz="2400" dirty="0">
                <a:latin typeface="Times New Roman" pitchFamily="18" charset="0"/>
                <a:cs typeface="Times New Roman" pitchFamily="18" charset="0"/>
              </a:rPr>
              <a:t>AFC never becomes zero.</a:t>
            </a:r>
          </a:p>
          <a:p>
            <a:pPr>
              <a:buFont typeface="Wingdings" pitchFamily="2" charset="2"/>
              <a:buChar char="ü"/>
            </a:pPr>
            <a:endParaRPr lang="en-US" sz="24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pic>
        <p:nvPicPr>
          <p:cNvPr id="4" name="Picture 2" descr="F:\Phd 2019\literature review\download (12).jpg"/>
          <p:cNvPicPr>
            <a:picLocks noChangeAspect="1" noChangeArrowheads="1"/>
          </p:cNvPicPr>
          <p:nvPr/>
        </p:nvPicPr>
        <p:blipFill>
          <a:blip r:embed="rId2" cstate="print"/>
          <a:srcRect b="10204"/>
          <a:stretch>
            <a:fillRect/>
          </a:stretch>
        </p:blipFill>
        <p:spPr bwMode="auto">
          <a:xfrm>
            <a:off x="4267200" y="2590800"/>
            <a:ext cx="4419600" cy="33528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4419600" cy="4983163"/>
          </a:xfrm>
        </p:spPr>
        <p:txBody>
          <a:bodyPr>
            <a:normAutofit fontScale="92500"/>
          </a:bodyPr>
          <a:lstStyle/>
          <a:p>
            <a:pPr>
              <a:buFont typeface="Wingdings" pitchFamily="2" charset="2"/>
              <a:buChar char="ü"/>
            </a:pPr>
            <a:r>
              <a:rPr lang="en-US" sz="2400" dirty="0"/>
              <a:t>AVC refers to the variable expenses per unit of output.</a:t>
            </a:r>
          </a:p>
          <a:p>
            <a:pPr>
              <a:buFont typeface="Wingdings" pitchFamily="2" charset="2"/>
              <a:buChar char="ü"/>
            </a:pPr>
            <a:r>
              <a:rPr lang="en-US" sz="2400" dirty="0"/>
              <a:t>The AVC is falling , but it begins to rise after a certain point.</a:t>
            </a:r>
          </a:p>
          <a:p>
            <a:pPr>
              <a:buFont typeface="Wingdings" pitchFamily="2" charset="2"/>
              <a:buChar char="ü"/>
            </a:pPr>
            <a:r>
              <a:rPr lang="en-US" sz="2400" dirty="0"/>
              <a:t>This happens because in the initial stage of production , the law of increasing returns operates which causes the cost to diminish.</a:t>
            </a:r>
          </a:p>
          <a:p>
            <a:pPr>
              <a:buFont typeface="Wingdings" pitchFamily="2" charset="2"/>
              <a:buChar char="ü"/>
            </a:pPr>
            <a:r>
              <a:rPr lang="en-US" sz="2400" dirty="0"/>
              <a:t>But after a point , variable cost begins to rise due to law of diminishing returns.</a:t>
            </a:r>
          </a:p>
          <a:p>
            <a:pPr>
              <a:buFont typeface="Wingdings" pitchFamily="2" charset="2"/>
              <a:buChar char="ü"/>
            </a:pPr>
            <a:r>
              <a:rPr lang="en-US" sz="2400" dirty="0"/>
              <a:t> hence the AVC curve is u shaped.</a:t>
            </a:r>
          </a:p>
          <a:p>
            <a:pPr>
              <a:buNone/>
            </a:pPr>
            <a:endParaRPr lang="en-US" sz="2400" dirty="0"/>
          </a:p>
        </p:txBody>
      </p:sp>
      <p:sp>
        <p:nvSpPr>
          <p:cNvPr id="4" name="Title 1"/>
          <p:cNvSpPr>
            <a:spLocks noGrp="1"/>
          </p:cNvSpPr>
          <p:nvPr>
            <p:ph type="title"/>
          </p:nvPr>
        </p:nvSpPr>
        <p:spPr>
          <a:xfrm>
            <a:off x="457200" y="274638"/>
            <a:ext cx="8229600" cy="639762"/>
          </a:xfrm>
        </p:spPr>
        <p:style>
          <a:lnRef idx="1">
            <a:schemeClr val="accent2"/>
          </a:lnRef>
          <a:fillRef idx="2">
            <a:schemeClr val="accent2"/>
          </a:fillRef>
          <a:effectRef idx="1">
            <a:schemeClr val="accent2"/>
          </a:effectRef>
          <a:fontRef idx="minor">
            <a:schemeClr val="dk1"/>
          </a:fontRef>
        </p:style>
        <p:txBody>
          <a:bodyPr>
            <a:normAutofit fontScale="90000"/>
          </a:bodyPr>
          <a:lstStyle/>
          <a:p>
            <a:pPr algn="l"/>
            <a:r>
              <a:rPr lang="en-US" dirty="0">
                <a:latin typeface="Times New Roman" pitchFamily="18" charset="0"/>
                <a:cs typeface="Times New Roman" pitchFamily="18" charset="0"/>
              </a:rPr>
              <a:t>Average Variable Cost (AVC)</a:t>
            </a:r>
          </a:p>
        </p:txBody>
      </p:sp>
      <p:pic>
        <p:nvPicPr>
          <p:cNvPr id="2052" name="Picture 4" descr="F:\Phd 2019\literature review\images (3).jpg"/>
          <p:cNvPicPr>
            <a:picLocks noChangeAspect="1" noChangeArrowheads="1"/>
          </p:cNvPicPr>
          <p:nvPr/>
        </p:nvPicPr>
        <p:blipFill>
          <a:blip r:embed="rId2" cstate="print"/>
          <a:srcRect/>
          <a:stretch>
            <a:fillRect/>
          </a:stretch>
        </p:blipFill>
        <p:spPr bwMode="auto">
          <a:xfrm>
            <a:off x="5105400" y="1371600"/>
            <a:ext cx="3581400" cy="42672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4191000" cy="4525963"/>
          </a:xfrm>
        </p:spPr>
        <p:txBody>
          <a:bodyPr>
            <a:normAutofit fontScale="92500" lnSpcReduction="10000"/>
          </a:bodyPr>
          <a:lstStyle/>
          <a:p>
            <a:pPr>
              <a:buFont typeface="Wingdings" pitchFamily="2" charset="2"/>
              <a:buChar char="ü"/>
            </a:pPr>
            <a:r>
              <a:rPr lang="en-US" sz="2400" dirty="0">
                <a:latin typeface="Times New Roman" pitchFamily="18" charset="0"/>
                <a:cs typeface="Times New Roman" pitchFamily="18" charset="0"/>
              </a:rPr>
              <a:t>AVC refers to cost per unit of output.</a:t>
            </a:r>
          </a:p>
          <a:p>
            <a:pPr>
              <a:buFont typeface="Wingdings" pitchFamily="2" charset="2"/>
              <a:buChar char="ü"/>
            </a:pPr>
            <a:r>
              <a:rPr lang="en-US" sz="2400" dirty="0">
                <a:latin typeface="Times New Roman" pitchFamily="18" charset="0"/>
                <a:cs typeface="Times New Roman" pitchFamily="18" charset="0"/>
              </a:rPr>
              <a:t>ATC depends upon the behavior of AFC &amp; AVC.</a:t>
            </a:r>
          </a:p>
          <a:p>
            <a:pPr>
              <a:buFont typeface="Wingdings" pitchFamily="2" charset="2"/>
              <a:buChar char="ü"/>
            </a:pPr>
            <a:r>
              <a:rPr lang="en-US" sz="2400" dirty="0">
                <a:latin typeface="Times New Roman" pitchFamily="18" charset="0"/>
                <a:cs typeface="Times New Roman" pitchFamily="18" charset="0"/>
              </a:rPr>
              <a:t>AFC &amp; AVC falls causing ATC to fall sharply .</a:t>
            </a:r>
          </a:p>
          <a:p>
            <a:pPr>
              <a:buFont typeface="Wingdings" pitchFamily="2" charset="2"/>
              <a:buChar char="ü"/>
            </a:pPr>
            <a:r>
              <a:rPr lang="en-US" sz="2400" dirty="0">
                <a:latin typeface="Times New Roman" pitchFamily="18" charset="0"/>
                <a:cs typeface="Times New Roman" pitchFamily="18" charset="0"/>
              </a:rPr>
              <a:t>However with the further increase in the output there is a sharp rise in the AVC which more than offsets the fall in AFC , thereby causing ATC to rise.</a:t>
            </a:r>
          </a:p>
          <a:p>
            <a:pPr>
              <a:buFont typeface="Wingdings" pitchFamily="2" charset="2"/>
              <a:buChar char="ü"/>
            </a:pPr>
            <a:r>
              <a:rPr lang="en-US" sz="2400" dirty="0">
                <a:latin typeface="Times New Roman" pitchFamily="18" charset="0"/>
                <a:cs typeface="Times New Roman" pitchFamily="18" charset="0"/>
              </a:rPr>
              <a:t>ATC becomes U shaped.</a:t>
            </a:r>
          </a:p>
        </p:txBody>
      </p:sp>
      <p:sp>
        <p:nvSpPr>
          <p:cNvPr id="4" name="Title 1"/>
          <p:cNvSpPr>
            <a:spLocks noGrp="1"/>
          </p:cNvSpPr>
          <p:nvPr>
            <p:ph type="title"/>
          </p:nvPr>
        </p:nvSpPr>
        <p:spPr>
          <a:xfrm>
            <a:off x="457200" y="274638"/>
            <a:ext cx="8229600" cy="639762"/>
          </a:xfrm>
        </p:spPr>
        <p:style>
          <a:lnRef idx="1">
            <a:schemeClr val="accent2"/>
          </a:lnRef>
          <a:fillRef idx="2">
            <a:schemeClr val="accent2"/>
          </a:fillRef>
          <a:effectRef idx="1">
            <a:schemeClr val="accent2"/>
          </a:effectRef>
          <a:fontRef idx="minor">
            <a:schemeClr val="dk1"/>
          </a:fontRef>
        </p:style>
        <p:txBody>
          <a:bodyPr>
            <a:normAutofit fontScale="90000"/>
          </a:bodyPr>
          <a:lstStyle/>
          <a:p>
            <a:pPr algn="l"/>
            <a:r>
              <a:rPr lang="en-US" dirty="0">
                <a:latin typeface="Times New Roman" pitchFamily="18" charset="0"/>
                <a:cs typeface="Times New Roman" pitchFamily="18" charset="0"/>
              </a:rPr>
              <a:t>Average Total Cost (ATC)</a:t>
            </a:r>
          </a:p>
        </p:txBody>
      </p:sp>
      <p:pic>
        <p:nvPicPr>
          <p:cNvPr id="4099" name="Picture 3"/>
          <p:cNvPicPr>
            <a:picLocks noChangeAspect="1" noChangeArrowheads="1"/>
          </p:cNvPicPr>
          <p:nvPr/>
        </p:nvPicPr>
        <p:blipFill>
          <a:blip r:embed="rId2" cstate="print"/>
          <a:srcRect l="29860" t="34375" r="49973" b="31250"/>
          <a:stretch>
            <a:fillRect/>
          </a:stretch>
        </p:blipFill>
        <p:spPr bwMode="auto">
          <a:xfrm>
            <a:off x="5257800" y="1371600"/>
            <a:ext cx="3124200" cy="47244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4343400" cy="4525963"/>
          </a:xfrm>
        </p:spPr>
        <p:txBody>
          <a:bodyPr>
            <a:normAutofit/>
          </a:bodyPr>
          <a:lstStyle/>
          <a:p>
            <a:pPr>
              <a:buFont typeface="Wingdings" pitchFamily="2" charset="2"/>
              <a:buChar char="ü"/>
            </a:pPr>
            <a:r>
              <a:rPr lang="en-US" sz="2400" dirty="0">
                <a:latin typeface="Times New Roman" pitchFamily="18" charset="0"/>
                <a:cs typeface="Times New Roman" pitchFamily="18" charset="0"/>
              </a:rPr>
              <a:t>Addition made to the total cost as result of the production of one more unit of a commodity is called as Marginal Cost.</a:t>
            </a:r>
          </a:p>
          <a:p>
            <a:pPr>
              <a:buFont typeface="Wingdings" pitchFamily="2" charset="2"/>
              <a:buChar char="ü"/>
            </a:pPr>
            <a:r>
              <a:rPr lang="en-US" sz="2400" dirty="0">
                <a:latin typeface="Times New Roman" pitchFamily="18" charset="0"/>
                <a:cs typeface="Times New Roman" pitchFamily="18" charset="0"/>
              </a:rPr>
              <a:t>At first MC curve falls and then it begins to rise. </a:t>
            </a:r>
          </a:p>
          <a:p>
            <a:pPr>
              <a:buFont typeface="Wingdings" pitchFamily="2" charset="2"/>
              <a:buChar char="ü"/>
            </a:pPr>
            <a:r>
              <a:rPr lang="en-US" sz="2400" dirty="0">
                <a:latin typeface="Times New Roman" pitchFamily="18" charset="0"/>
                <a:cs typeface="Times New Roman" pitchFamily="18" charset="0"/>
              </a:rPr>
              <a:t>MC curve is also U shaped as in the beginning , MC declines as output expands , thereafter it remains constant for a while and then starts rising upwards.</a:t>
            </a:r>
          </a:p>
        </p:txBody>
      </p:sp>
      <p:sp>
        <p:nvSpPr>
          <p:cNvPr id="4" name="Title 1"/>
          <p:cNvSpPr>
            <a:spLocks noGrp="1"/>
          </p:cNvSpPr>
          <p:nvPr>
            <p:ph type="title"/>
          </p:nvPr>
        </p:nvSpPr>
        <p:spPr>
          <a:xfrm>
            <a:off x="457200" y="274638"/>
            <a:ext cx="8229600" cy="639762"/>
          </a:xfrm>
        </p:spPr>
        <p:style>
          <a:lnRef idx="1">
            <a:schemeClr val="accent2"/>
          </a:lnRef>
          <a:fillRef idx="2">
            <a:schemeClr val="accent2"/>
          </a:fillRef>
          <a:effectRef idx="1">
            <a:schemeClr val="accent2"/>
          </a:effectRef>
          <a:fontRef idx="minor">
            <a:schemeClr val="dk1"/>
          </a:fontRef>
        </p:style>
        <p:txBody>
          <a:bodyPr>
            <a:normAutofit fontScale="90000"/>
          </a:bodyPr>
          <a:lstStyle/>
          <a:p>
            <a:pPr algn="l"/>
            <a:r>
              <a:rPr lang="en-US" dirty="0">
                <a:latin typeface="Times New Roman" pitchFamily="18" charset="0"/>
                <a:cs typeface="Times New Roman" pitchFamily="18" charset="0"/>
              </a:rPr>
              <a:t>Marginal Cost ( MC)</a:t>
            </a:r>
          </a:p>
        </p:txBody>
      </p:sp>
      <p:pic>
        <p:nvPicPr>
          <p:cNvPr id="3074" name="Picture 2" descr="F:\Phd 2019\literature review\download (2).png"/>
          <p:cNvPicPr>
            <a:picLocks noChangeAspect="1" noChangeArrowheads="1"/>
          </p:cNvPicPr>
          <p:nvPr/>
        </p:nvPicPr>
        <p:blipFill>
          <a:blip r:embed="rId2" cstate="print"/>
          <a:srcRect/>
          <a:stretch>
            <a:fillRect/>
          </a:stretch>
        </p:blipFill>
        <p:spPr bwMode="auto">
          <a:xfrm>
            <a:off x="5181600" y="1447800"/>
            <a:ext cx="3581400" cy="44958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4648200" cy="4525963"/>
          </a:xfrm>
        </p:spPr>
        <p:txBody>
          <a:bodyPr>
            <a:noAutofit/>
          </a:bodyPr>
          <a:lstStyle/>
          <a:p>
            <a:pPr marL="571500" indent="-571500" algn="just">
              <a:buFont typeface="+mj-lt"/>
              <a:buAutoNum type="romanUcPeriod"/>
            </a:pPr>
            <a:r>
              <a:rPr lang="en-US" sz="2400" dirty="0">
                <a:latin typeface="Times New Roman" pitchFamily="18" charset="0"/>
                <a:cs typeface="Times New Roman" pitchFamily="18" charset="0"/>
              </a:rPr>
              <a:t>Both ATC &amp; MC are calculated from TC.</a:t>
            </a:r>
          </a:p>
          <a:p>
            <a:pPr marL="571500" indent="-571500" algn="just">
              <a:buFont typeface="+mj-lt"/>
              <a:buAutoNum type="romanUcPeriod"/>
            </a:pPr>
            <a:r>
              <a:rPr lang="en-US" sz="2400" dirty="0">
                <a:latin typeface="Times New Roman" pitchFamily="18" charset="0"/>
                <a:cs typeface="Times New Roman" pitchFamily="18" charset="0"/>
              </a:rPr>
              <a:t>When ATC Falls, MC are falls &amp; cuts ATC from below.</a:t>
            </a:r>
          </a:p>
          <a:p>
            <a:pPr marL="571500" indent="-571500" algn="just">
              <a:buFont typeface="+mj-lt"/>
              <a:buAutoNum type="romanUcPeriod"/>
            </a:pPr>
            <a:r>
              <a:rPr lang="en-US" sz="2400" dirty="0">
                <a:latin typeface="Times New Roman" pitchFamily="18" charset="0"/>
                <a:cs typeface="Times New Roman" pitchFamily="18" charset="0"/>
              </a:rPr>
              <a:t>When ATC rises, MC also rises.</a:t>
            </a:r>
          </a:p>
          <a:p>
            <a:pPr marL="571500" indent="-571500" algn="just">
              <a:buFont typeface="+mj-lt"/>
              <a:buAutoNum type="romanUcPeriod"/>
            </a:pPr>
            <a:r>
              <a:rPr lang="en-US" sz="2400" dirty="0">
                <a:latin typeface="Times New Roman" pitchFamily="18" charset="0"/>
                <a:cs typeface="Times New Roman" pitchFamily="18" charset="0"/>
              </a:rPr>
              <a:t>MC cuts AC at its lowest point.</a:t>
            </a:r>
          </a:p>
          <a:p>
            <a:pPr marL="571500" indent="-571500" algn="just">
              <a:buFont typeface="+mj-lt"/>
              <a:buAutoNum type="romanUcPeriod"/>
            </a:pPr>
            <a:r>
              <a:rPr lang="en-US" sz="2400" dirty="0">
                <a:latin typeface="Times New Roman" pitchFamily="18" charset="0"/>
                <a:cs typeface="Times New Roman" pitchFamily="18" charset="0"/>
              </a:rPr>
              <a:t>MC &amp; AC are used in price determination.</a:t>
            </a:r>
          </a:p>
          <a:p>
            <a:pPr marL="571500" indent="-571500" algn="just">
              <a:buNone/>
            </a:pPr>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639762"/>
          </a:xfrm>
        </p:spPr>
        <p:style>
          <a:lnRef idx="1">
            <a:schemeClr val="accent2"/>
          </a:lnRef>
          <a:fillRef idx="2">
            <a:schemeClr val="accent2"/>
          </a:fillRef>
          <a:effectRef idx="1">
            <a:schemeClr val="accent2"/>
          </a:effectRef>
          <a:fontRef idx="minor">
            <a:schemeClr val="dk1"/>
          </a:fontRef>
        </p:style>
        <p:txBody>
          <a:bodyPr>
            <a:normAutofit fontScale="90000"/>
          </a:bodyPr>
          <a:lstStyle/>
          <a:p>
            <a:pPr algn="l"/>
            <a:r>
              <a:rPr lang="en-US" dirty="0">
                <a:latin typeface="Times New Roman" pitchFamily="18" charset="0"/>
                <a:cs typeface="Times New Roman" pitchFamily="18" charset="0"/>
              </a:rPr>
              <a:t>Relation Between MC &amp; AC</a:t>
            </a:r>
          </a:p>
        </p:txBody>
      </p:sp>
      <p:pic>
        <p:nvPicPr>
          <p:cNvPr id="5122" name="Picture 2" descr="F:\Phd 2019\literature review\download (4).png"/>
          <p:cNvPicPr>
            <a:picLocks noChangeAspect="1" noChangeArrowheads="1"/>
          </p:cNvPicPr>
          <p:nvPr/>
        </p:nvPicPr>
        <p:blipFill>
          <a:blip r:embed="rId2" cstate="print"/>
          <a:srcRect b="10448"/>
          <a:stretch>
            <a:fillRect/>
          </a:stretch>
        </p:blipFill>
        <p:spPr bwMode="auto">
          <a:xfrm>
            <a:off x="4876800" y="1219200"/>
            <a:ext cx="4267200" cy="45720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1">
            <a:schemeClr val="accent2"/>
          </a:lnRef>
          <a:fillRef idx="2">
            <a:schemeClr val="accent2"/>
          </a:fillRef>
          <a:effectRef idx="1">
            <a:schemeClr val="accent2"/>
          </a:effectRef>
          <a:fontRef idx="minor">
            <a:schemeClr val="dk1"/>
          </a:fontRef>
        </p:style>
        <p:txBody>
          <a:bodyPr>
            <a:normAutofit fontScale="90000"/>
          </a:bodyPr>
          <a:lstStyle/>
          <a:p>
            <a:pPr algn="l"/>
            <a:r>
              <a:rPr lang="en-US" dirty="0">
                <a:latin typeface="Times New Roman" pitchFamily="18" charset="0"/>
                <a:cs typeface="Times New Roman" pitchFamily="18" charset="0"/>
              </a:rPr>
              <a:t>Long run Total Cost Curve </a:t>
            </a:r>
          </a:p>
        </p:txBody>
      </p:sp>
      <p:sp>
        <p:nvSpPr>
          <p:cNvPr id="3" name="Content Placeholder 2"/>
          <p:cNvSpPr>
            <a:spLocks noGrp="1"/>
          </p:cNvSpPr>
          <p:nvPr>
            <p:ph idx="1"/>
          </p:nvPr>
        </p:nvSpPr>
        <p:spPr>
          <a:xfrm>
            <a:off x="457200" y="1600200"/>
            <a:ext cx="4648200" cy="4525963"/>
          </a:xfrm>
        </p:spPr>
        <p:txBody>
          <a:bodyPr>
            <a:normAutofit/>
          </a:bodyPr>
          <a:lstStyle/>
          <a:p>
            <a:pPr>
              <a:buNone/>
            </a:pPr>
            <a:r>
              <a:rPr lang="en-US" sz="2400" dirty="0">
                <a:latin typeface="Times New Roman" pitchFamily="18" charset="0"/>
                <a:cs typeface="Times New Roman" pitchFamily="18" charset="0"/>
              </a:rPr>
              <a:t>The long run total cost of production is the least possible cost of producing any given level of output when all the inputs are variable.</a:t>
            </a:r>
          </a:p>
          <a:p>
            <a:pPr>
              <a:buNone/>
            </a:pPr>
            <a:r>
              <a:rPr lang="en-US" sz="2400" dirty="0">
                <a:latin typeface="Times New Roman" pitchFamily="18" charset="0"/>
                <a:cs typeface="Times New Roman" pitchFamily="18" charset="0"/>
              </a:rPr>
              <a:t>LTC is always less or equal to the short run total cost.</a:t>
            </a:r>
          </a:p>
          <a:p>
            <a:pPr>
              <a:buNone/>
            </a:pPr>
            <a:r>
              <a:rPr lang="en-US" sz="2400" dirty="0">
                <a:latin typeface="Times New Roman" pitchFamily="18" charset="0"/>
                <a:cs typeface="Times New Roman" pitchFamily="18" charset="0"/>
              </a:rPr>
              <a:t>LTC represents the least cost of different quantities of output.</a:t>
            </a:r>
          </a:p>
        </p:txBody>
      </p:sp>
      <p:pic>
        <p:nvPicPr>
          <p:cNvPr id="6146" name="Picture 2" descr="F:\Phd 2019\literature review\download (5).png"/>
          <p:cNvPicPr>
            <a:picLocks noChangeAspect="1" noChangeArrowheads="1"/>
          </p:cNvPicPr>
          <p:nvPr/>
        </p:nvPicPr>
        <p:blipFill>
          <a:blip r:embed="rId2" cstate="print"/>
          <a:srcRect/>
          <a:stretch>
            <a:fillRect/>
          </a:stretch>
        </p:blipFill>
        <p:spPr bwMode="auto">
          <a:xfrm>
            <a:off x="5029200" y="1371600"/>
            <a:ext cx="4114800" cy="46482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4038600" cy="4983163"/>
          </a:xfrm>
        </p:spPr>
        <p:txBody>
          <a:bodyPr>
            <a:noAutofit/>
          </a:bodyPr>
          <a:lstStyle/>
          <a:p>
            <a:r>
              <a:rPr lang="en-US" sz="2400" dirty="0">
                <a:latin typeface="Times New Roman" pitchFamily="18" charset="0"/>
                <a:cs typeface="Times New Roman" pitchFamily="18" charset="0"/>
              </a:rPr>
              <a:t>It is called as planning horizon where entrepreneurs can plan ahead considering lower ATC.</a:t>
            </a:r>
          </a:p>
          <a:p>
            <a:r>
              <a:rPr lang="en-US" sz="2400" dirty="0">
                <a:latin typeface="Times New Roman" pitchFamily="18" charset="0"/>
                <a:cs typeface="Times New Roman" pitchFamily="18" charset="0"/>
              </a:rPr>
              <a:t>Long run consists of all possible short run situation.</a:t>
            </a:r>
          </a:p>
          <a:p>
            <a:r>
              <a:rPr lang="en-US" sz="2400" dirty="0">
                <a:latin typeface="Times New Roman" pitchFamily="18" charset="0"/>
                <a:cs typeface="Times New Roman" pitchFamily="18" charset="0"/>
              </a:rPr>
              <a:t>A firm always operates in short run but plants in long run.</a:t>
            </a:r>
          </a:p>
          <a:p>
            <a:r>
              <a:rPr lang="en-US" sz="2400" dirty="0">
                <a:latin typeface="Times New Roman" pitchFamily="18" charset="0"/>
                <a:cs typeface="Times New Roman" pitchFamily="18" charset="0"/>
              </a:rPr>
              <a:t>In long run firm can install new plant whose size leads to least ATC  to expand its operations.</a:t>
            </a:r>
          </a:p>
          <a:p>
            <a:pPr>
              <a:buNone/>
            </a:pPr>
            <a:r>
              <a:rPr lang="en-US" sz="2400" dirty="0">
                <a:latin typeface="Times New Roman" pitchFamily="18" charset="0"/>
                <a:cs typeface="Times New Roman" pitchFamily="18" charset="0"/>
              </a:rPr>
              <a:t> </a:t>
            </a:r>
          </a:p>
        </p:txBody>
      </p:sp>
      <p:sp>
        <p:nvSpPr>
          <p:cNvPr id="4" name="Title 1"/>
          <p:cNvSpPr>
            <a:spLocks noGrp="1"/>
          </p:cNvSpPr>
          <p:nvPr>
            <p:ph type="title"/>
          </p:nvPr>
        </p:nvSpPr>
        <p:spPr>
          <a:xfrm>
            <a:off x="457200" y="274638"/>
            <a:ext cx="8229600" cy="639762"/>
          </a:xfrm>
        </p:spPr>
        <p:style>
          <a:lnRef idx="1">
            <a:schemeClr val="accent2"/>
          </a:lnRef>
          <a:fillRef idx="2">
            <a:schemeClr val="accent2"/>
          </a:fillRef>
          <a:effectRef idx="1">
            <a:schemeClr val="accent2"/>
          </a:effectRef>
          <a:fontRef idx="minor">
            <a:schemeClr val="dk1"/>
          </a:fontRef>
        </p:style>
        <p:txBody>
          <a:bodyPr>
            <a:normAutofit fontScale="90000"/>
          </a:bodyPr>
          <a:lstStyle/>
          <a:p>
            <a:pPr algn="l"/>
            <a:r>
              <a:rPr lang="en-US" dirty="0">
                <a:latin typeface="Times New Roman" pitchFamily="18" charset="0"/>
                <a:cs typeface="Times New Roman" pitchFamily="18" charset="0"/>
              </a:rPr>
              <a:t>Long run Average Cost Curve </a:t>
            </a:r>
          </a:p>
        </p:txBody>
      </p:sp>
      <p:pic>
        <p:nvPicPr>
          <p:cNvPr id="7170" name="Picture 2" descr="F:\Phd 2019\literature review\LAC-300x182.png"/>
          <p:cNvPicPr>
            <a:picLocks noChangeAspect="1" noChangeArrowheads="1"/>
          </p:cNvPicPr>
          <p:nvPr/>
        </p:nvPicPr>
        <p:blipFill>
          <a:blip r:embed="rId2" cstate="print"/>
          <a:srcRect t="10714"/>
          <a:stretch>
            <a:fillRect/>
          </a:stretch>
        </p:blipFill>
        <p:spPr bwMode="auto">
          <a:xfrm>
            <a:off x="4114800" y="1905000"/>
            <a:ext cx="5029200" cy="38100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3581400" cy="4525963"/>
          </a:xfrm>
        </p:spPr>
        <p:txBody>
          <a:bodyPr>
            <a:normAutofit/>
          </a:bodyPr>
          <a:lstStyle/>
          <a:p>
            <a:r>
              <a:rPr lang="en-US" sz="2400" dirty="0">
                <a:latin typeface="Times New Roman" pitchFamily="18" charset="0"/>
                <a:cs typeface="Times New Roman" pitchFamily="18" charset="0"/>
              </a:rPr>
              <a:t>The long run marginal cost curve refers to the effect on total cost due to production of one more or less unit of output as a result of change in all the factors.</a:t>
            </a:r>
          </a:p>
          <a:p>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639762"/>
          </a:xfrm>
        </p:spPr>
        <p:style>
          <a:lnRef idx="1">
            <a:schemeClr val="accent2"/>
          </a:lnRef>
          <a:fillRef idx="2">
            <a:schemeClr val="accent2"/>
          </a:fillRef>
          <a:effectRef idx="1">
            <a:schemeClr val="accent2"/>
          </a:effectRef>
          <a:fontRef idx="minor">
            <a:schemeClr val="dk1"/>
          </a:fontRef>
        </p:style>
        <p:txBody>
          <a:bodyPr>
            <a:normAutofit fontScale="90000"/>
          </a:bodyPr>
          <a:lstStyle/>
          <a:p>
            <a:pPr algn="l"/>
            <a:r>
              <a:rPr lang="en-US" dirty="0">
                <a:latin typeface="Times New Roman" pitchFamily="18" charset="0"/>
                <a:cs typeface="Times New Roman" pitchFamily="18" charset="0"/>
              </a:rPr>
              <a:t>Long run Marginal Cost Curve </a:t>
            </a:r>
          </a:p>
        </p:txBody>
      </p:sp>
      <p:pic>
        <p:nvPicPr>
          <p:cNvPr id="8195" name="Picture 3"/>
          <p:cNvPicPr>
            <a:picLocks noChangeAspect="1" noChangeArrowheads="1"/>
          </p:cNvPicPr>
          <p:nvPr/>
        </p:nvPicPr>
        <p:blipFill>
          <a:blip r:embed="rId2" cstate="print"/>
          <a:srcRect t="8333" r="81373" b="63542"/>
          <a:stretch>
            <a:fillRect/>
          </a:stretch>
        </p:blipFill>
        <p:spPr bwMode="auto">
          <a:xfrm>
            <a:off x="4267200" y="1447800"/>
            <a:ext cx="3810000" cy="43434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Total revenue is the sum of total receipts earned by a firm from selling its output.</a:t>
            </a:r>
          </a:p>
          <a:p>
            <a:r>
              <a:rPr lang="en-US" dirty="0">
                <a:latin typeface="Times New Roman" pitchFamily="18" charset="0"/>
                <a:cs typeface="Times New Roman" pitchFamily="18" charset="0"/>
              </a:rPr>
              <a:t>Total revenue = price per unit  * quantity sold</a:t>
            </a:r>
          </a:p>
        </p:txBody>
      </p:sp>
      <p:sp>
        <p:nvSpPr>
          <p:cNvPr id="4" name="Title 1"/>
          <p:cNvSpPr>
            <a:spLocks noGrp="1"/>
          </p:cNvSpPr>
          <p:nvPr>
            <p:ph type="title"/>
          </p:nvPr>
        </p:nvSpPr>
        <p:spPr>
          <a:xfrm>
            <a:off x="457200" y="274638"/>
            <a:ext cx="8229600" cy="639762"/>
          </a:xfrm>
        </p:spPr>
        <p:style>
          <a:lnRef idx="1">
            <a:schemeClr val="accent2"/>
          </a:lnRef>
          <a:fillRef idx="2">
            <a:schemeClr val="accent2"/>
          </a:fillRef>
          <a:effectRef idx="1">
            <a:schemeClr val="accent2"/>
          </a:effectRef>
          <a:fontRef idx="minor">
            <a:schemeClr val="dk1"/>
          </a:fontRef>
        </p:style>
        <p:txBody>
          <a:bodyPr>
            <a:normAutofit fontScale="90000"/>
          </a:bodyPr>
          <a:lstStyle/>
          <a:p>
            <a:pPr algn="l"/>
            <a:r>
              <a:rPr lang="en-US" dirty="0">
                <a:latin typeface="Times New Roman" pitchFamily="18" charset="0"/>
                <a:cs typeface="Times New Roman" pitchFamily="18" charset="0"/>
              </a:rPr>
              <a:t>Total Revenue</a:t>
            </a:r>
          </a:p>
        </p:txBody>
      </p:sp>
      <p:pic>
        <p:nvPicPr>
          <p:cNvPr id="9218" name="Picture 2" descr="F:\Phd 2019\literature review\download (6).png"/>
          <p:cNvPicPr>
            <a:picLocks noChangeAspect="1" noChangeArrowheads="1"/>
          </p:cNvPicPr>
          <p:nvPr/>
        </p:nvPicPr>
        <p:blipFill>
          <a:blip r:embed="rId2" cstate="print"/>
          <a:srcRect/>
          <a:stretch>
            <a:fillRect/>
          </a:stretch>
        </p:blipFill>
        <p:spPr bwMode="auto">
          <a:xfrm>
            <a:off x="685800" y="3429000"/>
            <a:ext cx="3276600" cy="2743200"/>
          </a:xfrm>
          <a:prstGeom prst="rect">
            <a:avLst/>
          </a:prstGeom>
          <a:noFill/>
        </p:spPr>
      </p:pic>
      <p:pic>
        <p:nvPicPr>
          <p:cNvPr id="9219" name="Picture 3" descr="F:\Phd 2019\literature review\monopoly-15-728.jpg"/>
          <p:cNvPicPr>
            <a:picLocks noChangeAspect="1" noChangeArrowheads="1"/>
          </p:cNvPicPr>
          <p:nvPr/>
        </p:nvPicPr>
        <p:blipFill>
          <a:blip r:embed="rId3" cstate="print"/>
          <a:srcRect l="12088" t="64469" r="52747" b="4762"/>
          <a:stretch>
            <a:fillRect/>
          </a:stretch>
        </p:blipFill>
        <p:spPr bwMode="auto">
          <a:xfrm>
            <a:off x="4953000" y="3657600"/>
            <a:ext cx="3657600" cy="2590800"/>
          </a:xfrm>
          <a:prstGeom prst="rect">
            <a:avLst/>
          </a:prstGeom>
          <a:noFill/>
        </p:spPr>
      </p:pic>
      <p:sp>
        <p:nvSpPr>
          <p:cNvPr id="7" name="TextBox 6"/>
          <p:cNvSpPr txBox="1"/>
          <p:nvPr/>
        </p:nvSpPr>
        <p:spPr>
          <a:xfrm>
            <a:off x="533400" y="6248400"/>
            <a:ext cx="3657600" cy="369332"/>
          </a:xfrm>
          <a:prstGeom prst="rect">
            <a:avLst/>
          </a:prstGeom>
          <a:noFill/>
        </p:spPr>
        <p:txBody>
          <a:bodyPr wrap="square" rtlCol="0">
            <a:spAutoFit/>
          </a:bodyPr>
          <a:lstStyle/>
          <a:p>
            <a:r>
              <a:rPr lang="en-US" dirty="0"/>
              <a:t>TR curve in perfect competition</a:t>
            </a:r>
          </a:p>
        </p:txBody>
      </p:sp>
      <p:sp>
        <p:nvSpPr>
          <p:cNvPr id="8" name="TextBox 7"/>
          <p:cNvSpPr txBox="1"/>
          <p:nvPr/>
        </p:nvSpPr>
        <p:spPr>
          <a:xfrm>
            <a:off x="4953000" y="6248400"/>
            <a:ext cx="3657600" cy="369332"/>
          </a:xfrm>
          <a:prstGeom prst="rect">
            <a:avLst/>
          </a:prstGeom>
          <a:noFill/>
        </p:spPr>
        <p:txBody>
          <a:bodyPr wrap="square" rtlCol="0">
            <a:spAutoFit/>
          </a:bodyPr>
          <a:lstStyle/>
          <a:p>
            <a:r>
              <a:rPr lang="en-US" dirty="0"/>
              <a:t>TR curve in monopoly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800" dirty="0">
                <a:latin typeface="Times New Roman" pitchFamily="18" charset="0"/>
                <a:cs typeface="Times New Roman" pitchFamily="18" charset="0"/>
              </a:rPr>
              <a:t>Average revenue refers to the revenue per unit of the commodity sold. It is obtained by dividing the total revenue by number of units sold.</a:t>
            </a:r>
          </a:p>
        </p:txBody>
      </p:sp>
      <p:sp>
        <p:nvSpPr>
          <p:cNvPr id="4" name="Title 1"/>
          <p:cNvSpPr>
            <a:spLocks noGrp="1"/>
          </p:cNvSpPr>
          <p:nvPr>
            <p:ph type="title"/>
          </p:nvPr>
        </p:nvSpPr>
        <p:spPr>
          <a:xfrm>
            <a:off x="457200" y="274638"/>
            <a:ext cx="8229600" cy="639762"/>
          </a:xfrm>
        </p:spPr>
        <p:style>
          <a:lnRef idx="1">
            <a:schemeClr val="accent2"/>
          </a:lnRef>
          <a:fillRef idx="2">
            <a:schemeClr val="accent2"/>
          </a:fillRef>
          <a:effectRef idx="1">
            <a:schemeClr val="accent2"/>
          </a:effectRef>
          <a:fontRef idx="minor">
            <a:schemeClr val="dk1"/>
          </a:fontRef>
        </p:style>
        <p:txBody>
          <a:bodyPr>
            <a:normAutofit fontScale="90000"/>
          </a:bodyPr>
          <a:lstStyle/>
          <a:p>
            <a:pPr algn="l"/>
            <a:r>
              <a:rPr lang="en-US" dirty="0">
                <a:latin typeface="Times New Roman" pitchFamily="18" charset="0"/>
                <a:cs typeface="Times New Roman" pitchFamily="18" charset="0"/>
              </a:rPr>
              <a:t>Average Revenue</a:t>
            </a:r>
          </a:p>
        </p:txBody>
      </p:sp>
      <p:pic>
        <p:nvPicPr>
          <p:cNvPr id="10242" name="Picture 2" descr="F:\Phd 2019\literature review\download (7).png"/>
          <p:cNvPicPr>
            <a:picLocks noChangeAspect="1" noChangeArrowheads="1"/>
          </p:cNvPicPr>
          <p:nvPr/>
        </p:nvPicPr>
        <p:blipFill>
          <a:blip r:embed="rId2" cstate="print"/>
          <a:srcRect/>
          <a:stretch>
            <a:fillRect/>
          </a:stretch>
        </p:blipFill>
        <p:spPr bwMode="auto">
          <a:xfrm>
            <a:off x="457200" y="3200400"/>
            <a:ext cx="3810000" cy="2743200"/>
          </a:xfrm>
          <a:prstGeom prst="rect">
            <a:avLst/>
          </a:prstGeom>
          <a:noFill/>
        </p:spPr>
      </p:pic>
      <p:pic>
        <p:nvPicPr>
          <p:cNvPr id="10243" name="Picture 3"/>
          <p:cNvPicPr>
            <a:picLocks noChangeAspect="1" noChangeArrowheads="1"/>
          </p:cNvPicPr>
          <p:nvPr/>
        </p:nvPicPr>
        <p:blipFill>
          <a:blip r:embed="rId3" cstate="print"/>
          <a:srcRect t="8333" r="76574" b="62500"/>
          <a:stretch>
            <a:fillRect/>
          </a:stretch>
        </p:blipFill>
        <p:spPr bwMode="auto">
          <a:xfrm>
            <a:off x="4876800" y="3276600"/>
            <a:ext cx="3657600" cy="2514600"/>
          </a:xfrm>
          <a:prstGeom prst="rect">
            <a:avLst/>
          </a:prstGeom>
          <a:noFill/>
          <a:ln w="9525">
            <a:noFill/>
            <a:miter lim="800000"/>
            <a:headEnd/>
            <a:tailEnd/>
          </a:ln>
          <a:effectLst/>
        </p:spPr>
      </p:pic>
      <p:sp>
        <p:nvSpPr>
          <p:cNvPr id="7" name="TextBox 6"/>
          <p:cNvSpPr txBox="1"/>
          <p:nvPr/>
        </p:nvSpPr>
        <p:spPr>
          <a:xfrm>
            <a:off x="533400" y="6248400"/>
            <a:ext cx="3657600" cy="369332"/>
          </a:xfrm>
          <a:prstGeom prst="rect">
            <a:avLst/>
          </a:prstGeom>
          <a:noFill/>
        </p:spPr>
        <p:txBody>
          <a:bodyPr wrap="square" rtlCol="0">
            <a:spAutoFit/>
          </a:bodyPr>
          <a:lstStyle/>
          <a:p>
            <a:r>
              <a:rPr lang="en-US" dirty="0"/>
              <a:t>AR curve in perfect competition</a:t>
            </a:r>
          </a:p>
        </p:txBody>
      </p:sp>
      <p:sp>
        <p:nvSpPr>
          <p:cNvPr id="8" name="TextBox 7"/>
          <p:cNvSpPr txBox="1"/>
          <p:nvPr/>
        </p:nvSpPr>
        <p:spPr>
          <a:xfrm>
            <a:off x="4953000" y="6248400"/>
            <a:ext cx="3657600" cy="369332"/>
          </a:xfrm>
          <a:prstGeom prst="rect">
            <a:avLst/>
          </a:prstGeom>
          <a:noFill/>
        </p:spPr>
        <p:txBody>
          <a:bodyPr wrap="square" rtlCol="0">
            <a:spAutoFit/>
          </a:bodyPr>
          <a:lstStyle/>
          <a:p>
            <a:r>
              <a:rPr lang="en-US" dirty="0"/>
              <a:t>AR curve in monopoly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latin typeface="Times New Roman" pitchFamily="18" charset="0"/>
                <a:cs typeface="Times New Roman" pitchFamily="18" charset="0"/>
              </a:rPr>
              <a:t>Determinants of costs </a:t>
            </a:r>
          </a:p>
        </p:txBody>
      </p:sp>
      <p:sp>
        <p:nvSpPr>
          <p:cNvPr id="4" name="Rectangle 3"/>
          <p:cNvSpPr/>
          <p:nvPr/>
        </p:nvSpPr>
        <p:spPr>
          <a:xfrm>
            <a:off x="0" y="1447800"/>
            <a:ext cx="32004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solidFill>
                  <a:srgbClr val="FF0000"/>
                </a:solidFill>
                <a:latin typeface="Times New Roman" pitchFamily="18" charset="0"/>
                <a:cs typeface="Times New Roman" pitchFamily="18" charset="0"/>
              </a:rPr>
              <a:t>Laws of returns</a:t>
            </a:r>
          </a:p>
        </p:txBody>
      </p:sp>
      <p:sp>
        <p:nvSpPr>
          <p:cNvPr id="5" name="Rectangle 4"/>
          <p:cNvSpPr/>
          <p:nvPr/>
        </p:nvSpPr>
        <p:spPr>
          <a:xfrm>
            <a:off x="914400" y="2133600"/>
            <a:ext cx="32004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solidFill>
                  <a:srgbClr val="FF0000"/>
                </a:solidFill>
                <a:latin typeface="Times New Roman" pitchFamily="18" charset="0"/>
                <a:cs typeface="Times New Roman" pitchFamily="18" charset="0"/>
              </a:rPr>
              <a:t>Size of Plant</a:t>
            </a:r>
          </a:p>
        </p:txBody>
      </p:sp>
      <p:sp>
        <p:nvSpPr>
          <p:cNvPr id="6" name="Rectangle 5"/>
          <p:cNvSpPr/>
          <p:nvPr/>
        </p:nvSpPr>
        <p:spPr>
          <a:xfrm>
            <a:off x="1905000" y="2895600"/>
            <a:ext cx="32004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solidFill>
                  <a:srgbClr val="FF0000"/>
                </a:solidFill>
                <a:latin typeface="Times New Roman" pitchFamily="18" charset="0"/>
                <a:cs typeface="Times New Roman" pitchFamily="18" charset="0"/>
              </a:rPr>
              <a:t>Period</a:t>
            </a:r>
          </a:p>
        </p:txBody>
      </p:sp>
      <p:sp>
        <p:nvSpPr>
          <p:cNvPr id="7" name="Rectangle 6"/>
          <p:cNvSpPr/>
          <p:nvPr/>
        </p:nvSpPr>
        <p:spPr>
          <a:xfrm>
            <a:off x="2895600" y="3657600"/>
            <a:ext cx="32004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solidFill>
                  <a:srgbClr val="FF0000"/>
                </a:solidFill>
                <a:latin typeface="Times New Roman" pitchFamily="18" charset="0"/>
                <a:cs typeface="Times New Roman" pitchFamily="18" charset="0"/>
              </a:rPr>
              <a:t>Capacity Utilization</a:t>
            </a:r>
          </a:p>
        </p:txBody>
      </p:sp>
      <p:sp>
        <p:nvSpPr>
          <p:cNvPr id="8" name="Rectangle 7"/>
          <p:cNvSpPr/>
          <p:nvPr/>
        </p:nvSpPr>
        <p:spPr>
          <a:xfrm>
            <a:off x="3733800" y="4495800"/>
            <a:ext cx="32004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solidFill>
                  <a:srgbClr val="FF0000"/>
                </a:solidFill>
                <a:latin typeface="Times New Roman" pitchFamily="18" charset="0"/>
                <a:cs typeface="Times New Roman" pitchFamily="18" charset="0"/>
              </a:rPr>
              <a:t>Prices of Factors</a:t>
            </a:r>
          </a:p>
        </p:txBody>
      </p:sp>
      <p:sp>
        <p:nvSpPr>
          <p:cNvPr id="9" name="Rectangle 8"/>
          <p:cNvSpPr/>
          <p:nvPr/>
        </p:nvSpPr>
        <p:spPr>
          <a:xfrm>
            <a:off x="4800600" y="5257800"/>
            <a:ext cx="32004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solidFill>
                  <a:srgbClr val="FF0000"/>
                </a:solidFill>
                <a:latin typeface="Times New Roman" pitchFamily="18" charset="0"/>
                <a:cs typeface="Times New Roman" pitchFamily="18" charset="0"/>
              </a:rPr>
              <a:t>Technology</a:t>
            </a:r>
          </a:p>
        </p:txBody>
      </p:sp>
      <p:sp>
        <p:nvSpPr>
          <p:cNvPr id="10" name="Rectangle 9"/>
          <p:cNvSpPr/>
          <p:nvPr/>
        </p:nvSpPr>
        <p:spPr>
          <a:xfrm>
            <a:off x="5943600" y="6096000"/>
            <a:ext cx="32004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solidFill>
                  <a:srgbClr val="FF0000"/>
                </a:solidFill>
                <a:latin typeface="Times New Roman" pitchFamily="18" charset="0"/>
                <a:cs typeface="Times New Roman" pitchFamily="18" charset="0"/>
              </a:rPr>
              <a:t>Stability in output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latin typeface="Times New Roman" pitchFamily="18" charset="0"/>
                <a:cs typeface="Times New Roman" pitchFamily="18" charset="0"/>
              </a:rPr>
              <a:t>Marginal revenue is the revenue earned by selling an additional unit of a commodity.</a:t>
            </a:r>
          </a:p>
        </p:txBody>
      </p:sp>
      <p:sp>
        <p:nvSpPr>
          <p:cNvPr id="4" name="Title 1"/>
          <p:cNvSpPr>
            <a:spLocks noGrp="1"/>
          </p:cNvSpPr>
          <p:nvPr>
            <p:ph type="title"/>
          </p:nvPr>
        </p:nvSpPr>
        <p:spPr>
          <a:xfrm>
            <a:off x="457200" y="274638"/>
            <a:ext cx="8229600" cy="639762"/>
          </a:xfrm>
        </p:spPr>
        <p:style>
          <a:lnRef idx="1">
            <a:schemeClr val="accent2"/>
          </a:lnRef>
          <a:fillRef idx="2">
            <a:schemeClr val="accent2"/>
          </a:fillRef>
          <a:effectRef idx="1">
            <a:schemeClr val="accent2"/>
          </a:effectRef>
          <a:fontRef idx="minor">
            <a:schemeClr val="dk1"/>
          </a:fontRef>
        </p:style>
        <p:txBody>
          <a:bodyPr>
            <a:normAutofit fontScale="90000"/>
          </a:bodyPr>
          <a:lstStyle/>
          <a:p>
            <a:pPr algn="l"/>
            <a:r>
              <a:rPr lang="en-US" dirty="0">
                <a:latin typeface="Times New Roman" pitchFamily="18" charset="0"/>
                <a:cs typeface="Times New Roman" pitchFamily="18" charset="0"/>
              </a:rPr>
              <a:t>Marginal Revenue</a:t>
            </a:r>
          </a:p>
        </p:txBody>
      </p:sp>
      <p:pic>
        <p:nvPicPr>
          <p:cNvPr id="11266" name="Picture 2" descr="F:\Phd 2019\literature review\download (8).png"/>
          <p:cNvPicPr>
            <a:picLocks noChangeAspect="1" noChangeArrowheads="1"/>
          </p:cNvPicPr>
          <p:nvPr/>
        </p:nvPicPr>
        <p:blipFill>
          <a:blip r:embed="rId2" cstate="print"/>
          <a:srcRect/>
          <a:stretch>
            <a:fillRect/>
          </a:stretch>
        </p:blipFill>
        <p:spPr bwMode="auto">
          <a:xfrm>
            <a:off x="685800" y="3276600"/>
            <a:ext cx="3657600" cy="2667000"/>
          </a:xfrm>
          <a:prstGeom prst="rect">
            <a:avLst/>
          </a:prstGeom>
          <a:noFill/>
        </p:spPr>
      </p:pic>
      <p:pic>
        <p:nvPicPr>
          <p:cNvPr id="11267" name="Picture 3" descr="F:\Phd 2019\literature review\MarginalRevenue.jpg"/>
          <p:cNvPicPr>
            <a:picLocks noChangeAspect="1" noChangeArrowheads="1"/>
          </p:cNvPicPr>
          <p:nvPr/>
        </p:nvPicPr>
        <p:blipFill>
          <a:blip r:embed="rId3" cstate="print"/>
          <a:srcRect/>
          <a:stretch>
            <a:fillRect/>
          </a:stretch>
        </p:blipFill>
        <p:spPr bwMode="auto">
          <a:xfrm>
            <a:off x="4800600" y="3048000"/>
            <a:ext cx="3886200" cy="3124200"/>
          </a:xfrm>
          <a:prstGeom prst="rect">
            <a:avLst/>
          </a:prstGeom>
          <a:noFill/>
        </p:spPr>
      </p:pic>
      <p:sp>
        <p:nvSpPr>
          <p:cNvPr id="7" name="TextBox 6"/>
          <p:cNvSpPr txBox="1"/>
          <p:nvPr/>
        </p:nvSpPr>
        <p:spPr>
          <a:xfrm>
            <a:off x="533400" y="6248400"/>
            <a:ext cx="3657600" cy="369332"/>
          </a:xfrm>
          <a:prstGeom prst="rect">
            <a:avLst/>
          </a:prstGeom>
          <a:noFill/>
        </p:spPr>
        <p:txBody>
          <a:bodyPr wrap="square" rtlCol="0">
            <a:spAutoFit/>
          </a:bodyPr>
          <a:lstStyle/>
          <a:p>
            <a:r>
              <a:rPr lang="en-US" dirty="0"/>
              <a:t>MR curve in perfect competition</a:t>
            </a:r>
          </a:p>
        </p:txBody>
      </p:sp>
      <p:sp>
        <p:nvSpPr>
          <p:cNvPr id="8" name="TextBox 7"/>
          <p:cNvSpPr txBox="1"/>
          <p:nvPr/>
        </p:nvSpPr>
        <p:spPr>
          <a:xfrm>
            <a:off x="4953000" y="6248400"/>
            <a:ext cx="3657600" cy="369332"/>
          </a:xfrm>
          <a:prstGeom prst="rect">
            <a:avLst/>
          </a:prstGeom>
          <a:noFill/>
        </p:spPr>
        <p:txBody>
          <a:bodyPr wrap="square" rtlCol="0">
            <a:spAutoFit/>
          </a:bodyPr>
          <a:lstStyle/>
          <a:p>
            <a:r>
              <a:rPr lang="en-US" dirty="0"/>
              <a:t>MR curve in monopoly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3276600" cy="4648200"/>
          </a:xfrm>
        </p:spPr>
        <p:txBody>
          <a:bodyPr>
            <a:normAutofit lnSpcReduction="10000"/>
          </a:bodyPr>
          <a:lstStyle/>
          <a:p>
            <a:pPr algn="just">
              <a:buNone/>
            </a:pPr>
            <a:r>
              <a:rPr lang="en-US" sz="2400" dirty="0">
                <a:latin typeface="Times New Roman" pitchFamily="18" charset="0"/>
                <a:cs typeface="Times New Roman" pitchFamily="18" charset="0"/>
              </a:rPr>
              <a:t>Money cost is also known as the nominal cost. It is nothing but the expenses incurred by a firm to produce a commodity. </a:t>
            </a:r>
          </a:p>
          <a:p>
            <a:pPr algn="just">
              <a:buNone/>
            </a:pPr>
            <a:endParaRPr lang="en-US" sz="2400" dirty="0">
              <a:latin typeface="Times New Roman" pitchFamily="18" charset="0"/>
              <a:cs typeface="Times New Roman" pitchFamily="18" charset="0"/>
            </a:endParaRPr>
          </a:p>
          <a:p>
            <a:pPr algn="just">
              <a:buNone/>
            </a:pPr>
            <a:r>
              <a:rPr lang="en-US" sz="2400" dirty="0">
                <a:latin typeface="Times New Roman" pitchFamily="18" charset="0"/>
                <a:cs typeface="Times New Roman" pitchFamily="18" charset="0"/>
              </a:rPr>
              <a:t>For instance, the cost of producing 400 chairs is Rs. 20000, and then it will be called the money cost of producing 400 chairs.</a:t>
            </a:r>
          </a:p>
        </p:txBody>
      </p:sp>
      <p:pic>
        <p:nvPicPr>
          <p:cNvPr id="2050" name="Picture 2" descr="F:\Phd 2019\literature review\header5.png"/>
          <p:cNvPicPr>
            <a:picLocks noChangeAspect="1" noChangeArrowheads="1"/>
          </p:cNvPicPr>
          <p:nvPr/>
        </p:nvPicPr>
        <p:blipFill>
          <a:blip r:embed="rId2" cstate="print"/>
          <a:srcRect b="6667"/>
          <a:stretch>
            <a:fillRect/>
          </a:stretch>
        </p:blipFill>
        <p:spPr bwMode="auto">
          <a:xfrm>
            <a:off x="4191000" y="228600"/>
            <a:ext cx="4953000" cy="6400800"/>
          </a:xfrm>
          <a:prstGeom prst="rect">
            <a:avLst/>
          </a:prstGeom>
          <a:noFill/>
        </p:spPr>
      </p:pic>
      <p:sp>
        <p:nvSpPr>
          <p:cNvPr id="5" name="TextBox 4"/>
          <p:cNvSpPr txBox="1"/>
          <p:nvPr/>
        </p:nvSpPr>
        <p:spPr>
          <a:xfrm>
            <a:off x="0" y="152400"/>
            <a:ext cx="4038600" cy="769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4400" b="1" dirty="0">
                <a:latin typeface="Times New Roman" pitchFamily="18" charset="0"/>
                <a:cs typeface="Times New Roman" pitchFamily="18" charset="0"/>
              </a:rPr>
              <a:t>1.Money Cost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l"/>
            <a:r>
              <a:rPr lang="en-US" dirty="0">
                <a:latin typeface="Times New Roman" pitchFamily="18" charset="0"/>
                <a:cs typeface="Times New Roman" pitchFamily="18" charset="0"/>
              </a:rPr>
              <a:t>Examples</a:t>
            </a:r>
          </a:p>
        </p:txBody>
      </p:sp>
      <p:sp>
        <p:nvSpPr>
          <p:cNvPr id="3" name="Content Placeholder 2"/>
          <p:cNvSpPr>
            <a:spLocks noGrp="1"/>
          </p:cNvSpPr>
          <p:nvPr>
            <p:ph idx="1"/>
          </p:nvPr>
        </p:nvSpPr>
        <p:spPr>
          <a:xfrm>
            <a:off x="457200" y="990600"/>
            <a:ext cx="8229600" cy="5715000"/>
          </a:xfrm>
        </p:spPr>
        <p:txBody>
          <a:bodyPr>
            <a:normAutofit lnSpcReduction="10000"/>
          </a:bodyPr>
          <a:lstStyle/>
          <a:p>
            <a:pPr>
              <a:buNone/>
            </a:pP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Depreciation and obsolescence charges.</a:t>
            </a:r>
          </a:p>
          <a:p>
            <a:r>
              <a:rPr lang="en-US" sz="2400" dirty="0">
                <a:latin typeface="Times New Roman" pitchFamily="18" charset="0"/>
                <a:cs typeface="Times New Roman" pitchFamily="18" charset="0"/>
              </a:rPr>
              <a:t>(ii) Power fuel charges.</a:t>
            </a:r>
          </a:p>
          <a:p>
            <a:r>
              <a:rPr lang="en-US" sz="2400" dirty="0">
                <a:latin typeface="Times New Roman" pitchFamily="18" charset="0"/>
                <a:cs typeface="Times New Roman" pitchFamily="18" charset="0"/>
              </a:rPr>
              <a:t>(iii) Wages and salaries.</a:t>
            </a:r>
          </a:p>
          <a:p>
            <a:r>
              <a:rPr lang="en-US" sz="2400" dirty="0">
                <a:latin typeface="Times New Roman" pitchFamily="18" charset="0"/>
                <a:cs typeface="Times New Roman" pitchFamily="18" charset="0"/>
              </a:rPr>
              <a:t>(iv) Cost of machinery, raw material etc.</a:t>
            </a:r>
          </a:p>
          <a:p>
            <a:r>
              <a:rPr lang="en-US" sz="2400" dirty="0">
                <a:latin typeface="Times New Roman" pitchFamily="18" charset="0"/>
                <a:cs typeface="Times New Roman" pitchFamily="18" charset="0"/>
              </a:rPr>
              <a:t>(v) Expenses on advertising and publicity,</a:t>
            </a:r>
          </a:p>
          <a:p>
            <a:r>
              <a:rPr lang="en-US" sz="2400" dirty="0">
                <a:latin typeface="Times New Roman" pitchFamily="18" charset="0"/>
                <a:cs typeface="Times New Roman" pitchFamily="18" charset="0"/>
              </a:rPr>
              <a:t>(vi) Interest on capital.</a:t>
            </a:r>
          </a:p>
          <a:p>
            <a:r>
              <a:rPr lang="en-US" sz="2400" dirty="0">
                <a:latin typeface="Times New Roman" pitchFamily="18" charset="0"/>
                <a:cs typeface="Times New Roman" pitchFamily="18" charset="0"/>
              </a:rPr>
              <a:t>(vii) Expenses on electricity.</a:t>
            </a:r>
          </a:p>
          <a:p>
            <a:r>
              <a:rPr lang="en-US" sz="2400" dirty="0">
                <a:latin typeface="Times New Roman" pitchFamily="18" charset="0"/>
                <a:cs typeface="Times New Roman" pitchFamily="18" charset="0"/>
              </a:rPr>
              <a:t>(viii) Insurance charges.</a:t>
            </a:r>
          </a:p>
          <a:p>
            <a:r>
              <a:rPr lang="en-US" sz="2400" dirty="0">
                <a:latin typeface="Times New Roman" pitchFamily="18" charset="0"/>
                <a:cs typeface="Times New Roman" pitchFamily="18" charset="0"/>
              </a:rPr>
              <a:t>(ix) Transport costs.</a:t>
            </a:r>
          </a:p>
          <a:p>
            <a:r>
              <a:rPr lang="en-US" sz="2400" dirty="0">
                <a:latin typeface="Times New Roman" pitchFamily="18" charset="0"/>
                <a:cs typeface="Times New Roman" pitchFamily="18" charset="0"/>
              </a:rPr>
              <a:t>(x) Packing charges.</a:t>
            </a:r>
          </a:p>
          <a:p>
            <a:r>
              <a:rPr lang="en-US" sz="2400" dirty="0">
                <a:latin typeface="Times New Roman" pitchFamily="18" charset="0"/>
                <a:cs typeface="Times New Roman" pitchFamily="18" charset="0"/>
              </a:rPr>
              <a:t>(xi) All types of taxes viz; property tax, license fees, excise duty.</a:t>
            </a:r>
          </a:p>
          <a:p>
            <a:r>
              <a:rPr lang="en-US" sz="2400" dirty="0">
                <a:latin typeface="Times New Roman" pitchFamily="18" charset="0"/>
                <a:cs typeface="Times New Roman" pitchFamily="18" charset="0"/>
              </a:rPr>
              <a:t>(xii) Rent on land.</a:t>
            </a:r>
          </a:p>
          <a:p>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fontScale="77500" lnSpcReduction="20000"/>
          </a:bodyPr>
          <a:lstStyle/>
          <a:p>
            <a:pPr algn="just">
              <a:buNone/>
            </a:pPr>
            <a:endParaRPr lang="en-US" dirty="0">
              <a:latin typeface="Times New Roman" pitchFamily="18" charset="0"/>
              <a:cs typeface="Times New Roman" pitchFamily="18" charset="0"/>
            </a:endParaRPr>
          </a:p>
          <a:p>
            <a:pPr algn="just">
              <a:buNone/>
            </a:pPr>
            <a:r>
              <a:rPr lang="en-US" dirty="0">
                <a:latin typeface="Times New Roman" pitchFamily="18" charset="0"/>
                <a:cs typeface="Times New Roman" pitchFamily="18" charset="0"/>
              </a:rPr>
              <a:t>Explicit costs refer to all those expenses made by a firm to buy goods directly. They include, payments for raw material, taxes, transportation, power, high fuel, advertising and so on.</a:t>
            </a:r>
          </a:p>
          <a:p>
            <a:pPr algn="just">
              <a:buNone/>
            </a:pPr>
            <a:endParaRPr lang="en-US" dirty="0">
              <a:latin typeface="Times New Roman" pitchFamily="18" charset="0"/>
              <a:cs typeface="Times New Roman" pitchFamily="18" charset="0"/>
            </a:endParaRPr>
          </a:p>
          <a:p>
            <a:pPr algn="just">
              <a:buNone/>
            </a:pPr>
            <a:r>
              <a:rPr lang="en-US" dirty="0">
                <a:latin typeface="Times New Roman" pitchFamily="18" charset="0"/>
                <a:cs typeface="Times New Roman" pitchFamily="18" charset="0"/>
              </a:rPr>
              <a:t>According to Leftwitch, “Explicit costs are those cash payments which firms make to outsiders for their services and goods.” He has given stress on the word explicit and it may be called the approach used by the accountant of the firm. The payments are explicit-clear-cut, paid to agents (owners) of factors of production. A contract fixes the rate at which the payments are to be made.</a:t>
            </a:r>
          </a:p>
          <a:p>
            <a:pPr algn="just">
              <a:buNone/>
            </a:pPr>
            <a:endParaRPr lang="en-US" dirty="0">
              <a:latin typeface="Times New Roman" pitchFamily="18" charset="0"/>
              <a:cs typeface="Times New Roman" pitchFamily="18" charset="0"/>
            </a:endParaRPr>
          </a:p>
          <a:p>
            <a:pPr algn="just">
              <a:buNone/>
            </a:pPr>
            <a:r>
              <a:rPr lang="en-US" dirty="0">
                <a:latin typeface="Times New Roman" pitchFamily="18" charset="0"/>
                <a:cs typeface="Times New Roman" pitchFamily="18" charset="0"/>
              </a:rPr>
              <a:t>They are also known as Accounting Costs or Historical Costs.</a:t>
            </a:r>
          </a:p>
        </p:txBody>
      </p:sp>
      <p:sp>
        <p:nvSpPr>
          <p:cNvPr id="5" name="TextBox 4"/>
          <p:cNvSpPr txBox="1"/>
          <p:nvPr/>
        </p:nvSpPr>
        <p:spPr>
          <a:xfrm>
            <a:off x="228600" y="304800"/>
            <a:ext cx="495300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3200" b="1" dirty="0">
                <a:latin typeface="Times New Roman" pitchFamily="18" charset="0"/>
                <a:cs typeface="Times New Roman" pitchFamily="18" charset="0"/>
              </a:rPr>
              <a:t>(1A) Explicit Costs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001000" cy="4525963"/>
          </a:xfrm>
        </p:spPr>
        <p:txBody>
          <a:bodyPr>
            <a:normAutofit/>
          </a:bodyPr>
          <a:lstStyle/>
          <a:p>
            <a:pPr algn="just" fontAlgn="base">
              <a:buNone/>
            </a:pPr>
            <a:r>
              <a:rPr lang="en-US" sz="2500" dirty="0">
                <a:latin typeface="Times New Roman" pitchFamily="18" charset="0"/>
                <a:cs typeface="Times New Roman" pitchFamily="18" charset="0"/>
              </a:rPr>
              <a:t>Implicit costs are the imputed value of the entrepreneur’s own resources and Services. </a:t>
            </a:r>
          </a:p>
          <a:p>
            <a:pPr algn="just" fontAlgn="base">
              <a:buNone/>
            </a:pPr>
            <a:r>
              <a:rPr lang="en-US" sz="2500" dirty="0">
                <a:latin typeface="Times New Roman" pitchFamily="18" charset="0"/>
                <a:cs typeface="Times New Roman" pitchFamily="18" charset="0"/>
              </a:rPr>
              <a:t> These costs refer to the implied or unnoticed costs. They include the interest on his own capital, rent on his land, wages of his own labor etc.</a:t>
            </a:r>
          </a:p>
          <a:p>
            <a:pPr algn="just" fontAlgn="base">
              <a:buNone/>
            </a:pPr>
            <a:r>
              <a:rPr lang="en-US" sz="2500" dirty="0">
                <a:latin typeface="Times New Roman" pitchFamily="18" charset="0"/>
                <a:cs typeface="Times New Roman" pitchFamily="18" charset="0"/>
              </a:rPr>
              <a:t>These costs go to the entrepreneur himself and are not recorded in practice.</a:t>
            </a:r>
          </a:p>
          <a:p>
            <a:pPr algn="just" fontAlgn="base">
              <a:buNone/>
            </a:pPr>
            <a:r>
              <a:rPr lang="en-US" sz="2500" dirty="0">
                <a:latin typeface="Times New Roman" pitchFamily="18" charset="0"/>
                <a:cs typeface="Times New Roman" pitchFamily="18" charset="0"/>
              </a:rPr>
              <a:t> In the words of Leftwitch, “Implicit costs are the costs of self-owned, self employed resources.”</a:t>
            </a:r>
          </a:p>
          <a:p>
            <a:pPr algn="just">
              <a:buNone/>
            </a:pPr>
            <a:endParaRPr lang="en-US" sz="2500" dirty="0">
              <a:latin typeface="Times New Roman" pitchFamily="18" charset="0"/>
              <a:cs typeface="Times New Roman" pitchFamily="18" charset="0"/>
            </a:endParaRPr>
          </a:p>
        </p:txBody>
      </p:sp>
      <p:sp>
        <p:nvSpPr>
          <p:cNvPr id="4" name="TextBox 3"/>
          <p:cNvSpPr txBox="1"/>
          <p:nvPr/>
        </p:nvSpPr>
        <p:spPr>
          <a:xfrm>
            <a:off x="381000" y="457200"/>
            <a:ext cx="4038600"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3600" dirty="0">
                <a:latin typeface="Times New Roman" pitchFamily="18" charset="0"/>
                <a:cs typeface="Times New Roman" pitchFamily="18" charset="0"/>
              </a:rPr>
              <a:t>(1B) Implicit Costs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048000" cy="1143000"/>
          </a:xfrm>
        </p:spPr>
        <p:style>
          <a:lnRef idx="1">
            <a:schemeClr val="accent4"/>
          </a:lnRef>
          <a:fillRef idx="2">
            <a:schemeClr val="accent4"/>
          </a:fillRef>
          <a:effectRef idx="1">
            <a:schemeClr val="accent4"/>
          </a:effectRef>
          <a:fontRef idx="minor">
            <a:schemeClr val="dk1"/>
          </a:fontRef>
        </p:style>
        <p:txBody>
          <a:bodyPr>
            <a:normAutofit fontScale="90000"/>
          </a:bodyPr>
          <a:lstStyle/>
          <a:p>
            <a:pPr algn="r"/>
            <a:r>
              <a:rPr lang="en-US" dirty="0">
                <a:latin typeface="Times New Roman" pitchFamily="18" charset="0"/>
                <a:cs typeface="Times New Roman" pitchFamily="18" charset="0"/>
              </a:rPr>
              <a:t>2. Real Costs</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267200" y="1600200"/>
            <a:ext cx="4419600" cy="5257800"/>
          </a:xfrm>
        </p:spPr>
        <p:txBody>
          <a:bodyPr>
            <a:normAutofit fontScale="70000" lnSpcReduction="20000"/>
          </a:bodyPr>
          <a:lstStyle/>
          <a:p>
            <a:r>
              <a:rPr lang="en-US" dirty="0">
                <a:latin typeface="Times New Roman" pitchFamily="18" charset="0"/>
                <a:cs typeface="Times New Roman" pitchFamily="18" charset="0"/>
              </a:rPr>
              <a:t>It is a philosophical concept which refers to all those efforts and sacrifices undergone by various members of the society to produce a commodity.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According to Marshall, “Real costs are the exertion of all the different kinds of labor that are directly or indirectly involved in making it together with the abstinence rather than the waiting required for saving the capital used in making it, all these efforts and sacrifices together will be called the real cost of production of the commodity.”</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3074" name="Picture 2" descr="F:\Phd 2019\literature review\women-carrying-bricks-at-a-construction-site-in-tiruchirappalli-or-AYEPEX.jpg"/>
          <p:cNvPicPr>
            <a:picLocks noChangeAspect="1" noChangeArrowheads="1"/>
          </p:cNvPicPr>
          <p:nvPr/>
        </p:nvPicPr>
        <p:blipFill>
          <a:blip r:embed="rId2" cstate="print"/>
          <a:srcRect/>
          <a:stretch>
            <a:fillRect/>
          </a:stretch>
        </p:blipFill>
        <p:spPr bwMode="auto">
          <a:xfrm>
            <a:off x="0" y="0"/>
            <a:ext cx="4495800" cy="68580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fontScale="77500" lnSpcReduction="20000"/>
          </a:bodyPr>
          <a:lstStyle/>
          <a:p>
            <a:pPr algn="just">
              <a:buFont typeface="Wingdings" pitchFamily="2" charset="2"/>
              <a:buChar char="Ø"/>
            </a:pPr>
            <a:r>
              <a:rPr lang="en-US" dirty="0">
                <a:latin typeface="Times New Roman" pitchFamily="18" charset="0"/>
                <a:cs typeface="Times New Roman" pitchFamily="18" charset="0"/>
              </a:rPr>
              <a:t>Opportunity cost is the cost of production of any unit of commodity for the value of factors of production used in producing other unit.</a:t>
            </a:r>
          </a:p>
          <a:p>
            <a:pPr algn="just">
              <a:buFont typeface="Wingdings" pitchFamily="2" charset="2"/>
              <a:buChar char="Ø"/>
            </a:pPr>
            <a:r>
              <a:rPr lang="en-US" dirty="0">
                <a:latin typeface="Times New Roman" pitchFamily="18" charset="0"/>
                <a:cs typeface="Times New Roman" pitchFamily="18" charset="0"/>
              </a:rPr>
              <a:t> It is also known as the alternative cost or transfer cost.</a:t>
            </a:r>
          </a:p>
          <a:p>
            <a:pPr algn="just">
              <a:buNone/>
            </a:pPr>
            <a:endParaRPr lang="en-US" dirty="0">
              <a:latin typeface="Times New Roman" pitchFamily="18" charset="0"/>
              <a:cs typeface="Times New Roman" pitchFamily="18" charset="0"/>
            </a:endParaRPr>
          </a:p>
          <a:p>
            <a:pPr algn="just">
              <a:buNone/>
            </a:pPr>
            <a:r>
              <a:rPr lang="en-US" b="1" dirty="0">
                <a:solidFill>
                  <a:srgbClr val="FF0000"/>
                </a:solidFill>
                <a:latin typeface="Times New Roman" pitchFamily="18" charset="0"/>
                <a:cs typeface="Times New Roman" pitchFamily="18" charset="0"/>
              </a:rPr>
              <a:t>According to Prof. Benham, “The opportunity cost of anything is the next best alternative that could be produced instead by the same factors or by an equivalent group of factors, costing the same amount of money.”</a:t>
            </a:r>
          </a:p>
          <a:p>
            <a:pPr algn="just">
              <a:buNone/>
            </a:pPr>
            <a:endParaRPr lang="en-US" dirty="0">
              <a:latin typeface="Times New Roman" pitchFamily="18" charset="0"/>
              <a:cs typeface="Times New Roman" pitchFamily="18" charset="0"/>
            </a:endParaRPr>
          </a:p>
          <a:p>
            <a:pPr algn="just">
              <a:buNone/>
            </a:pPr>
            <a:r>
              <a:rPr lang="en-US" dirty="0">
                <a:latin typeface="Times New Roman" pitchFamily="18" charset="0"/>
                <a:cs typeface="Times New Roman" pitchFamily="18" charset="0"/>
              </a:rPr>
              <a:t>Here, one thing is worth-mentioning that if a factor of production has no alternative use; in that case its opportunity cost will be zero. </a:t>
            </a:r>
          </a:p>
        </p:txBody>
      </p:sp>
      <p:sp>
        <p:nvSpPr>
          <p:cNvPr id="4" name="TextBox 3"/>
          <p:cNvSpPr txBox="1"/>
          <p:nvPr/>
        </p:nvSpPr>
        <p:spPr>
          <a:xfrm>
            <a:off x="457200" y="381000"/>
            <a:ext cx="518160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3600" dirty="0">
                <a:latin typeface="Times New Roman" pitchFamily="18" charset="0"/>
                <a:cs typeface="Times New Roman" pitchFamily="18" charset="0"/>
              </a:rPr>
              <a:t>3.Opportunity Costs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TotalTime>
  <Words>1885</Words>
  <Application>Microsoft Office PowerPoint</Application>
  <PresentationFormat>On-screen Show (4:3)</PresentationFormat>
  <Paragraphs>246</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Times New Roman</vt:lpstr>
      <vt:lpstr>Wingdings</vt:lpstr>
      <vt:lpstr>Office Theme</vt:lpstr>
      <vt:lpstr>PowerPoint Presentation</vt:lpstr>
      <vt:lpstr>Cost Function</vt:lpstr>
      <vt:lpstr>Determinants of costs </vt:lpstr>
      <vt:lpstr>PowerPoint Presentation</vt:lpstr>
      <vt:lpstr>Examples</vt:lpstr>
      <vt:lpstr>PowerPoint Presentation</vt:lpstr>
      <vt:lpstr>PowerPoint Presentation</vt:lpstr>
      <vt:lpstr>2. Real Costs </vt:lpstr>
      <vt:lpstr>PowerPoint Presentation</vt:lpstr>
      <vt:lpstr>Importance of Opportunity Costs: </vt:lpstr>
      <vt:lpstr>Limitations of Opportunity cost</vt:lpstr>
      <vt:lpstr>4. Direct Costs &amp; Indirect Costs </vt:lpstr>
      <vt:lpstr>Incremental Cost and Sunk cost</vt:lpstr>
      <vt:lpstr>Historical cost and Replacement cost</vt:lpstr>
      <vt:lpstr>5. Controllable &amp; Non Controllable Costs</vt:lpstr>
      <vt:lpstr>6.Total costs </vt:lpstr>
      <vt:lpstr>Fixed costs / Supplementary costs</vt:lpstr>
      <vt:lpstr>Variable costs or Prime costs</vt:lpstr>
      <vt:lpstr>PowerPoint Presentation</vt:lpstr>
      <vt:lpstr>Average Fixed Cost (AFC)</vt:lpstr>
      <vt:lpstr>Average Variable Cost (AVC)</vt:lpstr>
      <vt:lpstr>Average Total Cost (ATC)</vt:lpstr>
      <vt:lpstr>Marginal Cost ( MC)</vt:lpstr>
      <vt:lpstr>Relation Between MC &amp; AC</vt:lpstr>
      <vt:lpstr>Long run Total Cost Curve </vt:lpstr>
      <vt:lpstr>Long run Average Cost Curve </vt:lpstr>
      <vt:lpstr>Long run Marginal Cost Curve </vt:lpstr>
      <vt:lpstr>Total Revenue</vt:lpstr>
      <vt:lpstr>Average Revenue</vt:lpstr>
      <vt:lpstr>Marginal Revenue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NIKHIL1</dc:creator>
  <cp:lastModifiedBy>Ashvini</cp:lastModifiedBy>
  <cp:revision>72</cp:revision>
  <dcterms:created xsi:type="dcterms:W3CDTF">2006-08-16T00:00:00Z</dcterms:created>
  <dcterms:modified xsi:type="dcterms:W3CDTF">2024-02-19T02:12:28Z</dcterms:modified>
</cp:coreProperties>
</file>