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C3BDA-A0F9-45AC-9B56-2AD67FEC2EA4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E4740-D039-4389-AC19-0A104CBE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681A-81D2-4430-92E5-75127957CF28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5E61-F1BA-4E04-B836-381586EE62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681A-81D2-4430-92E5-75127957CF28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5E61-F1BA-4E04-B836-381586EE62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681A-81D2-4430-92E5-75127957CF28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5E61-F1BA-4E04-B836-381586EE62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550" y="223838"/>
            <a:ext cx="7569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2250" y="1676400"/>
            <a:ext cx="8699500" cy="4724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681A-81D2-4430-92E5-75127957CF28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5E61-F1BA-4E04-B836-381586EE62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681A-81D2-4430-92E5-75127957CF28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5E61-F1BA-4E04-B836-381586EE62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681A-81D2-4430-92E5-75127957CF28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5E61-F1BA-4E04-B836-381586EE62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681A-81D2-4430-92E5-75127957CF28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5E61-F1BA-4E04-B836-381586EE62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681A-81D2-4430-92E5-75127957CF28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5E61-F1BA-4E04-B836-381586EE62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681A-81D2-4430-92E5-75127957CF28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5E61-F1BA-4E04-B836-381586EE62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681A-81D2-4430-92E5-75127957CF28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5E61-F1BA-4E04-B836-381586EE62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681A-81D2-4430-92E5-75127957CF28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5E61-F1BA-4E04-B836-381586EE62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4681A-81D2-4430-92E5-75127957CF28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05E61-F1BA-4E04-B836-381586EE62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00"/>
              <a:t>Monopoly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 flipH="1">
            <a:off x="1588" y="3175"/>
            <a:ext cx="9144000" cy="6858000"/>
          </a:xfrm>
          <a:prstGeom prst="rect">
            <a:avLst/>
          </a:prstGeom>
          <a:gradFill rotWithShape="0">
            <a:gsLst>
              <a:gs pos="0">
                <a:srgbClr val="D5DAE3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 flipH="1">
            <a:off x="0" y="47466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 flipH="1">
            <a:off x="0" y="23971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 flipH="1">
            <a:off x="0" y="70961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 flipH="1">
            <a:off x="0" y="94615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 flipH="1">
            <a:off x="0" y="118110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 flipH="1">
            <a:off x="0" y="141605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 flipH="1">
            <a:off x="0" y="16525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 flipH="1">
            <a:off x="0" y="18875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 flipH="1">
            <a:off x="0" y="21224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 flipH="1">
            <a:off x="0" y="23574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 flipH="1">
            <a:off x="0" y="25923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 flipH="1">
            <a:off x="0" y="28273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 flipH="1">
            <a:off x="0" y="306387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 flipH="1">
            <a:off x="0" y="329882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 flipH="1">
            <a:off x="0" y="353377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Rectangle 18"/>
          <p:cNvSpPr>
            <a:spLocks noChangeArrowheads="1"/>
          </p:cNvSpPr>
          <p:nvPr/>
        </p:nvSpPr>
        <p:spPr bwMode="auto">
          <a:xfrm flipH="1">
            <a:off x="0" y="377031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91" name="Rectangle 19"/>
          <p:cNvSpPr>
            <a:spLocks noChangeArrowheads="1"/>
          </p:cNvSpPr>
          <p:nvPr/>
        </p:nvSpPr>
        <p:spPr bwMode="auto">
          <a:xfrm flipH="1">
            <a:off x="0" y="400526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92" name="Rectangle 20"/>
          <p:cNvSpPr>
            <a:spLocks noChangeArrowheads="1"/>
          </p:cNvSpPr>
          <p:nvPr/>
        </p:nvSpPr>
        <p:spPr bwMode="auto">
          <a:xfrm flipH="1">
            <a:off x="0" y="424021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93" name="Rectangle 21"/>
          <p:cNvSpPr>
            <a:spLocks noChangeArrowheads="1"/>
          </p:cNvSpPr>
          <p:nvPr/>
        </p:nvSpPr>
        <p:spPr bwMode="auto">
          <a:xfrm flipH="1">
            <a:off x="0" y="447675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94" name="Rectangle 22"/>
          <p:cNvSpPr>
            <a:spLocks noChangeArrowheads="1"/>
          </p:cNvSpPr>
          <p:nvPr/>
        </p:nvSpPr>
        <p:spPr bwMode="auto">
          <a:xfrm flipH="1">
            <a:off x="0" y="471170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95" name="Rectangle 23"/>
          <p:cNvSpPr>
            <a:spLocks noChangeArrowheads="1"/>
          </p:cNvSpPr>
          <p:nvPr/>
        </p:nvSpPr>
        <p:spPr bwMode="auto">
          <a:xfrm flipH="1">
            <a:off x="1588" y="494665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96" name="Rectangle 24"/>
          <p:cNvSpPr>
            <a:spLocks noChangeArrowheads="1"/>
          </p:cNvSpPr>
          <p:nvPr/>
        </p:nvSpPr>
        <p:spPr bwMode="auto">
          <a:xfrm flipH="1">
            <a:off x="1588" y="51831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97" name="Rectangle 25"/>
          <p:cNvSpPr>
            <a:spLocks noChangeArrowheads="1"/>
          </p:cNvSpPr>
          <p:nvPr/>
        </p:nvSpPr>
        <p:spPr bwMode="auto">
          <a:xfrm flipH="1">
            <a:off x="1588" y="54181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98" name="Rectangle 26"/>
          <p:cNvSpPr>
            <a:spLocks noChangeArrowheads="1"/>
          </p:cNvSpPr>
          <p:nvPr/>
        </p:nvSpPr>
        <p:spPr bwMode="auto">
          <a:xfrm flipH="1">
            <a:off x="1588" y="56530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99" name="Rectangle 27"/>
          <p:cNvSpPr>
            <a:spLocks noChangeArrowheads="1"/>
          </p:cNvSpPr>
          <p:nvPr/>
        </p:nvSpPr>
        <p:spPr bwMode="auto">
          <a:xfrm flipH="1">
            <a:off x="1588" y="588962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00" name="Rectangle 28"/>
          <p:cNvSpPr>
            <a:spLocks noChangeArrowheads="1"/>
          </p:cNvSpPr>
          <p:nvPr/>
        </p:nvSpPr>
        <p:spPr bwMode="auto">
          <a:xfrm flipH="1">
            <a:off x="1588" y="612457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01" name="Rectangle 29"/>
          <p:cNvSpPr>
            <a:spLocks noChangeArrowheads="1"/>
          </p:cNvSpPr>
          <p:nvPr/>
        </p:nvSpPr>
        <p:spPr bwMode="auto">
          <a:xfrm flipH="1">
            <a:off x="1588" y="635952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02" name="Rectangle 30"/>
          <p:cNvSpPr>
            <a:spLocks noChangeArrowheads="1"/>
          </p:cNvSpPr>
          <p:nvPr/>
        </p:nvSpPr>
        <p:spPr bwMode="auto">
          <a:xfrm flipH="1">
            <a:off x="1588" y="659606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03" name="Rectangle 31"/>
          <p:cNvSpPr>
            <a:spLocks noChangeArrowheads="1"/>
          </p:cNvSpPr>
          <p:nvPr/>
        </p:nvSpPr>
        <p:spPr bwMode="auto">
          <a:xfrm rot="5400000" flipH="1">
            <a:off x="2713832" y="3410743"/>
            <a:ext cx="6858000" cy="36513"/>
          </a:xfrm>
          <a:prstGeom prst="rect">
            <a:avLst/>
          </a:prstGeom>
          <a:solidFill>
            <a:srgbClr val="D9DBE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04" name="Rectangle 32"/>
          <p:cNvSpPr>
            <a:spLocks noChangeArrowheads="1"/>
          </p:cNvSpPr>
          <p:nvPr/>
        </p:nvSpPr>
        <p:spPr bwMode="auto">
          <a:xfrm rot="5400000" flipH="1">
            <a:off x="2948782" y="3410743"/>
            <a:ext cx="6858000" cy="36513"/>
          </a:xfrm>
          <a:prstGeom prst="rect">
            <a:avLst/>
          </a:prstGeom>
          <a:solidFill>
            <a:srgbClr val="DCDEE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05" name="Rectangle 33"/>
          <p:cNvSpPr>
            <a:spLocks noChangeArrowheads="1"/>
          </p:cNvSpPr>
          <p:nvPr/>
        </p:nvSpPr>
        <p:spPr bwMode="auto">
          <a:xfrm rot="5400000" flipH="1">
            <a:off x="2478882" y="3410743"/>
            <a:ext cx="6858000" cy="36513"/>
          </a:xfrm>
          <a:prstGeom prst="rect">
            <a:avLst/>
          </a:prstGeom>
          <a:solidFill>
            <a:srgbClr val="D7D9D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06" name="Rectangle 34"/>
          <p:cNvSpPr>
            <a:spLocks noChangeArrowheads="1"/>
          </p:cNvSpPr>
          <p:nvPr/>
        </p:nvSpPr>
        <p:spPr bwMode="auto">
          <a:xfrm rot="5400000" flipH="1">
            <a:off x="2242344" y="3410744"/>
            <a:ext cx="6858000" cy="36512"/>
          </a:xfrm>
          <a:prstGeom prst="rect">
            <a:avLst/>
          </a:prstGeom>
          <a:solidFill>
            <a:srgbClr val="D4D7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07" name="Rectangle 35"/>
          <p:cNvSpPr>
            <a:spLocks noChangeArrowheads="1"/>
          </p:cNvSpPr>
          <p:nvPr/>
        </p:nvSpPr>
        <p:spPr bwMode="auto">
          <a:xfrm rot="5400000" flipH="1">
            <a:off x="2007394" y="3410744"/>
            <a:ext cx="6858000" cy="36512"/>
          </a:xfrm>
          <a:prstGeom prst="rect">
            <a:avLst/>
          </a:prstGeom>
          <a:solidFill>
            <a:srgbClr val="D2D5D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08" name="Rectangle 36"/>
          <p:cNvSpPr>
            <a:spLocks noChangeArrowheads="1"/>
          </p:cNvSpPr>
          <p:nvPr/>
        </p:nvSpPr>
        <p:spPr bwMode="auto">
          <a:xfrm rot="5400000" flipH="1">
            <a:off x="1772444" y="3410744"/>
            <a:ext cx="6858000" cy="36512"/>
          </a:xfrm>
          <a:prstGeom prst="rect">
            <a:avLst/>
          </a:prstGeom>
          <a:solidFill>
            <a:srgbClr val="D0D3D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09" name="Rectangle 37"/>
          <p:cNvSpPr>
            <a:spLocks noChangeArrowheads="1"/>
          </p:cNvSpPr>
          <p:nvPr/>
        </p:nvSpPr>
        <p:spPr bwMode="auto">
          <a:xfrm rot="5400000" flipH="1">
            <a:off x="1535907" y="3410743"/>
            <a:ext cx="6858000" cy="36513"/>
          </a:xfrm>
          <a:prstGeom prst="rect">
            <a:avLst/>
          </a:prstGeom>
          <a:solidFill>
            <a:srgbClr val="CED1D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10" name="Rectangle 38"/>
          <p:cNvSpPr>
            <a:spLocks noChangeArrowheads="1"/>
          </p:cNvSpPr>
          <p:nvPr/>
        </p:nvSpPr>
        <p:spPr bwMode="auto">
          <a:xfrm rot="5400000" flipH="1">
            <a:off x="1300957" y="3410743"/>
            <a:ext cx="6858000" cy="36513"/>
          </a:xfrm>
          <a:prstGeom prst="rect">
            <a:avLst/>
          </a:prstGeom>
          <a:solidFill>
            <a:srgbClr val="CBCFD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11" name="Rectangle 39"/>
          <p:cNvSpPr>
            <a:spLocks noChangeArrowheads="1"/>
          </p:cNvSpPr>
          <p:nvPr/>
        </p:nvSpPr>
        <p:spPr bwMode="auto">
          <a:xfrm rot="5400000" flipH="1">
            <a:off x="1066007" y="3410743"/>
            <a:ext cx="6858000" cy="36513"/>
          </a:xfrm>
          <a:prstGeom prst="rect">
            <a:avLst/>
          </a:prstGeom>
          <a:solidFill>
            <a:srgbClr val="C9CDD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12" name="Rectangle 40"/>
          <p:cNvSpPr>
            <a:spLocks noChangeArrowheads="1"/>
          </p:cNvSpPr>
          <p:nvPr/>
        </p:nvSpPr>
        <p:spPr bwMode="auto">
          <a:xfrm rot="5400000" flipH="1">
            <a:off x="829469" y="3410744"/>
            <a:ext cx="6858000" cy="36512"/>
          </a:xfrm>
          <a:prstGeom prst="rect">
            <a:avLst/>
          </a:prstGeom>
          <a:solidFill>
            <a:srgbClr val="C7CBD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13" name="Rectangle 41"/>
          <p:cNvSpPr>
            <a:spLocks noChangeArrowheads="1"/>
          </p:cNvSpPr>
          <p:nvPr/>
        </p:nvSpPr>
        <p:spPr bwMode="auto">
          <a:xfrm rot="5400000" flipH="1">
            <a:off x="594519" y="3410744"/>
            <a:ext cx="6858000" cy="36512"/>
          </a:xfrm>
          <a:prstGeom prst="rect">
            <a:avLst/>
          </a:prstGeom>
          <a:solidFill>
            <a:srgbClr val="C5C9D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14" name="Rectangle 42"/>
          <p:cNvSpPr>
            <a:spLocks noChangeArrowheads="1"/>
          </p:cNvSpPr>
          <p:nvPr/>
        </p:nvSpPr>
        <p:spPr bwMode="auto">
          <a:xfrm rot="5400000" flipH="1">
            <a:off x="359569" y="3410744"/>
            <a:ext cx="6858000" cy="36512"/>
          </a:xfrm>
          <a:prstGeom prst="rect">
            <a:avLst/>
          </a:prstGeom>
          <a:solidFill>
            <a:srgbClr val="C2C6D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15" name="Rectangle 43"/>
          <p:cNvSpPr>
            <a:spLocks noChangeArrowheads="1"/>
          </p:cNvSpPr>
          <p:nvPr/>
        </p:nvSpPr>
        <p:spPr bwMode="auto">
          <a:xfrm rot="5400000" flipH="1">
            <a:off x="123032" y="3410743"/>
            <a:ext cx="6858000" cy="36513"/>
          </a:xfrm>
          <a:prstGeom prst="rect">
            <a:avLst/>
          </a:prstGeom>
          <a:solidFill>
            <a:srgbClr val="C0C4C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16" name="Rectangle 44"/>
          <p:cNvSpPr>
            <a:spLocks noChangeArrowheads="1"/>
          </p:cNvSpPr>
          <p:nvPr/>
        </p:nvSpPr>
        <p:spPr bwMode="auto">
          <a:xfrm rot="5400000" flipH="1">
            <a:off x="-111918" y="3410743"/>
            <a:ext cx="6858000" cy="36513"/>
          </a:xfrm>
          <a:prstGeom prst="rect">
            <a:avLst/>
          </a:prstGeom>
          <a:solidFill>
            <a:srgbClr val="BEC2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17" name="Rectangle 45"/>
          <p:cNvSpPr>
            <a:spLocks noChangeArrowheads="1"/>
          </p:cNvSpPr>
          <p:nvPr/>
        </p:nvSpPr>
        <p:spPr bwMode="auto">
          <a:xfrm rot="5400000" flipH="1">
            <a:off x="-345281" y="3412332"/>
            <a:ext cx="6858000" cy="36512"/>
          </a:xfrm>
          <a:prstGeom prst="rect">
            <a:avLst/>
          </a:prstGeom>
          <a:solidFill>
            <a:srgbClr val="BCC0C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18" name="Rectangle 46"/>
          <p:cNvSpPr>
            <a:spLocks noChangeArrowheads="1"/>
          </p:cNvSpPr>
          <p:nvPr/>
        </p:nvSpPr>
        <p:spPr bwMode="auto">
          <a:xfrm rot="5400000" flipH="1">
            <a:off x="-581818" y="3412331"/>
            <a:ext cx="6858000" cy="36513"/>
          </a:xfrm>
          <a:prstGeom prst="rect">
            <a:avLst/>
          </a:prstGeom>
          <a:solidFill>
            <a:srgbClr val="BCC0C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19" name="Rectangle 47"/>
          <p:cNvSpPr>
            <a:spLocks noChangeArrowheads="1"/>
          </p:cNvSpPr>
          <p:nvPr/>
        </p:nvSpPr>
        <p:spPr bwMode="auto">
          <a:xfrm rot="5400000" flipH="1">
            <a:off x="-816768" y="3412331"/>
            <a:ext cx="6858000" cy="36513"/>
          </a:xfrm>
          <a:prstGeom prst="rect">
            <a:avLst/>
          </a:prstGeom>
          <a:solidFill>
            <a:srgbClr val="B9BEC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20" name="Rectangle 48"/>
          <p:cNvSpPr>
            <a:spLocks noChangeArrowheads="1"/>
          </p:cNvSpPr>
          <p:nvPr/>
        </p:nvSpPr>
        <p:spPr bwMode="auto">
          <a:xfrm rot="5400000" flipH="1">
            <a:off x="-1051718" y="3412331"/>
            <a:ext cx="6858000" cy="36513"/>
          </a:xfrm>
          <a:prstGeom prst="rect">
            <a:avLst/>
          </a:prstGeom>
          <a:solidFill>
            <a:srgbClr val="B7BC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21" name="Rectangle 49"/>
          <p:cNvSpPr>
            <a:spLocks noChangeArrowheads="1"/>
          </p:cNvSpPr>
          <p:nvPr/>
        </p:nvSpPr>
        <p:spPr bwMode="auto">
          <a:xfrm rot="5400000" flipH="1">
            <a:off x="-1288256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22" name="Rectangle 50"/>
          <p:cNvSpPr>
            <a:spLocks noChangeArrowheads="1"/>
          </p:cNvSpPr>
          <p:nvPr/>
        </p:nvSpPr>
        <p:spPr bwMode="auto">
          <a:xfrm rot="5400000" flipH="1">
            <a:off x="-1523206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23" name="Rectangle 51"/>
          <p:cNvSpPr>
            <a:spLocks noChangeArrowheads="1"/>
          </p:cNvSpPr>
          <p:nvPr/>
        </p:nvSpPr>
        <p:spPr bwMode="auto">
          <a:xfrm rot="5400000" flipH="1">
            <a:off x="-1758156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24" name="Rectangle 52"/>
          <p:cNvSpPr>
            <a:spLocks noChangeArrowheads="1"/>
          </p:cNvSpPr>
          <p:nvPr/>
        </p:nvSpPr>
        <p:spPr bwMode="auto">
          <a:xfrm rot="5400000" flipH="1">
            <a:off x="-1994693" y="3412331"/>
            <a:ext cx="6858000" cy="36513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25" name="Rectangle 53"/>
          <p:cNvSpPr>
            <a:spLocks noChangeArrowheads="1"/>
          </p:cNvSpPr>
          <p:nvPr/>
        </p:nvSpPr>
        <p:spPr bwMode="auto">
          <a:xfrm rot="5400000" flipH="1">
            <a:off x="-2229643" y="3412331"/>
            <a:ext cx="6858000" cy="36513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26" name="Rectangle 54"/>
          <p:cNvSpPr>
            <a:spLocks noChangeArrowheads="1"/>
          </p:cNvSpPr>
          <p:nvPr/>
        </p:nvSpPr>
        <p:spPr bwMode="auto">
          <a:xfrm rot="5400000" flipH="1">
            <a:off x="-2464593" y="3412331"/>
            <a:ext cx="6858000" cy="36513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27" name="Rectangle 55"/>
          <p:cNvSpPr>
            <a:spLocks noChangeArrowheads="1"/>
          </p:cNvSpPr>
          <p:nvPr/>
        </p:nvSpPr>
        <p:spPr bwMode="auto">
          <a:xfrm rot="5400000" flipH="1">
            <a:off x="-2701131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28" name="Rectangle 56"/>
          <p:cNvSpPr>
            <a:spLocks noChangeArrowheads="1"/>
          </p:cNvSpPr>
          <p:nvPr/>
        </p:nvSpPr>
        <p:spPr bwMode="auto">
          <a:xfrm rot="5400000" flipH="1">
            <a:off x="-2936081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29" name="Rectangle 57"/>
          <p:cNvSpPr>
            <a:spLocks noChangeArrowheads="1"/>
          </p:cNvSpPr>
          <p:nvPr/>
        </p:nvSpPr>
        <p:spPr bwMode="auto">
          <a:xfrm rot="5400000" flipH="1">
            <a:off x="-3171031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30" name="Rectangle 58"/>
          <p:cNvSpPr>
            <a:spLocks noChangeArrowheads="1"/>
          </p:cNvSpPr>
          <p:nvPr/>
        </p:nvSpPr>
        <p:spPr bwMode="auto">
          <a:xfrm rot="5400000" flipH="1">
            <a:off x="-3407568" y="3412331"/>
            <a:ext cx="6858000" cy="36513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31" name="Rectangle 59"/>
          <p:cNvSpPr>
            <a:spLocks noChangeArrowheads="1"/>
          </p:cNvSpPr>
          <p:nvPr/>
        </p:nvSpPr>
        <p:spPr bwMode="auto">
          <a:xfrm rot="5400000" flipH="1">
            <a:off x="4126707" y="3410743"/>
            <a:ext cx="6858000" cy="36513"/>
          </a:xfrm>
          <a:prstGeom prst="rect">
            <a:avLst/>
          </a:prstGeom>
          <a:solidFill>
            <a:srgbClr val="E9EAE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32" name="Rectangle 60"/>
          <p:cNvSpPr>
            <a:spLocks noChangeArrowheads="1"/>
          </p:cNvSpPr>
          <p:nvPr/>
        </p:nvSpPr>
        <p:spPr bwMode="auto">
          <a:xfrm rot="5400000" flipH="1">
            <a:off x="4361657" y="3410743"/>
            <a:ext cx="6858000" cy="36513"/>
          </a:xfrm>
          <a:prstGeom prst="rect">
            <a:avLst/>
          </a:prstGeom>
          <a:solidFill>
            <a:srgbClr val="EBEC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33" name="Rectangle 61"/>
          <p:cNvSpPr>
            <a:spLocks noChangeArrowheads="1"/>
          </p:cNvSpPr>
          <p:nvPr/>
        </p:nvSpPr>
        <p:spPr bwMode="auto">
          <a:xfrm rot="5400000" flipH="1">
            <a:off x="3891757" y="3410743"/>
            <a:ext cx="6858000" cy="36513"/>
          </a:xfrm>
          <a:prstGeom prst="rect">
            <a:avLst/>
          </a:prstGeom>
          <a:solidFill>
            <a:srgbClr val="E6E8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34" name="Rectangle 62"/>
          <p:cNvSpPr>
            <a:spLocks noChangeArrowheads="1"/>
          </p:cNvSpPr>
          <p:nvPr/>
        </p:nvSpPr>
        <p:spPr bwMode="auto">
          <a:xfrm rot="5400000" flipH="1">
            <a:off x="3655219" y="3410744"/>
            <a:ext cx="6858000" cy="36512"/>
          </a:xfrm>
          <a:prstGeom prst="rect">
            <a:avLst/>
          </a:prstGeom>
          <a:solidFill>
            <a:srgbClr val="E2E5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35" name="Rectangle 63"/>
          <p:cNvSpPr>
            <a:spLocks noChangeArrowheads="1"/>
          </p:cNvSpPr>
          <p:nvPr/>
        </p:nvSpPr>
        <p:spPr bwMode="auto">
          <a:xfrm rot="5400000" flipH="1">
            <a:off x="3420269" y="3410744"/>
            <a:ext cx="6858000" cy="36512"/>
          </a:xfrm>
          <a:prstGeom prst="rect">
            <a:avLst/>
          </a:prstGeom>
          <a:solidFill>
            <a:srgbClr val="DFE3E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36" name="Rectangle 64"/>
          <p:cNvSpPr>
            <a:spLocks noChangeArrowheads="1"/>
          </p:cNvSpPr>
          <p:nvPr/>
        </p:nvSpPr>
        <p:spPr bwMode="auto">
          <a:xfrm rot="5400000" flipH="1">
            <a:off x="3185319" y="3410744"/>
            <a:ext cx="6858000" cy="36512"/>
          </a:xfrm>
          <a:prstGeom prst="rect">
            <a:avLst/>
          </a:prstGeom>
          <a:solidFill>
            <a:srgbClr val="DDDFE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37" name="Rectangle 65"/>
          <p:cNvSpPr>
            <a:spLocks noChangeArrowheads="1"/>
          </p:cNvSpPr>
          <p:nvPr/>
        </p:nvSpPr>
        <p:spPr bwMode="auto">
          <a:xfrm flipH="1">
            <a:off x="1588" y="68278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38" name="Rectangle 66"/>
          <p:cNvSpPr>
            <a:spLocks noChangeArrowheads="1"/>
          </p:cNvSpPr>
          <p:nvPr/>
        </p:nvSpPr>
        <p:spPr bwMode="auto">
          <a:xfrm flipH="1">
            <a:off x="1588" y="15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39" name="Rectangle 67"/>
          <p:cNvSpPr>
            <a:spLocks noGrp="1" noChangeArrowheads="1"/>
          </p:cNvSpPr>
          <p:nvPr>
            <p:ph type="body" idx="1"/>
          </p:nvPr>
        </p:nvSpPr>
        <p:spPr>
          <a:xfrm>
            <a:off x="247650" y="1676400"/>
            <a:ext cx="8674100" cy="4724400"/>
          </a:xfrm>
          <a:ln>
            <a:solidFill>
              <a:schemeClr val="folHlink"/>
            </a:solidFill>
          </a:ln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/>
              <a:t>Fig. 1 considers widget companies with </a:t>
            </a:r>
            <a:r>
              <a:rPr lang="en-US" sz="2800" dirty="0">
                <a:cs typeface="Times New Roman" pitchFamily="18" charset="0"/>
              </a:rPr>
              <a:t>less </a:t>
            </a:r>
            <a:r>
              <a:rPr lang="en-US" sz="2800" dirty="0"/>
              <a:t>AC.  </a:t>
            </a:r>
          </a:p>
          <a:p>
            <a:pPr algn="just">
              <a:lnSpc>
                <a:spcPct val="90000"/>
              </a:lnSpc>
            </a:pPr>
            <a:endParaRPr lang="en-US" sz="2800" dirty="0"/>
          </a:p>
          <a:p>
            <a:pPr algn="just">
              <a:lnSpc>
                <a:spcPct val="90000"/>
              </a:lnSpc>
            </a:pPr>
            <a:r>
              <a:rPr lang="en-US" sz="2800" dirty="0"/>
              <a:t>Initially 2 firms in industry –larger firm with Q = 2M and AC = 2.50 and smaller firm with Q = 1M and AC = 3.00.  </a:t>
            </a:r>
          </a:p>
          <a:p>
            <a:pPr algn="just">
              <a:lnSpc>
                <a:spcPct val="90000"/>
              </a:lnSpc>
            </a:pPr>
            <a:endParaRPr lang="en-US" sz="2800" dirty="0"/>
          </a:p>
          <a:p>
            <a:pPr algn="just">
              <a:lnSpc>
                <a:spcPct val="90000"/>
              </a:lnSpc>
            </a:pPr>
            <a:r>
              <a:rPr lang="en-US" sz="2800" dirty="0"/>
              <a:t>Smaller firm can match P of larger firm only by operating at a loss. </a:t>
            </a:r>
          </a:p>
          <a:p>
            <a:pPr algn="just">
              <a:lnSpc>
                <a:spcPct val="90000"/>
              </a:lnSpc>
            </a:pPr>
            <a:endParaRPr lang="en-US" sz="2800" dirty="0"/>
          </a:p>
          <a:p>
            <a:pPr algn="just">
              <a:lnSpc>
                <a:spcPct val="90000"/>
              </a:lnSpc>
            </a:pPr>
            <a:r>
              <a:rPr lang="en-US" sz="2800" dirty="0"/>
              <a:t>Larger firm can drive smaller firm out of business by selling its Q at 3.00 &gt; P &gt; 2.50 and still earn a profit.</a:t>
            </a:r>
          </a:p>
        </p:txBody>
      </p:sp>
      <p:sp>
        <p:nvSpPr>
          <p:cNvPr id="54340" name="Rectangle 68"/>
          <p:cNvSpPr>
            <a:spLocks noChangeArrowheads="1"/>
          </p:cNvSpPr>
          <p:nvPr/>
        </p:nvSpPr>
        <p:spPr bwMode="auto">
          <a:xfrm>
            <a:off x="3657600" y="1143000"/>
            <a:ext cx="76200" cy="152400"/>
          </a:xfrm>
          <a:prstGeom prst="rect">
            <a:avLst/>
          </a:prstGeom>
          <a:solidFill>
            <a:srgbClr val="F0D23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341" name="Rectangle 69"/>
          <p:cNvSpPr>
            <a:spLocks noGrp="1" noChangeArrowheads="1"/>
          </p:cNvSpPr>
          <p:nvPr>
            <p:ph type="title"/>
          </p:nvPr>
        </p:nvSpPr>
        <p:spPr>
          <a:xfrm>
            <a:off x="238125" y="223838"/>
            <a:ext cx="8683625" cy="1143000"/>
          </a:xfrm>
          <a:gradFill>
            <a:gsLst>
              <a:gs pos="0">
                <a:srgbClr val="F5E079"/>
              </a:gs>
              <a:gs pos="100000">
                <a:srgbClr val="F5E079">
                  <a:gamma/>
                  <a:tint val="15294"/>
                  <a:invGamma/>
                </a:srgbClr>
              </a:gs>
            </a:gsLst>
          </a:gradFill>
          <a:ln/>
        </p:spPr>
        <p:txBody>
          <a:bodyPr/>
          <a:lstStyle/>
          <a:p>
            <a:r>
              <a:rPr lang="en-US" sz="4000"/>
              <a:t>Natural Monopoly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 flipH="1">
            <a:off x="1588" y="3175"/>
            <a:ext cx="9144000" cy="6858000"/>
          </a:xfrm>
          <a:prstGeom prst="rect">
            <a:avLst/>
          </a:prstGeom>
          <a:gradFill rotWithShape="0">
            <a:gsLst>
              <a:gs pos="0">
                <a:srgbClr val="D5DAE3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 flipH="1">
            <a:off x="0" y="47466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 flipH="1">
            <a:off x="0" y="23971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 flipH="1">
            <a:off x="0" y="70961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 flipH="1">
            <a:off x="0" y="94615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 flipH="1">
            <a:off x="0" y="118110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 flipH="1">
            <a:off x="0" y="141605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 flipH="1">
            <a:off x="0" y="16525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 flipH="1">
            <a:off x="0" y="18875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 flipH="1">
            <a:off x="0" y="21224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 flipH="1">
            <a:off x="0" y="23574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 flipH="1">
            <a:off x="0" y="25923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 flipH="1">
            <a:off x="0" y="28273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 flipH="1">
            <a:off x="0" y="306387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 flipH="1">
            <a:off x="0" y="329882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 flipH="1">
            <a:off x="0" y="353377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4" name="Rectangle 18"/>
          <p:cNvSpPr>
            <a:spLocks noChangeArrowheads="1"/>
          </p:cNvSpPr>
          <p:nvPr/>
        </p:nvSpPr>
        <p:spPr bwMode="auto">
          <a:xfrm flipH="1">
            <a:off x="0" y="377031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5" name="Rectangle 19"/>
          <p:cNvSpPr>
            <a:spLocks noChangeArrowheads="1"/>
          </p:cNvSpPr>
          <p:nvPr/>
        </p:nvSpPr>
        <p:spPr bwMode="auto">
          <a:xfrm flipH="1">
            <a:off x="0" y="400526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6" name="Rectangle 20"/>
          <p:cNvSpPr>
            <a:spLocks noChangeArrowheads="1"/>
          </p:cNvSpPr>
          <p:nvPr/>
        </p:nvSpPr>
        <p:spPr bwMode="auto">
          <a:xfrm flipH="1">
            <a:off x="0" y="424021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7" name="Rectangle 21"/>
          <p:cNvSpPr>
            <a:spLocks noChangeArrowheads="1"/>
          </p:cNvSpPr>
          <p:nvPr/>
        </p:nvSpPr>
        <p:spPr bwMode="auto">
          <a:xfrm flipH="1">
            <a:off x="0" y="447675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Rectangle 22"/>
          <p:cNvSpPr>
            <a:spLocks noChangeArrowheads="1"/>
          </p:cNvSpPr>
          <p:nvPr/>
        </p:nvSpPr>
        <p:spPr bwMode="auto">
          <a:xfrm flipH="1">
            <a:off x="0" y="471170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9" name="Rectangle 23"/>
          <p:cNvSpPr>
            <a:spLocks noChangeArrowheads="1"/>
          </p:cNvSpPr>
          <p:nvPr/>
        </p:nvSpPr>
        <p:spPr bwMode="auto">
          <a:xfrm flipH="1">
            <a:off x="1588" y="494665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20" name="Rectangle 24"/>
          <p:cNvSpPr>
            <a:spLocks noChangeArrowheads="1"/>
          </p:cNvSpPr>
          <p:nvPr/>
        </p:nvSpPr>
        <p:spPr bwMode="auto">
          <a:xfrm flipH="1">
            <a:off x="1588" y="51831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21" name="Rectangle 25"/>
          <p:cNvSpPr>
            <a:spLocks noChangeArrowheads="1"/>
          </p:cNvSpPr>
          <p:nvPr/>
        </p:nvSpPr>
        <p:spPr bwMode="auto">
          <a:xfrm flipH="1">
            <a:off x="1588" y="54181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22" name="Rectangle 26"/>
          <p:cNvSpPr>
            <a:spLocks noChangeArrowheads="1"/>
          </p:cNvSpPr>
          <p:nvPr/>
        </p:nvSpPr>
        <p:spPr bwMode="auto">
          <a:xfrm flipH="1">
            <a:off x="1588" y="56530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23" name="Rectangle 27"/>
          <p:cNvSpPr>
            <a:spLocks noChangeArrowheads="1"/>
          </p:cNvSpPr>
          <p:nvPr/>
        </p:nvSpPr>
        <p:spPr bwMode="auto">
          <a:xfrm flipH="1">
            <a:off x="1588" y="588962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24" name="Rectangle 28"/>
          <p:cNvSpPr>
            <a:spLocks noChangeArrowheads="1"/>
          </p:cNvSpPr>
          <p:nvPr/>
        </p:nvSpPr>
        <p:spPr bwMode="auto">
          <a:xfrm flipH="1">
            <a:off x="1588" y="612457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25" name="Rectangle 29"/>
          <p:cNvSpPr>
            <a:spLocks noChangeArrowheads="1"/>
          </p:cNvSpPr>
          <p:nvPr/>
        </p:nvSpPr>
        <p:spPr bwMode="auto">
          <a:xfrm flipH="1">
            <a:off x="1588" y="635952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26" name="Rectangle 30"/>
          <p:cNvSpPr>
            <a:spLocks noChangeArrowheads="1"/>
          </p:cNvSpPr>
          <p:nvPr/>
        </p:nvSpPr>
        <p:spPr bwMode="auto">
          <a:xfrm flipH="1">
            <a:off x="1588" y="659606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27" name="Rectangle 31"/>
          <p:cNvSpPr>
            <a:spLocks noChangeArrowheads="1"/>
          </p:cNvSpPr>
          <p:nvPr/>
        </p:nvSpPr>
        <p:spPr bwMode="auto">
          <a:xfrm rot="5400000" flipH="1">
            <a:off x="2713832" y="3410743"/>
            <a:ext cx="6858000" cy="36513"/>
          </a:xfrm>
          <a:prstGeom prst="rect">
            <a:avLst/>
          </a:prstGeom>
          <a:solidFill>
            <a:srgbClr val="D9DBE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28" name="Rectangle 32"/>
          <p:cNvSpPr>
            <a:spLocks noChangeArrowheads="1"/>
          </p:cNvSpPr>
          <p:nvPr/>
        </p:nvSpPr>
        <p:spPr bwMode="auto">
          <a:xfrm rot="5400000" flipH="1">
            <a:off x="2948782" y="3410743"/>
            <a:ext cx="6858000" cy="36513"/>
          </a:xfrm>
          <a:prstGeom prst="rect">
            <a:avLst/>
          </a:prstGeom>
          <a:solidFill>
            <a:srgbClr val="DCDEE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29" name="Rectangle 33"/>
          <p:cNvSpPr>
            <a:spLocks noChangeArrowheads="1"/>
          </p:cNvSpPr>
          <p:nvPr/>
        </p:nvSpPr>
        <p:spPr bwMode="auto">
          <a:xfrm rot="5400000" flipH="1">
            <a:off x="2478882" y="3410743"/>
            <a:ext cx="6858000" cy="36513"/>
          </a:xfrm>
          <a:prstGeom prst="rect">
            <a:avLst/>
          </a:prstGeom>
          <a:solidFill>
            <a:srgbClr val="D7D9D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30" name="Rectangle 34"/>
          <p:cNvSpPr>
            <a:spLocks noChangeArrowheads="1"/>
          </p:cNvSpPr>
          <p:nvPr/>
        </p:nvSpPr>
        <p:spPr bwMode="auto">
          <a:xfrm rot="5400000" flipH="1">
            <a:off x="2242344" y="3410744"/>
            <a:ext cx="6858000" cy="36512"/>
          </a:xfrm>
          <a:prstGeom prst="rect">
            <a:avLst/>
          </a:prstGeom>
          <a:solidFill>
            <a:srgbClr val="D4D7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31" name="Rectangle 35"/>
          <p:cNvSpPr>
            <a:spLocks noChangeArrowheads="1"/>
          </p:cNvSpPr>
          <p:nvPr/>
        </p:nvSpPr>
        <p:spPr bwMode="auto">
          <a:xfrm rot="5400000" flipH="1">
            <a:off x="2007394" y="3410744"/>
            <a:ext cx="6858000" cy="36512"/>
          </a:xfrm>
          <a:prstGeom prst="rect">
            <a:avLst/>
          </a:prstGeom>
          <a:solidFill>
            <a:srgbClr val="D2D5D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32" name="Rectangle 36"/>
          <p:cNvSpPr>
            <a:spLocks noChangeArrowheads="1"/>
          </p:cNvSpPr>
          <p:nvPr/>
        </p:nvSpPr>
        <p:spPr bwMode="auto">
          <a:xfrm rot="5400000" flipH="1">
            <a:off x="1772444" y="3410744"/>
            <a:ext cx="6858000" cy="36512"/>
          </a:xfrm>
          <a:prstGeom prst="rect">
            <a:avLst/>
          </a:prstGeom>
          <a:solidFill>
            <a:srgbClr val="D0D3D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33" name="Rectangle 37"/>
          <p:cNvSpPr>
            <a:spLocks noChangeArrowheads="1"/>
          </p:cNvSpPr>
          <p:nvPr/>
        </p:nvSpPr>
        <p:spPr bwMode="auto">
          <a:xfrm rot="5400000" flipH="1">
            <a:off x="1535907" y="3410743"/>
            <a:ext cx="6858000" cy="36513"/>
          </a:xfrm>
          <a:prstGeom prst="rect">
            <a:avLst/>
          </a:prstGeom>
          <a:solidFill>
            <a:srgbClr val="CED1D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34" name="Rectangle 38"/>
          <p:cNvSpPr>
            <a:spLocks noChangeArrowheads="1"/>
          </p:cNvSpPr>
          <p:nvPr/>
        </p:nvSpPr>
        <p:spPr bwMode="auto">
          <a:xfrm rot="5400000" flipH="1">
            <a:off x="1300957" y="3410743"/>
            <a:ext cx="6858000" cy="36513"/>
          </a:xfrm>
          <a:prstGeom prst="rect">
            <a:avLst/>
          </a:prstGeom>
          <a:solidFill>
            <a:srgbClr val="CBCFD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35" name="Rectangle 39"/>
          <p:cNvSpPr>
            <a:spLocks noChangeArrowheads="1"/>
          </p:cNvSpPr>
          <p:nvPr/>
        </p:nvSpPr>
        <p:spPr bwMode="auto">
          <a:xfrm rot="5400000" flipH="1">
            <a:off x="1066007" y="3410743"/>
            <a:ext cx="6858000" cy="36513"/>
          </a:xfrm>
          <a:prstGeom prst="rect">
            <a:avLst/>
          </a:prstGeom>
          <a:solidFill>
            <a:srgbClr val="C9CDD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36" name="Rectangle 40"/>
          <p:cNvSpPr>
            <a:spLocks noChangeArrowheads="1"/>
          </p:cNvSpPr>
          <p:nvPr/>
        </p:nvSpPr>
        <p:spPr bwMode="auto">
          <a:xfrm rot="5400000" flipH="1">
            <a:off x="829469" y="3410744"/>
            <a:ext cx="6858000" cy="36512"/>
          </a:xfrm>
          <a:prstGeom prst="rect">
            <a:avLst/>
          </a:prstGeom>
          <a:solidFill>
            <a:srgbClr val="C7CBD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37" name="Rectangle 41"/>
          <p:cNvSpPr>
            <a:spLocks noChangeArrowheads="1"/>
          </p:cNvSpPr>
          <p:nvPr/>
        </p:nvSpPr>
        <p:spPr bwMode="auto">
          <a:xfrm rot="5400000" flipH="1">
            <a:off x="594519" y="3410744"/>
            <a:ext cx="6858000" cy="36512"/>
          </a:xfrm>
          <a:prstGeom prst="rect">
            <a:avLst/>
          </a:prstGeom>
          <a:solidFill>
            <a:srgbClr val="C5C9D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38" name="Rectangle 42"/>
          <p:cNvSpPr>
            <a:spLocks noChangeArrowheads="1"/>
          </p:cNvSpPr>
          <p:nvPr/>
        </p:nvSpPr>
        <p:spPr bwMode="auto">
          <a:xfrm rot="5400000" flipH="1">
            <a:off x="359569" y="3410744"/>
            <a:ext cx="6858000" cy="36512"/>
          </a:xfrm>
          <a:prstGeom prst="rect">
            <a:avLst/>
          </a:prstGeom>
          <a:solidFill>
            <a:srgbClr val="C2C6D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39" name="Rectangle 43"/>
          <p:cNvSpPr>
            <a:spLocks noChangeArrowheads="1"/>
          </p:cNvSpPr>
          <p:nvPr/>
        </p:nvSpPr>
        <p:spPr bwMode="auto">
          <a:xfrm rot="5400000" flipH="1">
            <a:off x="123032" y="3410743"/>
            <a:ext cx="6858000" cy="36513"/>
          </a:xfrm>
          <a:prstGeom prst="rect">
            <a:avLst/>
          </a:prstGeom>
          <a:solidFill>
            <a:srgbClr val="C0C4C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40" name="Rectangle 44"/>
          <p:cNvSpPr>
            <a:spLocks noChangeArrowheads="1"/>
          </p:cNvSpPr>
          <p:nvPr/>
        </p:nvSpPr>
        <p:spPr bwMode="auto">
          <a:xfrm rot="5400000" flipH="1">
            <a:off x="-111918" y="3410743"/>
            <a:ext cx="6858000" cy="36513"/>
          </a:xfrm>
          <a:prstGeom prst="rect">
            <a:avLst/>
          </a:prstGeom>
          <a:solidFill>
            <a:srgbClr val="BEC2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41" name="Rectangle 45"/>
          <p:cNvSpPr>
            <a:spLocks noChangeArrowheads="1"/>
          </p:cNvSpPr>
          <p:nvPr/>
        </p:nvSpPr>
        <p:spPr bwMode="auto">
          <a:xfrm rot="5400000" flipH="1">
            <a:off x="-345281" y="3412332"/>
            <a:ext cx="6858000" cy="36512"/>
          </a:xfrm>
          <a:prstGeom prst="rect">
            <a:avLst/>
          </a:prstGeom>
          <a:solidFill>
            <a:srgbClr val="BCC0C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42" name="Rectangle 46"/>
          <p:cNvSpPr>
            <a:spLocks noChangeArrowheads="1"/>
          </p:cNvSpPr>
          <p:nvPr/>
        </p:nvSpPr>
        <p:spPr bwMode="auto">
          <a:xfrm rot="5400000" flipH="1">
            <a:off x="-581818" y="3412331"/>
            <a:ext cx="6858000" cy="36513"/>
          </a:xfrm>
          <a:prstGeom prst="rect">
            <a:avLst/>
          </a:prstGeom>
          <a:solidFill>
            <a:srgbClr val="BCC0C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43" name="Rectangle 47"/>
          <p:cNvSpPr>
            <a:spLocks noChangeArrowheads="1"/>
          </p:cNvSpPr>
          <p:nvPr/>
        </p:nvSpPr>
        <p:spPr bwMode="auto">
          <a:xfrm rot="5400000" flipH="1">
            <a:off x="-816768" y="3412331"/>
            <a:ext cx="6858000" cy="36513"/>
          </a:xfrm>
          <a:prstGeom prst="rect">
            <a:avLst/>
          </a:prstGeom>
          <a:solidFill>
            <a:srgbClr val="B9BEC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44" name="Rectangle 48"/>
          <p:cNvSpPr>
            <a:spLocks noChangeArrowheads="1"/>
          </p:cNvSpPr>
          <p:nvPr/>
        </p:nvSpPr>
        <p:spPr bwMode="auto">
          <a:xfrm rot="5400000" flipH="1">
            <a:off x="-1051718" y="3412331"/>
            <a:ext cx="6858000" cy="36513"/>
          </a:xfrm>
          <a:prstGeom prst="rect">
            <a:avLst/>
          </a:prstGeom>
          <a:solidFill>
            <a:srgbClr val="B7BC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45" name="Rectangle 49"/>
          <p:cNvSpPr>
            <a:spLocks noChangeArrowheads="1"/>
          </p:cNvSpPr>
          <p:nvPr/>
        </p:nvSpPr>
        <p:spPr bwMode="auto">
          <a:xfrm rot="5400000" flipH="1">
            <a:off x="-1288256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46" name="Rectangle 50"/>
          <p:cNvSpPr>
            <a:spLocks noChangeArrowheads="1"/>
          </p:cNvSpPr>
          <p:nvPr/>
        </p:nvSpPr>
        <p:spPr bwMode="auto">
          <a:xfrm rot="5400000" flipH="1">
            <a:off x="-1523206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47" name="Rectangle 51"/>
          <p:cNvSpPr>
            <a:spLocks noChangeArrowheads="1"/>
          </p:cNvSpPr>
          <p:nvPr/>
        </p:nvSpPr>
        <p:spPr bwMode="auto">
          <a:xfrm rot="5400000" flipH="1">
            <a:off x="-1758156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48" name="Rectangle 52"/>
          <p:cNvSpPr>
            <a:spLocks noChangeArrowheads="1"/>
          </p:cNvSpPr>
          <p:nvPr/>
        </p:nvSpPr>
        <p:spPr bwMode="auto">
          <a:xfrm rot="5400000" flipH="1">
            <a:off x="-1994693" y="3412331"/>
            <a:ext cx="6858000" cy="36513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49" name="Rectangle 53"/>
          <p:cNvSpPr>
            <a:spLocks noChangeArrowheads="1"/>
          </p:cNvSpPr>
          <p:nvPr/>
        </p:nvSpPr>
        <p:spPr bwMode="auto">
          <a:xfrm rot="5400000" flipH="1">
            <a:off x="-2229643" y="3412331"/>
            <a:ext cx="6858000" cy="36513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50" name="Rectangle 54"/>
          <p:cNvSpPr>
            <a:spLocks noChangeArrowheads="1"/>
          </p:cNvSpPr>
          <p:nvPr/>
        </p:nvSpPr>
        <p:spPr bwMode="auto">
          <a:xfrm rot="5400000" flipH="1">
            <a:off x="-2464593" y="3412331"/>
            <a:ext cx="6858000" cy="36513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51" name="Rectangle 55"/>
          <p:cNvSpPr>
            <a:spLocks noChangeArrowheads="1"/>
          </p:cNvSpPr>
          <p:nvPr/>
        </p:nvSpPr>
        <p:spPr bwMode="auto">
          <a:xfrm rot="5400000" flipH="1">
            <a:off x="-2701131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52" name="Rectangle 56"/>
          <p:cNvSpPr>
            <a:spLocks noChangeArrowheads="1"/>
          </p:cNvSpPr>
          <p:nvPr/>
        </p:nvSpPr>
        <p:spPr bwMode="auto">
          <a:xfrm rot="5400000" flipH="1">
            <a:off x="-2936081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53" name="Rectangle 57"/>
          <p:cNvSpPr>
            <a:spLocks noChangeArrowheads="1"/>
          </p:cNvSpPr>
          <p:nvPr/>
        </p:nvSpPr>
        <p:spPr bwMode="auto">
          <a:xfrm rot="5400000" flipH="1">
            <a:off x="-3171031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54" name="Rectangle 58"/>
          <p:cNvSpPr>
            <a:spLocks noChangeArrowheads="1"/>
          </p:cNvSpPr>
          <p:nvPr/>
        </p:nvSpPr>
        <p:spPr bwMode="auto">
          <a:xfrm rot="5400000" flipH="1">
            <a:off x="-3407568" y="3412331"/>
            <a:ext cx="6858000" cy="36513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55" name="Rectangle 59"/>
          <p:cNvSpPr>
            <a:spLocks noChangeArrowheads="1"/>
          </p:cNvSpPr>
          <p:nvPr/>
        </p:nvSpPr>
        <p:spPr bwMode="auto">
          <a:xfrm rot="5400000" flipH="1">
            <a:off x="4126707" y="3410743"/>
            <a:ext cx="6858000" cy="36513"/>
          </a:xfrm>
          <a:prstGeom prst="rect">
            <a:avLst/>
          </a:prstGeom>
          <a:solidFill>
            <a:srgbClr val="E9EAE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56" name="Rectangle 60"/>
          <p:cNvSpPr>
            <a:spLocks noChangeArrowheads="1"/>
          </p:cNvSpPr>
          <p:nvPr/>
        </p:nvSpPr>
        <p:spPr bwMode="auto">
          <a:xfrm rot="5400000" flipH="1">
            <a:off x="4361657" y="3410743"/>
            <a:ext cx="6858000" cy="36513"/>
          </a:xfrm>
          <a:prstGeom prst="rect">
            <a:avLst/>
          </a:prstGeom>
          <a:solidFill>
            <a:srgbClr val="EBEC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57" name="Rectangle 61"/>
          <p:cNvSpPr>
            <a:spLocks noChangeArrowheads="1"/>
          </p:cNvSpPr>
          <p:nvPr/>
        </p:nvSpPr>
        <p:spPr bwMode="auto">
          <a:xfrm rot="5400000" flipH="1">
            <a:off x="3891757" y="3410743"/>
            <a:ext cx="6858000" cy="36513"/>
          </a:xfrm>
          <a:prstGeom prst="rect">
            <a:avLst/>
          </a:prstGeom>
          <a:solidFill>
            <a:srgbClr val="E6E8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58" name="Rectangle 62"/>
          <p:cNvSpPr>
            <a:spLocks noChangeArrowheads="1"/>
          </p:cNvSpPr>
          <p:nvPr/>
        </p:nvSpPr>
        <p:spPr bwMode="auto">
          <a:xfrm rot="5400000" flipH="1">
            <a:off x="3655219" y="3410744"/>
            <a:ext cx="6858000" cy="36512"/>
          </a:xfrm>
          <a:prstGeom prst="rect">
            <a:avLst/>
          </a:prstGeom>
          <a:solidFill>
            <a:srgbClr val="E2E5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59" name="Rectangle 63"/>
          <p:cNvSpPr>
            <a:spLocks noChangeArrowheads="1"/>
          </p:cNvSpPr>
          <p:nvPr/>
        </p:nvSpPr>
        <p:spPr bwMode="auto">
          <a:xfrm rot="5400000" flipH="1">
            <a:off x="3420269" y="3410744"/>
            <a:ext cx="6858000" cy="36512"/>
          </a:xfrm>
          <a:prstGeom prst="rect">
            <a:avLst/>
          </a:prstGeom>
          <a:solidFill>
            <a:srgbClr val="DFE3E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60" name="Rectangle 64"/>
          <p:cNvSpPr>
            <a:spLocks noChangeArrowheads="1"/>
          </p:cNvSpPr>
          <p:nvPr/>
        </p:nvSpPr>
        <p:spPr bwMode="auto">
          <a:xfrm rot="5400000" flipH="1">
            <a:off x="3185319" y="3410744"/>
            <a:ext cx="6858000" cy="36512"/>
          </a:xfrm>
          <a:prstGeom prst="rect">
            <a:avLst/>
          </a:prstGeom>
          <a:solidFill>
            <a:srgbClr val="DDDFE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61" name="Rectangle 65"/>
          <p:cNvSpPr>
            <a:spLocks noChangeArrowheads="1"/>
          </p:cNvSpPr>
          <p:nvPr/>
        </p:nvSpPr>
        <p:spPr bwMode="auto">
          <a:xfrm flipH="1">
            <a:off x="1588" y="68278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62" name="Rectangle 66"/>
          <p:cNvSpPr>
            <a:spLocks noChangeArrowheads="1"/>
          </p:cNvSpPr>
          <p:nvPr/>
        </p:nvSpPr>
        <p:spPr bwMode="auto">
          <a:xfrm flipH="1">
            <a:off x="1588" y="15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63" name="Rectangle 67"/>
          <p:cNvSpPr>
            <a:spLocks noGrp="1" noChangeArrowheads="1"/>
          </p:cNvSpPr>
          <p:nvPr>
            <p:ph type="body" idx="1"/>
          </p:nvPr>
        </p:nvSpPr>
        <p:spPr>
          <a:xfrm>
            <a:off x="247650" y="1676400"/>
            <a:ext cx="8674100" cy="4724400"/>
          </a:xfrm>
          <a:ln>
            <a:solidFill>
              <a:schemeClr val="folHlink"/>
            </a:solidFill>
          </a:ln>
        </p:spPr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sz="2800" dirty="0"/>
              <a:t>Once monopoly is producing 2.5M, other firms are a barrier to enter because no entrant can match AC = 2.00. </a:t>
            </a:r>
          </a:p>
          <a:p>
            <a:pPr algn="just">
              <a:lnSpc>
                <a:spcPct val="90000"/>
              </a:lnSpc>
            </a:pPr>
            <a:endParaRPr lang="en-US" sz="2800" dirty="0"/>
          </a:p>
          <a:p>
            <a:pPr algn="just">
              <a:lnSpc>
                <a:spcPct val="90000"/>
              </a:lnSpc>
            </a:pPr>
            <a:r>
              <a:rPr lang="en-US" sz="2800" dirty="0"/>
              <a:t>If firm uses its low cost to keep Price low, this benefits society. But once rivals exit, monopolist can </a:t>
            </a:r>
            <a:r>
              <a:rPr lang="en-US" sz="2800" dirty="0">
                <a:cs typeface="Times New Roman" pitchFamily="18" charset="0"/>
              </a:rPr>
              <a:t>increase P</a:t>
            </a:r>
            <a:r>
              <a:rPr lang="en-US" sz="2800" dirty="0"/>
              <a:t>.</a:t>
            </a:r>
          </a:p>
          <a:p>
            <a:pPr algn="just">
              <a:lnSpc>
                <a:spcPct val="90000"/>
              </a:lnSpc>
            </a:pPr>
            <a:endParaRPr lang="en-US" sz="2800" dirty="0"/>
          </a:p>
          <a:p>
            <a:pPr algn="just">
              <a:lnSpc>
                <a:spcPct val="90000"/>
              </a:lnSpc>
            </a:pPr>
            <a:r>
              <a:rPr lang="en-US" sz="2800" dirty="0"/>
              <a:t>Public utilities are regulated because technology of producing their output enables them to achieve large low cost by increase Q. </a:t>
            </a:r>
          </a:p>
          <a:p>
            <a:pPr algn="just">
              <a:lnSpc>
                <a:spcPct val="90000"/>
              </a:lnSpc>
            </a:pPr>
            <a:endParaRPr lang="en-US" sz="2800" dirty="0"/>
          </a:p>
          <a:p>
            <a:pPr algn="just">
              <a:lnSpc>
                <a:spcPct val="90000"/>
              </a:lnSpc>
            </a:pPr>
            <a:r>
              <a:rPr lang="en-US" sz="2800" dirty="0"/>
              <a:t>Better to allow these firms to have entire market to themselves and have regulatory supervision vs. breaking them up.</a:t>
            </a:r>
          </a:p>
        </p:txBody>
      </p:sp>
      <p:sp>
        <p:nvSpPr>
          <p:cNvPr id="55364" name="Rectangle 68"/>
          <p:cNvSpPr>
            <a:spLocks noChangeArrowheads="1"/>
          </p:cNvSpPr>
          <p:nvPr/>
        </p:nvSpPr>
        <p:spPr bwMode="auto">
          <a:xfrm>
            <a:off x="3657600" y="1143000"/>
            <a:ext cx="76200" cy="152400"/>
          </a:xfrm>
          <a:prstGeom prst="rect">
            <a:avLst/>
          </a:prstGeom>
          <a:solidFill>
            <a:srgbClr val="F0D23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65" name="Rectangle 69"/>
          <p:cNvSpPr>
            <a:spLocks noGrp="1" noChangeArrowheads="1"/>
          </p:cNvSpPr>
          <p:nvPr>
            <p:ph type="title"/>
          </p:nvPr>
        </p:nvSpPr>
        <p:spPr>
          <a:xfrm>
            <a:off x="238125" y="223838"/>
            <a:ext cx="8683625" cy="1143000"/>
          </a:xfrm>
          <a:gradFill>
            <a:gsLst>
              <a:gs pos="0">
                <a:srgbClr val="F5E079"/>
              </a:gs>
              <a:gs pos="100000">
                <a:srgbClr val="F5E079">
                  <a:gamma/>
                  <a:tint val="15294"/>
                  <a:invGamma/>
                </a:srgbClr>
              </a:gs>
            </a:gsLst>
          </a:gradFill>
          <a:ln/>
        </p:spPr>
        <p:txBody>
          <a:bodyPr/>
          <a:lstStyle/>
          <a:p>
            <a:r>
              <a:rPr lang="en-US" sz="4000"/>
              <a:t>Natural Monopoly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The Monopolist’s Supply Decision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dirty="0"/>
              <a:t>Monopoly does not have a Supply curve. </a:t>
            </a:r>
          </a:p>
          <a:p>
            <a:pPr lvl="1" algn="just"/>
            <a:r>
              <a:rPr lang="en-US" sz="2400" dirty="0"/>
              <a:t>Unlike competitive firms, monopoly does not take market P as given. It can select (P,Q) pair on industry Demand curve that maximum.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Monopolist’s Demand curve is downward sloping, not horizontal.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Profits are not competed away by entry of new firms.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To max profit, monopolist compares MR and MC.  </a:t>
            </a:r>
          </a:p>
          <a:p>
            <a:pPr algn="just"/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Relationship Between Price and Marginal Revenue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</a:pPr>
            <a:r>
              <a:rPr lang="en-US" sz="2800" dirty="0"/>
              <a:t>Recall D = AR = P. </a:t>
            </a:r>
          </a:p>
          <a:p>
            <a:pPr algn="just">
              <a:lnSpc>
                <a:spcPct val="80000"/>
              </a:lnSpc>
            </a:pPr>
            <a:endParaRPr lang="en-US" sz="2800" dirty="0"/>
          </a:p>
          <a:p>
            <a:pPr algn="just">
              <a:lnSpc>
                <a:spcPct val="80000"/>
              </a:lnSpc>
            </a:pPr>
            <a:r>
              <a:rPr lang="en-US" sz="2800" dirty="0"/>
              <a:t>If D curve is downward sloping, then P &gt; MR.</a:t>
            </a:r>
          </a:p>
          <a:p>
            <a:pPr algn="just">
              <a:lnSpc>
                <a:spcPct val="80000"/>
              </a:lnSpc>
            </a:pPr>
            <a:endParaRPr lang="en-US" sz="2800" dirty="0"/>
          </a:p>
          <a:p>
            <a:pPr algn="just">
              <a:lnSpc>
                <a:spcPct val="80000"/>
              </a:lnSpc>
            </a:pPr>
            <a:r>
              <a:rPr lang="en-US" sz="2800" dirty="0"/>
              <a:t>Monopoly charges same P to all its customers. To </a:t>
            </a:r>
            <a:r>
              <a:rPr lang="en-US" sz="2800" dirty="0">
                <a:cs typeface="Times New Roman" pitchFamily="18" charset="0"/>
              </a:rPr>
              <a:t>↑</a:t>
            </a:r>
            <a:r>
              <a:rPr lang="en-US" sz="2800" dirty="0" err="1">
                <a:cs typeface="Times New Roman" pitchFamily="18" charset="0"/>
              </a:rPr>
              <a:t>Qd</a:t>
            </a:r>
            <a:r>
              <a:rPr lang="en-US" sz="2800" dirty="0">
                <a:cs typeface="Times New Roman" pitchFamily="18" charset="0"/>
              </a:rPr>
              <a:t> by 1</a:t>
            </a:r>
            <a:r>
              <a:rPr lang="en-US" sz="2800" dirty="0"/>
              <a:t>, it must </a:t>
            </a:r>
            <a:r>
              <a:rPr lang="en-US" sz="2800" dirty="0">
                <a:cs typeface="Times New Roman" pitchFamily="18" charset="0"/>
              </a:rPr>
              <a:t>↓</a:t>
            </a:r>
            <a:r>
              <a:rPr lang="en-US" sz="2800" dirty="0"/>
              <a:t>P to all customers. So MR = P firm collects from the new customer - revenue lost by </a:t>
            </a:r>
            <a:r>
              <a:rPr lang="en-US" sz="2800" dirty="0">
                <a:cs typeface="Times New Roman" pitchFamily="18" charset="0"/>
              </a:rPr>
              <a:t>↓</a:t>
            </a:r>
            <a:r>
              <a:rPr lang="en-US" sz="2800" dirty="0"/>
              <a:t>P to all "previous" customers. Thus, P &gt; MR.</a:t>
            </a:r>
          </a:p>
          <a:p>
            <a:pPr algn="just">
              <a:lnSpc>
                <a:spcPct val="80000"/>
              </a:lnSpc>
            </a:pPr>
            <a:endParaRPr lang="en-US" sz="2800" dirty="0"/>
          </a:p>
          <a:p>
            <a:pPr algn="just">
              <a:lnSpc>
                <a:spcPct val="80000"/>
              </a:lnSpc>
            </a:pPr>
            <a:r>
              <a:rPr lang="en-US" sz="2800" dirty="0"/>
              <a:t>MR = P under perfect competition because firm's D curve was horizontal. Firm could expand Q without </a:t>
            </a:r>
            <a:r>
              <a:rPr lang="en-US" sz="2800" dirty="0">
                <a:cs typeface="Times New Roman" pitchFamily="18" charset="0"/>
              </a:rPr>
              <a:t>↓P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74800" y="223838"/>
            <a:ext cx="7569200" cy="1143000"/>
          </a:xfrm>
        </p:spPr>
        <p:txBody>
          <a:bodyPr>
            <a:normAutofit fontScale="90000"/>
          </a:bodyPr>
          <a:lstStyle/>
          <a:p>
            <a:r>
              <a:rPr lang="en-US" sz="3600"/>
              <a:t>FIGURE 2. Relationship Between Price and Marginal Revenue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427038" y="368300"/>
            <a:ext cx="954087" cy="844550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0" y="17716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209550" y="1612900"/>
          <a:ext cx="6681788" cy="450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icture" r:id="rId3" imgW="3686175" imgH="2486025" progId="Word.Picture.8">
                  <p:embed/>
                </p:oleObj>
              </mc:Choice>
              <mc:Fallback>
                <p:oleObj name="Picture" r:id="rId3" imgW="3686175" imgH="2486025" progId="Word.Picture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1612900"/>
                        <a:ext cx="6681788" cy="450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6550025" y="1771650"/>
            <a:ext cx="2386013" cy="3148013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Arial" charset="0"/>
              </a:rPr>
              <a:t>Monopolist sells 15 units for 2.10 (pt A) and wants </a:t>
            </a:r>
            <a:r>
              <a:rPr lang="en-US" sz="1600" dirty="0">
                <a:latin typeface="Arial" charset="0"/>
                <a:cs typeface="Arial" charset="0"/>
              </a:rPr>
              <a:t>↑ </a:t>
            </a:r>
            <a:r>
              <a:rPr lang="en-US" sz="1600" dirty="0">
                <a:latin typeface="Arial" charset="0"/>
              </a:rPr>
              <a:t>sales by 1.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Arial" charset="0"/>
              </a:rPr>
              <a:t>P must </a:t>
            </a:r>
            <a:r>
              <a:rPr lang="en-US" sz="1600" dirty="0">
                <a:latin typeface="Arial" charset="0"/>
                <a:cs typeface="Arial" charset="0"/>
              </a:rPr>
              <a:t>↓</a:t>
            </a:r>
            <a:r>
              <a:rPr lang="en-US" sz="1600" dirty="0">
                <a:latin typeface="Arial" charset="0"/>
              </a:rPr>
              <a:t> to 2.00 to sell 16th unit (pt B). 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Arial" charset="0"/>
              </a:rPr>
              <a:t>How much revenue is gained? </a:t>
            </a:r>
            <a:r>
              <a:rPr lang="en-US" sz="1600" dirty="0" err="1">
                <a:latin typeface="Arial" charset="0"/>
              </a:rPr>
              <a:t>TRa</a:t>
            </a:r>
            <a:r>
              <a:rPr lang="en-US" sz="1600" dirty="0">
                <a:latin typeface="Arial" charset="0"/>
              </a:rPr>
              <a:t> = 31.50 and </a:t>
            </a:r>
            <a:r>
              <a:rPr lang="en-US" sz="1600" dirty="0" err="1">
                <a:latin typeface="Arial" charset="0"/>
              </a:rPr>
              <a:t>TRb</a:t>
            </a:r>
            <a:r>
              <a:rPr lang="en-US" sz="1600" dirty="0">
                <a:latin typeface="Arial" charset="0"/>
              </a:rPr>
              <a:t> = 32.00 so MR = 0.50. 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Arial" charset="0"/>
              </a:rPr>
              <a:t>So P = 2.00 &gt; MR = 0.50.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The Monopolist’s Supply Decision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685800" indent="-685800" algn="just">
              <a:lnSpc>
                <a:spcPct val="90000"/>
              </a:lnSpc>
            </a:pPr>
            <a:r>
              <a:rPr lang="en-US" sz="3200" dirty="0"/>
              <a:t>To study P and Q decision of a profit-max monopolist (graphically):</a:t>
            </a:r>
          </a:p>
          <a:p>
            <a:pPr marL="685800" indent="-685800" algn="just">
              <a:lnSpc>
                <a:spcPct val="90000"/>
              </a:lnSpc>
              <a:buFontTx/>
              <a:buAutoNum type="arabicPeriod"/>
            </a:pPr>
            <a:endParaRPr lang="en-US" sz="3200" dirty="0"/>
          </a:p>
          <a:p>
            <a:pPr marL="685800" indent="-685800" algn="just">
              <a:lnSpc>
                <a:spcPct val="90000"/>
              </a:lnSpc>
              <a:buFontTx/>
              <a:buAutoNum type="arabicPeriod"/>
            </a:pPr>
            <a:r>
              <a:rPr lang="en-US" sz="3200" dirty="0"/>
              <a:t>Find Q where MR = MC to select the output level.</a:t>
            </a:r>
          </a:p>
          <a:p>
            <a:pPr marL="685800" indent="-685800" algn="just">
              <a:lnSpc>
                <a:spcPct val="90000"/>
              </a:lnSpc>
              <a:buFontTx/>
              <a:buAutoNum type="arabicPeriod"/>
            </a:pPr>
            <a:endParaRPr lang="en-US" sz="3200" dirty="0"/>
          </a:p>
          <a:p>
            <a:pPr marL="685800" indent="-685800" algn="just">
              <a:lnSpc>
                <a:spcPct val="90000"/>
              </a:lnSpc>
              <a:buFontTx/>
              <a:buAutoNum type="arabicPeriod"/>
            </a:pPr>
            <a:r>
              <a:rPr lang="en-US" sz="3200" dirty="0"/>
              <a:t>Find height of the D curve at that Q to determine P.</a:t>
            </a:r>
          </a:p>
          <a:p>
            <a:pPr marL="685800" indent="-685800" algn="just">
              <a:lnSpc>
                <a:spcPct val="90000"/>
              </a:lnSpc>
              <a:buFontTx/>
              <a:buAutoNum type="arabicPeriod"/>
            </a:pPr>
            <a:endParaRPr lang="en-US" sz="3200" dirty="0"/>
          </a:p>
          <a:p>
            <a:pPr marL="685800" indent="-685800" algn="just">
              <a:lnSpc>
                <a:spcPct val="90000"/>
              </a:lnSpc>
              <a:buFontTx/>
              <a:buAutoNum type="arabicPeriod"/>
            </a:pPr>
            <a:r>
              <a:rPr lang="en-US" sz="3200" dirty="0"/>
              <a:t>Compare P and AC to determine whether the monopolist earns a profit.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14388" y="223838"/>
            <a:ext cx="8107362" cy="1143000"/>
          </a:xfrm>
        </p:spPr>
        <p:txBody>
          <a:bodyPr>
            <a:normAutofit fontScale="90000"/>
          </a:bodyPr>
          <a:lstStyle/>
          <a:p>
            <a:pPr indent="457200"/>
            <a:r>
              <a:rPr lang="en-US" sz="3600">
                <a:solidFill>
                  <a:srgbClr val="010000"/>
                </a:solidFill>
              </a:rPr>
              <a:t>TABLE 1.</a:t>
            </a:r>
            <a:r>
              <a:rPr lang="en-US" sz="3600"/>
              <a:t> </a:t>
            </a:r>
            <a:r>
              <a:rPr lang="en-US" sz="3600">
                <a:solidFill>
                  <a:srgbClr val="010000"/>
                </a:solidFill>
              </a:rPr>
              <a:t>A Monopolist’s Price-Output Decision</a:t>
            </a:r>
            <a:endParaRPr lang="en-US" sz="3600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81000" y="304800"/>
            <a:ext cx="304800" cy="304800"/>
          </a:xfrm>
          <a:prstGeom prst="rect">
            <a:avLst/>
          </a:prstGeom>
          <a:solidFill>
            <a:srgbClr val="365B98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graphicFrame>
        <p:nvGraphicFramePr>
          <p:cNvPr id="38270" name="Group 382"/>
          <p:cNvGraphicFramePr>
            <a:graphicFrameLocks noGrp="1"/>
          </p:cNvGraphicFramePr>
          <p:nvPr>
            <p:ph idx="1"/>
          </p:nvPr>
        </p:nvGraphicFramePr>
        <p:xfrm>
          <a:off x="222250" y="1676400"/>
          <a:ext cx="8699500" cy="4724401"/>
        </p:xfrm>
        <a:graphic>
          <a:graphicData uri="http://schemas.openxmlformats.org/drawingml/2006/table">
            <a:tbl>
              <a:tblPr/>
              <a:tblGrid>
                <a:gridCol w="114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2075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Quantity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Price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Total Revenue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Marginal Revenue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Total Cost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Marginal Cost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Total Profit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------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------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------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-10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140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140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140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276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166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210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330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253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-30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298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3" name="Rectangle 109"/>
          <p:cNvSpPr>
            <a:spLocks noChangeArrowheads="1"/>
          </p:cNvSpPr>
          <p:nvPr/>
        </p:nvSpPr>
        <p:spPr bwMode="auto">
          <a:xfrm>
            <a:off x="228600" y="1598613"/>
            <a:ext cx="6777038" cy="4845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3838"/>
            <a:ext cx="8763000" cy="1143000"/>
          </a:xfrm>
        </p:spPr>
        <p:txBody>
          <a:bodyPr>
            <a:normAutofit fontScale="90000"/>
          </a:bodyPr>
          <a:lstStyle/>
          <a:p>
            <a:pPr indent="457200"/>
            <a:r>
              <a:rPr lang="en-US" sz="3600">
                <a:solidFill>
                  <a:srgbClr val="010000"/>
                </a:solidFill>
              </a:rPr>
              <a:t>FIGURE 3.</a:t>
            </a:r>
            <a:r>
              <a:rPr lang="en-US" sz="3600"/>
              <a:t> </a:t>
            </a:r>
            <a:r>
              <a:rPr lang="en-US" sz="3600">
                <a:solidFill>
                  <a:srgbClr val="010000"/>
                </a:solidFill>
              </a:rPr>
              <a:t>Profit-Maximizing Equilibrium for a Monopolist</a:t>
            </a:r>
            <a:endParaRPr lang="en-US" sz="3600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81000" y="304800"/>
            <a:ext cx="304800" cy="304800"/>
          </a:xfrm>
          <a:prstGeom prst="rect">
            <a:avLst/>
          </a:prstGeom>
          <a:solidFill>
            <a:srgbClr val="E14D3A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4260850" y="3979863"/>
            <a:ext cx="1588" cy="1587"/>
          </a:xfrm>
          <a:prstGeom prst="line">
            <a:avLst/>
          </a:prstGeom>
          <a:noFill/>
          <a:ln w="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4260850" y="3979863"/>
            <a:ext cx="1588" cy="1587"/>
          </a:xfrm>
          <a:prstGeom prst="line">
            <a:avLst/>
          </a:prstGeom>
          <a:noFill/>
          <a:ln w="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1438275" y="3327400"/>
            <a:ext cx="1695450" cy="1211263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228600" y="6200775"/>
            <a:ext cx="6777038" cy="1588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228600" y="5957888"/>
            <a:ext cx="6777038" cy="1587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228600" y="5716588"/>
            <a:ext cx="6777038" cy="1587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228600" y="5473700"/>
            <a:ext cx="6777038" cy="1588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228600" y="5232400"/>
            <a:ext cx="6777038" cy="1588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228600" y="4989513"/>
            <a:ext cx="6777038" cy="1587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228600" y="4748213"/>
            <a:ext cx="6777038" cy="1587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228600" y="4505325"/>
            <a:ext cx="6777038" cy="1588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228600" y="4264025"/>
            <a:ext cx="6777038" cy="1588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228600" y="4021138"/>
            <a:ext cx="6777038" cy="1587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228600" y="3778250"/>
            <a:ext cx="6777038" cy="1588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228600" y="3536950"/>
            <a:ext cx="6777038" cy="1588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4" name="Line 20"/>
          <p:cNvSpPr>
            <a:spLocks noChangeShapeType="1"/>
          </p:cNvSpPr>
          <p:nvPr/>
        </p:nvSpPr>
        <p:spPr bwMode="auto">
          <a:xfrm>
            <a:off x="228600" y="3294063"/>
            <a:ext cx="6777038" cy="1587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5" name="Line 21"/>
          <p:cNvSpPr>
            <a:spLocks noChangeShapeType="1"/>
          </p:cNvSpPr>
          <p:nvPr/>
        </p:nvSpPr>
        <p:spPr bwMode="auto">
          <a:xfrm>
            <a:off x="228600" y="3052763"/>
            <a:ext cx="6777038" cy="1587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>
            <a:off x="228600" y="2809875"/>
            <a:ext cx="6777038" cy="1588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228600" y="2568575"/>
            <a:ext cx="6777038" cy="1588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8" name="Line 24"/>
          <p:cNvSpPr>
            <a:spLocks noChangeShapeType="1"/>
          </p:cNvSpPr>
          <p:nvPr/>
        </p:nvSpPr>
        <p:spPr bwMode="auto">
          <a:xfrm>
            <a:off x="228600" y="2325688"/>
            <a:ext cx="6777038" cy="1587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9" name="Line 25"/>
          <p:cNvSpPr>
            <a:spLocks noChangeShapeType="1"/>
          </p:cNvSpPr>
          <p:nvPr/>
        </p:nvSpPr>
        <p:spPr bwMode="auto">
          <a:xfrm>
            <a:off x="228600" y="2084388"/>
            <a:ext cx="6777038" cy="1587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>
            <a:off x="228600" y="1841500"/>
            <a:ext cx="6777038" cy="1588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469900" y="1598613"/>
            <a:ext cx="1588" cy="4845050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2" name="Line 28"/>
          <p:cNvSpPr>
            <a:spLocks noChangeShapeType="1"/>
          </p:cNvSpPr>
          <p:nvPr/>
        </p:nvSpPr>
        <p:spPr bwMode="auto">
          <a:xfrm>
            <a:off x="712788" y="1598613"/>
            <a:ext cx="1587" cy="4845050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3" name="Line 29"/>
          <p:cNvSpPr>
            <a:spLocks noChangeShapeType="1"/>
          </p:cNvSpPr>
          <p:nvPr/>
        </p:nvSpPr>
        <p:spPr bwMode="auto">
          <a:xfrm>
            <a:off x="954088" y="1598613"/>
            <a:ext cx="1587" cy="4845050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4" name="Line 30"/>
          <p:cNvSpPr>
            <a:spLocks noChangeShapeType="1"/>
          </p:cNvSpPr>
          <p:nvPr/>
        </p:nvSpPr>
        <p:spPr bwMode="auto">
          <a:xfrm>
            <a:off x="1196975" y="1598613"/>
            <a:ext cx="1588" cy="4845050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5" name="Line 31"/>
          <p:cNvSpPr>
            <a:spLocks noChangeShapeType="1"/>
          </p:cNvSpPr>
          <p:nvPr/>
        </p:nvSpPr>
        <p:spPr bwMode="auto">
          <a:xfrm>
            <a:off x="1438275" y="1598613"/>
            <a:ext cx="1588" cy="4845050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6" name="Line 32"/>
          <p:cNvSpPr>
            <a:spLocks noChangeShapeType="1"/>
          </p:cNvSpPr>
          <p:nvPr/>
        </p:nvSpPr>
        <p:spPr bwMode="auto">
          <a:xfrm>
            <a:off x="1681163" y="1598613"/>
            <a:ext cx="1587" cy="4845050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7" name="Line 33"/>
          <p:cNvSpPr>
            <a:spLocks noChangeShapeType="1"/>
          </p:cNvSpPr>
          <p:nvPr/>
        </p:nvSpPr>
        <p:spPr bwMode="auto">
          <a:xfrm>
            <a:off x="1922463" y="1598613"/>
            <a:ext cx="1587" cy="4845050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8" name="Line 34"/>
          <p:cNvSpPr>
            <a:spLocks noChangeShapeType="1"/>
          </p:cNvSpPr>
          <p:nvPr/>
        </p:nvSpPr>
        <p:spPr bwMode="auto">
          <a:xfrm>
            <a:off x="2165350" y="1598613"/>
            <a:ext cx="1588" cy="4845050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9" name="Line 35"/>
          <p:cNvSpPr>
            <a:spLocks noChangeShapeType="1"/>
          </p:cNvSpPr>
          <p:nvPr/>
        </p:nvSpPr>
        <p:spPr bwMode="auto">
          <a:xfrm>
            <a:off x="2406650" y="1598613"/>
            <a:ext cx="1588" cy="4845050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00" name="Line 36"/>
          <p:cNvSpPr>
            <a:spLocks noChangeShapeType="1"/>
          </p:cNvSpPr>
          <p:nvPr/>
        </p:nvSpPr>
        <p:spPr bwMode="auto">
          <a:xfrm>
            <a:off x="2649538" y="1598613"/>
            <a:ext cx="1587" cy="4845050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01" name="Line 37"/>
          <p:cNvSpPr>
            <a:spLocks noChangeShapeType="1"/>
          </p:cNvSpPr>
          <p:nvPr/>
        </p:nvSpPr>
        <p:spPr bwMode="auto">
          <a:xfrm>
            <a:off x="2890838" y="1598613"/>
            <a:ext cx="1587" cy="4845050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02" name="Line 38"/>
          <p:cNvSpPr>
            <a:spLocks noChangeShapeType="1"/>
          </p:cNvSpPr>
          <p:nvPr/>
        </p:nvSpPr>
        <p:spPr bwMode="auto">
          <a:xfrm>
            <a:off x="3133725" y="1598613"/>
            <a:ext cx="1588" cy="4845050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03" name="Line 39"/>
          <p:cNvSpPr>
            <a:spLocks noChangeShapeType="1"/>
          </p:cNvSpPr>
          <p:nvPr/>
        </p:nvSpPr>
        <p:spPr bwMode="auto">
          <a:xfrm>
            <a:off x="3375025" y="1598613"/>
            <a:ext cx="1588" cy="4845050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04" name="Line 40"/>
          <p:cNvSpPr>
            <a:spLocks noChangeShapeType="1"/>
          </p:cNvSpPr>
          <p:nvPr/>
        </p:nvSpPr>
        <p:spPr bwMode="auto">
          <a:xfrm>
            <a:off x="3617913" y="1598613"/>
            <a:ext cx="1587" cy="4845050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05" name="Line 41"/>
          <p:cNvSpPr>
            <a:spLocks noChangeShapeType="1"/>
          </p:cNvSpPr>
          <p:nvPr/>
        </p:nvSpPr>
        <p:spPr bwMode="auto">
          <a:xfrm>
            <a:off x="3859213" y="1598613"/>
            <a:ext cx="1587" cy="4845050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06" name="Line 42"/>
          <p:cNvSpPr>
            <a:spLocks noChangeShapeType="1"/>
          </p:cNvSpPr>
          <p:nvPr/>
        </p:nvSpPr>
        <p:spPr bwMode="auto">
          <a:xfrm>
            <a:off x="4100513" y="1598613"/>
            <a:ext cx="1587" cy="4845050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07" name="Line 43"/>
          <p:cNvSpPr>
            <a:spLocks noChangeShapeType="1"/>
          </p:cNvSpPr>
          <p:nvPr/>
        </p:nvSpPr>
        <p:spPr bwMode="auto">
          <a:xfrm>
            <a:off x="4343400" y="1598613"/>
            <a:ext cx="1588" cy="4845050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08" name="Line 44"/>
          <p:cNvSpPr>
            <a:spLocks noChangeShapeType="1"/>
          </p:cNvSpPr>
          <p:nvPr/>
        </p:nvSpPr>
        <p:spPr bwMode="auto">
          <a:xfrm>
            <a:off x="4584700" y="1598613"/>
            <a:ext cx="1588" cy="4845050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09" name="Line 45"/>
          <p:cNvSpPr>
            <a:spLocks noChangeShapeType="1"/>
          </p:cNvSpPr>
          <p:nvPr/>
        </p:nvSpPr>
        <p:spPr bwMode="auto">
          <a:xfrm>
            <a:off x="4827588" y="1598613"/>
            <a:ext cx="1587" cy="4845050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10" name="Line 46"/>
          <p:cNvSpPr>
            <a:spLocks noChangeShapeType="1"/>
          </p:cNvSpPr>
          <p:nvPr/>
        </p:nvSpPr>
        <p:spPr bwMode="auto">
          <a:xfrm>
            <a:off x="5068888" y="1598613"/>
            <a:ext cx="1587" cy="4845050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11" name="Line 47"/>
          <p:cNvSpPr>
            <a:spLocks noChangeShapeType="1"/>
          </p:cNvSpPr>
          <p:nvPr/>
        </p:nvSpPr>
        <p:spPr bwMode="auto">
          <a:xfrm>
            <a:off x="5311775" y="1598613"/>
            <a:ext cx="1588" cy="4845050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12" name="Line 48"/>
          <p:cNvSpPr>
            <a:spLocks noChangeShapeType="1"/>
          </p:cNvSpPr>
          <p:nvPr/>
        </p:nvSpPr>
        <p:spPr bwMode="auto">
          <a:xfrm>
            <a:off x="5553075" y="1598613"/>
            <a:ext cx="1588" cy="4845050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13" name="Line 49"/>
          <p:cNvSpPr>
            <a:spLocks noChangeShapeType="1"/>
          </p:cNvSpPr>
          <p:nvPr/>
        </p:nvSpPr>
        <p:spPr bwMode="auto">
          <a:xfrm>
            <a:off x="5795963" y="1598613"/>
            <a:ext cx="1587" cy="4845050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14" name="Line 50"/>
          <p:cNvSpPr>
            <a:spLocks noChangeShapeType="1"/>
          </p:cNvSpPr>
          <p:nvPr/>
        </p:nvSpPr>
        <p:spPr bwMode="auto">
          <a:xfrm>
            <a:off x="6037263" y="1598613"/>
            <a:ext cx="1587" cy="4845050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15" name="Line 51"/>
          <p:cNvSpPr>
            <a:spLocks noChangeShapeType="1"/>
          </p:cNvSpPr>
          <p:nvPr/>
        </p:nvSpPr>
        <p:spPr bwMode="auto">
          <a:xfrm>
            <a:off x="6280150" y="1598613"/>
            <a:ext cx="1588" cy="4845050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16" name="Line 52"/>
          <p:cNvSpPr>
            <a:spLocks noChangeShapeType="1"/>
          </p:cNvSpPr>
          <p:nvPr/>
        </p:nvSpPr>
        <p:spPr bwMode="auto">
          <a:xfrm>
            <a:off x="6521450" y="1598613"/>
            <a:ext cx="1588" cy="4845050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17" name="Line 53"/>
          <p:cNvSpPr>
            <a:spLocks noChangeShapeType="1"/>
          </p:cNvSpPr>
          <p:nvPr/>
        </p:nvSpPr>
        <p:spPr bwMode="auto">
          <a:xfrm>
            <a:off x="6764338" y="1598613"/>
            <a:ext cx="1587" cy="4845050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2336800" y="2012950"/>
            <a:ext cx="2852738" cy="2284413"/>
            <a:chOff x="2025" y="1294"/>
            <a:chExt cx="1797" cy="1439"/>
          </a:xfrm>
        </p:grpSpPr>
        <p:sp>
          <p:nvSpPr>
            <p:cNvPr id="36924" name="Freeform 60"/>
            <p:cNvSpPr>
              <a:spLocks noEditPoints="1"/>
            </p:cNvSpPr>
            <p:nvPr/>
          </p:nvSpPr>
          <p:spPr bwMode="auto">
            <a:xfrm>
              <a:off x="2311" y="1453"/>
              <a:ext cx="1283" cy="1157"/>
            </a:xfrm>
            <a:custGeom>
              <a:avLst/>
              <a:gdLst/>
              <a:ahLst/>
              <a:cxnLst>
                <a:cxn ang="0">
                  <a:pos x="1283" y="0"/>
                </a:cxn>
                <a:cxn ang="0">
                  <a:pos x="1169" y="102"/>
                </a:cxn>
                <a:cxn ang="0">
                  <a:pos x="1130" y="140"/>
                </a:cxn>
                <a:cxn ang="0">
                  <a:pos x="1016" y="242"/>
                </a:cxn>
                <a:cxn ang="0">
                  <a:pos x="978" y="267"/>
                </a:cxn>
                <a:cxn ang="0">
                  <a:pos x="864" y="369"/>
                </a:cxn>
                <a:cxn ang="0">
                  <a:pos x="825" y="407"/>
                </a:cxn>
                <a:cxn ang="0">
                  <a:pos x="711" y="508"/>
                </a:cxn>
                <a:cxn ang="0">
                  <a:pos x="673" y="547"/>
                </a:cxn>
                <a:cxn ang="0">
                  <a:pos x="559" y="648"/>
                </a:cxn>
                <a:cxn ang="0">
                  <a:pos x="521" y="686"/>
                </a:cxn>
                <a:cxn ang="0">
                  <a:pos x="419" y="788"/>
                </a:cxn>
                <a:cxn ang="0">
                  <a:pos x="381" y="814"/>
                </a:cxn>
                <a:cxn ang="0">
                  <a:pos x="266" y="915"/>
                </a:cxn>
                <a:cxn ang="0">
                  <a:pos x="228" y="953"/>
                </a:cxn>
                <a:cxn ang="0">
                  <a:pos x="114" y="1055"/>
                </a:cxn>
                <a:cxn ang="0">
                  <a:pos x="76" y="1093"/>
                </a:cxn>
                <a:cxn ang="0">
                  <a:pos x="0" y="1157"/>
                </a:cxn>
              </a:cxnLst>
              <a:rect l="0" t="0" r="r" b="b"/>
              <a:pathLst>
                <a:path w="1283" h="1157">
                  <a:moveTo>
                    <a:pt x="1283" y="0"/>
                  </a:moveTo>
                  <a:lnTo>
                    <a:pt x="1169" y="102"/>
                  </a:lnTo>
                  <a:moveTo>
                    <a:pt x="1130" y="140"/>
                  </a:moveTo>
                  <a:lnTo>
                    <a:pt x="1016" y="242"/>
                  </a:lnTo>
                  <a:moveTo>
                    <a:pt x="978" y="267"/>
                  </a:moveTo>
                  <a:lnTo>
                    <a:pt x="864" y="369"/>
                  </a:lnTo>
                  <a:moveTo>
                    <a:pt x="825" y="407"/>
                  </a:moveTo>
                  <a:lnTo>
                    <a:pt x="711" y="508"/>
                  </a:lnTo>
                  <a:moveTo>
                    <a:pt x="673" y="547"/>
                  </a:moveTo>
                  <a:lnTo>
                    <a:pt x="559" y="648"/>
                  </a:lnTo>
                  <a:moveTo>
                    <a:pt x="521" y="686"/>
                  </a:moveTo>
                  <a:lnTo>
                    <a:pt x="419" y="788"/>
                  </a:lnTo>
                  <a:moveTo>
                    <a:pt x="381" y="814"/>
                  </a:moveTo>
                  <a:lnTo>
                    <a:pt x="266" y="915"/>
                  </a:lnTo>
                  <a:moveTo>
                    <a:pt x="228" y="953"/>
                  </a:moveTo>
                  <a:lnTo>
                    <a:pt x="114" y="1055"/>
                  </a:lnTo>
                  <a:moveTo>
                    <a:pt x="76" y="1093"/>
                  </a:moveTo>
                  <a:lnTo>
                    <a:pt x="0" y="1157"/>
                  </a:lnTo>
                </a:path>
              </a:pathLst>
            </a:custGeom>
            <a:noFill/>
            <a:ln w="60325">
              <a:solidFill>
                <a:srgbClr val="FE1B0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0" name="Rectangle 86"/>
            <p:cNvSpPr>
              <a:spLocks noChangeArrowheads="1"/>
            </p:cNvSpPr>
            <p:nvPr/>
          </p:nvSpPr>
          <p:spPr bwMode="auto">
            <a:xfrm>
              <a:off x="2025" y="2570"/>
              <a:ext cx="24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>
                  <a:solidFill>
                    <a:srgbClr val="FF1919"/>
                  </a:solidFill>
                  <a:latin typeface="Arial" charset="0"/>
                </a:rPr>
                <a:t>MC </a:t>
              </a:r>
              <a:endParaRPr lang="en-US"/>
            </a:p>
          </p:txBody>
        </p:sp>
        <p:sp>
          <p:nvSpPr>
            <p:cNvPr id="36951" name="Rectangle 87"/>
            <p:cNvSpPr>
              <a:spLocks noChangeArrowheads="1"/>
            </p:cNvSpPr>
            <p:nvPr/>
          </p:nvSpPr>
          <p:spPr bwMode="auto">
            <a:xfrm>
              <a:off x="3573" y="1294"/>
              <a:ext cx="24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>
                  <a:solidFill>
                    <a:srgbClr val="FF1919"/>
                  </a:solidFill>
                  <a:latin typeface="Arial" charset="0"/>
                </a:rPr>
                <a:t>MC </a:t>
              </a:r>
              <a:endParaRPr lang="en-US"/>
            </a:p>
          </p:txBody>
        </p:sp>
      </p:grpSp>
      <p:sp>
        <p:nvSpPr>
          <p:cNvPr id="36918" name="Rectangle 54"/>
          <p:cNvSpPr>
            <a:spLocks noChangeArrowheads="1"/>
          </p:cNvSpPr>
          <p:nvPr/>
        </p:nvSpPr>
        <p:spPr bwMode="auto">
          <a:xfrm>
            <a:off x="228600" y="1598613"/>
            <a:ext cx="6777038" cy="4845050"/>
          </a:xfrm>
          <a:prstGeom prst="rect">
            <a:avLst/>
          </a:prstGeom>
          <a:noFill/>
          <a:ln w="20638">
            <a:solidFill>
              <a:srgbClr val="B3E3EE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26" name="Freeform 62"/>
          <p:cNvSpPr>
            <a:spLocks/>
          </p:cNvSpPr>
          <p:nvPr/>
        </p:nvSpPr>
        <p:spPr bwMode="auto">
          <a:xfrm>
            <a:off x="1438275" y="1862138"/>
            <a:ext cx="5326063" cy="36115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275"/>
              </a:cxn>
              <a:cxn ang="0">
                <a:pos x="3355" y="2275"/>
              </a:cxn>
            </a:cxnLst>
            <a:rect l="0" t="0" r="r" b="b"/>
            <a:pathLst>
              <a:path w="3355" h="2275">
                <a:moveTo>
                  <a:pt x="0" y="0"/>
                </a:moveTo>
                <a:lnTo>
                  <a:pt x="0" y="2275"/>
                </a:lnTo>
                <a:lnTo>
                  <a:pt x="3355" y="2275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36" name="Line 72"/>
          <p:cNvSpPr>
            <a:spLocks noChangeShapeType="1"/>
          </p:cNvSpPr>
          <p:nvPr/>
        </p:nvSpPr>
        <p:spPr bwMode="auto">
          <a:xfrm>
            <a:off x="3859213" y="4021138"/>
            <a:ext cx="1587" cy="1587"/>
          </a:xfrm>
          <a:prstGeom prst="line">
            <a:avLst/>
          </a:prstGeom>
          <a:noFill/>
          <a:ln w="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37" name="Line 73"/>
          <p:cNvSpPr>
            <a:spLocks noChangeShapeType="1"/>
          </p:cNvSpPr>
          <p:nvPr/>
        </p:nvSpPr>
        <p:spPr bwMode="auto">
          <a:xfrm>
            <a:off x="3859213" y="4021138"/>
            <a:ext cx="1587" cy="1587"/>
          </a:xfrm>
          <a:prstGeom prst="line">
            <a:avLst/>
          </a:prstGeom>
          <a:noFill/>
          <a:ln w="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43" name="Rectangle 79"/>
          <p:cNvSpPr>
            <a:spLocks noChangeArrowheads="1"/>
          </p:cNvSpPr>
          <p:nvPr/>
        </p:nvSpPr>
        <p:spPr bwMode="auto">
          <a:xfrm>
            <a:off x="1203325" y="5495925"/>
            <a:ext cx="18097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charset="0"/>
              </a:rPr>
              <a:t>0 </a:t>
            </a:r>
            <a:endParaRPr lang="en-US"/>
          </a:p>
        </p:txBody>
      </p:sp>
      <p:sp>
        <p:nvSpPr>
          <p:cNvPr id="36944" name="Rectangle 80"/>
          <p:cNvSpPr>
            <a:spLocks noChangeArrowheads="1"/>
          </p:cNvSpPr>
          <p:nvPr/>
        </p:nvSpPr>
        <p:spPr bwMode="auto">
          <a:xfrm>
            <a:off x="1203325" y="4362450"/>
            <a:ext cx="18097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charset="0"/>
              </a:rPr>
              <a:t>4 </a:t>
            </a:r>
            <a:endParaRPr lang="en-US"/>
          </a:p>
        </p:txBody>
      </p:sp>
      <p:sp>
        <p:nvSpPr>
          <p:cNvPr id="36948" name="Rectangle 84"/>
          <p:cNvSpPr>
            <a:spLocks noChangeArrowheads="1"/>
          </p:cNvSpPr>
          <p:nvPr/>
        </p:nvSpPr>
        <p:spPr bwMode="auto">
          <a:xfrm>
            <a:off x="1068388" y="3146425"/>
            <a:ext cx="30457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1" dirty="0">
                <a:solidFill>
                  <a:srgbClr val="000000"/>
                </a:solidFill>
                <a:latin typeface="Arial" charset="0"/>
              </a:rPr>
              <a:t>10 </a:t>
            </a:r>
            <a:endParaRPr lang="en-US" dirty="0"/>
          </a:p>
        </p:txBody>
      </p:sp>
      <p:grpSp>
        <p:nvGrpSpPr>
          <p:cNvPr id="3" name="Group 99"/>
          <p:cNvGrpSpPr>
            <a:grpSpLocks/>
          </p:cNvGrpSpPr>
          <p:nvPr/>
        </p:nvGrpSpPr>
        <p:grpSpPr bwMode="auto">
          <a:xfrm>
            <a:off x="2336800" y="2957513"/>
            <a:ext cx="4151313" cy="1906587"/>
            <a:chOff x="2025" y="1889"/>
            <a:chExt cx="2615" cy="1201"/>
          </a:xfrm>
        </p:grpSpPr>
        <p:sp>
          <p:nvSpPr>
            <p:cNvPr id="36925" name="Freeform 61"/>
            <p:cNvSpPr>
              <a:spLocks noEditPoints="1"/>
            </p:cNvSpPr>
            <p:nvPr/>
          </p:nvSpPr>
          <p:spPr bwMode="auto">
            <a:xfrm>
              <a:off x="2260" y="2000"/>
              <a:ext cx="2122" cy="991"/>
            </a:xfrm>
            <a:custGeom>
              <a:avLst/>
              <a:gdLst/>
              <a:ahLst/>
              <a:cxnLst>
                <a:cxn ang="0">
                  <a:pos x="2122" y="0"/>
                </a:cxn>
                <a:cxn ang="0">
                  <a:pos x="1982" y="63"/>
                </a:cxn>
                <a:cxn ang="0">
                  <a:pos x="1931" y="89"/>
                </a:cxn>
                <a:cxn ang="0">
                  <a:pos x="1791" y="152"/>
                </a:cxn>
                <a:cxn ang="0">
                  <a:pos x="1753" y="178"/>
                </a:cxn>
                <a:cxn ang="0">
                  <a:pos x="1613" y="241"/>
                </a:cxn>
                <a:cxn ang="0">
                  <a:pos x="1563" y="267"/>
                </a:cxn>
                <a:cxn ang="0">
                  <a:pos x="1423" y="330"/>
                </a:cxn>
                <a:cxn ang="0">
                  <a:pos x="1385" y="343"/>
                </a:cxn>
                <a:cxn ang="0">
                  <a:pos x="1245" y="406"/>
                </a:cxn>
                <a:cxn ang="0">
                  <a:pos x="1194" y="432"/>
                </a:cxn>
                <a:cxn ang="0">
                  <a:pos x="1054" y="495"/>
                </a:cxn>
                <a:cxn ang="0">
                  <a:pos x="1016" y="521"/>
                </a:cxn>
                <a:cxn ang="0">
                  <a:pos x="876" y="584"/>
                </a:cxn>
                <a:cxn ang="0">
                  <a:pos x="826" y="610"/>
                </a:cxn>
                <a:cxn ang="0">
                  <a:pos x="686" y="673"/>
                </a:cxn>
                <a:cxn ang="0">
                  <a:pos x="648" y="686"/>
                </a:cxn>
                <a:cxn ang="0">
                  <a:pos x="508" y="750"/>
                </a:cxn>
                <a:cxn ang="0">
                  <a:pos x="457" y="775"/>
                </a:cxn>
                <a:cxn ang="0">
                  <a:pos x="317" y="839"/>
                </a:cxn>
                <a:cxn ang="0">
                  <a:pos x="279" y="864"/>
                </a:cxn>
                <a:cxn ang="0">
                  <a:pos x="140" y="928"/>
                </a:cxn>
                <a:cxn ang="0">
                  <a:pos x="89" y="953"/>
                </a:cxn>
                <a:cxn ang="0">
                  <a:pos x="0" y="991"/>
                </a:cxn>
              </a:cxnLst>
              <a:rect l="0" t="0" r="r" b="b"/>
              <a:pathLst>
                <a:path w="2122" h="991">
                  <a:moveTo>
                    <a:pt x="2122" y="0"/>
                  </a:moveTo>
                  <a:lnTo>
                    <a:pt x="1982" y="63"/>
                  </a:lnTo>
                  <a:moveTo>
                    <a:pt x="1931" y="89"/>
                  </a:moveTo>
                  <a:lnTo>
                    <a:pt x="1791" y="152"/>
                  </a:lnTo>
                  <a:moveTo>
                    <a:pt x="1753" y="178"/>
                  </a:moveTo>
                  <a:lnTo>
                    <a:pt x="1613" y="241"/>
                  </a:lnTo>
                  <a:moveTo>
                    <a:pt x="1563" y="267"/>
                  </a:moveTo>
                  <a:lnTo>
                    <a:pt x="1423" y="330"/>
                  </a:lnTo>
                  <a:moveTo>
                    <a:pt x="1385" y="343"/>
                  </a:moveTo>
                  <a:lnTo>
                    <a:pt x="1245" y="406"/>
                  </a:lnTo>
                  <a:moveTo>
                    <a:pt x="1194" y="432"/>
                  </a:moveTo>
                  <a:lnTo>
                    <a:pt x="1054" y="495"/>
                  </a:lnTo>
                  <a:moveTo>
                    <a:pt x="1016" y="521"/>
                  </a:moveTo>
                  <a:lnTo>
                    <a:pt x="876" y="584"/>
                  </a:lnTo>
                  <a:moveTo>
                    <a:pt x="826" y="610"/>
                  </a:moveTo>
                  <a:lnTo>
                    <a:pt x="686" y="673"/>
                  </a:lnTo>
                  <a:moveTo>
                    <a:pt x="648" y="686"/>
                  </a:moveTo>
                  <a:lnTo>
                    <a:pt x="508" y="750"/>
                  </a:lnTo>
                  <a:moveTo>
                    <a:pt x="457" y="775"/>
                  </a:moveTo>
                  <a:lnTo>
                    <a:pt x="317" y="839"/>
                  </a:lnTo>
                  <a:moveTo>
                    <a:pt x="279" y="864"/>
                  </a:moveTo>
                  <a:lnTo>
                    <a:pt x="140" y="928"/>
                  </a:lnTo>
                  <a:moveTo>
                    <a:pt x="89" y="953"/>
                  </a:moveTo>
                  <a:lnTo>
                    <a:pt x="0" y="991"/>
                  </a:lnTo>
                </a:path>
              </a:pathLst>
            </a:custGeom>
            <a:noFill/>
            <a:ln w="603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9" name="Rectangle 85"/>
            <p:cNvSpPr>
              <a:spLocks noChangeArrowheads="1"/>
            </p:cNvSpPr>
            <p:nvPr/>
          </p:nvSpPr>
          <p:spPr bwMode="auto">
            <a:xfrm>
              <a:off x="2025" y="2927"/>
              <a:ext cx="23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AC </a:t>
              </a:r>
              <a:endParaRPr lang="en-US"/>
            </a:p>
          </p:txBody>
        </p:sp>
        <p:sp>
          <p:nvSpPr>
            <p:cNvPr id="36952" name="Rectangle 88"/>
            <p:cNvSpPr>
              <a:spLocks noChangeArrowheads="1"/>
            </p:cNvSpPr>
            <p:nvPr/>
          </p:nvSpPr>
          <p:spPr bwMode="auto">
            <a:xfrm>
              <a:off x="4406" y="1889"/>
              <a:ext cx="23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AC </a:t>
              </a:r>
              <a:endParaRPr lang="en-US"/>
            </a:p>
          </p:txBody>
        </p:sp>
      </p:grpSp>
      <p:sp>
        <p:nvSpPr>
          <p:cNvPr id="36957" name="Rectangle 93"/>
          <p:cNvSpPr>
            <a:spLocks noChangeArrowheads="1"/>
          </p:cNvSpPr>
          <p:nvPr/>
        </p:nvSpPr>
        <p:spPr bwMode="auto">
          <a:xfrm>
            <a:off x="4451350" y="5718175"/>
            <a:ext cx="93662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charset="0"/>
              </a:rPr>
              <a:t>Quantity </a:t>
            </a:r>
            <a:endParaRPr lang="en-US"/>
          </a:p>
        </p:txBody>
      </p:sp>
      <p:sp>
        <p:nvSpPr>
          <p:cNvPr id="36958" name="Rectangle 94"/>
          <p:cNvSpPr>
            <a:spLocks noChangeArrowheads="1"/>
          </p:cNvSpPr>
          <p:nvPr/>
        </p:nvSpPr>
        <p:spPr bwMode="auto">
          <a:xfrm rot="16200000">
            <a:off x="81757" y="3434556"/>
            <a:ext cx="14668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charset="0"/>
              </a:rPr>
              <a:t>Price per Unit </a:t>
            </a:r>
            <a:endParaRPr lang="en-US"/>
          </a:p>
        </p:txBody>
      </p:sp>
      <p:sp>
        <p:nvSpPr>
          <p:cNvPr id="36959" name="Rectangle 95"/>
          <p:cNvSpPr>
            <a:spLocks noChangeArrowheads="1"/>
          </p:cNvSpPr>
          <p:nvPr/>
        </p:nvSpPr>
        <p:spPr bwMode="auto">
          <a:xfrm>
            <a:off x="1203325" y="3659188"/>
            <a:ext cx="18097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charset="0"/>
              </a:rPr>
              <a:t>8 </a:t>
            </a:r>
            <a:endParaRPr lang="en-US"/>
          </a:p>
        </p:txBody>
      </p:sp>
      <p:sp>
        <p:nvSpPr>
          <p:cNvPr id="36960" name="Rectangle 96"/>
          <p:cNvSpPr>
            <a:spLocks noChangeArrowheads="1"/>
          </p:cNvSpPr>
          <p:nvPr/>
        </p:nvSpPr>
        <p:spPr bwMode="auto">
          <a:xfrm>
            <a:off x="2930525" y="5522913"/>
            <a:ext cx="42227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charset="0"/>
              </a:rPr>
              <a:t>150 </a:t>
            </a:r>
            <a:endParaRPr lang="en-US"/>
          </a:p>
        </p:txBody>
      </p:sp>
      <p:grpSp>
        <p:nvGrpSpPr>
          <p:cNvPr id="4" name="Group 102"/>
          <p:cNvGrpSpPr>
            <a:grpSpLocks/>
          </p:cNvGrpSpPr>
          <p:nvPr/>
        </p:nvGrpSpPr>
        <p:grpSpPr bwMode="auto">
          <a:xfrm>
            <a:off x="1438275" y="4445000"/>
            <a:ext cx="1924050" cy="284163"/>
            <a:chOff x="1459" y="2826"/>
            <a:chExt cx="1212" cy="179"/>
          </a:xfrm>
        </p:grpSpPr>
        <p:sp>
          <p:nvSpPr>
            <p:cNvPr id="36922" name="Freeform 58"/>
            <p:cNvSpPr>
              <a:spLocks noEditPoints="1"/>
            </p:cNvSpPr>
            <p:nvPr/>
          </p:nvSpPr>
          <p:spPr bwMode="auto">
            <a:xfrm>
              <a:off x="1459" y="2877"/>
              <a:ext cx="106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" y="0"/>
                </a:cxn>
                <a:cxn ang="0">
                  <a:pos x="89" y="0"/>
                </a:cxn>
                <a:cxn ang="0">
                  <a:pos x="140" y="0"/>
                </a:cxn>
                <a:cxn ang="0">
                  <a:pos x="178" y="0"/>
                </a:cxn>
                <a:cxn ang="0">
                  <a:pos x="229" y="0"/>
                </a:cxn>
                <a:cxn ang="0">
                  <a:pos x="254" y="0"/>
                </a:cxn>
                <a:cxn ang="0">
                  <a:pos x="305" y="0"/>
                </a:cxn>
                <a:cxn ang="0">
                  <a:pos x="343" y="0"/>
                </a:cxn>
                <a:cxn ang="0">
                  <a:pos x="394" y="0"/>
                </a:cxn>
                <a:cxn ang="0">
                  <a:pos x="432" y="0"/>
                </a:cxn>
                <a:cxn ang="0">
                  <a:pos x="483" y="0"/>
                </a:cxn>
                <a:cxn ang="0">
                  <a:pos x="509" y="0"/>
                </a:cxn>
                <a:cxn ang="0">
                  <a:pos x="559" y="0"/>
                </a:cxn>
                <a:cxn ang="0">
                  <a:pos x="597" y="0"/>
                </a:cxn>
                <a:cxn ang="0">
                  <a:pos x="648" y="0"/>
                </a:cxn>
                <a:cxn ang="0">
                  <a:pos x="686" y="0"/>
                </a:cxn>
                <a:cxn ang="0">
                  <a:pos x="737" y="0"/>
                </a:cxn>
                <a:cxn ang="0">
                  <a:pos x="763" y="0"/>
                </a:cxn>
                <a:cxn ang="0">
                  <a:pos x="813" y="0"/>
                </a:cxn>
                <a:cxn ang="0">
                  <a:pos x="852" y="0"/>
                </a:cxn>
                <a:cxn ang="0">
                  <a:pos x="902" y="0"/>
                </a:cxn>
                <a:cxn ang="0">
                  <a:pos x="941" y="0"/>
                </a:cxn>
                <a:cxn ang="0">
                  <a:pos x="991" y="0"/>
                </a:cxn>
                <a:cxn ang="0">
                  <a:pos x="1017" y="0"/>
                </a:cxn>
                <a:cxn ang="0">
                  <a:pos x="1068" y="0"/>
                </a:cxn>
              </a:cxnLst>
              <a:rect l="0" t="0" r="r" b="b"/>
              <a:pathLst>
                <a:path w="1068">
                  <a:moveTo>
                    <a:pt x="0" y="0"/>
                  </a:moveTo>
                  <a:lnTo>
                    <a:pt x="51" y="0"/>
                  </a:lnTo>
                  <a:moveTo>
                    <a:pt x="89" y="0"/>
                  </a:moveTo>
                  <a:lnTo>
                    <a:pt x="140" y="0"/>
                  </a:lnTo>
                  <a:moveTo>
                    <a:pt x="178" y="0"/>
                  </a:moveTo>
                  <a:lnTo>
                    <a:pt x="229" y="0"/>
                  </a:lnTo>
                  <a:moveTo>
                    <a:pt x="254" y="0"/>
                  </a:moveTo>
                  <a:lnTo>
                    <a:pt x="305" y="0"/>
                  </a:lnTo>
                  <a:moveTo>
                    <a:pt x="343" y="0"/>
                  </a:moveTo>
                  <a:lnTo>
                    <a:pt x="394" y="0"/>
                  </a:lnTo>
                  <a:moveTo>
                    <a:pt x="432" y="0"/>
                  </a:moveTo>
                  <a:lnTo>
                    <a:pt x="483" y="0"/>
                  </a:lnTo>
                  <a:moveTo>
                    <a:pt x="509" y="0"/>
                  </a:moveTo>
                  <a:lnTo>
                    <a:pt x="559" y="0"/>
                  </a:lnTo>
                  <a:moveTo>
                    <a:pt x="597" y="0"/>
                  </a:moveTo>
                  <a:lnTo>
                    <a:pt x="648" y="0"/>
                  </a:lnTo>
                  <a:moveTo>
                    <a:pt x="686" y="0"/>
                  </a:moveTo>
                  <a:lnTo>
                    <a:pt x="737" y="0"/>
                  </a:lnTo>
                  <a:moveTo>
                    <a:pt x="763" y="0"/>
                  </a:moveTo>
                  <a:lnTo>
                    <a:pt x="813" y="0"/>
                  </a:lnTo>
                  <a:moveTo>
                    <a:pt x="852" y="0"/>
                  </a:moveTo>
                  <a:lnTo>
                    <a:pt x="902" y="0"/>
                  </a:lnTo>
                  <a:moveTo>
                    <a:pt x="941" y="0"/>
                  </a:moveTo>
                  <a:lnTo>
                    <a:pt x="991" y="0"/>
                  </a:lnTo>
                  <a:moveTo>
                    <a:pt x="1017" y="0"/>
                  </a:moveTo>
                  <a:lnTo>
                    <a:pt x="1068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76"/>
            <p:cNvGrpSpPr>
              <a:grpSpLocks/>
            </p:cNvGrpSpPr>
            <p:nvPr/>
          </p:nvGrpSpPr>
          <p:grpSpPr bwMode="auto">
            <a:xfrm>
              <a:off x="2488" y="2826"/>
              <a:ext cx="89" cy="89"/>
              <a:chOff x="2488" y="2826"/>
              <a:chExt cx="89" cy="89"/>
            </a:xfrm>
          </p:grpSpPr>
          <p:sp>
            <p:nvSpPr>
              <p:cNvPr id="36930" name="Oval 66"/>
              <p:cNvSpPr>
                <a:spLocks noChangeArrowheads="1"/>
              </p:cNvSpPr>
              <p:nvPr/>
            </p:nvSpPr>
            <p:spPr bwMode="auto">
              <a:xfrm>
                <a:off x="2488" y="2826"/>
                <a:ext cx="89" cy="89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1" name="Oval 67"/>
              <p:cNvSpPr>
                <a:spLocks noChangeArrowheads="1"/>
              </p:cNvSpPr>
              <p:nvPr/>
            </p:nvSpPr>
            <p:spPr bwMode="auto">
              <a:xfrm>
                <a:off x="2507" y="2845"/>
                <a:ext cx="51" cy="51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46" name="Rectangle 82"/>
            <p:cNvSpPr>
              <a:spLocks noChangeArrowheads="1"/>
            </p:cNvSpPr>
            <p:nvPr/>
          </p:nvSpPr>
          <p:spPr bwMode="auto">
            <a:xfrm>
              <a:off x="2535" y="2842"/>
              <a:ext cx="13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i="1">
                  <a:solidFill>
                    <a:srgbClr val="000000"/>
                  </a:solidFill>
                  <a:latin typeface="Arial" charset="0"/>
                </a:rPr>
                <a:t>C </a:t>
              </a:r>
              <a:endParaRPr lang="en-US"/>
            </a:p>
          </p:txBody>
        </p:sp>
      </p:grpSp>
      <p:grpSp>
        <p:nvGrpSpPr>
          <p:cNvPr id="6" name="Group 100"/>
          <p:cNvGrpSpPr>
            <a:grpSpLocks/>
          </p:cNvGrpSpPr>
          <p:nvPr/>
        </p:nvGrpSpPr>
        <p:grpSpPr bwMode="auto">
          <a:xfrm>
            <a:off x="1419225" y="2390775"/>
            <a:ext cx="5157788" cy="2338388"/>
            <a:chOff x="1447" y="1532"/>
            <a:chExt cx="3249" cy="1473"/>
          </a:xfrm>
        </p:grpSpPr>
        <p:sp>
          <p:nvSpPr>
            <p:cNvPr id="36929" name="Line 65"/>
            <p:cNvSpPr>
              <a:spLocks noChangeShapeType="1"/>
            </p:cNvSpPr>
            <p:nvPr/>
          </p:nvSpPr>
          <p:spPr bwMode="auto">
            <a:xfrm>
              <a:off x="1447" y="1707"/>
              <a:ext cx="2985" cy="1094"/>
            </a:xfrm>
            <a:prstGeom prst="line">
              <a:avLst/>
            </a:prstGeom>
            <a:noFill/>
            <a:ln w="603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92"/>
            <p:cNvGrpSpPr>
              <a:grpSpLocks/>
            </p:cNvGrpSpPr>
            <p:nvPr/>
          </p:nvGrpSpPr>
          <p:grpSpPr bwMode="auto">
            <a:xfrm>
              <a:off x="4236" y="2842"/>
              <a:ext cx="460" cy="163"/>
              <a:chOff x="4236" y="2842"/>
              <a:chExt cx="460" cy="163"/>
            </a:xfrm>
          </p:grpSpPr>
          <p:sp>
            <p:nvSpPr>
              <p:cNvPr id="36954" name="Rectangle 90"/>
              <p:cNvSpPr>
                <a:spLocks noChangeArrowheads="1"/>
              </p:cNvSpPr>
              <p:nvPr/>
            </p:nvSpPr>
            <p:spPr bwMode="auto">
              <a:xfrm>
                <a:off x="4236" y="2842"/>
                <a:ext cx="136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 b="1" i="1">
                    <a:solidFill>
                      <a:srgbClr val="000000"/>
                    </a:solidFill>
                    <a:latin typeface="Arial" charset="0"/>
                  </a:rPr>
                  <a:t>D </a:t>
                </a:r>
                <a:endParaRPr lang="en-US"/>
              </a:p>
            </p:txBody>
          </p:sp>
          <p:sp>
            <p:nvSpPr>
              <p:cNvPr id="36955" name="Rectangle 91"/>
              <p:cNvSpPr>
                <a:spLocks noChangeArrowheads="1"/>
              </p:cNvSpPr>
              <p:nvPr/>
            </p:nvSpPr>
            <p:spPr bwMode="auto">
              <a:xfrm>
                <a:off x="4372" y="2842"/>
                <a:ext cx="324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 b="1">
                    <a:solidFill>
                      <a:srgbClr val="000000"/>
                    </a:solidFill>
                    <a:latin typeface="Arial" charset="0"/>
                  </a:rPr>
                  <a:t>(AR) </a:t>
                </a:r>
                <a:endParaRPr lang="en-US"/>
              </a:p>
            </p:txBody>
          </p:sp>
        </p:grpSp>
        <p:sp>
          <p:nvSpPr>
            <p:cNvPr id="36961" name="Rectangle 97"/>
            <p:cNvSpPr>
              <a:spLocks noChangeArrowheads="1"/>
            </p:cNvSpPr>
            <p:nvPr/>
          </p:nvSpPr>
          <p:spPr bwMode="auto">
            <a:xfrm>
              <a:off x="1464" y="1532"/>
              <a:ext cx="13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i="1">
                  <a:solidFill>
                    <a:srgbClr val="000000"/>
                  </a:solidFill>
                  <a:latin typeface="Arial" charset="0"/>
                </a:rPr>
                <a:t>D </a:t>
              </a:r>
              <a:endParaRPr lang="en-US"/>
            </a:p>
          </p:txBody>
        </p:sp>
      </p:grpSp>
      <p:grpSp>
        <p:nvGrpSpPr>
          <p:cNvPr id="8" name="Group 103"/>
          <p:cNvGrpSpPr>
            <a:grpSpLocks/>
          </p:cNvGrpSpPr>
          <p:nvPr/>
        </p:nvGrpSpPr>
        <p:grpSpPr bwMode="auto">
          <a:xfrm>
            <a:off x="1438275" y="2957513"/>
            <a:ext cx="1831975" cy="2536825"/>
            <a:chOff x="1459" y="1889"/>
            <a:chExt cx="1154" cy="1598"/>
          </a:xfrm>
        </p:grpSpPr>
        <p:sp>
          <p:nvSpPr>
            <p:cNvPr id="36919" name="Freeform 55"/>
            <p:cNvSpPr>
              <a:spLocks noEditPoints="1"/>
            </p:cNvSpPr>
            <p:nvPr/>
          </p:nvSpPr>
          <p:spPr bwMode="auto">
            <a:xfrm>
              <a:off x="2527" y="2114"/>
              <a:ext cx="1" cy="1373"/>
            </a:xfrm>
            <a:custGeom>
              <a:avLst/>
              <a:gdLst/>
              <a:ahLst/>
              <a:cxnLst>
                <a:cxn ang="0">
                  <a:pos x="0" y="1373"/>
                </a:cxn>
                <a:cxn ang="0">
                  <a:pos x="0" y="1322"/>
                </a:cxn>
                <a:cxn ang="0">
                  <a:pos x="0" y="1284"/>
                </a:cxn>
                <a:cxn ang="0">
                  <a:pos x="0" y="1233"/>
                </a:cxn>
                <a:cxn ang="0">
                  <a:pos x="0" y="1195"/>
                </a:cxn>
                <a:cxn ang="0">
                  <a:pos x="0" y="1144"/>
                </a:cxn>
                <a:cxn ang="0">
                  <a:pos x="0" y="1119"/>
                </a:cxn>
                <a:cxn ang="0">
                  <a:pos x="0" y="1068"/>
                </a:cxn>
                <a:cxn ang="0">
                  <a:pos x="0" y="1030"/>
                </a:cxn>
                <a:cxn ang="0">
                  <a:pos x="0" y="979"/>
                </a:cxn>
                <a:cxn ang="0">
                  <a:pos x="0" y="941"/>
                </a:cxn>
                <a:cxn ang="0">
                  <a:pos x="0" y="890"/>
                </a:cxn>
                <a:cxn ang="0">
                  <a:pos x="0" y="865"/>
                </a:cxn>
                <a:cxn ang="0">
                  <a:pos x="0" y="814"/>
                </a:cxn>
                <a:cxn ang="0">
                  <a:pos x="0" y="776"/>
                </a:cxn>
                <a:cxn ang="0">
                  <a:pos x="0" y="725"/>
                </a:cxn>
                <a:cxn ang="0">
                  <a:pos x="0" y="687"/>
                </a:cxn>
                <a:cxn ang="0">
                  <a:pos x="0" y="636"/>
                </a:cxn>
                <a:cxn ang="0">
                  <a:pos x="0" y="610"/>
                </a:cxn>
                <a:cxn ang="0">
                  <a:pos x="0" y="559"/>
                </a:cxn>
                <a:cxn ang="0">
                  <a:pos x="0" y="521"/>
                </a:cxn>
                <a:cxn ang="0">
                  <a:pos x="0" y="470"/>
                </a:cxn>
                <a:cxn ang="0">
                  <a:pos x="0" y="432"/>
                </a:cxn>
                <a:cxn ang="0">
                  <a:pos x="0" y="381"/>
                </a:cxn>
                <a:cxn ang="0">
                  <a:pos x="0" y="356"/>
                </a:cxn>
                <a:cxn ang="0">
                  <a:pos x="0" y="305"/>
                </a:cxn>
                <a:cxn ang="0">
                  <a:pos x="0" y="267"/>
                </a:cxn>
                <a:cxn ang="0">
                  <a:pos x="0" y="216"/>
                </a:cxn>
                <a:cxn ang="0">
                  <a:pos x="0" y="178"/>
                </a:cxn>
                <a:cxn ang="0">
                  <a:pos x="0" y="127"/>
                </a:cxn>
                <a:cxn ang="0">
                  <a:pos x="0" y="102"/>
                </a:cxn>
                <a:cxn ang="0">
                  <a:pos x="0" y="51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h="1373">
                  <a:moveTo>
                    <a:pt x="0" y="1373"/>
                  </a:moveTo>
                  <a:lnTo>
                    <a:pt x="0" y="1322"/>
                  </a:lnTo>
                  <a:moveTo>
                    <a:pt x="0" y="1284"/>
                  </a:moveTo>
                  <a:lnTo>
                    <a:pt x="0" y="1233"/>
                  </a:lnTo>
                  <a:moveTo>
                    <a:pt x="0" y="1195"/>
                  </a:moveTo>
                  <a:lnTo>
                    <a:pt x="0" y="1144"/>
                  </a:lnTo>
                  <a:moveTo>
                    <a:pt x="0" y="1119"/>
                  </a:moveTo>
                  <a:lnTo>
                    <a:pt x="0" y="1068"/>
                  </a:lnTo>
                  <a:moveTo>
                    <a:pt x="0" y="1030"/>
                  </a:moveTo>
                  <a:lnTo>
                    <a:pt x="0" y="979"/>
                  </a:lnTo>
                  <a:moveTo>
                    <a:pt x="0" y="941"/>
                  </a:moveTo>
                  <a:lnTo>
                    <a:pt x="0" y="890"/>
                  </a:lnTo>
                  <a:moveTo>
                    <a:pt x="0" y="865"/>
                  </a:moveTo>
                  <a:lnTo>
                    <a:pt x="0" y="814"/>
                  </a:lnTo>
                  <a:moveTo>
                    <a:pt x="0" y="776"/>
                  </a:moveTo>
                  <a:lnTo>
                    <a:pt x="0" y="725"/>
                  </a:lnTo>
                  <a:moveTo>
                    <a:pt x="0" y="687"/>
                  </a:moveTo>
                  <a:lnTo>
                    <a:pt x="0" y="636"/>
                  </a:lnTo>
                  <a:moveTo>
                    <a:pt x="0" y="610"/>
                  </a:moveTo>
                  <a:lnTo>
                    <a:pt x="0" y="559"/>
                  </a:lnTo>
                  <a:moveTo>
                    <a:pt x="0" y="521"/>
                  </a:moveTo>
                  <a:lnTo>
                    <a:pt x="0" y="470"/>
                  </a:lnTo>
                  <a:moveTo>
                    <a:pt x="0" y="432"/>
                  </a:moveTo>
                  <a:lnTo>
                    <a:pt x="0" y="381"/>
                  </a:lnTo>
                  <a:moveTo>
                    <a:pt x="0" y="356"/>
                  </a:moveTo>
                  <a:lnTo>
                    <a:pt x="0" y="305"/>
                  </a:lnTo>
                  <a:moveTo>
                    <a:pt x="0" y="267"/>
                  </a:moveTo>
                  <a:lnTo>
                    <a:pt x="0" y="216"/>
                  </a:lnTo>
                  <a:moveTo>
                    <a:pt x="0" y="178"/>
                  </a:moveTo>
                  <a:lnTo>
                    <a:pt x="0" y="127"/>
                  </a:lnTo>
                  <a:moveTo>
                    <a:pt x="0" y="102"/>
                  </a:moveTo>
                  <a:lnTo>
                    <a:pt x="0" y="51"/>
                  </a:lnTo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20" name="Freeform 56"/>
            <p:cNvSpPr>
              <a:spLocks noEditPoints="1"/>
            </p:cNvSpPr>
            <p:nvPr/>
          </p:nvSpPr>
          <p:spPr bwMode="auto">
            <a:xfrm>
              <a:off x="1459" y="2114"/>
              <a:ext cx="1055" cy="1"/>
            </a:xfrm>
            <a:custGeom>
              <a:avLst/>
              <a:gdLst/>
              <a:ahLst/>
              <a:cxnLst>
                <a:cxn ang="0">
                  <a:pos x="1055" y="0"/>
                </a:cxn>
                <a:cxn ang="0">
                  <a:pos x="1004" y="0"/>
                </a:cxn>
                <a:cxn ang="0">
                  <a:pos x="966" y="0"/>
                </a:cxn>
                <a:cxn ang="0">
                  <a:pos x="915" y="0"/>
                </a:cxn>
                <a:cxn ang="0">
                  <a:pos x="877" y="0"/>
                </a:cxn>
                <a:cxn ang="0">
                  <a:pos x="826" y="0"/>
                </a:cxn>
                <a:cxn ang="0">
                  <a:pos x="801" y="0"/>
                </a:cxn>
                <a:cxn ang="0">
                  <a:pos x="750" y="0"/>
                </a:cxn>
                <a:cxn ang="0">
                  <a:pos x="712" y="0"/>
                </a:cxn>
                <a:cxn ang="0">
                  <a:pos x="661" y="0"/>
                </a:cxn>
                <a:cxn ang="0">
                  <a:pos x="623" y="0"/>
                </a:cxn>
                <a:cxn ang="0">
                  <a:pos x="572" y="0"/>
                </a:cxn>
                <a:cxn ang="0">
                  <a:pos x="547" y="0"/>
                </a:cxn>
                <a:cxn ang="0">
                  <a:pos x="496" y="0"/>
                </a:cxn>
                <a:cxn ang="0">
                  <a:pos x="458" y="0"/>
                </a:cxn>
                <a:cxn ang="0">
                  <a:pos x="407" y="0"/>
                </a:cxn>
                <a:cxn ang="0">
                  <a:pos x="369" y="0"/>
                </a:cxn>
                <a:cxn ang="0">
                  <a:pos x="318" y="0"/>
                </a:cxn>
                <a:cxn ang="0">
                  <a:pos x="293" y="0"/>
                </a:cxn>
                <a:cxn ang="0">
                  <a:pos x="242" y="0"/>
                </a:cxn>
                <a:cxn ang="0">
                  <a:pos x="204" y="0"/>
                </a:cxn>
                <a:cxn ang="0">
                  <a:pos x="153" y="0"/>
                </a:cxn>
                <a:cxn ang="0">
                  <a:pos x="115" y="0"/>
                </a:cxn>
                <a:cxn ang="0">
                  <a:pos x="64" y="0"/>
                </a:cxn>
                <a:cxn ang="0">
                  <a:pos x="38" y="0"/>
                </a:cxn>
                <a:cxn ang="0">
                  <a:pos x="0" y="0"/>
                </a:cxn>
              </a:cxnLst>
              <a:rect l="0" t="0" r="r" b="b"/>
              <a:pathLst>
                <a:path w="1055">
                  <a:moveTo>
                    <a:pt x="1055" y="0"/>
                  </a:moveTo>
                  <a:lnTo>
                    <a:pt x="1004" y="0"/>
                  </a:lnTo>
                  <a:moveTo>
                    <a:pt x="966" y="0"/>
                  </a:moveTo>
                  <a:lnTo>
                    <a:pt x="915" y="0"/>
                  </a:lnTo>
                  <a:moveTo>
                    <a:pt x="877" y="0"/>
                  </a:moveTo>
                  <a:lnTo>
                    <a:pt x="826" y="0"/>
                  </a:lnTo>
                  <a:moveTo>
                    <a:pt x="801" y="0"/>
                  </a:moveTo>
                  <a:lnTo>
                    <a:pt x="750" y="0"/>
                  </a:lnTo>
                  <a:moveTo>
                    <a:pt x="712" y="0"/>
                  </a:moveTo>
                  <a:lnTo>
                    <a:pt x="661" y="0"/>
                  </a:lnTo>
                  <a:moveTo>
                    <a:pt x="623" y="0"/>
                  </a:moveTo>
                  <a:lnTo>
                    <a:pt x="572" y="0"/>
                  </a:lnTo>
                  <a:moveTo>
                    <a:pt x="547" y="0"/>
                  </a:moveTo>
                  <a:lnTo>
                    <a:pt x="496" y="0"/>
                  </a:lnTo>
                  <a:moveTo>
                    <a:pt x="458" y="0"/>
                  </a:moveTo>
                  <a:lnTo>
                    <a:pt x="407" y="0"/>
                  </a:lnTo>
                  <a:moveTo>
                    <a:pt x="369" y="0"/>
                  </a:moveTo>
                  <a:lnTo>
                    <a:pt x="318" y="0"/>
                  </a:lnTo>
                  <a:moveTo>
                    <a:pt x="293" y="0"/>
                  </a:moveTo>
                  <a:lnTo>
                    <a:pt x="242" y="0"/>
                  </a:lnTo>
                  <a:moveTo>
                    <a:pt x="204" y="0"/>
                  </a:moveTo>
                  <a:lnTo>
                    <a:pt x="153" y="0"/>
                  </a:lnTo>
                  <a:moveTo>
                    <a:pt x="115" y="0"/>
                  </a:moveTo>
                  <a:lnTo>
                    <a:pt x="64" y="0"/>
                  </a:lnTo>
                  <a:moveTo>
                    <a:pt x="38" y="0"/>
                  </a:moveTo>
                  <a:lnTo>
                    <a:pt x="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74"/>
            <p:cNvGrpSpPr>
              <a:grpSpLocks/>
            </p:cNvGrpSpPr>
            <p:nvPr/>
          </p:nvGrpSpPr>
          <p:grpSpPr bwMode="auto">
            <a:xfrm>
              <a:off x="2488" y="2063"/>
              <a:ext cx="89" cy="89"/>
              <a:chOff x="2488" y="2063"/>
              <a:chExt cx="89" cy="89"/>
            </a:xfrm>
          </p:grpSpPr>
          <p:sp>
            <p:nvSpPr>
              <p:cNvPr id="36934" name="Oval 70"/>
              <p:cNvSpPr>
                <a:spLocks noChangeArrowheads="1"/>
              </p:cNvSpPr>
              <p:nvPr/>
            </p:nvSpPr>
            <p:spPr bwMode="auto">
              <a:xfrm>
                <a:off x="2488" y="2063"/>
                <a:ext cx="89" cy="89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5" name="Oval 71"/>
              <p:cNvSpPr>
                <a:spLocks noChangeArrowheads="1"/>
              </p:cNvSpPr>
              <p:nvPr/>
            </p:nvSpPr>
            <p:spPr bwMode="auto">
              <a:xfrm>
                <a:off x="2507" y="2082"/>
                <a:ext cx="51" cy="51"/>
              </a:xfrm>
              <a:prstGeom prst="ellipse">
                <a:avLst/>
              </a:prstGeom>
              <a:solidFill>
                <a:srgbClr val="FE1B0E"/>
              </a:solidFill>
              <a:ln w="0">
                <a:solidFill>
                  <a:srgbClr val="FE1B0E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47" name="Rectangle 83"/>
            <p:cNvSpPr>
              <a:spLocks noChangeArrowheads="1"/>
            </p:cNvSpPr>
            <p:nvPr/>
          </p:nvSpPr>
          <p:spPr bwMode="auto">
            <a:xfrm>
              <a:off x="2484" y="1889"/>
              <a:ext cx="12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i="1">
                  <a:solidFill>
                    <a:srgbClr val="FF1919"/>
                  </a:solidFill>
                  <a:latin typeface="Arial" charset="0"/>
                </a:rPr>
                <a:t>P </a:t>
              </a:r>
              <a:endParaRPr lang="en-US"/>
            </a:p>
          </p:txBody>
        </p:sp>
      </p:grpSp>
      <p:grpSp>
        <p:nvGrpSpPr>
          <p:cNvPr id="10" name="Group 105"/>
          <p:cNvGrpSpPr>
            <a:grpSpLocks/>
          </p:cNvGrpSpPr>
          <p:nvPr/>
        </p:nvGrpSpPr>
        <p:grpSpPr bwMode="auto">
          <a:xfrm>
            <a:off x="1458913" y="2689225"/>
            <a:ext cx="4324350" cy="2660650"/>
            <a:chOff x="1472" y="1720"/>
            <a:chExt cx="2724" cy="1676"/>
          </a:xfrm>
        </p:grpSpPr>
        <p:sp>
          <p:nvSpPr>
            <p:cNvPr id="36970" name="Line 106"/>
            <p:cNvSpPr>
              <a:spLocks noChangeShapeType="1"/>
            </p:cNvSpPr>
            <p:nvPr/>
          </p:nvSpPr>
          <p:spPr bwMode="auto">
            <a:xfrm>
              <a:off x="1472" y="1720"/>
              <a:ext cx="2452" cy="1602"/>
            </a:xfrm>
            <a:prstGeom prst="line">
              <a:avLst/>
            </a:prstGeom>
            <a:noFill/>
            <a:ln w="60325">
              <a:solidFill>
                <a:srgbClr val="3A52A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71" name="Rectangle 107"/>
            <p:cNvSpPr>
              <a:spLocks noChangeArrowheads="1"/>
            </p:cNvSpPr>
            <p:nvPr/>
          </p:nvSpPr>
          <p:spPr bwMode="auto">
            <a:xfrm>
              <a:off x="3947" y="3233"/>
              <a:ext cx="24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>
                  <a:solidFill>
                    <a:srgbClr val="3373FF"/>
                  </a:solidFill>
                  <a:latin typeface="Arial" charset="0"/>
                </a:rPr>
                <a:t>MR </a:t>
              </a:r>
              <a:endParaRPr lang="en-US"/>
            </a:p>
          </p:txBody>
        </p:sp>
      </p:grpSp>
      <p:grpSp>
        <p:nvGrpSpPr>
          <p:cNvPr id="11" name="Group 104"/>
          <p:cNvGrpSpPr>
            <a:grpSpLocks/>
          </p:cNvGrpSpPr>
          <p:nvPr/>
        </p:nvGrpSpPr>
        <p:grpSpPr bwMode="auto">
          <a:xfrm>
            <a:off x="1438275" y="3362325"/>
            <a:ext cx="3308350" cy="496888"/>
            <a:chOff x="1459" y="2144"/>
            <a:chExt cx="2084" cy="313"/>
          </a:xfrm>
        </p:grpSpPr>
        <p:sp>
          <p:nvSpPr>
            <p:cNvPr id="36921" name="Freeform 57"/>
            <p:cNvSpPr>
              <a:spLocks noEditPoints="1"/>
            </p:cNvSpPr>
            <p:nvPr/>
          </p:nvSpPr>
          <p:spPr bwMode="auto">
            <a:xfrm>
              <a:off x="1459" y="2406"/>
              <a:ext cx="208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" y="0"/>
                </a:cxn>
                <a:cxn ang="0">
                  <a:pos x="89" y="0"/>
                </a:cxn>
                <a:cxn ang="0">
                  <a:pos x="140" y="0"/>
                </a:cxn>
                <a:cxn ang="0">
                  <a:pos x="178" y="0"/>
                </a:cxn>
                <a:cxn ang="0">
                  <a:pos x="229" y="0"/>
                </a:cxn>
                <a:cxn ang="0">
                  <a:pos x="254" y="0"/>
                </a:cxn>
                <a:cxn ang="0">
                  <a:pos x="305" y="0"/>
                </a:cxn>
                <a:cxn ang="0">
                  <a:pos x="343" y="0"/>
                </a:cxn>
                <a:cxn ang="0">
                  <a:pos x="394" y="0"/>
                </a:cxn>
                <a:cxn ang="0">
                  <a:pos x="432" y="0"/>
                </a:cxn>
                <a:cxn ang="0">
                  <a:pos x="483" y="0"/>
                </a:cxn>
                <a:cxn ang="0">
                  <a:pos x="509" y="0"/>
                </a:cxn>
                <a:cxn ang="0">
                  <a:pos x="559" y="0"/>
                </a:cxn>
                <a:cxn ang="0">
                  <a:pos x="597" y="0"/>
                </a:cxn>
                <a:cxn ang="0">
                  <a:pos x="648" y="0"/>
                </a:cxn>
                <a:cxn ang="0">
                  <a:pos x="686" y="0"/>
                </a:cxn>
                <a:cxn ang="0">
                  <a:pos x="737" y="0"/>
                </a:cxn>
                <a:cxn ang="0">
                  <a:pos x="763" y="0"/>
                </a:cxn>
                <a:cxn ang="0">
                  <a:pos x="813" y="0"/>
                </a:cxn>
                <a:cxn ang="0">
                  <a:pos x="852" y="0"/>
                </a:cxn>
                <a:cxn ang="0">
                  <a:pos x="902" y="0"/>
                </a:cxn>
                <a:cxn ang="0">
                  <a:pos x="941" y="0"/>
                </a:cxn>
                <a:cxn ang="0">
                  <a:pos x="991" y="0"/>
                </a:cxn>
                <a:cxn ang="0">
                  <a:pos x="1017" y="0"/>
                </a:cxn>
                <a:cxn ang="0">
                  <a:pos x="1068" y="0"/>
                </a:cxn>
                <a:cxn ang="0">
                  <a:pos x="1106" y="0"/>
                </a:cxn>
                <a:cxn ang="0">
                  <a:pos x="1157" y="0"/>
                </a:cxn>
                <a:cxn ang="0">
                  <a:pos x="1195" y="0"/>
                </a:cxn>
                <a:cxn ang="0">
                  <a:pos x="1245" y="0"/>
                </a:cxn>
                <a:cxn ang="0">
                  <a:pos x="1271" y="0"/>
                </a:cxn>
                <a:cxn ang="0">
                  <a:pos x="1322" y="0"/>
                </a:cxn>
                <a:cxn ang="0">
                  <a:pos x="1360" y="0"/>
                </a:cxn>
                <a:cxn ang="0">
                  <a:pos x="1411" y="0"/>
                </a:cxn>
                <a:cxn ang="0">
                  <a:pos x="1449" y="0"/>
                </a:cxn>
                <a:cxn ang="0">
                  <a:pos x="1500" y="0"/>
                </a:cxn>
                <a:cxn ang="0">
                  <a:pos x="1525" y="0"/>
                </a:cxn>
                <a:cxn ang="0">
                  <a:pos x="1576" y="0"/>
                </a:cxn>
                <a:cxn ang="0">
                  <a:pos x="1614" y="0"/>
                </a:cxn>
                <a:cxn ang="0">
                  <a:pos x="1665" y="0"/>
                </a:cxn>
                <a:cxn ang="0">
                  <a:pos x="1703" y="0"/>
                </a:cxn>
                <a:cxn ang="0">
                  <a:pos x="1754" y="0"/>
                </a:cxn>
                <a:cxn ang="0">
                  <a:pos x="1779" y="0"/>
                </a:cxn>
                <a:cxn ang="0">
                  <a:pos x="1830" y="0"/>
                </a:cxn>
                <a:cxn ang="0">
                  <a:pos x="1868" y="0"/>
                </a:cxn>
                <a:cxn ang="0">
                  <a:pos x="1919" y="0"/>
                </a:cxn>
                <a:cxn ang="0">
                  <a:pos x="1957" y="0"/>
                </a:cxn>
                <a:cxn ang="0">
                  <a:pos x="2008" y="0"/>
                </a:cxn>
                <a:cxn ang="0">
                  <a:pos x="2033" y="0"/>
                </a:cxn>
                <a:cxn ang="0">
                  <a:pos x="2084" y="0"/>
                </a:cxn>
              </a:cxnLst>
              <a:rect l="0" t="0" r="r" b="b"/>
              <a:pathLst>
                <a:path w="2084">
                  <a:moveTo>
                    <a:pt x="0" y="0"/>
                  </a:moveTo>
                  <a:lnTo>
                    <a:pt x="51" y="0"/>
                  </a:lnTo>
                  <a:moveTo>
                    <a:pt x="89" y="0"/>
                  </a:moveTo>
                  <a:lnTo>
                    <a:pt x="140" y="0"/>
                  </a:lnTo>
                  <a:moveTo>
                    <a:pt x="178" y="0"/>
                  </a:moveTo>
                  <a:lnTo>
                    <a:pt x="229" y="0"/>
                  </a:lnTo>
                  <a:moveTo>
                    <a:pt x="254" y="0"/>
                  </a:moveTo>
                  <a:lnTo>
                    <a:pt x="305" y="0"/>
                  </a:lnTo>
                  <a:moveTo>
                    <a:pt x="343" y="0"/>
                  </a:moveTo>
                  <a:lnTo>
                    <a:pt x="394" y="0"/>
                  </a:lnTo>
                  <a:moveTo>
                    <a:pt x="432" y="0"/>
                  </a:moveTo>
                  <a:lnTo>
                    <a:pt x="483" y="0"/>
                  </a:lnTo>
                  <a:moveTo>
                    <a:pt x="509" y="0"/>
                  </a:moveTo>
                  <a:lnTo>
                    <a:pt x="559" y="0"/>
                  </a:lnTo>
                  <a:moveTo>
                    <a:pt x="597" y="0"/>
                  </a:moveTo>
                  <a:lnTo>
                    <a:pt x="648" y="0"/>
                  </a:lnTo>
                  <a:moveTo>
                    <a:pt x="686" y="0"/>
                  </a:moveTo>
                  <a:lnTo>
                    <a:pt x="737" y="0"/>
                  </a:lnTo>
                  <a:moveTo>
                    <a:pt x="763" y="0"/>
                  </a:moveTo>
                  <a:lnTo>
                    <a:pt x="813" y="0"/>
                  </a:lnTo>
                  <a:moveTo>
                    <a:pt x="852" y="0"/>
                  </a:moveTo>
                  <a:lnTo>
                    <a:pt x="902" y="0"/>
                  </a:lnTo>
                  <a:moveTo>
                    <a:pt x="941" y="0"/>
                  </a:moveTo>
                  <a:lnTo>
                    <a:pt x="991" y="0"/>
                  </a:lnTo>
                  <a:moveTo>
                    <a:pt x="1017" y="0"/>
                  </a:moveTo>
                  <a:lnTo>
                    <a:pt x="1068" y="0"/>
                  </a:lnTo>
                  <a:moveTo>
                    <a:pt x="1106" y="0"/>
                  </a:moveTo>
                  <a:lnTo>
                    <a:pt x="1157" y="0"/>
                  </a:lnTo>
                  <a:moveTo>
                    <a:pt x="1195" y="0"/>
                  </a:moveTo>
                  <a:lnTo>
                    <a:pt x="1245" y="0"/>
                  </a:lnTo>
                  <a:moveTo>
                    <a:pt x="1271" y="0"/>
                  </a:moveTo>
                  <a:lnTo>
                    <a:pt x="1322" y="0"/>
                  </a:lnTo>
                  <a:moveTo>
                    <a:pt x="1360" y="0"/>
                  </a:moveTo>
                  <a:lnTo>
                    <a:pt x="1411" y="0"/>
                  </a:lnTo>
                  <a:moveTo>
                    <a:pt x="1449" y="0"/>
                  </a:moveTo>
                  <a:lnTo>
                    <a:pt x="1500" y="0"/>
                  </a:lnTo>
                  <a:moveTo>
                    <a:pt x="1525" y="0"/>
                  </a:moveTo>
                  <a:lnTo>
                    <a:pt x="1576" y="0"/>
                  </a:lnTo>
                  <a:moveTo>
                    <a:pt x="1614" y="0"/>
                  </a:moveTo>
                  <a:lnTo>
                    <a:pt x="1665" y="0"/>
                  </a:lnTo>
                  <a:moveTo>
                    <a:pt x="1703" y="0"/>
                  </a:moveTo>
                  <a:lnTo>
                    <a:pt x="1754" y="0"/>
                  </a:lnTo>
                  <a:moveTo>
                    <a:pt x="1779" y="0"/>
                  </a:moveTo>
                  <a:lnTo>
                    <a:pt x="1830" y="0"/>
                  </a:lnTo>
                  <a:moveTo>
                    <a:pt x="1868" y="0"/>
                  </a:moveTo>
                  <a:lnTo>
                    <a:pt x="1919" y="0"/>
                  </a:lnTo>
                  <a:moveTo>
                    <a:pt x="1957" y="0"/>
                  </a:moveTo>
                  <a:lnTo>
                    <a:pt x="2008" y="0"/>
                  </a:lnTo>
                  <a:moveTo>
                    <a:pt x="2033" y="0"/>
                  </a:moveTo>
                  <a:lnTo>
                    <a:pt x="2084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75"/>
            <p:cNvGrpSpPr>
              <a:grpSpLocks/>
            </p:cNvGrpSpPr>
            <p:nvPr/>
          </p:nvGrpSpPr>
          <p:grpSpPr bwMode="auto">
            <a:xfrm>
              <a:off x="2488" y="2368"/>
              <a:ext cx="89" cy="89"/>
              <a:chOff x="2488" y="2368"/>
              <a:chExt cx="89" cy="89"/>
            </a:xfrm>
          </p:grpSpPr>
          <p:sp>
            <p:nvSpPr>
              <p:cNvPr id="36932" name="Oval 68"/>
              <p:cNvSpPr>
                <a:spLocks noChangeArrowheads="1"/>
              </p:cNvSpPr>
              <p:nvPr/>
            </p:nvSpPr>
            <p:spPr bwMode="auto">
              <a:xfrm>
                <a:off x="2488" y="2368"/>
                <a:ext cx="89" cy="89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3" name="Oval 69"/>
              <p:cNvSpPr>
                <a:spLocks noChangeArrowheads="1"/>
              </p:cNvSpPr>
              <p:nvPr/>
            </p:nvSpPr>
            <p:spPr bwMode="auto">
              <a:xfrm>
                <a:off x="2507" y="2387"/>
                <a:ext cx="51" cy="51"/>
              </a:xfrm>
              <a:prstGeom prst="ellipse">
                <a:avLst/>
              </a:prstGeom>
              <a:solidFill>
                <a:srgbClr val="3A52A3"/>
              </a:solidFill>
              <a:ln w="0">
                <a:solidFill>
                  <a:srgbClr val="3A52A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45" name="Rectangle 81"/>
            <p:cNvSpPr>
              <a:spLocks noChangeArrowheads="1"/>
            </p:cNvSpPr>
            <p:nvPr/>
          </p:nvSpPr>
          <p:spPr bwMode="auto">
            <a:xfrm>
              <a:off x="2365" y="2144"/>
              <a:ext cx="15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i="1">
                  <a:solidFill>
                    <a:srgbClr val="3373FF"/>
                  </a:solidFill>
                  <a:latin typeface="Arial" charset="0"/>
                </a:rPr>
                <a:t>M </a:t>
              </a:r>
              <a:endParaRPr lang="en-US"/>
            </a:p>
          </p:txBody>
        </p:sp>
      </p:grpSp>
      <p:sp>
        <p:nvSpPr>
          <p:cNvPr id="36974" name="Text Box 110"/>
          <p:cNvSpPr txBox="1">
            <a:spLocks noChangeArrowheads="1"/>
          </p:cNvSpPr>
          <p:nvPr/>
        </p:nvSpPr>
        <p:spPr bwMode="auto">
          <a:xfrm>
            <a:off x="6765925" y="1600200"/>
            <a:ext cx="2225675" cy="2616101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2000" dirty="0">
                <a:cs typeface="Times New Roman" pitchFamily="18" charset="0"/>
              </a:rPr>
              <a:t>Π</a:t>
            </a:r>
            <a:r>
              <a:rPr lang="en-US" sz="1800" dirty="0">
                <a:latin typeface="Arial" charset="0"/>
                <a:cs typeface="Times New Roman" pitchFamily="18" charset="0"/>
              </a:rPr>
              <a:t>-max</a:t>
            </a:r>
            <a:r>
              <a:rPr lang="en-US" sz="1800" dirty="0">
                <a:latin typeface="Arial" charset="0"/>
              </a:rPr>
              <a:t> Q = 150 where MR = MC.  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Arial" charset="0"/>
              </a:rPr>
              <a:t>P = 10 &gt; AC = 4, so per unit profit = 6.  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Arial" charset="0"/>
              </a:rPr>
              <a:t>Total profit is 6 x 150 = 900 and is represented by the area 10 P C 4.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The Monopolist’s Supply Decision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85800" indent="-685800"/>
            <a:r>
              <a:rPr lang="en-US" sz="2800" dirty="0"/>
              <a:t>Table 1 illustrates several important points:</a:t>
            </a:r>
          </a:p>
          <a:p>
            <a:pPr marL="685800" indent="-685800"/>
            <a:endParaRPr lang="en-US" sz="2800" dirty="0"/>
          </a:p>
          <a:p>
            <a:pPr marL="685800" indent="-685800">
              <a:buFontTx/>
              <a:buAutoNum type="arabicPeriod"/>
            </a:pPr>
            <a:r>
              <a:rPr lang="en-US" sz="2800" dirty="0">
                <a:cs typeface="Times New Roman" pitchFamily="18" charset="0"/>
              </a:rPr>
              <a:t>↓P</a:t>
            </a:r>
            <a:r>
              <a:rPr lang="en-US" sz="2800" dirty="0"/>
              <a:t> will raise (lower) TR when D is elastic (inelastic). </a:t>
            </a:r>
          </a:p>
          <a:p>
            <a:pPr marL="1066800" lvl="1" indent="-609600"/>
            <a:r>
              <a:rPr lang="en-US" sz="2400" dirty="0"/>
              <a:t>E.g., D is elastic (inelastic) from Q = 1 to Q = 5 (from Q = 5 to Q = 6). </a:t>
            </a:r>
          </a:p>
          <a:p>
            <a:pPr marL="1066800" lvl="1" indent="-609600">
              <a:buNone/>
            </a:pPr>
            <a:endParaRPr lang="en-US" sz="2400" dirty="0"/>
          </a:p>
          <a:p>
            <a:pPr marL="685800" indent="-685800">
              <a:buFontTx/>
              <a:buAutoNum type="arabicPeriod"/>
            </a:pPr>
            <a:r>
              <a:rPr lang="en-US" sz="2800" dirty="0"/>
              <a:t>P &gt; MR after 1</a:t>
            </a:r>
            <a:r>
              <a:rPr lang="en-US" sz="2800" baseline="30000" dirty="0"/>
              <a:t>st</a:t>
            </a:r>
            <a:r>
              <a:rPr lang="en-US" sz="2800" dirty="0"/>
              <a:t> unit of output.</a:t>
            </a:r>
          </a:p>
          <a:p>
            <a:pPr marL="685800" indent="-685800">
              <a:buNone/>
            </a:pPr>
            <a:endParaRPr lang="en-US" sz="2800" dirty="0"/>
          </a:p>
          <a:p>
            <a:pPr marL="685800" indent="-685800">
              <a:buFontTx/>
              <a:buAutoNum type="arabicPeriod"/>
            </a:pPr>
            <a:r>
              <a:rPr lang="en-US" sz="2800" dirty="0"/>
              <a:t>Highest profit (110) at Q = 4 where MR = MC = 44.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A Comparison of Monopoly and Perfect Competition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685800" indent="-685800" algn="just">
              <a:buFontTx/>
              <a:buAutoNum type="arabicPeriod"/>
            </a:pPr>
            <a:r>
              <a:rPr lang="en-US" sz="2800" u="sng" dirty="0"/>
              <a:t>A monopolist' profits persist</a:t>
            </a:r>
            <a:r>
              <a:rPr lang="en-US" sz="2800" dirty="0"/>
              <a:t>: </a:t>
            </a:r>
          </a:p>
          <a:p>
            <a:pPr marL="1066800" lvl="1" indent="-609600" algn="just">
              <a:buFontTx/>
              <a:buChar char="●"/>
            </a:pPr>
            <a:r>
              <a:rPr lang="en-US" sz="2800" dirty="0"/>
              <a:t>No barriers to entry in competitive markets so profits are competed away. In LR, firms only cover their costs, including opportunity cost of K and L.  </a:t>
            </a:r>
          </a:p>
          <a:p>
            <a:pPr marL="1066800" lvl="1" indent="-609600" algn="just">
              <a:buFontTx/>
              <a:buChar char="●"/>
            </a:pPr>
            <a:r>
              <a:rPr lang="en-US" sz="2800" dirty="0"/>
              <a:t>But economic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/>
              <a:t>can persist under monopoly. Monopolies are often regulated by gov</a:t>
            </a:r>
            <a:r>
              <a:rPr lang="en-US" dirty="0"/>
              <a:t>ernment</a:t>
            </a:r>
            <a:r>
              <a:rPr lang="en-US" sz="2800" dirty="0"/>
              <a:t> agencies that try to limit</a:t>
            </a:r>
            <a:r>
              <a:rPr lang="en-US" sz="2800" dirty="0">
                <a:cs typeface="Times New Roman" pitchFamily="18" charset="0"/>
              </a:rPr>
              <a:t> of profit </a:t>
            </a:r>
            <a:r>
              <a:rPr lang="en-US" sz="2800" dirty="0"/>
              <a:t>they earn.</a:t>
            </a:r>
          </a:p>
          <a:p>
            <a:pPr marL="685800" indent="-685800" algn="just">
              <a:buFontTx/>
              <a:buAutoNum type="arabicPeriod"/>
            </a:pPr>
            <a:endParaRPr lang="en-US" sz="2800" u="sng" dirty="0"/>
          </a:p>
          <a:p>
            <a:pPr marL="685800" indent="-685800" algn="just">
              <a:buFontTx/>
              <a:buAutoNum type="arabicPeriod"/>
            </a:pPr>
            <a:r>
              <a:rPr lang="en-US" sz="2800" u="sng" dirty="0"/>
              <a:t>Monopoly restricts output to raise price</a:t>
            </a:r>
            <a:r>
              <a:rPr lang="en-US" sz="2800" dirty="0"/>
              <a:t>: Compared with the ideal of perfect competition, monopolist restricts Q and charges a higher P.</a:t>
            </a:r>
          </a:p>
          <a:p>
            <a:pPr marL="685800" indent="-685800" algn="just"/>
            <a:endParaRPr lang="en-US" sz="2800" dirty="0"/>
          </a:p>
          <a:p>
            <a:pPr marL="685800" indent="-685800" algn="just">
              <a:buFontTx/>
              <a:buAutoNum type="arabicPeriod"/>
            </a:pP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 flipH="1">
            <a:off x="1588" y="3175"/>
            <a:ext cx="9144000" cy="6858000"/>
          </a:xfrm>
          <a:prstGeom prst="rect">
            <a:avLst/>
          </a:prstGeom>
          <a:gradFill rotWithShape="0">
            <a:gsLst>
              <a:gs pos="0">
                <a:srgbClr val="D5DAE3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 flipH="1">
            <a:off x="0" y="47466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 flipH="1">
            <a:off x="0" y="23971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 flipH="1">
            <a:off x="0" y="70961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 flipH="1">
            <a:off x="0" y="94615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 flipH="1">
            <a:off x="0" y="118110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 flipH="1">
            <a:off x="0" y="141605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 flipH="1">
            <a:off x="0" y="16525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 flipH="1">
            <a:off x="0" y="18875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 flipH="1">
            <a:off x="0" y="21224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 flipH="1">
            <a:off x="0" y="23574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 flipH="1">
            <a:off x="0" y="25923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 flipH="1">
            <a:off x="0" y="28273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 flipH="1">
            <a:off x="0" y="306387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 flipH="1">
            <a:off x="0" y="329882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 flipH="1">
            <a:off x="0" y="353377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 flipH="1">
            <a:off x="0" y="377031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 flipH="1">
            <a:off x="0" y="400526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 flipH="1">
            <a:off x="0" y="424021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 flipH="1">
            <a:off x="0" y="447675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 flipH="1">
            <a:off x="0" y="471170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 flipH="1">
            <a:off x="1588" y="494665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 flipH="1">
            <a:off x="1588" y="51831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 flipH="1">
            <a:off x="1588" y="54181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 flipH="1">
            <a:off x="1588" y="56530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 flipH="1">
            <a:off x="1588" y="588962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 flipH="1">
            <a:off x="1588" y="612457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 flipH="1">
            <a:off x="1588" y="635952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4" name="Rectangle 30"/>
          <p:cNvSpPr>
            <a:spLocks noChangeArrowheads="1"/>
          </p:cNvSpPr>
          <p:nvPr/>
        </p:nvSpPr>
        <p:spPr bwMode="auto">
          <a:xfrm flipH="1">
            <a:off x="1588" y="659606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5" name="Rectangle 31"/>
          <p:cNvSpPr>
            <a:spLocks noChangeArrowheads="1"/>
          </p:cNvSpPr>
          <p:nvPr/>
        </p:nvSpPr>
        <p:spPr bwMode="auto">
          <a:xfrm rot="5400000" flipH="1">
            <a:off x="2713832" y="3410743"/>
            <a:ext cx="6858000" cy="36513"/>
          </a:xfrm>
          <a:prstGeom prst="rect">
            <a:avLst/>
          </a:prstGeom>
          <a:solidFill>
            <a:srgbClr val="D9DBE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6" name="Rectangle 32"/>
          <p:cNvSpPr>
            <a:spLocks noChangeArrowheads="1"/>
          </p:cNvSpPr>
          <p:nvPr/>
        </p:nvSpPr>
        <p:spPr bwMode="auto">
          <a:xfrm rot="5400000" flipH="1">
            <a:off x="2948782" y="3410743"/>
            <a:ext cx="6858000" cy="36513"/>
          </a:xfrm>
          <a:prstGeom prst="rect">
            <a:avLst/>
          </a:prstGeom>
          <a:solidFill>
            <a:srgbClr val="DCDEE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7" name="Rectangle 33"/>
          <p:cNvSpPr>
            <a:spLocks noChangeArrowheads="1"/>
          </p:cNvSpPr>
          <p:nvPr/>
        </p:nvSpPr>
        <p:spPr bwMode="auto">
          <a:xfrm rot="5400000" flipH="1">
            <a:off x="2478882" y="3410743"/>
            <a:ext cx="6858000" cy="36513"/>
          </a:xfrm>
          <a:prstGeom prst="rect">
            <a:avLst/>
          </a:prstGeom>
          <a:solidFill>
            <a:srgbClr val="D7D9D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8" name="Rectangle 34"/>
          <p:cNvSpPr>
            <a:spLocks noChangeArrowheads="1"/>
          </p:cNvSpPr>
          <p:nvPr/>
        </p:nvSpPr>
        <p:spPr bwMode="auto">
          <a:xfrm rot="5400000" flipH="1">
            <a:off x="2242344" y="3410744"/>
            <a:ext cx="6858000" cy="36512"/>
          </a:xfrm>
          <a:prstGeom prst="rect">
            <a:avLst/>
          </a:prstGeom>
          <a:solidFill>
            <a:srgbClr val="D4D7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9" name="Rectangle 35"/>
          <p:cNvSpPr>
            <a:spLocks noChangeArrowheads="1"/>
          </p:cNvSpPr>
          <p:nvPr/>
        </p:nvSpPr>
        <p:spPr bwMode="auto">
          <a:xfrm rot="5400000" flipH="1">
            <a:off x="2007394" y="3410744"/>
            <a:ext cx="6858000" cy="36512"/>
          </a:xfrm>
          <a:prstGeom prst="rect">
            <a:avLst/>
          </a:prstGeom>
          <a:solidFill>
            <a:srgbClr val="D2D5D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20" name="Rectangle 36"/>
          <p:cNvSpPr>
            <a:spLocks noChangeArrowheads="1"/>
          </p:cNvSpPr>
          <p:nvPr/>
        </p:nvSpPr>
        <p:spPr bwMode="auto">
          <a:xfrm rot="5400000" flipH="1">
            <a:off x="1772444" y="3410744"/>
            <a:ext cx="6858000" cy="36512"/>
          </a:xfrm>
          <a:prstGeom prst="rect">
            <a:avLst/>
          </a:prstGeom>
          <a:solidFill>
            <a:srgbClr val="D0D3D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21" name="Rectangle 37"/>
          <p:cNvSpPr>
            <a:spLocks noChangeArrowheads="1"/>
          </p:cNvSpPr>
          <p:nvPr/>
        </p:nvSpPr>
        <p:spPr bwMode="auto">
          <a:xfrm rot="5400000" flipH="1">
            <a:off x="1535907" y="3410743"/>
            <a:ext cx="6858000" cy="36513"/>
          </a:xfrm>
          <a:prstGeom prst="rect">
            <a:avLst/>
          </a:prstGeom>
          <a:solidFill>
            <a:srgbClr val="CED1D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 rot="5400000" flipH="1">
            <a:off x="1300957" y="3410743"/>
            <a:ext cx="6858000" cy="36513"/>
          </a:xfrm>
          <a:prstGeom prst="rect">
            <a:avLst/>
          </a:prstGeom>
          <a:solidFill>
            <a:srgbClr val="CBCFD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23" name="Rectangle 39"/>
          <p:cNvSpPr>
            <a:spLocks noChangeArrowheads="1"/>
          </p:cNvSpPr>
          <p:nvPr/>
        </p:nvSpPr>
        <p:spPr bwMode="auto">
          <a:xfrm rot="5400000" flipH="1">
            <a:off x="1066007" y="3410743"/>
            <a:ext cx="6858000" cy="36513"/>
          </a:xfrm>
          <a:prstGeom prst="rect">
            <a:avLst/>
          </a:prstGeom>
          <a:solidFill>
            <a:srgbClr val="C9CDD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 rot="5400000" flipH="1">
            <a:off x="829469" y="3410744"/>
            <a:ext cx="6858000" cy="36512"/>
          </a:xfrm>
          <a:prstGeom prst="rect">
            <a:avLst/>
          </a:prstGeom>
          <a:solidFill>
            <a:srgbClr val="C7CBD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25" name="Rectangle 41"/>
          <p:cNvSpPr>
            <a:spLocks noChangeArrowheads="1"/>
          </p:cNvSpPr>
          <p:nvPr/>
        </p:nvSpPr>
        <p:spPr bwMode="auto">
          <a:xfrm rot="5400000" flipH="1">
            <a:off x="594519" y="3410744"/>
            <a:ext cx="6858000" cy="36512"/>
          </a:xfrm>
          <a:prstGeom prst="rect">
            <a:avLst/>
          </a:prstGeom>
          <a:solidFill>
            <a:srgbClr val="C5C9D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26" name="Rectangle 42"/>
          <p:cNvSpPr>
            <a:spLocks noChangeArrowheads="1"/>
          </p:cNvSpPr>
          <p:nvPr/>
        </p:nvSpPr>
        <p:spPr bwMode="auto">
          <a:xfrm rot="5400000" flipH="1">
            <a:off x="359569" y="3410744"/>
            <a:ext cx="6858000" cy="36512"/>
          </a:xfrm>
          <a:prstGeom prst="rect">
            <a:avLst/>
          </a:prstGeom>
          <a:solidFill>
            <a:srgbClr val="C2C6D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27" name="Rectangle 43"/>
          <p:cNvSpPr>
            <a:spLocks noChangeArrowheads="1"/>
          </p:cNvSpPr>
          <p:nvPr/>
        </p:nvSpPr>
        <p:spPr bwMode="auto">
          <a:xfrm rot="5400000" flipH="1">
            <a:off x="123032" y="3410743"/>
            <a:ext cx="6858000" cy="36513"/>
          </a:xfrm>
          <a:prstGeom prst="rect">
            <a:avLst/>
          </a:prstGeom>
          <a:solidFill>
            <a:srgbClr val="C0C4C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28" name="Rectangle 44"/>
          <p:cNvSpPr>
            <a:spLocks noChangeArrowheads="1"/>
          </p:cNvSpPr>
          <p:nvPr/>
        </p:nvSpPr>
        <p:spPr bwMode="auto">
          <a:xfrm rot="5400000" flipH="1">
            <a:off x="-111918" y="3410743"/>
            <a:ext cx="6858000" cy="36513"/>
          </a:xfrm>
          <a:prstGeom prst="rect">
            <a:avLst/>
          </a:prstGeom>
          <a:solidFill>
            <a:srgbClr val="BEC2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29" name="Rectangle 45"/>
          <p:cNvSpPr>
            <a:spLocks noChangeArrowheads="1"/>
          </p:cNvSpPr>
          <p:nvPr/>
        </p:nvSpPr>
        <p:spPr bwMode="auto">
          <a:xfrm rot="5400000" flipH="1">
            <a:off x="-345281" y="3412332"/>
            <a:ext cx="6858000" cy="36512"/>
          </a:xfrm>
          <a:prstGeom prst="rect">
            <a:avLst/>
          </a:prstGeom>
          <a:solidFill>
            <a:srgbClr val="BCC0C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0" name="Rectangle 46"/>
          <p:cNvSpPr>
            <a:spLocks noChangeArrowheads="1"/>
          </p:cNvSpPr>
          <p:nvPr/>
        </p:nvSpPr>
        <p:spPr bwMode="auto">
          <a:xfrm rot="5400000" flipH="1">
            <a:off x="-581818" y="3412331"/>
            <a:ext cx="6858000" cy="36513"/>
          </a:xfrm>
          <a:prstGeom prst="rect">
            <a:avLst/>
          </a:prstGeom>
          <a:solidFill>
            <a:srgbClr val="BCC0C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1" name="Rectangle 47"/>
          <p:cNvSpPr>
            <a:spLocks noChangeArrowheads="1"/>
          </p:cNvSpPr>
          <p:nvPr/>
        </p:nvSpPr>
        <p:spPr bwMode="auto">
          <a:xfrm rot="5400000" flipH="1">
            <a:off x="-816768" y="3412331"/>
            <a:ext cx="6858000" cy="36513"/>
          </a:xfrm>
          <a:prstGeom prst="rect">
            <a:avLst/>
          </a:prstGeom>
          <a:solidFill>
            <a:srgbClr val="B9BEC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 rot="5400000" flipH="1">
            <a:off x="-1051718" y="3412331"/>
            <a:ext cx="6858000" cy="36513"/>
          </a:xfrm>
          <a:prstGeom prst="rect">
            <a:avLst/>
          </a:prstGeom>
          <a:solidFill>
            <a:srgbClr val="B7BC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3" name="Rectangle 49"/>
          <p:cNvSpPr>
            <a:spLocks noChangeArrowheads="1"/>
          </p:cNvSpPr>
          <p:nvPr/>
        </p:nvSpPr>
        <p:spPr bwMode="auto">
          <a:xfrm rot="5400000" flipH="1">
            <a:off x="-1288256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4" name="Rectangle 50"/>
          <p:cNvSpPr>
            <a:spLocks noChangeArrowheads="1"/>
          </p:cNvSpPr>
          <p:nvPr/>
        </p:nvSpPr>
        <p:spPr bwMode="auto">
          <a:xfrm rot="5400000" flipH="1">
            <a:off x="-1523206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5" name="Rectangle 51"/>
          <p:cNvSpPr>
            <a:spLocks noChangeArrowheads="1"/>
          </p:cNvSpPr>
          <p:nvPr/>
        </p:nvSpPr>
        <p:spPr bwMode="auto">
          <a:xfrm rot="5400000" flipH="1">
            <a:off x="-1758156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6" name="Rectangle 52"/>
          <p:cNvSpPr>
            <a:spLocks noChangeArrowheads="1"/>
          </p:cNvSpPr>
          <p:nvPr/>
        </p:nvSpPr>
        <p:spPr bwMode="auto">
          <a:xfrm rot="5400000" flipH="1">
            <a:off x="-1994693" y="3412331"/>
            <a:ext cx="6858000" cy="36513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7" name="Rectangle 53"/>
          <p:cNvSpPr>
            <a:spLocks noChangeArrowheads="1"/>
          </p:cNvSpPr>
          <p:nvPr/>
        </p:nvSpPr>
        <p:spPr bwMode="auto">
          <a:xfrm rot="5400000" flipH="1">
            <a:off x="-2229643" y="3412331"/>
            <a:ext cx="6858000" cy="36513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8" name="Rectangle 54"/>
          <p:cNvSpPr>
            <a:spLocks noChangeArrowheads="1"/>
          </p:cNvSpPr>
          <p:nvPr/>
        </p:nvSpPr>
        <p:spPr bwMode="auto">
          <a:xfrm rot="5400000" flipH="1">
            <a:off x="-2464593" y="3412331"/>
            <a:ext cx="6858000" cy="36513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9" name="Rectangle 55"/>
          <p:cNvSpPr>
            <a:spLocks noChangeArrowheads="1"/>
          </p:cNvSpPr>
          <p:nvPr/>
        </p:nvSpPr>
        <p:spPr bwMode="auto">
          <a:xfrm rot="5400000" flipH="1">
            <a:off x="-2701131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40" name="Rectangle 56"/>
          <p:cNvSpPr>
            <a:spLocks noChangeArrowheads="1"/>
          </p:cNvSpPr>
          <p:nvPr/>
        </p:nvSpPr>
        <p:spPr bwMode="auto">
          <a:xfrm rot="5400000" flipH="1">
            <a:off x="-2936081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41" name="Rectangle 57"/>
          <p:cNvSpPr>
            <a:spLocks noChangeArrowheads="1"/>
          </p:cNvSpPr>
          <p:nvPr/>
        </p:nvSpPr>
        <p:spPr bwMode="auto">
          <a:xfrm rot="5400000" flipH="1">
            <a:off x="-3171031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42" name="Rectangle 58"/>
          <p:cNvSpPr>
            <a:spLocks noChangeArrowheads="1"/>
          </p:cNvSpPr>
          <p:nvPr/>
        </p:nvSpPr>
        <p:spPr bwMode="auto">
          <a:xfrm rot="5400000" flipH="1">
            <a:off x="-3407568" y="3412331"/>
            <a:ext cx="6858000" cy="36513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43" name="Rectangle 59"/>
          <p:cNvSpPr>
            <a:spLocks noChangeArrowheads="1"/>
          </p:cNvSpPr>
          <p:nvPr/>
        </p:nvSpPr>
        <p:spPr bwMode="auto">
          <a:xfrm rot="5400000" flipH="1">
            <a:off x="4126707" y="3410743"/>
            <a:ext cx="6858000" cy="36513"/>
          </a:xfrm>
          <a:prstGeom prst="rect">
            <a:avLst/>
          </a:prstGeom>
          <a:solidFill>
            <a:srgbClr val="E9EAE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44" name="Rectangle 60"/>
          <p:cNvSpPr>
            <a:spLocks noChangeArrowheads="1"/>
          </p:cNvSpPr>
          <p:nvPr/>
        </p:nvSpPr>
        <p:spPr bwMode="auto">
          <a:xfrm rot="5400000" flipH="1">
            <a:off x="4361657" y="3410743"/>
            <a:ext cx="6858000" cy="36513"/>
          </a:xfrm>
          <a:prstGeom prst="rect">
            <a:avLst/>
          </a:prstGeom>
          <a:solidFill>
            <a:srgbClr val="EBEC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45" name="Rectangle 61"/>
          <p:cNvSpPr>
            <a:spLocks noChangeArrowheads="1"/>
          </p:cNvSpPr>
          <p:nvPr/>
        </p:nvSpPr>
        <p:spPr bwMode="auto">
          <a:xfrm rot="5400000" flipH="1">
            <a:off x="3891757" y="3410743"/>
            <a:ext cx="6858000" cy="36513"/>
          </a:xfrm>
          <a:prstGeom prst="rect">
            <a:avLst/>
          </a:prstGeom>
          <a:solidFill>
            <a:srgbClr val="E6E8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46" name="Rectangle 62"/>
          <p:cNvSpPr>
            <a:spLocks noChangeArrowheads="1"/>
          </p:cNvSpPr>
          <p:nvPr/>
        </p:nvSpPr>
        <p:spPr bwMode="auto">
          <a:xfrm rot="5400000" flipH="1">
            <a:off x="3655219" y="3410744"/>
            <a:ext cx="6858000" cy="36512"/>
          </a:xfrm>
          <a:prstGeom prst="rect">
            <a:avLst/>
          </a:prstGeom>
          <a:solidFill>
            <a:srgbClr val="E2E5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47" name="Rectangle 63"/>
          <p:cNvSpPr>
            <a:spLocks noChangeArrowheads="1"/>
          </p:cNvSpPr>
          <p:nvPr/>
        </p:nvSpPr>
        <p:spPr bwMode="auto">
          <a:xfrm rot="5400000" flipH="1">
            <a:off x="3420269" y="3410744"/>
            <a:ext cx="6858000" cy="36512"/>
          </a:xfrm>
          <a:prstGeom prst="rect">
            <a:avLst/>
          </a:prstGeom>
          <a:solidFill>
            <a:srgbClr val="DFE3E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48" name="Rectangle 64"/>
          <p:cNvSpPr>
            <a:spLocks noChangeArrowheads="1"/>
          </p:cNvSpPr>
          <p:nvPr/>
        </p:nvSpPr>
        <p:spPr bwMode="auto">
          <a:xfrm rot="5400000" flipH="1">
            <a:off x="3185319" y="3410744"/>
            <a:ext cx="6858000" cy="36512"/>
          </a:xfrm>
          <a:prstGeom prst="rect">
            <a:avLst/>
          </a:prstGeom>
          <a:solidFill>
            <a:srgbClr val="DDDFE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49" name="Rectangle 65"/>
          <p:cNvSpPr>
            <a:spLocks noChangeArrowheads="1"/>
          </p:cNvSpPr>
          <p:nvPr/>
        </p:nvSpPr>
        <p:spPr bwMode="auto">
          <a:xfrm flipH="1">
            <a:off x="1588" y="68278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50" name="Rectangle 66"/>
          <p:cNvSpPr>
            <a:spLocks noChangeArrowheads="1"/>
          </p:cNvSpPr>
          <p:nvPr/>
        </p:nvSpPr>
        <p:spPr bwMode="auto">
          <a:xfrm flipH="1">
            <a:off x="1588" y="15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51" name="Rectangle 67"/>
          <p:cNvSpPr>
            <a:spLocks noGrp="1" noChangeArrowheads="1"/>
          </p:cNvSpPr>
          <p:nvPr>
            <p:ph type="body" idx="1"/>
          </p:nvPr>
        </p:nvSpPr>
        <p:spPr>
          <a:xfrm>
            <a:off x="247650" y="1676400"/>
            <a:ext cx="8674100" cy="4724400"/>
          </a:xfrm>
          <a:ln>
            <a:solidFill>
              <a:schemeClr val="folHlink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/>
              <a:t>Monopoly Defined</a:t>
            </a:r>
          </a:p>
          <a:p>
            <a:endParaRPr lang="en-US" dirty="0"/>
          </a:p>
          <a:p>
            <a:r>
              <a:rPr lang="en-US" dirty="0"/>
              <a:t>The Monopolist’s Supply Decision</a:t>
            </a:r>
          </a:p>
          <a:p>
            <a:endParaRPr lang="en-US" dirty="0"/>
          </a:p>
          <a:p>
            <a:r>
              <a:rPr lang="en-US" dirty="0"/>
              <a:t>A Comparison of Monopoly and Perfect Competition</a:t>
            </a:r>
          </a:p>
          <a:p>
            <a:endParaRPr lang="en-US" dirty="0"/>
          </a:p>
          <a:p>
            <a:r>
              <a:rPr lang="en-US" dirty="0"/>
              <a:t>Can Anything Good Be Said About Monopoly?</a:t>
            </a:r>
          </a:p>
          <a:p>
            <a:endParaRPr lang="en-US" dirty="0"/>
          </a:p>
          <a:p>
            <a:r>
              <a:rPr lang="en-US" dirty="0"/>
              <a:t>Price Discrimination Under Monopoly</a:t>
            </a:r>
          </a:p>
        </p:txBody>
      </p:sp>
      <p:sp>
        <p:nvSpPr>
          <p:cNvPr id="42052" name="Rectangle 68"/>
          <p:cNvSpPr>
            <a:spLocks noChangeArrowheads="1"/>
          </p:cNvSpPr>
          <p:nvPr/>
        </p:nvSpPr>
        <p:spPr bwMode="auto">
          <a:xfrm>
            <a:off x="3657600" y="1143000"/>
            <a:ext cx="76200" cy="152400"/>
          </a:xfrm>
          <a:prstGeom prst="rect">
            <a:avLst/>
          </a:prstGeom>
          <a:solidFill>
            <a:srgbClr val="F0D23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53" name="Rectangle 69"/>
          <p:cNvSpPr>
            <a:spLocks noGrp="1" noChangeArrowheads="1"/>
          </p:cNvSpPr>
          <p:nvPr>
            <p:ph type="title"/>
          </p:nvPr>
        </p:nvSpPr>
        <p:spPr>
          <a:xfrm>
            <a:off x="238125" y="223838"/>
            <a:ext cx="8683625" cy="1143000"/>
          </a:xfrm>
          <a:gradFill>
            <a:gsLst>
              <a:gs pos="0">
                <a:srgbClr val="F5E079"/>
              </a:gs>
              <a:gs pos="100000">
                <a:srgbClr val="F5E079">
                  <a:gamma/>
                  <a:tint val="15294"/>
                  <a:invGamma/>
                </a:srgbClr>
              </a:gs>
            </a:gsLst>
          </a:gradFill>
          <a:ln/>
        </p:spPr>
        <p:txBody>
          <a:bodyPr/>
          <a:lstStyle/>
          <a:p>
            <a:r>
              <a:rPr lang="en-US" sz="4000"/>
              <a:t>Outline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A Comparison of Monopoly and Perfect Competition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85800" indent="-685800"/>
            <a:r>
              <a:rPr lang="en-US" sz="2800" dirty="0"/>
              <a:t>Imagine a court order breaks up a monopoly into large number of competitive firms.</a:t>
            </a:r>
          </a:p>
          <a:p>
            <a:pPr marL="685800" indent="-685800"/>
            <a:r>
              <a:rPr lang="en-US" sz="2800" dirty="0"/>
              <a:t>Assume industry D and costs stay same. Somewhat unrealistic, but it allows us to compare LR (P,Q) pair under monopoly vs. perfect competition.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32" name="Rectangle 120"/>
          <p:cNvSpPr>
            <a:spLocks noChangeArrowheads="1"/>
          </p:cNvSpPr>
          <p:nvPr/>
        </p:nvSpPr>
        <p:spPr bwMode="auto">
          <a:xfrm>
            <a:off x="228600" y="1600200"/>
            <a:ext cx="6778625" cy="48434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3838"/>
            <a:ext cx="8763000" cy="1143000"/>
          </a:xfrm>
        </p:spPr>
        <p:txBody>
          <a:bodyPr>
            <a:normAutofit fontScale="90000"/>
          </a:bodyPr>
          <a:lstStyle/>
          <a:p>
            <a:pPr indent="457200"/>
            <a:r>
              <a:rPr lang="en-US" sz="3600">
                <a:solidFill>
                  <a:srgbClr val="010000"/>
                </a:solidFill>
              </a:rPr>
              <a:t>FIGURE 4. Compare Monopoly to Competitive Industry</a:t>
            </a:r>
            <a:endParaRPr lang="en-US" sz="3600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81000" y="304800"/>
            <a:ext cx="304800" cy="304800"/>
          </a:xfrm>
          <a:prstGeom prst="rect">
            <a:avLst/>
          </a:prstGeom>
          <a:solidFill>
            <a:srgbClr val="E14D3A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4260850" y="3981450"/>
            <a:ext cx="1588" cy="1588"/>
          </a:xfrm>
          <a:prstGeom prst="line">
            <a:avLst/>
          </a:prstGeom>
          <a:noFill/>
          <a:ln w="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4260850" y="3981450"/>
            <a:ext cx="1588" cy="1588"/>
          </a:xfrm>
          <a:prstGeom prst="line">
            <a:avLst/>
          </a:prstGeom>
          <a:noFill/>
          <a:ln w="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228600" y="6202363"/>
            <a:ext cx="6778625" cy="1587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228600" y="5959475"/>
            <a:ext cx="6778625" cy="1588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228600" y="5718175"/>
            <a:ext cx="6778625" cy="1588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228600" y="5475288"/>
            <a:ext cx="6778625" cy="1587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228600" y="5233988"/>
            <a:ext cx="6778625" cy="1587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228600" y="4991100"/>
            <a:ext cx="6778625" cy="1588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228600" y="4749800"/>
            <a:ext cx="6778625" cy="1588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228600" y="4506913"/>
            <a:ext cx="6778625" cy="1587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228600" y="4264025"/>
            <a:ext cx="6778625" cy="1588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228600" y="4022725"/>
            <a:ext cx="6778625" cy="1588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>
            <a:off x="228600" y="3779838"/>
            <a:ext cx="6778625" cy="1587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228600" y="3538538"/>
            <a:ext cx="6778625" cy="1587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>
            <a:off x="228600" y="3295650"/>
            <a:ext cx="6778625" cy="1588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>
            <a:off x="228600" y="3054350"/>
            <a:ext cx="6778625" cy="1588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>
            <a:off x="228600" y="2811463"/>
            <a:ext cx="6778625" cy="1587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>
            <a:off x="228600" y="2570163"/>
            <a:ext cx="6778625" cy="1587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>
            <a:off x="228600" y="2327275"/>
            <a:ext cx="6778625" cy="1588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6" name="Line 24"/>
          <p:cNvSpPr>
            <a:spLocks noChangeShapeType="1"/>
          </p:cNvSpPr>
          <p:nvPr/>
        </p:nvSpPr>
        <p:spPr bwMode="auto">
          <a:xfrm>
            <a:off x="228600" y="2084388"/>
            <a:ext cx="6778625" cy="1587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7" name="Line 25"/>
          <p:cNvSpPr>
            <a:spLocks noChangeShapeType="1"/>
          </p:cNvSpPr>
          <p:nvPr/>
        </p:nvSpPr>
        <p:spPr bwMode="auto">
          <a:xfrm>
            <a:off x="228600" y="1843088"/>
            <a:ext cx="6778625" cy="1587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8" name="Line 26"/>
          <p:cNvSpPr>
            <a:spLocks noChangeShapeType="1"/>
          </p:cNvSpPr>
          <p:nvPr/>
        </p:nvSpPr>
        <p:spPr bwMode="auto">
          <a:xfrm>
            <a:off x="471488" y="1600200"/>
            <a:ext cx="1587" cy="4843463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9" name="Line 27"/>
          <p:cNvSpPr>
            <a:spLocks noChangeShapeType="1"/>
          </p:cNvSpPr>
          <p:nvPr/>
        </p:nvSpPr>
        <p:spPr bwMode="auto">
          <a:xfrm>
            <a:off x="712788" y="1600200"/>
            <a:ext cx="1587" cy="4843463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0" name="Line 28"/>
          <p:cNvSpPr>
            <a:spLocks noChangeShapeType="1"/>
          </p:cNvSpPr>
          <p:nvPr/>
        </p:nvSpPr>
        <p:spPr bwMode="auto">
          <a:xfrm>
            <a:off x="955675" y="1600200"/>
            <a:ext cx="1588" cy="4843463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1" name="Line 29"/>
          <p:cNvSpPr>
            <a:spLocks noChangeShapeType="1"/>
          </p:cNvSpPr>
          <p:nvPr/>
        </p:nvSpPr>
        <p:spPr bwMode="auto">
          <a:xfrm>
            <a:off x="1196975" y="1600200"/>
            <a:ext cx="1588" cy="4843463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2" name="Line 30"/>
          <p:cNvSpPr>
            <a:spLocks noChangeShapeType="1"/>
          </p:cNvSpPr>
          <p:nvPr/>
        </p:nvSpPr>
        <p:spPr bwMode="auto">
          <a:xfrm>
            <a:off x="1439863" y="1600200"/>
            <a:ext cx="1587" cy="4843463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3" name="Line 31"/>
          <p:cNvSpPr>
            <a:spLocks noChangeShapeType="1"/>
          </p:cNvSpPr>
          <p:nvPr/>
        </p:nvSpPr>
        <p:spPr bwMode="auto">
          <a:xfrm>
            <a:off x="1681163" y="1600200"/>
            <a:ext cx="1587" cy="4843463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4" name="Line 32"/>
          <p:cNvSpPr>
            <a:spLocks noChangeShapeType="1"/>
          </p:cNvSpPr>
          <p:nvPr/>
        </p:nvSpPr>
        <p:spPr bwMode="auto">
          <a:xfrm>
            <a:off x="1924050" y="1600200"/>
            <a:ext cx="1588" cy="4843463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5" name="Line 33"/>
          <p:cNvSpPr>
            <a:spLocks noChangeShapeType="1"/>
          </p:cNvSpPr>
          <p:nvPr/>
        </p:nvSpPr>
        <p:spPr bwMode="auto">
          <a:xfrm>
            <a:off x="2165350" y="1600200"/>
            <a:ext cx="1588" cy="4843463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6" name="Line 34"/>
          <p:cNvSpPr>
            <a:spLocks noChangeShapeType="1"/>
          </p:cNvSpPr>
          <p:nvPr/>
        </p:nvSpPr>
        <p:spPr bwMode="auto">
          <a:xfrm>
            <a:off x="2408238" y="1600200"/>
            <a:ext cx="1587" cy="4843463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7" name="Line 35"/>
          <p:cNvSpPr>
            <a:spLocks noChangeShapeType="1"/>
          </p:cNvSpPr>
          <p:nvPr/>
        </p:nvSpPr>
        <p:spPr bwMode="auto">
          <a:xfrm>
            <a:off x="2649538" y="1600200"/>
            <a:ext cx="1587" cy="4843463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8" name="Line 36"/>
          <p:cNvSpPr>
            <a:spLocks noChangeShapeType="1"/>
          </p:cNvSpPr>
          <p:nvPr/>
        </p:nvSpPr>
        <p:spPr bwMode="auto">
          <a:xfrm>
            <a:off x="2892425" y="1600200"/>
            <a:ext cx="1588" cy="4843463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9" name="Line 37"/>
          <p:cNvSpPr>
            <a:spLocks noChangeShapeType="1"/>
          </p:cNvSpPr>
          <p:nvPr/>
        </p:nvSpPr>
        <p:spPr bwMode="auto">
          <a:xfrm>
            <a:off x="3133725" y="1600200"/>
            <a:ext cx="1588" cy="4843463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0" name="Line 38"/>
          <p:cNvSpPr>
            <a:spLocks noChangeShapeType="1"/>
          </p:cNvSpPr>
          <p:nvPr/>
        </p:nvSpPr>
        <p:spPr bwMode="auto">
          <a:xfrm>
            <a:off x="3375025" y="1600200"/>
            <a:ext cx="1588" cy="4843463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1" name="Line 39"/>
          <p:cNvSpPr>
            <a:spLocks noChangeShapeType="1"/>
          </p:cNvSpPr>
          <p:nvPr/>
        </p:nvSpPr>
        <p:spPr bwMode="auto">
          <a:xfrm>
            <a:off x="3617913" y="1600200"/>
            <a:ext cx="1587" cy="4843463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2" name="Line 40"/>
          <p:cNvSpPr>
            <a:spLocks noChangeShapeType="1"/>
          </p:cNvSpPr>
          <p:nvPr/>
        </p:nvSpPr>
        <p:spPr bwMode="auto">
          <a:xfrm>
            <a:off x="3859213" y="1600200"/>
            <a:ext cx="1587" cy="4843463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3" name="Line 41"/>
          <p:cNvSpPr>
            <a:spLocks noChangeShapeType="1"/>
          </p:cNvSpPr>
          <p:nvPr/>
        </p:nvSpPr>
        <p:spPr bwMode="auto">
          <a:xfrm>
            <a:off x="4102100" y="1600200"/>
            <a:ext cx="1588" cy="4843463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4" name="Line 42"/>
          <p:cNvSpPr>
            <a:spLocks noChangeShapeType="1"/>
          </p:cNvSpPr>
          <p:nvPr/>
        </p:nvSpPr>
        <p:spPr bwMode="auto">
          <a:xfrm>
            <a:off x="4343400" y="1600200"/>
            <a:ext cx="1588" cy="4843463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5" name="Line 43"/>
          <p:cNvSpPr>
            <a:spLocks noChangeShapeType="1"/>
          </p:cNvSpPr>
          <p:nvPr/>
        </p:nvSpPr>
        <p:spPr bwMode="auto">
          <a:xfrm>
            <a:off x="4586288" y="1600200"/>
            <a:ext cx="1587" cy="4843463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6" name="Line 44"/>
          <p:cNvSpPr>
            <a:spLocks noChangeShapeType="1"/>
          </p:cNvSpPr>
          <p:nvPr/>
        </p:nvSpPr>
        <p:spPr bwMode="auto">
          <a:xfrm>
            <a:off x="4827588" y="1600200"/>
            <a:ext cx="1587" cy="4843463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7" name="Line 45"/>
          <p:cNvSpPr>
            <a:spLocks noChangeShapeType="1"/>
          </p:cNvSpPr>
          <p:nvPr/>
        </p:nvSpPr>
        <p:spPr bwMode="auto">
          <a:xfrm>
            <a:off x="5070475" y="1600200"/>
            <a:ext cx="1588" cy="4843463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8" name="Line 46"/>
          <p:cNvSpPr>
            <a:spLocks noChangeShapeType="1"/>
          </p:cNvSpPr>
          <p:nvPr/>
        </p:nvSpPr>
        <p:spPr bwMode="auto">
          <a:xfrm>
            <a:off x="5311775" y="1600200"/>
            <a:ext cx="1588" cy="4843463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59" name="Line 47"/>
          <p:cNvSpPr>
            <a:spLocks noChangeShapeType="1"/>
          </p:cNvSpPr>
          <p:nvPr/>
        </p:nvSpPr>
        <p:spPr bwMode="auto">
          <a:xfrm>
            <a:off x="5554663" y="1600200"/>
            <a:ext cx="1587" cy="4843463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60" name="Line 48"/>
          <p:cNvSpPr>
            <a:spLocks noChangeShapeType="1"/>
          </p:cNvSpPr>
          <p:nvPr/>
        </p:nvSpPr>
        <p:spPr bwMode="auto">
          <a:xfrm>
            <a:off x="5795963" y="1600200"/>
            <a:ext cx="1587" cy="4843463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61" name="Line 49"/>
          <p:cNvSpPr>
            <a:spLocks noChangeShapeType="1"/>
          </p:cNvSpPr>
          <p:nvPr/>
        </p:nvSpPr>
        <p:spPr bwMode="auto">
          <a:xfrm>
            <a:off x="6038850" y="1600200"/>
            <a:ext cx="1588" cy="4843463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62" name="Line 50"/>
          <p:cNvSpPr>
            <a:spLocks noChangeShapeType="1"/>
          </p:cNvSpPr>
          <p:nvPr/>
        </p:nvSpPr>
        <p:spPr bwMode="auto">
          <a:xfrm>
            <a:off x="6280150" y="1600200"/>
            <a:ext cx="1588" cy="4843463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63" name="Line 51"/>
          <p:cNvSpPr>
            <a:spLocks noChangeShapeType="1"/>
          </p:cNvSpPr>
          <p:nvPr/>
        </p:nvSpPr>
        <p:spPr bwMode="auto">
          <a:xfrm>
            <a:off x="6523038" y="1600200"/>
            <a:ext cx="1587" cy="4843463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64" name="Line 52"/>
          <p:cNvSpPr>
            <a:spLocks noChangeShapeType="1"/>
          </p:cNvSpPr>
          <p:nvPr/>
        </p:nvSpPr>
        <p:spPr bwMode="auto">
          <a:xfrm>
            <a:off x="6764338" y="1600200"/>
            <a:ext cx="1587" cy="4843463"/>
          </a:xfrm>
          <a:prstGeom prst="line">
            <a:avLst/>
          </a:prstGeom>
          <a:noFill/>
          <a:ln w="20638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65" name="Rectangle 53"/>
          <p:cNvSpPr>
            <a:spLocks noChangeArrowheads="1"/>
          </p:cNvSpPr>
          <p:nvPr/>
        </p:nvSpPr>
        <p:spPr bwMode="auto">
          <a:xfrm>
            <a:off x="228600" y="1600200"/>
            <a:ext cx="6778625" cy="4843463"/>
          </a:xfrm>
          <a:prstGeom prst="rect">
            <a:avLst/>
          </a:prstGeom>
          <a:noFill/>
          <a:ln w="20638">
            <a:solidFill>
              <a:srgbClr val="B3E3EE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78" name="Freeform 66"/>
          <p:cNvSpPr>
            <a:spLocks/>
          </p:cNvSpPr>
          <p:nvPr/>
        </p:nvSpPr>
        <p:spPr bwMode="auto">
          <a:xfrm>
            <a:off x="1439863" y="1863725"/>
            <a:ext cx="5303837" cy="36115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275"/>
              </a:cxn>
              <a:cxn ang="0">
                <a:pos x="3341" y="2275"/>
              </a:cxn>
            </a:cxnLst>
            <a:rect l="0" t="0" r="r" b="b"/>
            <a:pathLst>
              <a:path w="3341" h="2275">
                <a:moveTo>
                  <a:pt x="0" y="0"/>
                </a:moveTo>
                <a:lnTo>
                  <a:pt x="0" y="2275"/>
                </a:lnTo>
                <a:lnTo>
                  <a:pt x="3341" y="2275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87" name="Line 75"/>
          <p:cNvSpPr>
            <a:spLocks noChangeShapeType="1"/>
          </p:cNvSpPr>
          <p:nvPr/>
        </p:nvSpPr>
        <p:spPr bwMode="auto">
          <a:xfrm>
            <a:off x="3819525" y="3941763"/>
            <a:ext cx="1588" cy="1587"/>
          </a:xfrm>
          <a:prstGeom prst="line">
            <a:avLst/>
          </a:prstGeom>
          <a:noFill/>
          <a:ln w="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88" name="Line 76"/>
          <p:cNvSpPr>
            <a:spLocks noChangeShapeType="1"/>
          </p:cNvSpPr>
          <p:nvPr/>
        </p:nvSpPr>
        <p:spPr bwMode="auto">
          <a:xfrm>
            <a:off x="3819525" y="3941763"/>
            <a:ext cx="1588" cy="1587"/>
          </a:xfrm>
          <a:prstGeom prst="line">
            <a:avLst/>
          </a:prstGeom>
          <a:noFill/>
          <a:ln w="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99" name="Rectangle 87"/>
          <p:cNvSpPr>
            <a:spLocks noChangeArrowheads="1"/>
          </p:cNvSpPr>
          <p:nvPr/>
        </p:nvSpPr>
        <p:spPr bwMode="auto">
          <a:xfrm>
            <a:off x="4425950" y="5507038"/>
            <a:ext cx="42227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charset="0"/>
              </a:rPr>
              <a:t>300 </a:t>
            </a:r>
            <a:endParaRPr lang="en-US"/>
          </a:p>
        </p:txBody>
      </p:sp>
      <p:sp>
        <p:nvSpPr>
          <p:cNvPr id="39000" name="Rectangle 88"/>
          <p:cNvSpPr>
            <a:spLocks noChangeArrowheads="1"/>
          </p:cNvSpPr>
          <p:nvPr/>
        </p:nvSpPr>
        <p:spPr bwMode="auto">
          <a:xfrm>
            <a:off x="1025525" y="3175000"/>
            <a:ext cx="42227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FF1919"/>
                </a:solidFill>
                <a:latin typeface="Arial" charset="0"/>
              </a:rPr>
              <a:t>$10 </a:t>
            </a:r>
            <a:endParaRPr lang="en-US"/>
          </a:p>
        </p:txBody>
      </p:sp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2362200" y="2908300"/>
            <a:ext cx="4124325" cy="2106613"/>
            <a:chOff x="2041" y="1857"/>
            <a:chExt cx="2598" cy="1327"/>
          </a:xfrm>
        </p:grpSpPr>
        <p:sp>
          <p:nvSpPr>
            <p:cNvPr id="38974" name="Freeform 62"/>
            <p:cNvSpPr>
              <a:spLocks noEditPoints="1"/>
            </p:cNvSpPr>
            <p:nvPr/>
          </p:nvSpPr>
          <p:spPr bwMode="auto">
            <a:xfrm>
              <a:off x="2222" y="1949"/>
              <a:ext cx="2122" cy="1093"/>
            </a:xfrm>
            <a:custGeom>
              <a:avLst/>
              <a:gdLst/>
              <a:ahLst/>
              <a:cxnLst>
                <a:cxn ang="0">
                  <a:pos x="2122" y="0"/>
                </a:cxn>
                <a:cxn ang="0">
                  <a:pos x="1995" y="63"/>
                </a:cxn>
                <a:cxn ang="0">
                  <a:pos x="1944" y="89"/>
                </a:cxn>
                <a:cxn ang="0">
                  <a:pos x="1804" y="165"/>
                </a:cxn>
                <a:cxn ang="0">
                  <a:pos x="1766" y="190"/>
                </a:cxn>
                <a:cxn ang="0">
                  <a:pos x="1626" y="254"/>
                </a:cxn>
                <a:cxn ang="0">
                  <a:pos x="1588" y="279"/>
                </a:cxn>
                <a:cxn ang="0">
                  <a:pos x="1449" y="343"/>
                </a:cxn>
                <a:cxn ang="0">
                  <a:pos x="1398" y="368"/>
                </a:cxn>
                <a:cxn ang="0">
                  <a:pos x="1271" y="445"/>
                </a:cxn>
                <a:cxn ang="0">
                  <a:pos x="1220" y="470"/>
                </a:cxn>
                <a:cxn ang="0">
                  <a:pos x="1093" y="534"/>
                </a:cxn>
                <a:cxn ang="0">
                  <a:pos x="1042" y="559"/>
                </a:cxn>
                <a:cxn ang="0">
                  <a:pos x="902" y="635"/>
                </a:cxn>
                <a:cxn ang="0">
                  <a:pos x="864" y="648"/>
                </a:cxn>
                <a:cxn ang="0">
                  <a:pos x="724" y="724"/>
                </a:cxn>
                <a:cxn ang="0">
                  <a:pos x="686" y="750"/>
                </a:cxn>
                <a:cxn ang="0">
                  <a:pos x="546" y="813"/>
                </a:cxn>
                <a:cxn ang="0">
                  <a:pos x="496" y="839"/>
                </a:cxn>
                <a:cxn ang="0">
                  <a:pos x="369" y="915"/>
                </a:cxn>
                <a:cxn ang="0">
                  <a:pos x="318" y="940"/>
                </a:cxn>
                <a:cxn ang="0">
                  <a:pos x="191" y="1004"/>
                </a:cxn>
                <a:cxn ang="0">
                  <a:pos x="140" y="1029"/>
                </a:cxn>
                <a:cxn ang="0">
                  <a:pos x="0" y="1093"/>
                </a:cxn>
              </a:cxnLst>
              <a:rect l="0" t="0" r="r" b="b"/>
              <a:pathLst>
                <a:path w="2122" h="1093">
                  <a:moveTo>
                    <a:pt x="2122" y="0"/>
                  </a:moveTo>
                  <a:lnTo>
                    <a:pt x="1995" y="63"/>
                  </a:lnTo>
                  <a:moveTo>
                    <a:pt x="1944" y="89"/>
                  </a:moveTo>
                  <a:lnTo>
                    <a:pt x="1804" y="165"/>
                  </a:lnTo>
                  <a:moveTo>
                    <a:pt x="1766" y="190"/>
                  </a:moveTo>
                  <a:lnTo>
                    <a:pt x="1626" y="254"/>
                  </a:lnTo>
                  <a:moveTo>
                    <a:pt x="1588" y="279"/>
                  </a:moveTo>
                  <a:lnTo>
                    <a:pt x="1449" y="343"/>
                  </a:lnTo>
                  <a:moveTo>
                    <a:pt x="1398" y="368"/>
                  </a:moveTo>
                  <a:lnTo>
                    <a:pt x="1271" y="445"/>
                  </a:lnTo>
                  <a:moveTo>
                    <a:pt x="1220" y="470"/>
                  </a:moveTo>
                  <a:lnTo>
                    <a:pt x="1093" y="534"/>
                  </a:lnTo>
                  <a:moveTo>
                    <a:pt x="1042" y="559"/>
                  </a:moveTo>
                  <a:lnTo>
                    <a:pt x="902" y="635"/>
                  </a:lnTo>
                  <a:moveTo>
                    <a:pt x="864" y="648"/>
                  </a:moveTo>
                  <a:lnTo>
                    <a:pt x="724" y="724"/>
                  </a:lnTo>
                  <a:moveTo>
                    <a:pt x="686" y="750"/>
                  </a:moveTo>
                  <a:lnTo>
                    <a:pt x="546" y="813"/>
                  </a:lnTo>
                  <a:moveTo>
                    <a:pt x="496" y="839"/>
                  </a:moveTo>
                  <a:lnTo>
                    <a:pt x="369" y="915"/>
                  </a:lnTo>
                  <a:moveTo>
                    <a:pt x="318" y="940"/>
                  </a:moveTo>
                  <a:lnTo>
                    <a:pt x="191" y="1004"/>
                  </a:lnTo>
                  <a:moveTo>
                    <a:pt x="140" y="1029"/>
                  </a:moveTo>
                  <a:lnTo>
                    <a:pt x="0" y="1093"/>
                  </a:lnTo>
                </a:path>
              </a:pathLst>
            </a:custGeom>
            <a:noFill/>
            <a:ln w="603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01" name="Rectangle 89"/>
            <p:cNvSpPr>
              <a:spLocks noChangeArrowheads="1"/>
            </p:cNvSpPr>
            <p:nvPr/>
          </p:nvSpPr>
          <p:spPr bwMode="auto">
            <a:xfrm>
              <a:off x="2041" y="3021"/>
              <a:ext cx="23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AC </a:t>
              </a:r>
              <a:endParaRPr lang="en-US"/>
            </a:p>
          </p:txBody>
        </p:sp>
        <p:sp>
          <p:nvSpPr>
            <p:cNvPr id="39004" name="Rectangle 92"/>
            <p:cNvSpPr>
              <a:spLocks noChangeArrowheads="1"/>
            </p:cNvSpPr>
            <p:nvPr/>
          </p:nvSpPr>
          <p:spPr bwMode="auto">
            <a:xfrm>
              <a:off x="4405" y="1857"/>
              <a:ext cx="23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>
                  <a:solidFill>
                    <a:srgbClr val="000000"/>
                  </a:solidFill>
                  <a:latin typeface="Arial" charset="0"/>
                </a:rPr>
                <a:t>AC </a:t>
              </a:r>
              <a:endParaRPr lang="en-US"/>
            </a:p>
          </p:txBody>
        </p:sp>
      </p:grpSp>
      <p:sp>
        <p:nvSpPr>
          <p:cNvPr id="39009" name="Rectangle 97"/>
          <p:cNvSpPr>
            <a:spLocks noChangeArrowheads="1"/>
          </p:cNvSpPr>
          <p:nvPr/>
        </p:nvSpPr>
        <p:spPr bwMode="auto">
          <a:xfrm>
            <a:off x="3756025" y="5961063"/>
            <a:ext cx="93662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charset="0"/>
              </a:rPr>
              <a:t>Quantity </a:t>
            </a:r>
            <a:endParaRPr lang="en-US"/>
          </a:p>
        </p:txBody>
      </p:sp>
      <p:sp>
        <p:nvSpPr>
          <p:cNvPr id="39010" name="Rectangle 98"/>
          <p:cNvSpPr>
            <a:spLocks noChangeArrowheads="1"/>
          </p:cNvSpPr>
          <p:nvPr/>
        </p:nvSpPr>
        <p:spPr bwMode="auto">
          <a:xfrm rot="16200000">
            <a:off x="-92868" y="3486943"/>
            <a:ext cx="14668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charset="0"/>
              </a:rPr>
              <a:t>Price per Unit </a:t>
            </a:r>
            <a:endParaRPr lang="en-US"/>
          </a:p>
        </p:txBody>
      </p:sp>
      <p:sp>
        <p:nvSpPr>
          <p:cNvPr id="39011" name="Rectangle 99"/>
          <p:cNvSpPr>
            <a:spLocks noChangeArrowheads="1"/>
          </p:cNvSpPr>
          <p:nvPr/>
        </p:nvSpPr>
        <p:spPr bwMode="auto">
          <a:xfrm>
            <a:off x="1236663" y="3657600"/>
            <a:ext cx="18097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charset="0"/>
              </a:rPr>
              <a:t>8 </a:t>
            </a:r>
            <a:endParaRPr lang="en-US"/>
          </a:p>
        </p:txBody>
      </p:sp>
      <p:sp>
        <p:nvSpPr>
          <p:cNvPr id="39012" name="Rectangle 100"/>
          <p:cNvSpPr>
            <a:spLocks noChangeArrowheads="1"/>
          </p:cNvSpPr>
          <p:nvPr/>
        </p:nvSpPr>
        <p:spPr bwMode="auto">
          <a:xfrm>
            <a:off x="2951163" y="5507038"/>
            <a:ext cx="42227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FF1919"/>
                </a:solidFill>
                <a:latin typeface="Arial" charset="0"/>
              </a:rPr>
              <a:t>150 </a:t>
            </a:r>
            <a:endParaRPr lang="en-US"/>
          </a:p>
        </p:txBody>
      </p:sp>
      <p:grpSp>
        <p:nvGrpSpPr>
          <p:cNvPr id="3" name="Group 105"/>
          <p:cNvGrpSpPr>
            <a:grpSpLocks/>
          </p:cNvGrpSpPr>
          <p:nvPr/>
        </p:nvGrpSpPr>
        <p:grpSpPr bwMode="auto">
          <a:xfrm>
            <a:off x="1379538" y="2398713"/>
            <a:ext cx="6440487" cy="2374900"/>
            <a:chOff x="1422" y="1536"/>
            <a:chExt cx="4057" cy="1496"/>
          </a:xfrm>
        </p:grpSpPr>
        <p:sp>
          <p:nvSpPr>
            <p:cNvPr id="38977" name="Line 65"/>
            <p:cNvSpPr>
              <a:spLocks noChangeShapeType="1"/>
            </p:cNvSpPr>
            <p:nvPr/>
          </p:nvSpPr>
          <p:spPr bwMode="auto">
            <a:xfrm>
              <a:off x="1422" y="1707"/>
              <a:ext cx="2998" cy="1081"/>
            </a:xfrm>
            <a:prstGeom prst="line">
              <a:avLst/>
            </a:prstGeom>
            <a:noFill/>
            <a:ln w="603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96"/>
            <p:cNvGrpSpPr>
              <a:grpSpLocks/>
            </p:cNvGrpSpPr>
            <p:nvPr/>
          </p:nvGrpSpPr>
          <p:grpSpPr bwMode="auto">
            <a:xfrm>
              <a:off x="4253" y="2869"/>
              <a:ext cx="1226" cy="163"/>
              <a:chOff x="4253" y="2869"/>
              <a:chExt cx="1226" cy="163"/>
            </a:xfrm>
          </p:grpSpPr>
          <p:sp>
            <p:nvSpPr>
              <p:cNvPr id="39006" name="Rectangle 94"/>
              <p:cNvSpPr>
                <a:spLocks noChangeArrowheads="1"/>
              </p:cNvSpPr>
              <p:nvPr/>
            </p:nvSpPr>
            <p:spPr bwMode="auto">
              <a:xfrm>
                <a:off x="4253" y="2869"/>
                <a:ext cx="136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 b="1" i="1">
                    <a:solidFill>
                      <a:srgbClr val="000000"/>
                    </a:solidFill>
                    <a:latin typeface="Arial" charset="0"/>
                  </a:rPr>
                  <a:t>D </a:t>
                </a:r>
                <a:endParaRPr lang="en-US"/>
              </a:p>
            </p:txBody>
          </p:sp>
          <p:sp>
            <p:nvSpPr>
              <p:cNvPr id="39007" name="Rectangle 95"/>
              <p:cNvSpPr>
                <a:spLocks noChangeArrowheads="1"/>
              </p:cNvSpPr>
              <p:nvPr/>
            </p:nvSpPr>
            <p:spPr bwMode="auto">
              <a:xfrm>
                <a:off x="4388" y="2869"/>
                <a:ext cx="1091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 b="1">
                    <a:solidFill>
                      <a:srgbClr val="000000"/>
                    </a:solidFill>
                    <a:latin typeface="Arial" charset="0"/>
                  </a:rPr>
                  <a:t>(= AR = P = MU)  </a:t>
                </a:r>
                <a:endParaRPr lang="en-US"/>
              </a:p>
            </p:txBody>
          </p:sp>
        </p:grpSp>
        <p:sp>
          <p:nvSpPr>
            <p:cNvPr id="39013" name="Rectangle 101"/>
            <p:cNvSpPr>
              <a:spLocks noChangeArrowheads="1"/>
            </p:cNvSpPr>
            <p:nvPr/>
          </p:nvSpPr>
          <p:spPr bwMode="auto">
            <a:xfrm>
              <a:off x="1535" y="1536"/>
              <a:ext cx="13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i="1">
                  <a:solidFill>
                    <a:srgbClr val="000000"/>
                  </a:solidFill>
                  <a:latin typeface="Arial" charset="0"/>
                </a:rPr>
                <a:t>D </a:t>
              </a:r>
              <a:endParaRPr lang="en-US"/>
            </a:p>
          </p:txBody>
        </p:sp>
      </p:grpSp>
      <p:grpSp>
        <p:nvGrpSpPr>
          <p:cNvPr id="5" name="Group 107"/>
          <p:cNvGrpSpPr>
            <a:grpSpLocks/>
          </p:cNvGrpSpPr>
          <p:nvPr/>
        </p:nvGrpSpPr>
        <p:grpSpPr bwMode="auto">
          <a:xfrm>
            <a:off x="2389188" y="2130425"/>
            <a:ext cx="2941637" cy="2160588"/>
            <a:chOff x="2058" y="1367"/>
            <a:chExt cx="1853" cy="1361"/>
          </a:xfrm>
        </p:grpSpPr>
        <p:sp>
          <p:nvSpPr>
            <p:cNvPr id="39002" name="Rectangle 90"/>
            <p:cNvSpPr>
              <a:spLocks noChangeArrowheads="1"/>
            </p:cNvSpPr>
            <p:nvPr/>
          </p:nvSpPr>
          <p:spPr bwMode="auto">
            <a:xfrm>
              <a:off x="2058" y="2565"/>
              <a:ext cx="24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>
                  <a:solidFill>
                    <a:srgbClr val="FF1919"/>
                  </a:solidFill>
                  <a:latin typeface="Arial" charset="0"/>
                </a:rPr>
                <a:t>MC </a:t>
              </a:r>
              <a:endParaRPr lang="en-US"/>
            </a:p>
          </p:txBody>
        </p:sp>
        <p:sp>
          <p:nvSpPr>
            <p:cNvPr id="39003" name="Rectangle 91"/>
            <p:cNvSpPr>
              <a:spLocks noChangeArrowheads="1"/>
            </p:cNvSpPr>
            <p:nvPr/>
          </p:nvSpPr>
          <p:spPr bwMode="auto">
            <a:xfrm>
              <a:off x="3662" y="1367"/>
              <a:ext cx="24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>
                  <a:solidFill>
                    <a:srgbClr val="FF1919"/>
                  </a:solidFill>
                  <a:latin typeface="Arial" charset="0"/>
                </a:rPr>
                <a:t>MC </a:t>
              </a:r>
              <a:endParaRPr lang="en-US"/>
            </a:p>
          </p:txBody>
        </p:sp>
        <p:sp>
          <p:nvSpPr>
            <p:cNvPr id="39014" name="Freeform 102"/>
            <p:cNvSpPr>
              <a:spLocks noEditPoints="1"/>
            </p:cNvSpPr>
            <p:nvPr/>
          </p:nvSpPr>
          <p:spPr bwMode="auto">
            <a:xfrm>
              <a:off x="2298" y="1453"/>
              <a:ext cx="1284" cy="1144"/>
            </a:xfrm>
            <a:custGeom>
              <a:avLst/>
              <a:gdLst/>
              <a:ahLst/>
              <a:cxnLst>
                <a:cxn ang="0">
                  <a:pos x="1284" y="0"/>
                </a:cxn>
                <a:cxn ang="0">
                  <a:pos x="1169" y="102"/>
                </a:cxn>
                <a:cxn ang="0">
                  <a:pos x="1131" y="127"/>
                </a:cxn>
                <a:cxn ang="0">
                  <a:pos x="1017" y="229"/>
                </a:cxn>
                <a:cxn ang="0">
                  <a:pos x="979" y="267"/>
                </a:cxn>
                <a:cxn ang="0">
                  <a:pos x="864" y="368"/>
                </a:cxn>
                <a:cxn ang="0">
                  <a:pos x="826" y="407"/>
                </a:cxn>
                <a:cxn ang="0">
                  <a:pos x="712" y="508"/>
                </a:cxn>
                <a:cxn ang="0">
                  <a:pos x="674" y="534"/>
                </a:cxn>
                <a:cxn ang="0">
                  <a:pos x="559" y="635"/>
                </a:cxn>
                <a:cxn ang="0">
                  <a:pos x="521" y="674"/>
                </a:cxn>
                <a:cxn ang="0">
                  <a:pos x="420" y="775"/>
                </a:cxn>
                <a:cxn ang="0">
                  <a:pos x="381" y="801"/>
                </a:cxn>
                <a:cxn ang="0">
                  <a:pos x="267" y="902"/>
                </a:cxn>
                <a:cxn ang="0">
                  <a:pos x="229" y="941"/>
                </a:cxn>
                <a:cxn ang="0">
                  <a:pos x="115" y="1042"/>
                </a:cxn>
                <a:cxn ang="0">
                  <a:pos x="77" y="1080"/>
                </a:cxn>
                <a:cxn ang="0">
                  <a:pos x="0" y="1144"/>
                </a:cxn>
              </a:cxnLst>
              <a:rect l="0" t="0" r="r" b="b"/>
              <a:pathLst>
                <a:path w="1284" h="1144">
                  <a:moveTo>
                    <a:pt x="1284" y="0"/>
                  </a:moveTo>
                  <a:lnTo>
                    <a:pt x="1169" y="102"/>
                  </a:lnTo>
                  <a:moveTo>
                    <a:pt x="1131" y="127"/>
                  </a:moveTo>
                  <a:lnTo>
                    <a:pt x="1017" y="229"/>
                  </a:lnTo>
                  <a:moveTo>
                    <a:pt x="979" y="267"/>
                  </a:moveTo>
                  <a:lnTo>
                    <a:pt x="864" y="368"/>
                  </a:lnTo>
                  <a:moveTo>
                    <a:pt x="826" y="407"/>
                  </a:moveTo>
                  <a:lnTo>
                    <a:pt x="712" y="508"/>
                  </a:lnTo>
                  <a:moveTo>
                    <a:pt x="674" y="534"/>
                  </a:moveTo>
                  <a:lnTo>
                    <a:pt x="559" y="635"/>
                  </a:lnTo>
                  <a:moveTo>
                    <a:pt x="521" y="674"/>
                  </a:moveTo>
                  <a:lnTo>
                    <a:pt x="420" y="775"/>
                  </a:lnTo>
                  <a:moveTo>
                    <a:pt x="381" y="801"/>
                  </a:moveTo>
                  <a:lnTo>
                    <a:pt x="267" y="902"/>
                  </a:lnTo>
                  <a:moveTo>
                    <a:pt x="229" y="941"/>
                  </a:moveTo>
                  <a:lnTo>
                    <a:pt x="115" y="1042"/>
                  </a:lnTo>
                  <a:moveTo>
                    <a:pt x="77" y="1080"/>
                  </a:moveTo>
                  <a:lnTo>
                    <a:pt x="0" y="1144"/>
                  </a:lnTo>
                </a:path>
              </a:pathLst>
            </a:custGeom>
            <a:noFill/>
            <a:ln w="60325">
              <a:solidFill>
                <a:srgbClr val="FE1B0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04"/>
          <p:cNvGrpSpPr>
            <a:grpSpLocks/>
          </p:cNvGrpSpPr>
          <p:nvPr/>
        </p:nvGrpSpPr>
        <p:grpSpPr bwMode="auto">
          <a:xfrm>
            <a:off x="1419225" y="2690813"/>
            <a:ext cx="4394200" cy="2725737"/>
            <a:chOff x="1447" y="1720"/>
            <a:chExt cx="2768" cy="1717"/>
          </a:xfrm>
        </p:grpSpPr>
        <p:sp>
          <p:nvSpPr>
            <p:cNvPr id="39005" name="Rectangle 93"/>
            <p:cNvSpPr>
              <a:spLocks noChangeArrowheads="1"/>
            </p:cNvSpPr>
            <p:nvPr/>
          </p:nvSpPr>
          <p:spPr bwMode="auto">
            <a:xfrm>
              <a:off x="3966" y="3274"/>
              <a:ext cx="24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>
                  <a:solidFill>
                    <a:srgbClr val="3373FF"/>
                  </a:solidFill>
                  <a:latin typeface="Arial" charset="0"/>
                </a:rPr>
                <a:t>MR </a:t>
              </a:r>
              <a:endParaRPr lang="en-US"/>
            </a:p>
          </p:txBody>
        </p:sp>
        <p:sp>
          <p:nvSpPr>
            <p:cNvPr id="39015" name="Line 103"/>
            <p:cNvSpPr>
              <a:spLocks noChangeShapeType="1"/>
            </p:cNvSpPr>
            <p:nvPr/>
          </p:nvSpPr>
          <p:spPr bwMode="auto">
            <a:xfrm>
              <a:off x="1447" y="1720"/>
              <a:ext cx="2478" cy="1602"/>
            </a:xfrm>
            <a:prstGeom prst="line">
              <a:avLst/>
            </a:prstGeom>
            <a:noFill/>
            <a:ln w="60325">
              <a:solidFill>
                <a:srgbClr val="3A52A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10"/>
          <p:cNvGrpSpPr>
            <a:grpSpLocks/>
          </p:cNvGrpSpPr>
          <p:nvPr/>
        </p:nvGrpSpPr>
        <p:grpSpPr bwMode="auto">
          <a:xfrm>
            <a:off x="1439863" y="3443288"/>
            <a:ext cx="3282950" cy="2052637"/>
            <a:chOff x="1460" y="2194"/>
            <a:chExt cx="2068" cy="1293"/>
          </a:xfrm>
        </p:grpSpPr>
        <p:sp>
          <p:nvSpPr>
            <p:cNvPr id="38970" name="Freeform 58"/>
            <p:cNvSpPr>
              <a:spLocks noEditPoints="1"/>
            </p:cNvSpPr>
            <p:nvPr/>
          </p:nvSpPr>
          <p:spPr bwMode="auto">
            <a:xfrm>
              <a:off x="1460" y="2406"/>
              <a:ext cx="1982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" y="0"/>
                </a:cxn>
                <a:cxn ang="0">
                  <a:pos x="76" y="0"/>
                </a:cxn>
                <a:cxn ang="0">
                  <a:pos x="127" y="0"/>
                </a:cxn>
                <a:cxn ang="0">
                  <a:pos x="165" y="0"/>
                </a:cxn>
                <a:cxn ang="0">
                  <a:pos x="216" y="0"/>
                </a:cxn>
                <a:cxn ang="0">
                  <a:pos x="254" y="0"/>
                </a:cxn>
                <a:cxn ang="0">
                  <a:pos x="305" y="0"/>
                </a:cxn>
                <a:cxn ang="0">
                  <a:pos x="330" y="0"/>
                </a:cxn>
                <a:cxn ang="0">
                  <a:pos x="381" y="0"/>
                </a:cxn>
                <a:cxn ang="0">
                  <a:pos x="419" y="0"/>
                </a:cxn>
                <a:cxn ang="0">
                  <a:pos x="470" y="0"/>
                </a:cxn>
                <a:cxn ang="0">
                  <a:pos x="508" y="0"/>
                </a:cxn>
                <a:cxn ang="0">
                  <a:pos x="559" y="0"/>
                </a:cxn>
                <a:cxn ang="0">
                  <a:pos x="584" y="0"/>
                </a:cxn>
                <a:cxn ang="0">
                  <a:pos x="635" y="0"/>
                </a:cxn>
                <a:cxn ang="0">
                  <a:pos x="673" y="0"/>
                </a:cxn>
                <a:cxn ang="0">
                  <a:pos x="724" y="0"/>
                </a:cxn>
                <a:cxn ang="0">
                  <a:pos x="762" y="0"/>
                </a:cxn>
                <a:cxn ang="0">
                  <a:pos x="813" y="0"/>
                </a:cxn>
                <a:cxn ang="0">
                  <a:pos x="838" y="0"/>
                </a:cxn>
                <a:cxn ang="0">
                  <a:pos x="889" y="0"/>
                </a:cxn>
                <a:cxn ang="0">
                  <a:pos x="927" y="0"/>
                </a:cxn>
                <a:cxn ang="0">
                  <a:pos x="978" y="0"/>
                </a:cxn>
                <a:cxn ang="0">
                  <a:pos x="1016" y="0"/>
                </a:cxn>
                <a:cxn ang="0">
                  <a:pos x="1067" y="0"/>
                </a:cxn>
                <a:cxn ang="0">
                  <a:pos x="1092" y="0"/>
                </a:cxn>
                <a:cxn ang="0">
                  <a:pos x="1143" y="0"/>
                </a:cxn>
                <a:cxn ang="0">
                  <a:pos x="1181" y="0"/>
                </a:cxn>
                <a:cxn ang="0">
                  <a:pos x="1232" y="0"/>
                </a:cxn>
                <a:cxn ang="0">
                  <a:pos x="1270" y="0"/>
                </a:cxn>
                <a:cxn ang="0">
                  <a:pos x="1321" y="0"/>
                </a:cxn>
                <a:cxn ang="0">
                  <a:pos x="1347" y="0"/>
                </a:cxn>
                <a:cxn ang="0">
                  <a:pos x="1397" y="0"/>
                </a:cxn>
                <a:cxn ang="0">
                  <a:pos x="1435" y="0"/>
                </a:cxn>
                <a:cxn ang="0">
                  <a:pos x="1486" y="0"/>
                </a:cxn>
                <a:cxn ang="0">
                  <a:pos x="1524" y="0"/>
                </a:cxn>
                <a:cxn ang="0">
                  <a:pos x="1575" y="0"/>
                </a:cxn>
                <a:cxn ang="0">
                  <a:pos x="1601" y="0"/>
                </a:cxn>
                <a:cxn ang="0">
                  <a:pos x="1651" y="0"/>
                </a:cxn>
                <a:cxn ang="0">
                  <a:pos x="1690" y="0"/>
                </a:cxn>
                <a:cxn ang="0">
                  <a:pos x="1740" y="0"/>
                </a:cxn>
                <a:cxn ang="0">
                  <a:pos x="1779" y="0"/>
                </a:cxn>
                <a:cxn ang="0">
                  <a:pos x="1829" y="0"/>
                </a:cxn>
                <a:cxn ang="0">
                  <a:pos x="1855" y="0"/>
                </a:cxn>
                <a:cxn ang="0">
                  <a:pos x="1906" y="0"/>
                </a:cxn>
                <a:cxn ang="0">
                  <a:pos x="1944" y="0"/>
                </a:cxn>
                <a:cxn ang="0">
                  <a:pos x="1982" y="0"/>
                </a:cxn>
              </a:cxnLst>
              <a:rect l="0" t="0" r="r" b="b"/>
              <a:pathLst>
                <a:path w="1982">
                  <a:moveTo>
                    <a:pt x="0" y="0"/>
                  </a:moveTo>
                  <a:lnTo>
                    <a:pt x="51" y="0"/>
                  </a:lnTo>
                  <a:moveTo>
                    <a:pt x="76" y="0"/>
                  </a:moveTo>
                  <a:lnTo>
                    <a:pt x="127" y="0"/>
                  </a:lnTo>
                  <a:moveTo>
                    <a:pt x="165" y="0"/>
                  </a:moveTo>
                  <a:lnTo>
                    <a:pt x="216" y="0"/>
                  </a:lnTo>
                  <a:moveTo>
                    <a:pt x="254" y="0"/>
                  </a:moveTo>
                  <a:lnTo>
                    <a:pt x="305" y="0"/>
                  </a:lnTo>
                  <a:moveTo>
                    <a:pt x="330" y="0"/>
                  </a:moveTo>
                  <a:lnTo>
                    <a:pt x="381" y="0"/>
                  </a:lnTo>
                  <a:moveTo>
                    <a:pt x="419" y="0"/>
                  </a:moveTo>
                  <a:lnTo>
                    <a:pt x="470" y="0"/>
                  </a:lnTo>
                  <a:moveTo>
                    <a:pt x="508" y="0"/>
                  </a:moveTo>
                  <a:lnTo>
                    <a:pt x="559" y="0"/>
                  </a:lnTo>
                  <a:moveTo>
                    <a:pt x="584" y="0"/>
                  </a:moveTo>
                  <a:lnTo>
                    <a:pt x="635" y="0"/>
                  </a:lnTo>
                  <a:moveTo>
                    <a:pt x="673" y="0"/>
                  </a:moveTo>
                  <a:lnTo>
                    <a:pt x="724" y="0"/>
                  </a:lnTo>
                  <a:moveTo>
                    <a:pt x="762" y="0"/>
                  </a:moveTo>
                  <a:lnTo>
                    <a:pt x="813" y="0"/>
                  </a:lnTo>
                  <a:moveTo>
                    <a:pt x="838" y="0"/>
                  </a:moveTo>
                  <a:lnTo>
                    <a:pt x="889" y="0"/>
                  </a:lnTo>
                  <a:moveTo>
                    <a:pt x="927" y="0"/>
                  </a:moveTo>
                  <a:lnTo>
                    <a:pt x="978" y="0"/>
                  </a:lnTo>
                  <a:moveTo>
                    <a:pt x="1016" y="0"/>
                  </a:moveTo>
                  <a:lnTo>
                    <a:pt x="1067" y="0"/>
                  </a:lnTo>
                  <a:moveTo>
                    <a:pt x="1092" y="0"/>
                  </a:moveTo>
                  <a:lnTo>
                    <a:pt x="1143" y="0"/>
                  </a:lnTo>
                  <a:moveTo>
                    <a:pt x="1181" y="0"/>
                  </a:moveTo>
                  <a:lnTo>
                    <a:pt x="1232" y="0"/>
                  </a:lnTo>
                  <a:moveTo>
                    <a:pt x="1270" y="0"/>
                  </a:moveTo>
                  <a:lnTo>
                    <a:pt x="1321" y="0"/>
                  </a:lnTo>
                  <a:moveTo>
                    <a:pt x="1347" y="0"/>
                  </a:moveTo>
                  <a:lnTo>
                    <a:pt x="1397" y="0"/>
                  </a:lnTo>
                  <a:moveTo>
                    <a:pt x="1435" y="0"/>
                  </a:moveTo>
                  <a:lnTo>
                    <a:pt x="1486" y="0"/>
                  </a:lnTo>
                  <a:moveTo>
                    <a:pt x="1524" y="0"/>
                  </a:moveTo>
                  <a:lnTo>
                    <a:pt x="1575" y="0"/>
                  </a:lnTo>
                  <a:moveTo>
                    <a:pt x="1601" y="0"/>
                  </a:moveTo>
                  <a:lnTo>
                    <a:pt x="1651" y="0"/>
                  </a:lnTo>
                  <a:moveTo>
                    <a:pt x="1690" y="0"/>
                  </a:moveTo>
                  <a:lnTo>
                    <a:pt x="1740" y="0"/>
                  </a:lnTo>
                  <a:moveTo>
                    <a:pt x="1779" y="0"/>
                  </a:moveTo>
                  <a:lnTo>
                    <a:pt x="1829" y="0"/>
                  </a:lnTo>
                  <a:moveTo>
                    <a:pt x="1855" y="0"/>
                  </a:moveTo>
                  <a:lnTo>
                    <a:pt x="1906" y="0"/>
                  </a:lnTo>
                  <a:moveTo>
                    <a:pt x="1944" y="0"/>
                  </a:moveTo>
                  <a:lnTo>
                    <a:pt x="1982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1" name="Freeform 59"/>
            <p:cNvSpPr>
              <a:spLocks noEditPoints="1"/>
            </p:cNvSpPr>
            <p:nvPr/>
          </p:nvSpPr>
          <p:spPr bwMode="auto">
            <a:xfrm>
              <a:off x="3429" y="2444"/>
              <a:ext cx="1" cy="10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1"/>
                </a:cxn>
                <a:cxn ang="0">
                  <a:pos x="0" y="77"/>
                </a:cxn>
                <a:cxn ang="0">
                  <a:pos x="0" y="128"/>
                </a:cxn>
                <a:cxn ang="0">
                  <a:pos x="0" y="166"/>
                </a:cxn>
                <a:cxn ang="0">
                  <a:pos x="0" y="217"/>
                </a:cxn>
                <a:cxn ang="0">
                  <a:pos x="0" y="255"/>
                </a:cxn>
                <a:cxn ang="0">
                  <a:pos x="0" y="306"/>
                </a:cxn>
                <a:cxn ang="0">
                  <a:pos x="0" y="331"/>
                </a:cxn>
                <a:cxn ang="0">
                  <a:pos x="0" y="382"/>
                </a:cxn>
                <a:cxn ang="0">
                  <a:pos x="0" y="420"/>
                </a:cxn>
                <a:cxn ang="0">
                  <a:pos x="0" y="471"/>
                </a:cxn>
                <a:cxn ang="0">
                  <a:pos x="0" y="509"/>
                </a:cxn>
                <a:cxn ang="0">
                  <a:pos x="0" y="560"/>
                </a:cxn>
                <a:cxn ang="0">
                  <a:pos x="0" y="585"/>
                </a:cxn>
                <a:cxn ang="0">
                  <a:pos x="0" y="636"/>
                </a:cxn>
                <a:cxn ang="0">
                  <a:pos x="0" y="674"/>
                </a:cxn>
                <a:cxn ang="0">
                  <a:pos x="0" y="725"/>
                </a:cxn>
                <a:cxn ang="0">
                  <a:pos x="0" y="763"/>
                </a:cxn>
                <a:cxn ang="0">
                  <a:pos x="0" y="814"/>
                </a:cxn>
                <a:cxn ang="0">
                  <a:pos x="0" y="840"/>
                </a:cxn>
                <a:cxn ang="0">
                  <a:pos x="0" y="890"/>
                </a:cxn>
                <a:cxn ang="0">
                  <a:pos x="0" y="928"/>
                </a:cxn>
                <a:cxn ang="0">
                  <a:pos x="0" y="979"/>
                </a:cxn>
                <a:cxn ang="0">
                  <a:pos x="0" y="1017"/>
                </a:cxn>
                <a:cxn ang="0">
                  <a:pos x="0" y="1043"/>
                </a:cxn>
              </a:cxnLst>
              <a:rect l="0" t="0" r="r" b="b"/>
              <a:pathLst>
                <a:path h="1043">
                  <a:moveTo>
                    <a:pt x="0" y="0"/>
                  </a:moveTo>
                  <a:lnTo>
                    <a:pt x="0" y="51"/>
                  </a:lnTo>
                  <a:moveTo>
                    <a:pt x="0" y="77"/>
                  </a:moveTo>
                  <a:lnTo>
                    <a:pt x="0" y="128"/>
                  </a:lnTo>
                  <a:moveTo>
                    <a:pt x="0" y="166"/>
                  </a:moveTo>
                  <a:lnTo>
                    <a:pt x="0" y="217"/>
                  </a:lnTo>
                  <a:moveTo>
                    <a:pt x="0" y="255"/>
                  </a:moveTo>
                  <a:lnTo>
                    <a:pt x="0" y="306"/>
                  </a:lnTo>
                  <a:moveTo>
                    <a:pt x="0" y="331"/>
                  </a:moveTo>
                  <a:lnTo>
                    <a:pt x="0" y="382"/>
                  </a:lnTo>
                  <a:moveTo>
                    <a:pt x="0" y="420"/>
                  </a:moveTo>
                  <a:lnTo>
                    <a:pt x="0" y="471"/>
                  </a:lnTo>
                  <a:moveTo>
                    <a:pt x="0" y="509"/>
                  </a:moveTo>
                  <a:lnTo>
                    <a:pt x="0" y="560"/>
                  </a:lnTo>
                  <a:moveTo>
                    <a:pt x="0" y="585"/>
                  </a:moveTo>
                  <a:lnTo>
                    <a:pt x="0" y="636"/>
                  </a:lnTo>
                  <a:moveTo>
                    <a:pt x="0" y="674"/>
                  </a:moveTo>
                  <a:lnTo>
                    <a:pt x="0" y="725"/>
                  </a:lnTo>
                  <a:moveTo>
                    <a:pt x="0" y="763"/>
                  </a:moveTo>
                  <a:lnTo>
                    <a:pt x="0" y="814"/>
                  </a:lnTo>
                  <a:moveTo>
                    <a:pt x="0" y="840"/>
                  </a:moveTo>
                  <a:lnTo>
                    <a:pt x="0" y="890"/>
                  </a:lnTo>
                  <a:moveTo>
                    <a:pt x="0" y="928"/>
                  </a:moveTo>
                  <a:lnTo>
                    <a:pt x="0" y="979"/>
                  </a:lnTo>
                  <a:moveTo>
                    <a:pt x="0" y="1017"/>
                  </a:moveTo>
                  <a:lnTo>
                    <a:pt x="0" y="104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80"/>
            <p:cNvGrpSpPr>
              <a:grpSpLocks/>
            </p:cNvGrpSpPr>
            <p:nvPr/>
          </p:nvGrpSpPr>
          <p:grpSpPr bwMode="auto">
            <a:xfrm>
              <a:off x="3391" y="2368"/>
              <a:ext cx="89" cy="89"/>
              <a:chOff x="3391" y="2368"/>
              <a:chExt cx="89" cy="89"/>
            </a:xfrm>
          </p:grpSpPr>
          <p:sp>
            <p:nvSpPr>
              <p:cNvPr id="38979" name="Oval 67"/>
              <p:cNvSpPr>
                <a:spLocks noChangeArrowheads="1"/>
              </p:cNvSpPr>
              <p:nvPr/>
            </p:nvSpPr>
            <p:spPr bwMode="auto">
              <a:xfrm>
                <a:off x="3391" y="2368"/>
                <a:ext cx="89" cy="89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80" name="Oval 68"/>
              <p:cNvSpPr>
                <a:spLocks noChangeArrowheads="1"/>
              </p:cNvSpPr>
              <p:nvPr/>
            </p:nvSpPr>
            <p:spPr bwMode="auto">
              <a:xfrm>
                <a:off x="3410" y="2387"/>
                <a:ext cx="51" cy="51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997" name="Rectangle 85"/>
            <p:cNvSpPr>
              <a:spLocks noChangeArrowheads="1"/>
            </p:cNvSpPr>
            <p:nvPr/>
          </p:nvSpPr>
          <p:spPr bwMode="auto">
            <a:xfrm>
              <a:off x="3392" y="2194"/>
              <a:ext cx="13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i="1">
                  <a:solidFill>
                    <a:srgbClr val="000000"/>
                  </a:solidFill>
                  <a:latin typeface="Arial" charset="0"/>
                </a:rPr>
                <a:t>B </a:t>
              </a:r>
              <a:endParaRPr lang="en-US"/>
            </a:p>
          </p:txBody>
        </p:sp>
      </p:grpSp>
      <p:grpSp>
        <p:nvGrpSpPr>
          <p:cNvPr id="9" name="Group 112"/>
          <p:cNvGrpSpPr>
            <a:grpSpLocks/>
          </p:cNvGrpSpPr>
          <p:nvPr/>
        </p:nvGrpSpPr>
        <p:grpSpPr bwMode="auto">
          <a:xfrm>
            <a:off x="1439863" y="2987675"/>
            <a:ext cx="1878012" cy="2508250"/>
            <a:chOff x="1460" y="1907"/>
            <a:chExt cx="1183" cy="1580"/>
          </a:xfrm>
        </p:grpSpPr>
        <p:sp>
          <p:nvSpPr>
            <p:cNvPr id="39025" name="Freeform 113"/>
            <p:cNvSpPr>
              <a:spLocks noEditPoints="1"/>
            </p:cNvSpPr>
            <p:nvPr/>
          </p:nvSpPr>
          <p:spPr bwMode="auto">
            <a:xfrm>
              <a:off x="2527" y="2101"/>
              <a:ext cx="1" cy="1386"/>
            </a:xfrm>
            <a:custGeom>
              <a:avLst/>
              <a:gdLst/>
              <a:ahLst/>
              <a:cxnLst>
                <a:cxn ang="0">
                  <a:pos x="0" y="1386"/>
                </a:cxn>
                <a:cxn ang="0">
                  <a:pos x="0" y="1335"/>
                </a:cxn>
                <a:cxn ang="0">
                  <a:pos x="0" y="1297"/>
                </a:cxn>
                <a:cxn ang="0">
                  <a:pos x="0" y="1246"/>
                </a:cxn>
                <a:cxn ang="0">
                  <a:pos x="0" y="1208"/>
                </a:cxn>
                <a:cxn ang="0">
                  <a:pos x="0" y="1157"/>
                </a:cxn>
                <a:cxn ang="0">
                  <a:pos x="0" y="1132"/>
                </a:cxn>
                <a:cxn ang="0">
                  <a:pos x="0" y="1081"/>
                </a:cxn>
                <a:cxn ang="0">
                  <a:pos x="0" y="1043"/>
                </a:cxn>
                <a:cxn ang="0">
                  <a:pos x="0" y="992"/>
                </a:cxn>
                <a:cxn ang="0">
                  <a:pos x="0" y="954"/>
                </a:cxn>
                <a:cxn ang="0">
                  <a:pos x="0" y="903"/>
                </a:cxn>
                <a:cxn ang="0">
                  <a:pos x="0" y="877"/>
                </a:cxn>
                <a:cxn ang="0">
                  <a:pos x="0" y="827"/>
                </a:cxn>
                <a:cxn ang="0">
                  <a:pos x="0" y="788"/>
                </a:cxn>
                <a:cxn ang="0">
                  <a:pos x="0" y="738"/>
                </a:cxn>
                <a:cxn ang="0">
                  <a:pos x="0" y="699"/>
                </a:cxn>
                <a:cxn ang="0">
                  <a:pos x="0" y="649"/>
                </a:cxn>
                <a:cxn ang="0">
                  <a:pos x="0" y="623"/>
                </a:cxn>
                <a:cxn ang="0">
                  <a:pos x="0" y="572"/>
                </a:cxn>
                <a:cxn ang="0">
                  <a:pos x="0" y="534"/>
                </a:cxn>
                <a:cxn ang="0">
                  <a:pos x="0" y="483"/>
                </a:cxn>
                <a:cxn ang="0">
                  <a:pos x="0" y="445"/>
                </a:cxn>
                <a:cxn ang="0">
                  <a:pos x="0" y="394"/>
                </a:cxn>
                <a:cxn ang="0">
                  <a:pos x="0" y="369"/>
                </a:cxn>
                <a:cxn ang="0">
                  <a:pos x="0" y="318"/>
                </a:cxn>
                <a:cxn ang="0">
                  <a:pos x="0" y="280"/>
                </a:cxn>
                <a:cxn ang="0">
                  <a:pos x="0" y="229"/>
                </a:cxn>
                <a:cxn ang="0">
                  <a:pos x="0" y="191"/>
                </a:cxn>
                <a:cxn ang="0">
                  <a:pos x="0" y="140"/>
                </a:cxn>
                <a:cxn ang="0">
                  <a:pos x="0" y="115"/>
                </a:cxn>
                <a:cxn ang="0">
                  <a:pos x="0" y="64"/>
                </a:cxn>
                <a:cxn ang="0">
                  <a:pos x="0" y="26"/>
                </a:cxn>
                <a:cxn ang="0">
                  <a:pos x="0" y="0"/>
                </a:cxn>
              </a:cxnLst>
              <a:rect l="0" t="0" r="r" b="b"/>
              <a:pathLst>
                <a:path h="1386">
                  <a:moveTo>
                    <a:pt x="0" y="1386"/>
                  </a:moveTo>
                  <a:lnTo>
                    <a:pt x="0" y="1335"/>
                  </a:lnTo>
                  <a:moveTo>
                    <a:pt x="0" y="1297"/>
                  </a:moveTo>
                  <a:lnTo>
                    <a:pt x="0" y="1246"/>
                  </a:lnTo>
                  <a:moveTo>
                    <a:pt x="0" y="1208"/>
                  </a:moveTo>
                  <a:lnTo>
                    <a:pt x="0" y="1157"/>
                  </a:lnTo>
                  <a:moveTo>
                    <a:pt x="0" y="1132"/>
                  </a:moveTo>
                  <a:lnTo>
                    <a:pt x="0" y="1081"/>
                  </a:lnTo>
                  <a:moveTo>
                    <a:pt x="0" y="1043"/>
                  </a:moveTo>
                  <a:lnTo>
                    <a:pt x="0" y="992"/>
                  </a:lnTo>
                  <a:moveTo>
                    <a:pt x="0" y="954"/>
                  </a:moveTo>
                  <a:lnTo>
                    <a:pt x="0" y="903"/>
                  </a:lnTo>
                  <a:moveTo>
                    <a:pt x="0" y="877"/>
                  </a:moveTo>
                  <a:lnTo>
                    <a:pt x="0" y="827"/>
                  </a:lnTo>
                  <a:moveTo>
                    <a:pt x="0" y="788"/>
                  </a:moveTo>
                  <a:lnTo>
                    <a:pt x="0" y="738"/>
                  </a:lnTo>
                  <a:moveTo>
                    <a:pt x="0" y="699"/>
                  </a:moveTo>
                  <a:lnTo>
                    <a:pt x="0" y="649"/>
                  </a:lnTo>
                  <a:moveTo>
                    <a:pt x="0" y="623"/>
                  </a:moveTo>
                  <a:lnTo>
                    <a:pt x="0" y="572"/>
                  </a:lnTo>
                  <a:moveTo>
                    <a:pt x="0" y="534"/>
                  </a:moveTo>
                  <a:lnTo>
                    <a:pt x="0" y="483"/>
                  </a:lnTo>
                  <a:moveTo>
                    <a:pt x="0" y="445"/>
                  </a:moveTo>
                  <a:lnTo>
                    <a:pt x="0" y="394"/>
                  </a:lnTo>
                  <a:moveTo>
                    <a:pt x="0" y="369"/>
                  </a:moveTo>
                  <a:lnTo>
                    <a:pt x="0" y="318"/>
                  </a:lnTo>
                  <a:moveTo>
                    <a:pt x="0" y="280"/>
                  </a:moveTo>
                  <a:lnTo>
                    <a:pt x="0" y="229"/>
                  </a:lnTo>
                  <a:moveTo>
                    <a:pt x="0" y="191"/>
                  </a:moveTo>
                  <a:lnTo>
                    <a:pt x="0" y="140"/>
                  </a:lnTo>
                  <a:moveTo>
                    <a:pt x="0" y="115"/>
                  </a:moveTo>
                  <a:lnTo>
                    <a:pt x="0" y="64"/>
                  </a:lnTo>
                  <a:moveTo>
                    <a:pt x="0" y="26"/>
                  </a:moveTo>
                  <a:lnTo>
                    <a:pt x="0" y="0"/>
                  </a:lnTo>
                </a:path>
              </a:pathLst>
            </a:custGeom>
            <a:noFill/>
            <a:ln w="20638">
              <a:solidFill>
                <a:srgbClr val="FE1B0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26" name="Freeform 114"/>
            <p:cNvSpPr>
              <a:spLocks noEditPoints="1"/>
            </p:cNvSpPr>
            <p:nvPr/>
          </p:nvSpPr>
          <p:spPr bwMode="auto">
            <a:xfrm>
              <a:off x="1460" y="2101"/>
              <a:ext cx="1042" cy="1"/>
            </a:xfrm>
            <a:custGeom>
              <a:avLst/>
              <a:gdLst/>
              <a:ahLst/>
              <a:cxnLst>
                <a:cxn ang="0">
                  <a:pos x="1042" y="0"/>
                </a:cxn>
                <a:cxn ang="0">
                  <a:pos x="991" y="0"/>
                </a:cxn>
                <a:cxn ang="0">
                  <a:pos x="953" y="0"/>
                </a:cxn>
                <a:cxn ang="0">
                  <a:pos x="902" y="0"/>
                </a:cxn>
                <a:cxn ang="0">
                  <a:pos x="876" y="0"/>
                </a:cxn>
                <a:cxn ang="0">
                  <a:pos x="826" y="0"/>
                </a:cxn>
                <a:cxn ang="0">
                  <a:pos x="787" y="0"/>
                </a:cxn>
                <a:cxn ang="0">
                  <a:pos x="737" y="0"/>
                </a:cxn>
                <a:cxn ang="0">
                  <a:pos x="699" y="0"/>
                </a:cxn>
                <a:cxn ang="0">
                  <a:pos x="648" y="0"/>
                </a:cxn>
                <a:cxn ang="0">
                  <a:pos x="622" y="0"/>
                </a:cxn>
                <a:cxn ang="0">
                  <a:pos x="571" y="0"/>
                </a:cxn>
                <a:cxn ang="0">
                  <a:pos x="533" y="0"/>
                </a:cxn>
                <a:cxn ang="0">
                  <a:pos x="483" y="0"/>
                </a:cxn>
                <a:cxn ang="0">
                  <a:pos x="444" y="0"/>
                </a:cxn>
                <a:cxn ang="0">
                  <a:pos x="394" y="0"/>
                </a:cxn>
                <a:cxn ang="0">
                  <a:pos x="368" y="0"/>
                </a:cxn>
                <a:cxn ang="0">
                  <a:pos x="317" y="0"/>
                </a:cxn>
                <a:cxn ang="0">
                  <a:pos x="279" y="0"/>
                </a:cxn>
                <a:cxn ang="0">
                  <a:pos x="228" y="0"/>
                </a:cxn>
                <a:cxn ang="0">
                  <a:pos x="190" y="0"/>
                </a:cxn>
                <a:cxn ang="0">
                  <a:pos x="139" y="0"/>
                </a:cxn>
                <a:cxn ang="0">
                  <a:pos x="114" y="0"/>
                </a:cxn>
                <a:cxn ang="0">
                  <a:pos x="63" y="0"/>
                </a:cxn>
                <a:cxn ang="0">
                  <a:pos x="25" y="0"/>
                </a:cxn>
                <a:cxn ang="0">
                  <a:pos x="0" y="0"/>
                </a:cxn>
              </a:cxnLst>
              <a:rect l="0" t="0" r="r" b="b"/>
              <a:pathLst>
                <a:path w="1042">
                  <a:moveTo>
                    <a:pt x="1042" y="0"/>
                  </a:moveTo>
                  <a:lnTo>
                    <a:pt x="991" y="0"/>
                  </a:lnTo>
                  <a:moveTo>
                    <a:pt x="953" y="0"/>
                  </a:moveTo>
                  <a:lnTo>
                    <a:pt x="902" y="0"/>
                  </a:lnTo>
                  <a:moveTo>
                    <a:pt x="876" y="0"/>
                  </a:moveTo>
                  <a:lnTo>
                    <a:pt x="826" y="0"/>
                  </a:lnTo>
                  <a:moveTo>
                    <a:pt x="787" y="0"/>
                  </a:moveTo>
                  <a:lnTo>
                    <a:pt x="737" y="0"/>
                  </a:lnTo>
                  <a:moveTo>
                    <a:pt x="699" y="0"/>
                  </a:moveTo>
                  <a:lnTo>
                    <a:pt x="648" y="0"/>
                  </a:lnTo>
                  <a:moveTo>
                    <a:pt x="622" y="0"/>
                  </a:moveTo>
                  <a:lnTo>
                    <a:pt x="571" y="0"/>
                  </a:lnTo>
                  <a:moveTo>
                    <a:pt x="533" y="0"/>
                  </a:moveTo>
                  <a:lnTo>
                    <a:pt x="483" y="0"/>
                  </a:lnTo>
                  <a:moveTo>
                    <a:pt x="444" y="0"/>
                  </a:moveTo>
                  <a:lnTo>
                    <a:pt x="394" y="0"/>
                  </a:lnTo>
                  <a:moveTo>
                    <a:pt x="368" y="0"/>
                  </a:moveTo>
                  <a:lnTo>
                    <a:pt x="317" y="0"/>
                  </a:lnTo>
                  <a:moveTo>
                    <a:pt x="279" y="0"/>
                  </a:moveTo>
                  <a:lnTo>
                    <a:pt x="228" y="0"/>
                  </a:lnTo>
                  <a:moveTo>
                    <a:pt x="190" y="0"/>
                  </a:moveTo>
                  <a:lnTo>
                    <a:pt x="139" y="0"/>
                  </a:lnTo>
                  <a:moveTo>
                    <a:pt x="114" y="0"/>
                  </a:moveTo>
                  <a:lnTo>
                    <a:pt x="63" y="0"/>
                  </a:lnTo>
                  <a:moveTo>
                    <a:pt x="25" y="0"/>
                  </a:moveTo>
                  <a:lnTo>
                    <a:pt x="0" y="0"/>
                  </a:lnTo>
                </a:path>
              </a:pathLst>
            </a:custGeom>
            <a:noFill/>
            <a:ln w="20638">
              <a:solidFill>
                <a:srgbClr val="FE1B0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115"/>
            <p:cNvGrpSpPr>
              <a:grpSpLocks/>
            </p:cNvGrpSpPr>
            <p:nvPr/>
          </p:nvGrpSpPr>
          <p:grpSpPr bwMode="auto">
            <a:xfrm>
              <a:off x="2476" y="2063"/>
              <a:ext cx="89" cy="89"/>
              <a:chOff x="2476" y="2063"/>
              <a:chExt cx="89" cy="89"/>
            </a:xfrm>
          </p:grpSpPr>
          <p:sp>
            <p:nvSpPr>
              <p:cNvPr id="39028" name="Oval 116"/>
              <p:cNvSpPr>
                <a:spLocks noChangeArrowheads="1"/>
              </p:cNvSpPr>
              <p:nvPr/>
            </p:nvSpPr>
            <p:spPr bwMode="auto">
              <a:xfrm>
                <a:off x="2476" y="2063"/>
                <a:ext cx="89" cy="89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9" name="Oval 117"/>
              <p:cNvSpPr>
                <a:spLocks noChangeArrowheads="1"/>
              </p:cNvSpPr>
              <p:nvPr/>
            </p:nvSpPr>
            <p:spPr bwMode="auto">
              <a:xfrm>
                <a:off x="2496" y="2082"/>
                <a:ext cx="50" cy="51"/>
              </a:xfrm>
              <a:prstGeom prst="ellipse">
                <a:avLst/>
              </a:prstGeom>
              <a:solidFill>
                <a:srgbClr val="FE1B0E"/>
              </a:solidFill>
              <a:ln w="0">
                <a:solidFill>
                  <a:srgbClr val="FE1B0E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030" name="Rectangle 118"/>
            <p:cNvSpPr>
              <a:spLocks noChangeArrowheads="1"/>
            </p:cNvSpPr>
            <p:nvPr/>
          </p:nvSpPr>
          <p:spPr bwMode="auto">
            <a:xfrm>
              <a:off x="2514" y="1907"/>
              <a:ext cx="12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i="1">
                  <a:solidFill>
                    <a:srgbClr val="FF1919"/>
                  </a:solidFill>
                  <a:latin typeface="Arial" charset="0"/>
                </a:rPr>
                <a:t>P </a:t>
              </a:r>
              <a:endParaRPr lang="en-US"/>
            </a:p>
          </p:txBody>
        </p:sp>
      </p:grpSp>
      <p:grpSp>
        <p:nvGrpSpPr>
          <p:cNvPr id="11" name="Group 108"/>
          <p:cNvGrpSpPr>
            <a:grpSpLocks/>
          </p:cNvGrpSpPr>
          <p:nvPr/>
        </p:nvGrpSpPr>
        <p:grpSpPr bwMode="auto">
          <a:xfrm>
            <a:off x="2898775" y="3362325"/>
            <a:ext cx="295275" cy="477838"/>
            <a:chOff x="2379" y="2143"/>
            <a:chExt cx="186" cy="301"/>
          </a:xfrm>
        </p:grpSpPr>
        <p:grpSp>
          <p:nvGrpSpPr>
            <p:cNvPr id="12" name="Group 78"/>
            <p:cNvGrpSpPr>
              <a:grpSpLocks/>
            </p:cNvGrpSpPr>
            <p:nvPr/>
          </p:nvGrpSpPr>
          <p:grpSpPr bwMode="auto">
            <a:xfrm>
              <a:off x="2476" y="2368"/>
              <a:ext cx="89" cy="76"/>
              <a:chOff x="2476" y="2368"/>
              <a:chExt cx="89" cy="76"/>
            </a:xfrm>
          </p:grpSpPr>
          <p:sp>
            <p:nvSpPr>
              <p:cNvPr id="38981" name="Oval 69"/>
              <p:cNvSpPr>
                <a:spLocks noChangeArrowheads="1"/>
              </p:cNvSpPr>
              <p:nvPr/>
            </p:nvSpPr>
            <p:spPr bwMode="auto">
              <a:xfrm>
                <a:off x="2476" y="2368"/>
                <a:ext cx="89" cy="76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82" name="Oval 70"/>
              <p:cNvSpPr>
                <a:spLocks noChangeArrowheads="1"/>
              </p:cNvSpPr>
              <p:nvPr/>
            </p:nvSpPr>
            <p:spPr bwMode="auto">
              <a:xfrm>
                <a:off x="2495" y="2381"/>
                <a:ext cx="51" cy="51"/>
              </a:xfrm>
              <a:prstGeom prst="ellipse">
                <a:avLst/>
              </a:prstGeom>
              <a:solidFill>
                <a:srgbClr val="3A52A3"/>
              </a:solidFill>
              <a:ln w="0">
                <a:solidFill>
                  <a:srgbClr val="3A52A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995" name="Rectangle 83"/>
            <p:cNvSpPr>
              <a:spLocks noChangeArrowheads="1"/>
            </p:cNvSpPr>
            <p:nvPr/>
          </p:nvSpPr>
          <p:spPr bwMode="auto">
            <a:xfrm>
              <a:off x="2379" y="2143"/>
              <a:ext cx="15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i="1">
                  <a:solidFill>
                    <a:srgbClr val="3373FF"/>
                  </a:solidFill>
                  <a:latin typeface="Arial" charset="0"/>
                </a:rPr>
                <a:t>M </a:t>
              </a:r>
              <a:endParaRPr lang="en-US"/>
            </a:p>
          </p:txBody>
        </p:sp>
      </p:grpSp>
      <p:grpSp>
        <p:nvGrpSpPr>
          <p:cNvPr id="13" name="Group 109"/>
          <p:cNvGrpSpPr>
            <a:grpSpLocks/>
          </p:cNvGrpSpPr>
          <p:nvPr/>
        </p:nvGrpSpPr>
        <p:grpSpPr bwMode="auto">
          <a:xfrm>
            <a:off x="3073400" y="4486275"/>
            <a:ext cx="307975" cy="314325"/>
            <a:chOff x="2489" y="2851"/>
            <a:chExt cx="194" cy="198"/>
          </a:xfrm>
        </p:grpSpPr>
        <p:grpSp>
          <p:nvGrpSpPr>
            <p:cNvPr id="14" name="Group 79"/>
            <p:cNvGrpSpPr>
              <a:grpSpLocks/>
            </p:cNvGrpSpPr>
            <p:nvPr/>
          </p:nvGrpSpPr>
          <p:grpSpPr bwMode="auto">
            <a:xfrm>
              <a:off x="2489" y="2851"/>
              <a:ext cx="76" cy="89"/>
              <a:chOff x="2489" y="2851"/>
              <a:chExt cx="76" cy="89"/>
            </a:xfrm>
          </p:grpSpPr>
          <p:sp>
            <p:nvSpPr>
              <p:cNvPr id="38983" name="Oval 71"/>
              <p:cNvSpPr>
                <a:spLocks noChangeArrowheads="1"/>
              </p:cNvSpPr>
              <p:nvPr/>
            </p:nvSpPr>
            <p:spPr bwMode="auto">
              <a:xfrm>
                <a:off x="2489" y="2851"/>
                <a:ext cx="76" cy="89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84" name="Oval 72"/>
              <p:cNvSpPr>
                <a:spLocks noChangeArrowheads="1"/>
              </p:cNvSpPr>
              <p:nvPr/>
            </p:nvSpPr>
            <p:spPr bwMode="auto">
              <a:xfrm>
                <a:off x="2502" y="2870"/>
                <a:ext cx="50" cy="51"/>
              </a:xfrm>
              <a:prstGeom prst="ellipse">
                <a:avLst/>
              </a:prstGeom>
              <a:solidFill>
                <a:srgbClr val="FE1B0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996" name="Rectangle 84"/>
            <p:cNvSpPr>
              <a:spLocks noChangeArrowheads="1"/>
            </p:cNvSpPr>
            <p:nvPr/>
          </p:nvSpPr>
          <p:spPr bwMode="auto">
            <a:xfrm>
              <a:off x="2547" y="2886"/>
              <a:ext cx="13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i="1">
                  <a:solidFill>
                    <a:srgbClr val="FF1919"/>
                  </a:solidFill>
                  <a:latin typeface="Arial" charset="0"/>
                </a:rPr>
                <a:t>C </a:t>
              </a:r>
              <a:endParaRPr lang="en-US"/>
            </a:p>
          </p:txBody>
        </p:sp>
      </p:grpSp>
      <p:sp>
        <p:nvSpPr>
          <p:cNvPr id="39033" name="Text Box 121"/>
          <p:cNvSpPr txBox="1">
            <a:spLocks noChangeArrowheads="1"/>
          </p:cNvSpPr>
          <p:nvPr/>
        </p:nvSpPr>
        <p:spPr bwMode="auto">
          <a:xfrm>
            <a:off x="6602413" y="1898650"/>
            <a:ext cx="2389187" cy="2290763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Monopoly Q = 150 </a:t>
            </a:r>
            <a:r>
              <a:rPr lang="en-US" sz="1800">
                <a:latin typeface="Arial" charset="0"/>
                <a:cs typeface="Arial" charset="0"/>
              </a:rPr>
              <a:t>→</a:t>
            </a:r>
            <a:r>
              <a:rPr lang="en-US" sz="1800">
                <a:latin typeface="Arial" charset="0"/>
              </a:rPr>
              <a:t> MR = MC (pt M). 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Comp. Q = 300 </a:t>
            </a:r>
            <a:r>
              <a:rPr lang="en-US" sz="1800">
                <a:latin typeface="Arial" charset="0"/>
                <a:cs typeface="Arial" charset="0"/>
              </a:rPr>
              <a:t>→</a:t>
            </a:r>
            <a:r>
              <a:rPr lang="en-US" sz="1800">
                <a:latin typeface="Arial" charset="0"/>
              </a:rPr>
              <a:t> P = AC (pt B).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Monopolist produces less Q and charges a higher P.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Monopoly Leads to an Inefficient Resource Allocation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85800" indent="-685800">
              <a:lnSpc>
                <a:spcPct val="90000"/>
              </a:lnSpc>
            </a:pPr>
            <a:r>
              <a:rPr lang="en-US" sz="2800"/>
              <a:t>Competitive industries produce what society wants at min possible cost. </a:t>
            </a:r>
          </a:p>
          <a:p>
            <a:pPr marL="685800" indent="-685800">
              <a:lnSpc>
                <a:spcPct val="90000"/>
              </a:lnSpc>
            </a:pPr>
            <a:r>
              <a:rPr lang="en-US" sz="2800"/>
              <a:t>Efficiency in resource allocation requires that MU = MC. This occurs under competition because industry produces where D (or MU) = MC.  </a:t>
            </a:r>
          </a:p>
          <a:p>
            <a:pPr marL="685800" indent="-685800">
              <a:lnSpc>
                <a:spcPct val="90000"/>
              </a:lnSpc>
            </a:pPr>
            <a:r>
              <a:rPr lang="en-US" sz="2800"/>
              <a:t>Yet, monopolist produces smaller Q where MU &gt; MC.  So consumers are willing to pay more for an add. unit than it would cost to produce it.  </a:t>
            </a:r>
          </a:p>
          <a:p>
            <a:pPr marL="685800" indent="-685800">
              <a:lnSpc>
                <a:spcPct val="90000"/>
              </a:lnSpc>
            </a:pPr>
            <a:r>
              <a:rPr lang="en-US" sz="2800"/>
              <a:t>Resources are allocated inefficiently under monopoly, because too few resources are used to produce the good.  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Can Anything Good Be Said About Monopoly?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u="sng">
                <a:cs typeface="Times New Roman" pitchFamily="18" charset="0"/>
              </a:rPr>
              <a:t>Monopoly may aid innovation</a:t>
            </a:r>
            <a:r>
              <a:rPr lang="en-US" sz="3200">
                <a:cs typeface="Times New Roman" pitchFamily="18" charset="0"/>
              </a:rPr>
              <a:t>: </a:t>
            </a:r>
          </a:p>
          <a:p>
            <a:pPr lvl="1"/>
            <a:r>
              <a:rPr lang="en-US" sz="2800">
                <a:cs typeface="Times New Roman" pitchFamily="18" charset="0"/>
              </a:rPr>
              <a:t>M</a:t>
            </a:r>
            <a:r>
              <a:rPr lang="en-US" sz="2800"/>
              <a:t>onopolies are shielded from competition, so any innovation that </a:t>
            </a:r>
            <a:r>
              <a:rPr lang="en-US" sz="2800">
                <a:cs typeface="Times New Roman" pitchFamily="18" charset="0"/>
              </a:rPr>
              <a:t>↓</a:t>
            </a:r>
            <a:r>
              <a:rPr lang="en-US" sz="2800"/>
              <a:t>costs </a:t>
            </a:r>
            <a:r>
              <a:rPr lang="en-US" sz="2800">
                <a:cs typeface="Times New Roman" pitchFamily="18" charset="0"/>
              </a:rPr>
              <a:t>→</a:t>
            </a:r>
            <a:r>
              <a:rPr lang="en-US" sz="2800"/>
              <a:t> </a:t>
            </a:r>
            <a:r>
              <a:rPr lang="en-US" sz="2800">
                <a:cs typeface="Times New Roman" pitchFamily="18" charset="0"/>
              </a:rPr>
              <a:t>↑</a:t>
            </a:r>
            <a:r>
              <a:rPr lang="en-US" sz="2800"/>
              <a:t>profits. </a:t>
            </a:r>
          </a:p>
          <a:p>
            <a:pPr lvl="1"/>
            <a:r>
              <a:rPr lang="en-US" sz="2800"/>
              <a:t>Monopolies may have more incentive to invest in R&amp;D.  </a:t>
            </a:r>
          </a:p>
          <a:p>
            <a:pPr lvl="1"/>
            <a:r>
              <a:rPr lang="en-US" sz="2800"/>
              <a:t>In SR, </a:t>
            </a:r>
            <a:r>
              <a:rPr lang="en-US" sz="2800">
                <a:cs typeface="Times New Roman" pitchFamily="18" charset="0"/>
              </a:rPr>
              <a:t>↑</a:t>
            </a:r>
            <a:r>
              <a:rPr lang="en-US" sz="2800"/>
              <a:t>AC with R&amp;D spending, but in LR, </a:t>
            </a:r>
            <a:r>
              <a:rPr lang="en-US" sz="2800">
                <a:cs typeface="Times New Roman" pitchFamily="18" charset="0"/>
              </a:rPr>
              <a:t>↓</a:t>
            </a:r>
            <a:r>
              <a:rPr lang="en-US" sz="2800"/>
              <a:t>AC with use of new technologies or production processes.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Can Anything Good Be Said About Monopoly?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u="sng">
                <a:cs typeface="Times New Roman" pitchFamily="18" charset="0"/>
              </a:rPr>
              <a:t>Natural monopoly</a:t>
            </a:r>
            <a:r>
              <a:rPr lang="en-US" sz="3200">
                <a:cs typeface="Times New Roman" pitchFamily="18" charset="0"/>
              </a:rPr>
              <a:t>: </a:t>
            </a:r>
          </a:p>
          <a:p>
            <a:pPr lvl="1"/>
            <a:r>
              <a:rPr lang="en-US" sz="2800">
                <a:cs typeface="Times New Roman" pitchFamily="18" charset="0"/>
              </a:rPr>
              <a:t>↓</a:t>
            </a:r>
            <a:r>
              <a:rPr lang="en-US" sz="2800"/>
              <a:t>AC as </a:t>
            </a:r>
            <a:r>
              <a:rPr lang="en-US" sz="2800">
                <a:cs typeface="Times New Roman" pitchFamily="18" charset="0"/>
              </a:rPr>
              <a:t>↑</a:t>
            </a:r>
            <a:r>
              <a:rPr lang="en-US" sz="2800"/>
              <a:t>Q</a:t>
            </a:r>
          </a:p>
          <a:p>
            <a:pPr lvl="1"/>
            <a:r>
              <a:rPr lang="en-US" sz="2800"/>
              <a:t>Costs of production would be higher if a natural monopoly were broken up into many smaller firms.</a:t>
            </a:r>
          </a:p>
          <a:p>
            <a:pPr lvl="1"/>
            <a:r>
              <a:rPr lang="en-US" sz="2800"/>
              <a:t>Society benefits from monopolist’s </a:t>
            </a:r>
            <a:r>
              <a:rPr lang="en-US" sz="2800">
                <a:cs typeface="Times New Roman" pitchFamily="18" charset="0"/>
              </a:rPr>
              <a:t>↓AC (or IRTS).</a:t>
            </a:r>
          </a:p>
          <a:p>
            <a:pPr lvl="1"/>
            <a:r>
              <a:rPr lang="en-US" sz="2800"/>
              <a:t>Must be regulated for consumers to receive lower P.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Price Discrimination Under Monopoly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Charging different customers different prices when cost of supplying them is the same.</a:t>
            </a:r>
          </a:p>
          <a:p>
            <a:pPr lvl="1"/>
            <a:r>
              <a:rPr lang="en-US" sz="2400" dirty="0"/>
              <a:t>E.g., airlines charge less to passengers willing to stay overnight on Sat.</a:t>
            </a:r>
          </a:p>
          <a:p>
            <a:r>
              <a:rPr lang="en-US" sz="2800" dirty="0"/>
              <a:t>Or charging different customers same P when cost of serving them is different.</a:t>
            </a:r>
          </a:p>
          <a:p>
            <a:pPr lvl="1"/>
            <a:r>
              <a:rPr lang="en-US" sz="2400" dirty="0"/>
              <a:t>E.g., U.S.P.S. charges same P for delivery of letters.</a:t>
            </a:r>
          </a:p>
          <a:p>
            <a:pPr lvl="1"/>
            <a:endParaRPr lang="en-US" sz="2400" dirty="0"/>
          </a:p>
          <a:p>
            <a:pPr lvl="1"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Can you think of some examples of P discrimination?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Price Discrimination Under Monopoly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Price discrimination occurs in many industries, but it is easier to accomplish if firm is sole producer of a good.</a:t>
            </a:r>
          </a:p>
          <a:p>
            <a:endParaRPr lang="en-US" sz="2800" dirty="0"/>
          </a:p>
          <a:p>
            <a:r>
              <a:rPr lang="en-US" sz="2800" dirty="0"/>
              <a:t>Price discrimination </a:t>
            </a:r>
            <a:r>
              <a:rPr lang="en-US" sz="2800" dirty="0">
                <a:cs typeface="Times New Roman" pitchFamily="18" charset="0"/>
              </a:rPr>
              <a:t>is more profitable to sell to 1 group than another. </a:t>
            </a:r>
          </a:p>
          <a:p>
            <a:endParaRPr lang="en-US" sz="2800" dirty="0">
              <a:cs typeface="Times New Roman" pitchFamily="18" charset="0"/>
            </a:endParaRPr>
          </a:p>
          <a:p>
            <a:r>
              <a:rPr lang="en-US" sz="2800" dirty="0">
                <a:cs typeface="Times New Roman" pitchFamily="18" charset="0"/>
              </a:rPr>
              <a:t>With competition, firms enter and steal profitable customers away by charging them slightly lower Prices.</a:t>
            </a:r>
          </a:p>
          <a:p>
            <a:endParaRPr lang="en-US" sz="2800" dirty="0">
              <a:cs typeface="Times New Roman" pitchFamily="18" charset="0"/>
            </a:endParaRPr>
          </a:p>
          <a:p>
            <a:endParaRPr lang="en-US" sz="2800" dirty="0">
              <a:cs typeface="Times New Roman" pitchFamily="18" charset="0"/>
            </a:endParaRPr>
          </a:p>
          <a:p>
            <a:endParaRPr lang="en-US" sz="32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Price Discrimination Can Raise Profits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u="sng" dirty="0">
                <a:cs typeface="Times New Roman" pitchFamily="18" charset="0"/>
              </a:rPr>
              <a:t>Example</a:t>
            </a:r>
            <a:r>
              <a:rPr lang="en-US" sz="2800" dirty="0">
                <a:cs typeface="Times New Roman" pitchFamily="18" charset="0"/>
              </a:rPr>
              <a:t>: Town where widgets are sold     </a:t>
            </a:r>
          </a:p>
          <a:p>
            <a:pPr>
              <a:buFontTx/>
              <a:buNone/>
            </a:pPr>
            <a:r>
              <a:rPr lang="en-US" sz="2800" dirty="0">
                <a:cs typeface="Times New Roman" pitchFamily="18" charset="0"/>
              </a:rPr>
              <a:t>    100 rich families → willing to buy 1 if P = 30</a:t>
            </a:r>
          </a:p>
          <a:p>
            <a:pPr>
              <a:buFontTx/>
              <a:buNone/>
            </a:pPr>
            <a:r>
              <a:rPr lang="en-US" sz="2800" dirty="0">
                <a:cs typeface="Times New Roman" pitchFamily="18" charset="0"/>
              </a:rPr>
              <a:t>1,000 poor families → willing to buy 1 if P = 10</a:t>
            </a:r>
          </a:p>
          <a:p>
            <a:pPr>
              <a:buFontTx/>
              <a:buNone/>
            </a:pPr>
            <a:endParaRPr lang="en-US" sz="2800" dirty="0">
              <a:cs typeface="Times New Roman" pitchFamily="18" charset="0"/>
            </a:endParaRPr>
          </a:p>
          <a:p>
            <a:r>
              <a:rPr lang="en-US" sz="2800" dirty="0">
                <a:cs typeface="Times New Roman" pitchFamily="18" charset="0"/>
              </a:rPr>
              <a:t>If firm cannot P </a:t>
            </a:r>
            <a:r>
              <a:rPr lang="en-US" sz="2800" dirty="0" err="1">
                <a:cs typeface="Times New Roman" pitchFamily="18" charset="0"/>
              </a:rPr>
              <a:t>discrim</a:t>
            </a:r>
            <a:r>
              <a:rPr lang="en-US" sz="2800" dirty="0">
                <a:cs typeface="Times New Roman" pitchFamily="18" charset="0"/>
              </a:rPr>
              <a:t>. → charge everyone P =10.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TR = 10 x 1,100 = 11,000</a:t>
            </a:r>
          </a:p>
          <a:p>
            <a:pPr>
              <a:buFontTx/>
              <a:buNone/>
            </a:pPr>
            <a:r>
              <a:rPr lang="en-US" sz="2800" dirty="0">
                <a:cs typeface="Times New Roman" pitchFamily="18" charset="0"/>
              </a:rPr>
              <a:t>	If instead, it charged P = 30 to everyone </a:t>
            </a:r>
          </a:p>
          <a:p>
            <a:pPr lvl="1"/>
            <a:r>
              <a:rPr lang="en-US" sz="2400" dirty="0">
                <a:cs typeface="Times New Roman" pitchFamily="18" charset="0"/>
              </a:rPr>
              <a:t>TR = 30 x 100 = 3,000</a:t>
            </a:r>
          </a:p>
          <a:p>
            <a:pPr lvl="1"/>
            <a:endParaRPr lang="en-US" sz="2400" dirty="0">
              <a:cs typeface="Times New Roman" pitchFamily="18" charset="0"/>
            </a:endParaRPr>
          </a:p>
          <a:p>
            <a:r>
              <a:rPr lang="en-US" sz="2800" dirty="0">
                <a:cs typeface="Times New Roman" pitchFamily="18" charset="0"/>
              </a:rPr>
              <a:t>If firm can P </a:t>
            </a:r>
            <a:r>
              <a:rPr lang="en-US" sz="2800" dirty="0" err="1">
                <a:cs typeface="Times New Roman" pitchFamily="18" charset="0"/>
              </a:rPr>
              <a:t>discrim</a:t>
            </a:r>
            <a:r>
              <a:rPr lang="en-US" sz="2800" dirty="0">
                <a:cs typeface="Times New Roman" pitchFamily="18" charset="0"/>
              </a:rPr>
              <a:t>. (</a:t>
            </a:r>
            <a:r>
              <a:rPr lang="en-US" sz="2800" i="1" dirty="0">
                <a:cs typeface="Times New Roman" pitchFamily="18" charset="0"/>
              </a:rPr>
              <a:t>and</a:t>
            </a:r>
            <a:r>
              <a:rPr lang="en-US" sz="2800" dirty="0">
                <a:cs typeface="Times New Roman" pitchFamily="18" charset="0"/>
              </a:rPr>
              <a:t> keep poor from reselling to the rich). → </a:t>
            </a:r>
            <a:r>
              <a:rPr lang="en-US" sz="2400" dirty="0">
                <a:cs typeface="Times New Roman" pitchFamily="18" charset="0"/>
              </a:rPr>
              <a:t>TR = 13,000 = 10 x 1,000 + 30 x 100.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3838"/>
            <a:ext cx="8763000" cy="1143000"/>
          </a:xfrm>
        </p:spPr>
        <p:txBody>
          <a:bodyPr>
            <a:normAutofit fontScale="90000"/>
          </a:bodyPr>
          <a:lstStyle/>
          <a:p>
            <a:pPr indent="457200"/>
            <a:r>
              <a:rPr lang="en-US" sz="3600">
                <a:solidFill>
                  <a:srgbClr val="010000"/>
                </a:solidFill>
              </a:rPr>
              <a:t>FIGURE 5.</a:t>
            </a:r>
            <a:r>
              <a:rPr lang="en-US" sz="3600"/>
              <a:t> </a:t>
            </a:r>
            <a:r>
              <a:rPr lang="en-US" sz="3600">
                <a:solidFill>
                  <a:srgbClr val="010000"/>
                </a:solidFill>
              </a:rPr>
              <a:t>Prices and Quantities under Price Discrimination</a:t>
            </a:r>
            <a:endParaRPr lang="en-US" sz="3600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81000" y="304800"/>
            <a:ext cx="304800" cy="304800"/>
          </a:xfrm>
          <a:prstGeom prst="rect">
            <a:avLst/>
          </a:prstGeom>
          <a:solidFill>
            <a:srgbClr val="E14D3A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5138738" y="3871913"/>
            <a:ext cx="1587" cy="1587"/>
          </a:xfrm>
          <a:prstGeom prst="line">
            <a:avLst/>
          </a:prstGeom>
          <a:noFill/>
          <a:ln w="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5138738" y="3871913"/>
            <a:ext cx="1587" cy="1587"/>
          </a:xfrm>
          <a:prstGeom prst="line">
            <a:avLst/>
          </a:prstGeom>
          <a:noFill/>
          <a:ln w="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407988" y="1584325"/>
            <a:ext cx="8315325" cy="4640263"/>
          </a:xfrm>
          <a:prstGeom prst="rect">
            <a:avLst/>
          </a:prstGeom>
          <a:solidFill>
            <a:srgbClr val="F2F2E5"/>
          </a:solidFill>
          <a:ln w="12700">
            <a:solidFill>
              <a:srgbClr val="F2F2E5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5018088" y="3011488"/>
            <a:ext cx="1587" cy="1587"/>
          </a:xfrm>
          <a:prstGeom prst="line">
            <a:avLst/>
          </a:prstGeom>
          <a:noFill/>
          <a:ln w="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5018088" y="3011488"/>
            <a:ext cx="1587" cy="1587"/>
          </a:xfrm>
          <a:prstGeom prst="line">
            <a:avLst/>
          </a:prstGeom>
          <a:noFill/>
          <a:ln w="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9" name="Freeform 13"/>
          <p:cNvSpPr>
            <a:spLocks/>
          </p:cNvSpPr>
          <p:nvPr/>
        </p:nvSpPr>
        <p:spPr bwMode="auto">
          <a:xfrm>
            <a:off x="1047750" y="1757363"/>
            <a:ext cx="3344863" cy="3667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10"/>
              </a:cxn>
              <a:cxn ang="0">
                <a:pos x="2107" y="2310"/>
              </a:cxn>
            </a:cxnLst>
            <a:rect l="0" t="0" r="r" b="b"/>
            <a:pathLst>
              <a:path w="2107" h="2310">
                <a:moveTo>
                  <a:pt x="0" y="0"/>
                </a:moveTo>
                <a:lnTo>
                  <a:pt x="0" y="2310"/>
                </a:lnTo>
                <a:lnTo>
                  <a:pt x="2107" y="231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0" name="Freeform 14"/>
          <p:cNvSpPr>
            <a:spLocks/>
          </p:cNvSpPr>
          <p:nvPr/>
        </p:nvSpPr>
        <p:spPr bwMode="auto">
          <a:xfrm>
            <a:off x="5045075" y="1757363"/>
            <a:ext cx="3505200" cy="3667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310"/>
              </a:cxn>
              <a:cxn ang="0">
                <a:pos x="2208" y="2310"/>
              </a:cxn>
            </a:cxnLst>
            <a:rect l="0" t="0" r="r" b="b"/>
            <a:pathLst>
              <a:path w="2208" h="2310">
                <a:moveTo>
                  <a:pt x="0" y="0"/>
                </a:moveTo>
                <a:lnTo>
                  <a:pt x="0" y="2310"/>
                </a:lnTo>
                <a:lnTo>
                  <a:pt x="2208" y="231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4" name="Line 28"/>
          <p:cNvSpPr>
            <a:spLocks noChangeShapeType="1"/>
          </p:cNvSpPr>
          <p:nvPr/>
        </p:nvSpPr>
        <p:spPr bwMode="auto">
          <a:xfrm>
            <a:off x="4765675" y="3824288"/>
            <a:ext cx="1588" cy="1587"/>
          </a:xfrm>
          <a:prstGeom prst="line">
            <a:avLst/>
          </a:prstGeom>
          <a:noFill/>
          <a:ln w="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5" name="Line 29"/>
          <p:cNvSpPr>
            <a:spLocks noChangeShapeType="1"/>
          </p:cNvSpPr>
          <p:nvPr/>
        </p:nvSpPr>
        <p:spPr bwMode="auto">
          <a:xfrm>
            <a:off x="4765675" y="3824288"/>
            <a:ext cx="1588" cy="1587"/>
          </a:xfrm>
          <a:prstGeom prst="line">
            <a:avLst/>
          </a:prstGeom>
          <a:noFill/>
          <a:ln w="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4811713" y="2906713"/>
            <a:ext cx="3652837" cy="2716212"/>
            <a:chOff x="3031" y="1925"/>
            <a:chExt cx="2301" cy="1711"/>
          </a:xfrm>
        </p:grpSpPr>
        <p:sp>
          <p:nvSpPr>
            <p:cNvPr id="39953" name="Freeform 17"/>
            <p:cNvSpPr>
              <a:spLocks noEditPoints="1"/>
            </p:cNvSpPr>
            <p:nvPr/>
          </p:nvSpPr>
          <p:spPr bwMode="auto">
            <a:xfrm>
              <a:off x="3590" y="2293"/>
              <a:ext cx="1678" cy="12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3" y="59"/>
                </a:cxn>
                <a:cxn ang="0">
                  <a:pos x="109" y="76"/>
                </a:cxn>
                <a:cxn ang="0">
                  <a:pos x="193" y="134"/>
                </a:cxn>
                <a:cxn ang="0">
                  <a:pos x="218" y="160"/>
                </a:cxn>
                <a:cxn ang="0">
                  <a:pos x="293" y="218"/>
                </a:cxn>
                <a:cxn ang="0">
                  <a:pos x="327" y="235"/>
                </a:cxn>
                <a:cxn ang="0">
                  <a:pos x="402" y="294"/>
                </a:cxn>
                <a:cxn ang="0">
                  <a:pos x="436" y="319"/>
                </a:cxn>
                <a:cxn ang="0">
                  <a:pos x="512" y="378"/>
                </a:cxn>
                <a:cxn ang="0">
                  <a:pos x="537" y="395"/>
                </a:cxn>
                <a:cxn ang="0">
                  <a:pos x="621" y="454"/>
                </a:cxn>
                <a:cxn ang="0">
                  <a:pos x="646" y="479"/>
                </a:cxn>
                <a:cxn ang="0">
                  <a:pos x="730" y="538"/>
                </a:cxn>
                <a:cxn ang="0">
                  <a:pos x="755" y="554"/>
                </a:cxn>
                <a:cxn ang="0">
                  <a:pos x="839" y="613"/>
                </a:cxn>
                <a:cxn ang="0">
                  <a:pos x="864" y="638"/>
                </a:cxn>
                <a:cxn ang="0">
                  <a:pos x="948" y="697"/>
                </a:cxn>
                <a:cxn ang="0">
                  <a:pos x="973" y="714"/>
                </a:cxn>
                <a:cxn ang="0">
                  <a:pos x="1057" y="773"/>
                </a:cxn>
                <a:cxn ang="0">
                  <a:pos x="1082" y="798"/>
                </a:cxn>
                <a:cxn ang="0">
                  <a:pos x="1158" y="857"/>
                </a:cxn>
                <a:cxn ang="0">
                  <a:pos x="1191" y="874"/>
                </a:cxn>
                <a:cxn ang="0">
                  <a:pos x="1267" y="932"/>
                </a:cxn>
                <a:cxn ang="0">
                  <a:pos x="1300" y="958"/>
                </a:cxn>
                <a:cxn ang="0">
                  <a:pos x="1376" y="1016"/>
                </a:cxn>
                <a:cxn ang="0">
                  <a:pos x="1401" y="1033"/>
                </a:cxn>
                <a:cxn ang="0">
                  <a:pos x="1485" y="1092"/>
                </a:cxn>
                <a:cxn ang="0">
                  <a:pos x="1510" y="1117"/>
                </a:cxn>
                <a:cxn ang="0">
                  <a:pos x="1594" y="1176"/>
                </a:cxn>
                <a:cxn ang="0">
                  <a:pos x="1619" y="1193"/>
                </a:cxn>
                <a:cxn ang="0">
                  <a:pos x="1678" y="1235"/>
                </a:cxn>
              </a:cxnLst>
              <a:rect l="0" t="0" r="r" b="b"/>
              <a:pathLst>
                <a:path w="1678" h="1235">
                  <a:moveTo>
                    <a:pt x="0" y="0"/>
                  </a:moveTo>
                  <a:lnTo>
                    <a:pt x="83" y="59"/>
                  </a:lnTo>
                  <a:moveTo>
                    <a:pt x="109" y="76"/>
                  </a:moveTo>
                  <a:lnTo>
                    <a:pt x="193" y="134"/>
                  </a:lnTo>
                  <a:moveTo>
                    <a:pt x="218" y="160"/>
                  </a:moveTo>
                  <a:lnTo>
                    <a:pt x="293" y="218"/>
                  </a:lnTo>
                  <a:moveTo>
                    <a:pt x="327" y="235"/>
                  </a:moveTo>
                  <a:lnTo>
                    <a:pt x="402" y="294"/>
                  </a:lnTo>
                  <a:moveTo>
                    <a:pt x="436" y="319"/>
                  </a:moveTo>
                  <a:lnTo>
                    <a:pt x="512" y="378"/>
                  </a:lnTo>
                  <a:moveTo>
                    <a:pt x="537" y="395"/>
                  </a:moveTo>
                  <a:lnTo>
                    <a:pt x="621" y="454"/>
                  </a:lnTo>
                  <a:moveTo>
                    <a:pt x="646" y="479"/>
                  </a:moveTo>
                  <a:lnTo>
                    <a:pt x="730" y="538"/>
                  </a:lnTo>
                  <a:moveTo>
                    <a:pt x="755" y="554"/>
                  </a:moveTo>
                  <a:lnTo>
                    <a:pt x="839" y="613"/>
                  </a:lnTo>
                  <a:moveTo>
                    <a:pt x="864" y="638"/>
                  </a:moveTo>
                  <a:lnTo>
                    <a:pt x="948" y="697"/>
                  </a:lnTo>
                  <a:moveTo>
                    <a:pt x="973" y="714"/>
                  </a:moveTo>
                  <a:lnTo>
                    <a:pt x="1057" y="773"/>
                  </a:lnTo>
                  <a:moveTo>
                    <a:pt x="1082" y="798"/>
                  </a:moveTo>
                  <a:lnTo>
                    <a:pt x="1158" y="857"/>
                  </a:lnTo>
                  <a:moveTo>
                    <a:pt x="1191" y="874"/>
                  </a:moveTo>
                  <a:lnTo>
                    <a:pt x="1267" y="932"/>
                  </a:lnTo>
                  <a:moveTo>
                    <a:pt x="1300" y="958"/>
                  </a:moveTo>
                  <a:lnTo>
                    <a:pt x="1376" y="1016"/>
                  </a:lnTo>
                  <a:moveTo>
                    <a:pt x="1401" y="1033"/>
                  </a:moveTo>
                  <a:lnTo>
                    <a:pt x="1485" y="1092"/>
                  </a:lnTo>
                  <a:moveTo>
                    <a:pt x="1510" y="1117"/>
                  </a:moveTo>
                  <a:lnTo>
                    <a:pt x="1594" y="1176"/>
                  </a:lnTo>
                  <a:moveTo>
                    <a:pt x="1619" y="1193"/>
                  </a:moveTo>
                  <a:lnTo>
                    <a:pt x="1678" y="1235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4" name="Line 18"/>
            <p:cNvSpPr>
              <a:spLocks noChangeShapeType="1"/>
            </p:cNvSpPr>
            <p:nvPr/>
          </p:nvSpPr>
          <p:spPr bwMode="auto">
            <a:xfrm>
              <a:off x="3170" y="1965"/>
              <a:ext cx="420" cy="328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38"/>
            <p:cNvGrpSpPr>
              <a:grpSpLocks/>
            </p:cNvGrpSpPr>
            <p:nvPr/>
          </p:nvGrpSpPr>
          <p:grpSpPr bwMode="auto">
            <a:xfrm>
              <a:off x="3031" y="1925"/>
              <a:ext cx="123" cy="110"/>
              <a:chOff x="3031" y="1925"/>
              <a:chExt cx="123" cy="110"/>
            </a:xfrm>
          </p:grpSpPr>
          <p:sp>
            <p:nvSpPr>
              <p:cNvPr id="39972" name="Rectangle 36"/>
              <p:cNvSpPr>
                <a:spLocks noChangeArrowheads="1"/>
              </p:cNvSpPr>
              <p:nvPr/>
            </p:nvSpPr>
            <p:spPr bwMode="auto">
              <a:xfrm>
                <a:off x="3031" y="1925"/>
                <a:ext cx="64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i="1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/>
              </a:p>
            </p:txBody>
          </p:sp>
          <p:sp>
            <p:nvSpPr>
              <p:cNvPr id="39973" name="Rectangle 37"/>
              <p:cNvSpPr>
                <a:spLocks noChangeArrowheads="1"/>
              </p:cNvSpPr>
              <p:nvPr/>
            </p:nvSpPr>
            <p:spPr bwMode="auto">
              <a:xfrm>
                <a:off x="3097" y="1958"/>
                <a:ext cx="57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b="1" i="1">
                    <a:solidFill>
                      <a:srgbClr val="000000"/>
                    </a:solidFill>
                    <a:latin typeface="Arial" charset="0"/>
                  </a:rPr>
                  <a:t>b </a:t>
                </a:r>
                <a:endParaRPr lang="en-US"/>
              </a:p>
            </p:txBody>
          </p:sp>
        </p:grpSp>
        <p:grpSp>
          <p:nvGrpSpPr>
            <p:cNvPr id="4" name="Group 41"/>
            <p:cNvGrpSpPr>
              <a:grpSpLocks/>
            </p:cNvGrpSpPr>
            <p:nvPr/>
          </p:nvGrpSpPr>
          <p:grpSpPr bwMode="auto">
            <a:xfrm>
              <a:off x="5209" y="3526"/>
              <a:ext cx="123" cy="110"/>
              <a:chOff x="5209" y="3526"/>
              <a:chExt cx="123" cy="110"/>
            </a:xfrm>
          </p:grpSpPr>
          <p:sp>
            <p:nvSpPr>
              <p:cNvPr id="39975" name="Rectangle 39"/>
              <p:cNvSpPr>
                <a:spLocks noChangeArrowheads="1"/>
              </p:cNvSpPr>
              <p:nvPr/>
            </p:nvSpPr>
            <p:spPr bwMode="auto">
              <a:xfrm>
                <a:off x="5209" y="3526"/>
                <a:ext cx="64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i="1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/>
              </a:p>
            </p:txBody>
          </p:sp>
          <p:sp>
            <p:nvSpPr>
              <p:cNvPr id="39976" name="Rectangle 40"/>
              <p:cNvSpPr>
                <a:spLocks noChangeArrowheads="1"/>
              </p:cNvSpPr>
              <p:nvPr/>
            </p:nvSpPr>
            <p:spPr bwMode="auto">
              <a:xfrm>
                <a:off x="5275" y="3559"/>
                <a:ext cx="57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b="1" i="1">
                    <a:solidFill>
                      <a:srgbClr val="000000"/>
                    </a:solidFill>
                    <a:latin typeface="Arial" charset="0"/>
                  </a:rPr>
                  <a:t>b </a:t>
                </a:r>
                <a:endParaRPr lang="en-US"/>
              </a:p>
            </p:txBody>
          </p:sp>
        </p:grp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042988" y="2543175"/>
            <a:ext cx="1736725" cy="3079750"/>
            <a:chOff x="657" y="1696"/>
            <a:chExt cx="1094" cy="1940"/>
          </a:xfrm>
        </p:grpSpPr>
        <p:sp>
          <p:nvSpPr>
            <p:cNvPr id="39952" name="Line 16"/>
            <p:cNvSpPr>
              <a:spLocks noChangeShapeType="1"/>
            </p:cNvSpPr>
            <p:nvPr/>
          </p:nvSpPr>
          <p:spPr bwMode="auto">
            <a:xfrm>
              <a:off x="657" y="1696"/>
              <a:ext cx="910" cy="1815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48"/>
            <p:cNvGrpSpPr>
              <a:grpSpLocks/>
            </p:cNvGrpSpPr>
            <p:nvPr/>
          </p:nvGrpSpPr>
          <p:grpSpPr bwMode="auto">
            <a:xfrm>
              <a:off x="1564" y="3526"/>
              <a:ext cx="187" cy="110"/>
              <a:chOff x="1564" y="3526"/>
              <a:chExt cx="187" cy="110"/>
            </a:xfrm>
          </p:grpSpPr>
          <p:sp>
            <p:nvSpPr>
              <p:cNvPr id="39982" name="Rectangle 46"/>
              <p:cNvSpPr>
                <a:spLocks noChangeArrowheads="1"/>
              </p:cNvSpPr>
              <p:nvPr/>
            </p:nvSpPr>
            <p:spPr bwMode="auto">
              <a:xfrm>
                <a:off x="1564" y="3526"/>
                <a:ext cx="137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Arial" charset="0"/>
                  </a:rPr>
                  <a:t>MR</a:t>
                </a:r>
                <a:endParaRPr lang="en-US"/>
              </a:p>
            </p:txBody>
          </p:sp>
          <p:sp>
            <p:nvSpPr>
              <p:cNvPr id="39983" name="Rectangle 47"/>
              <p:cNvSpPr>
                <a:spLocks noChangeArrowheads="1"/>
              </p:cNvSpPr>
              <p:nvPr/>
            </p:nvSpPr>
            <p:spPr bwMode="auto">
              <a:xfrm>
                <a:off x="1697" y="3559"/>
                <a:ext cx="54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b="1" i="1">
                    <a:solidFill>
                      <a:srgbClr val="000000"/>
                    </a:solidFill>
                    <a:latin typeface="Arial" charset="0"/>
                  </a:rPr>
                  <a:t>a </a:t>
                </a:r>
                <a:endParaRPr lang="en-US"/>
              </a:p>
            </p:txBody>
          </p:sp>
        </p:grp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1760538" y="5448300"/>
            <a:ext cx="190500" cy="174625"/>
            <a:chOff x="1109" y="3526"/>
            <a:chExt cx="120" cy="110"/>
          </a:xfrm>
        </p:grpSpPr>
        <p:sp>
          <p:nvSpPr>
            <p:cNvPr id="39985" name="Rectangle 49"/>
            <p:cNvSpPr>
              <a:spLocks noChangeArrowheads="1"/>
            </p:cNvSpPr>
            <p:nvPr/>
          </p:nvSpPr>
          <p:spPr bwMode="auto">
            <a:xfrm>
              <a:off x="1109" y="3526"/>
              <a:ext cx="6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i="1">
                  <a:solidFill>
                    <a:srgbClr val="FF1919"/>
                  </a:solidFill>
                  <a:latin typeface="Arial" charset="0"/>
                </a:rPr>
                <a:t>Q</a:t>
              </a:r>
              <a:endParaRPr lang="en-US"/>
            </a:p>
          </p:txBody>
        </p:sp>
        <p:sp>
          <p:nvSpPr>
            <p:cNvPr id="39986" name="Rectangle 50"/>
            <p:cNvSpPr>
              <a:spLocks noChangeArrowheads="1"/>
            </p:cNvSpPr>
            <p:nvPr/>
          </p:nvSpPr>
          <p:spPr bwMode="auto">
            <a:xfrm>
              <a:off x="1175" y="3559"/>
              <a:ext cx="54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 i="1">
                  <a:solidFill>
                    <a:srgbClr val="FF1919"/>
                  </a:solidFill>
                  <a:latin typeface="Arial" charset="0"/>
                </a:rPr>
                <a:t>a </a:t>
              </a:r>
              <a:endParaRPr lang="en-US"/>
            </a:p>
          </p:txBody>
        </p:sp>
      </p:grpSp>
      <p:grpSp>
        <p:nvGrpSpPr>
          <p:cNvPr id="8" name="Group 82"/>
          <p:cNvGrpSpPr>
            <a:grpSpLocks/>
          </p:cNvGrpSpPr>
          <p:nvPr/>
        </p:nvGrpSpPr>
        <p:grpSpPr bwMode="auto">
          <a:xfrm>
            <a:off x="5032375" y="2957513"/>
            <a:ext cx="1898650" cy="2665412"/>
            <a:chOff x="3170" y="1957"/>
            <a:chExt cx="1196" cy="1679"/>
          </a:xfrm>
        </p:grpSpPr>
        <p:sp>
          <p:nvSpPr>
            <p:cNvPr id="39955" name="Line 19"/>
            <p:cNvSpPr>
              <a:spLocks noChangeShapeType="1"/>
            </p:cNvSpPr>
            <p:nvPr/>
          </p:nvSpPr>
          <p:spPr bwMode="auto">
            <a:xfrm>
              <a:off x="3170" y="1957"/>
              <a:ext cx="1066" cy="157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54"/>
            <p:cNvGrpSpPr>
              <a:grpSpLocks/>
            </p:cNvGrpSpPr>
            <p:nvPr/>
          </p:nvGrpSpPr>
          <p:grpSpPr bwMode="auto">
            <a:xfrm>
              <a:off x="4175" y="3526"/>
              <a:ext cx="191" cy="110"/>
              <a:chOff x="4175" y="3526"/>
              <a:chExt cx="191" cy="110"/>
            </a:xfrm>
          </p:grpSpPr>
          <p:sp>
            <p:nvSpPr>
              <p:cNvPr id="39988" name="Rectangle 52"/>
              <p:cNvSpPr>
                <a:spLocks noChangeArrowheads="1"/>
              </p:cNvSpPr>
              <p:nvPr/>
            </p:nvSpPr>
            <p:spPr bwMode="auto">
              <a:xfrm>
                <a:off x="4175" y="3526"/>
                <a:ext cx="137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>
                    <a:solidFill>
                      <a:srgbClr val="000000"/>
                    </a:solidFill>
                    <a:latin typeface="Arial" charset="0"/>
                  </a:rPr>
                  <a:t>MR</a:t>
                </a:r>
                <a:endParaRPr lang="en-US"/>
              </a:p>
            </p:txBody>
          </p:sp>
          <p:sp>
            <p:nvSpPr>
              <p:cNvPr id="39989" name="Rectangle 53"/>
              <p:cNvSpPr>
                <a:spLocks noChangeArrowheads="1"/>
              </p:cNvSpPr>
              <p:nvPr/>
            </p:nvSpPr>
            <p:spPr bwMode="auto">
              <a:xfrm>
                <a:off x="4309" y="3559"/>
                <a:ext cx="57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b="1" i="1">
                    <a:solidFill>
                      <a:srgbClr val="000000"/>
                    </a:solidFill>
                    <a:latin typeface="Arial" charset="0"/>
                  </a:rPr>
                  <a:t>b </a:t>
                </a:r>
                <a:endParaRPr lang="en-US"/>
              </a:p>
            </p:txBody>
          </p:sp>
        </p:grpSp>
      </p:grp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5781675" y="5448300"/>
            <a:ext cx="196850" cy="174625"/>
            <a:chOff x="3642" y="3526"/>
            <a:chExt cx="124" cy="110"/>
          </a:xfrm>
        </p:grpSpPr>
        <p:sp>
          <p:nvSpPr>
            <p:cNvPr id="39991" name="Rectangle 55"/>
            <p:cNvSpPr>
              <a:spLocks noChangeArrowheads="1"/>
            </p:cNvSpPr>
            <p:nvPr/>
          </p:nvSpPr>
          <p:spPr bwMode="auto">
            <a:xfrm>
              <a:off x="3642" y="3526"/>
              <a:ext cx="6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i="1">
                  <a:solidFill>
                    <a:srgbClr val="FF1919"/>
                  </a:solidFill>
                  <a:latin typeface="Arial" charset="0"/>
                </a:rPr>
                <a:t>Q</a:t>
              </a:r>
              <a:endParaRPr lang="en-US"/>
            </a:p>
          </p:txBody>
        </p:sp>
        <p:sp>
          <p:nvSpPr>
            <p:cNvPr id="39992" name="Rectangle 56"/>
            <p:cNvSpPr>
              <a:spLocks noChangeArrowheads="1"/>
            </p:cNvSpPr>
            <p:nvPr/>
          </p:nvSpPr>
          <p:spPr bwMode="auto">
            <a:xfrm>
              <a:off x="3709" y="3559"/>
              <a:ext cx="57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 i="1">
                  <a:solidFill>
                    <a:srgbClr val="FF1919"/>
                  </a:solidFill>
                  <a:latin typeface="Arial" charset="0"/>
                </a:rPr>
                <a:t>b </a:t>
              </a:r>
              <a:endParaRPr lang="en-US"/>
            </a:p>
          </p:txBody>
        </p:sp>
      </p:grpSp>
      <p:grpSp>
        <p:nvGrpSpPr>
          <p:cNvPr id="11" name="Group 86"/>
          <p:cNvGrpSpPr>
            <a:grpSpLocks/>
          </p:cNvGrpSpPr>
          <p:nvPr/>
        </p:nvGrpSpPr>
        <p:grpSpPr bwMode="auto">
          <a:xfrm>
            <a:off x="5781675" y="3382963"/>
            <a:ext cx="177800" cy="2041525"/>
            <a:chOff x="3642" y="2225"/>
            <a:chExt cx="112" cy="1286"/>
          </a:xfrm>
        </p:grpSpPr>
        <p:sp>
          <p:nvSpPr>
            <p:cNvPr id="39947" name="Freeform 11"/>
            <p:cNvSpPr>
              <a:spLocks noEditPoints="1"/>
            </p:cNvSpPr>
            <p:nvPr/>
          </p:nvSpPr>
          <p:spPr bwMode="auto">
            <a:xfrm>
              <a:off x="3673" y="2369"/>
              <a:ext cx="1" cy="11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"/>
                </a:cxn>
                <a:cxn ang="0">
                  <a:pos x="0" y="50"/>
                </a:cxn>
                <a:cxn ang="0">
                  <a:pos x="0" y="84"/>
                </a:cxn>
                <a:cxn ang="0">
                  <a:pos x="0" y="109"/>
                </a:cxn>
                <a:cxn ang="0">
                  <a:pos x="0" y="142"/>
                </a:cxn>
                <a:cxn ang="0">
                  <a:pos x="0" y="168"/>
                </a:cxn>
                <a:cxn ang="0">
                  <a:pos x="0" y="201"/>
                </a:cxn>
                <a:cxn ang="0">
                  <a:pos x="0" y="218"/>
                </a:cxn>
                <a:cxn ang="0">
                  <a:pos x="0" y="252"/>
                </a:cxn>
                <a:cxn ang="0">
                  <a:pos x="0" y="277"/>
                </a:cxn>
                <a:cxn ang="0">
                  <a:pos x="0" y="310"/>
                </a:cxn>
                <a:cxn ang="0">
                  <a:pos x="0" y="336"/>
                </a:cxn>
                <a:cxn ang="0">
                  <a:pos x="0" y="369"/>
                </a:cxn>
                <a:cxn ang="0">
                  <a:pos x="0" y="386"/>
                </a:cxn>
                <a:cxn ang="0">
                  <a:pos x="0" y="420"/>
                </a:cxn>
                <a:cxn ang="0">
                  <a:pos x="0" y="445"/>
                </a:cxn>
                <a:cxn ang="0">
                  <a:pos x="0" y="478"/>
                </a:cxn>
                <a:cxn ang="0">
                  <a:pos x="0" y="504"/>
                </a:cxn>
                <a:cxn ang="0">
                  <a:pos x="0" y="537"/>
                </a:cxn>
                <a:cxn ang="0">
                  <a:pos x="0" y="554"/>
                </a:cxn>
                <a:cxn ang="0">
                  <a:pos x="0" y="588"/>
                </a:cxn>
                <a:cxn ang="0">
                  <a:pos x="0" y="613"/>
                </a:cxn>
                <a:cxn ang="0">
                  <a:pos x="0" y="646"/>
                </a:cxn>
                <a:cxn ang="0">
                  <a:pos x="0" y="672"/>
                </a:cxn>
                <a:cxn ang="0">
                  <a:pos x="0" y="705"/>
                </a:cxn>
                <a:cxn ang="0">
                  <a:pos x="0" y="722"/>
                </a:cxn>
                <a:cxn ang="0">
                  <a:pos x="0" y="756"/>
                </a:cxn>
                <a:cxn ang="0">
                  <a:pos x="0" y="781"/>
                </a:cxn>
                <a:cxn ang="0">
                  <a:pos x="0" y="814"/>
                </a:cxn>
                <a:cxn ang="0">
                  <a:pos x="0" y="840"/>
                </a:cxn>
                <a:cxn ang="0">
                  <a:pos x="0" y="873"/>
                </a:cxn>
                <a:cxn ang="0">
                  <a:pos x="0" y="890"/>
                </a:cxn>
                <a:cxn ang="0">
                  <a:pos x="0" y="924"/>
                </a:cxn>
                <a:cxn ang="0">
                  <a:pos x="0" y="949"/>
                </a:cxn>
                <a:cxn ang="0">
                  <a:pos x="0" y="982"/>
                </a:cxn>
                <a:cxn ang="0">
                  <a:pos x="0" y="1008"/>
                </a:cxn>
                <a:cxn ang="0">
                  <a:pos x="0" y="1041"/>
                </a:cxn>
                <a:cxn ang="0">
                  <a:pos x="0" y="1058"/>
                </a:cxn>
                <a:cxn ang="0">
                  <a:pos x="0" y="1092"/>
                </a:cxn>
                <a:cxn ang="0">
                  <a:pos x="0" y="1117"/>
                </a:cxn>
                <a:cxn ang="0">
                  <a:pos x="0" y="1142"/>
                </a:cxn>
              </a:cxnLst>
              <a:rect l="0" t="0" r="r" b="b"/>
              <a:pathLst>
                <a:path h="1142">
                  <a:moveTo>
                    <a:pt x="0" y="0"/>
                  </a:moveTo>
                  <a:lnTo>
                    <a:pt x="0" y="33"/>
                  </a:lnTo>
                  <a:moveTo>
                    <a:pt x="0" y="50"/>
                  </a:moveTo>
                  <a:lnTo>
                    <a:pt x="0" y="84"/>
                  </a:lnTo>
                  <a:moveTo>
                    <a:pt x="0" y="109"/>
                  </a:moveTo>
                  <a:lnTo>
                    <a:pt x="0" y="142"/>
                  </a:lnTo>
                  <a:moveTo>
                    <a:pt x="0" y="168"/>
                  </a:moveTo>
                  <a:lnTo>
                    <a:pt x="0" y="201"/>
                  </a:lnTo>
                  <a:moveTo>
                    <a:pt x="0" y="218"/>
                  </a:moveTo>
                  <a:lnTo>
                    <a:pt x="0" y="252"/>
                  </a:lnTo>
                  <a:moveTo>
                    <a:pt x="0" y="277"/>
                  </a:moveTo>
                  <a:lnTo>
                    <a:pt x="0" y="310"/>
                  </a:lnTo>
                  <a:moveTo>
                    <a:pt x="0" y="336"/>
                  </a:moveTo>
                  <a:lnTo>
                    <a:pt x="0" y="369"/>
                  </a:lnTo>
                  <a:moveTo>
                    <a:pt x="0" y="386"/>
                  </a:moveTo>
                  <a:lnTo>
                    <a:pt x="0" y="420"/>
                  </a:lnTo>
                  <a:moveTo>
                    <a:pt x="0" y="445"/>
                  </a:moveTo>
                  <a:lnTo>
                    <a:pt x="0" y="478"/>
                  </a:lnTo>
                  <a:moveTo>
                    <a:pt x="0" y="504"/>
                  </a:moveTo>
                  <a:lnTo>
                    <a:pt x="0" y="537"/>
                  </a:lnTo>
                  <a:moveTo>
                    <a:pt x="0" y="554"/>
                  </a:moveTo>
                  <a:lnTo>
                    <a:pt x="0" y="588"/>
                  </a:lnTo>
                  <a:moveTo>
                    <a:pt x="0" y="613"/>
                  </a:moveTo>
                  <a:lnTo>
                    <a:pt x="0" y="646"/>
                  </a:lnTo>
                  <a:moveTo>
                    <a:pt x="0" y="672"/>
                  </a:moveTo>
                  <a:lnTo>
                    <a:pt x="0" y="705"/>
                  </a:lnTo>
                  <a:moveTo>
                    <a:pt x="0" y="722"/>
                  </a:moveTo>
                  <a:lnTo>
                    <a:pt x="0" y="756"/>
                  </a:lnTo>
                  <a:moveTo>
                    <a:pt x="0" y="781"/>
                  </a:moveTo>
                  <a:lnTo>
                    <a:pt x="0" y="814"/>
                  </a:lnTo>
                  <a:moveTo>
                    <a:pt x="0" y="840"/>
                  </a:moveTo>
                  <a:lnTo>
                    <a:pt x="0" y="873"/>
                  </a:lnTo>
                  <a:moveTo>
                    <a:pt x="0" y="890"/>
                  </a:moveTo>
                  <a:lnTo>
                    <a:pt x="0" y="924"/>
                  </a:lnTo>
                  <a:moveTo>
                    <a:pt x="0" y="949"/>
                  </a:moveTo>
                  <a:lnTo>
                    <a:pt x="0" y="982"/>
                  </a:lnTo>
                  <a:moveTo>
                    <a:pt x="0" y="1008"/>
                  </a:moveTo>
                  <a:lnTo>
                    <a:pt x="0" y="1041"/>
                  </a:lnTo>
                  <a:moveTo>
                    <a:pt x="0" y="1058"/>
                  </a:moveTo>
                  <a:lnTo>
                    <a:pt x="0" y="1092"/>
                  </a:lnTo>
                  <a:moveTo>
                    <a:pt x="0" y="1117"/>
                  </a:moveTo>
                  <a:lnTo>
                    <a:pt x="0" y="1142"/>
                  </a:lnTo>
                </a:path>
              </a:pathLst>
            </a:custGeom>
            <a:noFill/>
            <a:ln w="12700">
              <a:solidFill>
                <a:srgbClr val="FE1B0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3648" y="2318"/>
              <a:ext cx="59" cy="59"/>
              <a:chOff x="3648" y="2318"/>
              <a:chExt cx="59" cy="59"/>
            </a:xfrm>
          </p:grpSpPr>
          <p:sp>
            <p:nvSpPr>
              <p:cNvPr id="39960" name="Oval 24"/>
              <p:cNvSpPr>
                <a:spLocks noChangeArrowheads="1"/>
              </p:cNvSpPr>
              <p:nvPr/>
            </p:nvSpPr>
            <p:spPr bwMode="auto">
              <a:xfrm>
                <a:off x="3648" y="2318"/>
                <a:ext cx="59" cy="59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1" name="Oval 25"/>
              <p:cNvSpPr>
                <a:spLocks noChangeArrowheads="1"/>
              </p:cNvSpPr>
              <p:nvPr/>
            </p:nvSpPr>
            <p:spPr bwMode="auto">
              <a:xfrm>
                <a:off x="3661" y="2331"/>
                <a:ext cx="33" cy="33"/>
              </a:xfrm>
              <a:prstGeom prst="ellipse">
                <a:avLst/>
              </a:prstGeom>
              <a:solidFill>
                <a:srgbClr val="FE1B0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60"/>
            <p:cNvGrpSpPr>
              <a:grpSpLocks/>
            </p:cNvGrpSpPr>
            <p:nvPr/>
          </p:nvGrpSpPr>
          <p:grpSpPr bwMode="auto">
            <a:xfrm>
              <a:off x="3642" y="2225"/>
              <a:ext cx="112" cy="110"/>
              <a:chOff x="3642" y="2225"/>
              <a:chExt cx="112" cy="110"/>
            </a:xfrm>
          </p:grpSpPr>
          <p:sp>
            <p:nvSpPr>
              <p:cNvPr id="39994" name="Rectangle 58"/>
              <p:cNvSpPr>
                <a:spLocks noChangeArrowheads="1"/>
              </p:cNvSpPr>
              <p:nvPr/>
            </p:nvSpPr>
            <p:spPr bwMode="auto">
              <a:xfrm>
                <a:off x="3642" y="2225"/>
                <a:ext cx="59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i="1">
                    <a:solidFill>
                      <a:srgbClr val="FF1919"/>
                    </a:solidFill>
                    <a:latin typeface="Arial" charset="0"/>
                  </a:rPr>
                  <a:t>P</a:t>
                </a:r>
                <a:endParaRPr lang="en-US"/>
              </a:p>
            </p:txBody>
          </p:sp>
          <p:sp>
            <p:nvSpPr>
              <p:cNvPr id="39995" name="Rectangle 59"/>
              <p:cNvSpPr>
                <a:spLocks noChangeArrowheads="1"/>
              </p:cNvSpPr>
              <p:nvPr/>
            </p:nvSpPr>
            <p:spPr bwMode="auto">
              <a:xfrm>
                <a:off x="3697" y="2258"/>
                <a:ext cx="57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b="1" i="1">
                    <a:solidFill>
                      <a:srgbClr val="FF1919"/>
                    </a:solidFill>
                    <a:latin typeface="Arial" charset="0"/>
                  </a:rPr>
                  <a:t>b </a:t>
                </a:r>
                <a:endParaRPr lang="en-US"/>
              </a:p>
            </p:txBody>
          </p:sp>
        </p:grpSp>
      </p:grpSp>
      <p:grpSp>
        <p:nvGrpSpPr>
          <p:cNvPr id="14" name="Group 84"/>
          <p:cNvGrpSpPr>
            <a:grpSpLocks/>
          </p:cNvGrpSpPr>
          <p:nvPr/>
        </p:nvGrpSpPr>
        <p:grpSpPr bwMode="auto">
          <a:xfrm>
            <a:off x="5791200" y="3983038"/>
            <a:ext cx="200025" cy="201612"/>
            <a:chOff x="3648" y="2603"/>
            <a:chExt cx="126" cy="127"/>
          </a:xfrm>
        </p:grpSpPr>
        <p:grpSp>
          <p:nvGrpSpPr>
            <p:cNvPr id="15" name="Group 32"/>
            <p:cNvGrpSpPr>
              <a:grpSpLocks/>
            </p:cNvGrpSpPr>
            <p:nvPr/>
          </p:nvGrpSpPr>
          <p:grpSpPr bwMode="auto">
            <a:xfrm>
              <a:off x="3648" y="2679"/>
              <a:ext cx="59" cy="51"/>
              <a:chOff x="3648" y="2679"/>
              <a:chExt cx="59" cy="51"/>
            </a:xfrm>
          </p:grpSpPr>
          <p:sp>
            <p:nvSpPr>
              <p:cNvPr id="39962" name="Oval 26"/>
              <p:cNvSpPr>
                <a:spLocks noChangeArrowheads="1"/>
              </p:cNvSpPr>
              <p:nvPr/>
            </p:nvSpPr>
            <p:spPr bwMode="auto">
              <a:xfrm>
                <a:off x="3648" y="2679"/>
                <a:ext cx="59" cy="51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63" name="Oval 27"/>
              <p:cNvSpPr>
                <a:spLocks noChangeArrowheads="1"/>
              </p:cNvSpPr>
              <p:nvPr/>
            </p:nvSpPr>
            <p:spPr bwMode="auto">
              <a:xfrm>
                <a:off x="3661" y="2688"/>
                <a:ext cx="33" cy="33"/>
              </a:xfrm>
              <a:prstGeom prst="ellipse">
                <a:avLst/>
              </a:prstGeom>
              <a:solidFill>
                <a:srgbClr val="FE1B0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000" name="Rectangle 64"/>
            <p:cNvSpPr>
              <a:spLocks noChangeArrowheads="1"/>
            </p:cNvSpPr>
            <p:nvPr/>
          </p:nvSpPr>
          <p:spPr bwMode="auto">
            <a:xfrm>
              <a:off x="3686" y="2603"/>
              <a:ext cx="8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i="1">
                  <a:solidFill>
                    <a:srgbClr val="FF1919"/>
                  </a:solidFill>
                  <a:latin typeface="Arial" charset="0"/>
                </a:rPr>
                <a:t>K </a:t>
              </a:r>
              <a:endParaRPr lang="en-US"/>
            </a:p>
          </p:txBody>
        </p:sp>
      </p:grpSp>
      <p:sp>
        <p:nvSpPr>
          <p:cNvPr id="40002" name="Rectangle 66"/>
          <p:cNvSpPr>
            <a:spLocks noChangeArrowheads="1"/>
          </p:cNvSpPr>
          <p:nvPr/>
        </p:nvSpPr>
        <p:spPr bwMode="auto">
          <a:xfrm>
            <a:off x="6081713" y="1795463"/>
            <a:ext cx="12874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000000"/>
                </a:solidFill>
                <a:latin typeface="Arial" charset="0"/>
              </a:rPr>
              <a:t>Customer Group B </a:t>
            </a:r>
            <a:endParaRPr lang="en-US"/>
          </a:p>
        </p:txBody>
      </p:sp>
      <p:sp>
        <p:nvSpPr>
          <p:cNvPr id="40003" name="Rectangle 67"/>
          <p:cNvSpPr>
            <a:spLocks noChangeArrowheads="1"/>
          </p:cNvSpPr>
          <p:nvPr/>
        </p:nvSpPr>
        <p:spPr bwMode="auto">
          <a:xfrm>
            <a:off x="2095500" y="1795463"/>
            <a:ext cx="12874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000000"/>
                </a:solidFill>
                <a:latin typeface="Arial" charset="0"/>
              </a:rPr>
              <a:t>Customer Group A </a:t>
            </a:r>
            <a:endParaRPr lang="en-US"/>
          </a:p>
        </p:txBody>
      </p:sp>
      <p:sp>
        <p:nvSpPr>
          <p:cNvPr id="40004" name="Rectangle 68"/>
          <p:cNvSpPr>
            <a:spLocks noChangeArrowheads="1"/>
          </p:cNvSpPr>
          <p:nvPr/>
        </p:nvSpPr>
        <p:spPr bwMode="auto">
          <a:xfrm>
            <a:off x="6399213" y="5695950"/>
            <a:ext cx="6032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000000"/>
                </a:solidFill>
                <a:latin typeface="Arial" charset="0"/>
              </a:rPr>
              <a:t>Quantity </a:t>
            </a:r>
            <a:endParaRPr lang="en-US"/>
          </a:p>
        </p:txBody>
      </p:sp>
      <p:sp>
        <p:nvSpPr>
          <p:cNvPr id="40005" name="Rectangle 69"/>
          <p:cNvSpPr>
            <a:spLocks noChangeArrowheads="1"/>
          </p:cNvSpPr>
          <p:nvPr/>
        </p:nvSpPr>
        <p:spPr bwMode="auto">
          <a:xfrm>
            <a:off x="4899025" y="5448300"/>
            <a:ext cx="1158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000000"/>
                </a:solidFill>
                <a:latin typeface="Arial" charset="0"/>
              </a:rPr>
              <a:t>0 </a:t>
            </a:r>
            <a:endParaRPr lang="en-US"/>
          </a:p>
        </p:txBody>
      </p:sp>
      <p:grpSp>
        <p:nvGrpSpPr>
          <p:cNvPr id="16" name="Group 85"/>
          <p:cNvGrpSpPr>
            <a:grpSpLocks/>
          </p:cNvGrpSpPr>
          <p:nvPr/>
        </p:nvGrpSpPr>
        <p:grpSpPr bwMode="auto">
          <a:xfrm>
            <a:off x="895350" y="4071938"/>
            <a:ext cx="6919913" cy="168275"/>
            <a:chOff x="564" y="2659"/>
            <a:chExt cx="4359" cy="106"/>
          </a:xfrm>
        </p:grpSpPr>
        <p:sp>
          <p:nvSpPr>
            <p:cNvPr id="39946" name="Freeform 10"/>
            <p:cNvSpPr>
              <a:spLocks noEditPoints="1"/>
            </p:cNvSpPr>
            <p:nvPr/>
          </p:nvSpPr>
          <p:spPr bwMode="auto">
            <a:xfrm>
              <a:off x="660" y="2705"/>
              <a:ext cx="4113" cy="1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143" y="0"/>
                </a:cxn>
                <a:cxn ang="0">
                  <a:pos x="218" y="0"/>
                </a:cxn>
                <a:cxn ang="0">
                  <a:pos x="311" y="0"/>
                </a:cxn>
                <a:cxn ang="0">
                  <a:pos x="386" y="0"/>
                </a:cxn>
                <a:cxn ang="0">
                  <a:pos x="479" y="0"/>
                </a:cxn>
                <a:cxn ang="0">
                  <a:pos x="554" y="0"/>
                </a:cxn>
                <a:cxn ang="0">
                  <a:pos x="647" y="0"/>
                </a:cxn>
                <a:cxn ang="0">
                  <a:pos x="722" y="0"/>
                </a:cxn>
                <a:cxn ang="0">
                  <a:pos x="814" y="0"/>
                </a:cxn>
                <a:cxn ang="0">
                  <a:pos x="890" y="0"/>
                </a:cxn>
                <a:cxn ang="0">
                  <a:pos x="982" y="0"/>
                </a:cxn>
                <a:cxn ang="0">
                  <a:pos x="1058" y="0"/>
                </a:cxn>
                <a:cxn ang="0">
                  <a:pos x="1150" y="0"/>
                </a:cxn>
                <a:cxn ang="0">
                  <a:pos x="1226" y="0"/>
                </a:cxn>
                <a:cxn ang="0">
                  <a:pos x="1318" y="0"/>
                </a:cxn>
                <a:cxn ang="0">
                  <a:pos x="1394" y="0"/>
                </a:cxn>
                <a:cxn ang="0">
                  <a:pos x="1486" y="0"/>
                </a:cxn>
                <a:cxn ang="0">
                  <a:pos x="1561" y="0"/>
                </a:cxn>
                <a:cxn ang="0">
                  <a:pos x="1654" y="0"/>
                </a:cxn>
                <a:cxn ang="0">
                  <a:pos x="1729" y="0"/>
                </a:cxn>
                <a:cxn ang="0">
                  <a:pos x="1822" y="0"/>
                </a:cxn>
                <a:cxn ang="0">
                  <a:pos x="1897" y="0"/>
                </a:cxn>
                <a:cxn ang="0">
                  <a:pos x="1989" y="0"/>
                </a:cxn>
                <a:cxn ang="0">
                  <a:pos x="2065" y="0"/>
                </a:cxn>
                <a:cxn ang="0">
                  <a:pos x="2157" y="0"/>
                </a:cxn>
                <a:cxn ang="0">
                  <a:pos x="2233" y="0"/>
                </a:cxn>
                <a:cxn ang="0">
                  <a:pos x="2325" y="0"/>
                </a:cxn>
                <a:cxn ang="0">
                  <a:pos x="2401" y="0"/>
                </a:cxn>
                <a:cxn ang="0">
                  <a:pos x="2493" y="0"/>
                </a:cxn>
                <a:cxn ang="0">
                  <a:pos x="2569" y="0"/>
                </a:cxn>
                <a:cxn ang="0">
                  <a:pos x="2661" y="0"/>
                </a:cxn>
                <a:cxn ang="0">
                  <a:pos x="2736" y="0"/>
                </a:cxn>
                <a:cxn ang="0">
                  <a:pos x="2829" y="0"/>
                </a:cxn>
                <a:cxn ang="0">
                  <a:pos x="2904" y="0"/>
                </a:cxn>
                <a:cxn ang="0">
                  <a:pos x="2997" y="0"/>
                </a:cxn>
                <a:cxn ang="0">
                  <a:pos x="3072" y="0"/>
                </a:cxn>
                <a:cxn ang="0">
                  <a:pos x="3165" y="0"/>
                </a:cxn>
                <a:cxn ang="0">
                  <a:pos x="3240" y="0"/>
                </a:cxn>
                <a:cxn ang="0">
                  <a:pos x="3332" y="0"/>
                </a:cxn>
                <a:cxn ang="0">
                  <a:pos x="3408" y="0"/>
                </a:cxn>
                <a:cxn ang="0">
                  <a:pos x="3500" y="0"/>
                </a:cxn>
                <a:cxn ang="0">
                  <a:pos x="3576" y="0"/>
                </a:cxn>
                <a:cxn ang="0">
                  <a:pos x="3668" y="0"/>
                </a:cxn>
                <a:cxn ang="0">
                  <a:pos x="3744" y="0"/>
                </a:cxn>
                <a:cxn ang="0">
                  <a:pos x="3836" y="0"/>
                </a:cxn>
                <a:cxn ang="0">
                  <a:pos x="3912" y="0"/>
                </a:cxn>
                <a:cxn ang="0">
                  <a:pos x="4004" y="0"/>
                </a:cxn>
                <a:cxn ang="0">
                  <a:pos x="4079" y="0"/>
                </a:cxn>
              </a:cxnLst>
              <a:rect l="0" t="0" r="r" b="b"/>
              <a:pathLst>
                <a:path w="4113">
                  <a:moveTo>
                    <a:pt x="0" y="0"/>
                  </a:moveTo>
                  <a:lnTo>
                    <a:pt x="34" y="0"/>
                  </a:lnTo>
                  <a:moveTo>
                    <a:pt x="51" y="0"/>
                  </a:moveTo>
                  <a:lnTo>
                    <a:pt x="84" y="0"/>
                  </a:lnTo>
                  <a:moveTo>
                    <a:pt x="109" y="0"/>
                  </a:moveTo>
                  <a:lnTo>
                    <a:pt x="143" y="0"/>
                  </a:lnTo>
                  <a:moveTo>
                    <a:pt x="168" y="0"/>
                  </a:moveTo>
                  <a:lnTo>
                    <a:pt x="202" y="0"/>
                  </a:lnTo>
                  <a:moveTo>
                    <a:pt x="218" y="0"/>
                  </a:moveTo>
                  <a:lnTo>
                    <a:pt x="252" y="0"/>
                  </a:lnTo>
                  <a:moveTo>
                    <a:pt x="277" y="0"/>
                  </a:moveTo>
                  <a:lnTo>
                    <a:pt x="311" y="0"/>
                  </a:lnTo>
                  <a:moveTo>
                    <a:pt x="336" y="0"/>
                  </a:moveTo>
                  <a:lnTo>
                    <a:pt x="370" y="0"/>
                  </a:lnTo>
                  <a:moveTo>
                    <a:pt x="386" y="0"/>
                  </a:moveTo>
                  <a:lnTo>
                    <a:pt x="420" y="0"/>
                  </a:lnTo>
                  <a:moveTo>
                    <a:pt x="445" y="0"/>
                  </a:moveTo>
                  <a:lnTo>
                    <a:pt x="479" y="0"/>
                  </a:lnTo>
                  <a:moveTo>
                    <a:pt x="504" y="0"/>
                  </a:moveTo>
                  <a:lnTo>
                    <a:pt x="537" y="0"/>
                  </a:lnTo>
                  <a:moveTo>
                    <a:pt x="554" y="0"/>
                  </a:moveTo>
                  <a:lnTo>
                    <a:pt x="588" y="0"/>
                  </a:lnTo>
                  <a:moveTo>
                    <a:pt x="613" y="0"/>
                  </a:moveTo>
                  <a:lnTo>
                    <a:pt x="647" y="0"/>
                  </a:lnTo>
                  <a:moveTo>
                    <a:pt x="672" y="0"/>
                  </a:moveTo>
                  <a:lnTo>
                    <a:pt x="705" y="0"/>
                  </a:lnTo>
                  <a:moveTo>
                    <a:pt x="722" y="0"/>
                  </a:moveTo>
                  <a:lnTo>
                    <a:pt x="756" y="0"/>
                  </a:lnTo>
                  <a:moveTo>
                    <a:pt x="781" y="0"/>
                  </a:moveTo>
                  <a:lnTo>
                    <a:pt x="814" y="0"/>
                  </a:lnTo>
                  <a:moveTo>
                    <a:pt x="840" y="0"/>
                  </a:moveTo>
                  <a:lnTo>
                    <a:pt x="873" y="0"/>
                  </a:lnTo>
                  <a:moveTo>
                    <a:pt x="890" y="0"/>
                  </a:moveTo>
                  <a:lnTo>
                    <a:pt x="924" y="0"/>
                  </a:lnTo>
                  <a:moveTo>
                    <a:pt x="949" y="0"/>
                  </a:moveTo>
                  <a:lnTo>
                    <a:pt x="982" y="0"/>
                  </a:lnTo>
                  <a:moveTo>
                    <a:pt x="1007" y="0"/>
                  </a:moveTo>
                  <a:lnTo>
                    <a:pt x="1041" y="0"/>
                  </a:lnTo>
                  <a:moveTo>
                    <a:pt x="1058" y="0"/>
                  </a:moveTo>
                  <a:lnTo>
                    <a:pt x="1091" y="0"/>
                  </a:lnTo>
                  <a:moveTo>
                    <a:pt x="1117" y="0"/>
                  </a:moveTo>
                  <a:lnTo>
                    <a:pt x="1150" y="0"/>
                  </a:lnTo>
                  <a:moveTo>
                    <a:pt x="1175" y="0"/>
                  </a:moveTo>
                  <a:lnTo>
                    <a:pt x="1209" y="0"/>
                  </a:lnTo>
                  <a:moveTo>
                    <a:pt x="1226" y="0"/>
                  </a:moveTo>
                  <a:lnTo>
                    <a:pt x="1259" y="0"/>
                  </a:lnTo>
                  <a:moveTo>
                    <a:pt x="1284" y="0"/>
                  </a:moveTo>
                  <a:lnTo>
                    <a:pt x="1318" y="0"/>
                  </a:lnTo>
                  <a:moveTo>
                    <a:pt x="1343" y="0"/>
                  </a:moveTo>
                  <a:lnTo>
                    <a:pt x="1377" y="0"/>
                  </a:lnTo>
                  <a:moveTo>
                    <a:pt x="1394" y="0"/>
                  </a:moveTo>
                  <a:lnTo>
                    <a:pt x="1427" y="0"/>
                  </a:lnTo>
                  <a:moveTo>
                    <a:pt x="1452" y="0"/>
                  </a:moveTo>
                  <a:lnTo>
                    <a:pt x="1486" y="0"/>
                  </a:lnTo>
                  <a:moveTo>
                    <a:pt x="1511" y="0"/>
                  </a:moveTo>
                  <a:lnTo>
                    <a:pt x="1545" y="0"/>
                  </a:lnTo>
                  <a:moveTo>
                    <a:pt x="1561" y="0"/>
                  </a:moveTo>
                  <a:lnTo>
                    <a:pt x="1595" y="0"/>
                  </a:lnTo>
                  <a:moveTo>
                    <a:pt x="1620" y="0"/>
                  </a:moveTo>
                  <a:lnTo>
                    <a:pt x="1654" y="0"/>
                  </a:lnTo>
                  <a:moveTo>
                    <a:pt x="1679" y="0"/>
                  </a:moveTo>
                  <a:lnTo>
                    <a:pt x="1713" y="0"/>
                  </a:lnTo>
                  <a:moveTo>
                    <a:pt x="1729" y="0"/>
                  </a:moveTo>
                  <a:lnTo>
                    <a:pt x="1763" y="0"/>
                  </a:lnTo>
                  <a:moveTo>
                    <a:pt x="1788" y="0"/>
                  </a:moveTo>
                  <a:lnTo>
                    <a:pt x="1822" y="0"/>
                  </a:lnTo>
                  <a:moveTo>
                    <a:pt x="1847" y="0"/>
                  </a:moveTo>
                  <a:lnTo>
                    <a:pt x="1880" y="0"/>
                  </a:lnTo>
                  <a:moveTo>
                    <a:pt x="1897" y="0"/>
                  </a:moveTo>
                  <a:lnTo>
                    <a:pt x="1931" y="0"/>
                  </a:lnTo>
                  <a:moveTo>
                    <a:pt x="1956" y="0"/>
                  </a:moveTo>
                  <a:lnTo>
                    <a:pt x="1989" y="0"/>
                  </a:lnTo>
                  <a:moveTo>
                    <a:pt x="2015" y="0"/>
                  </a:moveTo>
                  <a:lnTo>
                    <a:pt x="2048" y="0"/>
                  </a:lnTo>
                  <a:moveTo>
                    <a:pt x="2065" y="0"/>
                  </a:moveTo>
                  <a:lnTo>
                    <a:pt x="2099" y="0"/>
                  </a:lnTo>
                  <a:moveTo>
                    <a:pt x="2124" y="0"/>
                  </a:moveTo>
                  <a:lnTo>
                    <a:pt x="2157" y="0"/>
                  </a:lnTo>
                  <a:moveTo>
                    <a:pt x="2183" y="0"/>
                  </a:moveTo>
                  <a:lnTo>
                    <a:pt x="2216" y="0"/>
                  </a:lnTo>
                  <a:moveTo>
                    <a:pt x="2233" y="0"/>
                  </a:moveTo>
                  <a:lnTo>
                    <a:pt x="2266" y="0"/>
                  </a:lnTo>
                  <a:moveTo>
                    <a:pt x="2292" y="0"/>
                  </a:moveTo>
                  <a:lnTo>
                    <a:pt x="2325" y="0"/>
                  </a:lnTo>
                  <a:moveTo>
                    <a:pt x="2350" y="0"/>
                  </a:moveTo>
                  <a:lnTo>
                    <a:pt x="2384" y="0"/>
                  </a:lnTo>
                  <a:moveTo>
                    <a:pt x="2401" y="0"/>
                  </a:moveTo>
                  <a:lnTo>
                    <a:pt x="2434" y="0"/>
                  </a:lnTo>
                  <a:moveTo>
                    <a:pt x="2460" y="0"/>
                  </a:moveTo>
                  <a:lnTo>
                    <a:pt x="2493" y="0"/>
                  </a:lnTo>
                  <a:moveTo>
                    <a:pt x="2518" y="0"/>
                  </a:moveTo>
                  <a:lnTo>
                    <a:pt x="2552" y="0"/>
                  </a:lnTo>
                  <a:moveTo>
                    <a:pt x="2569" y="0"/>
                  </a:moveTo>
                  <a:lnTo>
                    <a:pt x="2602" y="0"/>
                  </a:lnTo>
                  <a:moveTo>
                    <a:pt x="2627" y="0"/>
                  </a:moveTo>
                  <a:lnTo>
                    <a:pt x="2661" y="0"/>
                  </a:lnTo>
                  <a:moveTo>
                    <a:pt x="2686" y="0"/>
                  </a:moveTo>
                  <a:lnTo>
                    <a:pt x="2720" y="0"/>
                  </a:lnTo>
                  <a:moveTo>
                    <a:pt x="2736" y="0"/>
                  </a:moveTo>
                  <a:lnTo>
                    <a:pt x="2770" y="0"/>
                  </a:lnTo>
                  <a:moveTo>
                    <a:pt x="2795" y="0"/>
                  </a:moveTo>
                  <a:lnTo>
                    <a:pt x="2829" y="0"/>
                  </a:lnTo>
                  <a:moveTo>
                    <a:pt x="2854" y="0"/>
                  </a:moveTo>
                  <a:lnTo>
                    <a:pt x="2888" y="0"/>
                  </a:lnTo>
                  <a:moveTo>
                    <a:pt x="2904" y="0"/>
                  </a:moveTo>
                  <a:lnTo>
                    <a:pt x="2938" y="0"/>
                  </a:lnTo>
                  <a:moveTo>
                    <a:pt x="2963" y="0"/>
                  </a:moveTo>
                  <a:lnTo>
                    <a:pt x="2997" y="0"/>
                  </a:lnTo>
                  <a:moveTo>
                    <a:pt x="3022" y="0"/>
                  </a:moveTo>
                  <a:lnTo>
                    <a:pt x="3055" y="0"/>
                  </a:lnTo>
                  <a:moveTo>
                    <a:pt x="3072" y="0"/>
                  </a:moveTo>
                  <a:lnTo>
                    <a:pt x="3106" y="0"/>
                  </a:lnTo>
                  <a:moveTo>
                    <a:pt x="3131" y="0"/>
                  </a:moveTo>
                  <a:lnTo>
                    <a:pt x="3165" y="0"/>
                  </a:lnTo>
                  <a:moveTo>
                    <a:pt x="3190" y="0"/>
                  </a:moveTo>
                  <a:lnTo>
                    <a:pt x="3223" y="0"/>
                  </a:lnTo>
                  <a:moveTo>
                    <a:pt x="3240" y="0"/>
                  </a:moveTo>
                  <a:lnTo>
                    <a:pt x="3274" y="0"/>
                  </a:lnTo>
                  <a:moveTo>
                    <a:pt x="3299" y="0"/>
                  </a:moveTo>
                  <a:lnTo>
                    <a:pt x="3332" y="0"/>
                  </a:lnTo>
                  <a:moveTo>
                    <a:pt x="3358" y="0"/>
                  </a:moveTo>
                  <a:lnTo>
                    <a:pt x="3391" y="0"/>
                  </a:lnTo>
                  <a:moveTo>
                    <a:pt x="3408" y="0"/>
                  </a:moveTo>
                  <a:lnTo>
                    <a:pt x="3442" y="0"/>
                  </a:lnTo>
                  <a:moveTo>
                    <a:pt x="3467" y="0"/>
                  </a:moveTo>
                  <a:lnTo>
                    <a:pt x="3500" y="0"/>
                  </a:lnTo>
                  <a:moveTo>
                    <a:pt x="3525" y="0"/>
                  </a:moveTo>
                  <a:lnTo>
                    <a:pt x="3559" y="0"/>
                  </a:lnTo>
                  <a:moveTo>
                    <a:pt x="3576" y="0"/>
                  </a:moveTo>
                  <a:lnTo>
                    <a:pt x="3609" y="0"/>
                  </a:lnTo>
                  <a:moveTo>
                    <a:pt x="3635" y="0"/>
                  </a:moveTo>
                  <a:lnTo>
                    <a:pt x="3668" y="0"/>
                  </a:lnTo>
                  <a:moveTo>
                    <a:pt x="3693" y="0"/>
                  </a:moveTo>
                  <a:lnTo>
                    <a:pt x="3727" y="0"/>
                  </a:lnTo>
                  <a:moveTo>
                    <a:pt x="3744" y="0"/>
                  </a:moveTo>
                  <a:lnTo>
                    <a:pt x="3777" y="0"/>
                  </a:lnTo>
                  <a:moveTo>
                    <a:pt x="3802" y="0"/>
                  </a:moveTo>
                  <a:lnTo>
                    <a:pt x="3836" y="0"/>
                  </a:lnTo>
                  <a:moveTo>
                    <a:pt x="3861" y="0"/>
                  </a:moveTo>
                  <a:lnTo>
                    <a:pt x="3895" y="0"/>
                  </a:lnTo>
                  <a:moveTo>
                    <a:pt x="3912" y="0"/>
                  </a:moveTo>
                  <a:lnTo>
                    <a:pt x="3945" y="0"/>
                  </a:lnTo>
                  <a:moveTo>
                    <a:pt x="3970" y="0"/>
                  </a:moveTo>
                  <a:lnTo>
                    <a:pt x="4004" y="0"/>
                  </a:lnTo>
                  <a:moveTo>
                    <a:pt x="4029" y="0"/>
                  </a:moveTo>
                  <a:lnTo>
                    <a:pt x="4063" y="0"/>
                  </a:lnTo>
                  <a:moveTo>
                    <a:pt x="4079" y="0"/>
                  </a:moveTo>
                  <a:lnTo>
                    <a:pt x="4113" y="0"/>
                  </a:lnTo>
                </a:path>
              </a:pathLst>
            </a:custGeom>
            <a:noFill/>
            <a:ln w="12700">
              <a:solidFill>
                <a:srgbClr val="FF27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06" name="Rectangle 70"/>
            <p:cNvSpPr>
              <a:spLocks noChangeArrowheads="1"/>
            </p:cNvSpPr>
            <p:nvPr/>
          </p:nvSpPr>
          <p:spPr bwMode="auto">
            <a:xfrm>
              <a:off x="4786" y="2659"/>
              <a:ext cx="137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FF1919"/>
                  </a:solidFill>
                  <a:latin typeface="Arial" charset="0"/>
                </a:rPr>
                <a:t>MC</a:t>
              </a:r>
              <a:endParaRPr lang="en-US"/>
            </a:p>
          </p:txBody>
        </p:sp>
        <p:sp>
          <p:nvSpPr>
            <p:cNvPr id="40007" name="Rectangle 71"/>
            <p:cNvSpPr>
              <a:spLocks noChangeArrowheads="1"/>
            </p:cNvSpPr>
            <p:nvPr/>
          </p:nvSpPr>
          <p:spPr bwMode="auto">
            <a:xfrm>
              <a:off x="564" y="2659"/>
              <a:ext cx="16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>
                  <a:solidFill>
                    <a:srgbClr val="FF1919"/>
                  </a:solidFill>
                  <a:latin typeface="Arial" charset="0"/>
                </a:rPr>
                <a:t>MC </a:t>
              </a:r>
              <a:endParaRPr lang="en-US"/>
            </a:p>
          </p:txBody>
        </p:sp>
      </p:grpSp>
      <p:sp>
        <p:nvSpPr>
          <p:cNvPr id="40008" name="Rectangle 72"/>
          <p:cNvSpPr>
            <a:spLocks noChangeArrowheads="1"/>
          </p:cNvSpPr>
          <p:nvPr/>
        </p:nvSpPr>
        <p:spPr bwMode="auto">
          <a:xfrm rot="16200000">
            <a:off x="470694" y="3493294"/>
            <a:ext cx="3794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000000"/>
                </a:solidFill>
                <a:latin typeface="Arial" charset="0"/>
              </a:rPr>
              <a:t>Price </a:t>
            </a:r>
            <a:endParaRPr lang="en-US"/>
          </a:p>
        </p:txBody>
      </p:sp>
      <p:sp>
        <p:nvSpPr>
          <p:cNvPr id="40010" name="Rectangle 74"/>
          <p:cNvSpPr>
            <a:spLocks noChangeArrowheads="1"/>
          </p:cNvSpPr>
          <p:nvPr/>
        </p:nvSpPr>
        <p:spPr bwMode="auto">
          <a:xfrm>
            <a:off x="2430463" y="5695950"/>
            <a:ext cx="6032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000000"/>
                </a:solidFill>
                <a:latin typeface="Arial" charset="0"/>
              </a:rPr>
              <a:t>Quantity </a:t>
            </a:r>
            <a:endParaRPr lang="en-US"/>
          </a:p>
        </p:txBody>
      </p:sp>
      <p:grpSp>
        <p:nvGrpSpPr>
          <p:cNvPr id="17" name="Group 79"/>
          <p:cNvGrpSpPr>
            <a:grpSpLocks/>
          </p:cNvGrpSpPr>
          <p:nvPr/>
        </p:nvGrpSpPr>
        <p:grpSpPr bwMode="auto">
          <a:xfrm>
            <a:off x="842963" y="2447925"/>
            <a:ext cx="3313112" cy="3175000"/>
            <a:chOff x="531" y="1636"/>
            <a:chExt cx="2087" cy="2000"/>
          </a:xfrm>
        </p:grpSpPr>
        <p:sp>
          <p:nvSpPr>
            <p:cNvPr id="39951" name="Freeform 15"/>
            <p:cNvSpPr>
              <a:spLocks noEditPoints="1"/>
            </p:cNvSpPr>
            <p:nvPr/>
          </p:nvSpPr>
          <p:spPr bwMode="auto">
            <a:xfrm>
              <a:off x="660" y="1688"/>
              <a:ext cx="1872" cy="18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" y="76"/>
                </a:cxn>
                <a:cxn ang="0">
                  <a:pos x="93" y="101"/>
                </a:cxn>
                <a:cxn ang="0">
                  <a:pos x="168" y="168"/>
                </a:cxn>
                <a:cxn ang="0">
                  <a:pos x="193" y="193"/>
                </a:cxn>
                <a:cxn ang="0">
                  <a:pos x="260" y="261"/>
                </a:cxn>
                <a:cxn ang="0">
                  <a:pos x="286" y="286"/>
                </a:cxn>
                <a:cxn ang="0">
                  <a:pos x="361" y="353"/>
                </a:cxn>
                <a:cxn ang="0">
                  <a:pos x="378" y="378"/>
                </a:cxn>
                <a:cxn ang="0">
                  <a:pos x="454" y="454"/>
                </a:cxn>
                <a:cxn ang="0">
                  <a:pos x="479" y="471"/>
                </a:cxn>
                <a:cxn ang="0">
                  <a:pos x="546" y="546"/>
                </a:cxn>
                <a:cxn ang="0">
                  <a:pos x="571" y="571"/>
                </a:cxn>
                <a:cxn ang="0">
                  <a:pos x="647" y="639"/>
                </a:cxn>
                <a:cxn ang="0">
                  <a:pos x="672" y="664"/>
                </a:cxn>
                <a:cxn ang="0">
                  <a:pos x="739" y="731"/>
                </a:cxn>
                <a:cxn ang="0">
                  <a:pos x="764" y="756"/>
                </a:cxn>
                <a:cxn ang="0">
                  <a:pos x="840" y="823"/>
                </a:cxn>
                <a:cxn ang="0">
                  <a:pos x="865" y="849"/>
                </a:cxn>
                <a:cxn ang="0">
                  <a:pos x="932" y="916"/>
                </a:cxn>
                <a:cxn ang="0">
                  <a:pos x="957" y="941"/>
                </a:cxn>
                <a:cxn ang="0">
                  <a:pos x="1033" y="1017"/>
                </a:cxn>
                <a:cxn ang="0">
                  <a:pos x="1049" y="1033"/>
                </a:cxn>
                <a:cxn ang="0">
                  <a:pos x="1125" y="1109"/>
                </a:cxn>
                <a:cxn ang="0">
                  <a:pos x="1150" y="1134"/>
                </a:cxn>
                <a:cxn ang="0">
                  <a:pos x="1226" y="1201"/>
                </a:cxn>
                <a:cxn ang="0">
                  <a:pos x="1242" y="1227"/>
                </a:cxn>
                <a:cxn ang="0">
                  <a:pos x="1318" y="1294"/>
                </a:cxn>
                <a:cxn ang="0">
                  <a:pos x="1343" y="1319"/>
                </a:cxn>
                <a:cxn ang="0">
                  <a:pos x="1410" y="1386"/>
                </a:cxn>
                <a:cxn ang="0">
                  <a:pos x="1436" y="1411"/>
                </a:cxn>
                <a:cxn ang="0">
                  <a:pos x="1511" y="1487"/>
                </a:cxn>
                <a:cxn ang="0">
                  <a:pos x="1536" y="1504"/>
                </a:cxn>
                <a:cxn ang="0">
                  <a:pos x="1603" y="1579"/>
                </a:cxn>
                <a:cxn ang="0">
                  <a:pos x="1629" y="1605"/>
                </a:cxn>
                <a:cxn ang="0">
                  <a:pos x="1704" y="1672"/>
                </a:cxn>
                <a:cxn ang="0">
                  <a:pos x="1729" y="1697"/>
                </a:cxn>
                <a:cxn ang="0">
                  <a:pos x="1796" y="1764"/>
                </a:cxn>
                <a:cxn ang="0">
                  <a:pos x="1822" y="1789"/>
                </a:cxn>
                <a:cxn ang="0">
                  <a:pos x="1872" y="1831"/>
                </a:cxn>
              </a:cxnLst>
              <a:rect l="0" t="0" r="r" b="b"/>
              <a:pathLst>
                <a:path w="1872" h="1831">
                  <a:moveTo>
                    <a:pt x="0" y="0"/>
                  </a:moveTo>
                  <a:lnTo>
                    <a:pt x="67" y="76"/>
                  </a:lnTo>
                  <a:moveTo>
                    <a:pt x="93" y="101"/>
                  </a:moveTo>
                  <a:lnTo>
                    <a:pt x="168" y="168"/>
                  </a:lnTo>
                  <a:moveTo>
                    <a:pt x="193" y="193"/>
                  </a:moveTo>
                  <a:lnTo>
                    <a:pt x="260" y="261"/>
                  </a:lnTo>
                  <a:moveTo>
                    <a:pt x="286" y="286"/>
                  </a:moveTo>
                  <a:lnTo>
                    <a:pt x="361" y="353"/>
                  </a:lnTo>
                  <a:moveTo>
                    <a:pt x="378" y="378"/>
                  </a:moveTo>
                  <a:lnTo>
                    <a:pt x="454" y="454"/>
                  </a:lnTo>
                  <a:moveTo>
                    <a:pt x="479" y="471"/>
                  </a:moveTo>
                  <a:lnTo>
                    <a:pt x="546" y="546"/>
                  </a:lnTo>
                  <a:moveTo>
                    <a:pt x="571" y="571"/>
                  </a:moveTo>
                  <a:lnTo>
                    <a:pt x="647" y="639"/>
                  </a:lnTo>
                  <a:moveTo>
                    <a:pt x="672" y="664"/>
                  </a:moveTo>
                  <a:lnTo>
                    <a:pt x="739" y="731"/>
                  </a:lnTo>
                  <a:moveTo>
                    <a:pt x="764" y="756"/>
                  </a:moveTo>
                  <a:lnTo>
                    <a:pt x="840" y="823"/>
                  </a:lnTo>
                  <a:moveTo>
                    <a:pt x="865" y="849"/>
                  </a:moveTo>
                  <a:lnTo>
                    <a:pt x="932" y="916"/>
                  </a:lnTo>
                  <a:moveTo>
                    <a:pt x="957" y="941"/>
                  </a:moveTo>
                  <a:lnTo>
                    <a:pt x="1033" y="1017"/>
                  </a:lnTo>
                  <a:moveTo>
                    <a:pt x="1049" y="1033"/>
                  </a:moveTo>
                  <a:lnTo>
                    <a:pt x="1125" y="1109"/>
                  </a:lnTo>
                  <a:moveTo>
                    <a:pt x="1150" y="1134"/>
                  </a:moveTo>
                  <a:lnTo>
                    <a:pt x="1226" y="1201"/>
                  </a:lnTo>
                  <a:moveTo>
                    <a:pt x="1242" y="1227"/>
                  </a:moveTo>
                  <a:lnTo>
                    <a:pt x="1318" y="1294"/>
                  </a:lnTo>
                  <a:moveTo>
                    <a:pt x="1343" y="1319"/>
                  </a:moveTo>
                  <a:lnTo>
                    <a:pt x="1410" y="1386"/>
                  </a:lnTo>
                  <a:moveTo>
                    <a:pt x="1436" y="1411"/>
                  </a:moveTo>
                  <a:lnTo>
                    <a:pt x="1511" y="1487"/>
                  </a:lnTo>
                  <a:moveTo>
                    <a:pt x="1536" y="1504"/>
                  </a:moveTo>
                  <a:lnTo>
                    <a:pt x="1603" y="1579"/>
                  </a:lnTo>
                  <a:moveTo>
                    <a:pt x="1629" y="1605"/>
                  </a:moveTo>
                  <a:lnTo>
                    <a:pt x="1704" y="1672"/>
                  </a:lnTo>
                  <a:moveTo>
                    <a:pt x="1729" y="1697"/>
                  </a:moveTo>
                  <a:lnTo>
                    <a:pt x="1796" y="1764"/>
                  </a:lnTo>
                  <a:moveTo>
                    <a:pt x="1822" y="1789"/>
                  </a:moveTo>
                  <a:lnTo>
                    <a:pt x="1872" y="1831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" name="Group 45"/>
            <p:cNvGrpSpPr>
              <a:grpSpLocks/>
            </p:cNvGrpSpPr>
            <p:nvPr/>
          </p:nvGrpSpPr>
          <p:grpSpPr bwMode="auto">
            <a:xfrm>
              <a:off x="2497" y="3526"/>
              <a:ext cx="121" cy="110"/>
              <a:chOff x="2497" y="3526"/>
              <a:chExt cx="121" cy="110"/>
            </a:xfrm>
          </p:grpSpPr>
          <p:sp>
            <p:nvSpPr>
              <p:cNvPr id="39979" name="Rectangle 43"/>
              <p:cNvSpPr>
                <a:spLocks noChangeArrowheads="1"/>
              </p:cNvSpPr>
              <p:nvPr/>
            </p:nvSpPr>
            <p:spPr bwMode="auto">
              <a:xfrm>
                <a:off x="2497" y="3526"/>
                <a:ext cx="64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i="1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/>
              </a:p>
            </p:txBody>
          </p:sp>
          <p:sp>
            <p:nvSpPr>
              <p:cNvPr id="39980" name="Rectangle 44"/>
              <p:cNvSpPr>
                <a:spLocks noChangeArrowheads="1"/>
              </p:cNvSpPr>
              <p:nvPr/>
            </p:nvSpPr>
            <p:spPr bwMode="auto">
              <a:xfrm>
                <a:off x="2564" y="3559"/>
                <a:ext cx="54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b="1" i="1">
                    <a:solidFill>
                      <a:srgbClr val="000000"/>
                    </a:solidFill>
                    <a:latin typeface="Arial" charset="0"/>
                  </a:rPr>
                  <a:t>a </a:t>
                </a:r>
                <a:endParaRPr lang="en-US"/>
              </a:p>
            </p:txBody>
          </p:sp>
        </p:grpSp>
        <p:grpSp>
          <p:nvGrpSpPr>
            <p:cNvPr id="19" name="Group 77"/>
            <p:cNvGrpSpPr>
              <a:grpSpLocks/>
            </p:cNvGrpSpPr>
            <p:nvPr/>
          </p:nvGrpSpPr>
          <p:grpSpPr bwMode="auto">
            <a:xfrm>
              <a:off x="531" y="1636"/>
              <a:ext cx="120" cy="110"/>
              <a:chOff x="531" y="1636"/>
              <a:chExt cx="120" cy="110"/>
            </a:xfrm>
          </p:grpSpPr>
          <p:sp>
            <p:nvSpPr>
              <p:cNvPr id="40011" name="Rectangle 75"/>
              <p:cNvSpPr>
                <a:spLocks noChangeArrowheads="1"/>
              </p:cNvSpPr>
              <p:nvPr/>
            </p:nvSpPr>
            <p:spPr bwMode="auto">
              <a:xfrm>
                <a:off x="531" y="1636"/>
                <a:ext cx="64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i="1">
                    <a:solidFill>
                      <a:srgbClr val="000000"/>
                    </a:solidFill>
                    <a:latin typeface="Arial" charset="0"/>
                  </a:rPr>
                  <a:t>D</a:t>
                </a:r>
                <a:endParaRPr lang="en-US"/>
              </a:p>
            </p:txBody>
          </p:sp>
          <p:sp>
            <p:nvSpPr>
              <p:cNvPr id="40012" name="Rectangle 76"/>
              <p:cNvSpPr>
                <a:spLocks noChangeArrowheads="1"/>
              </p:cNvSpPr>
              <p:nvPr/>
            </p:nvSpPr>
            <p:spPr bwMode="auto">
              <a:xfrm>
                <a:off x="597" y="1669"/>
                <a:ext cx="54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b="1" i="1">
                    <a:solidFill>
                      <a:srgbClr val="000000"/>
                    </a:solidFill>
                    <a:latin typeface="Arial" charset="0"/>
                  </a:rPr>
                  <a:t>a </a:t>
                </a:r>
                <a:endParaRPr lang="en-US"/>
              </a:p>
            </p:txBody>
          </p:sp>
        </p:grpSp>
      </p:grpSp>
      <p:sp>
        <p:nvSpPr>
          <p:cNvPr id="40014" name="Rectangle 78"/>
          <p:cNvSpPr>
            <a:spLocks noChangeArrowheads="1"/>
          </p:cNvSpPr>
          <p:nvPr/>
        </p:nvSpPr>
        <p:spPr bwMode="auto">
          <a:xfrm>
            <a:off x="930275" y="5448300"/>
            <a:ext cx="1158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>
                <a:solidFill>
                  <a:srgbClr val="000000"/>
                </a:solidFill>
                <a:latin typeface="Arial" charset="0"/>
              </a:rPr>
              <a:t>0 </a:t>
            </a:r>
            <a:endParaRPr lang="en-US"/>
          </a:p>
        </p:txBody>
      </p:sp>
      <p:grpSp>
        <p:nvGrpSpPr>
          <p:cNvPr id="20" name="Group 83"/>
          <p:cNvGrpSpPr>
            <a:grpSpLocks/>
          </p:cNvGrpSpPr>
          <p:nvPr/>
        </p:nvGrpSpPr>
        <p:grpSpPr bwMode="auto">
          <a:xfrm>
            <a:off x="1808163" y="3983038"/>
            <a:ext cx="207962" cy="201612"/>
            <a:chOff x="1139" y="2603"/>
            <a:chExt cx="131" cy="127"/>
          </a:xfrm>
        </p:grpSpPr>
        <p:grpSp>
          <p:nvGrpSpPr>
            <p:cNvPr id="21" name="Group 31"/>
            <p:cNvGrpSpPr>
              <a:grpSpLocks/>
            </p:cNvGrpSpPr>
            <p:nvPr/>
          </p:nvGrpSpPr>
          <p:grpSpPr bwMode="auto">
            <a:xfrm>
              <a:off x="1139" y="2671"/>
              <a:ext cx="58" cy="59"/>
              <a:chOff x="1139" y="2671"/>
              <a:chExt cx="58" cy="59"/>
            </a:xfrm>
          </p:grpSpPr>
          <p:sp>
            <p:nvSpPr>
              <p:cNvPr id="39958" name="Oval 22"/>
              <p:cNvSpPr>
                <a:spLocks noChangeArrowheads="1"/>
              </p:cNvSpPr>
              <p:nvPr/>
            </p:nvSpPr>
            <p:spPr bwMode="auto">
              <a:xfrm>
                <a:off x="1139" y="2671"/>
                <a:ext cx="58" cy="59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9" name="Oval 23"/>
              <p:cNvSpPr>
                <a:spLocks noChangeArrowheads="1"/>
              </p:cNvSpPr>
              <p:nvPr/>
            </p:nvSpPr>
            <p:spPr bwMode="auto">
              <a:xfrm>
                <a:off x="1151" y="2684"/>
                <a:ext cx="34" cy="33"/>
              </a:xfrm>
              <a:prstGeom prst="ellipse">
                <a:avLst/>
              </a:prstGeom>
              <a:solidFill>
                <a:srgbClr val="FE1B0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78" name="Rectangle 42"/>
            <p:cNvSpPr>
              <a:spLocks noChangeArrowheads="1"/>
            </p:cNvSpPr>
            <p:nvPr/>
          </p:nvSpPr>
          <p:spPr bwMode="auto">
            <a:xfrm>
              <a:off x="1197" y="2603"/>
              <a:ext cx="7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1" i="1">
                  <a:solidFill>
                    <a:srgbClr val="FF1919"/>
                  </a:solidFill>
                  <a:latin typeface="Arial" charset="0"/>
                </a:rPr>
                <a:t>J </a:t>
              </a:r>
              <a:endParaRPr lang="en-US"/>
            </a:p>
          </p:txBody>
        </p:sp>
      </p:grpSp>
      <p:grpSp>
        <p:nvGrpSpPr>
          <p:cNvPr id="22" name="Group 87"/>
          <p:cNvGrpSpPr>
            <a:grpSpLocks/>
          </p:cNvGrpSpPr>
          <p:nvPr/>
        </p:nvGrpSpPr>
        <p:grpSpPr bwMode="auto">
          <a:xfrm>
            <a:off x="1808163" y="3154363"/>
            <a:ext cx="249237" cy="2270125"/>
            <a:chOff x="1139" y="2081"/>
            <a:chExt cx="157" cy="1430"/>
          </a:xfrm>
        </p:grpSpPr>
        <p:sp>
          <p:nvSpPr>
            <p:cNvPr id="39948" name="Freeform 12"/>
            <p:cNvSpPr>
              <a:spLocks noEditPoints="1"/>
            </p:cNvSpPr>
            <p:nvPr/>
          </p:nvSpPr>
          <p:spPr bwMode="auto">
            <a:xfrm>
              <a:off x="1164" y="2192"/>
              <a:ext cx="1" cy="13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4"/>
                </a:cxn>
                <a:cxn ang="0">
                  <a:pos x="0" y="59"/>
                </a:cxn>
                <a:cxn ang="0">
                  <a:pos x="0" y="93"/>
                </a:cxn>
                <a:cxn ang="0">
                  <a:pos x="0" y="109"/>
                </a:cxn>
                <a:cxn ang="0">
                  <a:pos x="0" y="143"/>
                </a:cxn>
                <a:cxn ang="0">
                  <a:pos x="0" y="168"/>
                </a:cxn>
                <a:cxn ang="0">
                  <a:pos x="0" y="202"/>
                </a:cxn>
                <a:cxn ang="0">
                  <a:pos x="0" y="227"/>
                </a:cxn>
                <a:cxn ang="0">
                  <a:pos x="0" y="261"/>
                </a:cxn>
                <a:cxn ang="0">
                  <a:pos x="0" y="277"/>
                </a:cxn>
                <a:cxn ang="0">
                  <a:pos x="0" y="311"/>
                </a:cxn>
                <a:cxn ang="0">
                  <a:pos x="0" y="336"/>
                </a:cxn>
                <a:cxn ang="0">
                  <a:pos x="0" y="370"/>
                </a:cxn>
                <a:cxn ang="0">
                  <a:pos x="0" y="395"/>
                </a:cxn>
                <a:cxn ang="0">
                  <a:pos x="0" y="429"/>
                </a:cxn>
                <a:cxn ang="0">
                  <a:pos x="0" y="445"/>
                </a:cxn>
                <a:cxn ang="0">
                  <a:pos x="0" y="479"/>
                </a:cxn>
                <a:cxn ang="0">
                  <a:pos x="0" y="504"/>
                </a:cxn>
                <a:cxn ang="0">
                  <a:pos x="0" y="538"/>
                </a:cxn>
                <a:cxn ang="0">
                  <a:pos x="0" y="563"/>
                </a:cxn>
                <a:cxn ang="0">
                  <a:pos x="0" y="597"/>
                </a:cxn>
                <a:cxn ang="0">
                  <a:pos x="0" y="613"/>
                </a:cxn>
                <a:cxn ang="0">
                  <a:pos x="0" y="647"/>
                </a:cxn>
                <a:cxn ang="0">
                  <a:pos x="0" y="672"/>
                </a:cxn>
                <a:cxn ang="0">
                  <a:pos x="0" y="706"/>
                </a:cxn>
                <a:cxn ang="0">
                  <a:pos x="0" y="731"/>
                </a:cxn>
                <a:cxn ang="0">
                  <a:pos x="0" y="765"/>
                </a:cxn>
                <a:cxn ang="0">
                  <a:pos x="0" y="781"/>
                </a:cxn>
                <a:cxn ang="0">
                  <a:pos x="0" y="815"/>
                </a:cxn>
                <a:cxn ang="0">
                  <a:pos x="0" y="840"/>
                </a:cxn>
                <a:cxn ang="0">
                  <a:pos x="0" y="874"/>
                </a:cxn>
                <a:cxn ang="0">
                  <a:pos x="0" y="899"/>
                </a:cxn>
                <a:cxn ang="0">
                  <a:pos x="0" y="933"/>
                </a:cxn>
                <a:cxn ang="0">
                  <a:pos x="0" y="949"/>
                </a:cxn>
                <a:cxn ang="0">
                  <a:pos x="0" y="983"/>
                </a:cxn>
                <a:cxn ang="0">
                  <a:pos x="0" y="1008"/>
                </a:cxn>
                <a:cxn ang="0">
                  <a:pos x="0" y="1042"/>
                </a:cxn>
                <a:cxn ang="0">
                  <a:pos x="0" y="1067"/>
                </a:cxn>
                <a:cxn ang="0">
                  <a:pos x="0" y="1101"/>
                </a:cxn>
                <a:cxn ang="0">
                  <a:pos x="0" y="1117"/>
                </a:cxn>
                <a:cxn ang="0">
                  <a:pos x="0" y="1151"/>
                </a:cxn>
                <a:cxn ang="0">
                  <a:pos x="0" y="1176"/>
                </a:cxn>
                <a:cxn ang="0">
                  <a:pos x="0" y="1210"/>
                </a:cxn>
                <a:cxn ang="0">
                  <a:pos x="0" y="1235"/>
                </a:cxn>
                <a:cxn ang="0">
                  <a:pos x="0" y="1269"/>
                </a:cxn>
                <a:cxn ang="0">
                  <a:pos x="0" y="1285"/>
                </a:cxn>
                <a:cxn ang="0">
                  <a:pos x="0" y="1319"/>
                </a:cxn>
              </a:cxnLst>
              <a:rect l="0" t="0" r="r" b="b"/>
              <a:pathLst>
                <a:path h="1319">
                  <a:moveTo>
                    <a:pt x="0" y="0"/>
                  </a:moveTo>
                  <a:lnTo>
                    <a:pt x="0" y="34"/>
                  </a:lnTo>
                  <a:moveTo>
                    <a:pt x="0" y="59"/>
                  </a:moveTo>
                  <a:lnTo>
                    <a:pt x="0" y="93"/>
                  </a:lnTo>
                  <a:moveTo>
                    <a:pt x="0" y="109"/>
                  </a:moveTo>
                  <a:lnTo>
                    <a:pt x="0" y="143"/>
                  </a:lnTo>
                  <a:moveTo>
                    <a:pt x="0" y="168"/>
                  </a:moveTo>
                  <a:lnTo>
                    <a:pt x="0" y="202"/>
                  </a:lnTo>
                  <a:moveTo>
                    <a:pt x="0" y="227"/>
                  </a:moveTo>
                  <a:lnTo>
                    <a:pt x="0" y="261"/>
                  </a:lnTo>
                  <a:moveTo>
                    <a:pt x="0" y="277"/>
                  </a:moveTo>
                  <a:lnTo>
                    <a:pt x="0" y="311"/>
                  </a:lnTo>
                  <a:moveTo>
                    <a:pt x="0" y="336"/>
                  </a:moveTo>
                  <a:lnTo>
                    <a:pt x="0" y="370"/>
                  </a:lnTo>
                  <a:moveTo>
                    <a:pt x="0" y="395"/>
                  </a:moveTo>
                  <a:lnTo>
                    <a:pt x="0" y="429"/>
                  </a:lnTo>
                  <a:moveTo>
                    <a:pt x="0" y="445"/>
                  </a:moveTo>
                  <a:lnTo>
                    <a:pt x="0" y="479"/>
                  </a:lnTo>
                  <a:moveTo>
                    <a:pt x="0" y="504"/>
                  </a:moveTo>
                  <a:lnTo>
                    <a:pt x="0" y="538"/>
                  </a:lnTo>
                  <a:moveTo>
                    <a:pt x="0" y="563"/>
                  </a:moveTo>
                  <a:lnTo>
                    <a:pt x="0" y="597"/>
                  </a:lnTo>
                  <a:moveTo>
                    <a:pt x="0" y="613"/>
                  </a:moveTo>
                  <a:lnTo>
                    <a:pt x="0" y="647"/>
                  </a:lnTo>
                  <a:moveTo>
                    <a:pt x="0" y="672"/>
                  </a:moveTo>
                  <a:lnTo>
                    <a:pt x="0" y="706"/>
                  </a:lnTo>
                  <a:moveTo>
                    <a:pt x="0" y="731"/>
                  </a:moveTo>
                  <a:lnTo>
                    <a:pt x="0" y="765"/>
                  </a:lnTo>
                  <a:moveTo>
                    <a:pt x="0" y="781"/>
                  </a:moveTo>
                  <a:lnTo>
                    <a:pt x="0" y="815"/>
                  </a:lnTo>
                  <a:moveTo>
                    <a:pt x="0" y="840"/>
                  </a:moveTo>
                  <a:lnTo>
                    <a:pt x="0" y="874"/>
                  </a:lnTo>
                  <a:moveTo>
                    <a:pt x="0" y="899"/>
                  </a:moveTo>
                  <a:lnTo>
                    <a:pt x="0" y="933"/>
                  </a:lnTo>
                  <a:moveTo>
                    <a:pt x="0" y="949"/>
                  </a:moveTo>
                  <a:lnTo>
                    <a:pt x="0" y="983"/>
                  </a:lnTo>
                  <a:moveTo>
                    <a:pt x="0" y="1008"/>
                  </a:moveTo>
                  <a:lnTo>
                    <a:pt x="0" y="1042"/>
                  </a:lnTo>
                  <a:moveTo>
                    <a:pt x="0" y="1067"/>
                  </a:moveTo>
                  <a:lnTo>
                    <a:pt x="0" y="1101"/>
                  </a:lnTo>
                  <a:moveTo>
                    <a:pt x="0" y="1117"/>
                  </a:moveTo>
                  <a:lnTo>
                    <a:pt x="0" y="1151"/>
                  </a:lnTo>
                  <a:moveTo>
                    <a:pt x="0" y="1176"/>
                  </a:moveTo>
                  <a:lnTo>
                    <a:pt x="0" y="1210"/>
                  </a:lnTo>
                  <a:moveTo>
                    <a:pt x="0" y="1235"/>
                  </a:moveTo>
                  <a:lnTo>
                    <a:pt x="0" y="1269"/>
                  </a:lnTo>
                  <a:moveTo>
                    <a:pt x="0" y="1285"/>
                  </a:moveTo>
                  <a:lnTo>
                    <a:pt x="0" y="1319"/>
                  </a:lnTo>
                </a:path>
              </a:pathLst>
            </a:custGeom>
            <a:noFill/>
            <a:ln w="12700">
              <a:solidFill>
                <a:srgbClr val="FE1B0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" name="Group 30"/>
            <p:cNvGrpSpPr>
              <a:grpSpLocks/>
            </p:cNvGrpSpPr>
            <p:nvPr/>
          </p:nvGrpSpPr>
          <p:grpSpPr bwMode="auto">
            <a:xfrm>
              <a:off x="1139" y="2159"/>
              <a:ext cx="58" cy="58"/>
              <a:chOff x="1139" y="2159"/>
              <a:chExt cx="58" cy="58"/>
            </a:xfrm>
          </p:grpSpPr>
          <p:sp>
            <p:nvSpPr>
              <p:cNvPr id="39956" name="Oval 20"/>
              <p:cNvSpPr>
                <a:spLocks noChangeArrowheads="1"/>
              </p:cNvSpPr>
              <p:nvPr/>
            </p:nvSpPr>
            <p:spPr bwMode="auto">
              <a:xfrm>
                <a:off x="1139" y="2159"/>
                <a:ext cx="58" cy="58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7" name="Oval 21"/>
              <p:cNvSpPr>
                <a:spLocks noChangeArrowheads="1"/>
              </p:cNvSpPr>
              <p:nvPr/>
            </p:nvSpPr>
            <p:spPr bwMode="auto">
              <a:xfrm>
                <a:off x="1151" y="2171"/>
                <a:ext cx="34" cy="34"/>
              </a:xfrm>
              <a:prstGeom prst="ellipse">
                <a:avLst/>
              </a:prstGeom>
              <a:solidFill>
                <a:srgbClr val="FE1B0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" name="Group 63"/>
            <p:cNvGrpSpPr>
              <a:grpSpLocks/>
            </p:cNvGrpSpPr>
            <p:nvPr/>
          </p:nvGrpSpPr>
          <p:grpSpPr bwMode="auto">
            <a:xfrm>
              <a:off x="1186" y="2081"/>
              <a:ext cx="110" cy="110"/>
              <a:chOff x="1186" y="2081"/>
              <a:chExt cx="110" cy="110"/>
            </a:xfrm>
          </p:grpSpPr>
          <p:sp>
            <p:nvSpPr>
              <p:cNvPr id="39997" name="Rectangle 61"/>
              <p:cNvSpPr>
                <a:spLocks noChangeArrowheads="1"/>
              </p:cNvSpPr>
              <p:nvPr/>
            </p:nvSpPr>
            <p:spPr bwMode="auto">
              <a:xfrm>
                <a:off x="1186" y="2081"/>
                <a:ext cx="59" cy="1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i="1">
                    <a:solidFill>
                      <a:srgbClr val="FF1919"/>
                    </a:solidFill>
                    <a:latin typeface="Arial" charset="0"/>
                  </a:rPr>
                  <a:t>P</a:t>
                </a:r>
                <a:endParaRPr lang="en-US"/>
              </a:p>
            </p:txBody>
          </p:sp>
          <p:sp>
            <p:nvSpPr>
              <p:cNvPr id="39998" name="Rectangle 62"/>
              <p:cNvSpPr>
                <a:spLocks noChangeArrowheads="1"/>
              </p:cNvSpPr>
              <p:nvPr/>
            </p:nvSpPr>
            <p:spPr bwMode="auto">
              <a:xfrm>
                <a:off x="1242" y="2114"/>
                <a:ext cx="54" cy="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800" b="1" i="1">
                    <a:solidFill>
                      <a:srgbClr val="FF1919"/>
                    </a:solidFill>
                    <a:latin typeface="Arial" charset="0"/>
                  </a:rPr>
                  <a:t>a </a:t>
                </a:r>
                <a:endParaRPr lang="en-US"/>
              </a:p>
            </p:txBody>
          </p:sp>
        </p:grpSp>
      </p:grpSp>
      <p:sp>
        <p:nvSpPr>
          <p:cNvPr id="40027" name="Text Box 91"/>
          <p:cNvSpPr txBox="1">
            <a:spLocks noChangeArrowheads="1"/>
          </p:cNvSpPr>
          <p:nvPr/>
        </p:nvSpPr>
        <p:spPr bwMode="auto">
          <a:xfrm>
            <a:off x="1760538" y="6062663"/>
            <a:ext cx="6054725" cy="5810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Arial" charset="0"/>
              </a:rPr>
              <a:t>Find </a:t>
            </a:r>
            <a:r>
              <a:rPr lang="el-GR" sz="1600">
                <a:cs typeface="Times New Roman" pitchFamily="18" charset="0"/>
              </a:rPr>
              <a:t>Π</a:t>
            </a:r>
            <a:r>
              <a:rPr lang="en-US" sz="1600">
                <a:latin typeface="Arial" charset="0"/>
                <a:cs typeface="Arial" charset="0"/>
              </a:rPr>
              <a:t>-max (P,Q) for each group by: (a) optimal Q is where MR = MC; and (b) P is determined by height of D curve at optimal Q.</a:t>
            </a:r>
            <a:endParaRPr lang="el-GR" sz="16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Price Discrimination Under Monopoly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800" dirty="0"/>
              <a:t>Profit max. requires </a:t>
            </a:r>
            <a:r>
              <a:rPr lang="en-US" sz="2800" dirty="0" err="1"/>
              <a:t>MRa</a:t>
            </a:r>
            <a:r>
              <a:rPr lang="en-US" sz="2800" dirty="0"/>
              <a:t> = </a:t>
            </a:r>
            <a:r>
              <a:rPr lang="en-US" sz="2800" dirty="0" err="1"/>
              <a:t>MRb</a:t>
            </a:r>
            <a:r>
              <a:rPr lang="en-US" sz="2800" dirty="0"/>
              <a:t> = MC.</a:t>
            </a:r>
          </a:p>
          <a:p>
            <a:pPr lvl="1"/>
            <a:r>
              <a:rPr lang="en-US" sz="2400" dirty="0"/>
              <a:t>E.g., if </a:t>
            </a:r>
            <a:r>
              <a:rPr lang="en-US" sz="2400" dirty="0" err="1"/>
              <a:t>MRa</a:t>
            </a:r>
            <a:r>
              <a:rPr lang="en-US" sz="2400" dirty="0"/>
              <a:t> = 18 and </a:t>
            </a:r>
            <a:r>
              <a:rPr lang="en-US" sz="2400" dirty="0" err="1"/>
              <a:t>MRb</a:t>
            </a:r>
            <a:r>
              <a:rPr lang="en-US" sz="2400" dirty="0"/>
              <a:t> = $15 </a:t>
            </a:r>
            <a:r>
              <a:rPr lang="en-US" sz="2400" dirty="0">
                <a:cs typeface="Times New Roman" pitchFamily="18" charset="0"/>
              </a:rPr>
              <a:t>→ switching sales from group B to group A raises TR by $3. </a:t>
            </a:r>
          </a:p>
          <a:p>
            <a:r>
              <a:rPr lang="en-US" sz="2800" dirty="0">
                <a:cs typeface="Times New Roman" pitchFamily="18" charset="0"/>
              </a:rPr>
              <a:t>Fig. 5 assumes MC are equal across the 2 groups and that MC is constant.</a:t>
            </a:r>
          </a:p>
          <a:p>
            <a:r>
              <a:rPr lang="en-US" sz="2800" dirty="0">
                <a:cs typeface="Times New Roman" pitchFamily="18" charset="0"/>
              </a:rPr>
              <a:t>Optimally, sell </a:t>
            </a:r>
            <a:r>
              <a:rPr lang="en-US" sz="2800" dirty="0" err="1">
                <a:cs typeface="Times New Roman" pitchFamily="18" charset="0"/>
              </a:rPr>
              <a:t>Qa</a:t>
            </a:r>
            <a:r>
              <a:rPr lang="en-US" sz="2800" dirty="0">
                <a:cs typeface="Times New Roman" pitchFamily="18" charset="0"/>
              </a:rPr>
              <a:t> to group A and </a:t>
            </a:r>
            <a:r>
              <a:rPr lang="en-US" sz="2800" dirty="0" err="1">
                <a:cs typeface="Times New Roman" pitchFamily="18" charset="0"/>
              </a:rPr>
              <a:t>Qb</a:t>
            </a:r>
            <a:r>
              <a:rPr lang="en-US" sz="2800" dirty="0">
                <a:cs typeface="Times New Roman" pitchFamily="18" charset="0"/>
              </a:rPr>
              <a:t> to group B. These quantities ensure that </a:t>
            </a:r>
            <a:r>
              <a:rPr lang="en-US" sz="2800" dirty="0" err="1">
                <a:cs typeface="Times New Roman" pitchFamily="18" charset="0"/>
              </a:rPr>
              <a:t>MRa</a:t>
            </a:r>
            <a:r>
              <a:rPr lang="en-US" sz="2800" dirty="0">
                <a:cs typeface="Times New Roman" pitchFamily="18" charset="0"/>
              </a:rPr>
              <a:t> = </a:t>
            </a:r>
            <a:r>
              <a:rPr lang="en-US" sz="2800" dirty="0" err="1">
                <a:cs typeface="Times New Roman" pitchFamily="18" charset="0"/>
              </a:rPr>
              <a:t>MRb</a:t>
            </a:r>
            <a:r>
              <a:rPr lang="en-US" sz="2800" dirty="0">
                <a:cs typeface="Times New Roman" pitchFamily="18" charset="0"/>
              </a:rPr>
              <a:t> = MC. </a:t>
            </a:r>
          </a:p>
          <a:p>
            <a:r>
              <a:rPr lang="en-US" sz="2800" dirty="0">
                <a:cs typeface="Times New Roman" pitchFamily="18" charset="0"/>
              </a:rPr>
              <a:t>Group B (with more elastic D) is charged a lower P than group A (with less elastic D).</a:t>
            </a:r>
          </a:p>
          <a:p>
            <a:endParaRPr lang="en-US" sz="28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Monopoly Defined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lnSpc>
                <a:spcPct val="80000"/>
              </a:lnSpc>
            </a:pPr>
            <a:r>
              <a:rPr lang="en-US" sz="2800" dirty="0"/>
              <a:t>Very stringent requirements for </a:t>
            </a:r>
            <a:r>
              <a:rPr lang="en-US" sz="2800" u="sng" dirty="0"/>
              <a:t>pure monopoly</a:t>
            </a:r>
            <a:r>
              <a:rPr lang="en-US" sz="2800" dirty="0"/>
              <a:t>:</a:t>
            </a:r>
          </a:p>
          <a:p>
            <a:pPr marL="857250" lvl="1" indent="-457200" algn="just">
              <a:lnSpc>
                <a:spcPct val="80000"/>
              </a:lnSpc>
              <a:buFontTx/>
              <a:buAutoNum type="arabicPeriod"/>
            </a:pPr>
            <a:r>
              <a:rPr lang="en-US" sz="2400" dirty="0"/>
              <a:t>Only one firm in industry.</a:t>
            </a:r>
          </a:p>
          <a:p>
            <a:pPr marL="857250" lvl="1" indent="-457200" algn="just">
              <a:lnSpc>
                <a:spcPct val="80000"/>
              </a:lnSpc>
              <a:buFontTx/>
              <a:buAutoNum type="arabicPeriod"/>
            </a:pPr>
            <a:r>
              <a:rPr lang="en-US" sz="2400" dirty="0"/>
              <a:t>No close substitutes for the good firm produces.</a:t>
            </a:r>
          </a:p>
          <a:p>
            <a:pPr marL="857250" lvl="1" indent="-457200" algn="just">
              <a:lnSpc>
                <a:spcPct val="80000"/>
              </a:lnSpc>
              <a:buFontTx/>
              <a:buAutoNum type="arabicPeriod"/>
            </a:pPr>
            <a:r>
              <a:rPr lang="en-US" sz="2400" dirty="0"/>
              <a:t>Some reason why entry and survival of a competing firm is unlikely.</a:t>
            </a:r>
          </a:p>
          <a:p>
            <a:pPr marL="457200" indent="-457200" algn="just">
              <a:lnSpc>
                <a:spcPct val="80000"/>
              </a:lnSpc>
            </a:pPr>
            <a:endParaRPr lang="en-US" sz="2800" dirty="0"/>
          </a:p>
          <a:p>
            <a:pPr marL="457200" indent="-457200" algn="just">
              <a:lnSpc>
                <a:spcPct val="80000"/>
              </a:lnSpc>
            </a:pPr>
            <a:r>
              <a:rPr lang="en-US" sz="2800" dirty="0"/>
              <a:t>Pure monopolies are rare in real world because most firms face competition from firms producing substitutes.</a:t>
            </a:r>
          </a:p>
          <a:p>
            <a:pPr marL="838200" lvl="1" indent="-381000" algn="just">
              <a:lnSpc>
                <a:spcPct val="80000"/>
              </a:lnSpc>
            </a:pPr>
            <a:r>
              <a:rPr lang="en-US" sz="2400" dirty="0"/>
              <a:t>E.g., sole provider of natural gas in a city is not a pure monopoly, since other firms provide substitutes like heating oil and electricity.</a:t>
            </a:r>
          </a:p>
          <a:p>
            <a:pPr marL="838200" lvl="1" indent="-381000" algn="just">
              <a:lnSpc>
                <a:spcPct val="80000"/>
              </a:lnSpc>
            </a:pPr>
            <a:r>
              <a:rPr lang="en-US" sz="2400" dirty="0"/>
              <a:t>E.g., if there is only one railroad, it still competes with bus lines, trucking companies, and airlines.  </a:t>
            </a:r>
          </a:p>
          <a:p>
            <a:pPr marL="838200" lvl="1" indent="-381000" algn="just">
              <a:lnSpc>
                <a:spcPct val="8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Price Discrimination Under Monopoly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1530350"/>
            <a:ext cx="8699500" cy="4870450"/>
          </a:xfrm>
        </p:spPr>
        <p:txBody>
          <a:bodyPr/>
          <a:lstStyle/>
          <a:p>
            <a:r>
              <a:rPr lang="en-US" sz="2800" dirty="0"/>
              <a:t>A seller facing 2 identifiably different groups of buyers with diff. D curves, can </a:t>
            </a:r>
            <a:r>
              <a:rPr lang="en-US" sz="2800" dirty="0">
                <a:cs typeface="Times New Roman" pitchFamily="18" charset="0"/>
              </a:rPr>
              <a:t>↑P</a:t>
            </a:r>
            <a:r>
              <a:rPr lang="en-US" sz="2800" dirty="0"/>
              <a:t> by setting diff. P for 2 groups. </a:t>
            </a:r>
          </a:p>
          <a:p>
            <a:endParaRPr lang="en-US" sz="2800" dirty="0"/>
          </a:p>
          <a:p>
            <a:r>
              <a:rPr lang="en-US" sz="2800" dirty="0"/>
              <a:t>Monopolist will always charge group with more elastic D a lower P; as these customers are more sensitive to P. </a:t>
            </a:r>
          </a:p>
          <a:p>
            <a:pPr lvl="1"/>
            <a:r>
              <a:rPr lang="en-US" sz="2400" dirty="0"/>
              <a:t>E.g., discount coupons for supermarkets are a means of offering lower P to more P sensitive customers. Shoppers who clip coupons have a lower value of time and do more comparison-shopping. A supermarket should charge less to customers who would otherwise shop elsewhere. 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 flipH="1">
            <a:off x="1588" y="3175"/>
            <a:ext cx="9144000" cy="6858000"/>
          </a:xfrm>
          <a:prstGeom prst="rect">
            <a:avLst/>
          </a:prstGeom>
          <a:gradFill rotWithShape="0">
            <a:gsLst>
              <a:gs pos="0">
                <a:srgbClr val="D5DAE3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 flipH="1">
            <a:off x="0" y="47466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 flipH="1">
            <a:off x="0" y="23971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 flipH="1">
            <a:off x="0" y="70961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 flipH="1">
            <a:off x="0" y="94615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 flipH="1">
            <a:off x="0" y="118110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 flipH="1">
            <a:off x="0" y="141605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 flipH="1">
            <a:off x="0" y="16525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 flipH="1">
            <a:off x="0" y="18875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 flipH="1">
            <a:off x="0" y="21224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 flipH="1">
            <a:off x="0" y="23574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 flipH="1">
            <a:off x="0" y="25923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Rectangle 14"/>
          <p:cNvSpPr>
            <a:spLocks noChangeArrowheads="1"/>
          </p:cNvSpPr>
          <p:nvPr/>
        </p:nvSpPr>
        <p:spPr bwMode="auto">
          <a:xfrm flipH="1">
            <a:off x="0" y="28273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3" name="Rectangle 15"/>
          <p:cNvSpPr>
            <a:spLocks noChangeArrowheads="1"/>
          </p:cNvSpPr>
          <p:nvPr/>
        </p:nvSpPr>
        <p:spPr bwMode="auto">
          <a:xfrm flipH="1">
            <a:off x="0" y="306387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4" name="Rectangle 16"/>
          <p:cNvSpPr>
            <a:spLocks noChangeArrowheads="1"/>
          </p:cNvSpPr>
          <p:nvPr/>
        </p:nvSpPr>
        <p:spPr bwMode="auto">
          <a:xfrm flipH="1">
            <a:off x="0" y="329882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Rectangle 17"/>
          <p:cNvSpPr>
            <a:spLocks noChangeArrowheads="1"/>
          </p:cNvSpPr>
          <p:nvPr/>
        </p:nvSpPr>
        <p:spPr bwMode="auto">
          <a:xfrm flipH="1">
            <a:off x="0" y="353377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 flipH="1">
            <a:off x="0" y="377031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7" name="Rectangle 19"/>
          <p:cNvSpPr>
            <a:spLocks noChangeArrowheads="1"/>
          </p:cNvSpPr>
          <p:nvPr/>
        </p:nvSpPr>
        <p:spPr bwMode="auto">
          <a:xfrm flipH="1">
            <a:off x="0" y="400526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8" name="Rectangle 20"/>
          <p:cNvSpPr>
            <a:spLocks noChangeArrowheads="1"/>
          </p:cNvSpPr>
          <p:nvPr/>
        </p:nvSpPr>
        <p:spPr bwMode="auto">
          <a:xfrm flipH="1">
            <a:off x="0" y="424021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9" name="Rectangle 21"/>
          <p:cNvSpPr>
            <a:spLocks noChangeArrowheads="1"/>
          </p:cNvSpPr>
          <p:nvPr/>
        </p:nvSpPr>
        <p:spPr bwMode="auto">
          <a:xfrm flipH="1">
            <a:off x="0" y="447675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50" name="Rectangle 22"/>
          <p:cNvSpPr>
            <a:spLocks noChangeArrowheads="1"/>
          </p:cNvSpPr>
          <p:nvPr/>
        </p:nvSpPr>
        <p:spPr bwMode="auto">
          <a:xfrm flipH="1">
            <a:off x="0" y="471170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51" name="Rectangle 23"/>
          <p:cNvSpPr>
            <a:spLocks noChangeArrowheads="1"/>
          </p:cNvSpPr>
          <p:nvPr/>
        </p:nvSpPr>
        <p:spPr bwMode="auto">
          <a:xfrm flipH="1">
            <a:off x="1588" y="494665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52" name="Rectangle 24"/>
          <p:cNvSpPr>
            <a:spLocks noChangeArrowheads="1"/>
          </p:cNvSpPr>
          <p:nvPr/>
        </p:nvSpPr>
        <p:spPr bwMode="auto">
          <a:xfrm flipH="1">
            <a:off x="1588" y="51831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53" name="Rectangle 25"/>
          <p:cNvSpPr>
            <a:spLocks noChangeArrowheads="1"/>
          </p:cNvSpPr>
          <p:nvPr/>
        </p:nvSpPr>
        <p:spPr bwMode="auto">
          <a:xfrm flipH="1">
            <a:off x="1588" y="54181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54" name="Rectangle 26"/>
          <p:cNvSpPr>
            <a:spLocks noChangeArrowheads="1"/>
          </p:cNvSpPr>
          <p:nvPr/>
        </p:nvSpPr>
        <p:spPr bwMode="auto">
          <a:xfrm flipH="1">
            <a:off x="1588" y="56530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55" name="Rectangle 27"/>
          <p:cNvSpPr>
            <a:spLocks noChangeArrowheads="1"/>
          </p:cNvSpPr>
          <p:nvPr/>
        </p:nvSpPr>
        <p:spPr bwMode="auto">
          <a:xfrm flipH="1">
            <a:off x="1588" y="588962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56" name="Rectangle 28"/>
          <p:cNvSpPr>
            <a:spLocks noChangeArrowheads="1"/>
          </p:cNvSpPr>
          <p:nvPr/>
        </p:nvSpPr>
        <p:spPr bwMode="auto">
          <a:xfrm flipH="1">
            <a:off x="1588" y="612457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57" name="Rectangle 29"/>
          <p:cNvSpPr>
            <a:spLocks noChangeArrowheads="1"/>
          </p:cNvSpPr>
          <p:nvPr/>
        </p:nvSpPr>
        <p:spPr bwMode="auto">
          <a:xfrm flipH="1">
            <a:off x="1588" y="635952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58" name="Rectangle 30"/>
          <p:cNvSpPr>
            <a:spLocks noChangeArrowheads="1"/>
          </p:cNvSpPr>
          <p:nvPr/>
        </p:nvSpPr>
        <p:spPr bwMode="auto">
          <a:xfrm flipH="1">
            <a:off x="1588" y="659606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59" name="Rectangle 31"/>
          <p:cNvSpPr>
            <a:spLocks noChangeArrowheads="1"/>
          </p:cNvSpPr>
          <p:nvPr/>
        </p:nvSpPr>
        <p:spPr bwMode="auto">
          <a:xfrm rot="5400000" flipH="1">
            <a:off x="2713832" y="3410743"/>
            <a:ext cx="6858000" cy="36513"/>
          </a:xfrm>
          <a:prstGeom prst="rect">
            <a:avLst/>
          </a:prstGeom>
          <a:solidFill>
            <a:srgbClr val="D9DBE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60" name="Rectangle 32"/>
          <p:cNvSpPr>
            <a:spLocks noChangeArrowheads="1"/>
          </p:cNvSpPr>
          <p:nvPr/>
        </p:nvSpPr>
        <p:spPr bwMode="auto">
          <a:xfrm rot="5400000" flipH="1">
            <a:off x="2948782" y="3410743"/>
            <a:ext cx="6858000" cy="36513"/>
          </a:xfrm>
          <a:prstGeom prst="rect">
            <a:avLst/>
          </a:prstGeom>
          <a:solidFill>
            <a:srgbClr val="DCDEE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61" name="Rectangle 33"/>
          <p:cNvSpPr>
            <a:spLocks noChangeArrowheads="1"/>
          </p:cNvSpPr>
          <p:nvPr/>
        </p:nvSpPr>
        <p:spPr bwMode="auto">
          <a:xfrm rot="5400000" flipH="1">
            <a:off x="2478882" y="3410743"/>
            <a:ext cx="6858000" cy="36513"/>
          </a:xfrm>
          <a:prstGeom prst="rect">
            <a:avLst/>
          </a:prstGeom>
          <a:solidFill>
            <a:srgbClr val="D7D9D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62" name="Rectangle 34"/>
          <p:cNvSpPr>
            <a:spLocks noChangeArrowheads="1"/>
          </p:cNvSpPr>
          <p:nvPr/>
        </p:nvSpPr>
        <p:spPr bwMode="auto">
          <a:xfrm rot="5400000" flipH="1">
            <a:off x="2242344" y="3410744"/>
            <a:ext cx="6858000" cy="36512"/>
          </a:xfrm>
          <a:prstGeom prst="rect">
            <a:avLst/>
          </a:prstGeom>
          <a:solidFill>
            <a:srgbClr val="D4D7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63" name="Rectangle 35"/>
          <p:cNvSpPr>
            <a:spLocks noChangeArrowheads="1"/>
          </p:cNvSpPr>
          <p:nvPr/>
        </p:nvSpPr>
        <p:spPr bwMode="auto">
          <a:xfrm rot="5400000" flipH="1">
            <a:off x="2007394" y="3410744"/>
            <a:ext cx="6858000" cy="36512"/>
          </a:xfrm>
          <a:prstGeom prst="rect">
            <a:avLst/>
          </a:prstGeom>
          <a:solidFill>
            <a:srgbClr val="D2D5D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64" name="Rectangle 36"/>
          <p:cNvSpPr>
            <a:spLocks noChangeArrowheads="1"/>
          </p:cNvSpPr>
          <p:nvPr/>
        </p:nvSpPr>
        <p:spPr bwMode="auto">
          <a:xfrm rot="5400000" flipH="1">
            <a:off x="1772444" y="3410744"/>
            <a:ext cx="6858000" cy="36512"/>
          </a:xfrm>
          <a:prstGeom prst="rect">
            <a:avLst/>
          </a:prstGeom>
          <a:solidFill>
            <a:srgbClr val="D0D3D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65" name="Rectangle 37"/>
          <p:cNvSpPr>
            <a:spLocks noChangeArrowheads="1"/>
          </p:cNvSpPr>
          <p:nvPr/>
        </p:nvSpPr>
        <p:spPr bwMode="auto">
          <a:xfrm rot="5400000" flipH="1">
            <a:off x="1535907" y="3410743"/>
            <a:ext cx="6858000" cy="36513"/>
          </a:xfrm>
          <a:prstGeom prst="rect">
            <a:avLst/>
          </a:prstGeom>
          <a:solidFill>
            <a:srgbClr val="CED1D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66" name="Rectangle 38"/>
          <p:cNvSpPr>
            <a:spLocks noChangeArrowheads="1"/>
          </p:cNvSpPr>
          <p:nvPr/>
        </p:nvSpPr>
        <p:spPr bwMode="auto">
          <a:xfrm rot="5400000" flipH="1">
            <a:off x="1300957" y="3410743"/>
            <a:ext cx="6858000" cy="36513"/>
          </a:xfrm>
          <a:prstGeom prst="rect">
            <a:avLst/>
          </a:prstGeom>
          <a:solidFill>
            <a:srgbClr val="CBCFD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67" name="Rectangle 39"/>
          <p:cNvSpPr>
            <a:spLocks noChangeArrowheads="1"/>
          </p:cNvSpPr>
          <p:nvPr/>
        </p:nvSpPr>
        <p:spPr bwMode="auto">
          <a:xfrm rot="5400000" flipH="1">
            <a:off x="1066007" y="3410743"/>
            <a:ext cx="6858000" cy="36513"/>
          </a:xfrm>
          <a:prstGeom prst="rect">
            <a:avLst/>
          </a:prstGeom>
          <a:solidFill>
            <a:srgbClr val="C9CDD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68" name="Rectangle 40"/>
          <p:cNvSpPr>
            <a:spLocks noChangeArrowheads="1"/>
          </p:cNvSpPr>
          <p:nvPr/>
        </p:nvSpPr>
        <p:spPr bwMode="auto">
          <a:xfrm rot="5400000" flipH="1">
            <a:off x="829469" y="3410744"/>
            <a:ext cx="6858000" cy="36512"/>
          </a:xfrm>
          <a:prstGeom prst="rect">
            <a:avLst/>
          </a:prstGeom>
          <a:solidFill>
            <a:srgbClr val="C7CBD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69" name="Rectangle 41"/>
          <p:cNvSpPr>
            <a:spLocks noChangeArrowheads="1"/>
          </p:cNvSpPr>
          <p:nvPr/>
        </p:nvSpPr>
        <p:spPr bwMode="auto">
          <a:xfrm rot="5400000" flipH="1">
            <a:off x="594519" y="3410744"/>
            <a:ext cx="6858000" cy="36512"/>
          </a:xfrm>
          <a:prstGeom prst="rect">
            <a:avLst/>
          </a:prstGeom>
          <a:solidFill>
            <a:srgbClr val="C5C9D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70" name="Rectangle 42"/>
          <p:cNvSpPr>
            <a:spLocks noChangeArrowheads="1"/>
          </p:cNvSpPr>
          <p:nvPr/>
        </p:nvSpPr>
        <p:spPr bwMode="auto">
          <a:xfrm rot="5400000" flipH="1">
            <a:off x="359569" y="3410744"/>
            <a:ext cx="6858000" cy="36512"/>
          </a:xfrm>
          <a:prstGeom prst="rect">
            <a:avLst/>
          </a:prstGeom>
          <a:solidFill>
            <a:srgbClr val="C2C6D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71" name="Rectangle 43"/>
          <p:cNvSpPr>
            <a:spLocks noChangeArrowheads="1"/>
          </p:cNvSpPr>
          <p:nvPr/>
        </p:nvSpPr>
        <p:spPr bwMode="auto">
          <a:xfrm rot="5400000" flipH="1">
            <a:off x="123032" y="3410743"/>
            <a:ext cx="6858000" cy="36513"/>
          </a:xfrm>
          <a:prstGeom prst="rect">
            <a:avLst/>
          </a:prstGeom>
          <a:solidFill>
            <a:srgbClr val="C0C4C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72" name="Rectangle 44"/>
          <p:cNvSpPr>
            <a:spLocks noChangeArrowheads="1"/>
          </p:cNvSpPr>
          <p:nvPr/>
        </p:nvSpPr>
        <p:spPr bwMode="auto">
          <a:xfrm rot="5400000" flipH="1">
            <a:off x="-111918" y="3410743"/>
            <a:ext cx="6858000" cy="36513"/>
          </a:xfrm>
          <a:prstGeom prst="rect">
            <a:avLst/>
          </a:prstGeom>
          <a:solidFill>
            <a:srgbClr val="BEC2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73" name="Rectangle 45"/>
          <p:cNvSpPr>
            <a:spLocks noChangeArrowheads="1"/>
          </p:cNvSpPr>
          <p:nvPr/>
        </p:nvSpPr>
        <p:spPr bwMode="auto">
          <a:xfrm rot="5400000" flipH="1">
            <a:off x="-345281" y="3412332"/>
            <a:ext cx="6858000" cy="36512"/>
          </a:xfrm>
          <a:prstGeom prst="rect">
            <a:avLst/>
          </a:prstGeom>
          <a:solidFill>
            <a:srgbClr val="BCC0C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74" name="Rectangle 46"/>
          <p:cNvSpPr>
            <a:spLocks noChangeArrowheads="1"/>
          </p:cNvSpPr>
          <p:nvPr/>
        </p:nvSpPr>
        <p:spPr bwMode="auto">
          <a:xfrm rot="5400000" flipH="1">
            <a:off x="-581818" y="3412331"/>
            <a:ext cx="6858000" cy="36513"/>
          </a:xfrm>
          <a:prstGeom prst="rect">
            <a:avLst/>
          </a:prstGeom>
          <a:solidFill>
            <a:srgbClr val="BCC0C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75" name="Rectangle 47"/>
          <p:cNvSpPr>
            <a:spLocks noChangeArrowheads="1"/>
          </p:cNvSpPr>
          <p:nvPr/>
        </p:nvSpPr>
        <p:spPr bwMode="auto">
          <a:xfrm rot="5400000" flipH="1">
            <a:off x="-816768" y="3412331"/>
            <a:ext cx="6858000" cy="36513"/>
          </a:xfrm>
          <a:prstGeom prst="rect">
            <a:avLst/>
          </a:prstGeom>
          <a:solidFill>
            <a:srgbClr val="B9BEC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76" name="Rectangle 48"/>
          <p:cNvSpPr>
            <a:spLocks noChangeArrowheads="1"/>
          </p:cNvSpPr>
          <p:nvPr/>
        </p:nvSpPr>
        <p:spPr bwMode="auto">
          <a:xfrm rot="5400000" flipH="1">
            <a:off x="-1051718" y="3412331"/>
            <a:ext cx="6858000" cy="36513"/>
          </a:xfrm>
          <a:prstGeom prst="rect">
            <a:avLst/>
          </a:prstGeom>
          <a:solidFill>
            <a:srgbClr val="B7BC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77" name="Rectangle 49"/>
          <p:cNvSpPr>
            <a:spLocks noChangeArrowheads="1"/>
          </p:cNvSpPr>
          <p:nvPr/>
        </p:nvSpPr>
        <p:spPr bwMode="auto">
          <a:xfrm rot="5400000" flipH="1">
            <a:off x="-1288256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78" name="Rectangle 50"/>
          <p:cNvSpPr>
            <a:spLocks noChangeArrowheads="1"/>
          </p:cNvSpPr>
          <p:nvPr/>
        </p:nvSpPr>
        <p:spPr bwMode="auto">
          <a:xfrm rot="5400000" flipH="1">
            <a:off x="-1523206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79" name="Rectangle 51"/>
          <p:cNvSpPr>
            <a:spLocks noChangeArrowheads="1"/>
          </p:cNvSpPr>
          <p:nvPr/>
        </p:nvSpPr>
        <p:spPr bwMode="auto">
          <a:xfrm rot="5400000" flipH="1">
            <a:off x="-1758156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80" name="Rectangle 52"/>
          <p:cNvSpPr>
            <a:spLocks noChangeArrowheads="1"/>
          </p:cNvSpPr>
          <p:nvPr/>
        </p:nvSpPr>
        <p:spPr bwMode="auto">
          <a:xfrm rot="5400000" flipH="1">
            <a:off x="-1994693" y="3412331"/>
            <a:ext cx="6858000" cy="36513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81" name="Rectangle 53"/>
          <p:cNvSpPr>
            <a:spLocks noChangeArrowheads="1"/>
          </p:cNvSpPr>
          <p:nvPr/>
        </p:nvSpPr>
        <p:spPr bwMode="auto">
          <a:xfrm rot="5400000" flipH="1">
            <a:off x="-2229643" y="3412331"/>
            <a:ext cx="6858000" cy="36513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82" name="Rectangle 54"/>
          <p:cNvSpPr>
            <a:spLocks noChangeArrowheads="1"/>
          </p:cNvSpPr>
          <p:nvPr/>
        </p:nvSpPr>
        <p:spPr bwMode="auto">
          <a:xfrm rot="5400000" flipH="1">
            <a:off x="-2464593" y="3412331"/>
            <a:ext cx="6858000" cy="36513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83" name="Rectangle 55"/>
          <p:cNvSpPr>
            <a:spLocks noChangeArrowheads="1"/>
          </p:cNvSpPr>
          <p:nvPr/>
        </p:nvSpPr>
        <p:spPr bwMode="auto">
          <a:xfrm rot="5400000" flipH="1">
            <a:off x="-2701131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84" name="Rectangle 56"/>
          <p:cNvSpPr>
            <a:spLocks noChangeArrowheads="1"/>
          </p:cNvSpPr>
          <p:nvPr/>
        </p:nvSpPr>
        <p:spPr bwMode="auto">
          <a:xfrm rot="5400000" flipH="1">
            <a:off x="-2936081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85" name="Rectangle 57"/>
          <p:cNvSpPr>
            <a:spLocks noChangeArrowheads="1"/>
          </p:cNvSpPr>
          <p:nvPr/>
        </p:nvSpPr>
        <p:spPr bwMode="auto">
          <a:xfrm rot="5400000" flipH="1">
            <a:off x="-3171031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86" name="Rectangle 58"/>
          <p:cNvSpPr>
            <a:spLocks noChangeArrowheads="1"/>
          </p:cNvSpPr>
          <p:nvPr/>
        </p:nvSpPr>
        <p:spPr bwMode="auto">
          <a:xfrm rot="5400000" flipH="1">
            <a:off x="-3407568" y="3412331"/>
            <a:ext cx="6858000" cy="36513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87" name="Rectangle 59"/>
          <p:cNvSpPr>
            <a:spLocks noChangeArrowheads="1"/>
          </p:cNvSpPr>
          <p:nvPr/>
        </p:nvSpPr>
        <p:spPr bwMode="auto">
          <a:xfrm rot="5400000" flipH="1">
            <a:off x="4126707" y="3410743"/>
            <a:ext cx="6858000" cy="36513"/>
          </a:xfrm>
          <a:prstGeom prst="rect">
            <a:avLst/>
          </a:prstGeom>
          <a:solidFill>
            <a:srgbClr val="E9EAE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88" name="Rectangle 60"/>
          <p:cNvSpPr>
            <a:spLocks noChangeArrowheads="1"/>
          </p:cNvSpPr>
          <p:nvPr/>
        </p:nvSpPr>
        <p:spPr bwMode="auto">
          <a:xfrm rot="5400000" flipH="1">
            <a:off x="4361657" y="3410743"/>
            <a:ext cx="6858000" cy="36513"/>
          </a:xfrm>
          <a:prstGeom prst="rect">
            <a:avLst/>
          </a:prstGeom>
          <a:solidFill>
            <a:srgbClr val="EBEC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89" name="Rectangle 61"/>
          <p:cNvSpPr>
            <a:spLocks noChangeArrowheads="1"/>
          </p:cNvSpPr>
          <p:nvPr/>
        </p:nvSpPr>
        <p:spPr bwMode="auto">
          <a:xfrm rot="5400000" flipH="1">
            <a:off x="3891757" y="3410743"/>
            <a:ext cx="6858000" cy="36513"/>
          </a:xfrm>
          <a:prstGeom prst="rect">
            <a:avLst/>
          </a:prstGeom>
          <a:solidFill>
            <a:srgbClr val="E6E8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90" name="Rectangle 62"/>
          <p:cNvSpPr>
            <a:spLocks noChangeArrowheads="1"/>
          </p:cNvSpPr>
          <p:nvPr/>
        </p:nvSpPr>
        <p:spPr bwMode="auto">
          <a:xfrm rot="5400000" flipH="1">
            <a:off x="3655219" y="3410744"/>
            <a:ext cx="6858000" cy="36512"/>
          </a:xfrm>
          <a:prstGeom prst="rect">
            <a:avLst/>
          </a:prstGeom>
          <a:solidFill>
            <a:srgbClr val="E2E5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91" name="Rectangle 63"/>
          <p:cNvSpPr>
            <a:spLocks noChangeArrowheads="1"/>
          </p:cNvSpPr>
          <p:nvPr/>
        </p:nvSpPr>
        <p:spPr bwMode="auto">
          <a:xfrm rot="5400000" flipH="1">
            <a:off x="3420269" y="3410744"/>
            <a:ext cx="6858000" cy="36512"/>
          </a:xfrm>
          <a:prstGeom prst="rect">
            <a:avLst/>
          </a:prstGeom>
          <a:solidFill>
            <a:srgbClr val="DFE3E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92" name="Rectangle 64"/>
          <p:cNvSpPr>
            <a:spLocks noChangeArrowheads="1"/>
          </p:cNvSpPr>
          <p:nvPr/>
        </p:nvSpPr>
        <p:spPr bwMode="auto">
          <a:xfrm rot="5400000" flipH="1">
            <a:off x="3185319" y="3410744"/>
            <a:ext cx="6858000" cy="36512"/>
          </a:xfrm>
          <a:prstGeom prst="rect">
            <a:avLst/>
          </a:prstGeom>
          <a:solidFill>
            <a:srgbClr val="DDDFE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93" name="Rectangle 65"/>
          <p:cNvSpPr>
            <a:spLocks noChangeArrowheads="1"/>
          </p:cNvSpPr>
          <p:nvPr/>
        </p:nvSpPr>
        <p:spPr bwMode="auto">
          <a:xfrm flipH="1">
            <a:off x="1588" y="68278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94" name="Rectangle 66"/>
          <p:cNvSpPr>
            <a:spLocks noChangeArrowheads="1"/>
          </p:cNvSpPr>
          <p:nvPr/>
        </p:nvSpPr>
        <p:spPr bwMode="auto">
          <a:xfrm flipH="1">
            <a:off x="1588" y="15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95" name="Rectangle 67"/>
          <p:cNvSpPr>
            <a:spLocks noGrp="1" noChangeArrowheads="1"/>
          </p:cNvSpPr>
          <p:nvPr>
            <p:ph type="body" idx="1"/>
          </p:nvPr>
        </p:nvSpPr>
        <p:spPr>
          <a:xfrm>
            <a:off x="247650" y="1676400"/>
            <a:ext cx="8674100" cy="4724400"/>
          </a:xfrm>
          <a:ln>
            <a:solidFill>
              <a:schemeClr val="folHlink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May not be such a bad thing.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E.g., movie ticket discounts for seniors or doctors </a:t>
            </a:r>
            <a:r>
              <a:rPr lang="en-US" sz="2400">
                <a:cs typeface="Times New Roman" pitchFamily="18" charset="0"/>
              </a:rPr>
              <a:t>↓</a:t>
            </a:r>
            <a:r>
              <a:rPr lang="en-US" sz="2400"/>
              <a:t>fees to needy patients.</a:t>
            </a:r>
          </a:p>
          <a:p>
            <a:pPr>
              <a:lnSpc>
                <a:spcPct val="90000"/>
              </a:lnSpc>
            </a:pPr>
            <a:r>
              <a:rPr lang="en-US" sz="2800"/>
              <a:t>Sometimes it’s impossible for a firm to stay in business without P discrim.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E.g., widgets: if TC of 100 = $4,000 and TC of 1,100 = $11,500 </a:t>
            </a:r>
            <a:r>
              <a:rPr lang="en-US" sz="2400">
                <a:cs typeface="Times New Roman" pitchFamily="18" charset="0"/>
              </a:rPr>
              <a:t>→ firm can’t cover costs with uniform P. </a:t>
            </a:r>
            <a:r>
              <a:rPr lang="en-US" sz="2400"/>
              <a:t>But can survive with P discrim. as TR = $13,000 &gt; TC of 1,100.</a:t>
            </a:r>
          </a:p>
          <a:p>
            <a:pPr>
              <a:lnSpc>
                <a:spcPct val="90000"/>
              </a:lnSpc>
            </a:pPr>
            <a:r>
              <a:rPr lang="en-US" sz="2800"/>
              <a:t>May allow firms with IRTS to lower P (even to group paying more). </a:t>
            </a:r>
            <a:r>
              <a:rPr lang="en-US" sz="2800">
                <a:cs typeface="Times New Roman" pitchFamily="18" charset="0"/>
              </a:rPr>
              <a:t>If P discrim. allows ↑Q (via attracting new customers) → ↓AC → firm can offer lower P.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  <p:sp>
        <p:nvSpPr>
          <p:cNvPr id="48196" name="Rectangle 68"/>
          <p:cNvSpPr>
            <a:spLocks noChangeArrowheads="1"/>
          </p:cNvSpPr>
          <p:nvPr/>
        </p:nvSpPr>
        <p:spPr bwMode="auto">
          <a:xfrm>
            <a:off x="3657600" y="1143000"/>
            <a:ext cx="76200" cy="152400"/>
          </a:xfrm>
          <a:prstGeom prst="rect">
            <a:avLst/>
          </a:prstGeom>
          <a:solidFill>
            <a:srgbClr val="F0D23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97" name="Rectangle 69"/>
          <p:cNvSpPr>
            <a:spLocks noGrp="1" noChangeArrowheads="1"/>
          </p:cNvSpPr>
          <p:nvPr>
            <p:ph type="title"/>
          </p:nvPr>
        </p:nvSpPr>
        <p:spPr>
          <a:xfrm>
            <a:off x="238125" y="223838"/>
            <a:ext cx="8683625" cy="1143000"/>
          </a:xfrm>
          <a:gradFill>
            <a:gsLst>
              <a:gs pos="0">
                <a:srgbClr val="F5E079"/>
              </a:gs>
              <a:gs pos="100000">
                <a:srgbClr val="F5E079">
                  <a:gamma/>
                  <a:tint val="15294"/>
                  <a:invGamma/>
                </a:srgbClr>
              </a:gs>
            </a:gsLst>
          </a:gradFill>
          <a:ln/>
        </p:spPr>
        <p:txBody>
          <a:bodyPr>
            <a:normAutofit fontScale="90000"/>
          </a:bodyPr>
          <a:lstStyle/>
          <a:p>
            <a:r>
              <a:rPr lang="en-US" sz="4000"/>
              <a:t>Is Price Discrimination Always Undesirable?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 flipH="1">
            <a:off x="1588" y="3175"/>
            <a:ext cx="9144000" cy="6858000"/>
          </a:xfrm>
          <a:prstGeom prst="rect">
            <a:avLst/>
          </a:prstGeom>
          <a:gradFill rotWithShape="0">
            <a:gsLst>
              <a:gs pos="0">
                <a:srgbClr val="D5DAE3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 flipH="1">
            <a:off x="0" y="47466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 flipH="1">
            <a:off x="0" y="23971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 flipH="1">
            <a:off x="0" y="70961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 flipH="1">
            <a:off x="0" y="94615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 flipH="1">
            <a:off x="0" y="118110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 flipH="1">
            <a:off x="0" y="141605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 flipH="1">
            <a:off x="0" y="16525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 flipH="1">
            <a:off x="0" y="18875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 flipH="1">
            <a:off x="0" y="21224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 flipH="1">
            <a:off x="0" y="23574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 flipH="1">
            <a:off x="0" y="25923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 flipH="1">
            <a:off x="0" y="28273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 flipH="1">
            <a:off x="0" y="306387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auto">
          <a:xfrm flipH="1">
            <a:off x="0" y="329882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 flipH="1">
            <a:off x="0" y="353377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Rectangle 18"/>
          <p:cNvSpPr>
            <a:spLocks noChangeArrowheads="1"/>
          </p:cNvSpPr>
          <p:nvPr/>
        </p:nvSpPr>
        <p:spPr bwMode="auto">
          <a:xfrm flipH="1">
            <a:off x="0" y="377031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 flipH="1">
            <a:off x="0" y="400526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8" name="Rectangle 20"/>
          <p:cNvSpPr>
            <a:spLocks noChangeArrowheads="1"/>
          </p:cNvSpPr>
          <p:nvPr/>
        </p:nvSpPr>
        <p:spPr bwMode="auto">
          <a:xfrm flipH="1">
            <a:off x="0" y="424021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Rectangle 21"/>
          <p:cNvSpPr>
            <a:spLocks noChangeArrowheads="1"/>
          </p:cNvSpPr>
          <p:nvPr/>
        </p:nvSpPr>
        <p:spPr bwMode="auto">
          <a:xfrm flipH="1">
            <a:off x="0" y="447675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Rectangle 22"/>
          <p:cNvSpPr>
            <a:spLocks noChangeArrowheads="1"/>
          </p:cNvSpPr>
          <p:nvPr/>
        </p:nvSpPr>
        <p:spPr bwMode="auto">
          <a:xfrm flipH="1">
            <a:off x="0" y="471170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31" name="Rectangle 23"/>
          <p:cNvSpPr>
            <a:spLocks noChangeArrowheads="1"/>
          </p:cNvSpPr>
          <p:nvPr/>
        </p:nvSpPr>
        <p:spPr bwMode="auto">
          <a:xfrm flipH="1">
            <a:off x="1588" y="494665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 flipH="1">
            <a:off x="1588" y="51831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 flipH="1">
            <a:off x="1588" y="54181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34" name="Rectangle 26"/>
          <p:cNvSpPr>
            <a:spLocks noChangeArrowheads="1"/>
          </p:cNvSpPr>
          <p:nvPr/>
        </p:nvSpPr>
        <p:spPr bwMode="auto">
          <a:xfrm flipH="1">
            <a:off x="1588" y="56530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 flipH="1">
            <a:off x="1588" y="588962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36" name="Rectangle 28"/>
          <p:cNvSpPr>
            <a:spLocks noChangeArrowheads="1"/>
          </p:cNvSpPr>
          <p:nvPr/>
        </p:nvSpPr>
        <p:spPr bwMode="auto">
          <a:xfrm flipH="1">
            <a:off x="1588" y="612457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37" name="Rectangle 29"/>
          <p:cNvSpPr>
            <a:spLocks noChangeArrowheads="1"/>
          </p:cNvSpPr>
          <p:nvPr/>
        </p:nvSpPr>
        <p:spPr bwMode="auto">
          <a:xfrm flipH="1">
            <a:off x="1588" y="635952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38" name="Rectangle 30"/>
          <p:cNvSpPr>
            <a:spLocks noChangeArrowheads="1"/>
          </p:cNvSpPr>
          <p:nvPr/>
        </p:nvSpPr>
        <p:spPr bwMode="auto">
          <a:xfrm flipH="1">
            <a:off x="1588" y="659606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39" name="Rectangle 31"/>
          <p:cNvSpPr>
            <a:spLocks noChangeArrowheads="1"/>
          </p:cNvSpPr>
          <p:nvPr/>
        </p:nvSpPr>
        <p:spPr bwMode="auto">
          <a:xfrm rot="5400000" flipH="1">
            <a:off x="2713832" y="3410743"/>
            <a:ext cx="6858000" cy="36513"/>
          </a:xfrm>
          <a:prstGeom prst="rect">
            <a:avLst/>
          </a:prstGeom>
          <a:solidFill>
            <a:srgbClr val="D9DBE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40" name="Rectangle 32"/>
          <p:cNvSpPr>
            <a:spLocks noChangeArrowheads="1"/>
          </p:cNvSpPr>
          <p:nvPr/>
        </p:nvSpPr>
        <p:spPr bwMode="auto">
          <a:xfrm rot="5400000" flipH="1">
            <a:off x="2948782" y="3410743"/>
            <a:ext cx="6858000" cy="36513"/>
          </a:xfrm>
          <a:prstGeom prst="rect">
            <a:avLst/>
          </a:prstGeom>
          <a:solidFill>
            <a:srgbClr val="DCDEE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41" name="Rectangle 33"/>
          <p:cNvSpPr>
            <a:spLocks noChangeArrowheads="1"/>
          </p:cNvSpPr>
          <p:nvPr/>
        </p:nvSpPr>
        <p:spPr bwMode="auto">
          <a:xfrm rot="5400000" flipH="1">
            <a:off x="2478882" y="3410743"/>
            <a:ext cx="6858000" cy="36513"/>
          </a:xfrm>
          <a:prstGeom prst="rect">
            <a:avLst/>
          </a:prstGeom>
          <a:solidFill>
            <a:srgbClr val="D7D9D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42" name="Rectangle 34"/>
          <p:cNvSpPr>
            <a:spLocks noChangeArrowheads="1"/>
          </p:cNvSpPr>
          <p:nvPr/>
        </p:nvSpPr>
        <p:spPr bwMode="auto">
          <a:xfrm rot="5400000" flipH="1">
            <a:off x="2242344" y="3410744"/>
            <a:ext cx="6858000" cy="36512"/>
          </a:xfrm>
          <a:prstGeom prst="rect">
            <a:avLst/>
          </a:prstGeom>
          <a:solidFill>
            <a:srgbClr val="D4D7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43" name="Rectangle 35"/>
          <p:cNvSpPr>
            <a:spLocks noChangeArrowheads="1"/>
          </p:cNvSpPr>
          <p:nvPr/>
        </p:nvSpPr>
        <p:spPr bwMode="auto">
          <a:xfrm rot="5400000" flipH="1">
            <a:off x="2007394" y="3410744"/>
            <a:ext cx="6858000" cy="36512"/>
          </a:xfrm>
          <a:prstGeom prst="rect">
            <a:avLst/>
          </a:prstGeom>
          <a:solidFill>
            <a:srgbClr val="D2D5D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auto">
          <a:xfrm rot="5400000" flipH="1">
            <a:off x="1772444" y="3410744"/>
            <a:ext cx="6858000" cy="36512"/>
          </a:xfrm>
          <a:prstGeom prst="rect">
            <a:avLst/>
          </a:prstGeom>
          <a:solidFill>
            <a:srgbClr val="D0D3D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45" name="Rectangle 37"/>
          <p:cNvSpPr>
            <a:spLocks noChangeArrowheads="1"/>
          </p:cNvSpPr>
          <p:nvPr/>
        </p:nvSpPr>
        <p:spPr bwMode="auto">
          <a:xfrm rot="5400000" flipH="1">
            <a:off x="1535907" y="3410743"/>
            <a:ext cx="6858000" cy="36513"/>
          </a:xfrm>
          <a:prstGeom prst="rect">
            <a:avLst/>
          </a:prstGeom>
          <a:solidFill>
            <a:srgbClr val="CED1D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46" name="Rectangle 38"/>
          <p:cNvSpPr>
            <a:spLocks noChangeArrowheads="1"/>
          </p:cNvSpPr>
          <p:nvPr/>
        </p:nvSpPr>
        <p:spPr bwMode="auto">
          <a:xfrm rot="5400000" flipH="1">
            <a:off x="1300957" y="3410743"/>
            <a:ext cx="6858000" cy="36513"/>
          </a:xfrm>
          <a:prstGeom prst="rect">
            <a:avLst/>
          </a:prstGeom>
          <a:solidFill>
            <a:srgbClr val="CBCFD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47" name="Rectangle 39"/>
          <p:cNvSpPr>
            <a:spLocks noChangeArrowheads="1"/>
          </p:cNvSpPr>
          <p:nvPr/>
        </p:nvSpPr>
        <p:spPr bwMode="auto">
          <a:xfrm rot="5400000" flipH="1">
            <a:off x="1066007" y="3410743"/>
            <a:ext cx="6858000" cy="36513"/>
          </a:xfrm>
          <a:prstGeom prst="rect">
            <a:avLst/>
          </a:prstGeom>
          <a:solidFill>
            <a:srgbClr val="C9CDD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48" name="Rectangle 40"/>
          <p:cNvSpPr>
            <a:spLocks noChangeArrowheads="1"/>
          </p:cNvSpPr>
          <p:nvPr/>
        </p:nvSpPr>
        <p:spPr bwMode="auto">
          <a:xfrm rot="5400000" flipH="1">
            <a:off x="829469" y="3410744"/>
            <a:ext cx="6858000" cy="36512"/>
          </a:xfrm>
          <a:prstGeom prst="rect">
            <a:avLst/>
          </a:prstGeom>
          <a:solidFill>
            <a:srgbClr val="C7CBD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49" name="Rectangle 41"/>
          <p:cNvSpPr>
            <a:spLocks noChangeArrowheads="1"/>
          </p:cNvSpPr>
          <p:nvPr/>
        </p:nvSpPr>
        <p:spPr bwMode="auto">
          <a:xfrm rot="5400000" flipH="1">
            <a:off x="594519" y="3410744"/>
            <a:ext cx="6858000" cy="36512"/>
          </a:xfrm>
          <a:prstGeom prst="rect">
            <a:avLst/>
          </a:prstGeom>
          <a:solidFill>
            <a:srgbClr val="C5C9D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50" name="Rectangle 42"/>
          <p:cNvSpPr>
            <a:spLocks noChangeArrowheads="1"/>
          </p:cNvSpPr>
          <p:nvPr/>
        </p:nvSpPr>
        <p:spPr bwMode="auto">
          <a:xfrm rot="5400000" flipH="1">
            <a:off x="359569" y="3410744"/>
            <a:ext cx="6858000" cy="36512"/>
          </a:xfrm>
          <a:prstGeom prst="rect">
            <a:avLst/>
          </a:prstGeom>
          <a:solidFill>
            <a:srgbClr val="C2C6D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51" name="Rectangle 43"/>
          <p:cNvSpPr>
            <a:spLocks noChangeArrowheads="1"/>
          </p:cNvSpPr>
          <p:nvPr/>
        </p:nvSpPr>
        <p:spPr bwMode="auto">
          <a:xfrm rot="5400000" flipH="1">
            <a:off x="123032" y="3410743"/>
            <a:ext cx="6858000" cy="36513"/>
          </a:xfrm>
          <a:prstGeom prst="rect">
            <a:avLst/>
          </a:prstGeom>
          <a:solidFill>
            <a:srgbClr val="C0C4C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52" name="Rectangle 44"/>
          <p:cNvSpPr>
            <a:spLocks noChangeArrowheads="1"/>
          </p:cNvSpPr>
          <p:nvPr/>
        </p:nvSpPr>
        <p:spPr bwMode="auto">
          <a:xfrm rot="5400000" flipH="1">
            <a:off x="-111918" y="3410743"/>
            <a:ext cx="6858000" cy="36513"/>
          </a:xfrm>
          <a:prstGeom prst="rect">
            <a:avLst/>
          </a:prstGeom>
          <a:solidFill>
            <a:srgbClr val="BEC2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53" name="Rectangle 45"/>
          <p:cNvSpPr>
            <a:spLocks noChangeArrowheads="1"/>
          </p:cNvSpPr>
          <p:nvPr/>
        </p:nvSpPr>
        <p:spPr bwMode="auto">
          <a:xfrm rot="5400000" flipH="1">
            <a:off x="-345281" y="3412332"/>
            <a:ext cx="6858000" cy="36512"/>
          </a:xfrm>
          <a:prstGeom prst="rect">
            <a:avLst/>
          </a:prstGeom>
          <a:solidFill>
            <a:srgbClr val="BCC0C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54" name="Rectangle 46"/>
          <p:cNvSpPr>
            <a:spLocks noChangeArrowheads="1"/>
          </p:cNvSpPr>
          <p:nvPr/>
        </p:nvSpPr>
        <p:spPr bwMode="auto">
          <a:xfrm rot="5400000" flipH="1">
            <a:off x="-581818" y="3412331"/>
            <a:ext cx="6858000" cy="36513"/>
          </a:xfrm>
          <a:prstGeom prst="rect">
            <a:avLst/>
          </a:prstGeom>
          <a:solidFill>
            <a:srgbClr val="BCC0C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55" name="Rectangle 47"/>
          <p:cNvSpPr>
            <a:spLocks noChangeArrowheads="1"/>
          </p:cNvSpPr>
          <p:nvPr/>
        </p:nvSpPr>
        <p:spPr bwMode="auto">
          <a:xfrm rot="5400000" flipH="1">
            <a:off x="-816768" y="3412331"/>
            <a:ext cx="6858000" cy="36513"/>
          </a:xfrm>
          <a:prstGeom prst="rect">
            <a:avLst/>
          </a:prstGeom>
          <a:solidFill>
            <a:srgbClr val="B9BEC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56" name="Rectangle 48"/>
          <p:cNvSpPr>
            <a:spLocks noChangeArrowheads="1"/>
          </p:cNvSpPr>
          <p:nvPr/>
        </p:nvSpPr>
        <p:spPr bwMode="auto">
          <a:xfrm rot="5400000" flipH="1">
            <a:off x="-1051718" y="3412331"/>
            <a:ext cx="6858000" cy="36513"/>
          </a:xfrm>
          <a:prstGeom prst="rect">
            <a:avLst/>
          </a:prstGeom>
          <a:solidFill>
            <a:srgbClr val="B7BC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57" name="Rectangle 49"/>
          <p:cNvSpPr>
            <a:spLocks noChangeArrowheads="1"/>
          </p:cNvSpPr>
          <p:nvPr/>
        </p:nvSpPr>
        <p:spPr bwMode="auto">
          <a:xfrm rot="5400000" flipH="1">
            <a:off x="-1288256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58" name="Rectangle 50"/>
          <p:cNvSpPr>
            <a:spLocks noChangeArrowheads="1"/>
          </p:cNvSpPr>
          <p:nvPr/>
        </p:nvSpPr>
        <p:spPr bwMode="auto">
          <a:xfrm rot="5400000" flipH="1">
            <a:off x="-1523206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59" name="Rectangle 51"/>
          <p:cNvSpPr>
            <a:spLocks noChangeArrowheads="1"/>
          </p:cNvSpPr>
          <p:nvPr/>
        </p:nvSpPr>
        <p:spPr bwMode="auto">
          <a:xfrm rot="5400000" flipH="1">
            <a:off x="-1758156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60" name="Rectangle 52"/>
          <p:cNvSpPr>
            <a:spLocks noChangeArrowheads="1"/>
          </p:cNvSpPr>
          <p:nvPr/>
        </p:nvSpPr>
        <p:spPr bwMode="auto">
          <a:xfrm rot="5400000" flipH="1">
            <a:off x="-1994693" y="3412331"/>
            <a:ext cx="6858000" cy="36513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61" name="Rectangle 53"/>
          <p:cNvSpPr>
            <a:spLocks noChangeArrowheads="1"/>
          </p:cNvSpPr>
          <p:nvPr/>
        </p:nvSpPr>
        <p:spPr bwMode="auto">
          <a:xfrm rot="5400000" flipH="1">
            <a:off x="-2229643" y="3412331"/>
            <a:ext cx="6858000" cy="36513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62" name="Rectangle 54"/>
          <p:cNvSpPr>
            <a:spLocks noChangeArrowheads="1"/>
          </p:cNvSpPr>
          <p:nvPr/>
        </p:nvSpPr>
        <p:spPr bwMode="auto">
          <a:xfrm rot="5400000" flipH="1">
            <a:off x="-2464593" y="3412331"/>
            <a:ext cx="6858000" cy="36513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63" name="Rectangle 55"/>
          <p:cNvSpPr>
            <a:spLocks noChangeArrowheads="1"/>
          </p:cNvSpPr>
          <p:nvPr/>
        </p:nvSpPr>
        <p:spPr bwMode="auto">
          <a:xfrm rot="5400000" flipH="1">
            <a:off x="-2701131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64" name="Rectangle 56"/>
          <p:cNvSpPr>
            <a:spLocks noChangeArrowheads="1"/>
          </p:cNvSpPr>
          <p:nvPr/>
        </p:nvSpPr>
        <p:spPr bwMode="auto">
          <a:xfrm rot="5400000" flipH="1">
            <a:off x="-2936081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65" name="Rectangle 57"/>
          <p:cNvSpPr>
            <a:spLocks noChangeArrowheads="1"/>
          </p:cNvSpPr>
          <p:nvPr/>
        </p:nvSpPr>
        <p:spPr bwMode="auto">
          <a:xfrm rot="5400000" flipH="1">
            <a:off x="-3171031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66" name="Rectangle 58"/>
          <p:cNvSpPr>
            <a:spLocks noChangeArrowheads="1"/>
          </p:cNvSpPr>
          <p:nvPr/>
        </p:nvSpPr>
        <p:spPr bwMode="auto">
          <a:xfrm rot="5400000" flipH="1">
            <a:off x="-3407568" y="3412331"/>
            <a:ext cx="6858000" cy="36513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67" name="Rectangle 59"/>
          <p:cNvSpPr>
            <a:spLocks noChangeArrowheads="1"/>
          </p:cNvSpPr>
          <p:nvPr/>
        </p:nvSpPr>
        <p:spPr bwMode="auto">
          <a:xfrm rot="5400000" flipH="1">
            <a:off x="4126707" y="3410743"/>
            <a:ext cx="6858000" cy="36513"/>
          </a:xfrm>
          <a:prstGeom prst="rect">
            <a:avLst/>
          </a:prstGeom>
          <a:solidFill>
            <a:srgbClr val="E9EAE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68" name="Rectangle 60"/>
          <p:cNvSpPr>
            <a:spLocks noChangeArrowheads="1"/>
          </p:cNvSpPr>
          <p:nvPr/>
        </p:nvSpPr>
        <p:spPr bwMode="auto">
          <a:xfrm rot="5400000" flipH="1">
            <a:off x="4361657" y="3410743"/>
            <a:ext cx="6858000" cy="36513"/>
          </a:xfrm>
          <a:prstGeom prst="rect">
            <a:avLst/>
          </a:prstGeom>
          <a:solidFill>
            <a:srgbClr val="EBEC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69" name="Rectangle 61"/>
          <p:cNvSpPr>
            <a:spLocks noChangeArrowheads="1"/>
          </p:cNvSpPr>
          <p:nvPr/>
        </p:nvSpPr>
        <p:spPr bwMode="auto">
          <a:xfrm rot="5400000" flipH="1">
            <a:off x="3891757" y="3410743"/>
            <a:ext cx="6858000" cy="36513"/>
          </a:xfrm>
          <a:prstGeom prst="rect">
            <a:avLst/>
          </a:prstGeom>
          <a:solidFill>
            <a:srgbClr val="E6E8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70" name="Rectangle 62"/>
          <p:cNvSpPr>
            <a:spLocks noChangeArrowheads="1"/>
          </p:cNvSpPr>
          <p:nvPr/>
        </p:nvSpPr>
        <p:spPr bwMode="auto">
          <a:xfrm rot="5400000" flipH="1">
            <a:off x="3655219" y="3410744"/>
            <a:ext cx="6858000" cy="36512"/>
          </a:xfrm>
          <a:prstGeom prst="rect">
            <a:avLst/>
          </a:prstGeom>
          <a:solidFill>
            <a:srgbClr val="E2E5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71" name="Rectangle 63"/>
          <p:cNvSpPr>
            <a:spLocks noChangeArrowheads="1"/>
          </p:cNvSpPr>
          <p:nvPr/>
        </p:nvSpPr>
        <p:spPr bwMode="auto">
          <a:xfrm rot="5400000" flipH="1">
            <a:off x="3420269" y="3410744"/>
            <a:ext cx="6858000" cy="36512"/>
          </a:xfrm>
          <a:prstGeom prst="rect">
            <a:avLst/>
          </a:prstGeom>
          <a:solidFill>
            <a:srgbClr val="DFE3E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72" name="Rectangle 64"/>
          <p:cNvSpPr>
            <a:spLocks noChangeArrowheads="1"/>
          </p:cNvSpPr>
          <p:nvPr/>
        </p:nvSpPr>
        <p:spPr bwMode="auto">
          <a:xfrm rot="5400000" flipH="1">
            <a:off x="3185319" y="3410744"/>
            <a:ext cx="6858000" cy="36512"/>
          </a:xfrm>
          <a:prstGeom prst="rect">
            <a:avLst/>
          </a:prstGeom>
          <a:solidFill>
            <a:srgbClr val="DDDFE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73" name="Rectangle 65"/>
          <p:cNvSpPr>
            <a:spLocks noChangeArrowheads="1"/>
          </p:cNvSpPr>
          <p:nvPr/>
        </p:nvSpPr>
        <p:spPr bwMode="auto">
          <a:xfrm flipH="1">
            <a:off x="1588" y="68278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74" name="Rectangle 66"/>
          <p:cNvSpPr>
            <a:spLocks noChangeArrowheads="1"/>
          </p:cNvSpPr>
          <p:nvPr/>
        </p:nvSpPr>
        <p:spPr bwMode="auto">
          <a:xfrm flipH="1">
            <a:off x="1588" y="15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75" name="Rectangle 67"/>
          <p:cNvSpPr>
            <a:spLocks noGrp="1" noChangeArrowheads="1"/>
          </p:cNvSpPr>
          <p:nvPr>
            <p:ph type="body" idx="1"/>
          </p:nvPr>
        </p:nvSpPr>
        <p:spPr>
          <a:xfrm>
            <a:off x="247650" y="1676400"/>
            <a:ext cx="8674100" cy="4724400"/>
          </a:xfrm>
          <a:ln>
            <a:solidFill>
              <a:schemeClr val="folHlink"/>
            </a:solidFill>
          </a:ln>
        </p:spPr>
        <p:txBody>
          <a:bodyPr>
            <a:normAutofit fontScale="92500" lnSpcReduction="10000"/>
          </a:bodyPr>
          <a:lstStyle/>
          <a:p>
            <a:pPr marL="685800" indent="-685800" algn="just">
              <a:buFontTx/>
              <a:buAutoNum type="arabicPeriod"/>
            </a:pPr>
            <a:r>
              <a:rPr lang="en-US" sz="2800" u="sng" dirty="0"/>
              <a:t>Legal restrictions</a:t>
            </a:r>
            <a:r>
              <a:rPr lang="en-US" sz="2800" dirty="0"/>
              <a:t>: Monopolies are established if government prevents other firms from entering the industry.  </a:t>
            </a:r>
          </a:p>
          <a:p>
            <a:pPr marL="1066800" lvl="1" indent="-609600" algn="just">
              <a:buFontTx/>
              <a:buChar char="●"/>
            </a:pPr>
            <a:r>
              <a:rPr lang="en-US" sz="2400" dirty="0"/>
              <a:t>E.g., licensing 1 cable TV supplier or right to operate a food stand in a public stadium.</a:t>
            </a:r>
          </a:p>
          <a:p>
            <a:pPr marL="685800" indent="-685800" algn="just">
              <a:buFontTx/>
              <a:buAutoNum type="arabicPeriod"/>
            </a:pPr>
            <a:endParaRPr lang="en-US" sz="2800" u="sng" dirty="0"/>
          </a:p>
          <a:p>
            <a:pPr marL="685800" indent="-685800" algn="just">
              <a:buFontTx/>
              <a:buAutoNum type="arabicPeriod"/>
            </a:pPr>
            <a:r>
              <a:rPr lang="en-US" sz="2800" u="sng" dirty="0"/>
              <a:t>Patents</a:t>
            </a:r>
            <a:r>
              <a:rPr lang="en-US" sz="2800" dirty="0"/>
              <a:t>: To encourage innovation, government gives exclusive production rights for 17 years to product's inventors. Monopoly is protected as long as its patent remains in effect.  </a:t>
            </a:r>
          </a:p>
          <a:p>
            <a:pPr marL="1066800" lvl="1" indent="-609600" algn="just">
              <a:buFontTx/>
              <a:buChar char="●"/>
            </a:pPr>
            <a:r>
              <a:rPr lang="en-US" sz="2400" dirty="0"/>
              <a:t>E.g., for many years, Xerox had a monopoly in plain paper copying. Pfizer currently has a patent for Lipitor.</a:t>
            </a:r>
          </a:p>
        </p:txBody>
      </p:sp>
      <p:sp>
        <p:nvSpPr>
          <p:cNvPr id="43076" name="Rectangle 68"/>
          <p:cNvSpPr>
            <a:spLocks noChangeArrowheads="1"/>
          </p:cNvSpPr>
          <p:nvPr/>
        </p:nvSpPr>
        <p:spPr bwMode="auto">
          <a:xfrm>
            <a:off x="3657600" y="1143000"/>
            <a:ext cx="76200" cy="152400"/>
          </a:xfrm>
          <a:prstGeom prst="rect">
            <a:avLst/>
          </a:prstGeom>
          <a:solidFill>
            <a:srgbClr val="F0D23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77" name="Rectangle 69"/>
          <p:cNvSpPr>
            <a:spLocks noGrp="1" noChangeArrowheads="1"/>
          </p:cNvSpPr>
          <p:nvPr>
            <p:ph type="title"/>
          </p:nvPr>
        </p:nvSpPr>
        <p:spPr>
          <a:xfrm>
            <a:off x="238125" y="223838"/>
            <a:ext cx="8683625" cy="1143000"/>
          </a:xfrm>
          <a:gradFill>
            <a:gsLst>
              <a:gs pos="0">
                <a:srgbClr val="F5E079"/>
              </a:gs>
              <a:gs pos="100000">
                <a:srgbClr val="F5E079">
                  <a:gamma/>
                  <a:tint val="15294"/>
                  <a:invGamma/>
                </a:srgbClr>
              </a:gs>
            </a:gsLst>
          </a:gradFill>
          <a:ln/>
        </p:spPr>
        <p:txBody>
          <a:bodyPr>
            <a:normAutofit fontScale="90000"/>
          </a:bodyPr>
          <a:lstStyle/>
          <a:p>
            <a:r>
              <a:rPr lang="en-US" sz="3800"/>
              <a:t>Sources of Monopoly Power: Barriers to Entry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 flipH="1">
            <a:off x="1588" y="3175"/>
            <a:ext cx="9144000" cy="6858000"/>
          </a:xfrm>
          <a:prstGeom prst="rect">
            <a:avLst/>
          </a:prstGeom>
          <a:gradFill rotWithShape="0">
            <a:gsLst>
              <a:gs pos="0">
                <a:srgbClr val="D5DAE3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 flipH="1">
            <a:off x="0" y="47466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 flipH="1">
            <a:off x="0" y="23971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 flipH="1">
            <a:off x="0" y="70961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 flipH="1">
            <a:off x="0" y="94615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 flipH="1">
            <a:off x="0" y="118110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 flipH="1">
            <a:off x="0" y="141605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 flipH="1">
            <a:off x="0" y="16525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 flipH="1">
            <a:off x="0" y="18875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 flipH="1">
            <a:off x="0" y="21224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 flipH="1">
            <a:off x="0" y="23574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 flipH="1">
            <a:off x="0" y="25923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 flipH="1">
            <a:off x="0" y="28273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Rectangle 15"/>
          <p:cNvSpPr>
            <a:spLocks noChangeArrowheads="1"/>
          </p:cNvSpPr>
          <p:nvPr/>
        </p:nvSpPr>
        <p:spPr bwMode="auto">
          <a:xfrm flipH="1">
            <a:off x="0" y="306387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Rectangle 16"/>
          <p:cNvSpPr>
            <a:spLocks noChangeArrowheads="1"/>
          </p:cNvSpPr>
          <p:nvPr/>
        </p:nvSpPr>
        <p:spPr bwMode="auto">
          <a:xfrm flipH="1">
            <a:off x="0" y="329882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3" name="Rectangle 17"/>
          <p:cNvSpPr>
            <a:spLocks noChangeArrowheads="1"/>
          </p:cNvSpPr>
          <p:nvPr/>
        </p:nvSpPr>
        <p:spPr bwMode="auto">
          <a:xfrm flipH="1">
            <a:off x="0" y="353377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Rectangle 18"/>
          <p:cNvSpPr>
            <a:spLocks noChangeArrowheads="1"/>
          </p:cNvSpPr>
          <p:nvPr/>
        </p:nvSpPr>
        <p:spPr bwMode="auto">
          <a:xfrm flipH="1">
            <a:off x="0" y="377031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5" name="Rectangle 19"/>
          <p:cNvSpPr>
            <a:spLocks noChangeArrowheads="1"/>
          </p:cNvSpPr>
          <p:nvPr/>
        </p:nvSpPr>
        <p:spPr bwMode="auto">
          <a:xfrm flipH="1">
            <a:off x="0" y="400526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6" name="Rectangle 20"/>
          <p:cNvSpPr>
            <a:spLocks noChangeArrowheads="1"/>
          </p:cNvSpPr>
          <p:nvPr/>
        </p:nvSpPr>
        <p:spPr bwMode="auto">
          <a:xfrm flipH="1">
            <a:off x="0" y="424021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7" name="Rectangle 21"/>
          <p:cNvSpPr>
            <a:spLocks noChangeArrowheads="1"/>
          </p:cNvSpPr>
          <p:nvPr/>
        </p:nvSpPr>
        <p:spPr bwMode="auto">
          <a:xfrm flipH="1">
            <a:off x="0" y="447675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8" name="Rectangle 22"/>
          <p:cNvSpPr>
            <a:spLocks noChangeArrowheads="1"/>
          </p:cNvSpPr>
          <p:nvPr/>
        </p:nvSpPr>
        <p:spPr bwMode="auto">
          <a:xfrm flipH="1">
            <a:off x="0" y="471170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9" name="Rectangle 23"/>
          <p:cNvSpPr>
            <a:spLocks noChangeArrowheads="1"/>
          </p:cNvSpPr>
          <p:nvPr/>
        </p:nvSpPr>
        <p:spPr bwMode="auto">
          <a:xfrm flipH="1">
            <a:off x="1588" y="494665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00" name="Rectangle 24"/>
          <p:cNvSpPr>
            <a:spLocks noChangeArrowheads="1"/>
          </p:cNvSpPr>
          <p:nvPr/>
        </p:nvSpPr>
        <p:spPr bwMode="auto">
          <a:xfrm flipH="1">
            <a:off x="1588" y="51831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Rectangle 25"/>
          <p:cNvSpPr>
            <a:spLocks noChangeArrowheads="1"/>
          </p:cNvSpPr>
          <p:nvPr/>
        </p:nvSpPr>
        <p:spPr bwMode="auto">
          <a:xfrm flipH="1">
            <a:off x="1588" y="54181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02" name="Rectangle 26"/>
          <p:cNvSpPr>
            <a:spLocks noChangeArrowheads="1"/>
          </p:cNvSpPr>
          <p:nvPr/>
        </p:nvSpPr>
        <p:spPr bwMode="auto">
          <a:xfrm flipH="1">
            <a:off x="1588" y="56530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03" name="Rectangle 27"/>
          <p:cNvSpPr>
            <a:spLocks noChangeArrowheads="1"/>
          </p:cNvSpPr>
          <p:nvPr/>
        </p:nvSpPr>
        <p:spPr bwMode="auto">
          <a:xfrm flipH="1">
            <a:off x="1588" y="588962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04" name="Rectangle 28"/>
          <p:cNvSpPr>
            <a:spLocks noChangeArrowheads="1"/>
          </p:cNvSpPr>
          <p:nvPr/>
        </p:nvSpPr>
        <p:spPr bwMode="auto">
          <a:xfrm flipH="1">
            <a:off x="1588" y="612457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05" name="Rectangle 29"/>
          <p:cNvSpPr>
            <a:spLocks noChangeArrowheads="1"/>
          </p:cNvSpPr>
          <p:nvPr/>
        </p:nvSpPr>
        <p:spPr bwMode="auto">
          <a:xfrm flipH="1">
            <a:off x="1588" y="635952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06" name="Rectangle 30"/>
          <p:cNvSpPr>
            <a:spLocks noChangeArrowheads="1"/>
          </p:cNvSpPr>
          <p:nvPr/>
        </p:nvSpPr>
        <p:spPr bwMode="auto">
          <a:xfrm flipH="1">
            <a:off x="1588" y="659606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07" name="Rectangle 31"/>
          <p:cNvSpPr>
            <a:spLocks noChangeArrowheads="1"/>
          </p:cNvSpPr>
          <p:nvPr/>
        </p:nvSpPr>
        <p:spPr bwMode="auto">
          <a:xfrm rot="5400000" flipH="1">
            <a:off x="2713832" y="3410743"/>
            <a:ext cx="6858000" cy="36513"/>
          </a:xfrm>
          <a:prstGeom prst="rect">
            <a:avLst/>
          </a:prstGeom>
          <a:solidFill>
            <a:srgbClr val="D9DBE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08" name="Rectangle 32"/>
          <p:cNvSpPr>
            <a:spLocks noChangeArrowheads="1"/>
          </p:cNvSpPr>
          <p:nvPr/>
        </p:nvSpPr>
        <p:spPr bwMode="auto">
          <a:xfrm rot="5400000" flipH="1">
            <a:off x="2948782" y="3410743"/>
            <a:ext cx="6858000" cy="36513"/>
          </a:xfrm>
          <a:prstGeom prst="rect">
            <a:avLst/>
          </a:prstGeom>
          <a:solidFill>
            <a:srgbClr val="DCDEE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09" name="Rectangle 33"/>
          <p:cNvSpPr>
            <a:spLocks noChangeArrowheads="1"/>
          </p:cNvSpPr>
          <p:nvPr/>
        </p:nvSpPr>
        <p:spPr bwMode="auto">
          <a:xfrm rot="5400000" flipH="1">
            <a:off x="2478882" y="3410743"/>
            <a:ext cx="6858000" cy="36513"/>
          </a:xfrm>
          <a:prstGeom prst="rect">
            <a:avLst/>
          </a:prstGeom>
          <a:solidFill>
            <a:srgbClr val="D7D9D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10" name="Rectangle 34"/>
          <p:cNvSpPr>
            <a:spLocks noChangeArrowheads="1"/>
          </p:cNvSpPr>
          <p:nvPr/>
        </p:nvSpPr>
        <p:spPr bwMode="auto">
          <a:xfrm rot="5400000" flipH="1">
            <a:off x="2242344" y="3410744"/>
            <a:ext cx="6858000" cy="36512"/>
          </a:xfrm>
          <a:prstGeom prst="rect">
            <a:avLst/>
          </a:prstGeom>
          <a:solidFill>
            <a:srgbClr val="D4D7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11" name="Rectangle 35"/>
          <p:cNvSpPr>
            <a:spLocks noChangeArrowheads="1"/>
          </p:cNvSpPr>
          <p:nvPr/>
        </p:nvSpPr>
        <p:spPr bwMode="auto">
          <a:xfrm rot="5400000" flipH="1">
            <a:off x="2007394" y="3410744"/>
            <a:ext cx="6858000" cy="36512"/>
          </a:xfrm>
          <a:prstGeom prst="rect">
            <a:avLst/>
          </a:prstGeom>
          <a:solidFill>
            <a:srgbClr val="D2D5D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12" name="Rectangle 36"/>
          <p:cNvSpPr>
            <a:spLocks noChangeArrowheads="1"/>
          </p:cNvSpPr>
          <p:nvPr/>
        </p:nvSpPr>
        <p:spPr bwMode="auto">
          <a:xfrm rot="5400000" flipH="1">
            <a:off x="1772444" y="3410744"/>
            <a:ext cx="6858000" cy="36512"/>
          </a:xfrm>
          <a:prstGeom prst="rect">
            <a:avLst/>
          </a:prstGeom>
          <a:solidFill>
            <a:srgbClr val="D0D3D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13" name="Rectangle 37"/>
          <p:cNvSpPr>
            <a:spLocks noChangeArrowheads="1"/>
          </p:cNvSpPr>
          <p:nvPr/>
        </p:nvSpPr>
        <p:spPr bwMode="auto">
          <a:xfrm rot="5400000" flipH="1">
            <a:off x="1535907" y="3410743"/>
            <a:ext cx="6858000" cy="36513"/>
          </a:xfrm>
          <a:prstGeom prst="rect">
            <a:avLst/>
          </a:prstGeom>
          <a:solidFill>
            <a:srgbClr val="CED1D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14" name="Rectangle 38"/>
          <p:cNvSpPr>
            <a:spLocks noChangeArrowheads="1"/>
          </p:cNvSpPr>
          <p:nvPr/>
        </p:nvSpPr>
        <p:spPr bwMode="auto">
          <a:xfrm rot="5400000" flipH="1">
            <a:off x="1300957" y="3410743"/>
            <a:ext cx="6858000" cy="36513"/>
          </a:xfrm>
          <a:prstGeom prst="rect">
            <a:avLst/>
          </a:prstGeom>
          <a:solidFill>
            <a:srgbClr val="CBCFD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15" name="Rectangle 39"/>
          <p:cNvSpPr>
            <a:spLocks noChangeArrowheads="1"/>
          </p:cNvSpPr>
          <p:nvPr/>
        </p:nvSpPr>
        <p:spPr bwMode="auto">
          <a:xfrm rot="5400000" flipH="1">
            <a:off x="1066007" y="3410743"/>
            <a:ext cx="6858000" cy="36513"/>
          </a:xfrm>
          <a:prstGeom prst="rect">
            <a:avLst/>
          </a:prstGeom>
          <a:solidFill>
            <a:srgbClr val="C9CDD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16" name="Rectangle 40"/>
          <p:cNvSpPr>
            <a:spLocks noChangeArrowheads="1"/>
          </p:cNvSpPr>
          <p:nvPr/>
        </p:nvSpPr>
        <p:spPr bwMode="auto">
          <a:xfrm rot="5400000" flipH="1">
            <a:off x="829469" y="3410744"/>
            <a:ext cx="6858000" cy="36512"/>
          </a:xfrm>
          <a:prstGeom prst="rect">
            <a:avLst/>
          </a:prstGeom>
          <a:solidFill>
            <a:srgbClr val="C7CBD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17" name="Rectangle 41"/>
          <p:cNvSpPr>
            <a:spLocks noChangeArrowheads="1"/>
          </p:cNvSpPr>
          <p:nvPr/>
        </p:nvSpPr>
        <p:spPr bwMode="auto">
          <a:xfrm rot="5400000" flipH="1">
            <a:off x="594519" y="3410744"/>
            <a:ext cx="6858000" cy="36512"/>
          </a:xfrm>
          <a:prstGeom prst="rect">
            <a:avLst/>
          </a:prstGeom>
          <a:solidFill>
            <a:srgbClr val="C5C9D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18" name="Rectangle 42"/>
          <p:cNvSpPr>
            <a:spLocks noChangeArrowheads="1"/>
          </p:cNvSpPr>
          <p:nvPr/>
        </p:nvSpPr>
        <p:spPr bwMode="auto">
          <a:xfrm rot="5400000" flipH="1">
            <a:off x="359569" y="3410744"/>
            <a:ext cx="6858000" cy="36512"/>
          </a:xfrm>
          <a:prstGeom prst="rect">
            <a:avLst/>
          </a:prstGeom>
          <a:solidFill>
            <a:srgbClr val="C2C6D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19" name="Rectangle 43"/>
          <p:cNvSpPr>
            <a:spLocks noChangeArrowheads="1"/>
          </p:cNvSpPr>
          <p:nvPr/>
        </p:nvSpPr>
        <p:spPr bwMode="auto">
          <a:xfrm rot="5400000" flipH="1">
            <a:off x="123032" y="3410743"/>
            <a:ext cx="6858000" cy="36513"/>
          </a:xfrm>
          <a:prstGeom prst="rect">
            <a:avLst/>
          </a:prstGeom>
          <a:solidFill>
            <a:srgbClr val="C0C4C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20" name="Rectangle 44"/>
          <p:cNvSpPr>
            <a:spLocks noChangeArrowheads="1"/>
          </p:cNvSpPr>
          <p:nvPr/>
        </p:nvSpPr>
        <p:spPr bwMode="auto">
          <a:xfrm rot="5400000" flipH="1">
            <a:off x="-111918" y="3410743"/>
            <a:ext cx="6858000" cy="36513"/>
          </a:xfrm>
          <a:prstGeom prst="rect">
            <a:avLst/>
          </a:prstGeom>
          <a:solidFill>
            <a:srgbClr val="BEC2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21" name="Rectangle 45"/>
          <p:cNvSpPr>
            <a:spLocks noChangeArrowheads="1"/>
          </p:cNvSpPr>
          <p:nvPr/>
        </p:nvSpPr>
        <p:spPr bwMode="auto">
          <a:xfrm rot="5400000" flipH="1">
            <a:off x="-345281" y="3412332"/>
            <a:ext cx="6858000" cy="36512"/>
          </a:xfrm>
          <a:prstGeom prst="rect">
            <a:avLst/>
          </a:prstGeom>
          <a:solidFill>
            <a:srgbClr val="BCC0C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22" name="Rectangle 46"/>
          <p:cNvSpPr>
            <a:spLocks noChangeArrowheads="1"/>
          </p:cNvSpPr>
          <p:nvPr/>
        </p:nvSpPr>
        <p:spPr bwMode="auto">
          <a:xfrm rot="5400000" flipH="1">
            <a:off x="-581818" y="3412331"/>
            <a:ext cx="6858000" cy="36513"/>
          </a:xfrm>
          <a:prstGeom prst="rect">
            <a:avLst/>
          </a:prstGeom>
          <a:solidFill>
            <a:srgbClr val="BCC0C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23" name="Rectangle 47"/>
          <p:cNvSpPr>
            <a:spLocks noChangeArrowheads="1"/>
          </p:cNvSpPr>
          <p:nvPr/>
        </p:nvSpPr>
        <p:spPr bwMode="auto">
          <a:xfrm rot="5400000" flipH="1">
            <a:off x="-816768" y="3412331"/>
            <a:ext cx="6858000" cy="36513"/>
          </a:xfrm>
          <a:prstGeom prst="rect">
            <a:avLst/>
          </a:prstGeom>
          <a:solidFill>
            <a:srgbClr val="B9BEC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24" name="Rectangle 48"/>
          <p:cNvSpPr>
            <a:spLocks noChangeArrowheads="1"/>
          </p:cNvSpPr>
          <p:nvPr/>
        </p:nvSpPr>
        <p:spPr bwMode="auto">
          <a:xfrm rot="5400000" flipH="1">
            <a:off x="-1051718" y="3412331"/>
            <a:ext cx="6858000" cy="36513"/>
          </a:xfrm>
          <a:prstGeom prst="rect">
            <a:avLst/>
          </a:prstGeom>
          <a:solidFill>
            <a:srgbClr val="B7BC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25" name="Rectangle 49"/>
          <p:cNvSpPr>
            <a:spLocks noChangeArrowheads="1"/>
          </p:cNvSpPr>
          <p:nvPr/>
        </p:nvSpPr>
        <p:spPr bwMode="auto">
          <a:xfrm rot="5400000" flipH="1">
            <a:off x="-1288256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26" name="Rectangle 50"/>
          <p:cNvSpPr>
            <a:spLocks noChangeArrowheads="1"/>
          </p:cNvSpPr>
          <p:nvPr/>
        </p:nvSpPr>
        <p:spPr bwMode="auto">
          <a:xfrm rot="5400000" flipH="1">
            <a:off x="-1523206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27" name="Rectangle 51"/>
          <p:cNvSpPr>
            <a:spLocks noChangeArrowheads="1"/>
          </p:cNvSpPr>
          <p:nvPr/>
        </p:nvSpPr>
        <p:spPr bwMode="auto">
          <a:xfrm rot="5400000" flipH="1">
            <a:off x="-1758156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28" name="Rectangle 52"/>
          <p:cNvSpPr>
            <a:spLocks noChangeArrowheads="1"/>
          </p:cNvSpPr>
          <p:nvPr/>
        </p:nvSpPr>
        <p:spPr bwMode="auto">
          <a:xfrm rot="5400000" flipH="1">
            <a:off x="-1994693" y="3412331"/>
            <a:ext cx="6858000" cy="36513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29" name="Rectangle 53"/>
          <p:cNvSpPr>
            <a:spLocks noChangeArrowheads="1"/>
          </p:cNvSpPr>
          <p:nvPr/>
        </p:nvSpPr>
        <p:spPr bwMode="auto">
          <a:xfrm rot="5400000" flipH="1">
            <a:off x="-2229643" y="3412331"/>
            <a:ext cx="6858000" cy="36513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30" name="Rectangle 54"/>
          <p:cNvSpPr>
            <a:spLocks noChangeArrowheads="1"/>
          </p:cNvSpPr>
          <p:nvPr/>
        </p:nvSpPr>
        <p:spPr bwMode="auto">
          <a:xfrm rot="5400000" flipH="1">
            <a:off x="-2464593" y="3412331"/>
            <a:ext cx="6858000" cy="36513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31" name="Rectangle 55"/>
          <p:cNvSpPr>
            <a:spLocks noChangeArrowheads="1"/>
          </p:cNvSpPr>
          <p:nvPr/>
        </p:nvSpPr>
        <p:spPr bwMode="auto">
          <a:xfrm rot="5400000" flipH="1">
            <a:off x="-2701131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32" name="Rectangle 56"/>
          <p:cNvSpPr>
            <a:spLocks noChangeArrowheads="1"/>
          </p:cNvSpPr>
          <p:nvPr/>
        </p:nvSpPr>
        <p:spPr bwMode="auto">
          <a:xfrm rot="5400000" flipH="1">
            <a:off x="-2936081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33" name="Rectangle 57"/>
          <p:cNvSpPr>
            <a:spLocks noChangeArrowheads="1"/>
          </p:cNvSpPr>
          <p:nvPr/>
        </p:nvSpPr>
        <p:spPr bwMode="auto">
          <a:xfrm rot="5400000" flipH="1">
            <a:off x="-3171031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34" name="Rectangle 58"/>
          <p:cNvSpPr>
            <a:spLocks noChangeArrowheads="1"/>
          </p:cNvSpPr>
          <p:nvPr/>
        </p:nvSpPr>
        <p:spPr bwMode="auto">
          <a:xfrm rot="5400000" flipH="1">
            <a:off x="-3407568" y="3412331"/>
            <a:ext cx="6858000" cy="36513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35" name="Rectangle 59"/>
          <p:cNvSpPr>
            <a:spLocks noChangeArrowheads="1"/>
          </p:cNvSpPr>
          <p:nvPr/>
        </p:nvSpPr>
        <p:spPr bwMode="auto">
          <a:xfrm rot="5400000" flipH="1">
            <a:off x="4126707" y="3410743"/>
            <a:ext cx="6858000" cy="36513"/>
          </a:xfrm>
          <a:prstGeom prst="rect">
            <a:avLst/>
          </a:prstGeom>
          <a:solidFill>
            <a:srgbClr val="E9EAE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36" name="Rectangle 60"/>
          <p:cNvSpPr>
            <a:spLocks noChangeArrowheads="1"/>
          </p:cNvSpPr>
          <p:nvPr/>
        </p:nvSpPr>
        <p:spPr bwMode="auto">
          <a:xfrm rot="5400000" flipH="1">
            <a:off x="4361657" y="3410743"/>
            <a:ext cx="6858000" cy="36513"/>
          </a:xfrm>
          <a:prstGeom prst="rect">
            <a:avLst/>
          </a:prstGeom>
          <a:solidFill>
            <a:srgbClr val="EBEC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37" name="Rectangle 61"/>
          <p:cNvSpPr>
            <a:spLocks noChangeArrowheads="1"/>
          </p:cNvSpPr>
          <p:nvPr/>
        </p:nvSpPr>
        <p:spPr bwMode="auto">
          <a:xfrm rot="5400000" flipH="1">
            <a:off x="3891757" y="3410743"/>
            <a:ext cx="6858000" cy="36513"/>
          </a:xfrm>
          <a:prstGeom prst="rect">
            <a:avLst/>
          </a:prstGeom>
          <a:solidFill>
            <a:srgbClr val="E6E8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38" name="Rectangle 62"/>
          <p:cNvSpPr>
            <a:spLocks noChangeArrowheads="1"/>
          </p:cNvSpPr>
          <p:nvPr/>
        </p:nvSpPr>
        <p:spPr bwMode="auto">
          <a:xfrm rot="5400000" flipH="1">
            <a:off x="3655219" y="3410744"/>
            <a:ext cx="6858000" cy="36512"/>
          </a:xfrm>
          <a:prstGeom prst="rect">
            <a:avLst/>
          </a:prstGeom>
          <a:solidFill>
            <a:srgbClr val="E2E5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39" name="Rectangle 63"/>
          <p:cNvSpPr>
            <a:spLocks noChangeArrowheads="1"/>
          </p:cNvSpPr>
          <p:nvPr/>
        </p:nvSpPr>
        <p:spPr bwMode="auto">
          <a:xfrm rot="5400000" flipH="1">
            <a:off x="3420269" y="3410744"/>
            <a:ext cx="6858000" cy="36512"/>
          </a:xfrm>
          <a:prstGeom prst="rect">
            <a:avLst/>
          </a:prstGeom>
          <a:solidFill>
            <a:srgbClr val="DFE3E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40" name="Rectangle 64"/>
          <p:cNvSpPr>
            <a:spLocks noChangeArrowheads="1"/>
          </p:cNvSpPr>
          <p:nvPr/>
        </p:nvSpPr>
        <p:spPr bwMode="auto">
          <a:xfrm rot="5400000" flipH="1">
            <a:off x="3185319" y="3410744"/>
            <a:ext cx="6858000" cy="36512"/>
          </a:xfrm>
          <a:prstGeom prst="rect">
            <a:avLst/>
          </a:prstGeom>
          <a:solidFill>
            <a:srgbClr val="DDDFE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41" name="Rectangle 65"/>
          <p:cNvSpPr>
            <a:spLocks noChangeArrowheads="1"/>
          </p:cNvSpPr>
          <p:nvPr/>
        </p:nvSpPr>
        <p:spPr bwMode="auto">
          <a:xfrm flipH="1">
            <a:off x="1588" y="68278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42" name="Rectangle 66"/>
          <p:cNvSpPr>
            <a:spLocks noChangeArrowheads="1"/>
          </p:cNvSpPr>
          <p:nvPr/>
        </p:nvSpPr>
        <p:spPr bwMode="auto">
          <a:xfrm flipH="1">
            <a:off x="1588" y="15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43" name="Rectangle 67"/>
          <p:cNvSpPr>
            <a:spLocks noGrp="1" noChangeArrowheads="1"/>
          </p:cNvSpPr>
          <p:nvPr>
            <p:ph type="body" idx="1"/>
          </p:nvPr>
        </p:nvSpPr>
        <p:spPr>
          <a:xfrm>
            <a:off x="247650" y="1676400"/>
            <a:ext cx="8674100" cy="4724400"/>
          </a:xfrm>
          <a:ln>
            <a:solidFill>
              <a:schemeClr val="folHlink"/>
            </a:solidFill>
          </a:ln>
        </p:spPr>
        <p:txBody>
          <a:bodyPr/>
          <a:lstStyle/>
          <a:p>
            <a:pPr marL="685800" indent="-685800" algn="just">
              <a:lnSpc>
                <a:spcPct val="90000"/>
              </a:lnSpc>
              <a:buFontTx/>
              <a:buAutoNum type="arabicPeriod" startAt="3"/>
            </a:pPr>
            <a:r>
              <a:rPr lang="en-US" sz="2800" u="sng" dirty="0"/>
              <a:t>Control of a scarce resource or input</a:t>
            </a:r>
            <a:r>
              <a:rPr lang="en-US" sz="2800" dirty="0"/>
              <a:t>: If a good is produced with a rare input, a Company that gains control of that input can establish a monopoly.</a:t>
            </a:r>
          </a:p>
          <a:p>
            <a:pPr marL="1066800" lvl="1" indent="-609600" algn="just">
              <a:lnSpc>
                <a:spcPct val="90000"/>
              </a:lnSpc>
              <a:buFontTx/>
              <a:buChar char="●"/>
            </a:pPr>
            <a:r>
              <a:rPr lang="en-US" sz="2400" dirty="0"/>
              <a:t>E.g., DeBeers diamond syndicate controls S of highest quality diamonds in the world.</a:t>
            </a:r>
          </a:p>
          <a:p>
            <a:pPr marL="685800" indent="-685800" algn="just">
              <a:lnSpc>
                <a:spcPct val="90000"/>
              </a:lnSpc>
              <a:buFontTx/>
              <a:buAutoNum type="arabicPeriod" startAt="3"/>
            </a:pPr>
            <a:endParaRPr lang="en-US" sz="2800" u="sng" dirty="0"/>
          </a:p>
          <a:p>
            <a:pPr marL="685800" indent="-685800" algn="just">
              <a:lnSpc>
                <a:spcPct val="90000"/>
              </a:lnSpc>
              <a:buFontTx/>
              <a:buAutoNum type="arabicPeriod" startAt="3"/>
            </a:pPr>
            <a:r>
              <a:rPr lang="en-US" sz="2800" u="sng" dirty="0"/>
              <a:t>Deliberately erected entry barriers</a:t>
            </a:r>
            <a:r>
              <a:rPr lang="en-US" sz="2800" dirty="0"/>
              <a:t>: An incumbent firm can make it difficult for potential rivals to enter. </a:t>
            </a:r>
          </a:p>
          <a:p>
            <a:pPr marL="1066800" lvl="1" indent="-609600" algn="just">
              <a:lnSpc>
                <a:spcPct val="90000"/>
              </a:lnSpc>
              <a:buFontTx/>
              <a:buChar char="●"/>
            </a:pPr>
            <a:r>
              <a:rPr lang="en-US" sz="2400" dirty="0"/>
              <a:t>E.g., Spending huge amounts on advertising forces any potential entrant to match that expenditure to obtain customers. Intel has used its "Intel Inside" marketing campaign to ward off competition from AMD.</a:t>
            </a:r>
          </a:p>
        </p:txBody>
      </p:sp>
      <p:sp>
        <p:nvSpPr>
          <p:cNvPr id="50244" name="Rectangle 68"/>
          <p:cNvSpPr>
            <a:spLocks noChangeArrowheads="1"/>
          </p:cNvSpPr>
          <p:nvPr/>
        </p:nvSpPr>
        <p:spPr bwMode="auto">
          <a:xfrm>
            <a:off x="3657600" y="1143000"/>
            <a:ext cx="76200" cy="152400"/>
          </a:xfrm>
          <a:prstGeom prst="rect">
            <a:avLst/>
          </a:prstGeom>
          <a:solidFill>
            <a:srgbClr val="F0D23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45" name="Rectangle 69"/>
          <p:cNvSpPr>
            <a:spLocks noGrp="1" noChangeArrowheads="1"/>
          </p:cNvSpPr>
          <p:nvPr>
            <p:ph type="title"/>
          </p:nvPr>
        </p:nvSpPr>
        <p:spPr>
          <a:xfrm>
            <a:off x="238125" y="223838"/>
            <a:ext cx="8683625" cy="1143000"/>
          </a:xfrm>
          <a:gradFill>
            <a:gsLst>
              <a:gs pos="0">
                <a:srgbClr val="F5E079"/>
              </a:gs>
              <a:gs pos="100000">
                <a:srgbClr val="F5E079">
                  <a:gamma/>
                  <a:tint val="15294"/>
                  <a:invGamma/>
                </a:srgbClr>
              </a:gs>
            </a:gsLst>
          </a:gradFill>
          <a:ln/>
        </p:spPr>
        <p:txBody>
          <a:bodyPr>
            <a:normAutofit fontScale="90000"/>
          </a:bodyPr>
          <a:lstStyle/>
          <a:p>
            <a:r>
              <a:rPr lang="en-US" sz="3800"/>
              <a:t>Sources of Monopoly Power: Barriers to Entry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 flipH="1">
            <a:off x="1588" y="3175"/>
            <a:ext cx="9144000" cy="6858000"/>
          </a:xfrm>
          <a:prstGeom prst="rect">
            <a:avLst/>
          </a:prstGeom>
          <a:gradFill rotWithShape="0">
            <a:gsLst>
              <a:gs pos="0">
                <a:srgbClr val="D5DAE3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 flipH="1">
            <a:off x="0" y="47466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 flipH="1">
            <a:off x="0" y="23971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 flipH="1">
            <a:off x="0" y="70961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 flipH="1">
            <a:off x="0" y="94615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 flipH="1">
            <a:off x="0" y="118110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 flipH="1">
            <a:off x="0" y="141605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 flipH="1">
            <a:off x="0" y="16525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 flipH="1">
            <a:off x="0" y="18875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 flipH="1">
            <a:off x="0" y="21224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 flipH="1">
            <a:off x="0" y="23574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 flipH="1">
            <a:off x="0" y="25923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 flipH="1">
            <a:off x="0" y="28273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63" name="Rectangle 15"/>
          <p:cNvSpPr>
            <a:spLocks noChangeArrowheads="1"/>
          </p:cNvSpPr>
          <p:nvPr/>
        </p:nvSpPr>
        <p:spPr bwMode="auto">
          <a:xfrm flipH="1">
            <a:off x="0" y="306387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Rectangle 16"/>
          <p:cNvSpPr>
            <a:spLocks noChangeArrowheads="1"/>
          </p:cNvSpPr>
          <p:nvPr/>
        </p:nvSpPr>
        <p:spPr bwMode="auto">
          <a:xfrm flipH="1">
            <a:off x="0" y="329882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65" name="Rectangle 17"/>
          <p:cNvSpPr>
            <a:spLocks noChangeArrowheads="1"/>
          </p:cNvSpPr>
          <p:nvPr/>
        </p:nvSpPr>
        <p:spPr bwMode="auto">
          <a:xfrm flipH="1">
            <a:off x="0" y="353377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Rectangle 18"/>
          <p:cNvSpPr>
            <a:spLocks noChangeArrowheads="1"/>
          </p:cNvSpPr>
          <p:nvPr/>
        </p:nvSpPr>
        <p:spPr bwMode="auto">
          <a:xfrm flipH="1">
            <a:off x="0" y="377031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67" name="Rectangle 19"/>
          <p:cNvSpPr>
            <a:spLocks noChangeArrowheads="1"/>
          </p:cNvSpPr>
          <p:nvPr/>
        </p:nvSpPr>
        <p:spPr bwMode="auto">
          <a:xfrm flipH="1">
            <a:off x="0" y="400526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68" name="Rectangle 20"/>
          <p:cNvSpPr>
            <a:spLocks noChangeArrowheads="1"/>
          </p:cNvSpPr>
          <p:nvPr/>
        </p:nvSpPr>
        <p:spPr bwMode="auto">
          <a:xfrm flipH="1">
            <a:off x="0" y="424021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69" name="Rectangle 21"/>
          <p:cNvSpPr>
            <a:spLocks noChangeArrowheads="1"/>
          </p:cNvSpPr>
          <p:nvPr/>
        </p:nvSpPr>
        <p:spPr bwMode="auto">
          <a:xfrm flipH="1">
            <a:off x="0" y="447675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70" name="Rectangle 22"/>
          <p:cNvSpPr>
            <a:spLocks noChangeArrowheads="1"/>
          </p:cNvSpPr>
          <p:nvPr/>
        </p:nvSpPr>
        <p:spPr bwMode="auto">
          <a:xfrm flipH="1">
            <a:off x="0" y="471170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71" name="Rectangle 23"/>
          <p:cNvSpPr>
            <a:spLocks noChangeArrowheads="1"/>
          </p:cNvSpPr>
          <p:nvPr/>
        </p:nvSpPr>
        <p:spPr bwMode="auto">
          <a:xfrm flipH="1">
            <a:off x="1588" y="494665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72" name="Rectangle 24"/>
          <p:cNvSpPr>
            <a:spLocks noChangeArrowheads="1"/>
          </p:cNvSpPr>
          <p:nvPr/>
        </p:nvSpPr>
        <p:spPr bwMode="auto">
          <a:xfrm flipH="1">
            <a:off x="1588" y="51831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73" name="Rectangle 25"/>
          <p:cNvSpPr>
            <a:spLocks noChangeArrowheads="1"/>
          </p:cNvSpPr>
          <p:nvPr/>
        </p:nvSpPr>
        <p:spPr bwMode="auto">
          <a:xfrm flipH="1">
            <a:off x="1588" y="54181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74" name="Rectangle 26"/>
          <p:cNvSpPr>
            <a:spLocks noChangeArrowheads="1"/>
          </p:cNvSpPr>
          <p:nvPr/>
        </p:nvSpPr>
        <p:spPr bwMode="auto">
          <a:xfrm flipH="1">
            <a:off x="1588" y="56530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75" name="Rectangle 27"/>
          <p:cNvSpPr>
            <a:spLocks noChangeArrowheads="1"/>
          </p:cNvSpPr>
          <p:nvPr/>
        </p:nvSpPr>
        <p:spPr bwMode="auto">
          <a:xfrm flipH="1">
            <a:off x="1588" y="588962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76" name="Rectangle 28"/>
          <p:cNvSpPr>
            <a:spLocks noChangeArrowheads="1"/>
          </p:cNvSpPr>
          <p:nvPr/>
        </p:nvSpPr>
        <p:spPr bwMode="auto">
          <a:xfrm flipH="1">
            <a:off x="1588" y="612457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77" name="Rectangle 29"/>
          <p:cNvSpPr>
            <a:spLocks noChangeArrowheads="1"/>
          </p:cNvSpPr>
          <p:nvPr/>
        </p:nvSpPr>
        <p:spPr bwMode="auto">
          <a:xfrm flipH="1">
            <a:off x="1588" y="635952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78" name="Rectangle 30"/>
          <p:cNvSpPr>
            <a:spLocks noChangeArrowheads="1"/>
          </p:cNvSpPr>
          <p:nvPr/>
        </p:nvSpPr>
        <p:spPr bwMode="auto">
          <a:xfrm flipH="1">
            <a:off x="1588" y="659606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79" name="Rectangle 31"/>
          <p:cNvSpPr>
            <a:spLocks noChangeArrowheads="1"/>
          </p:cNvSpPr>
          <p:nvPr/>
        </p:nvSpPr>
        <p:spPr bwMode="auto">
          <a:xfrm rot="5400000" flipH="1">
            <a:off x="2713832" y="3410743"/>
            <a:ext cx="6858000" cy="36513"/>
          </a:xfrm>
          <a:prstGeom prst="rect">
            <a:avLst/>
          </a:prstGeom>
          <a:solidFill>
            <a:srgbClr val="D9DBE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80" name="Rectangle 32"/>
          <p:cNvSpPr>
            <a:spLocks noChangeArrowheads="1"/>
          </p:cNvSpPr>
          <p:nvPr/>
        </p:nvSpPr>
        <p:spPr bwMode="auto">
          <a:xfrm rot="5400000" flipH="1">
            <a:off x="2948782" y="3410743"/>
            <a:ext cx="6858000" cy="36513"/>
          </a:xfrm>
          <a:prstGeom prst="rect">
            <a:avLst/>
          </a:prstGeom>
          <a:solidFill>
            <a:srgbClr val="DCDEE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81" name="Rectangle 33"/>
          <p:cNvSpPr>
            <a:spLocks noChangeArrowheads="1"/>
          </p:cNvSpPr>
          <p:nvPr/>
        </p:nvSpPr>
        <p:spPr bwMode="auto">
          <a:xfrm rot="5400000" flipH="1">
            <a:off x="2478882" y="3410743"/>
            <a:ext cx="6858000" cy="36513"/>
          </a:xfrm>
          <a:prstGeom prst="rect">
            <a:avLst/>
          </a:prstGeom>
          <a:solidFill>
            <a:srgbClr val="D7D9D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82" name="Rectangle 34"/>
          <p:cNvSpPr>
            <a:spLocks noChangeArrowheads="1"/>
          </p:cNvSpPr>
          <p:nvPr/>
        </p:nvSpPr>
        <p:spPr bwMode="auto">
          <a:xfrm rot="5400000" flipH="1">
            <a:off x="2242344" y="3410744"/>
            <a:ext cx="6858000" cy="36512"/>
          </a:xfrm>
          <a:prstGeom prst="rect">
            <a:avLst/>
          </a:prstGeom>
          <a:solidFill>
            <a:srgbClr val="D4D7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83" name="Rectangle 35"/>
          <p:cNvSpPr>
            <a:spLocks noChangeArrowheads="1"/>
          </p:cNvSpPr>
          <p:nvPr/>
        </p:nvSpPr>
        <p:spPr bwMode="auto">
          <a:xfrm rot="5400000" flipH="1">
            <a:off x="2007394" y="3410744"/>
            <a:ext cx="6858000" cy="36512"/>
          </a:xfrm>
          <a:prstGeom prst="rect">
            <a:avLst/>
          </a:prstGeom>
          <a:solidFill>
            <a:srgbClr val="D2D5D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84" name="Rectangle 36"/>
          <p:cNvSpPr>
            <a:spLocks noChangeArrowheads="1"/>
          </p:cNvSpPr>
          <p:nvPr/>
        </p:nvSpPr>
        <p:spPr bwMode="auto">
          <a:xfrm rot="5400000" flipH="1">
            <a:off x="1772444" y="3410744"/>
            <a:ext cx="6858000" cy="36512"/>
          </a:xfrm>
          <a:prstGeom prst="rect">
            <a:avLst/>
          </a:prstGeom>
          <a:solidFill>
            <a:srgbClr val="D0D3D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85" name="Rectangle 37"/>
          <p:cNvSpPr>
            <a:spLocks noChangeArrowheads="1"/>
          </p:cNvSpPr>
          <p:nvPr/>
        </p:nvSpPr>
        <p:spPr bwMode="auto">
          <a:xfrm rot="5400000" flipH="1">
            <a:off x="1535907" y="3410743"/>
            <a:ext cx="6858000" cy="36513"/>
          </a:xfrm>
          <a:prstGeom prst="rect">
            <a:avLst/>
          </a:prstGeom>
          <a:solidFill>
            <a:srgbClr val="CED1D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86" name="Rectangle 38"/>
          <p:cNvSpPr>
            <a:spLocks noChangeArrowheads="1"/>
          </p:cNvSpPr>
          <p:nvPr/>
        </p:nvSpPr>
        <p:spPr bwMode="auto">
          <a:xfrm rot="5400000" flipH="1">
            <a:off x="1300957" y="3410743"/>
            <a:ext cx="6858000" cy="36513"/>
          </a:xfrm>
          <a:prstGeom prst="rect">
            <a:avLst/>
          </a:prstGeom>
          <a:solidFill>
            <a:srgbClr val="CBCFD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87" name="Rectangle 39"/>
          <p:cNvSpPr>
            <a:spLocks noChangeArrowheads="1"/>
          </p:cNvSpPr>
          <p:nvPr/>
        </p:nvSpPr>
        <p:spPr bwMode="auto">
          <a:xfrm rot="5400000" flipH="1">
            <a:off x="1066007" y="3410743"/>
            <a:ext cx="6858000" cy="36513"/>
          </a:xfrm>
          <a:prstGeom prst="rect">
            <a:avLst/>
          </a:prstGeom>
          <a:solidFill>
            <a:srgbClr val="C9CDD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88" name="Rectangle 40"/>
          <p:cNvSpPr>
            <a:spLocks noChangeArrowheads="1"/>
          </p:cNvSpPr>
          <p:nvPr/>
        </p:nvSpPr>
        <p:spPr bwMode="auto">
          <a:xfrm rot="5400000" flipH="1">
            <a:off x="829469" y="3410744"/>
            <a:ext cx="6858000" cy="36512"/>
          </a:xfrm>
          <a:prstGeom prst="rect">
            <a:avLst/>
          </a:prstGeom>
          <a:solidFill>
            <a:srgbClr val="C7CBD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89" name="Rectangle 41"/>
          <p:cNvSpPr>
            <a:spLocks noChangeArrowheads="1"/>
          </p:cNvSpPr>
          <p:nvPr/>
        </p:nvSpPr>
        <p:spPr bwMode="auto">
          <a:xfrm rot="5400000" flipH="1">
            <a:off x="594519" y="3410744"/>
            <a:ext cx="6858000" cy="36512"/>
          </a:xfrm>
          <a:prstGeom prst="rect">
            <a:avLst/>
          </a:prstGeom>
          <a:solidFill>
            <a:srgbClr val="C5C9D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90" name="Rectangle 42"/>
          <p:cNvSpPr>
            <a:spLocks noChangeArrowheads="1"/>
          </p:cNvSpPr>
          <p:nvPr/>
        </p:nvSpPr>
        <p:spPr bwMode="auto">
          <a:xfrm rot="5400000" flipH="1">
            <a:off x="359569" y="3410744"/>
            <a:ext cx="6858000" cy="36512"/>
          </a:xfrm>
          <a:prstGeom prst="rect">
            <a:avLst/>
          </a:prstGeom>
          <a:solidFill>
            <a:srgbClr val="C2C6D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91" name="Rectangle 43"/>
          <p:cNvSpPr>
            <a:spLocks noChangeArrowheads="1"/>
          </p:cNvSpPr>
          <p:nvPr/>
        </p:nvSpPr>
        <p:spPr bwMode="auto">
          <a:xfrm rot="5400000" flipH="1">
            <a:off x="123032" y="3410743"/>
            <a:ext cx="6858000" cy="36513"/>
          </a:xfrm>
          <a:prstGeom prst="rect">
            <a:avLst/>
          </a:prstGeom>
          <a:solidFill>
            <a:srgbClr val="C0C4C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92" name="Rectangle 44"/>
          <p:cNvSpPr>
            <a:spLocks noChangeArrowheads="1"/>
          </p:cNvSpPr>
          <p:nvPr/>
        </p:nvSpPr>
        <p:spPr bwMode="auto">
          <a:xfrm rot="5400000" flipH="1">
            <a:off x="-111918" y="3410743"/>
            <a:ext cx="6858000" cy="36513"/>
          </a:xfrm>
          <a:prstGeom prst="rect">
            <a:avLst/>
          </a:prstGeom>
          <a:solidFill>
            <a:srgbClr val="BEC2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93" name="Rectangle 45"/>
          <p:cNvSpPr>
            <a:spLocks noChangeArrowheads="1"/>
          </p:cNvSpPr>
          <p:nvPr/>
        </p:nvSpPr>
        <p:spPr bwMode="auto">
          <a:xfrm rot="5400000" flipH="1">
            <a:off x="-345281" y="3412332"/>
            <a:ext cx="6858000" cy="36512"/>
          </a:xfrm>
          <a:prstGeom prst="rect">
            <a:avLst/>
          </a:prstGeom>
          <a:solidFill>
            <a:srgbClr val="BCC0C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94" name="Rectangle 46"/>
          <p:cNvSpPr>
            <a:spLocks noChangeArrowheads="1"/>
          </p:cNvSpPr>
          <p:nvPr/>
        </p:nvSpPr>
        <p:spPr bwMode="auto">
          <a:xfrm rot="5400000" flipH="1">
            <a:off x="-581818" y="3412331"/>
            <a:ext cx="6858000" cy="36513"/>
          </a:xfrm>
          <a:prstGeom prst="rect">
            <a:avLst/>
          </a:prstGeom>
          <a:solidFill>
            <a:srgbClr val="BCC0C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95" name="Rectangle 47"/>
          <p:cNvSpPr>
            <a:spLocks noChangeArrowheads="1"/>
          </p:cNvSpPr>
          <p:nvPr/>
        </p:nvSpPr>
        <p:spPr bwMode="auto">
          <a:xfrm rot="5400000" flipH="1">
            <a:off x="-816768" y="3412331"/>
            <a:ext cx="6858000" cy="36513"/>
          </a:xfrm>
          <a:prstGeom prst="rect">
            <a:avLst/>
          </a:prstGeom>
          <a:solidFill>
            <a:srgbClr val="B9BEC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96" name="Rectangle 48"/>
          <p:cNvSpPr>
            <a:spLocks noChangeArrowheads="1"/>
          </p:cNvSpPr>
          <p:nvPr/>
        </p:nvSpPr>
        <p:spPr bwMode="auto">
          <a:xfrm rot="5400000" flipH="1">
            <a:off x="-1051718" y="3412331"/>
            <a:ext cx="6858000" cy="36513"/>
          </a:xfrm>
          <a:prstGeom prst="rect">
            <a:avLst/>
          </a:prstGeom>
          <a:solidFill>
            <a:srgbClr val="B7BC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97" name="Rectangle 49"/>
          <p:cNvSpPr>
            <a:spLocks noChangeArrowheads="1"/>
          </p:cNvSpPr>
          <p:nvPr/>
        </p:nvSpPr>
        <p:spPr bwMode="auto">
          <a:xfrm rot="5400000" flipH="1">
            <a:off x="-1288256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98" name="Rectangle 50"/>
          <p:cNvSpPr>
            <a:spLocks noChangeArrowheads="1"/>
          </p:cNvSpPr>
          <p:nvPr/>
        </p:nvSpPr>
        <p:spPr bwMode="auto">
          <a:xfrm rot="5400000" flipH="1">
            <a:off x="-1523206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99" name="Rectangle 51"/>
          <p:cNvSpPr>
            <a:spLocks noChangeArrowheads="1"/>
          </p:cNvSpPr>
          <p:nvPr/>
        </p:nvSpPr>
        <p:spPr bwMode="auto">
          <a:xfrm rot="5400000" flipH="1">
            <a:off x="-1758156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00" name="Rectangle 52"/>
          <p:cNvSpPr>
            <a:spLocks noChangeArrowheads="1"/>
          </p:cNvSpPr>
          <p:nvPr/>
        </p:nvSpPr>
        <p:spPr bwMode="auto">
          <a:xfrm rot="5400000" flipH="1">
            <a:off x="-1994693" y="3412331"/>
            <a:ext cx="6858000" cy="36513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01" name="Rectangle 53"/>
          <p:cNvSpPr>
            <a:spLocks noChangeArrowheads="1"/>
          </p:cNvSpPr>
          <p:nvPr/>
        </p:nvSpPr>
        <p:spPr bwMode="auto">
          <a:xfrm rot="5400000" flipH="1">
            <a:off x="-2229643" y="3412331"/>
            <a:ext cx="6858000" cy="36513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02" name="Rectangle 54"/>
          <p:cNvSpPr>
            <a:spLocks noChangeArrowheads="1"/>
          </p:cNvSpPr>
          <p:nvPr/>
        </p:nvSpPr>
        <p:spPr bwMode="auto">
          <a:xfrm rot="5400000" flipH="1">
            <a:off x="-2464593" y="3412331"/>
            <a:ext cx="6858000" cy="36513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03" name="Rectangle 55"/>
          <p:cNvSpPr>
            <a:spLocks noChangeArrowheads="1"/>
          </p:cNvSpPr>
          <p:nvPr/>
        </p:nvSpPr>
        <p:spPr bwMode="auto">
          <a:xfrm rot="5400000" flipH="1">
            <a:off x="-2701131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04" name="Rectangle 56"/>
          <p:cNvSpPr>
            <a:spLocks noChangeArrowheads="1"/>
          </p:cNvSpPr>
          <p:nvPr/>
        </p:nvSpPr>
        <p:spPr bwMode="auto">
          <a:xfrm rot="5400000" flipH="1">
            <a:off x="-2936081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05" name="Rectangle 57"/>
          <p:cNvSpPr>
            <a:spLocks noChangeArrowheads="1"/>
          </p:cNvSpPr>
          <p:nvPr/>
        </p:nvSpPr>
        <p:spPr bwMode="auto">
          <a:xfrm rot="5400000" flipH="1">
            <a:off x="-3171031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06" name="Rectangle 58"/>
          <p:cNvSpPr>
            <a:spLocks noChangeArrowheads="1"/>
          </p:cNvSpPr>
          <p:nvPr/>
        </p:nvSpPr>
        <p:spPr bwMode="auto">
          <a:xfrm rot="5400000" flipH="1">
            <a:off x="-3407568" y="3412331"/>
            <a:ext cx="6858000" cy="36513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07" name="Rectangle 59"/>
          <p:cNvSpPr>
            <a:spLocks noChangeArrowheads="1"/>
          </p:cNvSpPr>
          <p:nvPr/>
        </p:nvSpPr>
        <p:spPr bwMode="auto">
          <a:xfrm rot="5400000" flipH="1">
            <a:off x="4126707" y="3410743"/>
            <a:ext cx="6858000" cy="36513"/>
          </a:xfrm>
          <a:prstGeom prst="rect">
            <a:avLst/>
          </a:prstGeom>
          <a:solidFill>
            <a:srgbClr val="E9EAE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08" name="Rectangle 60"/>
          <p:cNvSpPr>
            <a:spLocks noChangeArrowheads="1"/>
          </p:cNvSpPr>
          <p:nvPr/>
        </p:nvSpPr>
        <p:spPr bwMode="auto">
          <a:xfrm rot="5400000" flipH="1">
            <a:off x="4361657" y="3410743"/>
            <a:ext cx="6858000" cy="36513"/>
          </a:xfrm>
          <a:prstGeom prst="rect">
            <a:avLst/>
          </a:prstGeom>
          <a:solidFill>
            <a:srgbClr val="EBEC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09" name="Rectangle 61"/>
          <p:cNvSpPr>
            <a:spLocks noChangeArrowheads="1"/>
          </p:cNvSpPr>
          <p:nvPr/>
        </p:nvSpPr>
        <p:spPr bwMode="auto">
          <a:xfrm rot="5400000" flipH="1">
            <a:off x="3891757" y="3410743"/>
            <a:ext cx="6858000" cy="36513"/>
          </a:xfrm>
          <a:prstGeom prst="rect">
            <a:avLst/>
          </a:prstGeom>
          <a:solidFill>
            <a:srgbClr val="E6E8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10" name="Rectangle 62"/>
          <p:cNvSpPr>
            <a:spLocks noChangeArrowheads="1"/>
          </p:cNvSpPr>
          <p:nvPr/>
        </p:nvSpPr>
        <p:spPr bwMode="auto">
          <a:xfrm rot="5400000" flipH="1">
            <a:off x="3655219" y="3410744"/>
            <a:ext cx="6858000" cy="36512"/>
          </a:xfrm>
          <a:prstGeom prst="rect">
            <a:avLst/>
          </a:prstGeom>
          <a:solidFill>
            <a:srgbClr val="E2E5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11" name="Rectangle 63"/>
          <p:cNvSpPr>
            <a:spLocks noChangeArrowheads="1"/>
          </p:cNvSpPr>
          <p:nvPr/>
        </p:nvSpPr>
        <p:spPr bwMode="auto">
          <a:xfrm rot="5400000" flipH="1">
            <a:off x="3420269" y="3410744"/>
            <a:ext cx="6858000" cy="36512"/>
          </a:xfrm>
          <a:prstGeom prst="rect">
            <a:avLst/>
          </a:prstGeom>
          <a:solidFill>
            <a:srgbClr val="DFE3E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12" name="Rectangle 64"/>
          <p:cNvSpPr>
            <a:spLocks noChangeArrowheads="1"/>
          </p:cNvSpPr>
          <p:nvPr/>
        </p:nvSpPr>
        <p:spPr bwMode="auto">
          <a:xfrm rot="5400000" flipH="1">
            <a:off x="3185319" y="3410744"/>
            <a:ext cx="6858000" cy="36512"/>
          </a:xfrm>
          <a:prstGeom prst="rect">
            <a:avLst/>
          </a:prstGeom>
          <a:solidFill>
            <a:srgbClr val="DDDFE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13" name="Rectangle 65"/>
          <p:cNvSpPr>
            <a:spLocks noChangeArrowheads="1"/>
          </p:cNvSpPr>
          <p:nvPr/>
        </p:nvSpPr>
        <p:spPr bwMode="auto">
          <a:xfrm flipH="1">
            <a:off x="1588" y="68278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14" name="Rectangle 66"/>
          <p:cNvSpPr>
            <a:spLocks noChangeArrowheads="1"/>
          </p:cNvSpPr>
          <p:nvPr/>
        </p:nvSpPr>
        <p:spPr bwMode="auto">
          <a:xfrm flipH="1">
            <a:off x="1588" y="15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15" name="Rectangle 67"/>
          <p:cNvSpPr>
            <a:spLocks noGrp="1" noChangeArrowheads="1"/>
          </p:cNvSpPr>
          <p:nvPr>
            <p:ph type="body" idx="1"/>
          </p:nvPr>
        </p:nvSpPr>
        <p:spPr>
          <a:xfrm>
            <a:off x="247650" y="1676400"/>
            <a:ext cx="8674100" cy="4724400"/>
          </a:xfrm>
          <a:ln>
            <a:solidFill>
              <a:schemeClr val="folHlink"/>
            </a:solidFill>
          </a:ln>
        </p:spPr>
        <p:txBody>
          <a:bodyPr/>
          <a:lstStyle/>
          <a:p>
            <a:pPr marL="685800" indent="-685800" algn="just">
              <a:lnSpc>
                <a:spcPct val="90000"/>
              </a:lnSpc>
              <a:buFontTx/>
              <a:buAutoNum type="arabicPeriod" startAt="5"/>
            </a:pPr>
            <a:r>
              <a:rPr lang="en-US" sz="2800" u="sng" dirty="0"/>
              <a:t>Large sunk costs</a:t>
            </a:r>
            <a:r>
              <a:rPr lang="en-US" sz="2800" dirty="0"/>
              <a:t>: Entry into an industry is risky if it requires a large sunk cost. Most important type of "naturally imposed" barrier to entry. </a:t>
            </a:r>
          </a:p>
          <a:p>
            <a:pPr marL="1066800" lvl="1" indent="-609600" algn="just">
              <a:lnSpc>
                <a:spcPct val="90000"/>
              </a:lnSpc>
              <a:buFontTx/>
              <a:buChar char="●"/>
            </a:pPr>
            <a:r>
              <a:rPr lang="en-US" sz="2400" dirty="0"/>
              <a:t>E.g., Boeing was the only supplier of top-end airplanes for many years after introduction of its 747. Airbus receives government subsidies so it can afford the high sunk costs.</a:t>
            </a:r>
          </a:p>
        </p:txBody>
      </p:sp>
      <p:sp>
        <p:nvSpPr>
          <p:cNvPr id="53316" name="Rectangle 68"/>
          <p:cNvSpPr>
            <a:spLocks noChangeArrowheads="1"/>
          </p:cNvSpPr>
          <p:nvPr/>
        </p:nvSpPr>
        <p:spPr bwMode="auto">
          <a:xfrm>
            <a:off x="3657600" y="1143000"/>
            <a:ext cx="76200" cy="152400"/>
          </a:xfrm>
          <a:prstGeom prst="rect">
            <a:avLst/>
          </a:prstGeom>
          <a:solidFill>
            <a:srgbClr val="F0D23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317" name="Rectangle 69"/>
          <p:cNvSpPr>
            <a:spLocks noGrp="1" noChangeArrowheads="1"/>
          </p:cNvSpPr>
          <p:nvPr>
            <p:ph type="title"/>
          </p:nvPr>
        </p:nvSpPr>
        <p:spPr>
          <a:xfrm>
            <a:off x="238125" y="223838"/>
            <a:ext cx="8683625" cy="1143000"/>
          </a:xfrm>
          <a:gradFill>
            <a:gsLst>
              <a:gs pos="0">
                <a:srgbClr val="F5E079"/>
              </a:gs>
              <a:gs pos="100000">
                <a:srgbClr val="F5E079">
                  <a:gamma/>
                  <a:tint val="15294"/>
                  <a:invGamma/>
                </a:srgbClr>
              </a:gs>
            </a:gsLst>
          </a:gradFill>
          <a:ln/>
        </p:spPr>
        <p:txBody>
          <a:bodyPr>
            <a:normAutofit fontScale="90000"/>
          </a:bodyPr>
          <a:lstStyle/>
          <a:p>
            <a:r>
              <a:rPr lang="en-US" sz="3800"/>
              <a:t>Sources of Monopoly Power: Barriers to Entry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 flipH="1">
            <a:off x="1588" y="3175"/>
            <a:ext cx="9144000" cy="6858000"/>
          </a:xfrm>
          <a:prstGeom prst="rect">
            <a:avLst/>
          </a:prstGeom>
          <a:gradFill rotWithShape="0">
            <a:gsLst>
              <a:gs pos="0">
                <a:srgbClr val="D5DAE3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 flipH="1">
            <a:off x="0" y="47466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 flipH="1">
            <a:off x="0" y="23971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 flipH="1">
            <a:off x="0" y="70961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 flipH="1">
            <a:off x="0" y="94615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 flipH="1">
            <a:off x="0" y="118110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 flipH="1">
            <a:off x="0" y="141605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 flipH="1">
            <a:off x="0" y="16525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 flipH="1">
            <a:off x="0" y="18875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 flipH="1">
            <a:off x="0" y="21224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 flipH="1">
            <a:off x="0" y="23574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 flipH="1">
            <a:off x="0" y="25923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Rectangle 14"/>
          <p:cNvSpPr>
            <a:spLocks noChangeArrowheads="1"/>
          </p:cNvSpPr>
          <p:nvPr/>
        </p:nvSpPr>
        <p:spPr bwMode="auto">
          <a:xfrm flipH="1">
            <a:off x="0" y="28273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Rectangle 15"/>
          <p:cNvSpPr>
            <a:spLocks noChangeArrowheads="1"/>
          </p:cNvSpPr>
          <p:nvPr/>
        </p:nvSpPr>
        <p:spPr bwMode="auto">
          <a:xfrm flipH="1">
            <a:off x="0" y="306387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 flipH="1">
            <a:off x="0" y="329882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Rectangle 17"/>
          <p:cNvSpPr>
            <a:spLocks noChangeArrowheads="1"/>
          </p:cNvSpPr>
          <p:nvPr/>
        </p:nvSpPr>
        <p:spPr bwMode="auto">
          <a:xfrm flipH="1">
            <a:off x="0" y="353377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 flipH="1">
            <a:off x="0" y="377031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 flipH="1">
            <a:off x="0" y="400526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 flipH="1">
            <a:off x="0" y="424021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 flipH="1">
            <a:off x="0" y="447675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 flipH="1">
            <a:off x="0" y="471170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 flipH="1">
            <a:off x="1588" y="494665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6" name="Rectangle 24"/>
          <p:cNvSpPr>
            <a:spLocks noChangeArrowheads="1"/>
          </p:cNvSpPr>
          <p:nvPr/>
        </p:nvSpPr>
        <p:spPr bwMode="auto">
          <a:xfrm flipH="1">
            <a:off x="1588" y="51831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 flipH="1">
            <a:off x="1588" y="54181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8" name="Rectangle 26"/>
          <p:cNvSpPr>
            <a:spLocks noChangeArrowheads="1"/>
          </p:cNvSpPr>
          <p:nvPr/>
        </p:nvSpPr>
        <p:spPr bwMode="auto">
          <a:xfrm flipH="1">
            <a:off x="1588" y="56530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 flipH="1">
            <a:off x="1588" y="588962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0" name="Rectangle 28"/>
          <p:cNvSpPr>
            <a:spLocks noChangeArrowheads="1"/>
          </p:cNvSpPr>
          <p:nvPr/>
        </p:nvSpPr>
        <p:spPr bwMode="auto">
          <a:xfrm flipH="1">
            <a:off x="1588" y="612457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1" name="Rectangle 29"/>
          <p:cNvSpPr>
            <a:spLocks noChangeArrowheads="1"/>
          </p:cNvSpPr>
          <p:nvPr/>
        </p:nvSpPr>
        <p:spPr bwMode="auto">
          <a:xfrm flipH="1">
            <a:off x="1588" y="635952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2" name="Rectangle 30"/>
          <p:cNvSpPr>
            <a:spLocks noChangeArrowheads="1"/>
          </p:cNvSpPr>
          <p:nvPr/>
        </p:nvSpPr>
        <p:spPr bwMode="auto">
          <a:xfrm flipH="1">
            <a:off x="1588" y="659606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3" name="Rectangle 31"/>
          <p:cNvSpPr>
            <a:spLocks noChangeArrowheads="1"/>
          </p:cNvSpPr>
          <p:nvPr/>
        </p:nvSpPr>
        <p:spPr bwMode="auto">
          <a:xfrm rot="5400000" flipH="1">
            <a:off x="2713832" y="3410743"/>
            <a:ext cx="6858000" cy="36513"/>
          </a:xfrm>
          <a:prstGeom prst="rect">
            <a:avLst/>
          </a:prstGeom>
          <a:solidFill>
            <a:srgbClr val="D9DBE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4" name="Rectangle 32"/>
          <p:cNvSpPr>
            <a:spLocks noChangeArrowheads="1"/>
          </p:cNvSpPr>
          <p:nvPr/>
        </p:nvSpPr>
        <p:spPr bwMode="auto">
          <a:xfrm rot="5400000" flipH="1">
            <a:off x="2948782" y="3410743"/>
            <a:ext cx="6858000" cy="36513"/>
          </a:xfrm>
          <a:prstGeom prst="rect">
            <a:avLst/>
          </a:prstGeom>
          <a:solidFill>
            <a:srgbClr val="DCDEE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5" name="Rectangle 33"/>
          <p:cNvSpPr>
            <a:spLocks noChangeArrowheads="1"/>
          </p:cNvSpPr>
          <p:nvPr/>
        </p:nvSpPr>
        <p:spPr bwMode="auto">
          <a:xfrm rot="5400000" flipH="1">
            <a:off x="2478882" y="3410743"/>
            <a:ext cx="6858000" cy="36513"/>
          </a:xfrm>
          <a:prstGeom prst="rect">
            <a:avLst/>
          </a:prstGeom>
          <a:solidFill>
            <a:srgbClr val="D7D9D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6" name="Rectangle 34"/>
          <p:cNvSpPr>
            <a:spLocks noChangeArrowheads="1"/>
          </p:cNvSpPr>
          <p:nvPr/>
        </p:nvSpPr>
        <p:spPr bwMode="auto">
          <a:xfrm rot="5400000" flipH="1">
            <a:off x="2242344" y="3410744"/>
            <a:ext cx="6858000" cy="36512"/>
          </a:xfrm>
          <a:prstGeom prst="rect">
            <a:avLst/>
          </a:prstGeom>
          <a:solidFill>
            <a:srgbClr val="D4D7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7" name="Rectangle 35"/>
          <p:cNvSpPr>
            <a:spLocks noChangeArrowheads="1"/>
          </p:cNvSpPr>
          <p:nvPr/>
        </p:nvSpPr>
        <p:spPr bwMode="auto">
          <a:xfrm rot="5400000" flipH="1">
            <a:off x="2007394" y="3410744"/>
            <a:ext cx="6858000" cy="36512"/>
          </a:xfrm>
          <a:prstGeom prst="rect">
            <a:avLst/>
          </a:prstGeom>
          <a:solidFill>
            <a:srgbClr val="D2D5D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8" name="Rectangle 36"/>
          <p:cNvSpPr>
            <a:spLocks noChangeArrowheads="1"/>
          </p:cNvSpPr>
          <p:nvPr/>
        </p:nvSpPr>
        <p:spPr bwMode="auto">
          <a:xfrm rot="5400000" flipH="1">
            <a:off x="1772444" y="3410744"/>
            <a:ext cx="6858000" cy="36512"/>
          </a:xfrm>
          <a:prstGeom prst="rect">
            <a:avLst/>
          </a:prstGeom>
          <a:solidFill>
            <a:srgbClr val="D0D3D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69" name="Rectangle 37"/>
          <p:cNvSpPr>
            <a:spLocks noChangeArrowheads="1"/>
          </p:cNvSpPr>
          <p:nvPr/>
        </p:nvSpPr>
        <p:spPr bwMode="auto">
          <a:xfrm rot="5400000" flipH="1">
            <a:off x="1535907" y="3410743"/>
            <a:ext cx="6858000" cy="36513"/>
          </a:xfrm>
          <a:prstGeom prst="rect">
            <a:avLst/>
          </a:prstGeom>
          <a:solidFill>
            <a:srgbClr val="CED1D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70" name="Rectangle 38"/>
          <p:cNvSpPr>
            <a:spLocks noChangeArrowheads="1"/>
          </p:cNvSpPr>
          <p:nvPr/>
        </p:nvSpPr>
        <p:spPr bwMode="auto">
          <a:xfrm rot="5400000" flipH="1">
            <a:off x="1300957" y="3410743"/>
            <a:ext cx="6858000" cy="36513"/>
          </a:xfrm>
          <a:prstGeom prst="rect">
            <a:avLst/>
          </a:prstGeom>
          <a:solidFill>
            <a:srgbClr val="CBCFD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71" name="Rectangle 39"/>
          <p:cNvSpPr>
            <a:spLocks noChangeArrowheads="1"/>
          </p:cNvSpPr>
          <p:nvPr/>
        </p:nvSpPr>
        <p:spPr bwMode="auto">
          <a:xfrm rot="5400000" flipH="1">
            <a:off x="1066007" y="3410743"/>
            <a:ext cx="6858000" cy="36513"/>
          </a:xfrm>
          <a:prstGeom prst="rect">
            <a:avLst/>
          </a:prstGeom>
          <a:solidFill>
            <a:srgbClr val="C9CDD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72" name="Rectangle 40"/>
          <p:cNvSpPr>
            <a:spLocks noChangeArrowheads="1"/>
          </p:cNvSpPr>
          <p:nvPr/>
        </p:nvSpPr>
        <p:spPr bwMode="auto">
          <a:xfrm rot="5400000" flipH="1">
            <a:off x="829469" y="3410744"/>
            <a:ext cx="6858000" cy="36512"/>
          </a:xfrm>
          <a:prstGeom prst="rect">
            <a:avLst/>
          </a:prstGeom>
          <a:solidFill>
            <a:srgbClr val="C7CBD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73" name="Rectangle 41"/>
          <p:cNvSpPr>
            <a:spLocks noChangeArrowheads="1"/>
          </p:cNvSpPr>
          <p:nvPr/>
        </p:nvSpPr>
        <p:spPr bwMode="auto">
          <a:xfrm rot="5400000" flipH="1">
            <a:off x="594519" y="3410744"/>
            <a:ext cx="6858000" cy="36512"/>
          </a:xfrm>
          <a:prstGeom prst="rect">
            <a:avLst/>
          </a:prstGeom>
          <a:solidFill>
            <a:srgbClr val="C5C9D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74" name="Rectangle 42"/>
          <p:cNvSpPr>
            <a:spLocks noChangeArrowheads="1"/>
          </p:cNvSpPr>
          <p:nvPr/>
        </p:nvSpPr>
        <p:spPr bwMode="auto">
          <a:xfrm rot="5400000" flipH="1">
            <a:off x="359569" y="3410744"/>
            <a:ext cx="6858000" cy="36512"/>
          </a:xfrm>
          <a:prstGeom prst="rect">
            <a:avLst/>
          </a:prstGeom>
          <a:solidFill>
            <a:srgbClr val="C2C6D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75" name="Rectangle 43"/>
          <p:cNvSpPr>
            <a:spLocks noChangeArrowheads="1"/>
          </p:cNvSpPr>
          <p:nvPr/>
        </p:nvSpPr>
        <p:spPr bwMode="auto">
          <a:xfrm rot="5400000" flipH="1">
            <a:off x="123032" y="3410743"/>
            <a:ext cx="6858000" cy="36513"/>
          </a:xfrm>
          <a:prstGeom prst="rect">
            <a:avLst/>
          </a:prstGeom>
          <a:solidFill>
            <a:srgbClr val="C0C4C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76" name="Rectangle 44"/>
          <p:cNvSpPr>
            <a:spLocks noChangeArrowheads="1"/>
          </p:cNvSpPr>
          <p:nvPr/>
        </p:nvSpPr>
        <p:spPr bwMode="auto">
          <a:xfrm rot="5400000" flipH="1">
            <a:off x="-111918" y="3410743"/>
            <a:ext cx="6858000" cy="36513"/>
          </a:xfrm>
          <a:prstGeom prst="rect">
            <a:avLst/>
          </a:prstGeom>
          <a:solidFill>
            <a:srgbClr val="BEC2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77" name="Rectangle 45"/>
          <p:cNvSpPr>
            <a:spLocks noChangeArrowheads="1"/>
          </p:cNvSpPr>
          <p:nvPr/>
        </p:nvSpPr>
        <p:spPr bwMode="auto">
          <a:xfrm rot="5400000" flipH="1">
            <a:off x="-345281" y="3412332"/>
            <a:ext cx="6858000" cy="36512"/>
          </a:xfrm>
          <a:prstGeom prst="rect">
            <a:avLst/>
          </a:prstGeom>
          <a:solidFill>
            <a:srgbClr val="BCC0C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78" name="Rectangle 46"/>
          <p:cNvSpPr>
            <a:spLocks noChangeArrowheads="1"/>
          </p:cNvSpPr>
          <p:nvPr/>
        </p:nvSpPr>
        <p:spPr bwMode="auto">
          <a:xfrm rot="5400000" flipH="1">
            <a:off x="-581818" y="3412331"/>
            <a:ext cx="6858000" cy="36513"/>
          </a:xfrm>
          <a:prstGeom prst="rect">
            <a:avLst/>
          </a:prstGeom>
          <a:solidFill>
            <a:srgbClr val="BCC0C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79" name="Rectangle 47"/>
          <p:cNvSpPr>
            <a:spLocks noChangeArrowheads="1"/>
          </p:cNvSpPr>
          <p:nvPr/>
        </p:nvSpPr>
        <p:spPr bwMode="auto">
          <a:xfrm rot="5400000" flipH="1">
            <a:off x="-816768" y="3412331"/>
            <a:ext cx="6858000" cy="36513"/>
          </a:xfrm>
          <a:prstGeom prst="rect">
            <a:avLst/>
          </a:prstGeom>
          <a:solidFill>
            <a:srgbClr val="B9BEC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0" name="Rectangle 48"/>
          <p:cNvSpPr>
            <a:spLocks noChangeArrowheads="1"/>
          </p:cNvSpPr>
          <p:nvPr/>
        </p:nvSpPr>
        <p:spPr bwMode="auto">
          <a:xfrm rot="5400000" flipH="1">
            <a:off x="-1051718" y="3412331"/>
            <a:ext cx="6858000" cy="36513"/>
          </a:xfrm>
          <a:prstGeom prst="rect">
            <a:avLst/>
          </a:prstGeom>
          <a:solidFill>
            <a:srgbClr val="B7BC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 rot="5400000" flipH="1">
            <a:off x="-1288256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 rot="5400000" flipH="1">
            <a:off x="-1523206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3" name="Rectangle 51"/>
          <p:cNvSpPr>
            <a:spLocks noChangeArrowheads="1"/>
          </p:cNvSpPr>
          <p:nvPr/>
        </p:nvSpPr>
        <p:spPr bwMode="auto">
          <a:xfrm rot="5400000" flipH="1">
            <a:off x="-1758156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4" name="Rectangle 52"/>
          <p:cNvSpPr>
            <a:spLocks noChangeArrowheads="1"/>
          </p:cNvSpPr>
          <p:nvPr/>
        </p:nvSpPr>
        <p:spPr bwMode="auto">
          <a:xfrm rot="5400000" flipH="1">
            <a:off x="-1994693" y="3412331"/>
            <a:ext cx="6858000" cy="36513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5" name="Rectangle 53"/>
          <p:cNvSpPr>
            <a:spLocks noChangeArrowheads="1"/>
          </p:cNvSpPr>
          <p:nvPr/>
        </p:nvSpPr>
        <p:spPr bwMode="auto">
          <a:xfrm rot="5400000" flipH="1">
            <a:off x="-2229643" y="3412331"/>
            <a:ext cx="6858000" cy="36513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6" name="Rectangle 54"/>
          <p:cNvSpPr>
            <a:spLocks noChangeArrowheads="1"/>
          </p:cNvSpPr>
          <p:nvPr/>
        </p:nvSpPr>
        <p:spPr bwMode="auto">
          <a:xfrm rot="5400000" flipH="1">
            <a:off x="-2464593" y="3412331"/>
            <a:ext cx="6858000" cy="36513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7" name="Rectangle 55"/>
          <p:cNvSpPr>
            <a:spLocks noChangeArrowheads="1"/>
          </p:cNvSpPr>
          <p:nvPr/>
        </p:nvSpPr>
        <p:spPr bwMode="auto">
          <a:xfrm rot="5400000" flipH="1">
            <a:off x="-2701131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8" name="Rectangle 56"/>
          <p:cNvSpPr>
            <a:spLocks noChangeArrowheads="1"/>
          </p:cNvSpPr>
          <p:nvPr/>
        </p:nvSpPr>
        <p:spPr bwMode="auto">
          <a:xfrm rot="5400000" flipH="1">
            <a:off x="-2936081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9" name="Rectangle 57"/>
          <p:cNvSpPr>
            <a:spLocks noChangeArrowheads="1"/>
          </p:cNvSpPr>
          <p:nvPr/>
        </p:nvSpPr>
        <p:spPr bwMode="auto">
          <a:xfrm rot="5400000" flipH="1">
            <a:off x="-3171031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90" name="Rectangle 58"/>
          <p:cNvSpPr>
            <a:spLocks noChangeArrowheads="1"/>
          </p:cNvSpPr>
          <p:nvPr/>
        </p:nvSpPr>
        <p:spPr bwMode="auto">
          <a:xfrm rot="5400000" flipH="1">
            <a:off x="-3407568" y="3412331"/>
            <a:ext cx="6858000" cy="36513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91" name="Rectangle 59"/>
          <p:cNvSpPr>
            <a:spLocks noChangeArrowheads="1"/>
          </p:cNvSpPr>
          <p:nvPr/>
        </p:nvSpPr>
        <p:spPr bwMode="auto">
          <a:xfrm rot="5400000" flipH="1">
            <a:off x="4126707" y="3410743"/>
            <a:ext cx="6858000" cy="36513"/>
          </a:xfrm>
          <a:prstGeom prst="rect">
            <a:avLst/>
          </a:prstGeom>
          <a:solidFill>
            <a:srgbClr val="E9EAE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92" name="Rectangle 60"/>
          <p:cNvSpPr>
            <a:spLocks noChangeArrowheads="1"/>
          </p:cNvSpPr>
          <p:nvPr/>
        </p:nvSpPr>
        <p:spPr bwMode="auto">
          <a:xfrm rot="5400000" flipH="1">
            <a:off x="4361657" y="3410743"/>
            <a:ext cx="6858000" cy="36513"/>
          </a:xfrm>
          <a:prstGeom prst="rect">
            <a:avLst/>
          </a:prstGeom>
          <a:solidFill>
            <a:srgbClr val="EBEC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93" name="Rectangle 61"/>
          <p:cNvSpPr>
            <a:spLocks noChangeArrowheads="1"/>
          </p:cNvSpPr>
          <p:nvPr/>
        </p:nvSpPr>
        <p:spPr bwMode="auto">
          <a:xfrm rot="5400000" flipH="1">
            <a:off x="3891757" y="3410743"/>
            <a:ext cx="6858000" cy="36513"/>
          </a:xfrm>
          <a:prstGeom prst="rect">
            <a:avLst/>
          </a:prstGeom>
          <a:solidFill>
            <a:srgbClr val="E6E8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94" name="Rectangle 62"/>
          <p:cNvSpPr>
            <a:spLocks noChangeArrowheads="1"/>
          </p:cNvSpPr>
          <p:nvPr/>
        </p:nvSpPr>
        <p:spPr bwMode="auto">
          <a:xfrm rot="5400000" flipH="1">
            <a:off x="3655219" y="3410744"/>
            <a:ext cx="6858000" cy="36512"/>
          </a:xfrm>
          <a:prstGeom prst="rect">
            <a:avLst/>
          </a:prstGeom>
          <a:solidFill>
            <a:srgbClr val="E2E5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95" name="Rectangle 63"/>
          <p:cNvSpPr>
            <a:spLocks noChangeArrowheads="1"/>
          </p:cNvSpPr>
          <p:nvPr/>
        </p:nvSpPr>
        <p:spPr bwMode="auto">
          <a:xfrm rot="5400000" flipH="1">
            <a:off x="3420269" y="3410744"/>
            <a:ext cx="6858000" cy="36512"/>
          </a:xfrm>
          <a:prstGeom prst="rect">
            <a:avLst/>
          </a:prstGeom>
          <a:solidFill>
            <a:srgbClr val="DFE3E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96" name="Rectangle 64"/>
          <p:cNvSpPr>
            <a:spLocks noChangeArrowheads="1"/>
          </p:cNvSpPr>
          <p:nvPr/>
        </p:nvSpPr>
        <p:spPr bwMode="auto">
          <a:xfrm rot="5400000" flipH="1">
            <a:off x="3185319" y="3410744"/>
            <a:ext cx="6858000" cy="36512"/>
          </a:xfrm>
          <a:prstGeom prst="rect">
            <a:avLst/>
          </a:prstGeom>
          <a:solidFill>
            <a:srgbClr val="DDDFE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97" name="Rectangle 65"/>
          <p:cNvSpPr>
            <a:spLocks noChangeArrowheads="1"/>
          </p:cNvSpPr>
          <p:nvPr/>
        </p:nvSpPr>
        <p:spPr bwMode="auto">
          <a:xfrm flipH="1">
            <a:off x="1588" y="68278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98" name="Rectangle 66"/>
          <p:cNvSpPr>
            <a:spLocks noChangeArrowheads="1"/>
          </p:cNvSpPr>
          <p:nvPr/>
        </p:nvSpPr>
        <p:spPr bwMode="auto">
          <a:xfrm flipH="1">
            <a:off x="1588" y="15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99" name="Rectangle 67"/>
          <p:cNvSpPr>
            <a:spLocks noGrp="1" noChangeArrowheads="1"/>
          </p:cNvSpPr>
          <p:nvPr>
            <p:ph type="body" idx="1"/>
          </p:nvPr>
        </p:nvSpPr>
        <p:spPr>
          <a:xfrm>
            <a:off x="247650" y="1676400"/>
            <a:ext cx="8674100" cy="4724400"/>
          </a:xfrm>
          <a:ln>
            <a:solidFill>
              <a:schemeClr val="folHlink"/>
            </a:solidFill>
          </a:ln>
        </p:spPr>
        <p:txBody>
          <a:bodyPr/>
          <a:lstStyle/>
          <a:p>
            <a:pPr marL="685800" indent="-685800" algn="just">
              <a:lnSpc>
                <a:spcPct val="80000"/>
              </a:lnSpc>
              <a:buFontTx/>
              <a:buAutoNum type="arabicPeriod" startAt="6"/>
            </a:pPr>
            <a:r>
              <a:rPr lang="en-US" sz="2800" u="sng" dirty="0"/>
              <a:t>Technical Superiority</a:t>
            </a:r>
            <a:r>
              <a:rPr lang="en-US" sz="2800" dirty="0"/>
              <a:t>: A firm whose technological expertise vastly exceeds that of any potential competitor can maintain a monopoly for a period of time.  </a:t>
            </a:r>
          </a:p>
          <a:p>
            <a:pPr marL="1066800" lvl="1" indent="-609600" algn="just">
              <a:lnSpc>
                <a:spcPct val="80000"/>
              </a:lnSpc>
              <a:buFontTx/>
              <a:buChar char="●"/>
            </a:pPr>
            <a:r>
              <a:rPr lang="en-US" sz="2400" dirty="0"/>
              <a:t>E.g., For many years, IBM had little competition in PC business because of its superior technology.</a:t>
            </a:r>
          </a:p>
          <a:p>
            <a:pPr marL="685800" indent="-685800" algn="just">
              <a:lnSpc>
                <a:spcPct val="80000"/>
              </a:lnSpc>
              <a:buFontTx/>
              <a:buAutoNum type="arabicPeriod" startAt="6"/>
            </a:pPr>
            <a:endParaRPr lang="en-US" sz="2800" u="sng" dirty="0"/>
          </a:p>
          <a:p>
            <a:pPr marL="685800" indent="-685800" algn="just">
              <a:lnSpc>
                <a:spcPct val="80000"/>
              </a:lnSpc>
              <a:buFontTx/>
              <a:buAutoNum type="arabicPeriod" startAt="6"/>
            </a:pPr>
            <a:r>
              <a:rPr lang="en-US" sz="2800" u="sng" dirty="0"/>
              <a:t>Economies of scale</a:t>
            </a:r>
            <a:r>
              <a:rPr lang="en-US" sz="2800" dirty="0"/>
              <a:t>: If the size of a firm gives a cost advantage over a smaller rival, it may be impossible for anyone to compete with largest firm in the industry.</a:t>
            </a:r>
          </a:p>
        </p:txBody>
      </p:sp>
      <p:sp>
        <p:nvSpPr>
          <p:cNvPr id="44100" name="Rectangle 68"/>
          <p:cNvSpPr>
            <a:spLocks noChangeArrowheads="1"/>
          </p:cNvSpPr>
          <p:nvPr/>
        </p:nvSpPr>
        <p:spPr bwMode="auto">
          <a:xfrm>
            <a:off x="3657600" y="1143000"/>
            <a:ext cx="76200" cy="152400"/>
          </a:xfrm>
          <a:prstGeom prst="rect">
            <a:avLst/>
          </a:prstGeom>
          <a:solidFill>
            <a:srgbClr val="F0D23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101" name="Rectangle 69"/>
          <p:cNvSpPr>
            <a:spLocks noGrp="1" noChangeArrowheads="1"/>
          </p:cNvSpPr>
          <p:nvPr>
            <p:ph type="title"/>
          </p:nvPr>
        </p:nvSpPr>
        <p:spPr>
          <a:xfrm>
            <a:off x="238125" y="223838"/>
            <a:ext cx="8683625" cy="1143000"/>
          </a:xfrm>
          <a:gradFill>
            <a:gsLst>
              <a:gs pos="0">
                <a:srgbClr val="F5E079"/>
              </a:gs>
              <a:gs pos="100000">
                <a:srgbClr val="F5E079">
                  <a:gamma/>
                  <a:tint val="15294"/>
                  <a:invGamma/>
                </a:srgbClr>
              </a:gs>
            </a:gsLst>
          </a:gradFill>
          <a:ln/>
        </p:spPr>
        <p:txBody>
          <a:bodyPr>
            <a:normAutofit fontScale="90000"/>
          </a:bodyPr>
          <a:lstStyle/>
          <a:p>
            <a:r>
              <a:rPr lang="en-US" sz="3800"/>
              <a:t>Sources of Monopoly Power: Cost Advantages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 flipH="1">
            <a:off x="1588" y="3175"/>
            <a:ext cx="9144000" cy="6858000"/>
          </a:xfrm>
          <a:prstGeom prst="rect">
            <a:avLst/>
          </a:prstGeom>
          <a:gradFill rotWithShape="0">
            <a:gsLst>
              <a:gs pos="0">
                <a:srgbClr val="D5DAE3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 flipH="1">
            <a:off x="0" y="47466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 flipH="1">
            <a:off x="0" y="23971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 flipH="1">
            <a:off x="0" y="70961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 flipH="1">
            <a:off x="0" y="94615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 flipH="1">
            <a:off x="0" y="118110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 flipH="1">
            <a:off x="0" y="141605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 flipH="1">
            <a:off x="0" y="16525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 flipH="1">
            <a:off x="0" y="18875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 flipH="1">
            <a:off x="0" y="21224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 flipH="1">
            <a:off x="0" y="23574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 flipH="1">
            <a:off x="0" y="25923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 flipH="1">
            <a:off x="0" y="28273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 flipH="1">
            <a:off x="0" y="306387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 flipH="1">
            <a:off x="0" y="329882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 flipH="1">
            <a:off x="0" y="353377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 flipH="1">
            <a:off x="0" y="377031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 flipH="1">
            <a:off x="0" y="400526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 flipH="1">
            <a:off x="0" y="424021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 flipH="1">
            <a:off x="0" y="447675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 flipH="1">
            <a:off x="0" y="471170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 flipH="1">
            <a:off x="1588" y="4946650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 flipH="1">
            <a:off x="1588" y="51831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 flipH="1">
            <a:off x="1588" y="54181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 flipH="1">
            <a:off x="1588" y="56530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 flipH="1">
            <a:off x="1588" y="588962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 flipH="1">
            <a:off x="1588" y="612457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 flipH="1">
            <a:off x="1588" y="6359525"/>
            <a:ext cx="9144000" cy="36513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 flipH="1">
            <a:off x="1588" y="6596063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 rot="5400000" flipH="1">
            <a:off x="2713832" y="3410743"/>
            <a:ext cx="6858000" cy="36513"/>
          </a:xfrm>
          <a:prstGeom prst="rect">
            <a:avLst/>
          </a:prstGeom>
          <a:solidFill>
            <a:srgbClr val="D9DBE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 rot="5400000" flipH="1">
            <a:off x="2948782" y="3410743"/>
            <a:ext cx="6858000" cy="36513"/>
          </a:xfrm>
          <a:prstGeom prst="rect">
            <a:avLst/>
          </a:prstGeom>
          <a:solidFill>
            <a:srgbClr val="DCDEE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 rot="5400000" flipH="1">
            <a:off x="2478882" y="3410743"/>
            <a:ext cx="6858000" cy="36513"/>
          </a:xfrm>
          <a:prstGeom prst="rect">
            <a:avLst/>
          </a:prstGeom>
          <a:solidFill>
            <a:srgbClr val="D7D9D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 rot="5400000" flipH="1">
            <a:off x="2242344" y="3410744"/>
            <a:ext cx="6858000" cy="36512"/>
          </a:xfrm>
          <a:prstGeom prst="rect">
            <a:avLst/>
          </a:prstGeom>
          <a:solidFill>
            <a:srgbClr val="D4D7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 rot="5400000" flipH="1">
            <a:off x="2007394" y="3410744"/>
            <a:ext cx="6858000" cy="36512"/>
          </a:xfrm>
          <a:prstGeom prst="rect">
            <a:avLst/>
          </a:prstGeom>
          <a:solidFill>
            <a:srgbClr val="D2D5D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92" name="Rectangle 36"/>
          <p:cNvSpPr>
            <a:spLocks noChangeArrowheads="1"/>
          </p:cNvSpPr>
          <p:nvPr/>
        </p:nvSpPr>
        <p:spPr bwMode="auto">
          <a:xfrm rot="5400000" flipH="1">
            <a:off x="1772444" y="3410744"/>
            <a:ext cx="6858000" cy="36512"/>
          </a:xfrm>
          <a:prstGeom prst="rect">
            <a:avLst/>
          </a:prstGeom>
          <a:solidFill>
            <a:srgbClr val="D0D3D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93" name="Rectangle 37"/>
          <p:cNvSpPr>
            <a:spLocks noChangeArrowheads="1"/>
          </p:cNvSpPr>
          <p:nvPr/>
        </p:nvSpPr>
        <p:spPr bwMode="auto">
          <a:xfrm rot="5400000" flipH="1">
            <a:off x="1535907" y="3410743"/>
            <a:ext cx="6858000" cy="36513"/>
          </a:xfrm>
          <a:prstGeom prst="rect">
            <a:avLst/>
          </a:prstGeom>
          <a:solidFill>
            <a:srgbClr val="CED1D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94" name="Rectangle 38"/>
          <p:cNvSpPr>
            <a:spLocks noChangeArrowheads="1"/>
          </p:cNvSpPr>
          <p:nvPr/>
        </p:nvSpPr>
        <p:spPr bwMode="auto">
          <a:xfrm rot="5400000" flipH="1">
            <a:off x="1300957" y="3410743"/>
            <a:ext cx="6858000" cy="36513"/>
          </a:xfrm>
          <a:prstGeom prst="rect">
            <a:avLst/>
          </a:prstGeom>
          <a:solidFill>
            <a:srgbClr val="CBCFD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 rot="5400000" flipH="1">
            <a:off x="1066007" y="3410743"/>
            <a:ext cx="6858000" cy="36513"/>
          </a:xfrm>
          <a:prstGeom prst="rect">
            <a:avLst/>
          </a:prstGeom>
          <a:solidFill>
            <a:srgbClr val="C9CDD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96" name="Rectangle 40"/>
          <p:cNvSpPr>
            <a:spLocks noChangeArrowheads="1"/>
          </p:cNvSpPr>
          <p:nvPr/>
        </p:nvSpPr>
        <p:spPr bwMode="auto">
          <a:xfrm rot="5400000" flipH="1">
            <a:off x="829469" y="3410744"/>
            <a:ext cx="6858000" cy="36512"/>
          </a:xfrm>
          <a:prstGeom prst="rect">
            <a:avLst/>
          </a:prstGeom>
          <a:solidFill>
            <a:srgbClr val="C7CBD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97" name="Rectangle 41"/>
          <p:cNvSpPr>
            <a:spLocks noChangeArrowheads="1"/>
          </p:cNvSpPr>
          <p:nvPr/>
        </p:nvSpPr>
        <p:spPr bwMode="auto">
          <a:xfrm rot="5400000" flipH="1">
            <a:off x="594519" y="3410744"/>
            <a:ext cx="6858000" cy="36512"/>
          </a:xfrm>
          <a:prstGeom prst="rect">
            <a:avLst/>
          </a:prstGeom>
          <a:solidFill>
            <a:srgbClr val="C5C9D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98" name="Rectangle 42"/>
          <p:cNvSpPr>
            <a:spLocks noChangeArrowheads="1"/>
          </p:cNvSpPr>
          <p:nvPr/>
        </p:nvSpPr>
        <p:spPr bwMode="auto">
          <a:xfrm rot="5400000" flipH="1">
            <a:off x="359569" y="3410744"/>
            <a:ext cx="6858000" cy="36512"/>
          </a:xfrm>
          <a:prstGeom prst="rect">
            <a:avLst/>
          </a:prstGeom>
          <a:solidFill>
            <a:srgbClr val="C2C6D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99" name="Rectangle 43"/>
          <p:cNvSpPr>
            <a:spLocks noChangeArrowheads="1"/>
          </p:cNvSpPr>
          <p:nvPr/>
        </p:nvSpPr>
        <p:spPr bwMode="auto">
          <a:xfrm rot="5400000" flipH="1">
            <a:off x="123032" y="3410743"/>
            <a:ext cx="6858000" cy="36513"/>
          </a:xfrm>
          <a:prstGeom prst="rect">
            <a:avLst/>
          </a:prstGeom>
          <a:solidFill>
            <a:srgbClr val="C0C4C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00" name="Rectangle 44"/>
          <p:cNvSpPr>
            <a:spLocks noChangeArrowheads="1"/>
          </p:cNvSpPr>
          <p:nvPr/>
        </p:nvSpPr>
        <p:spPr bwMode="auto">
          <a:xfrm rot="5400000" flipH="1">
            <a:off x="-111918" y="3410743"/>
            <a:ext cx="6858000" cy="36513"/>
          </a:xfrm>
          <a:prstGeom prst="rect">
            <a:avLst/>
          </a:prstGeom>
          <a:solidFill>
            <a:srgbClr val="BEC2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 rot="5400000" flipH="1">
            <a:off x="-345281" y="3412332"/>
            <a:ext cx="6858000" cy="36512"/>
          </a:xfrm>
          <a:prstGeom prst="rect">
            <a:avLst/>
          </a:prstGeom>
          <a:solidFill>
            <a:srgbClr val="BCC0C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02" name="Rectangle 46"/>
          <p:cNvSpPr>
            <a:spLocks noChangeArrowheads="1"/>
          </p:cNvSpPr>
          <p:nvPr/>
        </p:nvSpPr>
        <p:spPr bwMode="auto">
          <a:xfrm rot="5400000" flipH="1">
            <a:off x="-581818" y="3412331"/>
            <a:ext cx="6858000" cy="36513"/>
          </a:xfrm>
          <a:prstGeom prst="rect">
            <a:avLst/>
          </a:prstGeom>
          <a:solidFill>
            <a:srgbClr val="BCC0C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 rot="5400000" flipH="1">
            <a:off x="-816768" y="3412331"/>
            <a:ext cx="6858000" cy="36513"/>
          </a:xfrm>
          <a:prstGeom prst="rect">
            <a:avLst/>
          </a:prstGeom>
          <a:solidFill>
            <a:srgbClr val="B9BEC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04" name="Rectangle 48"/>
          <p:cNvSpPr>
            <a:spLocks noChangeArrowheads="1"/>
          </p:cNvSpPr>
          <p:nvPr/>
        </p:nvSpPr>
        <p:spPr bwMode="auto">
          <a:xfrm rot="5400000" flipH="1">
            <a:off x="-1051718" y="3412331"/>
            <a:ext cx="6858000" cy="36513"/>
          </a:xfrm>
          <a:prstGeom prst="rect">
            <a:avLst/>
          </a:prstGeom>
          <a:solidFill>
            <a:srgbClr val="B7BC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 rot="5400000" flipH="1">
            <a:off x="-1288256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06" name="Rectangle 50"/>
          <p:cNvSpPr>
            <a:spLocks noChangeArrowheads="1"/>
          </p:cNvSpPr>
          <p:nvPr/>
        </p:nvSpPr>
        <p:spPr bwMode="auto">
          <a:xfrm rot="5400000" flipH="1">
            <a:off x="-1523206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07" name="Rectangle 51"/>
          <p:cNvSpPr>
            <a:spLocks noChangeArrowheads="1"/>
          </p:cNvSpPr>
          <p:nvPr/>
        </p:nvSpPr>
        <p:spPr bwMode="auto">
          <a:xfrm rot="5400000" flipH="1">
            <a:off x="-1758156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08" name="Rectangle 52"/>
          <p:cNvSpPr>
            <a:spLocks noChangeArrowheads="1"/>
          </p:cNvSpPr>
          <p:nvPr/>
        </p:nvSpPr>
        <p:spPr bwMode="auto">
          <a:xfrm rot="5400000" flipH="1">
            <a:off x="-1994693" y="3412331"/>
            <a:ext cx="6858000" cy="36513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09" name="Rectangle 53"/>
          <p:cNvSpPr>
            <a:spLocks noChangeArrowheads="1"/>
          </p:cNvSpPr>
          <p:nvPr/>
        </p:nvSpPr>
        <p:spPr bwMode="auto">
          <a:xfrm rot="5400000" flipH="1">
            <a:off x="-2229643" y="3412331"/>
            <a:ext cx="6858000" cy="36513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10" name="Rectangle 54"/>
          <p:cNvSpPr>
            <a:spLocks noChangeArrowheads="1"/>
          </p:cNvSpPr>
          <p:nvPr/>
        </p:nvSpPr>
        <p:spPr bwMode="auto">
          <a:xfrm rot="5400000" flipH="1">
            <a:off x="-2464593" y="3412331"/>
            <a:ext cx="6858000" cy="36513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11" name="Rectangle 55"/>
          <p:cNvSpPr>
            <a:spLocks noChangeArrowheads="1"/>
          </p:cNvSpPr>
          <p:nvPr/>
        </p:nvSpPr>
        <p:spPr bwMode="auto">
          <a:xfrm rot="5400000" flipH="1">
            <a:off x="-2701131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12" name="Rectangle 56"/>
          <p:cNvSpPr>
            <a:spLocks noChangeArrowheads="1"/>
          </p:cNvSpPr>
          <p:nvPr/>
        </p:nvSpPr>
        <p:spPr bwMode="auto">
          <a:xfrm rot="5400000" flipH="1">
            <a:off x="-2936081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13" name="Rectangle 57"/>
          <p:cNvSpPr>
            <a:spLocks noChangeArrowheads="1"/>
          </p:cNvSpPr>
          <p:nvPr/>
        </p:nvSpPr>
        <p:spPr bwMode="auto">
          <a:xfrm rot="5400000" flipH="1">
            <a:off x="-3171031" y="3412332"/>
            <a:ext cx="6858000" cy="36512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14" name="Rectangle 58"/>
          <p:cNvSpPr>
            <a:spLocks noChangeArrowheads="1"/>
          </p:cNvSpPr>
          <p:nvPr/>
        </p:nvSpPr>
        <p:spPr bwMode="auto">
          <a:xfrm rot="5400000" flipH="1">
            <a:off x="-3407568" y="3412331"/>
            <a:ext cx="6858000" cy="36513"/>
          </a:xfrm>
          <a:prstGeom prst="rect">
            <a:avLst/>
          </a:prstGeom>
          <a:solidFill>
            <a:srgbClr val="B5BAC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15" name="Rectangle 59"/>
          <p:cNvSpPr>
            <a:spLocks noChangeArrowheads="1"/>
          </p:cNvSpPr>
          <p:nvPr/>
        </p:nvSpPr>
        <p:spPr bwMode="auto">
          <a:xfrm rot="5400000" flipH="1">
            <a:off x="4126707" y="3410743"/>
            <a:ext cx="6858000" cy="36513"/>
          </a:xfrm>
          <a:prstGeom prst="rect">
            <a:avLst/>
          </a:prstGeom>
          <a:solidFill>
            <a:srgbClr val="E9EAE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16" name="Rectangle 60"/>
          <p:cNvSpPr>
            <a:spLocks noChangeArrowheads="1"/>
          </p:cNvSpPr>
          <p:nvPr/>
        </p:nvSpPr>
        <p:spPr bwMode="auto">
          <a:xfrm rot="5400000" flipH="1">
            <a:off x="4361657" y="3410743"/>
            <a:ext cx="6858000" cy="36513"/>
          </a:xfrm>
          <a:prstGeom prst="rect">
            <a:avLst/>
          </a:prstGeom>
          <a:solidFill>
            <a:srgbClr val="EBECE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17" name="Rectangle 61"/>
          <p:cNvSpPr>
            <a:spLocks noChangeArrowheads="1"/>
          </p:cNvSpPr>
          <p:nvPr/>
        </p:nvSpPr>
        <p:spPr bwMode="auto">
          <a:xfrm rot="5400000" flipH="1">
            <a:off x="3891757" y="3410743"/>
            <a:ext cx="6858000" cy="36513"/>
          </a:xfrm>
          <a:prstGeom prst="rect">
            <a:avLst/>
          </a:prstGeom>
          <a:solidFill>
            <a:srgbClr val="E6E8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18" name="Rectangle 62"/>
          <p:cNvSpPr>
            <a:spLocks noChangeArrowheads="1"/>
          </p:cNvSpPr>
          <p:nvPr/>
        </p:nvSpPr>
        <p:spPr bwMode="auto">
          <a:xfrm rot="5400000" flipH="1">
            <a:off x="3655219" y="3410744"/>
            <a:ext cx="6858000" cy="36512"/>
          </a:xfrm>
          <a:prstGeom prst="rect">
            <a:avLst/>
          </a:prstGeom>
          <a:solidFill>
            <a:srgbClr val="E2E5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19" name="Rectangle 63"/>
          <p:cNvSpPr>
            <a:spLocks noChangeArrowheads="1"/>
          </p:cNvSpPr>
          <p:nvPr/>
        </p:nvSpPr>
        <p:spPr bwMode="auto">
          <a:xfrm rot="5400000" flipH="1">
            <a:off x="3420269" y="3410744"/>
            <a:ext cx="6858000" cy="36512"/>
          </a:xfrm>
          <a:prstGeom prst="rect">
            <a:avLst/>
          </a:prstGeom>
          <a:solidFill>
            <a:srgbClr val="DFE3E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20" name="Rectangle 64"/>
          <p:cNvSpPr>
            <a:spLocks noChangeArrowheads="1"/>
          </p:cNvSpPr>
          <p:nvPr/>
        </p:nvSpPr>
        <p:spPr bwMode="auto">
          <a:xfrm rot="5400000" flipH="1">
            <a:off x="3185319" y="3410744"/>
            <a:ext cx="6858000" cy="36512"/>
          </a:xfrm>
          <a:prstGeom prst="rect">
            <a:avLst/>
          </a:prstGeom>
          <a:solidFill>
            <a:srgbClr val="DDDFE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21" name="Rectangle 65"/>
          <p:cNvSpPr>
            <a:spLocks noChangeArrowheads="1"/>
          </p:cNvSpPr>
          <p:nvPr/>
        </p:nvSpPr>
        <p:spPr bwMode="auto">
          <a:xfrm flipH="1">
            <a:off x="1588" y="682783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22" name="Rectangle 66"/>
          <p:cNvSpPr>
            <a:spLocks noChangeArrowheads="1"/>
          </p:cNvSpPr>
          <p:nvPr/>
        </p:nvSpPr>
        <p:spPr bwMode="auto">
          <a:xfrm flipH="1">
            <a:off x="1588" y="1588"/>
            <a:ext cx="9144000" cy="36512"/>
          </a:xfrm>
          <a:prstGeom prst="rect">
            <a:avLst/>
          </a:prstGeom>
          <a:gradFill rotWithShape="0">
            <a:gsLst>
              <a:gs pos="0">
                <a:srgbClr val="B5BAC5"/>
              </a:gs>
              <a:gs pos="100000">
                <a:srgbClr val="F4F3F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23" name="Rectangle 67"/>
          <p:cNvSpPr>
            <a:spLocks noGrp="1" noChangeArrowheads="1"/>
          </p:cNvSpPr>
          <p:nvPr>
            <p:ph type="body" idx="1"/>
          </p:nvPr>
        </p:nvSpPr>
        <p:spPr>
          <a:xfrm>
            <a:off x="247650" y="1676400"/>
            <a:ext cx="8674100" cy="4724400"/>
          </a:xfrm>
          <a:ln>
            <a:solidFill>
              <a:schemeClr val="folHlink"/>
            </a:solidFill>
          </a:ln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u="sng" dirty="0"/>
              <a:t>Natural monopoly</a:t>
            </a:r>
            <a:r>
              <a:rPr lang="en-US" sz="2800" dirty="0"/>
              <a:t> is an industry where advantages of large scale production makes it possible for a single firm to Supply entire market output at a lower Average Cost than a larger number of firms producing </a:t>
            </a:r>
            <a:r>
              <a:rPr lang="en-US" sz="2800"/>
              <a:t>smaller Quantity.</a:t>
            </a:r>
            <a:endParaRPr lang="en-US" sz="2800" dirty="0"/>
          </a:p>
          <a:p>
            <a:pPr algn="just">
              <a:lnSpc>
                <a:spcPct val="90000"/>
              </a:lnSpc>
            </a:pPr>
            <a:endParaRPr lang="en-US" sz="2800" dirty="0"/>
          </a:p>
          <a:p>
            <a:pPr algn="just">
              <a:lnSpc>
                <a:spcPct val="90000"/>
              </a:lnSpc>
            </a:pPr>
            <a:r>
              <a:rPr lang="en-US" sz="2800" dirty="0"/>
              <a:t>Once a firm is big enough, its natural cost advantage will drive competition out of business. </a:t>
            </a:r>
          </a:p>
        </p:txBody>
      </p:sp>
      <p:sp>
        <p:nvSpPr>
          <p:cNvPr id="45124" name="Rectangle 68"/>
          <p:cNvSpPr>
            <a:spLocks noChangeArrowheads="1"/>
          </p:cNvSpPr>
          <p:nvPr/>
        </p:nvSpPr>
        <p:spPr bwMode="auto">
          <a:xfrm>
            <a:off x="3657600" y="1143000"/>
            <a:ext cx="76200" cy="152400"/>
          </a:xfrm>
          <a:prstGeom prst="rect">
            <a:avLst/>
          </a:prstGeom>
          <a:solidFill>
            <a:srgbClr val="F0D23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25" name="Rectangle 69"/>
          <p:cNvSpPr>
            <a:spLocks noGrp="1" noChangeArrowheads="1"/>
          </p:cNvSpPr>
          <p:nvPr>
            <p:ph type="title"/>
          </p:nvPr>
        </p:nvSpPr>
        <p:spPr>
          <a:xfrm>
            <a:off x="238125" y="223838"/>
            <a:ext cx="8683625" cy="1143000"/>
          </a:xfrm>
          <a:gradFill>
            <a:gsLst>
              <a:gs pos="0">
                <a:srgbClr val="F5E079"/>
              </a:gs>
              <a:gs pos="100000">
                <a:srgbClr val="F5E079">
                  <a:gamma/>
                  <a:tint val="15294"/>
                  <a:invGamma/>
                </a:srgbClr>
              </a:gs>
            </a:gsLst>
          </a:gradFill>
          <a:ln/>
        </p:spPr>
        <p:txBody>
          <a:bodyPr/>
          <a:lstStyle/>
          <a:p>
            <a:r>
              <a:rPr lang="en-US" sz="4000"/>
              <a:t>Natural Monopoly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32" name="Rectangle 92"/>
          <p:cNvSpPr>
            <a:spLocks noChangeArrowheads="1"/>
          </p:cNvSpPr>
          <p:nvPr/>
        </p:nvSpPr>
        <p:spPr bwMode="auto">
          <a:xfrm>
            <a:off x="1190625" y="1651000"/>
            <a:ext cx="6989763" cy="4660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3838"/>
            <a:ext cx="8763000" cy="1143000"/>
          </a:xfrm>
        </p:spPr>
        <p:txBody>
          <a:bodyPr/>
          <a:lstStyle/>
          <a:p>
            <a:pPr indent="457200"/>
            <a:r>
              <a:rPr lang="en-US" sz="3600">
                <a:solidFill>
                  <a:srgbClr val="010000"/>
                </a:solidFill>
              </a:rPr>
              <a:t>FIGURE 1. Natural Monopoly</a:t>
            </a:r>
            <a:endParaRPr lang="en-US" sz="3600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81000" y="304800"/>
            <a:ext cx="304800" cy="304800"/>
          </a:xfrm>
          <a:prstGeom prst="rect">
            <a:avLst/>
          </a:prstGeom>
          <a:solidFill>
            <a:srgbClr val="E14D3A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5138738" y="4021138"/>
            <a:ext cx="1587" cy="1587"/>
          </a:xfrm>
          <a:prstGeom prst="line">
            <a:avLst/>
          </a:prstGeom>
          <a:noFill/>
          <a:ln w="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5138738" y="4021138"/>
            <a:ext cx="1587" cy="1587"/>
          </a:xfrm>
          <a:prstGeom prst="line">
            <a:avLst/>
          </a:prstGeom>
          <a:noFill/>
          <a:ln w="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1190625" y="5437188"/>
            <a:ext cx="6989763" cy="1587"/>
          </a:xfrm>
          <a:prstGeom prst="line">
            <a:avLst/>
          </a:prstGeom>
          <a:noFill/>
          <a:ln w="23813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1190625" y="5729288"/>
            <a:ext cx="6989763" cy="1587"/>
          </a:xfrm>
          <a:prstGeom prst="line">
            <a:avLst/>
          </a:prstGeom>
          <a:noFill/>
          <a:ln w="23813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1190625" y="6019800"/>
            <a:ext cx="6989763" cy="1588"/>
          </a:xfrm>
          <a:prstGeom prst="line">
            <a:avLst/>
          </a:prstGeom>
          <a:noFill/>
          <a:ln w="23813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1190625" y="5145088"/>
            <a:ext cx="6989763" cy="1587"/>
          </a:xfrm>
          <a:prstGeom prst="line">
            <a:avLst/>
          </a:prstGeom>
          <a:noFill/>
          <a:ln w="23813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1190625" y="4854575"/>
            <a:ext cx="6989763" cy="1588"/>
          </a:xfrm>
          <a:prstGeom prst="line">
            <a:avLst/>
          </a:prstGeom>
          <a:noFill/>
          <a:ln w="23813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1190625" y="4562475"/>
            <a:ext cx="6989763" cy="1588"/>
          </a:xfrm>
          <a:prstGeom prst="line">
            <a:avLst/>
          </a:prstGeom>
          <a:noFill/>
          <a:ln w="23813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1190625" y="4271963"/>
            <a:ext cx="6989763" cy="1587"/>
          </a:xfrm>
          <a:prstGeom prst="line">
            <a:avLst/>
          </a:prstGeom>
          <a:noFill/>
          <a:ln w="23813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1190625" y="3979863"/>
            <a:ext cx="6989763" cy="1587"/>
          </a:xfrm>
          <a:prstGeom prst="line">
            <a:avLst/>
          </a:prstGeom>
          <a:noFill/>
          <a:ln w="23813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1190625" y="3689350"/>
            <a:ext cx="6989763" cy="1588"/>
          </a:xfrm>
          <a:prstGeom prst="line">
            <a:avLst/>
          </a:prstGeom>
          <a:noFill/>
          <a:ln w="23813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1190625" y="3397250"/>
            <a:ext cx="6989763" cy="1588"/>
          </a:xfrm>
          <a:prstGeom prst="line">
            <a:avLst/>
          </a:prstGeom>
          <a:noFill/>
          <a:ln w="23813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>
            <a:off x="1190625" y="3106738"/>
            <a:ext cx="6989763" cy="1587"/>
          </a:xfrm>
          <a:prstGeom prst="line">
            <a:avLst/>
          </a:prstGeom>
          <a:noFill/>
          <a:ln w="23813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1190625" y="2814638"/>
            <a:ext cx="6989763" cy="1587"/>
          </a:xfrm>
          <a:prstGeom prst="line">
            <a:avLst/>
          </a:prstGeom>
          <a:noFill/>
          <a:ln w="23813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 flipH="1">
            <a:off x="1190625" y="2522538"/>
            <a:ext cx="6989763" cy="1587"/>
          </a:xfrm>
          <a:prstGeom prst="line">
            <a:avLst/>
          </a:prstGeom>
          <a:noFill/>
          <a:ln w="23813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>
            <a:off x="1190625" y="2232025"/>
            <a:ext cx="6989763" cy="1588"/>
          </a:xfrm>
          <a:prstGeom prst="line">
            <a:avLst/>
          </a:prstGeom>
          <a:noFill/>
          <a:ln w="23813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>
            <a:off x="1190625" y="1939925"/>
            <a:ext cx="6989763" cy="1588"/>
          </a:xfrm>
          <a:prstGeom prst="line">
            <a:avLst/>
          </a:prstGeom>
          <a:noFill/>
          <a:ln w="23813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>
            <a:off x="1190625" y="1649413"/>
            <a:ext cx="6989763" cy="1587"/>
          </a:xfrm>
          <a:prstGeom prst="line">
            <a:avLst/>
          </a:prstGeom>
          <a:noFill/>
          <a:ln w="23813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3" name="Line 23"/>
          <p:cNvSpPr>
            <a:spLocks noChangeShapeType="1"/>
          </p:cNvSpPr>
          <p:nvPr/>
        </p:nvSpPr>
        <p:spPr bwMode="auto">
          <a:xfrm flipV="1">
            <a:off x="2063750" y="1649413"/>
            <a:ext cx="1588" cy="4662487"/>
          </a:xfrm>
          <a:prstGeom prst="line">
            <a:avLst/>
          </a:prstGeom>
          <a:noFill/>
          <a:ln w="23813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 flipV="1">
            <a:off x="1773238" y="1649413"/>
            <a:ext cx="1587" cy="4662487"/>
          </a:xfrm>
          <a:prstGeom prst="line">
            <a:avLst/>
          </a:prstGeom>
          <a:noFill/>
          <a:ln w="23813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 flipV="1">
            <a:off x="1482725" y="1649413"/>
            <a:ext cx="1588" cy="4662487"/>
          </a:xfrm>
          <a:prstGeom prst="line">
            <a:avLst/>
          </a:prstGeom>
          <a:noFill/>
          <a:ln w="23813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 flipV="1">
            <a:off x="2355850" y="1649413"/>
            <a:ext cx="1588" cy="4662487"/>
          </a:xfrm>
          <a:prstGeom prst="line">
            <a:avLst/>
          </a:prstGeom>
          <a:noFill/>
          <a:ln w="23813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7" name="Line 27"/>
          <p:cNvSpPr>
            <a:spLocks noChangeShapeType="1"/>
          </p:cNvSpPr>
          <p:nvPr/>
        </p:nvSpPr>
        <p:spPr bwMode="auto">
          <a:xfrm flipV="1">
            <a:off x="2646363" y="1649413"/>
            <a:ext cx="1587" cy="4662487"/>
          </a:xfrm>
          <a:prstGeom prst="line">
            <a:avLst/>
          </a:prstGeom>
          <a:noFill/>
          <a:ln w="23813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8" name="Line 28"/>
          <p:cNvSpPr>
            <a:spLocks noChangeShapeType="1"/>
          </p:cNvSpPr>
          <p:nvPr/>
        </p:nvSpPr>
        <p:spPr bwMode="auto">
          <a:xfrm flipV="1">
            <a:off x="2938463" y="1649413"/>
            <a:ext cx="1587" cy="4662487"/>
          </a:xfrm>
          <a:prstGeom prst="line">
            <a:avLst/>
          </a:prstGeom>
          <a:noFill/>
          <a:ln w="23813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9" name="Line 29"/>
          <p:cNvSpPr>
            <a:spLocks noChangeShapeType="1"/>
          </p:cNvSpPr>
          <p:nvPr/>
        </p:nvSpPr>
        <p:spPr bwMode="auto">
          <a:xfrm flipV="1">
            <a:off x="3228975" y="1649413"/>
            <a:ext cx="1588" cy="4662487"/>
          </a:xfrm>
          <a:prstGeom prst="line">
            <a:avLst/>
          </a:prstGeom>
          <a:noFill/>
          <a:ln w="23813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 flipV="1">
            <a:off x="3521075" y="1649413"/>
            <a:ext cx="1588" cy="4662487"/>
          </a:xfrm>
          <a:prstGeom prst="line">
            <a:avLst/>
          </a:prstGeom>
          <a:noFill/>
          <a:ln w="23813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71" name="Line 31"/>
          <p:cNvSpPr>
            <a:spLocks noChangeShapeType="1"/>
          </p:cNvSpPr>
          <p:nvPr/>
        </p:nvSpPr>
        <p:spPr bwMode="auto">
          <a:xfrm flipV="1">
            <a:off x="3811588" y="1649413"/>
            <a:ext cx="1587" cy="4662487"/>
          </a:xfrm>
          <a:prstGeom prst="line">
            <a:avLst/>
          </a:prstGeom>
          <a:noFill/>
          <a:ln w="23813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72" name="Line 32"/>
          <p:cNvSpPr>
            <a:spLocks noChangeShapeType="1"/>
          </p:cNvSpPr>
          <p:nvPr/>
        </p:nvSpPr>
        <p:spPr bwMode="auto">
          <a:xfrm flipV="1">
            <a:off x="4103688" y="1649413"/>
            <a:ext cx="1587" cy="4662487"/>
          </a:xfrm>
          <a:prstGeom prst="line">
            <a:avLst/>
          </a:prstGeom>
          <a:noFill/>
          <a:ln w="23813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73" name="Line 33"/>
          <p:cNvSpPr>
            <a:spLocks noChangeShapeType="1"/>
          </p:cNvSpPr>
          <p:nvPr/>
        </p:nvSpPr>
        <p:spPr bwMode="auto">
          <a:xfrm flipV="1">
            <a:off x="4394200" y="1649413"/>
            <a:ext cx="1588" cy="4662487"/>
          </a:xfrm>
          <a:prstGeom prst="line">
            <a:avLst/>
          </a:prstGeom>
          <a:noFill/>
          <a:ln w="23813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74" name="Line 34"/>
          <p:cNvSpPr>
            <a:spLocks noChangeShapeType="1"/>
          </p:cNvSpPr>
          <p:nvPr/>
        </p:nvSpPr>
        <p:spPr bwMode="auto">
          <a:xfrm flipV="1">
            <a:off x="4686300" y="1649413"/>
            <a:ext cx="1588" cy="4662487"/>
          </a:xfrm>
          <a:prstGeom prst="line">
            <a:avLst/>
          </a:prstGeom>
          <a:noFill/>
          <a:ln w="23813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75" name="Line 35"/>
          <p:cNvSpPr>
            <a:spLocks noChangeShapeType="1"/>
          </p:cNvSpPr>
          <p:nvPr/>
        </p:nvSpPr>
        <p:spPr bwMode="auto">
          <a:xfrm flipV="1">
            <a:off x="4976813" y="1649413"/>
            <a:ext cx="1587" cy="4662487"/>
          </a:xfrm>
          <a:prstGeom prst="line">
            <a:avLst/>
          </a:prstGeom>
          <a:noFill/>
          <a:ln w="23813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 flipV="1">
            <a:off x="5267325" y="1649413"/>
            <a:ext cx="1588" cy="4662487"/>
          </a:xfrm>
          <a:prstGeom prst="line">
            <a:avLst/>
          </a:prstGeom>
          <a:noFill/>
          <a:ln w="23813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 flipV="1">
            <a:off x="5559425" y="1649413"/>
            <a:ext cx="1588" cy="4662487"/>
          </a:xfrm>
          <a:prstGeom prst="line">
            <a:avLst/>
          </a:prstGeom>
          <a:noFill/>
          <a:ln w="23813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78" name="Line 38"/>
          <p:cNvSpPr>
            <a:spLocks noChangeShapeType="1"/>
          </p:cNvSpPr>
          <p:nvPr/>
        </p:nvSpPr>
        <p:spPr bwMode="auto">
          <a:xfrm flipV="1">
            <a:off x="5849938" y="1649413"/>
            <a:ext cx="1587" cy="4662487"/>
          </a:xfrm>
          <a:prstGeom prst="line">
            <a:avLst/>
          </a:prstGeom>
          <a:noFill/>
          <a:ln w="23813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79" name="Line 39"/>
          <p:cNvSpPr>
            <a:spLocks noChangeShapeType="1"/>
          </p:cNvSpPr>
          <p:nvPr/>
        </p:nvSpPr>
        <p:spPr bwMode="auto">
          <a:xfrm flipV="1">
            <a:off x="6142038" y="1649413"/>
            <a:ext cx="1587" cy="4662487"/>
          </a:xfrm>
          <a:prstGeom prst="line">
            <a:avLst/>
          </a:prstGeom>
          <a:noFill/>
          <a:ln w="23813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80" name="Line 40"/>
          <p:cNvSpPr>
            <a:spLocks noChangeShapeType="1"/>
          </p:cNvSpPr>
          <p:nvPr/>
        </p:nvSpPr>
        <p:spPr bwMode="auto">
          <a:xfrm flipV="1">
            <a:off x="6432550" y="1649413"/>
            <a:ext cx="1588" cy="4662487"/>
          </a:xfrm>
          <a:prstGeom prst="line">
            <a:avLst/>
          </a:prstGeom>
          <a:noFill/>
          <a:ln w="23813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 flipV="1">
            <a:off x="6724650" y="1649413"/>
            <a:ext cx="1588" cy="4662487"/>
          </a:xfrm>
          <a:prstGeom prst="line">
            <a:avLst/>
          </a:prstGeom>
          <a:noFill/>
          <a:ln w="23813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82" name="Line 42"/>
          <p:cNvSpPr>
            <a:spLocks noChangeShapeType="1"/>
          </p:cNvSpPr>
          <p:nvPr/>
        </p:nvSpPr>
        <p:spPr bwMode="auto">
          <a:xfrm flipV="1">
            <a:off x="7015163" y="1649413"/>
            <a:ext cx="1587" cy="4662487"/>
          </a:xfrm>
          <a:prstGeom prst="line">
            <a:avLst/>
          </a:prstGeom>
          <a:noFill/>
          <a:ln w="23813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 flipV="1">
            <a:off x="7307263" y="1649413"/>
            <a:ext cx="1587" cy="4662487"/>
          </a:xfrm>
          <a:prstGeom prst="line">
            <a:avLst/>
          </a:prstGeom>
          <a:noFill/>
          <a:ln w="23813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84" name="Line 44"/>
          <p:cNvSpPr>
            <a:spLocks noChangeShapeType="1"/>
          </p:cNvSpPr>
          <p:nvPr/>
        </p:nvSpPr>
        <p:spPr bwMode="auto">
          <a:xfrm flipV="1">
            <a:off x="7597775" y="1649413"/>
            <a:ext cx="1588" cy="4662487"/>
          </a:xfrm>
          <a:prstGeom prst="line">
            <a:avLst/>
          </a:prstGeom>
          <a:noFill/>
          <a:ln w="23813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85" name="Line 45"/>
          <p:cNvSpPr>
            <a:spLocks noChangeShapeType="1"/>
          </p:cNvSpPr>
          <p:nvPr/>
        </p:nvSpPr>
        <p:spPr bwMode="auto">
          <a:xfrm flipV="1">
            <a:off x="7889875" y="1649413"/>
            <a:ext cx="1588" cy="4662487"/>
          </a:xfrm>
          <a:prstGeom prst="line">
            <a:avLst/>
          </a:prstGeom>
          <a:noFill/>
          <a:ln w="23813">
            <a:solidFill>
              <a:srgbClr val="B3E3E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86" name="Rectangle 46"/>
          <p:cNvSpPr>
            <a:spLocks noChangeArrowheads="1"/>
          </p:cNvSpPr>
          <p:nvPr/>
        </p:nvSpPr>
        <p:spPr bwMode="auto">
          <a:xfrm>
            <a:off x="1190625" y="1649413"/>
            <a:ext cx="6989763" cy="4662487"/>
          </a:xfrm>
          <a:prstGeom prst="rect">
            <a:avLst/>
          </a:prstGeom>
          <a:noFill/>
          <a:ln w="23813">
            <a:solidFill>
              <a:srgbClr val="B3E3EE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95" name="Freeform 55"/>
          <p:cNvSpPr>
            <a:spLocks noEditPoints="1"/>
          </p:cNvSpPr>
          <p:nvPr/>
        </p:nvSpPr>
        <p:spPr bwMode="auto">
          <a:xfrm>
            <a:off x="5826125" y="3446463"/>
            <a:ext cx="1588" cy="1698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"/>
              </a:cxn>
              <a:cxn ang="0">
                <a:pos x="0" y="92"/>
              </a:cxn>
              <a:cxn ang="0">
                <a:pos x="0" y="153"/>
              </a:cxn>
              <a:cxn ang="0">
                <a:pos x="0" y="199"/>
              </a:cxn>
              <a:cxn ang="0">
                <a:pos x="0" y="260"/>
              </a:cxn>
              <a:cxn ang="0">
                <a:pos x="0" y="306"/>
              </a:cxn>
              <a:cxn ang="0">
                <a:pos x="0" y="367"/>
              </a:cxn>
              <a:cxn ang="0">
                <a:pos x="0" y="397"/>
              </a:cxn>
              <a:cxn ang="0">
                <a:pos x="0" y="459"/>
              </a:cxn>
              <a:cxn ang="0">
                <a:pos x="0" y="505"/>
              </a:cxn>
              <a:cxn ang="0">
                <a:pos x="0" y="566"/>
              </a:cxn>
              <a:cxn ang="0">
                <a:pos x="0" y="612"/>
              </a:cxn>
              <a:cxn ang="0">
                <a:pos x="0" y="673"/>
              </a:cxn>
              <a:cxn ang="0">
                <a:pos x="0" y="703"/>
              </a:cxn>
              <a:cxn ang="0">
                <a:pos x="0" y="765"/>
              </a:cxn>
              <a:cxn ang="0">
                <a:pos x="0" y="810"/>
              </a:cxn>
              <a:cxn ang="0">
                <a:pos x="0" y="872"/>
              </a:cxn>
              <a:cxn ang="0">
                <a:pos x="0" y="918"/>
              </a:cxn>
              <a:cxn ang="0">
                <a:pos x="0" y="979"/>
              </a:cxn>
              <a:cxn ang="0">
                <a:pos x="0" y="1009"/>
              </a:cxn>
              <a:cxn ang="0">
                <a:pos x="0" y="1070"/>
              </a:cxn>
            </a:cxnLst>
            <a:rect l="0" t="0" r="r" b="b"/>
            <a:pathLst>
              <a:path h="1070">
                <a:moveTo>
                  <a:pt x="0" y="0"/>
                </a:moveTo>
                <a:lnTo>
                  <a:pt x="0" y="61"/>
                </a:lnTo>
                <a:moveTo>
                  <a:pt x="0" y="92"/>
                </a:moveTo>
                <a:lnTo>
                  <a:pt x="0" y="153"/>
                </a:lnTo>
                <a:moveTo>
                  <a:pt x="0" y="199"/>
                </a:moveTo>
                <a:lnTo>
                  <a:pt x="0" y="260"/>
                </a:lnTo>
                <a:moveTo>
                  <a:pt x="0" y="306"/>
                </a:moveTo>
                <a:lnTo>
                  <a:pt x="0" y="367"/>
                </a:lnTo>
                <a:moveTo>
                  <a:pt x="0" y="397"/>
                </a:moveTo>
                <a:lnTo>
                  <a:pt x="0" y="459"/>
                </a:lnTo>
                <a:moveTo>
                  <a:pt x="0" y="505"/>
                </a:moveTo>
                <a:lnTo>
                  <a:pt x="0" y="566"/>
                </a:lnTo>
                <a:moveTo>
                  <a:pt x="0" y="612"/>
                </a:moveTo>
                <a:lnTo>
                  <a:pt x="0" y="673"/>
                </a:lnTo>
                <a:moveTo>
                  <a:pt x="0" y="703"/>
                </a:moveTo>
                <a:lnTo>
                  <a:pt x="0" y="765"/>
                </a:lnTo>
                <a:moveTo>
                  <a:pt x="0" y="810"/>
                </a:moveTo>
                <a:lnTo>
                  <a:pt x="0" y="872"/>
                </a:lnTo>
                <a:moveTo>
                  <a:pt x="0" y="918"/>
                </a:moveTo>
                <a:lnTo>
                  <a:pt x="0" y="979"/>
                </a:lnTo>
                <a:moveTo>
                  <a:pt x="0" y="1009"/>
                </a:moveTo>
                <a:lnTo>
                  <a:pt x="0" y="1070"/>
                </a:lnTo>
              </a:path>
            </a:pathLst>
          </a:cu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00" name="Freeform 60"/>
          <p:cNvSpPr>
            <a:spLocks/>
          </p:cNvSpPr>
          <p:nvPr/>
        </p:nvSpPr>
        <p:spPr bwMode="auto">
          <a:xfrm>
            <a:off x="2914650" y="1965325"/>
            <a:ext cx="4975225" cy="3179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" y="2003"/>
              </a:cxn>
              <a:cxn ang="0">
                <a:pos x="3134" y="2003"/>
              </a:cxn>
            </a:cxnLst>
            <a:rect l="0" t="0" r="r" b="b"/>
            <a:pathLst>
              <a:path w="3134" h="2003">
                <a:moveTo>
                  <a:pt x="0" y="0"/>
                </a:moveTo>
                <a:lnTo>
                  <a:pt x="15" y="2003"/>
                </a:lnTo>
                <a:lnTo>
                  <a:pt x="3134" y="2003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08" name="Line 68"/>
          <p:cNvSpPr>
            <a:spLocks noChangeShapeType="1"/>
          </p:cNvSpPr>
          <p:nvPr/>
        </p:nvSpPr>
        <p:spPr bwMode="auto">
          <a:xfrm>
            <a:off x="4806950" y="3713163"/>
            <a:ext cx="1588" cy="1587"/>
          </a:xfrm>
          <a:prstGeom prst="line">
            <a:avLst/>
          </a:prstGeom>
          <a:noFill/>
          <a:ln w="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909" name="Line 69"/>
          <p:cNvSpPr>
            <a:spLocks noChangeShapeType="1"/>
          </p:cNvSpPr>
          <p:nvPr/>
        </p:nvSpPr>
        <p:spPr bwMode="auto">
          <a:xfrm>
            <a:off x="4806950" y="3713163"/>
            <a:ext cx="1588" cy="1587"/>
          </a:xfrm>
          <a:prstGeom prst="line">
            <a:avLst/>
          </a:prstGeom>
          <a:noFill/>
          <a:ln w="0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3351213" y="2281238"/>
            <a:ext cx="4362450" cy="2217737"/>
            <a:chOff x="2111" y="1437"/>
            <a:chExt cx="2748" cy="1397"/>
          </a:xfrm>
        </p:grpSpPr>
        <p:sp>
          <p:nvSpPr>
            <p:cNvPr id="35887" name="Freeform 47"/>
            <p:cNvSpPr>
              <a:spLocks/>
            </p:cNvSpPr>
            <p:nvPr/>
          </p:nvSpPr>
          <p:spPr bwMode="auto">
            <a:xfrm>
              <a:off x="2111" y="1437"/>
              <a:ext cx="2415" cy="12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2" y="336"/>
                </a:cxn>
                <a:cxn ang="0">
                  <a:pos x="1559" y="703"/>
                </a:cxn>
                <a:cxn ang="0">
                  <a:pos x="2018" y="1070"/>
                </a:cxn>
                <a:cxn ang="0">
                  <a:pos x="2415" y="1284"/>
                </a:cxn>
              </a:cxnLst>
              <a:rect l="0" t="0" r="r" b="b"/>
              <a:pathLst>
                <a:path w="2415" h="1284">
                  <a:moveTo>
                    <a:pt x="0" y="0"/>
                  </a:moveTo>
                  <a:lnTo>
                    <a:pt x="642" y="336"/>
                  </a:lnTo>
                  <a:lnTo>
                    <a:pt x="1559" y="703"/>
                  </a:lnTo>
                  <a:lnTo>
                    <a:pt x="2018" y="1070"/>
                  </a:lnTo>
                  <a:lnTo>
                    <a:pt x="2415" y="1284"/>
                  </a:lnTo>
                </a:path>
              </a:pathLst>
            </a:custGeom>
            <a:noFill/>
            <a:ln w="730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8" name="Rectangle 78"/>
            <p:cNvSpPr>
              <a:spLocks noChangeArrowheads="1"/>
            </p:cNvSpPr>
            <p:nvPr/>
          </p:nvSpPr>
          <p:spPr bwMode="auto">
            <a:xfrm>
              <a:off x="4570" y="2632"/>
              <a:ext cx="28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Arial" charset="0"/>
                </a:rPr>
                <a:t>AC </a:t>
              </a:r>
              <a:endParaRPr lang="en-US"/>
            </a:p>
          </p:txBody>
        </p:sp>
      </p:grpSp>
      <p:sp>
        <p:nvSpPr>
          <p:cNvPr id="35919" name="Rectangle 79"/>
          <p:cNvSpPr>
            <a:spLocks noChangeArrowheads="1"/>
          </p:cNvSpPr>
          <p:nvPr/>
        </p:nvSpPr>
        <p:spPr bwMode="auto">
          <a:xfrm rot="16200000">
            <a:off x="708026" y="2987675"/>
            <a:ext cx="17907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b="1">
                <a:solidFill>
                  <a:srgbClr val="000000"/>
                </a:solidFill>
                <a:latin typeface="Arial" charset="0"/>
              </a:rPr>
              <a:t>Average Cost </a:t>
            </a:r>
            <a:endParaRPr lang="en-US"/>
          </a:p>
        </p:txBody>
      </p:sp>
      <p:sp>
        <p:nvSpPr>
          <p:cNvPr id="35920" name="Rectangle 80"/>
          <p:cNvSpPr>
            <a:spLocks noChangeArrowheads="1"/>
          </p:cNvSpPr>
          <p:nvPr/>
        </p:nvSpPr>
        <p:spPr bwMode="auto">
          <a:xfrm>
            <a:off x="4592638" y="5703888"/>
            <a:ext cx="23606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b="1">
                <a:solidFill>
                  <a:srgbClr val="000000"/>
                </a:solidFill>
                <a:latin typeface="Arial" charset="0"/>
              </a:rPr>
              <a:t>Quantity Supplied </a:t>
            </a:r>
            <a:endParaRPr lang="en-US"/>
          </a:p>
        </p:txBody>
      </p:sp>
      <p:sp>
        <p:nvSpPr>
          <p:cNvPr id="35921" name="Rectangle 81"/>
          <p:cNvSpPr>
            <a:spLocks noChangeArrowheads="1"/>
          </p:cNvSpPr>
          <p:nvPr/>
        </p:nvSpPr>
        <p:spPr bwMode="auto">
          <a:xfrm>
            <a:off x="6378575" y="5184775"/>
            <a:ext cx="4445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b="1">
                <a:solidFill>
                  <a:srgbClr val="000000"/>
                </a:solidFill>
                <a:latin typeface="Arial" charset="0"/>
              </a:rPr>
              <a:t>2.5 </a:t>
            </a:r>
            <a:endParaRPr lang="en-US"/>
          </a:p>
        </p:txBody>
      </p:sp>
      <p:sp>
        <p:nvSpPr>
          <p:cNvPr id="35922" name="Rectangle 82"/>
          <p:cNvSpPr>
            <a:spLocks noChangeArrowheads="1"/>
          </p:cNvSpPr>
          <p:nvPr/>
        </p:nvSpPr>
        <p:spPr bwMode="auto">
          <a:xfrm>
            <a:off x="5761038" y="5184775"/>
            <a:ext cx="2222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b="1">
                <a:solidFill>
                  <a:srgbClr val="FF1919"/>
                </a:solidFill>
                <a:latin typeface="Arial" charset="0"/>
              </a:rPr>
              <a:t>2 </a:t>
            </a:r>
            <a:endParaRPr lang="en-US"/>
          </a:p>
        </p:txBody>
      </p:sp>
      <p:sp>
        <p:nvSpPr>
          <p:cNvPr id="35923" name="Rectangle 83"/>
          <p:cNvSpPr>
            <a:spLocks noChangeArrowheads="1"/>
          </p:cNvSpPr>
          <p:nvPr/>
        </p:nvSpPr>
        <p:spPr bwMode="auto">
          <a:xfrm>
            <a:off x="4300538" y="5184775"/>
            <a:ext cx="2222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b="1">
                <a:solidFill>
                  <a:srgbClr val="3373FF"/>
                </a:solidFill>
                <a:latin typeface="Arial" charset="0"/>
              </a:rPr>
              <a:t>1 </a:t>
            </a:r>
            <a:endParaRPr lang="en-US"/>
          </a:p>
        </p:txBody>
      </p:sp>
      <p:sp>
        <p:nvSpPr>
          <p:cNvPr id="35924" name="Rectangle 84"/>
          <p:cNvSpPr>
            <a:spLocks noChangeArrowheads="1"/>
          </p:cNvSpPr>
          <p:nvPr/>
        </p:nvSpPr>
        <p:spPr bwMode="auto">
          <a:xfrm>
            <a:off x="2320925" y="3787775"/>
            <a:ext cx="5921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b="1">
                <a:solidFill>
                  <a:srgbClr val="000000"/>
                </a:solidFill>
                <a:latin typeface="Arial" charset="0"/>
              </a:rPr>
              <a:t>2.00 </a:t>
            </a:r>
            <a:endParaRPr lang="en-US"/>
          </a:p>
        </p:txBody>
      </p:sp>
      <p:sp>
        <p:nvSpPr>
          <p:cNvPr id="35925" name="Rectangle 85"/>
          <p:cNvSpPr>
            <a:spLocks noChangeArrowheads="1"/>
          </p:cNvSpPr>
          <p:nvPr/>
        </p:nvSpPr>
        <p:spPr bwMode="auto">
          <a:xfrm>
            <a:off x="2320925" y="3203575"/>
            <a:ext cx="5921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b="1" dirty="0">
                <a:solidFill>
                  <a:srgbClr val="FF1919"/>
                </a:solidFill>
                <a:latin typeface="Arial" charset="0"/>
              </a:rPr>
              <a:t>2.50 </a:t>
            </a:r>
            <a:endParaRPr lang="en-US" dirty="0"/>
          </a:p>
        </p:txBody>
      </p:sp>
      <p:sp>
        <p:nvSpPr>
          <p:cNvPr id="35926" name="Rectangle 86"/>
          <p:cNvSpPr>
            <a:spLocks noChangeArrowheads="1"/>
          </p:cNvSpPr>
          <p:nvPr/>
        </p:nvSpPr>
        <p:spPr bwMode="auto">
          <a:xfrm>
            <a:off x="2159000" y="2651125"/>
            <a:ext cx="67326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b="1" dirty="0">
                <a:solidFill>
                  <a:srgbClr val="3373FF"/>
                </a:solidFill>
                <a:latin typeface="Arial" charset="0"/>
              </a:rPr>
              <a:t> 3.00 </a:t>
            </a:r>
            <a:endParaRPr lang="en-US" dirty="0"/>
          </a:p>
        </p:txBody>
      </p:sp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2914650" y="2392363"/>
            <a:ext cx="1652588" cy="2778125"/>
            <a:chOff x="1836" y="1507"/>
            <a:chExt cx="1041" cy="1750"/>
          </a:xfrm>
        </p:grpSpPr>
        <p:sp>
          <p:nvSpPr>
            <p:cNvPr id="35890" name="Freeform 50"/>
            <p:cNvSpPr>
              <a:spLocks noEditPoints="1"/>
            </p:cNvSpPr>
            <p:nvPr/>
          </p:nvSpPr>
          <p:spPr bwMode="auto">
            <a:xfrm>
              <a:off x="1836" y="1773"/>
              <a:ext cx="886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" y="0"/>
                </a:cxn>
                <a:cxn ang="0">
                  <a:pos x="107" y="0"/>
                </a:cxn>
                <a:cxn ang="0">
                  <a:pos x="168" y="0"/>
                </a:cxn>
                <a:cxn ang="0">
                  <a:pos x="214" y="0"/>
                </a:cxn>
                <a:cxn ang="0">
                  <a:pos x="275" y="0"/>
                </a:cxn>
                <a:cxn ang="0">
                  <a:pos x="305" y="0"/>
                </a:cxn>
                <a:cxn ang="0">
                  <a:pos x="366" y="0"/>
                </a:cxn>
                <a:cxn ang="0">
                  <a:pos x="412" y="0"/>
                </a:cxn>
                <a:cxn ang="0">
                  <a:pos x="473" y="0"/>
                </a:cxn>
                <a:cxn ang="0">
                  <a:pos x="519" y="0"/>
                </a:cxn>
                <a:cxn ang="0">
                  <a:pos x="580" y="0"/>
                </a:cxn>
                <a:cxn ang="0">
                  <a:pos x="611" y="0"/>
                </a:cxn>
                <a:cxn ang="0">
                  <a:pos x="672" y="0"/>
                </a:cxn>
                <a:cxn ang="0">
                  <a:pos x="718" y="0"/>
                </a:cxn>
                <a:cxn ang="0">
                  <a:pos x="779" y="0"/>
                </a:cxn>
                <a:cxn ang="0">
                  <a:pos x="825" y="0"/>
                </a:cxn>
                <a:cxn ang="0">
                  <a:pos x="886" y="0"/>
                </a:cxn>
              </a:cxnLst>
              <a:rect l="0" t="0" r="r" b="b"/>
              <a:pathLst>
                <a:path w="886">
                  <a:moveTo>
                    <a:pt x="0" y="0"/>
                  </a:moveTo>
                  <a:lnTo>
                    <a:pt x="61" y="0"/>
                  </a:lnTo>
                  <a:moveTo>
                    <a:pt x="107" y="0"/>
                  </a:moveTo>
                  <a:lnTo>
                    <a:pt x="168" y="0"/>
                  </a:lnTo>
                  <a:moveTo>
                    <a:pt x="214" y="0"/>
                  </a:moveTo>
                  <a:lnTo>
                    <a:pt x="275" y="0"/>
                  </a:lnTo>
                  <a:moveTo>
                    <a:pt x="305" y="0"/>
                  </a:moveTo>
                  <a:lnTo>
                    <a:pt x="366" y="0"/>
                  </a:lnTo>
                  <a:moveTo>
                    <a:pt x="412" y="0"/>
                  </a:moveTo>
                  <a:lnTo>
                    <a:pt x="473" y="0"/>
                  </a:lnTo>
                  <a:moveTo>
                    <a:pt x="519" y="0"/>
                  </a:moveTo>
                  <a:lnTo>
                    <a:pt x="580" y="0"/>
                  </a:lnTo>
                  <a:moveTo>
                    <a:pt x="611" y="0"/>
                  </a:moveTo>
                  <a:lnTo>
                    <a:pt x="672" y="0"/>
                  </a:lnTo>
                  <a:moveTo>
                    <a:pt x="718" y="0"/>
                  </a:moveTo>
                  <a:lnTo>
                    <a:pt x="779" y="0"/>
                  </a:lnTo>
                  <a:moveTo>
                    <a:pt x="825" y="0"/>
                  </a:moveTo>
                  <a:lnTo>
                    <a:pt x="886" y="0"/>
                  </a:lnTo>
                </a:path>
              </a:pathLst>
            </a:custGeom>
            <a:noFill/>
            <a:ln w="23813">
              <a:solidFill>
                <a:srgbClr val="3A52A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1" name="Freeform 51"/>
            <p:cNvSpPr>
              <a:spLocks noEditPoints="1"/>
            </p:cNvSpPr>
            <p:nvPr/>
          </p:nvSpPr>
          <p:spPr bwMode="auto">
            <a:xfrm>
              <a:off x="2753" y="1804"/>
              <a:ext cx="1" cy="14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1"/>
                </a:cxn>
                <a:cxn ang="0">
                  <a:pos x="0" y="91"/>
                </a:cxn>
                <a:cxn ang="0">
                  <a:pos x="0" y="153"/>
                </a:cxn>
                <a:cxn ang="0">
                  <a:pos x="0" y="198"/>
                </a:cxn>
                <a:cxn ang="0">
                  <a:pos x="0" y="260"/>
                </a:cxn>
                <a:cxn ang="0">
                  <a:pos x="0" y="306"/>
                </a:cxn>
                <a:cxn ang="0">
                  <a:pos x="0" y="367"/>
                </a:cxn>
                <a:cxn ang="0">
                  <a:pos x="0" y="397"/>
                </a:cxn>
                <a:cxn ang="0">
                  <a:pos x="0" y="459"/>
                </a:cxn>
                <a:cxn ang="0">
                  <a:pos x="0" y="504"/>
                </a:cxn>
                <a:cxn ang="0">
                  <a:pos x="0" y="566"/>
                </a:cxn>
                <a:cxn ang="0">
                  <a:pos x="0" y="611"/>
                </a:cxn>
                <a:cxn ang="0">
                  <a:pos x="0" y="673"/>
                </a:cxn>
                <a:cxn ang="0">
                  <a:pos x="0" y="703"/>
                </a:cxn>
                <a:cxn ang="0">
                  <a:pos x="0" y="764"/>
                </a:cxn>
                <a:cxn ang="0">
                  <a:pos x="0" y="810"/>
                </a:cxn>
                <a:cxn ang="0">
                  <a:pos x="0" y="872"/>
                </a:cxn>
                <a:cxn ang="0">
                  <a:pos x="0" y="917"/>
                </a:cxn>
                <a:cxn ang="0">
                  <a:pos x="0" y="979"/>
                </a:cxn>
                <a:cxn ang="0">
                  <a:pos x="0" y="1009"/>
                </a:cxn>
                <a:cxn ang="0">
                  <a:pos x="0" y="1070"/>
                </a:cxn>
                <a:cxn ang="0">
                  <a:pos x="0" y="1116"/>
                </a:cxn>
                <a:cxn ang="0">
                  <a:pos x="0" y="1177"/>
                </a:cxn>
                <a:cxn ang="0">
                  <a:pos x="0" y="1223"/>
                </a:cxn>
                <a:cxn ang="0">
                  <a:pos x="0" y="1285"/>
                </a:cxn>
                <a:cxn ang="0">
                  <a:pos x="0" y="1315"/>
                </a:cxn>
                <a:cxn ang="0">
                  <a:pos x="0" y="1376"/>
                </a:cxn>
                <a:cxn ang="0">
                  <a:pos x="0" y="1422"/>
                </a:cxn>
                <a:cxn ang="0">
                  <a:pos x="0" y="1453"/>
                </a:cxn>
              </a:cxnLst>
              <a:rect l="0" t="0" r="r" b="b"/>
              <a:pathLst>
                <a:path h="1453">
                  <a:moveTo>
                    <a:pt x="0" y="0"/>
                  </a:moveTo>
                  <a:lnTo>
                    <a:pt x="0" y="61"/>
                  </a:lnTo>
                  <a:moveTo>
                    <a:pt x="0" y="91"/>
                  </a:moveTo>
                  <a:lnTo>
                    <a:pt x="0" y="153"/>
                  </a:lnTo>
                  <a:moveTo>
                    <a:pt x="0" y="198"/>
                  </a:moveTo>
                  <a:lnTo>
                    <a:pt x="0" y="260"/>
                  </a:lnTo>
                  <a:moveTo>
                    <a:pt x="0" y="306"/>
                  </a:moveTo>
                  <a:lnTo>
                    <a:pt x="0" y="367"/>
                  </a:lnTo>
                  <a:moveTo>
                    <a:pt x="0" y="397"/>
                  </a:moveTo>
                  <a:lnTo>
                    <a:pt x="0" y="459"/>
                  </a:lnTo>
                  <a:moveTo>
                    <a:pt x="0" y="504"/>
                  </a:moveTo>
                  <a:lnTo>
                    <a:pt x="0" y="566"/>
                  </a:lnTo>
                  <a:moveTo>
                    <a:pt x="0" y="611"/>
                  </a:moveTo>
                  <a:lnTo>
                    <a:pt x="0" y="673"/>
                  </a:lnTo>
                  <a:moveTo>
                    <a:pt x="0" y="703"/>
                  </a:moveTo>
                  <a:lnTo>
                    <a:pt x="0" y="764"/>
                  </a:lnTo>
                  <a:moveTo>
                    <a:pt x="0" y="810"/>
                  </a:moveTo>
                  <a:lnTo>
                    <a:pt x="0" y="872"/>
                  </a:lnTo>
                  <a:moveTo>
                    <a:pt x="0" y="917"/>
                  </a:moveTo>
                  <a:lnTo>
                    <a:pt x="0" y="979"/>
                  </a:lnTo>
                  <a:moveTo>
                    <a:pt x="0" y="1009"/>
                  </a:moveTo>
                  <a:lnTo>
                    <a:pt x="0" y="1070"/>
                  </a:lnTo>
                  <a:moveTo>
                    <a:pt x="0" y="1116"/>
                  </a:moveTo>
                  <a:lnTo>
                    <a:pt x="0" y="1177"/>
                  </a:lnTo>
                  <a:moveTo>
                    <a:pt x="0" y="1223"/>
                  </a:moveTo>
                  <a:lnTo>
                    <a:pt x="0" y="1285"/>
                  </a:lnTo>
                  <a:moveTo>
                    <a:pt x="0" y="1315"/>
                  </a:moveTo>
                  <a:lnTo>
                    <a:pt x="0" y="1376"/>
                  </a:lnTo>
                  <a:moveTo>
                    <a:pt x="0" y="1422"/>
                  </a:moveTo>
                  <a:lnTo>
                    <a:pt x="0" y="1453"/>
                  </a:lnTo>
                </a:path>
              </a:pathLst>
            </a:custGeom>
            <a:noFill/>
            <a:ln w="23813">
              <a:solidFill>
                <a:srgbClr val="3A52A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70"/>
            <p:cNvGrpSpPr>
              <a:grpSpLocks/>
            </p:cNvGrpSpPr>
            <p:nvPr/>
          </p:nvGrpSpPr>
          <p:grpSpPr bwMode="auto">
            <a:xfrm>
              <a:off x="2707" y="1712"/>
              <a:ext cx="107" cy="107"/>
              <a:chOff x="2707" y="1712"/>
              <a:chExt cx="107" cy="107"/>
            </a:xfrm>
          </p:grpSpPr>
          <p:sp>
            <p:nvSpPr>
              <p:cNvPr id="35906" name="Oval 66"/>
              <p:cNvSpPr>
                <a:spLocks noChangeArrowheads="1"/>
              </p:cNvSpPr>
              <p:nvPr/>
            </p:nvSpPr>
            <p:spPr bwMode="auto">
              <a:xfrm>
                <a:off x="2707" y="1712"/>
                <a:ext cx="107" cy="107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07" name="Oval 67"/>
              <p:cNvSpPr>
                <a:spLocks noChangeArrowheads="1"/>
              </p:cNvSpPr>
              <p:nvPr/>
            </p:nvSpPr>
            <p:spPr bwMode="auto">
              <a:xfrm>
                <a:off x="2730" y="1735"/>
                <a:ext cx="61" cy="62"/>
              </a:xfrm>
              <a:prstGeom prst="ellipse">
                <a:avLst/>
              </a:prstGeom>
              <a:solidFill>
                <a:srgbClr val="3A52A3"/>
              </a:solidFill>
              <a:ln w="0">
                <a:solidFill>
                  <a:srgbClr val="3A52A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915" name="Rectangle 75"/>
            <p:cNvSpPr>
              <a:spLocks noChangeArrowheads="1"/>
            </p:cNvSpPr>
            <p:nvPr/>
          </p:nvSpPr>
          <p:spPr bwMode="auto">
            <a:xfrm>
              <a:off x="2709" y="1507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i="1">
                  <a:solidFill>
                    <a:srgbClr val="3373FF"/>
                  </a:solidFill>
                  <a:latin typeface="Arial" charset="0"/>
                </a:rPr>
                <a:t>B </a:t>
              </a:r>
              <a:endParaRPr lang="en-US"/>
            </a:p>
          </p:txBody>
        </p:sp>
      </p:grpSp>
      <p:grpSp>
        <p:nvGrpSpPr>
          <p:cNvPr id="5" name="Group 89"/>
          <p:cNvGrpSpPr>
            <a:grpSpLocks/>
          </p:cNvGrpSpPr>
          <p:nvPr/>
        </p:nvGrpSpPr>
        <p:grpSpPr bwMode="auto">
          <a:xfrm>
            <a:off x="2914650" y="3008313"/>
            <a:ext cx="3113088" cy="2136775"/>
            <a:chOff x="1836" y="1895"/>
            <a:chExt cx="1961" cy="1346"/>
          </a:xfrm>
        </p:grpSpPr>
        <p:sp>
          <p:nvSpPr>
            <p:cNvPr id="35898" name="Freeform 58"/>
            <p:cNvSpPr>
              <a:spLocks noEditPoints="1"/>
            </p:cNvSpPr>
            <p:nvPr/>
          </p:nvSpPr>
          <p:spPr bwMode="auto">
            <a:xfrm>
              <a:off x="1836" y="2140"/>
              <a:ext cx="180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" y="0"/>
                </a:cxn>
                <a:cxn ang="0">
                  <a:pos x="107" y="0"/>
                </a:cxn>
                <a:cxn ang="0">
                  <a:pos x="168" y="0"/>
                </a:cxn>
                <a:cxn ang="0">
                  <a:pos x="214" y="0"/>
                </a:cxn>
                <a:cxn ang="0">
                  <a:pos x="275" y="0"/>
                </a:cxn>
                <a:cxn ang="0">
                  <a:pos x="305" y="0"/>
                </a:cxn>
                <a:cxn ang="0">
                  <a:pos x="366" y="0"/>
                </a:cxn>
                <a:cxn ang="0">
                  <a:pos x="412" y="0"/>
                </a:cxn>
                <a:cxn ang="0">
                  <a:pos x="473" y="0"/>
                </a:cxn>
                <a:cxn ang="0">
                  <a:pos x="519" y="0"/>
                </a:cxn>
                <a:cxn ang="0">
                  <a:pos x="580" y="0"/>
                </a:cxn>
                <a:cxn ang="0">
                  <a:pos x="611" y="0"/>
                </a:cxn>
                <a:cxn ang="0">
                  <a:pos x="672" y="0"/>
                </a:cxn>
                <a:cxn ang="0">
                  <a:pos x="718" y="0"/>
                </a:cxn>
                <a:cxn ang="0">
                  <a:pos x="779" y="0"/>
                </a:cxn>
                <a:cxn ang="0">
                  <a:pos x="825" y="0"/>
                </a:cxn>
                <a:cxn ang="0">
                  <a:pos x="886" y="0"/>
                </a:cxn>
                <a:cxn ang="0">
                  <a:pos x="917" y="0"/>
                </a:cxn>
                <a:cxn ang="0">
                  <a:pos x="978" y="0"/>
                </a:cxn>
                <a:cxn ang="0">
                  <a:pos x="1024" y="0"/>
                </a:cxn>
                <a:cxn ang="0">
                  <a:pos x="1085" y="0"/>
                </a:cxn>
                <a:cxn ang="0">
                  <a:pos x="1131" y="0"/>
                </a:cxn>
                <a:cxn ang="0">
                  <a:pos x="1192" y="0"/>
                </a:cxn>
                <a:cxn ang="0">
                  <a:pos x="1223" y="0"/>
                </a:cxn>
                <a:cxn ang="0">
                  <a:pos x="1284" y="0"/>
                </a:cxn>
                <a:cxn ang="0">
                  <a:pos x="1330" y="0"/>
                </a:cxn>
                <a:cxn ang="0">
                  <a:pos x="1391" y="0"/>
                </a:cxn>
                <a:cxn ang="0">
                  <a:pos x="1437" y="0"/>
                </a:cxn>
                <a:cxn ang="0">
                  <a:pos x="1498" y="0"/>
                </a:cxn>
                <a:cxn ang="0">
                  <a:pos x="1528" y="0"/>
                </a:cxn>
                <a:cxn ang="0">
                  <a:pos x="1589" y="0"/>
                </a:cxn>
                <a:cxn ang="0">
                  <a:pos x="1635" y="0"/>
                </a:cxn>
                <a:cxn ang="0">
                  <a:pos x="1696" y="0"/>
                </a:cxn>
                <a:cxn ang="0">
                  <a:pos x="1742" y="0"/>
                </a:cxn>
                <a:cxn ang="0">
                  <a:pos x="1804" y="0"/>
                </a:cxn>
              </a:cxnLst>
              <a:rect l="0" t="0" r="r" b="b"/>
              <a:pathLst>
                <a:path w="1804">
                  <a:moveTo>
                    <a:pt x="0" y="0"/>
                  </a:moveTo>
                  <a:lnTo>
                    <a:pt x="61" y="0"/>
                  </a:lnTo>
                  <a:moveTo>
                    <a:pt x="107" y="0"/>
                  </a:moveTo>
                  <a:lnTo>
                    <a:pt x="168" y="0"/>
                  </a:lnTo>
                  <a:moveTo>
                    <a:pt x="214" y="0"/>
                  </a:moveTo>
                  <a:lnTo>
                    <a:pt x="275" y="0"/>
                  </a:lnTo>
                  <a:moveTo>
                    <a:pt x="305" y="0"/>
                  </a:moveTo>
                  <a:lnTo>
                    <a:pt x="366" y="0"/>
                  </a:lnTo>
                  <a:moveTo>
                    <a:pt x="412" y="0"/>
                  </a:moveTo>
                  <a:lnTo>
                    <a:pt x="473" y="0"/>
                  </a:lnTo>
                  <a:moveTo>
                    <a:pt x="519" y="0"/>
                  </a:moveTo>
                  <a:lnTo>
                    <a:pt x="580" y="0"/>
                  </a:lnTo>
                  <a:moveTo>
                    <a:pt x="611" y="0"/>
                  </a:moveTo>
                  <a:lnTo>
                    <a:pt x="672" y="0"/>
                  </a:lnTo>
                  <a:moveTo>
                    <a:pt x="718" y="0"/>
                  </a:moveTo>
                  <a:lnTo>
                    <a:pt x="779" y="0"/>
                  </a:lnTo>
                  <a:moveTo>
                    <a:pt x="825" y="0"/>
                  </a:moveTo>
                  <a:lnTo>
                    <a:pt x="886" y="0"/>
                  </a:lnTo>
                  <a:moveTo>
                    <a:pt x="917" y="0"/>
                  </a:moveTo>
                  <a:lnTo>
                    <a:pt x="978" y="0"/>
                  </a:lnTo>
                  <a:moveTo>
                    <a:pt x="1024" y="0"/>
                  </a:moveTo>
                  <a:lnTo>
                    <a:pt x="1085" y="0"/>
                  </a:lnTo>
                  <a:moveTo>
                    <a:pt x="1131" y="0"/>
                  </a:moveTo>
                  <a:lnTo>
                    <a:pt x="1192" y="0"/>
                  </a:lnTo>
                  <a:moveTo>
                    <a:pt x="1223" y="0"/>
                  </a:moveTo>
                  <a:lnTo>
                    <a:pt x="1284" y="0"/>
                  </a:lnTo>
                  <a:moveTo>
                    <a:pt x="1330" y="0"/>
                  </a:moveTo>
                  <a:lnTo>
                    <a:pt x="1391" y="0"/>
                  </a:lnTo>
                  <a:moveTo>
                    <a:pt x="1437" y="0"/>
                  </a:moveTo>
                  <a:lnTo>
                    <a:pt x="1498" y="0"/>
                  </a:lnTo>
                  <a:moveTo>
                    <a:pt x="1528" y="0"/>
                  </a:moveTo>
                  <a:lnTo>
                    <a:pt x="1589" y="0"/>
                  </a:lnTo>
                  <a:moveTo>
                    <a:pt x="1635" y="0"/>
                  </a:moveTo>
                  <a:lnTo>
                    <a:pt x="1696" y="0"/>
                  </a:lnTo>
                  <a:moveTo>
                    <a:pt x="1742" y="0"/>
                  </a:moveTo>
                  <a:lnTo>
                    <a:pt x="1804" y="0"/>
                  </a:lnTo>
                </a:path>
              </a:pathLst>
            </a:custGeom>
            <a:noFill/>
            <a:ln w="23813">
              <a:solidFill>
                <a:srgbClr val="FE1B0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9" name="Freeform 59"/>
            <p:cNvSpPr>
              <a:spLocks noEditPoints="1"/>
            </p:cNvSpPr>
            <p:nvPr/>
          </p:nvSpPr>
          <p:spPr bwMode="auto">
            <a:xfrm>
              <a:off x="3670" y="2171"/>
              <a:ext cx="1" cy="10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1"/>
                </a:cxn>
                <a:cxn ang="0">
                  <a:pos x="0" y="92"/>
                </a:cxn>
                <a:cxn ang="0">
                  <a:pos x="0" y="153"/>
                </a:cxn>
                <a:cxn ang="0">
                  <a:pos x="0" y="199"/>
                </a:cxn>
                <a:cxn ang="0">
                  <a:pos x="0" y="260"/>
                </a:cxn>
                <a:cxn ang="0">
                  <a:pos x="0" y="306"/>
                </a:cxn>
                <a:cxn ang="0">
                  <a:pos x="0" y="367"/>
                </a:cxn>
                <a:cxn ang="0">
                  <a:pos x="0" y="397"/>
                </a:cxn>
                <a:cxn ang="0">
                  <a:pos x="0" y="459"/>
                </a:cxn>
                <a:cxn ang="0">
                  <a:pos x="0" y="505"/>
                </a:cxn>
                <a:cxn ang="0">
                  <a:pos x="0" y="566"/>
                </a:cxn>
                <a:cxn ang="0">
                  <a:pos x="0" y="612"/>
                </a:cxn>
                <a:cxn ang="0">
                  <a:pos x="0" y="673"/>
                </a:cxn>
                <a:cxn ang="0">
                  <a:pos x="0" y="703"/>
                </a:cxn>
                <a:cxn ang="0">
                  <a:pos x="0" y="765"/>
                </a:cxn>
                <a:cxn ang="0">
                  <a:pos x="0" y="810"/>
                </a:cxn>
                <a:cxn ang="0">
                  <a:pos x="0" y="872"/>
                </a:cxn>
                <a:cxn ang="0">
                  <a:pos x="0" y="918"/>
                </a:cxn>
                <a:cxn ang="0">
                  <a:pos x="0" y="979"/>
                </a:cxn>
                <a:cxn ang="0">
                  <a:pos x="0" y="1009"/>
                </a:cxn>
                <a:cxn ang="0">
                  <a:pos x="0" y="1070"/>
                </a:cxn>
              </a:cxnLst>
              <a:rect l="0" t="0" r="r" b="b"/>
              <a:pathLst>
                <a:path h="1070">
                  <a:moveTo>
                    <a:pt x="0" y="0"/>
                  </a:moveTo>
                  <a:lnTo>
                    <a:pt x="0" y="61"/>
                  </a:lnTo>
                  <a:moveTo>
                    <a:pt x="0" y="92"/>
                  </a:moveTo>
                  <a:lnTo>
                    <a:pt x="0" y="153"/>
                  </a:lnTo>
                  <a:moveTo>
                    <a:pt x="0" y="199"/>
                  </a:moveTo>
                  <a:lnTo>
                    <a:pt x="0" y="260"/>
                  </a:lnTo>
                  <a:moveTo>
                    <a:pt x="0" y="306"/>
                  </a:moveTo>
                  <a:lnTo>
                    <a:pt x="0" y="367"/>
                  </a:lnTo>
                  <a:moveTo>
                    <a:pt x="0" y="397"/>
                  </a:moveTo>
                  <a:lnTo>
                    <a:pt x="0" y="459"/>
                  </a:lnTo>
                  <a:moveTo>
                    <a:pt x="0" y="505"/>
                  </a:moveTo>
                  <a:lnTo>
                    <a:pt x="0" y="566"/>
                  </a:lnTo>
                  <a:moveTo>
                    <a:pt x="0" y="612"/>
                  </a:moveTo>
                  <a:lnTo>
                    <a:pt x="0" y="673"/>
                  </a:lnTo>
                  <a:moveTo>
                    <a:pt x="0" y="703"/>
                  </a:moveTo>
                  <a:lnTo>
                    <a:pt x="0" y="765"/>
                  </a:lnTo>
                  <a:moveTo>
                    <a:pt x="0" y="810"/>
                  </a:moveTo>
                  <a:lnTo>
                    <a:pt x="0" y="872"/>
                  </a:lnTo>
                  <a:moveTo>
                    <a:pt x="0" y="918"/>
                  </a:moveTo>
                  <a:lnTo>
                    <a:pt x="0" y="979"/>
                  </a:lnTo>
                  <a:moveTo>
                    <a:pt x="0" y="1009"/>
                  </a:moveTo>
                  <a:lnTo>
                    <a:pt x="0" y="1070"/>
                  </a:lnTo>
                </a:path>
              </a:pathLst>
            </a:custGeom>
            <a:noFill/>
            <a:ln w="23813">
              <a:solidFill>
                <a:srgbClr val="FE1B0E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71"/>
            <p:cNvGrpSpPr>
              <a:grpSpLocks/>
            </p:cNvGrpSpPr>
            <p:nvPr/>
          </p:nvGrpSpPr>
          <p:grpSpPr bwMode="auto">
            <a:xfrm>
              <a:off x="3624" y="2094"/>
              <a:ext cx="107" cy="92"/>
              <a:chOff x="3624" y="2094"/>
              <a:chExt cx="107" cy="92"/>
            </a:xfrm>
          </p:grpSpPr>
          <p:sp>
            <p:nvSpPr>
              <p:cNvPr id="35902" name="Oval 62"/>
              <p:cNvSpPr>
                <a:spLocks noChangeArrowheads="1"/>
              </p:cNvSpPr>
              <p:nvPr/>
            </p:nvSpPr>
            <p:spPr bwMode="auto">
              <a:xfrm>
                <a:off x="3624" y="2094"/>
                <a:ext cx="107" cy="92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03" name="Oval 63"/>
              <p:cNvSpPr>
                <a:spLocks noChangeArrowheads="1"/>
              </p:cNvSpPr>
              <p:nvPr/>
            </p:nvSpPr>
            <p:spPr bwMode="auto">
              <a:xfrm>
                <a:off x="3647" y="2110"/>
                <a:ext cx="61" cy="61"/>
              </a:xfrm>
              <a:prstGeom prst="ellipse">
                <a:avLst/>
              </a:prstGeom>
              <a:solidFill>
                <a:srgbClr val="FE1B0E"/>
              </a:solidFill>
              <a:ln w="0">
                <a:solidFill>
                  <a:srgbClr val="FE1B0E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916" name="Rectangle 76"/>
            <p:cNvSpPr>
              <a:spLocks noChangeArrowheads="1"/>
            </p:cNvSpPr>
            <p:nvPr/>
          </p:nvSpPr>
          <p:spPr bwMode="auto">
            <a:xfrm>
              <a:off x="3629" y="1895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i="1">
                  <a:solidFill>
                    <a:srgbClr val="FF1919"/>
                  </a:solidFill>
                  <a:latin typeface="Arial" charset="0"/>
                </a:rPr>
                <a:t>A </a:t>
              </a:r>
              <a:endParaRPr lang="en-US"/>
            </a:p>
          </p:txBody>
        </p:sp>
      </p:grpSp>
      <p:grpSp>
        <p:nvGrpSpPr>
          <p:cNvPr id="7" name="Group 94"/>
          <p:cNvGrpSpPr>
            <a:grpSpLocks/>
          </p:cNvGrpSpPr>
          <p:nvPr/>
        </p:nvGrpSpPr>
        <p:grpSpPr bwMode="auto">
          <a:xfrm>
            <a:off x="2914650" y="3592513"/>
            <a:ext cx="3892550" cy="1577975"/>
            <a:chOff x="1836" y="2263"/>
            <a:chExt cx="2452" cy="994"/>
          </a:xfrm>
        </p:grpSpPr>
        <p:sp>
          <p:nvSpPr>
            <p:cNvPr id="35933" name="Line 93"/>
            <p:cNvSpPr>
              <a:spLocks noChangeShapeType="1"/>
            </p:cNvSpPr>
            <p:nvPr/>
          </p:nvSpPr>
          <p:spPr bwMode="auto">
            <a:xfrm>
              <a:off x="4144" y="2508"/>
              <a:ext cx="0" cy="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90"/>
            <p:cNvGrpSpPr>
              <a:grpSpLocks/>
            </p:cNvGrpSpPr>
            <p:nvPr/>
          </p:nvGrpSpPr>
          <p:grpSpPr bwMode="auto">
            <a:xfrm>
              <a:off x="1836" y="2263"/>
              <a:ext cx="2452" cy="994"/>
              <a:chOff x="1836" y="2263"/>
              <a:chExt cx="2452" cy="994"/>
            </a:xfrm>
          </p:grpSpPr>
          <p:sp>
            <p:nvSpPr>
              <p:cNvPr id="35892" name="Freeform 52"/>
              <p:cNvSpPr>
                <a:spLocks noEditPoints="1"/>
              </p:cNvSpPr>
              <p:nvPr/>
            </p:nvSpPr>
            <p:spPr bwMode="auto">
              <a:xfrm>
                <a:off x="1836" y="2507"/>
                <a:ext cx="230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1" y="0"/>
                  </a:cxn>
                  <a:cxn ang="0">
                    <a:pos x="107" y="0"/>
                  </a:cxn>
                  <a:cxn ang="0">
                    <a:pos x="168" y="0"/>
                  </a:cxn>
                  <a:cxn ang="0">
                    <a:pos x="214" y="0"/>
                  </a:cxn>
                  <a:cxn ang="0">
                    <a:pos x="275" y="0"/>
                  </a:cxn>
                  <a:cxn ang="0">
                    <a:pos x="305" y="0"/>
                  </a:cxn>
                  <a:cxn ang="0">
                    <a:pos x="366" y="0"/>
                  </a:cxn>
                  <a:cxn ang="0">
                    <a:pos x="412" y="0"/>
                  </a:cxn>
                  <a:cxn ang="0">
                    <a:pos x="473" y="0"/>
                  </a:cxn>
                  <a:cxn ang="0">
                    <a:pos x="519" y="0"/>
                  </a:cxn>
                  <a:cxn ang="0">
                    <a:pos x="580" y="0"/>
                  </a:cxn>
                  <a:cxn ang="0">
                    <a:pos x="611" y="0"/>
                  </a:cxn>
                  <a:cxn ang="0">
                    <a:pos x="672" y="0"/>
                  </a:cxn>
                  <a:cxn ang="0">
                    <a:pos x="718" y="0"/>
                  </a:cxn>
                  <a:cxn ang="0">
                    <a:pos x="779" y="0"/>
                  </a:cxn>
                  <a:cxn ang="0">
                    <a:pos x="825" y="0"/>
                  </a:cxn>
                  <a:cxn ang="0">
                    <a:pos x="886" y="0"/>
                  </a:cxn>
                  <a:cxn ang="0">
                    <a:pos x="917" y="0"/>
                  </a:cxn>
                  <a:cxn ang="0">
                    <a:pos x="978" y="0"/>
                  </a:cxn>
                  <a:cxn ang="0">
                    <a:pos x="1024" y="0"/>
                  </a:cxn>
                  <a:cxn ang="0">
                    <a:pos x="1085" y="0"/>
                  </a:cxn>
                  <a:cxn ang="0">
                    <a:pos x="1131" y="0"/>
                  </a:cxn>
                  <a:cxn ang="0">
                    <a:pos x="1192" y="0"/>
                  </a:cxn>
                  <a:cxn ang="0">
                    <a:pos x="1223" y="0"/>
                  </a:cxn>
                  <a:cxn ang="0">
                    <a:pos x="1284" y="0"/>
                  </a:cxn>
                  <a:cxn ang="0">
                    <a:pos x="1330" y="0"/>
                  </a:cxn>
                  <a:cxn ang="0">
                    <a:pos x="1391" y="0"/>
                  </a:cxn>
                  <a:cxn ang="0">
                    <a:pos x="1437" y="0"/>
                  </a:cxn>
                  <a:cxn ang="0">
                    <a:pos x="1498" y="0"/>
                  </a:cxn>
                  <a:cxn ang="0">
                    <a:pos x="1528" y="0"/>
                  </a:cxn>
                  <a:cxn ang="0">
                    <a:pos x="1589" y="0"/>
                  </a:cxn>
                  <a:cxn ang="0">
                    <a:pos x="1635" y="0"/>
                  </a:cxn>
                  <a:cxn ang="0">
                    <a:pos x="1696" y="0"/>
                  </a:cxn>
                  <a:cxn ang="0">
                    <a:pos x="1742" y="0"/>
                  </a:cxn>
                  <a:cxn ang="0">
                    <a:pos x="1804" y="0"/>
                  </a:cxn>
                  <a:cxn ang="0">
                    <a:pos x="1834" y="0"/>
                  </a:cxn>
                  <a:cxn ang="0">
                    <a:pos x="1895" y="0"/>
                  </a:cxn>
                  <a:cxn ang="0">
                    <a:pos x="1941" y="0"/>
                  </a:cxn>
                  <a:cxn ang="0">
                    <a:pos x="2002" y="0"/>
                  </a:cxn>
                  <a:cxn ang="0">
                    <a:pos x="2048" y="0"/>
                  </a:cxn>
                  <a:cxn ang="0">
                    <a:pos x="2109" y="0"/>
                  </a:cxn>
                  <a:cxn ang="0">
                    <a:pos x="2140" y="0"/>
                  </a:cxn>
                  <a:cxn ang="0">
                    <a:pos x="2201" y="0"/>
                  </a:cxn>
                  <a:cxn ang="0">
                    <a:pos x="2247" y="0"/>
                  </a:cxn>
                  <a:cxn ang="0">
                    <a:pos x="2308" y="0"/>
                  </a:cxn>
                </a:cxnLst>
                <a:rect l="0" t="0" r="r" b="b"/>
                <a:pathLst>
                  <a:path w="2308">
                    <a:moveTo>
                      <a:pt x="0" y="0"/>
                    </a:moveTo>
                    <a:lnTo>
                      <a:pt x="61" y="0"/>
                    </a:lnTo>
                    <a:moveTo>
                      <a:pt x="107" y="0"/>
                    </a:moveTo>
                    <a:lnTo>
                      <a:pt x="168" y="0"/>
                    </a:lnTo>
                    <a:moveTo>
                      <a:pt x="214" y="0"/>
                    </a:moveTo>
                    <a:lnTo>
                      <a:pt x="275" y="0"/>
                    </a:lnTo>
                    <a:moveTo>
                      <a:pt x="305" y="0"/>
                    </a:moveTo>
                    <a:lnTo>
                      <a:pt x="366" y="0"/>
                    </a:lnTo>
                    <a:moveTo>
                      <a:pt x="412" y="0"/>
                    </a:moveTo>
                    <a:lnTo>
                      <a:pt x="473" y="0"/>
                    </a:lnTo>
                    <a:moveTo>
                      <a:pt x="519" y="0"/>
                    </a:moveTo>
                    <a:lnTo>
                      <a:pt x="580" y="0"/>
                    </a:lnTo>
                    <a:moveTo>
                      <a:pt x="611" y="0"/>
                    </a:moveTo>
                    <a:lnTo>
                      <a:pt x="672" y="0"/>
                    </a:lnTo>
                    <a:moveTo>
                      <a:pt x="718" y="0"/>
                    </a:moveTo>
                    <a:lnTo>
                      <a:pt x="779" y="0"/>
                    </a:lnTo>
                    <a:moveTo>
                      <a:pt x="825" y="0"/>
                    </a:moveTo>
                    <a:lnTo>
                      <a:pt x="886" y="0"/>
                    </a:lnTo>
                    <a:moveTo>
                      <a:pt x="917" y="0"/>
                    </a:moveTo>
                    <a:lnTo>
                      <a:pt x="978" y="0"/>
                    </a:lnTo>
                    <a:moveTo>
                      <a:pt x="1024" y="0"/>
                    </a:moveTo>
                    <a:lnTo>
                      <a:pt x="1085" y="0"/>
                    </a:lnTo>
                    <a:moveTo>
                      <a:pt x="1131" y="0"/>
                    </a:moveTo>
                    <a:lnTo>
                      <a:pt x="1192" y="0"/>
                    </a:lnTo>
                    <a:moveTo>
                      <a:pt x="1223" y="0"/>
                    </a:moveTo>
                    <a:lnTo>
                      <a:pt x="1284" y="0"/>
                    </a:lnTo>
                    <a:moveTo>
                      <a:pt x="1330" y="0"/>
                    </a:moveTo>
                    <a:lnTo>
                      <a:pt x="1391" y="0"/>
                    </a:lnTo>
                    <a:moveTo>
                      <a:pt x="1437" y="0"/>
                    </a:moveTo>
                    <a:lnTo>
                      <a:pt x="1498" y="0"/>
                    </a:lnTo>
                    <a:moveTo>
                      <a:pt x="1528" y="0"/>
                    </a:moveTo>
                    <a:lnTo>
                      <a:pt x="1589" y="0"/>
                    </a:lnTo>
                    <a:moveTo>
                      <a:pt x="1635" y="0"/>
                    </a:moveTo>
                    <a:lnTo>
                      <a:pt x="1696" y="0"/>
                    </a:lnTo>
                    <a:moveTo>
                      <a:pt x="1742" y="0"/>
                    </a:moveTo>
                    <a:lnTo>
                      <a:pt x="1804" y="0"/>
                    </a:lnTo>
                    <a:moveTo>
                      <a:pt x="1834" y="0"/>
                    </a:moveTo>
                    <a:lnTo>
                      <a:pt x="1895" y="0"/>
                    </a:lnTo>
                    <a:moveTo>
                      <a:pt x="1941" y="0"/>
                    </a:moveTo>
                    <a:lnTo>
                      <a:pt x="2002" y="0"/>
                    </a:lnTo>
                    <a:moveTo>
                      <a:pt x="2048" y="0"/>
                    </a:moveTo>
                    <a:lnTo>
                      <a:pt x="2109" y="0"/>
                    </a:lnTo>
                    <a:moveTo>
                      <a:pt x="2140" y="0"/>
                    </a:moveTo>
                    <a:lnTo>
                      <a:pt x="2201" y="0"/>
                    </a:lnTo>
                    <a:moveTo>
                      <a:pt x="2247" y="0"/>
                    </a:moveTo>
                    <a:lnTo>
                      <a:pt x="2308" y="0"/>
                    </a:lnTo>
                  </a:path>
                </a:pathLst>
              </a:custGeom>
              <a:noFill/>
              <a:ln w="238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3" name="Freeform 53"/>
              <p:cNvSpPr>
                <a:spLocks noEditPoints="1"/>
              </p:cNvSpPr>
              <p:nvPr/>
            </p:nvSpPr>
            <p:spPr bwMode="auto">
              <a:xfrm>
                <a:off x="4144" y="2538"/>
                <a:ext cx="1" cy="7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1"/>
                  </a:cxn>
                  <a:cxn ang="0">
                    <a:pos x="0" y="107"/>
                  </a:cxn>
                  <a:cxn ang="0">
                    <a:pos x="0" y="168"/>
                  </a:cxn>
                  <a:cxn ang="0">
                    <a:pos x="0" y="199"/>
                  </a:cxn>
                  <a:cxn ang="0">
                    <a:pos x="0" y="260"/>
                  </a:cxn>
                  <a:cxn ang="0">
                    <a:pos x="0" y="306"/>
                  </a:cxn>
                  <a:cxn ang="0">
                    <a:pos x="0" y="367"/>
                  </a:cxn>
                  <a:cxn ang="0">
                    <a:pos x="0" y="413"/>
                  </a:cxn>
                  <a:cxn ang="0">
                    <a:pos x="0" y="474"/>
                  </a:cxn>
                  <a:cxn ang="0">
                    <a:pos x="0" y="505"/>
                  </a:cxn>
                  <a:cxn ang="0">
                    <a:pos x="0" y="566"/>
                  </a:cxn>
                  <a:cxn ang="0">
                    <a:pos x="0" y="612"/>
                  </a:cxn>
                  <a:cxn ang="0">
                    <a:pos x="0" y="673"/>
                  </a:cxn>
                  <a:cxn ang="0">
                    <a:pos x="0" y="719"/>
                  </a:cxn>
                  <a:cxn ang="0">
                    <a:pos x="0" y="719"/>
                  </a:cxn>
                </a:cxnLst>
                <a:rect l="0" t="0" r="r" b="b"/>
                <a:pathLst>
                  <a:path h="719">
                    <a:moveTo>
                      <a:pt x="0" y="0"/>
                    </a:moveTo>
                    <a:lnTo>
                      <a:pt x="0" y="61"/>
                    </a:lnTo>
                    <a:moveTo>
                      <a:pt x="0" y="107"/>
                    </a:moveTo>
                    <a:lnTo>
                      <a:pt x="0" y="168"/>
                    </a:lnTo>
                    <a:moveTo>
                      <a:pt x="0" y="199"/>
                    </a:moveTo>
                    <a:lnTo>
                      <a:pt x="0" y="260"/>
                    </a:lnTo>
                    <a:moveTo>
                      <a:pt x="0" y="306"/>
                    </a:moveTo>
                    <a:lnTo>
                      <a:pt x="0" y="367"/>
                    </a:lnTo>
                    <a:moveTo>
                      <a:pt x="0" y="413"/>
                    </a:moveTo>
                    <a:lnTo>
                      <a:pt x="0" y="474"/>
                    </a:lnTo>
                    <a:moveTo>
                      <a:pt x="0" y="505"/>
                    </a:moveTo>
                    <a:lnTo>
                      <a:pt x="0" y="566"/>
                    </a:lnTo>
                    <a:moveTo>
                      <a:pt x="0" y="612"/>
                    </a:moveTo>
                    <a:lnTo>
                      <a:pt x="0" y="673"/>
                    </a:lnTo>
                    <a:moveTo>
                      <a:pt x="0" y="719"/>
                    </a:moveTo>
                    <a:lnTo>
                      <a:pt x="0" y="719"/>
                    </a:lnTo>
                  </a:path>
                </a:pathLst>
              </a:custGeom>
              <a:noFill/>
              <a:ln w="238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" name="Group 72"/>
              <p:cNvGrpSpPr>
                <a:grpSpLocks/>
              </p:cNvGrpSpPr>
              <p:nvPr/>
            </p:nvGrpSpPr>
            <p:grpSpPr bwMode="auto">
              <a:xfrm>
                <a:off x="4083" y="2461"/>
                <a:ext cx="107" cy="92"/>
                <a:chOff x="4083" y="2461"/>
                <a:chExt cx="107" cy="92"/>
              </a:xfrm>
            </p:grpSpPr>
            <p:sp>
              <p:nvSpPr>
                <p:cNvPr id="35904" name="Oval 64"/>
                <p:cNvSpPr>
                  <a:spLocks noChangeArrowheads="1"/>
                </p:cNvSpPr>
                <p:nvPr/>
              </p:nvSpPr>
              <p:spPr bwMode="auto">
                <a:xfrm>
                  <a:off x="4083" y="2461"/>
                  <a:ext cx="107" cy="9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05" name="Oval 65"/>
                <p:cNvSpPr>
                  <a:spLocks noChangeArrowheads="1"/>
                </p:cNvSpPr>
                <p:nvPr/>
              </p:nvSpPr>
              <p:spPr bwMode="auto">
                <a:xfrm>
                  <a:off x="4106" y="2477"/>
                  <a:ext cx="62" cy="6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17" name="Rectangle 77"/>
              <p:cNvSpPr>
                <a:spLocks noChangeArrowheads="1"/>
              </p:cNvSpPr>
              <p:nvPr/>
            </p:nvSpPr>
            <p:spPr bwMode="auto">
              <a:xfrm>
                <a:off x="4120" y="2263"/>
                <a:ext cx="168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100" b="1" i="1">
                    <a:solidFill>
                      <a:srgbClr val="000000"/>
                    </a:solidFill>
                    <a:latin typeface="Arial" charset="0"/>
                  </a:rPr>
                  <a:t>C </a:t>
                </a:r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2353</Words>
  <Application>Microsoft Office PowerPoint</Application>
  <PresentationFormat>On-screen Show (4:3)</PresentationFormat>
  <Paragraphs>314</Paragraphs>
  <Slides>31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Office Theme</vt:lpstr>
      <vt:lpstr>Picture</vt:lpstr>
      <vt:lpstr>PowerPoint Presentation</vt:lpstr>
      <vt:lpstr>Outline</vt:lpstr>
      <vt:lpstr>Monopoly Defined</vt:lpstr>
      <vt:lpstr>Sources of Monopoly Power: Barriers to Entry</vt:lpstr>
      <vt:lpstr>Sources of Monopoly Power: Barriers to Entry</vt:lpstr>
      <vt:lpstr>Sources of Monopoly Power: Barriers to Entry</vt:lpstr>
      <vt:lpstr>Sources of Monopoly Power: Cost Advantages</vt:lpstr>
      <vt:lpstr>Natural Monopoly</vt:lpstr>
      <vt:lpstr>FIGURE 1. Natural Monopoly</vt:lpstr>
      <vt:lpstr>Natural Monopoly</vt:lpstr>
      <vt:lpstr>Natural Monopoly</vt:lpstr>
      <vt:lpstr>The Monopolist’s Supply Decision</vt:lpstr>
      <vt:lpstr>Relationship Between Price and Marginal Revenue</vt:lpstr>
      <vt:lpstr>FIGURE 2. Relationship Between Price and Marginal Revenue</vt:lpstr>
      <vt:lpstr>The Monopolist’s Supply Decision</vt:lpstr>
      <vt:lpstr>TABLE 1. A Monopolist’s Price-Output Decision</vt:lpstr>
      <vt:lpstr>FIGURE 3. Profit-Maximizing Equilibrium for a Monopolist</vt:lpstr>
      <vt:lpstr>The Monopolist’s Supply Decision</vt:lpstr>
      <vt:lpstr>A Comparison of Monopoly and Perfect Competition</vt:lpstr>
      <vt:lpstr>A Comparison of Monopoly and Perfect Competition</vt:lpstr>
      <vt:lpstr>FIGURE 4. Compare Monopoly to Competitive Industry</vt:lpstr>
      <vt:lpstr>Monopoly Leads to an Inefficient Resource Allocation</vt:lpstr>
      <vt:lpstr>Can Anything Good Be Said About Monopoly?</vt:lpstr>
      <vt:lpstr>Can Anything Good Be Said About Monopoly?</vt:lpstr>
      <vt:lpstr>Price Discrimination Under Monopoly</vt:lpstr>
      <vt:lpstr>Price Discrimination Under Monopoly</vt:lpstr>
      <vt:lpstr>Price Discrimination Can Raise Profits</vt:lpstr>
      <vt:lpstr>FIGURE 5. Prices and Quantities under Price Discrimination</vt:lpstr>
      <vt:lpstr>Price Discrimination Under Monopoly</vt:lpstr>
      <vt:lpstr>Price Discrimination Under Monopoly</vt:lpstr>
      <vt:lpstr>Is Price Discrimination Always Undesirable?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GS Faculty</dc:creator>
  <cp:lastModifiedBy>Ashvini</cp:lastModifiedBy>
  <cp:revision>22</cp:revision>
  <dcterms:created xsi:type="dcterms:W3CDTF">2021-01-01T22:18:10Z</dcterms:created>
  <dcterms:modified xsi:type="dcterms:W3CDTF">2024-03-05T02:50:21Z</dcterms:modified>
</cp:coreProperties>
</file>