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0" r:id="rId5"/>
    <p:sldId id="259" r:id="rId6"/>
    <p:sldId id="262" r:id="rId7"/>
    <p:sldId id="261" r:id="rId8"/>
    <p:sldId id="273" r:id="rId9"/>
    <p:sldId id="274" r:id="rId10"/>
    <p:sldId id="269" r:id="rId11"/>
    <p:sldId id="275" r:id="rId12"/>
    <p:sldId id="276" r:id="rId13"/>
    <p:sldId id="279" r:id="rId14"/>
    <p:sldId id="263" r:id="rId15"/>
    <p:sldId id="264" r:id="rId16"/>
    <p:sldId id="280" r:id="rId17"/>
    <p:sldId id="281" r:id="rId18"/>
    <p:sldId id="282" r:id="rId19"/>
    <p:sldId id="283" r:id="rId20"/>
    <p:sldId id="287" r:id="rId21"/>
    <p:sldId id="284" r:id="rId22"/>
    <p:sldId id="285" r:id="rId23"/>
    <p:sldId id="288" r:id="rId24"/>
    <p:sldId id="289" r:id="rId25"/>
    <p:sldId id="290" r:id="rId26"/>
    <p:sldId id="286" r:id="rId27"/>
    <p:sldId id="271" r:id="rId28"/>
    <p:sldId id="27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64989-6BD0-469F-A4C7-058AF4F9C790}" type="datetimeFigureOut">
              <a:rPr lang="en-US" smtClean="0"/>
              <a:pPr/>
              <a:t>2/12/2025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C5B0F-8408-4AAB-9827-64947367AB07}" type="slidenum">
              <a:rPr lang="en-US" smtClean="0"/>
              <a:pPr/>
              <a:t>‹#›</a:t>
            </a:fld>
            <a:endParaRPr lang="en-US"/>
          </a:p>
        </p:txBody>
      </p:sp>
    </p:spTree>
    <p:extLst>
      <p:ext uri="{BB962C8B-B14F-4D97-AF65-F5344CB8AC3E}">
        <p14:creationId xmlns:p14="http://schemas.microsoft.com/office/powerpoint/2010/main" val="3466654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3DF1B19-E500-4760-BCF3-3E3884938765}"/>
              </a:ext>
            </a:extLst>
          </p:cNvPr>
          <p:cNvSpPr>
            <a:spLocks noGrp="1" noChangeArrowheads="1"/>
          </p:cNvSpPr>
          <p:nvPr>
            <p:ph type="sldNum" sz="quarter" idx="5"/>
          </p:nvPr>
        </p:nvSpPr>
        <p:spPr>
          <a:ln/>
        </p:spPr>
        <p:txBody>
          <a:bodyPr/>
          <a:lstStyle/>
          <a:p>
            <a:fld id="{80ADF8B1-E2F6-49EA-AA93-3134A01C06FA}" type="slidenum">
              <a:rPr lang="en-US" altLang="en-US"/>
              <a:pPr/>
              <a:t>8</a:t>
            </a:fld>
            <a:endParaRPr lang="en-US" altLang="en-US"/>
          </a:p>
        </p:txBody>
      </p:sp>
      <p:sp>
        <p:nvSpPr>
          <p:cNvPr id="34818" name="Rectangle 2">
            <a:extLst>
              <a:ext uri="{FF2B5EF4-FFF2-40B4-BE49-F238E27FC236}">
                <a16:creationId xmlns:a16="http://schemas.microsoft.com/office/drawing/2014/main" id="{23F529C3-9739-46C5-96F5-9ADF9E7779CD}"/>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BC54DEDE-2107-4310-9A0B-355DE99DDC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77E2B1-61E6-4731-AAB8-43BFEF1CA57F}"/>
              </a:ext>
            </a:extLst>
          </p:cNvPr>
          <p:cNvSpPr>
            <a:spLocks noGrp="1" noChangeArrowheads="1"/>
          </p:cNvSpPr>
          <p:nvPr>
            <p:ph type="sldNum" sz="quarter" idx="5"/>
          </p:nvPr>
        </p:nvSpPr>
        <p:spPr>
          <a:ln/>
        </p:spPr>
        <p:txBody>
          <a:bodyPr/>
          <a:lstStyle/>
          <a:p>
            <a:fld id="{3A4BB0C0-4FA9-4D9B-817B-87A0B2BB37C6}" type="slidenum">
              <a:rPr lang="en-US" altLang="en-US"/>
              <a:pPr/>
              <a:t>18</a:t>
            </a:fld>
            <a:endParaRPr lang="en-US" altLang="en-US"/>
          </a:p>
        </p:txBody>
      </p:sp>
      <p:sp>
        <p:nvSpPr>
          <p:cNvPr id="46082" name="Rectangle 2">
            <a:extLst>
              <a:ext uri="{FF2B5EF4-FFF2-40B4-BE49-F238E27FC236}">
                <a16:creationId xmlns:a16="http://schemas.microsoft.com/office/drawing/2014/main" id="{82417D3B-154F-477A-8B5D-90FCEC952B7B}"/>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80C62794-6F66-4BF7-9F35-575CFE9F5D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00657F-D8A2-4EE2-87B3-FBB423A3AE11}"/>
              </a:ext>
            </a:extLst>
          </p:cNvPr>
          <p:cNvSpPr>
            <a:spLocks noGrp="1" noChangeArrowheads="1"/>
          </p:cNvSpPr>
          <p:nvPr>
            <p:ph type="sldNum" sz="quarter" idx="5"/>
          </p:nvPr>
        </p:nvSpPr>
        <p:spPr>
          <a:ln/>
        </p:spPr>
        <p:txBody>
          <a:bodyPr/>
          <a:lstStyle/>
          <a:p>
            <a:fld id="{C15834C3-81A8-4912-AFE3-752ECF54578C}" type="slidenum">
              <a:rPr lang="en-US" altLang="en-US"/>
              <a:pPr/>
              <a:t>19</a:t>
            </a:fld>
            <a:endParaRPr lang="en-US" altLang="en-US"/>
          </a:p>
        </p:txBody>
      </p:sp>
      <p:sp>
        <p:nvSpPr>
          <p:cNvPr id="47106" name="Rectangle 2">
            <a:extLst>
              <a:ext uri="{FF2B5EF4-FFF2-40B4-BE49-F238E27FC236}">
                <a16:creationId xmlns:a16="http://schemas.microsoft.com/office/drawing/2014/main" id="{6FF8B334-8DA4-41CD-A6C4-EDB85EBA9A05}"/>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09212CE0-102C-4B60-93DA-1D7E7DC28B5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7A11EA-9945-4219-B3CC-A40860C99874}"/>
              </a:ext>
            </a:extLst>
          </p:cNvPr>
          <p:cNvSpPr>
            <a:spLocks noGrp="1" noChangeArrowheads="1"/>
          </p:cNvSpPr>
          <p:nvPr>
            <p:ph type="sldNum" sz="quarter" idx="5"/>
          </p:nvPr>
        </p:nvSpPr>
        <p:spPr>
          <a:ln/>
        </p:spPr>
        <p:txBody>
          <a:bodyPr/>
          <a:lstStyle/>
          <a:p>
            <a:fld id="{57C529A8-3182-4413-A49F-3FD19D48E46C}" type="slidenum">
              <a:rPr lang="en-US" altLang="en-US"/>
              <a:pPr/>
              <a:t>21</a:t>
            </a:fld>
            <a:endParaRPr lang="en-US" altLang="en-US"/>
          </a:p>
        </p:txBody>
      </p:sp>
      <p:sp>
        <p:nvSpPr>
          <p:cNvPr id="48130" name="Rectangle 2">
            <a:extLst>
              <a:ext uri="{FF2B5EF4-FFF2-40B4-BE49-F238E27FC236}">
                <a16:creationId xmlns:a16="http://schemas.microsoft.com/office/drawing/2014/main" id="{795F9BE3-B90D-4B95-B3FE-C597225123E0}"/>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9ADE37AB-E748-4071-A6FB-FBDCC807D16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9470DD1-F879-4A01-AB3E-BA5AD4D86A89}"/>
              </a:ext>
            </a:extLst>
          </p:cNvPr>
          <p:cNvSpPr>
            <a:spLocks noGrp="1" noChangeArrowheads="1"/>
          </p:cNvSpPr>
          <p:nvPr>
            <p:ph type="sldNum" sz="quarter" idx="5"/>
          </p:nvPr>
        </p:nvSpPr>
        <p:spPr>
          <a:ln/>
        </p:spPr>
        <p:txBody>
          <a:bodyPr/>
          <a:lstStyle/>
          <a:p>
            <a:fld id="{87DA9737-16B7-4D21-96F3-CBA843EEAD95}" type="slidenum">
              <a:rPr lang="en-US" altLang="en-US"/>
              <a:pPr/>
              <a:t>22</a:t>
            </a:fld>
            <a:endParaRPr lang="en-US" altLang="en-US"/>
          </a:p>
        </p:txBody>
      </p:sp>
      <p:sp>
        <p:nvSpPr>
          <p:cNvPr id="49154" name="Rectangle 2">
            <a:extLst>
              <a:ext uri="{FF2B5EF4-FFF2-40B4-BE49-F238E27FC236}">
                <a16:creationId xmlns:a16="http://schemas.microsoft.com/office/drawing/2014/main" id="{1F28E377-1440-4DDB-80CA-BC6B6A2AF614}"/>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D030CCC7-DD6F-41CE-B61D-F8C463488D2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093545C-5A9C-45BE-8E29-52C40093DB14}"/>
              </a:ext>
            </a:extLst>
          </p:cNvPr>
          <p:cNvSpPr>
            <a:spLocks noGrp="1" noChangeArrowheads="1"/>
          </p:cNvSpPr>
          <p:nvPr>
            <p:ph type="sldNum" sz="quarter" idx="5"/>
          </p:nvPr>
        </p:nvSpPr>
        <p:spPr>
          <a:ln/>
        </p:spPr>
        <p:txBody>
          <a:bodyPr/>
          <a:lstStyle/>
          <a:p>
            <a:fld id="{017C0557-7FBC-4314-B7D6-1673DD8551C9}" type="slidenum">
              <a:rPr lang="en-US" altLang="en-US"/>
              <a:pPr/>
              <a:t>26</a:t>
            </a:fld>
            <a:endParaRPr lang="en-US" altLang="en-US"/>
          </a:p>
        </p:txBody>
      </p:sp>
      <p:sp>
        <p:nvSpPr>
          <p:cNvPr id="50178" name="Rectangle 2">
            <a:extLst>
              <a:ext uri="{FF2B5EF4-FFF2-40B4-BE49-F238E27FC236}">
                <a16:creationId xmlns:a16="http://schemas.microsoft.com/office/drawing/2014/main" id="{EA8BD1BD-E766-42C9-9CB1-18DF08330468}"/>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DF8DA3A9-5AEC-47C3-A221-7295AE741C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AA8224-0CDD-4A32-B313-AA56B8E16A90}"/>
              </a:ext>
            </a:extLst>
          </p:cNvPr>
          <p:cNvSpPr>
            <a:spLocks noGrp="1" noChangeArrowheads="1"/>
          </p:cNvSpPr>
          <p:nvPr>
            <p:ph type="sldNum" sz="quarter" idx="5"/>
          </p:nvPr>
        </p:nvSpPr>
        <p:spPr>
          <a:ln/>
        </p:spPr>
        <p:txBody>
          <a:bodyPr/>
          <a:lstStyle/>
          <a:p>
            <a:fld id="{75E80CE8-90A4-4764-B67F-6DBAE8889596}" type="slidenum">
              <a:rPr lang="en-US" altLang="en-US"/>
              <a:pPr/>
              <a:t>9</a:t>
            </a:fld>
            <a:endParaRPr lang="en-US" altLang="en-US"/>
          </a:p>
        </p:txBody>
      </p:sp>
      <p:sp>
        <p:nvSpPr>
          <p:cNvPr id="35842" name="Rectangle 2">
            <a:extLst>
              <a:ext uri="{FF2B5EF4-FFF2-40B4-BE49-F238E27FC236}">
                <a16:creationId xmlns:a16="http://schemas.microsoft.com/office/drawing/2014/main" id="{56931556-5A89-4E0C-B274-E2A8C2BB920B}"/>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6373FE68-D675-416E-9056-DEBB8FE1D4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15433EC-A0D4-4023-8BAC-969A3BF0139D}"/>
              </a:ext>
            </a:extLst>
          </p:cNvPr>
          <p:cNvSpPr>
            <a:spLocks noGrp="1" noChangeArrowheads="1"/>
          </p:cNvSpPr>
          <p:nvPr>
            <p:ph type="sldNum" sz="quarter" idx="5"/>
          </p:nvPr>
        </p:nvSpPr>
        <p:spPr>
          <a:ln/>
        </p:spPr>
        <p:txBody>
          <a:bodyPr/>
          <a:lstStyle/>
          <a:p>
            <a:fld id="{53294E39-A005-4E12-BBD5-C3AB14E40DB9}" type="slidenum">
              <a:rPr lang="en-US" altLang="en-US"/>
              <a:pPr/>
              <a:t>11</a:t>
            </a:fld>
            <a:endParaRPr lang="en-US" altLang="en-US"/>
          </a:p>
        </p:txBody>
      </p:sp>
      <p:sp>
        <p:nvSpPr>
          <p:cNvPr id="36866" name="Rectangle 2">
            <a:extLst>
              <a:ext uri="{FF2B5EF4-FFF2-40B4-BE49-F238E27FC236}">
                <a16:creationId xmlns:a16="http://schemas.microsoft.com/office/drawing/2014/main" id="{BB073197-A025-4919-B28C-811CAC92470A}"/>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EC3A0E9-D96B-40BF-999F-E38AD4C9913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228EF7A-9EFE-4D55-A9FD-253A9E56FC14}"/>
              </a:ext>
            </a:extLst>
          </p:cNvPr>
          <p:cNvSpPr>
            <a:spLocks noGrp="1" noChangeArrowheads="1"/>
          </p:cNvSpPr>
          <p:nvPr>
            <p:ph type="sldNum" sz="quarter" idx="5"/>
          </p:nvPr>
        </p:nvSpPr>
        <p:spPr>
          <a:ln/>
        </p:spPr>
        <p:txBody>
          <a:bodyPr/>
          <a:lstStyle/>
          <a:p>
            <a:fld id="{E0F0E6EB-8536-454B-BBDA-FB077E5331F6}" type="slidenum">
              <a:rPr lang="en-US" altLang="en-US"/>
              <a:pPr/>
              <a:t>12</a:t>
            </a:fld>
            <a:endParaRPr lang="en-US" altLang="en-US"/>
          </a:p>
        </p:txBody>
      </p:sp>
      <p:sp>
        <p:nvSpPr>
          <p:cNvPr id="37890" name="Rectangle 2">
            <a:extLst>
              <a:ext uri="{FF2B5EF4-FFF2-40B4-BE49-F238E27FC236}">
                <a16:creationId xmlns:a16="http://schemas.microsoft.com/office/drawing/2014/main" id="{E4C6A321-6A52-4258-923F-0D623FBD7A61}"/>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B10A5483-0CD0-441D-8210-ECAAA92907C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BEB1D6-C65E-4600-AEF3-47CCB36D0995}"/>
              </a:ext>
            </a:extLst>
          </p:cNvPr>
          <p:cNvSpPr>
            <a:spLocks noGrp="1" noChangeArrowheads="1"/>
          </p:cNvSpPr>
          <p:nvPr>
            <p:ph type="sldNum" sz="quarter" idx="5"/>
          </p:nvPr>
        </p:nvSpPr>
        <p:spPr>
          <a:ln/>
        </p:spPr>
        <p:txBody>
          <a:bodyPr/>
          <a:lstStyle/>
          <a:p>
            <a:fld id="{8D830068-65E5-4568-A77E-1102353F3815}" type="slidenum">
              <a:rPr lang="en-US" altLang="en-US"/>
              <a:pPr/>
              <a:t>13</a:t>
            </a:fld>
            <a:endParaRPr lang="en-US" altLang="en-US"/>
          </a:p>
        </p:txBody>
      </p:sp>
      <p:sp>
        <p:nvSpPr>
          <p:cNvPr id="40962" name="Rectangle 2">
            <a:extLst>
              <a:ext uri="{FF2B5EF4-FFF2-40B4-BE49-F238E27FC236}">
                <a16:creationId xmlns:a16="http://schemas.microsoft.com/office/drawing/2014/main" id="{3679F730-5B3C-4C25-B618-D1BD808BC93D}"/>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C176FFCE-2F97-4CD8-B337-9E26AF516D7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86F6FB1-2F6E-4B7C-9551-E7747C4B24EC}"/>
              </a:ext>
            </a:extLst>
          </p:cNvPr>
          <p:cNvSpPr>
            <a:spLocks noGrp="1" noChangeArrowheads="1"/>
          </p:cNvSpPr>
          <p:nvPr>
            <p:ph type="sldNum" sz="quarter" idx="5"/>
          </p:nvPr>
        </p:nvSpPr>
        <p:spPr>
          <a:ln/>
        </p:spPr>
        <p:txBody>
          <a:bodyPr/>
          <a:lstStyle/>
          <a:p>
            <a:fld id="{50EE1132-B7B7-4E60-AF12-E5F968D84D08}" type="slidenum">
              <a:rPr lang="en-US" altLang="en-US"/>
              <a:pPr/>
              <a:t>14</a:t>
            </a:fld>
            <a:endParaRPr lang="en-US" altLang="en-US"/>
          </a:p>
        </p:txBody>
      </p:sp>
      <p:sp>
        <p:nvSpPr>
          <p:cNvPr id="41986" name="Rectangle 2">
            <a:extLst>
              <a:ext uri="{FF2B5EF4-FFF2-40B4-BE49-F238E27FC236}">
                <a16:creationId xmlns:a16="http://schemas.microsoft.com/office/drawing/2014/main" id="{DDA8569F-3DB8-4673-98A8-5A1795AFC992}"/>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0E336889-8158-4C00-BC79-24F4CDB566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0A6A23C-8C27-4D66-9E90-0BCD343EF92F}"/>
              </a:ext>
            </a:extLst>
          </p:cNvPr>
          <p:cNvSpPr>
            <a:spLocks noGrp="1" noChangeArrowheads="1"/>
          </p:cNvSpPr>
          <p:nvPr>
            <p:ph type="sldNum" sz="quarter" idx="5"/>
          </p:nvPr>
        </p:nvSpPr>
        <p:spPr>
          <a:ln/>
        </p:spPr>
        <p:txBody>
          <a:bodyPr/>
          <a:lstStyle/>
          <a:p>
            <a:fld id="{4AF9A9CF-2B30-4E13-AC7D-607B9138865B}" type="slidenum">
              <a:rPr lang="en-US" altLang="en-US"/>
              <a:pPr/>
              <a:t>15</a:t>
            </a:fld>
            <a:endParaRPr lang="en-US" altLang="en-US"/>
          </a:p>
        </p:txBody>
      </p:sp>
      <p:sp>
        <p:nvSpPr>
          <p:cNvPr id="43010" name="Rectangle 2">
            <a:extLst>
              <a:ext uri="{FF2B5EF4-FFF2-40B4-BE49-F238E27FC236}">
                <a16:creationId xmlns:a16="http://schemas.microsoft.com/office/drawing/2014/main" id="{92BD8DA6-4A83-461A-B9A7-3AEF80C0B6F9}"/>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DEFC44A-AD18-4CC2-9A73-62E38BA1F0F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0F575B9-F813-4E41-8E23-1D3BDD5EB26C}"/>
              </a:ext>
            </a:extLst>
          </p:cNvPr>
          <p:cNvSpPr>
            <a:spLocks noGrp="1" noChangeArrowheads="1"/>
          </p:cNvSpPr>
          <p:nvPr>
            <p:ph type="sldNum" sz="quarter" idx="5"/>
          </p:nvPr>
        </p:nvSpPr>
        <p:spPr>
          <a:ln/>
        </p:spPr>
        <p:txBody>
          <a:bodyPr/>
          <a:lstStyle/>
          <a:p>
            <a:fld id="{AA110035-ED2A-4507-89DF-A1AB18528B3F}" type="slidenum">
              <a:rPr lang="en-US" altLang="en-US"/>
              <a:pPr/>
              <a:t>16</a:t>
            </a:fld>
            <a:endParaRPr lang="en-US" altLang="en-US"/>
          </a:p>
        </p:txBody>
      </p:sp>
      <p:sp>
        <p:nvSpPr>
          <p:cNvPr id="44034" name="Rectangle 2">
            <a:extLst>
              <a:ext uri="{FF2B5EF4-FFF2-40B4-BE49-F238E27FC236}">
                <a16:creationId xmlns:a16="http://schemas.microsoft.com/office/drawing/2014/main" id="{5F1D7652-7E5E-4C80-A3EA-A8DF2CE2336F}"/>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FF17A862-FC3B-49F1-B039-CEA24EC151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B2CFFEF-980B-4E81-815B-3A119DBDFC51}"/>
              </a:ext>
            </a:extLst>
          </p:cNvPr>
          <p:cNvSpPr>
            <a:spLocks noGrp="1" noChangeArrowheads="1"/>
          </p:cNvSpPr>
          <p:nvPr>
            <p:ph type="sldNum" sz="quarter" idx="5"/>
          </p:nvPr>
        </p:nvSpPr>
        <p:spPr>
          <a:ln/>
        </p:spPr>
        <p:txBody>
          <a:bodyPr/>
          <a:lstStyle/>
          <a:p>
            <a:fld id="{41241669-E72A-45DC-B9C5-211885FABE93}" type="slidenum">
              <a:rPr lang="en-US" altLang="en-US"/>
              <a:pPr/>
              <a:t>17</a:t>
            </a:fld>
            <a:endParaRPr lang="en-US" altLang="en-US"/>
          </a:p>
        </p:txBody>
      </p:sp>
      <p:sp>
        <p:nvSpPr>
          <p:cNvPr id="45058" name="Rectangle 2">
            <a:extLst>
              <a:ext uri="{FF2B5EF4-FFF2-40B4-BE49-F238E27FC236}">
                <a16:creationId xmlns:a16="http://schemas.microsoft.com/office/drawing/2014/main" id="{1E430051-7051-4CB3-9ABD-B601961500E0}"/>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49C21D66-AC4E-492C-97B7-9249C69D8F56}"/>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2050" name="Picture 2" descr="F:\Phd 2019\literature review\screen_shot_2016-02-11_at_11.28.50_am_122554.jpg"/>
          <p:cNvPicPr>
            <a:picLocks noChangeAspect="1" noChangeArrowheads="1"/>
          </p:cNvPicPr>
          <p:nvPr/>
        </p:nvPicPr>
        <p:blipFill>
          <a:blip r:embed="rId2" cstate="print"/>
          <a:srcRect/>
          <a:stretch>
            <a:fillRect/>
          </a:stretch>
        </p:blipFill>
        <p:spPr bwMode="auto">
          <a:xfrm>
            <a:off x="0" y="0"/>
            <a:ext cx="9144000" cy="685799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a:extLst>
              <a:ext uri="{FF2B5EF4-FFF2-40B4-BE49-F238E27FC236}">
                <a16:creationId xmlns:a16="http://schemas.microsoft.com/office/drawing/2014/main" id="{115F5F6D-06FB-4255-A1A9-DEA583484E75}"/>
              </a:ext>
            </a:extLst>
          </p:cNvPr>
          <p:cNvSpPr>
            <a:spLocks noGrp="1" noChangeArrowheads="1"/>
          </p:cNvSpPr>
          <p:nvPr>
            <p:ph type="title"/>
          </p:nvPr>
        </p:nvSpPr>
        <p:spPr/>
        <p:txBody>
          <a:bodyPr/>
          <a:lstStyle/>
          <a:p>
            <a:r>
              <a:rPr lang="en-GB" altLang="en-US"/>
              <a:t>Internal and External Economies</a:t>
            </a:r>
            <a:endParaRPr lang="en-US" altLang="en-US"/>
          </a:p>
        </p:txBody>
      </p:sp>
      <p:sp>
        <p:nvSpPr>
          <p:cNvPr id="109573" name="Rectangle 5">
            <a:extLst>
              <a:ext uri="{FF2B5EF4-FFF2-40B4-BE49-F238E27FC236}">
                <a16:creationId xmlns:a16="http://schemas.microsoft.com/office/drawing/2014/main" id="{2B18A880-7FA7-448F-95E8-1E3A23727799}"/>
              </a:ext>
            </a:extLst>
          </p:cNvPr>
          <p:cNvSpPr>
            <a:spLocks noGrp="1" noChangeArrowheads="1"/>
          </p:cNvSpPr>
          <p:nvPr>
            <p:ph type="body" sz="half" idx="1"/>
          </p:nvPr>
        </p:nvSpPr>
        <p:spPr>
          <a:xfrm>
            <a:off x="395288" y="1916113"/>
            <a:ext cx="4105275" cy="4114800"/>
          </a:xfrm>
        </p:spPr>
        <p:txBody>
          <a:bodyPr/>
          <a:lstStyle/>
          <a:p>
            <a:pPr marL="457200" indent="-457200" algn="ctr">
              <a:buFont typeface="Wingdings" panose="05000000000000000000" pitchFamily="2" charset="2"/>
              <a:buNone/>
            </a:pPr>
            <a:r>
              <a:rPr lang="en-GB" altLang="en-US" sz="2000" b="1" u="sng"/>
              <a:t>Internal Economies</a:t>
            </a:r>
          </a:p>
          <a:p>
            <a:pPr marL="457200" indent="-457200">
              <a:buFont typeface="Wingdings" panose="05000000000000000000" pitchFamily="2" charset="2"/>
              <a:buNone/>
            </a:pPr>
            <a:endParaRPr lang="en-GB" altLang="en-US" sz="2000" b="1" u="sng"/>
          </a:p>
          <a:p>
            <a:pPr marL="457200" indent="-457200"/>
            <a:r>
              <a:rPr lang="en-GB" altLang="en-US" sz="2000"/>
              <a:t>Those Specifically related to the business itself eg:-</a:t>
            </a:r>
          </a:p>
          <a:p>
            <a:pPr marL="457200" indent="-457200">
              <a:buFont typeface="Wingdings" panose="05000000000000000000" pitchFamily="2" charset="2"/>
              <a:buNone/>
            </a:pPr>
            <a:endParaRPr lang="en-GB" altLang="en-US" sz="2000"/>
          </a:p>
          <a:p>
            <a:pPr marL="457200" indent="-457200">
              <a:buFont typeface="Wingdings" panose="05000000000000000000" pitchFamily="2" charset="2"/>
              <a:buAutoNum type="arabicPeriod"/>
            </a:pPr>
            <a:r>
              <a:rPr lang="en-GB" altLang="en-US" sz="2000"/>
              <a:t>Production</a:t>
            </a:r>
          </a:p>
          <a:p>
            <a:pPr marL="457200" indent="-457200">
              <a:buFont typeface="Wingdings" panose="05000000000000000000" pitchFamily="2" charset="2"/>
              <a:buAutoNum type="arabicPeriod"/>
            </a:pPr>
            <a:r>
              <a:rPr lang="en-GB" altLang="en-US" sz="2000"/>
              <a:t>Purchasing</a:t>
            </a:r>
          </a:p>
          <a:p>
            <a:pPr marL="457200" indent="-457200">
              <a:buFont typeface="Wingdings" panose="05000000000000000000" pitchFamily="2" charset="2"/>
              <a:buAutoNum type="arabicPeriod"/>
            </a:pPr>
            <a:r>
              <a:rPr lang="en-GB" altLang="en-US" sz="2000"/>
              <a:t>Marketing</a:t>
            </a:r>
          </a:p>
          <a:p>
            <a:pPr marL="457200" indent="-457200">
              <a:buFont typeface="Wingdings" panose="05000000000000000000" pitchFamily="2" charset="2"/>
              <a:buAutoNum type="arabicPeriod"/>
            </a:pPr>
            <a:r>
              <a:rPr lang="en-GB" altLang="en-US" sz="2000"/>
              <a:t>Financial</a:t>
            </a:r>
          </a:p>
          <a:p>
            <a:pPr marL="457200" indent="-457200">
              <a:buFont typeface="Wingdings" panose="05000000000000000000" pitchFamily="2" charset="2"/>
              <a:buAutoNum type="arabicPeriod"/>
            </a:pPr>
            <a:r>
              <a:rPr lang="en-GB" altLang="en-US" sz="2000"/>
              <a:t>Managerial</a:t>
            </a:r>
          </a:p>
          <a:p>
            <a:pPr marL="457200" indent="-457200">
              <a:buFont typeface="Wingdings" panose="05000000000000000000" pitchFamily="2" charset="2"/>
              <a:buNone/>
            </a:pPr>
            <a:r>
              <a:rPr lang="en-GB" altLang="en-US" sz="2000"/>
              <a:t>	</a:t>
            </a:r>
            <a:endParaRPr lang="en-US" altLang="en-US" sz="2000"/>
          </a:p>
        </p:txBody>
      </p:sp>
      <p:sp>
        <p:nvSpPr>
          <p:cNvPr id="109574" name="Rectangle 6">
            <a:extLst>
              <a:ext uri="{FF2B5EF4-FFF2-40B4-BE49-F238E27FC236}">
                <a16:creationId xmlns:a16="http://schemas.microsoft.com/office/drawing/2014/main" id="{7E3BD58D-56EB-46C9-A4F0-7C6713954638}"/>
              </a:ext>
            </a:extLst>
          </p:cNvPr>
          <p:cNvSpPr>
            <a:spLocks noGrp="1" noChangeArrowheads="1"/>
          </p:cNvSpPr>
          <p:nvPr>
            <p:ph type="body" sz="half" idx="2"/>
          </p:nvPr>
        </p:nvSpPr>
        <p:spPr>
          <a:xfrm>
            <a:off x="4572000" y="1981200"/>
            <a:ext cx="4114800" cy="4114800"/>
          </a:xfrm>
        </p:spPr>
        <p:txBody>
          <a:bodyPr/>
          <a:lstStyle/>
          <a:p>
            <a:pPr marL="381000" indent="-381000" algn="ctr">
              <a:buFont typeface="Wingdings" panose="05000000000000000000" pitchFamily="2" charset="2"/>
              <a:buNone/>
            </a:pPr>
            <a:r>
              <a:rPr lang="en-GB" altLang="en-US" sz="2000" b="1" u="sng"/>
              <a:t>External Economies</a:t>
            </a:r>
          </a:p>
          <a:p>
            <a:pPr marL="381000" indent="-381000" algn="ctr">
              <a:buFont typeface="Wingdings" panose="05000000000000000000" pitchFamily="2" charset="2"/>
              <a:buNone/>
            </a:pPr>
            <a:endParaRPr lang="en-GB" altLang="en-US" sz="2000" b="1" u="sng"/>
          </a:p>
          <a:p>
            <a:pPr marL="381000" indent="-381000"/>
            <a:r>
              <a:rPr lang="en-GB" altLang="en-US" sz="2000"/>
              <a:t>Benefits the whole industry and not specific firms</a:t>
            </a:r>
          </a:p>
          <a:p>
            <a:pPr marL="381000" indent="-381000"/>
            <a:endParaRPr lang="en-GB" altLang="en-US" sz="2000"/>
          </a:p>
          <a:p>
            <a:pPr marL="381000" indent="-381000">
              <a:buFont typeface="Wingdings" panose="05000000000000000000" pitchFamily="2" charset="2"/>
              <a:buAutoNum type="arabicPeriod"/>
            </a:pPr>
            <a:r>
              <a:rPr lang="en-GB" altLang="en-US" sz="2000"/>
              <a:t>Skilled labour in the area</a:t>
            </a:r>
          </a:p>
          <a:p>
            <a:pPr marL="381000" indent="-381000">
              <a:buFont typeface="Wingdings" panose="05000000000000000000" pitchFamily="2" charset="2"/>
              <a:buAutoNum type="arabicPeriod"/>
            </a:pPr>
            <a:r>
              <a:rPr lang="en-GB" altLang="en-US" sz="2000"/>
              <a:t>Better road and rail networks</a:t>
            </a:r>
          </a:p>
          <a:p>
            <a:pPr marL="381000" indent="-381000">
              <a:buFont typeface="Wingdings" panose="05000000000000000000" pitchFamily="2" charset="2"/>
              <a:buAutoNum type="arabicPeriod"/>
            </a:pPr>
            <a:r>
              <a:rPr lang="en-GB" altLang="en-US" sz="2000"/>
              <a:t>Improves the reputation of the area</a:t>
            </a:r>
          </a:p>
          <a:p>
            <a:pPr marL="381000" indent="-381000">
              <a:buFont typeface="Wingdings" panose="05000000000000000000" pitchFamily="2" charset="2"/>
              <a:buAutoNum type="arabicPeriod"/>
            </a:pPr>
            <a:r>
              <a:rPr lang="en-GB" altLang="en-US" sz="2000"/>
              <a:t>Attracts other businesses</a:t>
            </a:r>
          </a:p>
          <a:p>
            <a:pPr marL="381000" indent="-381000">
              <a:buFont typeface="Wingdings" panose="05000000000000000000" pitchFamily="2" charset="2"/>
              <a:buAutoNum type="arabicPeriod"/>
            </a:pP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linds(horizontal)">
                                      <p:cBhvr>
                                        <p:cTn id="7" dur="500"/>
                                        <p:tgtEl>
                                          <p:spTgt spid="1095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573">
                                            <p:txEl>
                                              <p:pRg st="0" end="0"/>
                                            </p:txEl>
                                          </p:spTgt>
                                        </p:tgtEl>
                                        <p:attrNameLst>
                                          <p:attrName>style.visibility</p:attrName>
                                        </p:attrNameLst>
                                      </p:cBhvr>
                                      <p:to>
                                        <p:strVal val="visible"/>
                                      </p:to>
                                    </p:set>
                                    <p:animEffect transition="in" filter="blinds(horizontal)">
                                      <p:cBhvr>
                                        <p:cTn id="12" dur="500"/>
                                        <p:tgtEl>
                                          <p:spTgt spid="10957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9573">
                                            <p:txEl>
                                              <p:pRg st="2" end="2"/>
                                            </p:txEl>
                                          </p:spTgt>
                                        </p:tgtEl>
                                        <p:attrNameLst>
                                          <p:attrName>style.visibility</p:attrName>
                                        </p:attrNameLst>
                                      </p:cBhvr>
                                      <p:to>
                                        <p:strVal val="visible"/>
                                      </p:to>
                                    </p:set>
                                    <p:animEffect transition="in" filter="blinds(horizontal)">
                                      <p:cBhvr>
                                        <p:cTn id="17" dur="500"/>
                                        <p:tgtEl>
                                          <p:spTgt spid="1095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9573">
                                            <p:txEl>
                                              <p:pRg st="4" end="4"/>
                                            </p:txEl>
                                          </p:spTgt>
                                        </p:tgtEl>
                                        <p:attrNameLst>
                                          <p:attrName>style.visibility</p:attrName>
                                        </p:attrNameLst>
                                      </p:cBhvr>
                                      <p:to>
                                        <p:strVal val="visible"/>
                                      </p:to>
                                    </p:set>
                                    <p:animEffect transition="in" filter="blinds(horizontal)">
                                      <p:cBhvr>
                                        <p:cTn id="22" dur="500"/>
                                        <p:tgtEl>
                                          <p:spTgt spid="10957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9573">
                                            <p:txEl>
                                              <p:pRg st="5" end="5"/>
                                            </p:txEl>
                                          </p:spTgt>
                                        </p:tgtEl>
                                        <p:attrNameLst>
                                          <p:attrName>style.visibility</p:attrName>
                                        </p:attrNameLst>
                                      </p:cBhvr>
                                      <p:to>
                                        <p:strVal val="visible"/>
                                      </p:to>
                                    </p:set>
                                    <p:animEffect transition="in" filter="blinds(horizontal)">
                                      <p:cBhvr>
                                        <p:cTn id="27" dur="500"/>
                                        <p:tgtEl>
                                          <p:spTgt spid="10957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9573">
                                            <p:txEl>
                                              <p:pRg st="6" end="6"/>
                                            </p:txEl>
                                          </p:spTgt>
                                        </p:tgtEl>
                                        <p:attrNameLst>
                                          <p:attrName>style.visibility</p:attrName>
                                        </p:attrNameLst>
                                      </p:cBhvr>
                                      <p:to>
                                        <p:strVal val="visible"/>
                                      </p:to>
                                    </p:set>
                                    <p:animEffect transition="in" filter="blinds(horizontal)">
                                      <p:cBhvr>
                                        <p:cTn id="32" dur="500"/>
                                        <p:tgtEl>
                                          <p:spTgt spid="10957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9573">
                                            <p:txEl>
                                              <p:pRg st="7" end="7"/>
                                            </p:txEl>
                                          </p:spTgt>
                                        </p:tgtEl>
                                        <p:attrNameLst>
                                          <p:attrName>style.visibility</p:attrName>
                                        </p:attrNameLst>
                                      </p:cBhvr>
                                      <p:to>
                                        <p:strVal val="visible"/>
                                      </p:to>
                                    </p:set>
                                    <p:animEffect transition="in" filter="blinds(horizontal)">
                                      <p:cBhvr>
                                        <p:cTn id="37" dur="500"/>
                                        <p:tgtEl>
                                          <p:spTgt spid="10957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9573">
                                            <p:txEl>
                                              <p:pRg st="8" end="8"/>
                                            </p:txEl>
                                          </p:spTgt>
                                        </p:tgtEl>
                                        <p:attrNameLst>
                                          <p:attrName>style.visibility</p:attrName>
                                        </p:attrNameLst>
                                      </p:cBhvr>
                                      <p:to>
                                        <p:strVal val="visible"/>
                                      </p:to>
                                    </p:set>
                                    <p:animEffect transition="in" filter="blinds(horizontal)">
                                      <p:cBhvr>
                                        <p:cTn id="42" dur="500"/>
                                        <p:tgtEl>
                                          <p:spTgt spid="10957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9573">
                                            <p:txEl>
                                              <p:pRg st="9" end="9"/>
                                            </p:txEl>
                                          </p:spTgt>
                                        </p:tgtEl>
                                        <p:attrNameLst>
                                          <p:attrName>style.visibility</p:attrName>
                                        </p:attrNameLst>
                                      </p:cBhvr>
                                      <p:to>
                                        <p:strVal val="visible"/>
                                      </p:to>
                                    </p:set>
                                    <p:animEffect transition="in" filter="blinds(horizontal)">
                                      <p:cBhvr>
                                        <p:cTn id="47" dur="500"/>
                                        <p:tgtEl>
                                          <p:spTgt spid="10957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9574">
                                            <p:txEl>
                                              <p:pRg st="0" end="0"/>
                                            </p:txEl>
                                          </p:spTgt>
                                        </p:tgtEl>
                                        <p:attrNameLst>
                                          <p:attrName>style.visibility</p:attrName>
                                        </p:attrNameLst>
                                      </p:cBhvr>
                                      <p:to>
                                        <p:strVal val="visible"/>
                                      </p:to>
                                    </p:set>
                                    <p:animEffect transition="in" filter="blinds(horizontal)">
                                      <p:cBhvr>
                                        <p:cTn id="52" dur="500"/>
                                        <p:tgtEl>
                                          <p:spTgt spid="109574">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9574">
                                            <p:txEl>
                                              <p:pRg st="2" end="2"/>
                                            </p:txEl>
                                          </p:spTgt>
                                        </p:tgtEl>
                                        <p:attrNameLst>
                                          <p:attrName>style.visibility</p:attrName>
                                        </p:attrNameLst>
                                      </p:cBhvr>
                                      <p:to>
                                        <p:strVal val="visible"/>
                                      </p:to>
                                    </p:set>
                                    <p:animEffect transition="in" filter="blinds(horizontal)">
                                      <p:cBhvr>
                                        <p:cTn id="57" dur="500"/>
                                        <p:tgtEl>
                                          <p:spTgt spid="109574">
                                            <p:txEl>
                                              <p:pRg st="2" end="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9574">
                                            <p:txEl>
                                              <p:pRg st="4" end="4"/>
                                            </p:txEl>
                                          </p:spTgt>
                                        </p:tgtEl>
                                        <p:attrNameLst>
                                          <p:attrName>style.visibility</p:attrName>
                                        </p:attrNameLst>
                                      </p:cBhvr>
                                      <p:to>
                                        <p:strVal val="visible"/>
                                      </p:to>
                                    </p:set>
                                    <p:animEffect transition="in" filter="blinds(horizontal)">
                                      <p:cBhvr>
                                        <p:cTn id="62" dur="500"/>
                                        <p:tgtEl>
                                          <p:spTgt spid="109574">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09574">
                                            <p:txEl>
                                              <p:pRg st="5" end="5"/>
                                            </p:txEl>
                                          </p:spTgt>
                                        </p:tgtEl>
                                        <p:attrNameLst>
                                          <p:attrName>style.visibility</p:attrName>
                                        </p:attrNameLst>
                                      </p:cBhvr>
                                      <p:to>
                                        <p:strVal val="visible"/>
                                      </p:to>
                                    </p:set>
                                    <p:animEffect transition="in" filter="blinds(horizontal)">
                                      <p:cBhvr>
                                        <p:cTn id="67" dur="500"/>
                                        <p:tgtEl>
                                          <p:spTgt spid="109574">
                                            <p:txEl>
                                              <p:pRg st="5" end="5"/>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09574">
                                            <p:txEl>
                                              <p:pRg st="6" end="6"/>
                                            </p:txEl>
                                          </p:spTgt>
                                        </p:tgtEl>
                                        <p:attrNameLst>
                                          <p:attrName>style.visibility</p:attrName>
                                        </p:attrNameLst>
                                      </p:cBhvr>
                                      <p:to>
                                        <p:strVal val="visible"/>
                                      </p:to>
                                    </p:set>
                                    <p:animEffect transition="in" filter="blinds(horizontal)">
                                      <p:cBhvr>
                                        <p:cTn id="72" dur="500"/>
                                        <p:tgtEl>
                                          <p:spTgt spid="109574">
                                            <p:txEl>
                                              <p:pRg st="6" end="6"/>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09574">
                                            <p:txEl>
                                              <p:pRg st="7" end="7"/>
                                            </p:txEl>
                                          </p:spTgt>
                                        </p:tgtEl>
                                        <p:attrNameLst>
                                          <p:attrName>style.visibility</p:attrName>
                                        </p:attrNameLst>
                                      </p:cBhvr>
                                      <p:to>
                                        <p:strVal val="visible"/>
                                      </p:to>
                                    </p:set>
                                    <p:animEffect transition="in" filter="blinds(horizontal)">
                                      <p:cBhvr>
                                        <p:cTn id="77" dur="500"/>
                                        <p:tgtEl>
                                          <p:spTgt spid="1095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P spid="109573" grpId="0" build="p"/>
      <p:bldP spid="10957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CAE65C6-CB3E-4856-9644-96D6878E3D80}"/>
              </a:ext>
            </a:extLst>
          </p:cNvPr>
          <p:cNvSpPr>
            <a:spLocks noGrp="1" noChangeArrowheads="1"/>
          </p:cNvSpPr>
          <p:nvPr>
            <p:ph type="title"/>
          </p:nvPr>
        </p:nvSpPr>
        <p:spPr/>
        <p:txBody>
          <a:bodyPr/>
          <a:lstStyle/>
          <a:p>
            <a:r>
              <a:rPr lang="en-GB" altLang="en-US"/>
              <a:t>Economies of Scale</a:t>
            </a:r>
            <a:endParaRPr lang="en-US" altLang="en-US"/>
          </a:p>
        </p:txBody>
      </p:sp>
      <p:sp>
        <p:nvSpPr>
          <p:cNvPr id="8195" name="Rectangle 3">
            <a:extLst>
              <a:ext uri="{FF2B5EF4-FFF2-40B4-BE49-F238E27FC236}">
                <a16:creationId xmlns:a16="http://schemas.microsoft.com/office/drawing/2014/main" id="{044A6BA0-B549-4D3E-B772-4486BF251AB7}"/>
              </a:ext>
            </a:extLst>
          </p:cNvPr>
          <p:cNvSpPr>
            <a:spLocks noGrp="1" noChangeArrowheads="1"/>
          </p:cNvSpPr>
          <p:nvPr>
            <p:ph type="body" idx="1"/>
          </p:nvPr>
        </p:nvSpPr>
        <p:spPr/>
        <p:txBody>
          <a:bodyPr/>
          <a:lstStyle/>
          <a:p>
            <a:r>
              <a:rPr lang="en-GB" altLang="en-US"/>
              <a:t>Internal – advantages that arise as a result of the growth of the firm</a:t>
            </a:r>
          </a:p>
          <a:p>
            <a:pPr lvl="1"/>
            <a:r>
              <a:rPr lang="en-GB" altLang="en-US"/>
              <a:t>Technical</a:t>
            </a:r>
          </a:p>
          <a:p>
            <a:pPr lvl="1"/>
            <a:r>
              <a:rPr lang="en-GB" altLang="en-US"/>
              <a:t>Commercial</a:t>
            </a:r>
          </a:p>
          <a:p>
            <a:pPr lvl="1"/>
            <a:r>
              <a:rPr lang="en-GB" altLang="en-US"/>
              <a:t>Financial</a:t>
            </a:r>
          </a:p>
          <a:p>
            <a:pPr lvl="1"/>
            <a:r>
              <a:rPr lang="en-GB" altLang="en-US"/>
              <a:t>Managerial</a:t>
            </a:r>
          </a:p>
          <a:p>
            <a:pPr lvl="1"/>
            <a:r>
              <a:rPr lang="en-GB" altLang="en-US"/>
              <a:t>Risk Bearing</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B44C337-D1B5-423E-B5CA-B59C00DCB911}"/>
              </a:ext>
            </a:extLst>
          </p:cNvPr>
          <p:cNvSpPr>
            <a:spLocks noGrp="1" noChangeArrowheads="1"/>
          </p:cNvSpPr>
          <p:nvPr>
            <p:ph type="title"/>
          </p:nvPr>
        </p:nvSpPr>
        <p:spPr/>
        <p:txBody>
          <a:bodyPr/>
          <a:lstStyle/>
          <a:p>
            <a:r>
              <a:rPr lang="en-GB" altLang="en-US"/>
              <a:t>Economies of Scale</a:t>
            </a:r>
            <a:endParaRPr lang="en-US" altLang="en-US"/>
          </a:p>
        </p:txBody>
      </p:sp>
      <p:sp>
        <p:nvSpPr>
          <p:cNvPr id="9219" name="Rectangle 3">
            <a:extLst>
              <a:ext uri="{FF2B5EF4-FFF2-40B4-BE49-F238E27FC236}">
                <a16:creationId xmlns:a16="http://schemas.microsoft.com/office/drawing/2014/main" id="{1CC61FCB-3D5F-44EB-9DF7-082BF1E91E68}"/>
              </a:ext>
            </a:extLst>
          </p:cNvPr>
          <p:cNvSpPr>
            <a:spLocks noGrp="1" noChangeArrowheads="1"/>
          </p:cNvSpPr>
          <p:nvPr>
            <p:ph type="body" idx="1"/>
          </p:nvPr>
        </p:nvSpPr>
        <p:spPr/>
        <p:txBody>
          <a:bodyPr/>
          <a:lstStyle/>
          <a:p>
            <a:pPr>
              <a:lnSpc>
                <a:spcPct val="90000"/>
              </a:lnSpc>
            </a:pPr>
            <a:r>
              <a:rPr lang="en-GB" altLang="en-US" sz="2800" dirty="0"/>
              <a:t>External economies of scale – the advantages firms can gain as a result of the growth of the industry – normally associated with a particular area</a:t>
            </a:r>
          </a:p>
          <a:p>
            <a:pPr>
              <a:lnSpc>
                <a:spcPct val="90000"/>
              </a:lnSpc>
            </a:pPr>
            <a:r>
              <a:rPr lang="en-GB" altLang="en-US" sz="2800" dirty="0"/>
              <a:t>Supply of skilled labour</a:t>
            </a:r>
          </a:p>
          <a:p>
            <a:pPr>
              <a:lnSpc>
                <a:spcPct val="90000"/>
              </a:lnSpc>
            </a:pPr>
            <a:r>
              <a:rPr lang="en-GB" altLang="en-US" sz="2800" dirty="0"/>
              <a:t>Reputation</a:t>
            </a:r>
          </a:p>
          <a:p>
            <a:pPr>
              <a:lnSpc>
                <a:spcPct val="90000"/>
              </a:lnSpc>
            </a:pPr>
            <a:r>
              <a:rPr lang="en-GB" altLang="en-US" sz="2800" dirty="0"/>
              <a:t>Local knowledge and skills</a:t>
            </a:r>
          </a:p>
          <a:p>
            <a:pPr>
              <a:lnSpc>
                <a:spcPct val="90000"/>
              </a:lnSpc>
            </a:pPr>
            <a:r>
              <a:rPr lang="en-GB" altLang="en-US" sz="2800" dirty="0"/>
              <a:t>Infrastructure</a:t>
            </a:r>
          </a:p>
          <a:p>
            <a:pPr>
              <a:lnSpc>
                <a:spcPct val="90000"/>
              </a:lnSpc>
            </a:pPr>
            <a:r>
              <a:rPr lang="en-GB" altLang="en-US" sz="2800" dirty="0"/>
              <a:t>Training facilities</a:t>
            </a:r>
            <a:endParaRPr lang="en-US"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46D8346-FEC1-428B-9F71-25E812D5E8AD}"/>
              </a:ext>
            </a:extLst>
          </p:cNvPr>
          <p:cNvSpPr>
            <a:spLocks noGrp="1" noChangeArrowheads="1"/>
          </p:cNvSpPr>
          <p:nvPr>
            <p:ph type="title"/>
          </p:nvPr>
        </p:nvSpPr>
        <p:spPr/>
        <p:txBody>
          <a:bodyPr/>
          <a:lstStyle/>
          <a:p>
            <a:r>
              <a:rPr lang="en-GB" altLang="en-US"/>
              <a:t>Economies of Scale</a:t>
            </a:r>
            <a:endParaRPr lang="en-US" altLang="en-US"/>
          </a:p>
        </p:txBody>
      </p:sp>
      <p:sp>
        <p:nvSpPr>
          <p:cNvPr id="16387" name="Rectangle 3">
            <a:extLst>
              <a:ext uri="{FF2B5EF4-FFF2-40B4-BE49-F238E27FC236}">
                <a16:creationId xmlns:a16="http://schemas.microsoft.com/office/drawing/2014/main" id="{1B6A5768-2D6A-4B33-A046-F0E13D1FAB62}"/>
              </a:ext>
            </a:extLst>
          </p:cNvPr>
          <p:cNvSpPr>
            <a:spLocks noGrp="1" noChangeArrowheads="1"/>
          </p:cNvSpPr>
          <p:nvPr>
            <p:ph type="body" idx="1"/>
          </p:nvPr>
        </p:nvSpPr>
        <p:spPr/>
        <p:txBody>
          <a:bodyPr/>
          <a:lstStyle/>
          <a:p>
            <a:pPr algn="just"/>
            <a:r>
              <a:rPr lang="en-GB" altLang="en-US" sz="2800" b="1" dirty="0">
                <a:solidFill>
                  <a:srgbClr val="003366"/>
                </a:solidFill>
              </a:rPr>
              <a:t>Internal: Technical</a:t>
            </a:r>
          </a:p>
          <a:p>
            <a:pPr lvl="1" algn="just"/>
            <a:r>
              <a:rPr lang="en-GB" altLang="en-US" sz="2400" dirty="0">
                <a:solidFill>
                  <a:srgbClr val="003366"/>
                </a:solidFill>
              </a:rPr>
              <a:t>Specialisation</a:t>
            </a:r>
            <a:r>
              <a:rPr lang="en-GB" altLang="en-US" sz="2400" dirty="0"/>
              <a:t> – large organisations  can employ specialised labour</a:t>
            </a:r>
          </a:p>
          <a:p>
            <a:pPr lvl="1" algn="just"/>
            <a:r>
              <a:rPr lang="en-GB" altLang="en-US" sz="2400" dirty="0">
                <a:solidFill>
                  <a:srgbClr val="003366"/>
                </a:solidFill>
              </a:rPr>
              <a:t>Indivisibility of plant</a:t>
            </a:r>
            <a:r>
              <a:rPr lang="en-GB" altLang="en-US" sz="2400" dirty="0"/>
              <a:t> – machines can’t be broken down to do smaller jobs!</a:t>
            </a:r>
          </a:p>
          <a:p>
            <a:pPr lvl="1" algn="just"/>
            <a:r>
              <a:rPr lang="en-GB" altLang="en-US" sz="2400" dirty="0">
                <a:solidFill>
                  <a:srgbClr val="003366"/>
                </a:solidFill>
              </a:rPr>
              <a:t>Principle of multiples</a:t>
            </a:r>
            <a:r>
              <a:rPr lang="en-GB" altLang="en-US" sz="2400" dirty="0"/>
              <a:t> – firms using more than one machine of different capacities - more efficient</a:t>
            </a:r>
          </a:p>
          <a:p>
            <a:pPr lvl="1" algn="just"/>
            <a:r>
              <a:rPr lang="en-GB" altLang="en-US" sz="2400" dirty="0">
                <a:solidFill>
                  <a:srgbClr val="003366"/>
                </a:solidFill>
              </a:rPr>
              <a:t>Increased dimensions</a:t>
            </a:r>
            <a:r>
              <a:rPr lang="en-GB" altLang="en-US" sz="2400" dirty="0"/>
              <a:t> – bigger containers can reduce average cost</a:t>
            </a:r>
          </a:p>
          <a:p>
            <a:pPr lvl="1" algn="just"/>
            <a:endParaRPr lang="en-US"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149C766-245E-4AED-8E77-54201BA97DEF}"/>
              </a:ext>
            </a:extLst>
          </p:cNvPr>
          <p:cNvSpPr>
            <a:spLocks noGrp="1" noChangeArrowheads="1"/>
          </p:cNvSpPr>
          <p:nvPr>
            <p:ph type="title"/>
          </p:nvPr>
        </p:nvSpPr>
        <p:spPr/>
        <p:txBody>
          <a:bodyPr/>
          <a:lstStyle/>
          <a:p>
            <a:r>
              <a:rPr lang="en-GB" altLang="en-US"/>
              <a:t>Economies of Scale</a:t>
            </a:r>
            <a:endParaRPr lang="en-US" altLang="en-US"/>
          </a:p>
        </p:txBody>
      </p:sp>
      <p:sp>
        <p:nvSpPr>
          <p:cNvPr id="17411" name="Rectangle 3">
            <a:extLst>
              <a:ext uri="{FF2B5EF4-FFF2-40B4-BE49-F238E27FC236}">
                <a16:creationId xmlns:a16="http://schemas.microsoft.com/office/drawing/2014/main" id="{37D84FF0-D80D-41AE-902D-24E32B096EBF}"/>
              </a:ext>
            </a:extLst>
          </p:cNvPr>
          <p:cNvSpPr>
            <a:spLocks noGrp="1" noChangeArrowheads="1"/>
          </p:cNvSpPr>
          <p:nvPr>
            <p:ph type="body" idx="1"/>
          </p:nvPr>
        </p:nvSpPr>
        <p:spPr/>
        <p:txBody>
          <a:bodyPr/>
          <a:lstStyle/>
          <a:p>
            <a:r>
              <a:rPr lang="en-GB" altLang="en-US" b="1" dirty="0">
                <a:solidFill>
                  <a:srgbClr val="003366"/>
                </a:solidFill>
              </a:rPr>
              <a:t>Indivisibility of Plant:</a:t>
            </a:r>
          </a:p>
          <a:p>
            <a:r>
              <a:rPr lang="en-GB" altLang="en-US" dirty="0"/>
              <a:t>Not viable to produce products like oil, chemicals on small scale – need large amounts of capital</a:t>
            </a:r>
          </a:p>
          <a:p>
            <a:endParaRPr lang="en-GB" altLang="en-US" dirty="0"/>
          </a:p>
          <a:p>
            <a:r>
              <a:rPr lang="en-GB" altLang="en-US" dirty="0"/>
              <a:t>Agriculture – machinery appropriate for large scale work – combines, etc.</a:t>
            </a: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7E21331-2207-40F8-880B-8D2F595930F6}"/>
              </a:ext>
            </a:extLst>
          </p:cNvPr>
          <p:cNvSpPr>
            <a:spLocks noGrp="1" noChangeArrowheads="1"/>
          </p:cNvSpPr>
          <p:nvPr>
            <p:ph type="title"/>
          </p:nvPr>
        </p:nvSpPr>
        <p:spPr/>
        <p:txBody>
          <a:bodyPr/>
          <a:lstStyle/>
          <a:p>
            <a:r>
              <a:rPr lang="en-GB" altLang="en-US"/>
              <a:t>Economies of Scale</a:t>
            </a:r>
            <a:endParaRPr lang="en-US" altLang="en-US"/>
          </a:p>
        </p:txBody>
      </p:sp>
      <p:sp>
        <p:nvSpPr>
          <p:cNvPr id="18435" name="Rectangle 3">
            <a:extLst>
              <a:ext uri="{FF2B5EF4-FFF2-40B4-BE49-F238E27FC236}">
                <a16:creationId xmlns:a16="http://schemas.microsoft.com/office/drawing/2014/main" id="{13F5B14E-C55F-44D5-8679-CB9502EA7E6B}"/>
              </a:ext>
            </a:extLst>
          </p:cNvPr>
          <p:cNvSpPr>
            <a:spLocks noGrp="1" noChangeArrowheads="1"/>
          </p:cNvSpPr>
          <p:nvPr>
            <p:ph type="body" idx="1"/>
          </p:nvPr>
        </p:nvSpPr>
        <p:spPr/>
        <p:txBody>
          <a:bodyPr/>
          <a:lstStyle/>
          <a:p>
            <a:r>
              <a:rPr lang="en-GB" altLang="en-US" b="1" dirty="0">
                <a:solidFill>
                  <a:srgbClr val="003366"/>
                </a:solidFill>
              </a:rPr>
              <a:t>Principle of Multiples:</a:t>
            </a:r>
          </a:p>
          <a:p>
            <a:r>
              <a:rPr lang="en-GB" altLang="en-US" dirty="0"/>
              <a:t>Some production processes need more than one machine</a:t>
            </a:r>
          </a:p>
          <a:p>
            <a:r>
              <a:rPr lang="en-GB" altLang="en-US" dirty="0"/>
              <a:t>Different capacities</a:t>
            </a:r>
          </a:p>
          <a:p>
            <a:r>
              <a:rPr lang="en-GB" altLang="en-US" dirty="0"/>
              <a:t>May need more than one machine to be fully efficient</a:t>
            </a:r>
          </a:p>
          <a:p>
            <a:endParaRPr lang="en-US" altLang="en-US" b="1" dirty="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220ED8F-A55E-4F02-A820-5F119B6D2B02}"/>
              </a:ext>
            </a:extLst>
          </p:cNvPr>
          <p:cNvSpPr>
            <a:spLocks noGrp="1" noChangeArrowheads="1"/>
          </p:cNvSpPr>
          <p:nvPr>
            <p:ph type="title"/>
          </p:nvPr>
        </p:nvSpPr>
        <p:spPr/>
        <p:txBody>
          <a:bodyPr/>
          <a:lstStyle/>
          <a:p>
            <a:r>
              <a:rPr lang="en-GB" altLang="en-US"/>
              <a:t>Economies of Scale</a:t>
            </a:r>
            <a:endParaRPr lang="en-US" altLang="en-US"/>
          </a:p>
        </p:txBody>
      </p:sp>
      <p:sp>
        <p:nvSpPr>
          <p:cNvPr id="26627" name="Rectangle 3">
            <a:extLst>
              <a:ext uri="{FF2B5EF4-FFF2-40B4-BE49-F238E27FC236}">
                <a16:creationId xmlns:a16="http://schemas.microsoft.com/office/drawing/2014/main" id="{92902F8B-2792-4DAE-8A81-6873DCBA2F54}"/>
              </a:ext>
            </a:extLst>
          </p:cNvPr>
          <p:cNvSpPr>
            <a:spLocks noGrp="1" noChangeArrowheads="1"/>
          </p:cNvSpPr>
          <p:nvPr>
            <p:ph type="body" idx="1"/>
          </p:nvPr>
        </p:nvSpPr>
        <p:spPr/>
        <p:txBody>
          <a:bodyPr/>
          <a:lstStyle/>
          <a:p>
            <a:r>
              <a:rPr lang="en-GB" altLang="en-US" b="1" dirty="0">
                <a:solidFill>
                  <a:srgbClr val="003366"/>
                </a:solidFill>
              </a:rPr>
              <a:t>Commercial</a:t>
            </a:r>
          </a:p>
          <a:p>
            <a:r>
              <a:rPr lang="en-GB" altLang="en-US" dirty="0"/>
              <a:t>Large firms can negotiate favourable prices as a result of buying in bulk</a:t>
            </a:r>
          </a:p>
          <a:p>
            <a:endParaRPr lang="en-GB" altLang="en-US" dirty="0"/>
          </a:p>
          <a:p>
            <a:r>
              <a:rPr lang="en-GB" altLang="en-US" dirty="0"/>
              <a:t>Large firms may have advantages in keeping prices higher because of their market power</a:t>
            </a: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CE0CA03-DF39-4774-BF01-BEFF03EF24E5}"/>
              </a:ext>
            </a:extLst>
          </p:cNvPr>
          <p:cNvSpPr>
            <a:spLocks noGrp="1" noChangeArrowheads="1"/>
          </p:cNvSpPr>
          <p:nvPr>
            <p:ph type="title"/>
          </p:nvPr>
        </p:nvSpPr>
        <p:spPr/>
        <p:txBody>
          <a:bodyPr/>
          <a:lstStyle/>
          <a:p>
            <a:r>
              <a:rPr lang="en-GB" altLang="en-US"/>
              <a:t>Economies of Scale</a:t>
            </a:r>
            <a:endParaRPr lang="en-US" altLang="en-US"/>
          </a:p>
        </p:txBody>
      </p:sp>
      <p:sp>
        <p:nvSpPr>
          <p:cNvPr id="27651" name="Rectangle 3">
            <a:extLst>
              <a:ext uri="{FF2B5EF4-FFF2-40B4-BE49-F238E27FC236}">
                <a16:creationId xmlns:a16="http://schemas.microsoft.com/office/drawing/2014/main" id="{A95C5A24-B03D-4EDD-9EC7-E8A6918099D8}"/>
              </a:ext>
            </a:extLst>
          </p:cNvPr>
          <p:cNvSpPr>
            <a:spLocks noGrp="1" noChangeArrowheads="1"/>
          </p:cNvSpPr>
          <p:nvPr>
            <p:ph type="body" idx="1"/>
          </p:nvPr>
        </p:nvSpPr>
        <p:spPr/>
        <p:txBody>
          <a:bodyPr/>
          <a:lstStyle/>
          <a:p>
            <a:pPr>
              <a:lnSpc>
                <a:spcPct val="90000"/>
              </a:lnSpc>
            </a:pPr>
            <a:r>
              <a:rPr lang="en-GB" altLang="en-US" b="1">
                <a:solidFill>
                  <a:srgbClr val="003366"/>
                </a:solidFill>
              </a:rPr>
              <a:t>Financial</a:t>
            </a:r>
          </a:p>
          <a:p>
            <a:pPr>
              <a:lnSpc>
                <a:spcPct val="90000"/>
              </a:lnSpc>
            </a:pPr>
            <a:r>
              <a:rPr lang="en-GB" altLang="en-US"/>
              <a:t>Large firms able to negotiate cheaper finance deals</a:t>
            </a:r>
          </a:p>
          <a:p>
            <a:pPr>
              <a:lnSpc>
                <a:spcPct val="90000"/>
              </a:lnSpc>
            </a:pPr>
            <a:r>
              <a:rPr lang="en-GB" altLang="en-US"/>
              <a:t>Large firms able to be more flexible about finance – share options, rights issues, etc. </a:t>
            </a:r>
          </a:p>
          <a:p>
            <a:pPr>
              <a:lnSpc>
                <a:spcPct val="90000"/>
              </a:lnSpc>
            </a:pPr>
            <a:r>
              <a:rPr lang="en-GB" altLang="en-US"/>
              <a:t>Large firms able to utilise skills of merchant banks to arrange finance</a:t>
            </a:r>
          </a:p>
          <a:p>
            <a:pPr>
              <a:lnSpc>
                <a:spcPct val="90000"/>
              </a:lnSpc>
            </a:pP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D94880D-5328-43A4-9292-164F736BAC8B}"/>
              </a:ext>
            </a:extLst>
          </p:cNvPr>
          <p:cNvSpPr>
            <a:spLocks noGrp="1" noChangeArrowheads="1"/>
          </p:cNvSpPr>
          <p:nvPr>
            <p:ph type="title"/>
          </p:nvPr>
        </p:nvSpPr>
        <p:spPr/>
        <p:txBody>
          <a:bodyPr/>
          <a:lstStyle/>
          <a:p>
            <a:r>
              <a:rPr lang="en-GB" altLang="en-US"/>
              <a:t>Economies of Scale</a:t>
            </a:r>
            <a:endParaRPr lang="en-US" altLang="en-US"/>
          </a:p>
        </p:txBody>
      </p:sp>
      <p:sp>
        <p:nvSpPr>
          <p:cNvPr id="28675" name="Rectangle 3">
            <a:extLst>
              <a:ext uri="{FF2B5EF4-FFF2-40B4-BE49-F238E27FC236}">
                <a16:creationId xmlns:a16="http://schemas.microsoft.com/office/drawing/2014/main" id="{1677795F-9CA4-4FA4-B081-C364EAF2D91D}"/>
              </a:ext>
            </a:extLst>
          </p:cNvPr>
          <p:cNvSpPr>
            <a:spLocks noGrp="1" noChangeArrowheads="1"/>
          </p:cNvSpPr>
          <p:nvPr>
            <p:ph type="body" idx="1"/>
          </p:nvPr>
        </p:nvSpPr>
        <p:spPr/>
        <p:txBody>
          <a:bodyPr/>
          <a:lstStyle/>
          <a:p>
            <a:r>
              <a:rPr lang="en-GB" altLang="en-US" sz="4000" b="1">
                <a:solidFill>
                  <a:srgbClr val="003366"/>
                </a:solidFill>
              </a:rPr>
              <a:t>Managerial</a:t>
            </a:r>
          </a:p>
          <a:p>
            <a:pPr lvl="1"/>
            <a:r>
              <a:rPr lang="en-GB" altLang="en-US" sz="3600"/>
              <a:t>Use of specialists – accountants, marketing, lawyers, production, human resources, etc.</a:t>
            </a:r>
            <a:endParaRPr lang="en-US" altLang="en-US"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6CD4AC3-03FF-4A6B-9240-DAE589B180E6}"/>
              </a:ext>
            </a:extLst>
          </p:cNvPr>
          <p:cNvSpPr>
            <a:spLocks noGrp="1" noChangeArrowheads="1"/>
          </p:cNvSpPr>
          <p:nvPr>
            <p:ph type="title"/>
          </p:nvPr>
        </p:nvSpPr>
        <p:spPr/>
        <p:txBody>
          <a:bodyPr/>
          <a:lstStyle/>
          <a:p>
            <a:r>
              <a:rPr lang="en-GB" altLang="en-US"/>
              <a:t>Economies of Scale</a:t>
            </a:r>
            <a:endParaRPr lang="en-US" altLang="en-US"/>
          </a:p>
        </p:txBody>
      </p:sp>
      <p:sp>
        <p:nvSpPr>
          <p:cNvPr id="29699" name="Rectangle 3">
            <a:extLst>
              <a:ext uri="{FF2B5EF4-FFF2-40B4-BE49-F238E27FC236}">
                <a16:creationId xmlns:a16="http://schemas.microsoft.com/office/drawing/2014/main" id="{A3246E16-0E4E-4EA7-A6AF-D9E094FB224F}"/>
              </a:ext>
            </a:extLst>
          </p:cNvPr>
          <p:cNvSpPr>
            <a:spLocks noGrp="1" noChangeArrowheads="1"/>
          </p:cNvSpPr>
          <p:nvPr>
            <p:ph type="body" idx="1"/>
          </p:nvPr>
        </p:nvSpPr>
        <p:spPr/>
        <p:txBody>
          <a:bodyPr/>
          <a:lstStyle/>
          <a:p>
            <a:r>
              <a:rPr lang="en-GB" altLang="en-US" sz="4000" b="1">
                <a:solidFill>
                  <a:srgbClr val="003366"/>
                </a:solidFill>
              </a:rPr>
              <a:t>Risk Bearing</a:t>
            </a:r>
          </a:p>
          <a:p>
            <a:pPr lvl="1"/>
            <a:r>
              <a:rPr lang="en-GB" altLang="en-US" sz="3200"/>
              <a:t>Diversification</a:t>
            </a:r>
          </a:p>
          <a:p>
            <a:pPr lvl="1"/>
            <a:r>
              <a:rPr lang="en-GB" altLang="en-US" sz="3200"/>
              <a:t>Markets across regions/countries</a:t>
            </a:r>
          </a:p>
          <a:p>
            <a:pPr lvl="1"/>
            <a:r>
              <a:rPr lang="en-GB" altLang="en-US" sz="3200"/>
              <a:t>Product ranges</a:t>
            </a:r>
          </a:p>
          <a:p>
            <a:pPr lvl="1"/>
            <a:r>
              <a:rPr lang="en-GB" altLang="en-US" sz="3200"/>
              <a:t>R&amp;D</a:t>
            </a:r>
            <a:endParaRPr lang="en-US" alt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fontScale="90000"/>
          </a:bodyPr>
          <a:lstStyle/>
          <a:p>
            <a:pPr algn="l"/>
            <a:r>
              <a:rPr lang="en-US" dirty="0">
                <a:latin typeface="Times New Roman" pitchFamily="18" charset="0"/>
                <a:cs typeface="Times New Roman" pitchFamily="18" charset="0"/>
              </a:rPr>
              <a:t>Law of Returns to Scale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buNone/>
            </a:pPr>
            <a:endParaRPr lang="en-US" dirty="0">
              <a:latin typeface="Times New Roman" pitchFamily="18" charset="0"/>
              <a:cs typeface="Times New Roman" pitchFamily="18" charset="0"/>
            </a:endParaRPr>
          </a:p>
          <a:p>
            <a:pPr algn="just">
              <a:buNone/>
            </a:pPr>
            <a:r>
              <a:rPr lang="en-US" sz="4500" dirty="0">
                <a:latin typeface="Times New Roman" pitchFamily="18" charset="0"/>
                <a:cs typeface="Times New Roman" pitchFamily="18" charset="0"/>
              </a:rPr>
              <a:t>In the long run all factors of production are variable. No factor is fixed. Accordingly, the scale of production can be changed by changing the quantity of all factors of production.</a:t>
            </a:r>
          </a:p>
          <a:p>
            <a:pPr algn="just">
              <a:buNone/>
            </a:pPr>
            <a:endParaRPr lang="en-US" sz="4500" dirty="0">
              <a:latin typeface="Times New Roman" pitchFamily="18" charset="0"/>
              <a:cs typeface="Times New Roman" pitchFamily="18" charset="0"/>
            </a:endParaRPr>
          </a:p>
          <a:p>
            <a:pPr algn="just">
              <a:buNone/>
            </a:pPr>
            <a:r>
              <a:rPr lang="en-US" sz="4500" dirty="0">
                <a:latin typeface="Times New Roman" pitchFamily="18" charset="0"/>
                <a:cs typeface="Times New Roman" pitchFamily="18" charset="0"/>
              </a:rPr>
              <a:t>Definition:</a:t>
            </a:r>
          </a:p>
          <a:p>
            <a:pPr algn="just">
              <a:buNone/>
            </a:pPr>
            <a:r>
              <a:rPr lang="en-US" sz="4500" dirty="0">
                <a:latin typeface="Times New Roman" pitchFamily="18" charset="0"/>
                <a:cs typeface="Times New Roman" pitchFamily="18" charset="0"/>
              </a:rPr>
              <a:t>“The term returns to scale refers to the changes in output as all factors change by the same proportion.” </a:t>
            </a:r>
            <a:r>
              <a:rPr lang="en-US" sz="4500" dirty="0" err="1">
                <a:latin typeface="Times New Roman" pitchFamily="18" charset="0"/>
                <a:cs typeface="Times New Roman" pitchFamily="18" charset="0"/>
              </a:rPr>
              <a:t>Koutsoyiannis</a:t>
            </a:r>
            <a:endParaRPr lang="en-US" sz="4500" dirty="0">
              <a:latin typeface="Times New Roman" pitchFamily="18" charset="0"/>
              <a:cs typeface="Times New Roman" pitchFamily="18" charset="0"/>
            </a:endParaRPr>
          </a:p>
          <a:p>
            <a:pPr algn="just">
              <a:buNone/>
            </a:pPr>
            <a:endParaRPr lang="en-US" sz="4500" dirty="0">
              <a:latin typeface="Times New Roman" pitchFamily="18" charset="0"/>
              <a:cs typeface="Times New Roman" pitchFamily="18" charset="0"/>
            </a:endParaRPr>
          </a:p>
          <a:p>
            <a:pPr algn="just">
              <a:buNone/>
            </a:pPr>
            <a:r>
              <a:rPr lang="en-US" sz="4500" dirty="0">
                <a:latin typeface="Times New Roman" pitchFamily="18" charset="0"/>
                <a:cs typeface="Times New Roman" pitchFamily="18" charset="0"/>
              </a:rPr>
              <a:t>“Returns to scale relates to the </a:t>
            </a:r>
            <a:r>
              <a:rPr lang="en-US" sz="4500" dirty="0" err="1">
                <a:latin typeface="Times New Roman" pitchFamily="18" charset="0"/>
                <a:cs typeface="Times New Roman" pitchFamily="18" charset="0"/>
              </a:rPr>
              <a:t>behaviour</a:t>
            </a:r>
            <a:r>
              <a:rPr lang="en-US" sz="4500" dirty="0">
                <a:latin typeface="Times New Roman" pitchFamily="18" charset="0"/>
                <a:cs typeface="Times New Roman" pitchFamily="18" charset="0"/>
              </a:rPr>
              <a:t> of total output as all inputs are varied and is a long run concept”. </a:t>
            </a:r>
            <a:r>
              <a:rPr lang="en-US" sz="4500" dirty="0" err="1">
                <a:latin typeface="Times New Roman" pitchFamily="18" charset="0"/>
                <a:cs typeface="Times New Roman" pitchFamily="18" charset="0"/>
              </a:rPr>
              <a:t>Leibhafsky</a:t>
            </a:r>
            <a:endParaRPr lang="en-US" sz="4500" dirty="0">
              <a:latin typeface="Times New Roman" pitchFamily="18" charset="0"/>
              <a:cs typeface="Times New Roman" pitchFamily="18" charset="0"/>
            </a:endParaRPr>
          </a:p>
          <a:p>
            <a:pPr algn="just">
              <a:buNone/>
            </a:pPr>
            <a:endParaRPr lang="en-US" sz="45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a:t>
            </a:r>
          </a:p>
        </p:txBody>
      </p:sp>
      <p:sp>
        <p:nvSpPr>
          <p:cNvPr id="3" name="Content Placeholder 2"/>
          <p:cNvSpPr>
            <a:spLocks noGrp="1"/>
          </p:cNvSpPr>
          <p:nvPr>
            <p:ph idx="1"/>
          </p:nvPr>
        </p:nvSpPr>
        <p:spPr/>
        <p:txBody>
          <a:bodyPr>
            <a:normAutofit lnSpcReduction="10000"/>
          </a:bodyPr>
          <a:lstStyle/>
          <a:p>
            <a:r>
              <a:rPr lang="en-US" dirty="0"/>
              <a:t>Systematic risk – Uncontrollable risk</a:t>
            </a:r>
          </a:p>
          <a:p>
            <a:pPr lvl="1"/>
            <a:r>
              <a:rPr lang="en-US" dirty="0"/>
              <a:t>Market risk</a:t>
            </a:r>
          </a:p>
          <a:p>
            <a:pPr lvl="1"/>
            <a:r>
              <a:rPr lang="en-US" dirty="0"/>
              <a:t>Interest rate risk</a:t>
            </a:r>
          </a:p>
          <a:p>
            <a:pPr lvl="1"/>
            <a:r>
              <a:rPr lang="en-US" dirty="0"/>
              <a:t>Foreign Exchange Risk</a:t>
            </a:r>
          </a:p>
          <a:p>
            <a:endParaRPr lang="en-US" dirty="0"/>
          </a:p>
          <a:p>
            <a:r>
              <a:rPr lang="en-US" dirty="0"/>
              <a:t>Unsystematic risk – Controllable risk</a:t>
            </a:r>
          </a:p>
          <a:p>
            <a:pPr lvl="1"/>
            <a:r>
              <a:rPr lang="en-US" dirty="0"/>
              <a:t>Production</a:t>
            </a:r>
          </a:p>
          <a:p>
            <a:pPr lvl="1"/>
            <a:r>
              <a:rPr lang="en-US" dirty="0" err="1"/>
              <a:t>Labour</a:t>
            </a:r>
            <a:r>
              <a:rPr lang="en-US" dirty="0"/>
              <a:t> disputes</a:t>
            </a:r>
          </a:p>
          <a:p>
            <a:pPr lvl="1"/>
            <a:r>
              <a:rPr lang="en-US" dirty="0"/>
              <a:t>Finance</a:t>
            </a:r>
          </a:p>
          <a:p>
            <a:pPr lvl="1">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A6EAA47-5F80-4A7B-940E-22841C418EC4}"/>
              </a:ext>
            </a:extLst>
          </p:cNvPr>
          <p:cNvSpPr>
            <a:spLocks noGrp="1" noChangeArrowheads="1"/>
          </p:cNvSpPr>
          <p:nvPr>
            <p:ph type="title"/>
          </p:nvPr>
        </p:nvSpPr>
        <p:spPr/>
        <p:txBody>
          <a:bodyPr/>
          <a:lstStyle/>
          <a:p>
            <a:r>
              <a:rPr lang="en-GB" altLang="en-US"/>
              <a:t>Economies of Scale</a:t>
            </a:r>
          </a:p>
        </p:txBody>
      </p:sp>
      <p:sp>
        <p:nvSpPr>
          <p:cNvPr id="31747" name="Text Box 3">
            <a:extLst>
              <a:ext uri="{FF2B5EF4-FFF2-40B4-BE49-F238E27FC236}">
                <a16:creationId xmlns:a16="http://schemas.microsoft.com/office/drawing/2014/main" id="{0A9ECE6C-71D3-4DAE-B3F0-B8B9F70A11D2}"/>
              </a:ext>
            </a:extLst>
          </p:cNvPr>
          <p:cNvSpPr txBox="1">
            <a:spLocks noChangeArrowheads="1"/>
          </p:cNvSpPr>
          <p:nvPr/>
        </p:nvSpPr>
        <p:spPr bwMode="auto">
          <a:xfrm>
            <a:off x="517525" y="1684338"/>
            <a:ext cx="816927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en-US" sz="3200" b="1" dirty="0">
              <a:solidFill>
                <a:schemeClr val="accent2"/>
              </a:solidFill>
              <a:latin typeface="Verdana" panose="020B0604030504040204" pitchFamily="34" charset="0"/>
            </a:endParaRPr>
          </a:p>
          <a:p>
            <a:r>
              <a:rPr lang="en-GB" altLang="en-US" sz="3200" b="1" dirty="0">
                <a:solidFill>
                  <a:srgbClr val="003366"/>
                </a:solidFill>
                <a:latin typeface="Verdana" panose="020B0604030504040204" pitchFamily="34" charset="0"/>
              </a:rPr>
              <a:t>Minimum Efficient Scale</a:t>
            </a:r>
            <a:r>
              <a:rPr lang="en-GB" altLang="en-US" dirty="0">
                <a:latin typeface="Verdana" panose="020B0604030504040204" pitchFamily="34" charset="0"/>
              </a:rPr>
              <a:t> – the point </a:t>
            </a:r>
            <a:br>
              <a:rPr lang="en-GB" altLang="en-US" dirty="0">
                <a:latin typeface="Verdana" panose="020B0604030504040204" pitchFamily="34" charset="0"/>
              </a:rPr>
            </a:br>
            <a:r>
              <a:rPr lang="en-GB" altLang="en-US" dirty="0">
                <a:latin typeface="Verdana" panose="020B0604030504040204" pitchFamily="34" charset="0"/>
              </a:rPr>
              <a:t>at which the increase in the scale of production yields no significant unit cost benefits</a:t>
            </a:r>
          </a:p>
          <a:p>
            <a:endParaRPr lang="en-GB" altLang="en-US" dirty="0">
              <a:latin typeface="Verdana" panose="020B0604030504040204" pitchFamily="34" charset="0"/>
            </a:endParaRPr>
          </a:p>
          <a:p>
            <a:endParaRPr lang="en-GB" altLang="en-US" dirty="0">
              <a:latin typeface="Verdana" panose="020B0604030504040204" pitchFamily="34" charset="0"/>
            </a:endParaRPr>
          </a:p>
          <a:p>
            <a:r>
              <a:rPr lang="en-GB" altLang="en-US" sz="3200" b="1" dirty="0">
                <a:solidFill>
                  <a:srgbClr val="003366"/>
                </a:solidFill>
                <a:latin typeface="Verdana" panose="020B0604030504040204" pitchFamily="34" charset="0"/>
              </a:rPr>
              <a:t>Minimum Efficient Plant Size</a:t>
            </a:r>
            <a:r>
              <a:rPr lang="en-GB" altLang="en-US" dirty="0">
                <a:latin typeface="Verdana" panose="020B0604030504040204" pitchFamily="34" charset="0"/>
              </a:rPr>
              <a:t> – the point where increasing the scale of production of an individual plant within the industry yields no significant unit cost benefits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50D2F6F-FFA5-4D3D-9388-9F15C29DF672}"/>
              </a:ext>
            </a:extLst>
          </p:cNvPr>
          <p:cNvSpPr>
            <a:spLocks noGrp="1" noChangeArrowheads="1"/>
          </p:cNvSpPr>
          <p:nvPr>
            <p:ph type="title"/>
          </p:nvPr>
        </p:nvSpPr>
        <p:spPr/>
        <p:txBody>
          <a:bodyPr/>
          <a:lstStyle/>
          <a:p>
            <a:r>
              <a:rPr lang="en-GB" altLang="en-US"/>
              <a:t>Economies of Scale</a:t>
            </a:r>
          </a:p>
        </p:txBody>
      </p:sp>
      <p:sp>
        <p:nvSpPr>
          <p:cNvPr id="32771" name="Line 3">
            <a:extLst>
              <a:ext uri="{FF2B5EF4-FFF2-40B4-BE49-F238E27FC236}">
                <a16:creationId xmlns:a16="http://schemas.microsoft.com/office/drawing/2014/main" id="{B9050D72-5CCC-4CFC-94FE-B20D7DFD659A}"/>
              </a:ext>
            </a:extLst>
          </p:cNvPr>
          <p:cNvSpPr>
            <a:spLocks noChangeShapeType="1"/>
          </p:cNvSpPr>
          <p:nvPr/>
        </p:nvSpPr>
        <p:spPr bwMode="auto">
          <a:xfrm>
            <a:off x="1295400" y="2209800"/>
            <a:ext cx="0" cy="3505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2" name="Line 4">
            <a:extLst>
              <a:ext uri="{FF2B5EF4-FFF2-40B4-BE49-F238E27FC236}">
                <a16:creationId xmlns:a16="http://schemas.microsoft.com/office/drawing/2014/main" id="{5C747A3A-840B-4312-9A91-1B0AF66BC199}"/>
              </a:ext>
            </a:extLst>
          </p:cNvPr>
          <p:cNvSpPr>
            <a:spLocks noChangeShapeType="1"/>
          </p:cNvSpPr>
          <p:nvPr/>
        </p:nvSpPr>
        <p:spPr bwMode="auto">
          <a:xfrm>
            <a:off x="1295400" y="5715000"/>
            <a:ext cx="7391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3" name="Text Box 5">
            <a:extLst>
              <a:ext uri="{FF2B5EF4-FFF2-40B4-BE49-F238E27FC236}">
                <a16:creationId xmlns:a16="http://schemas.microsoft.com/office/drawing/2014/main" id="{C5A9824E-4784-4CA3-968A-7106534B8F9A}"/>
              </a:ext>
            </a:extLst>
          </p:cNvPr>
          <p:cNvSpPr txBox="1">
            <a:spLocks noChangeArrowheads="1"/>
          </p:cNvSpPr>
          <p:nvPr/>
        </p:nvSpPr>
        <p:spPr bwMode="auto">
          <a:xfrm>
            <a:off x="228600" y="1895475"/>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Verdana" panose="020B0604030504040204" pitchFamily="34" charset="0"/>
              </a:rPr>
              <a:t>Unit Cost</a:t>
            </a:r>
          </a:p>
        </p:txBody>
      </p:sp>
      <p:sp>
        <p:nvSpPr>
          <p:cNvPr id="32774" name="Text Box 6">
            <a:extLst>
              <a:ext uri="{FF2B5EF4-FFF2-40B4-BE49-F238E27FC236}">
                <a16:creationId xmlns:a16="http://schemas.microsoft.com/office/drawing/2014/main" id="{BDAAECCD-4F7D-4E53-B74B-F206FC06E6FD}"/>
              </a:ext>
            </a:extLst>
          </p:cNvPr>
          <p:cNvSpPr txBox="1">
            <a:spLocks noChangeArrowheads="1"/>
          </p:cNvSpPr>
          <p:nvPr/>
        </p:nvSpPr>
        <p:spPr bwMode="auto">
          <a:xfrm>
            <a:off x="8113713" y="5857875"/>
            <a:ext cx="976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Verdana" panose="020B0604030504040204" pitchFamily="34" charset="0"/>
              </a:rPr>
              <a:t>Output</a:t>
            </a:r>
          </a:p>
        </p:txBody>
      </p:sp>
      <p:sp>
        <p:nvSpPr>
          <p:cNvPr id="32775" name="Freeform 7">
            <a:extLst>
              <a:ext uri="{FF2B5EF4-FFF2-40B4-BE49-F238E27FC236}">
                <a16:creationId xmlns:a16="http://schemas.microsoft.com/office/drawing/2014/main" id="{F356603C-F33C-4E46-8C2F-04E49B980AFB}"/>
              </a:ext>
            </a:extLst>
          </p:cNvPr>
          <p:cNvSpPr>
            <a:spLocks/>
          </p:cNvSpPr>
          <p:nvPr/>
        </p:nvSpPr>
        <p:spPr bwMode="auto">
          <a:xfrm>
            <a:off x="1676400" y="2362200"/>
            <a:ext cx="2438400" cy="914400"/>
          </a:xfrm>
          <a:custGeom>
            <a:avLst/>
            <a:gdLst>
              <a:gd name="T0" fmla="*/ 0 w 1536"/>
              <a:gd name="T1" fmla="*/ 0 h 576"/>
              <a:gd name="T2" fmla="*/ 192 w 1536"/>
              <a:gd name="T3" fmla="*/ 384 h 576"/>
              <a:gd name="T4" fmla="*/ 816 w 1536"/>
              <a:gd name="T5" fmla="*/ 576 h 576"/>
              <a:gd name="T6" fmla="*/ 1296 w 1536"/>
              <a:gd name="T7" fmla="*/ 384 h 576"/>
              <a:gd name="T8" fmla="*/ 1536 w 1536"/>
              <a:gd name="T9" fmla="*/ 192 h 576"/>
            </a:gdLst>
            <a:ahLst/>
            <a:cxnLst>
              <a:cxn ang="0">
                <a:pos x="T0" y="T1"/>
              </a:cxn>
              <a:cxn ang="0">
                <a:pos x="T2" y="T3"/>
              </a:cxn>
              <a:cxn ang="0">
                <a:pos x="T4" y="T5"/>
              </a:cxn>
              <a:cxn ang="0">
                <a:pos x="T6" y="T7"/>
              </a:cxn>
              <a:cxn ang="0">
                <a:pos x="T8" y="T9"/>
              </a:cxn>
            </a:cxnLst>
            <a:rect l="0" t="0" r="r" b="b"/>
            <a:pathLst>
              <a:path w="1536" h="576">
                <a:moveTo>
                  <a:pt x="0" y="0"/>
                </a:moveTo>
                <a:cubicBezTo>
                  <a:pt x="28" y="144"/>
                  <a:pt x="56" y="288"/>
                  <a:pt x="192" y="384"/>
                </a:cubicBezTo>
                <a:cubicBezTo>
                  <a:pt x="328" y="480"/>
                  <a:pt x="632" y="576"/>
                  <a:pt x="816" y="576"/>
                </a:cubicBezTo>
                <a:cubicBezTo>
                  <a:pt x="1000" y="576"/>
                  <a:pt x="1176" y="448"/>
                  <a:pt x="1296" y="384"/>
                </a:cubicBezTo>
                <a:cubicBezTo>
                  <a:pt x="1416" y="320"/>
                  <a:pt x="1488" y="224"/>
                  <a:pt x="1536" y="192"/>
                </a:cubicBezTo>
              </a:path>
            </a:pathLst>
          </a:custGeom>
          <a:noFill/>
          <a:ln w="38100" cmpd="sng">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6" name="Arc 8">
            <a:extLst>
              <a:ext uri="{FF2B5EF4-FFF2-40B4-BE49-F238E27FC236}">
                <a16:creationId xmlns:a16="http://schemas.microsoft.com/office/drawing/2014/main" id="{E87CC66C-BFE9-491F-A614-509D5231F40F}"/>
              </a:ext>
            </a:extLst>
          </p:cNvPr>
          <p:cNvSpPr>
            <a:spLocks/>
          </p:cNvSpPr>
          <p:nvPr/>
        </p:nvSpPr>
        <p:spPr bwMode="auto">
          <a:xfrm flipH="1" flipV="1">
            <a:off x="2895600" y="2819400"/>
            <a:ext cx="3640138" cy="1295400"/>
          </a:xfrm>
          <a:custGeom>
            <a:avLst/>
            <a:gdLst>
              <a:gd name="G0" fmla="+- 16618 0 0"/>
              <a:gd name="G1" fmla="+- 21600 0 0"/>
              <a:gd name="G2" fmla="+- 21600 0 0"/>
              <a:gd name="T0" fmla="*/ 0 w 38218"/>
              <a:gd name="T1" fmla="*/ 7802 h 21600"/>
              <a:gd name="T2" fmla="*/ 38218 w 38218"/>
              <a:gd name="T3" fmla="*/ 21600 h 21600"/>
              <a:gd name="T4" fmla="*/ 16618 w 38218"/>
              <a:gd name="T5" fmla="*/ 21600 h 21600"/>
            </a:gdLst>
            <a:ahLst/>
            <a:cxnLst>
              <a:cxn ang="0">
                <a:pos x="T0" y="T1"/>
              </a:cxn>
              <a:cxn ang="0">
                <a:pos x="T2" y="T3"/>
              </a:cxn>
              <a:cxn ang="0">
                <a:pos x="T4" y="T5"/>
              </a:cxn>
            </a:cxnLst>
            <a:rect l="0" t="0" r="r" b="b"/>
            <a:pathLst>
              <a:path w="38218" h="21600" fill="none" extrusionOk="0">
                <a:moveTo>
                  <a:pt x="-1" y="7801"/>
                </a:moveTo>
                <a:cubicBezTo>
                  <a:pt x="4103" y="2859"/>
                  <a:pt x="10194" y="0"/>
                  <a:pt x="16618" y="0"/>
                </a:cubicBezTo>
                <a:cubicBezTo>
                  <a:pt x="28547" y="0"/>
                  <a:pt x="38218" y="9670"/>
                  <a:pt x="38218" y="21600"/>
                </a:cubicBezTo>
              </a:path>
              <a:path w="38218" h="21600" stroke="0" extrusionOk="0">
                <a:moveTo>
                  <a:pt x="-1" y="7801"/>
                </a:moveTo>
                <a:cubicBezTo>
                  <a:pt x="4103" y="2859"/>
                  <a:pt x="10194" y="0"/>
                  <a:pt x="16618" y="0"/>
                </a:cubicBezTo>
                <a:cubicBezTo>
                  <a:pt x="28547" y="0"/>
                  <a:pt x="38218" y="9670"/>
                  <a:pt x="38218" y="21600"/>
                </a:cubicBezTo>
                <a:lnTo>
                  <a:pt x="16618" y="21600"/>
                </a:lnTo>
                <a:close/>
              </a:path>
            </a:pathLst>
          </a:custGeom>
          <a:noFill/>
          <a:ln w="38100">
            <a:solidFill>
              <a:srgbClr val="33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7" name="Text Box 9">
            <a:extLst>
              <a:ext uri="{FF2B5EF4-FFF2-40B4-BE49-F238E27FC236}">
                <a16:creationId xmlns:a16="http://schemas.microsoft.com/office/drawing/2014/main" id="{79B10F67-6469-484D-A4AE-096A2444E1BE}"/>
              </a:ext>
            </a:extLst>
          </p:cNvPr>
          <p:cNvSpPr txBox="1">
            <a:spLocks noChangeArrowheads="1"/>
          </p:cNvSpPr>
          <p:nvPr/>
        </p:nvSpPr>
        <p:spPr bwMode="auto">
          <a:xfrm>
            <a:off x="4022725" y="2546350"/>
            <a:ext cx="1031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Verdana" panose="020B0604030504040204" pitchFamily="34" charset="0"/>
              </a:rPr>
              <a:t>Scale A</a:t>
            </a:r>
          </a:p>
        </p:txBody>
      </p:sp>
      <p:sp>
        <p:nvSpPr>
          <p:cNvPr id="32778" name="Text Box 10">
            <a:extLst>
              <a:ext uri="{FF2B5EF4-FFF2-40B4-BE49-F238E27FC236}">
                <a16:creationId xmlns:a16="http://schemas.microsoft.com/office/drawing/2014/main" id="{203D02C4-94B3-4A7D-9E70-5DCB7D55C1A9}"/>
              </a:ext>
            </a:extLst>
          </p:cNvPr>
          <p:cNvSpPr txBox="1">
            <a:spLocks noChangeArrowheads="1"/>
          </p:cNvSpPr>
          <p:nvPr/>
        </p:nvSpPr>
        <p:spPr bwMode="auto">
          <a:xfrm>
            <a:off x="6537325" y="3460750"/>
            <a:ext cx="1033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Verdana" panose="020B0604030504040204" pitchFamily="34" charset="0"/>
              </a:rPr>
              <a:t>Scale B</a:t>
            </a:r>
          </a:p>
        </p:txBody>
      </p:sp>
      <p:sp>
        <p:nvSpPr>
          <p:cNvPr id="32780" name="Arc 12">
            <a:extLst>
              <a:ext uri="{FF2B5EF4-FFF2-40B4-BE49-F238E27FC236}">
                <a16:creationId xmlns:a16="http://schemas.microsoft.com/office/drawing/2014/main" id="{F4B263BE-8FCF-4A58-878A-10E823C82209}"/>
              </a:ext>
            </a:extLst>
          </p:cNvPr>
          <p:cNvSpPr>
            <a:spLocks/>
          </p:cNvSpPr>
          <p:nvPr/>
        </p:nvSpPr>
        <p:spPr bwMode="auto">
          <a:xfrm flipH="1" flipV="1">
            <a:off x="1447800" y="2133600"/>
            <a:ext cx="7086600" cy="2425700"/>
          </a:xfrm>
          <a:custGeom>
            <a:avLst/>
            <a:gdLst>
              <a:gd name="G0" fmla="+- 0 0 0"/>
              <a:gd name="G1" fmla="+- 21480 0 0"/>
              <a:gd name="G2" fmla="+- 21600 0 0"/>
              <a:gd name="T0" fmla="*/ 2276 w 21600"/>
              <a:gd name="T1" fmla="*/ 0 h 21480"/>
              <a:gd name="T2" fmla="*/ 21600 w 21600"/>
              <a:gd name="T3" fmla="*/ 21480 h 21480"/>
              <a:gd name="T4" fmla="*/ 0 w 21600"/>
              <a:gd name="T5" fmla="*/ 21480 h 21480"/>
            </a:gdLst>
            <a:ahLst/>
            <a:cxnLst>
              <a:cxn ang="0">
                <a:pos x="T0" y="T1"/>
              </a:cxn>
              <a:cxn ang="0">
                <a:pos x="T2" y="T3"/>
              </a:cxn>
              <a:cxn ang="0">
                <a:pos x="T4" y="T5"/>
              </a:cxn>
            </a:cxnLst>
            <a:rect l="0" t="0" r="r" b="b"/>
            <a:pathLst>
              <a:path w="21600" h="21480" fill="none" extrusionOk="0">
                <a:moveTo>
                  <a:pt x="2275" y="0"/>
                </a:moveTo>
                <a:cubicBezTo>
                  <a:pt x="13262" y="1164"/>
                  <a:pt x="21600" y="10431"/>
                  <a:pt x="21600" y="21480"/>
                </a:cubicBezTo>
              </a:path>
              <a:path w="21600" h="21480" stroke="0" extrusionOk="0">
                <a:moveTo>
                  <a:pt x="2275" y="0"/>
                </a:moveTo>
                <a:cubicBezTo>
                  <a:pt x="13262" y="1164"/>
                  <a:pt x="21600" y="10431"/>
                  <a:pt x="21600" y="21480"/>
                </a:cubicBezTo>
                <a:lnTo>
                  <a:pt x="0" y="21480"/>
                </a:lnTo>
                <a:close/>
              </a:path>
            </a:pathLst>
          </a:custGeom>
          <a:noFill/>
          <a:ln w="5715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GB" altLang="en-US">
              <a:solidFill>
                <a:srgbClr val="FFCC00"/>
              </a:solidFill>
            </a:endParaRPr>
          </a:p>
        </p:txBody>
      </p:sp>
      <p:sp>
        <p:nvSpPr>
          <p:cNvPr id="32781" name="Text Box 13">
            <a:extLst>
              <a:ext uri="{FF2B5EF4-FFF2-40B4-BE49-F238E27FC236}">
                <a16:creationId xmlns:a16="http://schemas.microsoft.com/office/drawing/2014/main" id="{50F350E7-0A0D-4CAC-ADD8-BE8592A7D13B}"/>
              </a:ext>
            </a:extLst>
          </p:cNvPr>
          <p:cNvSpPr txBox="1">
            <a:spLocks noChangeArrowheads="1"/>
          </p:cNvSpPr>
          <p:nvPr/>
        </p:nvSpPr>
        <p:spPr bwMode="auto">
          <a:xfrm>
            <a:off x="7848600" y="4333875"/>
            <a:ext cx="7858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Verdana" panose="020B0604030504040204" pitchFamily="34" charset="0"/>
              </a:rPr>
              <a:t>LRAC</a:t>
            </a:r>
          </a:p>
        </p:txBody>
      </p:sp>
      <p:sp>
        <p:nvSpPr>
          <p:cNvPr id="32782" name="Line 14">
            <a:extLst>
              <a:ext uri="{FF2B5EF4-FFF2-40B4-BE49-F238E27FC236}">
                <a16:creationId xmlns:a16="http://schemas.microsoft.com/office/drawing/2014/main" id="{FD3099B7-576D-4A80-946F-9D772A9289D6}"/>
              </a:ext>
            </a:extLst>
          </p:cNvPr>
          <p:cNvSpPr>
            <a:spLocks noChangeShapeType="1"/>
          </p:cNvSpPr>
          <p:nvPr/>
        </p:nvSpPr>
        <p:spPr bwMode="auto">
          <a:xfrm>
            <a:off x="7543800" y="4572000"/>
            <a:ext cx="0" cy="1143000"/>
          </a:xfrm>
          <a:prstGeom prst="line">
            <a:avLst/>
          </a:prstGeom>
          <a:noFill/>
          <a:ln w="381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3" name="Text Box 15">
            <a:extLst>
              <a:ext uri="{FF2B5EF4-FFF2-40B4-BE49-F238E27FC236}">
                <a16:creationId xmlns:a16="http://schemas.microsoft.com/office/drawing/2014/main" id="{C0FAF9FB-4810-47F0-A818-BE5F5ACB5226}"/>
              </a:ext>
            </a:extLst>
          </p:cNvPr>
          <p:cNvSpPr txBox="1">
            <a:spLocks noChangeArrowheads="1"/>
          </p:cNvSpPr>
          <p:nvPr/>
        </p:nvSpPr>
        <p:spPr bwMode="auto">
          <a:xfrm>
            <a:off x="7162800" y="5857875"/>
            <a:ext cx="676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Verdana" panose="020B0604030504040204" pitchFamily="34" charset="0"/>
              </a:rPr>
              <a:t>MES</a:t>
            </a:r>
          </a:p>
        </p:txBody>
      </p:sp>
      <p:sp>
        <p:nvSpPr>
          <p:cNvPr id="32784" name="Line 16">
            <a:extLst>
              <a:ext uri="{FF2B5EF4-FFF2-40B4-BE49-F238E27FC236}">
                <a16:creationId xmlns:a16="http://schemas.microsoft.com/office/drawing/2014/main" id="{7A886178-1473-4F27-8A32-5D892D4358E9}"/>
              </a:ext>
            </a:extLst>
          </p:cNvPr>
          <p:cNvSpPr>
            <a:spLocks noChangeShapeType="1"/>
          </p:cNvSpPr>
          <p:nvPr/>
        </p:nvSpPr>
        <p:spPr bwMode="auto">
          <a:xfrm flipH="1">
            <a:off x="1295400" y="3048000"/>
            <a:ext cx="685800" cy="0"/>
          </a:xfrm>
          <a:prstGeom prst="line">
            <a:avLst/>
          </a:prstGeom>
          <a:noFill/>
          <a:ln w="381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5" name="Line 17">
            <a:extLst>
              <a:ext uri="{FF2B5EF4-FFF2-40B4-BE49-F238E27FC236}">
                <a16:creationId xmlns:a16="http://schemas.microsoft.com/office/drawing/2014/main" id="{9ADE776D-2974-4955-B2FB-FD18D74CFBA1}"/>
              </a:ext>
            </a:extLst>
          </p:cNvPr>
          <p:cNvSpPr>
            <a:spLocks noChangeShapeType="1"/>
          </p:cNvSpPr>
          <p:nvPr/>
        </p:nvSpPr>
        <p:spPr bwMode="auto">
          <a:xfrm flipH="1">
            <a:off x="1295400" y="4038600"/>
            <a:ext cx="2819400" cy="0"/>
          </a:xfrm>
          <a:prstGeom prst="line">
            <a:avLst/>
          </a:prstGeom>
          <a:noFill/>
          <a:ln w="381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6" name="Text Box 18">
            <a:extLst>
              <a:ext uri="{FF2B5EF4-FFF2-40B4-BE49-F238E27FC236}">
                <a16:creationId xmlns:a16="http://schemas.microsoft.com/office/drawing/2014/main" id="{0104E8FF-B59F-44E6-B93D-C1D37032EAAD}"/>
              </a:ext>
            </a:extLst>
          </p:cNvPr>
          <p:cNvSpPr txBox="1">
            <a:spLocks noChangeArrowheads="1"/>
          </p:cNvSpPr>
          <p:nvPr/>
        </p:nvSpPr>
        <p:spPr bwMode="auto">
          <a:xfrm>
            <a:off x="441325" y="2784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a:p>
        </p:txBody>
      </p:sp>
      <p:sp>
        <p:nvSpPr>
          <p:cNvPr id="32787" name="Text Box 19">
            <a:extLst>
              <a:ext uri="{FF2B5EF4-FFF2-40B4-BE49-F238E27FC236}">
                <a16:creationId xmlns:a16="http://schemas.microsoft.com/office/drawing/2014/main" id="{3724520E-EECF-4602-9031-CA81D632290F}"/>
              </a:ext>
            </a:extLst>
          </p:cNvPr>
          <p:cNvSpPr txBox="1">
            <a:spLocks noChangeArrowheads="1"/>
          </p:cNvSpPr>
          <p:nvPr/>
        </p:nvSpPr>
        <p:spPr bwMode="auto">
          <a:xfrm>
            <a:off x="441325" y="2784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a:p>
        </p:txBody>
      </p:sp>
      <p:sp>
        <p:nvSpPr>
          <p:cNvPr id="32788" name="Text Box 20">
            <a:extLst>
              <a:ext uri="{FF2B5EF4-FFF2-40B4-BE49-F238E27FC236}">
                <a16:creationId xmlns:a16="http://schemas.microsoft.com/office/drawing/2014/main" id="{DA92BD72-8BBC-433C-9920-4FF7C9484F05}"/>
              </a:ext>
            </a:extLst>
          </p:cNvPr>
          <p:cNvSpPr txBox="1">
            <a:spLocks noChangeArrowheads="1"/>
          </p:cNvSpPr>
          <p:nvPr/>
        </p:nvSpPr>
        <p:spPr bwMode="auto">
          <a:xfrm>
            <a:off x="517525" y="28511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Verdana" panose="020B0604030504040204" pitchFamily="34" charset="0"/>
              </a:rPr>
              <a:t>82p</a:t>
            </a:r>
          </a:p>
        </p:txBody>
      </p:sp>
      <p:sp>
        <p:nvSpPr>
          <p:cNvPr id="32789" name="Text Box 21">
            <a:extLst>
              <a:ext uri="{FF2B5EF4-FFF2-40B4-BE49-F238E27FC236}">
                <a16:creationId xmlns:a16="http://schemas.microsoft.com/office/drawing/2014/main" id="{BB3DD21E-35B1-44A7-ABBD-396D0F590810}"/>
              </a:ext>
            </a:extLst>
          </p:cNvPr>
          <p:cNvSpPr txBox="1">
            <a:spLocks noChangeArrowheads="1"/>
          </p:cNvSpPr>
          <p:nvPr/>
        </p:nvSpPr>
        <p:spPr bwMode="auto">
          <a:xfrm>
            <a:off x="517525" y="38417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Verdana" panose="020B0604030504040204" pitchFamily="34" charset="0"/>
              </a:rPr>
              <a:t>54p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dissolve">
                                      <p:cBhvr>
                                        <p:cTn id="7" dur="500"/>
                                        <p:tgtEl>
                                          <p:spTgt spid="32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dissolve">
                                      <p:cBhvr>
                                        <p:cTn id="12" dur="500"/>
                                        <p:tgtEl>
                                          <p:spTgt spid="32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2772"/>
                                        </p:tgtEl>
                                        <p:attrNameLst>
                                          <p:attrName>style.visibility</p:attrName>
                                        </p:attrNameLst>
                                      </p:cBhvr>
                                      <p:to>
                                        <p:strVal val="visible"/>
                                      </p:to>
                                    </p:set>
                                    <p:animEffect transition="in" filter="dissolve">
                                      <p:cBhvr>
                                        <p:cTn id="17" dur="500"/>
                                        <p:tgtEl>
                                          <p:spTgt spid="32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774"/>
                                        </p:tgtEl>
                                        <p:attrNameLst>
                                          <p:attrName>style.visibility</p:attrName>
                                        </p:attrNameLst>
                                      </p:cBhvr>
                                      <p:to>
                                        <p:strVal val="visible"/>
                                      </p:to>
                                    </p:set>
                                    <p:animEffect transition="in" filter="dissolve">
                                      <p:cBhvr>
                                        <p:cTn id="22" dur="500"/>
                                        <p:tgtEl>
                                          <p:spTgt spid="327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2775"/>
                                        </p:tgtEl>
                                        <p:attrNameLst>
                                          <p:attrName>style.visibility</p:attrName>
                                        </p:attrNameLst>
                                      </p:cBhvr>
                                      <p:to>
                                        <p:strVal val="visible"/>
                                      </p:to>
                                    </p:set>
                                    <p:animEffect transition="in" filter="dissolve">
                                      <p:cBhvr>
                                        <p:cTn id="27" dur="500"/>
                                        <p:tgtEl>
                                          <p:spTgt spid="327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777"/>
                                        </p:tgtEl>
                                        <p:attrNameLst>
                                          <p:attrName>style.visibility</p:attrName>
                                        </p:attrNameLst>
                                      </p:cBhvr>
                                      <p:to>
                                        <p:strVal val="visible"/>
                                      </p:to>
                                    </p:set>
                                    <p:animEffect transition="in" filter="dissolve">
                                      <p:cBhvr>
                                        <p:cTn id="32" dur="500"/>
                                        <p:tgtEl>
                                          <p:spTgt spid="327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2784"/>
                                        </p:tgtEl>
                                        <p:attrNameLst>
                                          <p:attrName>style.visibility</p:attrName>
                                        </p:attrNameLst>
                                      </p:cBhvr>
                                      <p:to>
                                        <p:strVal val="visible"/>
                                      </p:to>
                                    </p:set>
                                    <p:animEffect transition="in" filter="dissolve">
                                      <p:cBhvr>
                                        <p:cTn id="37" dur="500"/>
                                        <p:tgtEl>
                                          <p:spTgt spid="327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2788"/>
                                        </p:tgtEl>
                                        <p:attrNameLst>
                                          <p:attrName>style.visibility</p:attrName>
                                        </p:attrNameLst>
                                      </p:cBhvr>
                                      <p:to>
                                        <p:strVal val="visible"/>
                                      </p:to>
                                    </p:set>
                                    <p:animEffect transition="in" filter="dissolve">
                                      <p:cBhvr>
                                        <p:cTn id="42" dur="500"/>
                                        <p:tgtEl>
                                          <p:spTgt spid="327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32776"/>
                                        </p:tgtEl>
                                        <p:attrNameLst>
                                          <p:attrName>style.visibility</p:attrName>
                                        </p:attrNameLst>
                                      </p:cBhvr>
                                      <p:to>
                                        <p:strVal val="visible"/>
                                      </p:to>
                                    </p:set>
                                    <p:animEffect transition="in" filter="dissolve">
                                      <p:cBhvr>
                                        <p:cTn id="47" dur="500"/>
                                        <p:tgtEl>
                                          <p:spTgt spid="327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2778"/>
                                        </p:tgtEl>
                                        <p:attrNameLst>
                                          <p:attrName>style.visibility</p:attrName>
                                        </p:attrNameLst>
                                      </p:cBhvr>
                                      <p:to>
                                        <p:strVal val="visible"/>
                                      </p:to>
                                    </p:set>
                                    <p:animEffect transition="in" filter="dissolve">
                                      <p:cBhvr>
                                        <p:cTn id="52" dur="500"/>
                                        <p:tgtEl>
                                          <p:spTgt spid="3277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32785"/>
                                        </p:tgtEl>
                                        <p:attrNameLst>
                                          <p:attrName>style.visibility</p:attrName>
                                        </p:attrNameLst>
                                      </p:cBhvr>
                                      <p:to>
                                        <p:strVal val="visible"/>
                                      </p:to>
                                    </p:set>
                                    <p:animEffect transition="in" filter="dissolve">
                                      <p:cBhvr>
                                        <p:cTn id="57" dur="500"/>
                                        <p:tgtEl>
                                          <p:spTgt spid="3278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2789"/>
                                        </p:tgtEl>
                                        <p:attrNameLst>
                                          <p:attrName>style.visibility</p:attrName>
                                        </p:attrNameLst>
                                      </p:cBhvr>
                                      <p:to>
                                        <p:strVal val="visible"/>
                                      </p:to>
                                    </p:set>
                                    <p:animEffect transition="in" filter="dissolve">
                                      <p:cBhvr>
                                        <p:cTn id="62" dur="500"/>
                                        <p:tgtEl>
                                          <p:spTgt spid="3278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2780"/>
                                        </p:tgtEl>
                                        <p:attrNameLst>
                                          <p:attrName>style.visibility</p:attrName>
                                        </p:attrNameLst>
                                      </p:cBhvr>
                                      <p:to>
                                        <p:strVal val="visible"/>
                                      </p:to>
                                    </p:set>
                                    <p:animEffect transition="in" filter="dissolve">
                                      <p:cBhvr>
                                        <p:cTn id="67" dur="500"/>
                                        <p:tgtEl>
                                          <p:spTgt spid="3278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2781"/>
                                        </p:tgtEl>
                                        <p:attrNameLst>
                                          <p:attrName>style.visibility</p:attrName>
                                        </p:attrNameLst>
                                      </p:cBhvr>
                                      <p:to>
                                        <p:strVal val="visible"/>
                                      </p:to>
                                    </p:set>
                                    <p:animEffect transition="in" filter="dissolve">
                                      <p:cBhvr>
                                        <p:cTn id="72" dur="500"/>
                                        <p:tgtEl>
                                          <p:spTgt spid="3278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32782"/>
                                        </p:tgtEl>
                                        <p:attrNameLst>
                                          <p:attrName>style.visibility</p:attrName>
                                        </p:attrNameLst>
                                      </p:cBhvr>
                                      <p:to>
                                        <p:strVal val="visible"/>
                                      </p:to>
                                    </p:set>
                                    <p:animEffect transition="in" filter="dissolve">
                                      <p:cBhvr>
                                        <p:cTn id="77" dur="500"/>
                                        <p:tgtEl>
                                          <p:spTgt spid="3278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2783"/>
                                        </p:tgtEl>
                                        <p:attrNameLst>
                                          <p:attrName>style.visibility</p:attrName>
                                        </p:attrNameLst>
                                      </p:cBhvr>
                                      <p:to>
                                        <p:strVal val="visible"/>
                                      </p:to>
                                    </p:set>
                                    <p:animEffect transition="in" filter="dissolve">
                                      <p:cBhvr>
                                        <p:cTn id="82" dur="500"/>
                                        <p:tgtEl>
                                          <p:spTgt spid="32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utoUpdateAnimBg="0"/>
      <p:bldP spid="32774" grpId="0" autoUpdateAnimBg="0"/>
      <p:bldP spid="32777" grpId="0" autoUpdateAnimBg="0"/>
      <p:bldP spid="32778" grpId="0" autoUpdateAnimBg="0"/>
      <p:bldP spid="32780" grpId="0" animBg="1" autoUpdateAnimBg="0"/>
      <p:bldP spid="32781" grpId="0" autoUpdateAnimBg="0"/>
      <p:bldP spid="32783" grpId="0" autoUpdateAnimBg="0"/>
      <p:bldP spid="32788" grpId="0" autoUpdateAnimBg="0"/>
      <p:bldP spid="3278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026" name="AutoShape 2" descr="Economies and diseconomies of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Economies and diseconomies of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Economies and diseconomies of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Economies and diseconomies of sca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Diseconomies of scale | Economics Online | Economics 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Diseconomies of scale | Economics Online | Economics 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8" name="Picture 14" descr="Diseconomies of Scale Definition | 8 Types and 5 Examples | BoyceWir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524000"/>
            <a:ext cx="8153400" cy="3693319"/>
          </a:xfrm>
          <a:prstGeom prst="rect">
            <a:avLst/>
          </a:prstGeom>
          <a:noFill/>
        </p:spPr>
        <p:txBody>
          <a:bodyPr wrap="square" rtlCol="0">
            <a:spAutoFit/>
          </a:bodyPr>
          <a:lstStyle/>
          <a:p>
            <a:r>
              <a:rPr lang="en-US" dirty="0"/>
              <a:t>Examples of diseconomies include:</a:t>
            </a:r>
          </a:p>
          <a:p>
            <a:r>
              <a:rPr lang="en-US" dirty="0"/>
              <a:t>Larger firms often suffer </a:t>
            </a:r>
            <a:r>
              <a:rPr lang="en-US" i="1" dirty="0"/>
              <a:t>poor communication</a:t>
            </a:r>
            <a:r>
              <a:rPr lang="en-US" dirty="0"/>
              <a:t> because they find it difficult to maintain an effective flow of information between departments, divisions or between head office and subsidiaries. Time lags in the flow of information can also create problems in terms of the speed of response to changing market conditions. For example, a large supermarket chain may be less responsive to changing tastes and fashions than a much smaller, ‘local’ retailer.</a:t>
            </a:r>
          </a:p>
          <a:p>
            <a:endParaRPr lang="en-US" i="1" dirty="0"/>
          </a:p>
          <a:p>
            <a:r>
              <a:rPr lang="en-US" i="1" dirty="0"/>
              <a:t>Co-ordination problems</a:t>
            </a:r>
            <a:r>
              <a:rPr lang="en-US" dirty="0"/>
              <a:t> also affect large firms with many departments and divisions, and may find it much harder to co-ordinate its operations than a smaller firm. For example, a small manufacturer can more easily co-ordinate the activities of its small number of staff than a large manufacturer employing tens of thousands.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76400"/>
            <a:ext cx="8382000" cy="5078313"/>
          </a:xfrm>
          <a:prstGeom prst="rect">
            <a:avLst/>
          </a:prstGeom>
          <a:noFill/>
        </p:spPr>
        <p:txBody>
          <a:bodyPr wrap="square" rtlCol="0">
            <a:spAutoFit/>
          </a:bodyPr>
          <a:lstStyle/>
          <a:p>
            <a:r>
              <a:rPr lang="en-US" i="1" dirty="0"/>
              <a:t>‘X’ inefficiency</a:t>
            </a:r>
            <a:r>
              <a:rPr lang="en-US" dirty="0"/>
              <a:t> is the loss of management efficiency that occurs when firms become large and operate in uncompetitive markets. Such loses of efficiency include over paying for resources, such as paying managers salaries higher than needed to secure their services, and excessive waste of resources. ‘X’ inefficiency means that average costs are higher than would be experienced by firms in more competitive markets.</a:t>
            </a:r>
          </a:p>
          <a:p>
            <a:endParaRPr lang="en-US" i="1" dirty="0"/>
          </a:p>
          <a:p>
            <a:r>
              <a:rPr lang="en-US" i="1" dirty="0"/>
              <a:t>Low motivation</a:t>
            </a:r>
            <a:r>
              <a:rPr lang="en-US" dirty="0"/>
              <a:t> of workers in large firms is a potential diseconomy of scale that results in lower productivity, as measured by output per worker.</a:t>
            </a:r>
          </a:p>
          <a:p>
            <a:endParaRPr lang="en-US" dirty="0"/>
          </a:p>
          <a:p>
            <a:r>
              <a:rPr lang="en-US" dirty="0"/>
              <a:t>Large firms may experience inefficiencies related to the </a:t>
            </a:r>
            <a:r>
              <a:rPr lang="en-US" i="1" dirty="0"/>
              <a:t>principal-agent problem</a:t>
            </a:r>
            <a:r>
              <a:rPr lang="en-US" dirty="0"/>
              <a:t>. This problem is caused because the size and complexity of most large firms means that their owners often have to delegate decision making to appointed managers, which can lead to inefficiencies.  For example, the owners of a large chain of clothes retailers will have to employ managers for each store, and delegate some of the jobs to managers but they may not necessarily make decisions in the best interest of the owners. For example, a store manager may employ the most attractive sales assistant rather than the most productive one.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769A653-FC10-4993-B176-26933297B561}"/>
              </a:ext>
            </a:extLst>
          </p:cNvPr>
          <p:cNvSpPr>
            <a:spLocks noGrp="1" noChangeArrowheads="1"/>
          </p:cNvSpPr>
          <p:nvPr>
            <p:ph type="title"/>
          </p:nvPr>
        </p:nvSpPr>
        <p:spPr/>
        <p:txBody>
          <a:bodyPr/>
          <a:lstStyle/>
          <a:p>
            <a:r>
              <a:rPr lang="en-GB" altLang="en-US"/>
              <a:t>Diseconomies of Scale</a:t>
            </a:r>
            <a:endParaRPr lang="en-US" altLang="en-US"/>
          </a:p>
        </p:txBody>
      </p:sp>
      <p:sp>
        <p:nvSpPr>
          <p:cNvPr id="30723" name="Rectangle 3">
            <a:extLst>
              <a:ext uri="{FF2B5EF4-FFF2-40B4-BE49-F238E27FC236}">
                <a16:creationId xmlns:a16="http://schemas.microsoft.com/office/drawing/2014/main" id="{25A600CB-0D93-4E0D-BBD2-5626E33A126D}"/>
              </a:ext>
            </a:extLst>
          </p:cNvPr>
          <p:cNvSpPr>
            <a:spLocks noGrp="1" noChangeArrowheads="1"/>
          </p:cNvSpPr>
          <p:nvPr>
            <p:ph type="body" idx="1"/>
          </p:nvPr>
        </p:nvSpPr>
        <p:spPr/>
        <p:txBody>
          <a:bodyPr/>
          <a:lstStyle/>
          <a:p>
            <a:r>
              <a:rPr lang="en-GB" altLang="en-US" sz="2800" b="1" dirty="0">
                <a:solidFill>
                  <a:srgbClr val="003366"/>
                </a:solidFill>
              </a:rPr>
              <a:t>The disadvantages of large scale production that can lead to increasing average costs</a:t>
            </a:r>
          </a:p>
          <a:p>
            <a:pPr lvl="1"/>
            <a:r>
              <a:rPr lang="en-GB" altLang="en-US" sz="2400" dirty="0"/>
              <a:t>Problems of management</a:t>
            </a:r>
          </a:p>
          <a:p>
            <a:pPr lvl="1"/>
            <a:r>
              <a:rPr lang="en-GB" altLang="en-US" sz="2400" dirty="0"/>
              <a:t>Maintaining effective communication</a:t>
            </a:r>
          </a:p>
          <a:p>
            <a:pPr lvl="1"/>
            <a:r>
              <a:rPr lang="en-GB" altLang="en-US" sz="2400"/>
              <a:t>Co-ordinating activities – often across the globe!</a:t>
            </a:r>
          </a:p>
          <a:p>
            <a:pPr lvl="1"/>
            <a:r>
              <a:rPr lang="en-GB" altLang="en-US" sz="2400" dirty="0"/>
              <a:t>De-motivation and alienation of staff</a:t>
            </a:r>
          </a:p>
          <a:p>
            <a:pPr lvl="1"/>
            <a:r>
              <a:rPr lang="en-GB" altLang="en-US" sz="2400" dirty="0"/>
              <a:t>Divorce of ownership and control</a:t>
            </a:r>
          </a:p>
          <a:p>
            <a:endParaRPr lang="en-US"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B670A27-0CD5-47CC-87BF-9FBAA9C54B77}"/>
              </a:ext>
            </a:extLst>
          </p:cNvPr>
          <p:cNvSpPr>
            <a:spLocks noGrp="1" noChangeArrowheads="1"/>
          </p:cNvSpPr>
          <p:nvPr>
            <p:ph type="title"/>
          </p:nvPr>
        </p:nvSpPr>
        <p:spPr/>
        <p:txBody>
          <a:bodyPr/>
          <a:lstStyle/>
          <a:p>
            <a:r>
              <a:rPr lang="en-GB" altLang="en-US"/>
              <a:t>Diseconomies of Scale</a:t>
            </a:r>
          </a:p>
        </p:txBody>
      </p:sp>
      <p:sp>
        <p:nvSpPr>
          <p:cNvPr id="111619" name="Rectangle 3">
            <a:extLst>
              <a:ext uri="{FF2B5EF4-FFF2-40B4-BE49-F238E27FC236}">
                <a16:creationId xmlns:a16="http://schemas.microsoft.com/office/drawing/2014/main" id="{01123D1A-9D48-44B4-AD22-EA942CD631F5}"/>
              </a:ext>
            </a:extLst>
          </p:cNvPr>
          <p:cNvSpPr>
            <a:spLocks noGrp="1" noChangeArrowheads="1"/>
          </p:cNvSpPr>
          <p:nvPr>
            <p:ph type="body" idx="1"/>
          </p:nvPr>
        </p:nvSpPr>
        <p:spPr/>
        <p:txBody>
          <a:bodyPr/>
          <a:lstStyle/>
          <a:p>
            <a:r>
              <a:rPr lang="en-GB" altLang="en-US"/>
              <a:t>There are limits to the amount a business can grow</a:t>
            </a:r>
          </a:p>
          <a:p>
            <a:r>
              <a:rPr lang="en-GB" altLang="en-US"/>
              <a:t>If businesses grow to large they start to suffer from </a:t>
            </a:r>
            <a:r>
              <a:rPr lang="en-GB" altLang="en-US" b="1" i="1"/>
              <a:t>Diseconomies of Scale</a:t>
            </a:r>
          </a:p>
          <a:p>
            <a:r>
              <a:rPr lang="en-GB" altLang="en-US"/>
              <a:t>These diseconomies happen because the larger the business the more difficult it becomes to manage</a:t>
            </a:r>
          </a:p>
          <a:p>
            <a:pPr>
              <a:buFont typeface="Wingdings" panose="05000000000000000000" pitchFamily="2" charset="2"/>
              <a:buNone/>
            </a:pP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blinds(horizontal)">
                                      <p:cBhvr>
                                        <p:cTn id="7" dur="500"/>
                                        <p:tgtEl>
                                          <p:spTgt spid="111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1619">
                                            <p:txEl>
                                              <p:pRg st="0" end="0"/>
                                            </p:txEl>
                                          </p:spTgt>
                                        </p:tgtEl>
                                        <p:attrNameLst>
                                          <p:attrName>style.visibility</p:attrName>
                                        </p:attrNameLst>
                                      </p:cBhvr>
                                      <p:to>
                                        <p:strVal val="visible"/>
                                      </p:to>
                                    </p:set>
                                    <p:animEffect transition="in" filter="blinds(horizontal)">
                                      <p:cBhvr>
                                        <p:cTn id="12" dur="500"/>
                                        <p:tgtEl>
                                          <p:spTgt spid="1116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1619">
                                            <p:txEl>
                                              <p:pRg st="1" end="1"/>
                                            </p:txEl>
                                          </p:spTgt>
                                        </p:tgtEl>
                                        <p:attrNameLst>
                                          <p:attrName>style.visibility</p:attrName>
                                        </p:attrNameLst>
                                      </p:cBhvr>
                                      <p:to>
                                        <p:strVal val="visible"/>
                                      </p:to>
                                    </p:set>
                                    <p:animEffect transition="in" filter="blinds(horizontal)">
                                      <p:cBhvr>
                                        <p:cTn id="17" dur="500"/>
                                        <p:tgtEl>
                                          <p:spTgt spid="11161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1619">
                                            <p:txEl>
                                              <p:pRg st="2" end="2"/>
                                            </p:txEl>
                                          </p:spTgt>
                                        </p:tgtEl>
                                        <p:attrNameLst>
                                          <p:attrName>style.visibility</p:attrName>
                                        </p:attrNameLst>
                                      </p:cBhvr>
                                      <p:to>
                                        <p:strVal val="visible"/>
                                      </p:to>
                                    </p:set>
                                    <p:animEffect transition="in" filter="blinds(horizontal)">
                                      <p:cBhvr>
                                        <p:cTn id="22" dur="500"/>
                                        <p:tgtEl>
                                          <p:spTgt spid="111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P spid="11161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AAB660B9-396F-4DCC-86AD-713E815C0414}"/>
              </a:ext>
            </a:extLst>
          </p:cNvPr>
          <p:cNvSpPr>
            <a:spLocks noGrp="1" noChangeArrowheads="1"/>
          </p:cNvSpPr>
          <p:nvPr>
            <p:ph type="title"/>
          </p:nvPr>
        </p:nvSpPr>
        <p:spPr/>
        <p:txBody>
          <a:bodyPr>
            <a:normAutofit fontScale="90000"/>
          </a:bodyPr>
          <a:lstStyle/>
          <a:p>
            <a:r>
              <a:rPr lang="en-GB" altLang="en-US"/>
              <a:t>Some common diseconomies of scale:</a:t>
            </a:r>
          </a:p>
        </p:txBody>
      </p:sp>
      <p:sp>
        <p:nvSpPr>
          <p:cNvPr id="112643" name="Rectangle 3">
            <a:extLst>
              <a:ext uri="{FF2B5EF4-FFF2-40B4-BE49-F238E27FC236}">
                <a16:creationId xmlns:a16="http://schemas.microsoft.com/office/drawing/2014/main" id="{D1E9426F-F786-48A1-82EE-A0E217AE039C}"/>
              </a:ext>
            </a:extLst>
          </p:cNvPr>
          <p:cNvSpPr>
            <a:spLocks noGrp="1" noChangeArrowheads="1"/>
          </p:cNvSpPr>
          <p:nvPr>
            <p:ph type="body" idx="1"/>
          </p:nvPr>
        </p:nvSpPr>
        <p:spPr/>
        <p:txBody>
          <a:bodyPr/>
          <a:lstStyle/>
          <a:p>
            <a:pPr marL="533400" indent="-533400">
              <a:buFont typeface="Wingdings" panose="05000000000000000000" pitchFamily="2" charset="2"/>
              <a:buAutoNum type="arabicPeriod"/>
            </a:pPr>
            <a:r>
              <a:rPr lang="en-GB" altLang="en-US" sz="2400"/>
              <a:t>Decision making</a:t>
            </a:r>
          </a:p>
          <a:p>
            <a:pPr marL="533400" indent="-533400">
              <a:buFont typeface="Wingdings" panose="05000000000000000000" pitchFamily="2" charset="2"/>
              <a:buAutoNum type="arabicPeriod"/>
            </a:pPr>
            <a:endParaRPr lang="en-GB" altLang="en-US" sz="2400"/>
          </a:p>
          <a:p>
            <a:pPr marL="533400" indent="-533400">
              <a:buFont typeface="Wingdings" panose="05000000000000000000" pitchFamily="2" charset="2"/>
              <a:buAutoNum type="arabicPeriod"/>
            </a:pPr>
            <a:r>
              <a:rPr lang="en-GB" altLang="en-US" sz="2400"/>
              <a:t>Managerial problems</a:t>
            </a:r>
          </a:p>
          <a:p>
            <a:pPr marL="533400" indent="-533400">
              <a:buFont typeface="Wingdings" panose="05000000000000000000" pitchFamily="2" charset="2"/>
              <a:buAutoNum type="arabicPeriod"/>
            </a:pPr>
            <a:endParaRPr lang="en-GB" altLang="en-US" sz="2400"/>
          </a:p>
          <a:p>
            <a:pPr marL="533400" indent="-533400">
              <a:buFont typeface="Wingdings" panose="05000000000000000000" pitchFamily="2" charset="2"/>
              <a:buAutoNum type="arabicPeriod"/>
            </a:pPr>
            <a:r>
              <a:rPr lang="en-GB" altLang="en-US" sz="2400"/>
              <a:t>Communication problems</a:t>
            </a:r>
          </a:p>
          <a:p>
            <a:pPr marL="533400" indent="-533400">
              <a:buFont typeface="Wingdings" panose="05000000000000000000" pitchFamily="2" charset="2"/>
              <a:buAutoNum type="arabicPeriod"/>
            </a:pPr>
            <a:endParaRPr lang="en-GB" altLang="en-US" sz="2400"/>
          </a:p>
          <a:p>
            <a:pPr marL="533400" indent="-533400">
              <a:buFont typeface="Wingdings" panose="05000000000000000000" pitchFamily="2" charset="2"/>
              <a:buAutoNum type="arabicPeriod"/>
            </a:pPr>
            <a:r>
              <a:rPr lang="en-GB" altLang="en-US" sz="2400"/>
              <a:t>Co-ordination/control problems</a:t>
            </a:r>
          </a:p>
          <a:p>
            <a:pPr marL="533400" indent="-533400">
              <a:buFont typeface="Wingdings" panose="05000000000000000000" pitchFamily="2" charset="2"/>
              <a:buAutoNum type="arabicPeriod"/>
            </a:pPr>
            <a:endParaRPr lang="en-GB" altLang="en-US" sz="2400"/>
          </a:p>
          <a:p>
            <a:pPr marL="533400" indent="-533400">
              <a:buFont typeface="Wingdings" panose="05000000000000000000" pitchFamily="2" charset="2"/>
              <a:buAutoNum type="arabicPeriod"/>
            </a:pPr>
            <a:r>
              <a:rPr lang="en-GB" altLang="en-US" sz="2400"/>
              <a:t>Staffing problems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blinds(horizontal)">
                                      <p:cBhvr>
                                        <p:cTn id="7" dur="500"/>
                                        <p:tgtEl>
                                          <p:spTgt spid="112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43">
                                            <p:txEl>
                                              <p:pRg st="0" end="0"/>
                                            </p:txEl>
                                          </p:spTgt>
                                        </p:tgtEl>
                                        <p:attrNameLst>
                                          <p:attrName>style.visibility</p:attrName>
                                        </p:attrNameLst>
                                      </p:cBhvr>
                                      <p:to>
                                        <p:strVal val="visible"/>
                                      </p:to>
                                    </p:set>
                                    <p:animEffect transition="in" filter="blinds(horizontal)">
                                      <p:cBhvr>
                                        <p:cTn id="12" dur="500"/>
                                        <p:tgtEl>
                                          <p:spTgt spid="1126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7" dur="500"/>
                                        <p:tgtEl>
                                          <p:spTgt spid="112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643">
                                            <p:txEl>
                                              <p:pRg st="4" end="4"/>
                                            </p:txEl>
                                          </p:spTgt>
                                        </p:tgtEl>
                                        <p:attrNameLst>
                                          <p:attrName>style.visibility</p:attrName>
                                        </p:attrNameLst>
                                      </p:cBhvr>
                                      <p:to>
                                        <p:strVal val="visible"/>
                                      </p:to>
                                    </p:set>
                                    <p:animEffect transition="in" filter="blinds(horizontal)">
                                      <p:cBhvr>
                                        <p:cTn id="22" dur="500"/>
                                        <p:tgtEl>
                                          <p:spTgt spid="1126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643">
                                            <p:txEl>
                                              <p:pRg st="6" end="6"/>
                                            </p:txEl>
                                          </p:spTgt>
                                        </p:tgtEl>
                                        <p:attrNameLst>
                                          <p:attrName>style.visibility</p:attrName>
                                        </p:attrNameLst>
                                      </p:cBhvr>
                                      <p:to>
                                        <p:strVal val="visible"/>
                                      </p:to>
                                    </p:set>
                                    <p:animEffect transition="in" filter="blinds(horizontal)">
                                      <p:cBhvr>
                                        <p:cTn id="27" dur="500"/>
                                        <p:tgtEl>
                                          <p:spTgt spid="11264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643">
                                            <p:txEl>
                                              <p:pRg st="8" end="8"/>
                                            </p:txEl>
                                          </p:spTgt>
                                        </p:tgtEl>
                                        <p:attrNameLst>
                                          <p:attrName>style.visibility</p:attrName>
                                        </p:attrNameLst>
                                      </p:cBhvr>
                                      <p:to>
                                        <p:strVal val="visible"/>
                                      </p:to>
                                    </p:set>
                                    <p:animEffect transition="in" filter="blinds(horizontal)">
                                      <p:cBhvr>
                                        <p:cTn id="32" dur="500"/>
                                        <p:tgtEl>
                                          <p:spTgt spid="1126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Autofit/>
          </a:bodyPr>
          <a:lstStyle/>
          <a:p>
            <a:r>
              <a:rPr lang="en-US" sz="3200" dirty="0">
                <a:latin typeface="Times New Roman" pitchFamily="18" charset="0"/>
                <a:cs typeface="Times New Roman" pitchFamily="18" charset="0"/>
              </a:rPr>
              <a:t>Returns to scale are of the following three types:</a:t>
            </a:r>
            <a:br>
              <a:rPr lang="en-US" sz="3200" dirty="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447801"/>
            <a:ext cx="8229600" cy="1828799"/>
          </a:xfrm>
        </p:spPr>
        <p:txBody>
          <a:bodyPr>
            <a:normAutofit fontScale="92500" lnSpcReduction="10000"/>
          </a:bodyPr>
          <a:lstStyle/>
          <a:p>
            <a:pPr algn="just">
              <a:buNone/>
            </a:pPr>
            <a:endParaRPr lang="en-US"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1. Increasing Returns to scale.</a:t>
            </a:r>
          </a:p>
          <a:p>
            <a:pPr algn="just">
              <a:buNone/>
            </a:pPr>
            <a:r>
              <a:rPr lang="en-US" sz="2800" dirty="0">
                <a:latin typeface="Times New Roman" pitchFamily="18" charset="0"/>
                <a:cs typeface="Times New Roman" pitchFamily="18" charset="0"/>
              </a:rPr>
              <a:t>2. Constant Returns to Scale.</a:t>
            </a:r>
          </a:p>
          <a:p>
            <a:pPr marL="514350" indent="-514350" algn="just">
              <a:buNone/>
            </a:pPr>
            <a:r>
              <a:rPr lang="en-US" sz="2800" dirty="0">
                <a:latin typeface="Times New Roman" pitchFamily="18" charset="0"/>
                <a:cs typeface="Times New Roman" pitchFamily="18" charset="0"/>
              </a:rPr>
              <a:t>3.Diminishing Returns to Scale.</a:t>
            </a:r>
          </a:p>
          <a:p>
            <a:pPr>
              <a:buNone/>
            </a:pPr>
            <a:endParaRPr lang="en-US" dirty="0"/>
          </a:p>
        </p:txBody>
      </p:sp>
      <p:sp>
        <p:nvSpPr>
          <p:cNvPr id="4" name="Rectangle 3"/>
          <p:cNvSpPr/>
          <p:nvPr/>
        </p:nvSpPr>
        <p:spPr>
          <a:xfrm>
            <a:off x="533400" y="3886200"/>
            <a:ext cx="7924800" cy="1938992"/>
          </a:xfrm>
          <a:prstGeom prst="rect">
            <a:avLst/>
          </a:prstGeom>
        </p:spPr>
        <p:txBody>
          <a:bodyPr wrap="square">
            <a:spAutoFit/>
          </a:bodyPr>
          <a:lstStyle/>
          <a:p>
            <a:pPr algn="just"/>
            <a:r>
              <a:rPr lang="en-US" sz="2400" dirty="0">
                <a:latin typeface="Times New Roman" pitchFamily="18" charset="0"/>
                <a:cs typeface="Times New Roman" pitchFamily="18" charset="0"/>
              </a:rPr>
              <a:t>In the long run, output can be increased by increasing all factors in the same proportion.</a:t>
            </a:r>
          </a:p>
          <a:p>
            <a:pPr algn="just"/>
            <a:r>
              <a:rPr lang="en-US" sz="2400" dirty="0">
                <a:latin typeface="Times New Roman" pitchFamily="18" charset="0"/>
                <a:cs typeface="Times New Roman" pitchFamily="18" charset="0"/>
              </a:rPr>
              <a:t> Generally, laws of returns to scale refer to an increase in output due to increase in all factors in the same proportion. Such an increase is called returns to scale.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pPr algn="l"/>
            <a:r>
              <a:rPr lang="en-US" dirty="0">
                <a:latin typeface="Times New Roman" pitchFamily="18" charset="0"/>
                <a:cs typeface="Times New Roman" pitchFamily="18" charset="0"/>
              </a:rPr>
              <a:t>Assumptions of the Law</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This law is applicable in long run.</a:t>
            </a:r>
          </a:p>
          <a:p>
            <a:r>
              <a:rPr lang="en-US" sz="2800" dirty="0">
                <a:latin typeface="Times New Roman" pitchFamily="18" charset="0"/>
                <a:cs typeface="Times New Roman" pitchFamily="18" charset="0"/>
              </a:rPr>
              <a:t>All factors of production are assumed to vary &amp; in equal proportion.</a:t>
            </a:r>
          </a:p>
          <a:p>
            <a:r>
              <a:rPr lang="en-US" sz="2800" dirty="0">
                <a:latin typeface="Times New Roman" pitchFamily="18" charset="0"/>
                <a:cs typeface="Times New Roman" pitchFamily="18" charset="0"/>
              </a:rPr>
              <a:t>Technology is assumed to remain constant.</a:t>
            </a:r>
          </a:p>
          <a:p>
            <a:r>
              <a:rPr lang="en-US" sz="2800" dirty="0">
                <a:latin typeface="Times New Roman" pitchFamily="18" charset="0"/>
                <a:cs typeface="Times New Roman" pitchFamily="18" charset="0"/>
              </a:rPr>
              <a:t>Only physical inputs &amp; output is considered.</a:t>
            </a:r>
          </a:p>
          <a:p>
            <a:pPr>
              <a:buNone/>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0" y="304799"/>
          <a:ext cx="9144000" cy="56235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1066801">
                <a:tc>
                  <a:txBody>
                    <a:bodyPr/>
                    <a:lstStyle/>
                    <a:p>
                      <a:pPr algn="ctr"/>
                      <a:r>
                        <a:rPr lang="en-US" sz="2400" dirty="0">
                          <a:latin typeface="Times New Roman" pitchFamily="18" charset="0"/>
                          <a:cs typeface="Times New Roman" pitchFamily="18" charset="0"/>
                        </a:rPr>
                        <a:t>Land in Acres</a:t>
                      </a:r>
                    </a:p>
                  </a:txBody>
                  <a:tcPr/>
                </a:tc>
                <a:tc>
                  <a:txBody>
                    <a:bodyPr/>
                    <a:lstStyle/>
                    <a:p>
                      <a:pPr algn="ctr"/>
                      <a:r>
                        <a:rPr lang="en-US" sz="2400" dirty="0">
                          <a:latin typeface="Times New Roman" pitchFamily="18" charset="0"/>
                          <a:cs typeface="Times New Roman" pitchFamily="18" charset="0"/>
                        </a:rPr>
                        <a:t>Labour</a:t>
                      </a:r>
                    </a:p>
                  </a:txBody>
                  <a:tcPr/>
                </a:tc>
                <a:tc>
                  <a:txBody>
                    <a:bodyPr/>
                    <a:lstStyle/>
                    <a:p>
                      <a:pPr algn="ctr"/>
                      <a:r>
                        <a:rPr lang="en-US" sz="2400" dirty="0">
                          <a:latin typeface="Times New Roman" pitchFamily="18" charset="0"/>
                          <a:cs typeface="Times New Roman" pitchFamily="18" charset="0"/>
                        </a:rPr>
                        <a:t>Combination</a:t>
                      </a:r>
                    </a:p>
                  </a:txBody>
                  <a:tcPr/>
                </a:tc>
                <a:tc>
                  <a:txBody>
                    <a:bodyPr/>
                    <a:lstStyle/>
                    <a:p>
                      <a:pPr algn="ctr"/>
                      <a:r>
                        <a:rPr lang="en-US" sz="2400" dirty="0">
                          <a:latin typeface="Times New Roman" pitchFamily="18" charset="0"/>
                          <a:cs typeface="Times New Roman" pitchFamily="18" charset="0"/>
                        </a:rPr>
                        <a:t>TP</a:t>
                      </a:r>
                    </a:p>
                  </a:txBody>
                  <a:tcPr/>
                </a:tc>
                <a:tc>
                  <a:txBody>
                    <a:bodyPr/>
                    <a:lstStyle/>
                    <a:p>
                      <a:pPr algn="ctr"/>
                      <a:r>
                        <a:rPr lang="en-US" sz="2400" dirty="0">
                          <a:latin typeface="Times New Roman" pitchFamily="18" charset="0"/>
                          <a:cs typeface="Times New Roman" pitchFamily="18" charset="0"/>
                        </a:rPr>
                        <a:t>MP</a:t>
                      </a:r>
                    </a:p>
                  </a:txBody>
                  <a:tcPr/>
                </a:tc>
                <a:tc>
                  <a:txBody>
                    <a:bodyPr/>
                    <a:lstStyle/>
                    <a:p>
                      <a:pPr algn="ctr"/>
                      <a:r>
                        <a:rPr lang="en-US" sz="2400" dirty="0">
                          <a:latin typeface="Times New Roman" pitchFamily="18" charset="0"/>
                          <a:cs typeface="Times New Roman" pitchFamily="18" charset="0"/>
                        </a:rPr>
                        <a:t>Scales</a:t>
                      </a:r>
                    </a:p>
                  </a:txBody>
                  <a:tcPr/>
                </a:tc>
                <a:extLst>
                  <a:ext uri="{0D108BD9-81ED-4DB2-BD59-A6C34878D82A}">
                    <a16:rowId xmlns:a16="http://schemas.microsoft.com/office/drawing/2014/main" val="10000"/>
                  </a:ext>
                </a:extLst>
              </a:tr>
              <a:tr h="584200">
                <a:tc>
                  <a:txBody>
                    <a:bodyPr/>
                    <a:lstStyle/>
                    <a:p>
                      <a:pPr algn="ctr"/>
                      <a:r>
                        <a:rPr lang="en-US" sz="2400" dirty="0">
                          <a:latin typeface="Times New Roman" pitchFamily="18" charset="0"/>
                          <a:cs typeface="Times New Roman" pitchFamily="18" charset="0"/>
                        </a:rPr>
                        <a:t>5</a:t>
                      </a:r>
                    </a:p>
                  </a:txBody>
                  <a:tcPr/>
                </a:tc>
                <a:tc>
                  <a:txBody>
                    <a:bodyPr/>
                    <a:lstStyle/>
                    <a:p>
                      <a:pPr algn="ctr"/>
                      <a:r>
                        <a:rPr lang="en-US" sz="2400" dirty="0">
                          <a:latin typeface="Times New Roman" pitchFamily="18" charset="0"/>
                          <a:cs typeface="Times New Roman" pitchFamily="18" charset="0"/>
                        </a:rPr>
                        <a:t>1</a:t>
                      </a:r>
                    </a:p>
                  </a:txBody>
                  <a:tcPr/>
                </a:tc>
                <a:tc>
                  <a:txBody>
                    <a:bodyPr/>
                    <a:lstStyle/>
                    <a:p>
                      <a:pPr algn="ctr"/>
                      <a:r>
                        <a:rPr lang="en-US" sz="2400" dirty="0">
                          <a:latin typeface="Times New Roman" pitchFamily="18" charset="0"/>
                          <a:cs typeface="Times New Roman" pitchFamily="18" charset="0"/>
                        </a:rPr>
                        <a:t>5+1</a:t>
                      </a:r>
                    </a:p>
                  </a:txBody>
                  <a:tcPr/>
                </a:tc>
                <a:tc>
                  <a:txBody>
                    <a:bodyPr/>
                    <a:lstStyle/>
                    <a:p>
                      <a:pPr algn="ctr"/>
                      <a:r>
                        <a:rPr lang="en-US" sz="2400" dirty="0">
                          <a:latin typeface="Times New Roman" pitchFamily="18" charset="0"/>
                          <a:cs typeface="Times New Roman" pitchFamily="18" charset="0"/>
                        </a:rPr>
                        <a:t>10</a:t>
                      </a:r>
                    </a:p>
                  </a:txBody>
                  <a:tcPr/>
                </a:tc>
                <a:tc>
                  <a:txBody>
                    <a:bodyPr/>
                    <a:lstStyle/>
                    <a:p>
                      <a:pPr algn="ctr"/>
                      <a:r>
                        <a:rPr lang="en-US" sz="2400" dirty="0">
                          <a:latin typeface="Times New Roman" pitchFamily="18" charset="0"/>
                          <a:cs typeface="Times New Roman" pitchFamily="18" charset="0"/>
                        </a:rPr>
                        <a:t>10</a:t>
                      </a:r>
                    </a:p>
                  </a:txBody>
                  <a:tcPr/>
                </a:tc>
                <a:tc>
                  <a:txBody>
                    <a:bodyPr/>
                    <a:lstStyle/>
                    <a:p>
                      <a:pPr algn="ct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584200">
                <a:tc>
                  <a:txBody>
                    <a:bodyPr/>
                    <a:lstStyle/>
                    <a:p>
                      <a:pPr algn="ctr"/>
                      <a:r>
                        <a:rPr lang="en-US" sz="2400" dirty="0">
                          <a:latin typeface="Times New Roman" pitchFamily="18" charset="0"/>
                          <a:cs typeface="Times New Roman" pitchFamily="18" charset="0"/>
                        </a:rPr>
                        <a:t>10</a:t>
                      </a:r>
                    </a:p>
                  </a:txBody>
                  <a:tcPr/>
                </a:tc>
                <a:tc>
                  <a:txBody>
                    <a:bodyPr/>
                    <a:lstStyle/>
                    <a:p>
                      <a:pPr algn="ctr"/>
                      <a:r>
                        <a:rPr lang="en-US" sz="2400" dirty="0">
                          <a:latin typeface="Times New Roman" pitchFamily="18" charset="0"/>
                          <a:cs typeface="Times New Roman" pitchFamily="18" charset="0"/>
                        </a:rPr>
                        <a:t>2</a:t>
                      </a:r>
                    </a:p>
                  </a:txBody>
                  <a:tcPr/>
                </a:tc>
                <a:tc>
                  <a:txBody>
                    <a:bodyPr/>
                    <a:lstStyle/>
                    <a:p>
                      <a:pPr algn="ctr"/>
                      <a:r>
                        <a:rPr lang="en-US" sz="2400" dirty="0">
                          <a:latin typeface="Times New Roman" pitchFamily="18" charset="0"/>
                          <a:cs typeface="Times New Roman" pitchFamily="18" charset="0"/>
                        </a:rPr>
                        <a:t>10+2</a:t>
                      </a:r>
                    </a:p>
                  </a:txBody>
                  <a:tcPr/>
                </a:tc>
                <a:tc>
                  <a:txBody>
                    <a:bodyPr/>
                    <a:lstStyle/>
                    <a:p>
                      <a:pPr algn="ctr"/>
                      <a:r>
                        <a:rPr lang="en-US" sz="2400" dirty="0">
                          <a:latin typeface="Times New Roman" pitchFamily="18" charset="0"/>
                          <a:cs typeface="Times New Roman" pitchFamily="18" charset="0"/>
                        </a:rPr>
                        <a:t>30</a:t>
                      </a:r>
                    </a:p>
                  </a:txBody>
                  <a:tcPr/>
                </a:tc>
                <a:tc>
                  <a:txBody>
                    <a:bodyPr/>
                    <a:lstStyle/>
                    <a:p>
                      <a:pPr algn="ctr"/>
                      <a:r>
                        <a:rPr lang="en-US" sz="2400" dirty="0">
                          <a:latin typeface="Times New Roman" pitchFamily="18" charset="0"/>
                          <a:cs typeface="Times New Roman" pitchFamily="18" charset="0"/>
                        </a:rPr>
                        <a:t>20</a:t>
                      </a:r>
                    </a:p>
                  </a:txBody>
                  <a:tcPr/>
                </a:tc>
                <a:tc>
                  <a:txBody>
                    <a:bodyPr/>
                    <a:lstStyle/>
                    <a:p>
                      <a:pPr algn="ctr"/>
                      <a:r>
                        <a:rPr lang="en-US" sz="2400" dirty="0">
                          <a:latin typeface="Times New Roman" pitchFamily="18" charset="0"/>
                          <a:cs typeface="Times New Roman" pitchFamily="18" charset="0"/>
                        </a:rPr>
                        <a:t>Increasing</a:t>
                      </a:r>
                    </a:p>
                  </a:txBody>
                  <a:tcPr/>
                </a:tc>
                <a:extLst>
                  <a:ext uri="{0D108BD9-81ED-4DB2-BD59-A6C34878D82A}">
                    <a16:rowId xmlns:a16="http://schemas.microsoft.com/office/drawing/2014/main" val="10002"/>
                  </a:ext>
                </a:extLst>
              </a:tr>
              <a:tr h="584200">
                <a:tc>
                  <a:txBody>
                    <a:bodyPr/>
                    <a:lstStyle/>
                    <a:p>
                      <a:pPr algn="ctr"/>
                      <a:r>
                        <a:rPr lang="en-US" sz="2400" dirty="0">
                          <a:latin typeface="Times New Roman" pitchFamily="18" charset="0"/>
                          <a:cs typeface="Times New Roman" pitchFamily="18" charset="0"/>
                        </a:rPr>
                        <a:t>15</a:t>
                      </a:r>
                    </a:p>
                  </a:txBody>
                  <a:tcPr/>
                </a:tc>
                <a:tc>
                  <a:txBody>
                    <a:bodyPr/>
                    <a:lstStyle/>
                    <a:p>
                      <a:pPr algn="ctr"/>
                      <a:r>
                        <a:rPr lang="en-US" sz="2400" dirty="0">
                          <a:latin typeface="Times New Roman" pitchFamily="18" charset="0"/>
                          <a:cs typeface="Times New Roman" pitchFamily="18" charset="0"/>
                        </a:rPr>
                        <a:t>3</a:t>
                      </a:r>
                    </a:p>
                  </a:txBody>
                  <a:tcPr/>
                </a:tc>
                <a:tc>
                  <a:txBody>
                    <a:bodyPr/>
                    <a:lstStyle/>
                    <a:p>
                      <a:pPr algn="ctr"/>
                      <a:r>
                        <a:rPr lang="en-US" sz="2400" dirty="0">
                          <a:latin typeface="Times New Roman" pitchFamily="18" charset="0"/>
                          <a:cs typeface="Times New Roman" pitchFamily="18" charset="0"/>
                        </a:rPr>
                        <a:t>15+3</a:t>
                      </a:r>
                    </a:p>
                  </a:txBody>
                  <a:tcPr/>
                </a:tc>
                <a:tc>
                  <a:txBody>
                    <a:bodyPr/>
                    <a:lstStyle/>
                    <a:p>
                      <a:pPr algn="ctr"/>
                      <a:r>
                        <a:rPr lang="en-US" sz="2400" dirty="0">
                          <a:latin typeface="Times New Roman" pitchFamily="18" charset="0"/>
                          <a:cs typeface="Times New Roman" pitchFamily="18" charset="0"/>
                        </a:rPr>
                        <a:t>60</a:t>
                      </a:r>
                    </a:p>
                  </a:txBody>
                  <a:tcPr/>
                </a:tc>
                <a:tc>
                  <a:txBody>
                    <a:bodyPr/>
                    <a:lstStyle/>
                    <a:p>
                      <a:pPr algn="ctr"/>
                      <a:r>
                        <a:rPr lang="en-US" sz="2400" dirty="0">
                          <a:latin typeface="Times New Roman" pitchFamily="18" charset="0"/>
                          <a:cs typeface="Times New Roman" pitchFamily="18" charset="0"/>
                        </a:rPr>
                        <a:t>30</a:t>
                      </a:r>
                    </a:p>
                  </a:txBody>
                  <a:tcPr/>
                </a:tc>
                <a:tc>
                  <a:txBody>
                    <a:bodyPr/>
                    <a:lstStyle/>
                    <a:p>
                      <a:pPr algn="ct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584200">
                <a:tc>
                  <a:txBody>
                    <a:bodyPr/>
                    <a:lstStyle/>
                    <a:p>
                      <a:pPr algn="ctr"/>
                      <a:r>
                        <a:rPr lang="en-US" sz="2400" dirty="0">
                          <a:latin typeface="Times New Roman" pitchFamily="18" charset="0"/>
                          <a:cs typeface="Times New Roman" pitchFamily="18" charset="0"/>
                        </a:rPr>
                        <a:t>20</a:t>
                      </a:r>
                    </a:p>
                  </a:txBody>
                  <a:tcPr/>
                </a:tc>
                <a:tc>
                  <a:txBody>
                    <a:bodyPr/>
                    <a:lstStyle/>
                    <a:p>
                      <a:pPr algn="ctr"/>
                      <a:r>
                        <a:rPr lang="en-US" sz="2400" dirty="0">
                          <a:latin typeface="Times New Roman" pitchFamily="18" charset="0"/>
                          <a:cs typeface="Times New Roman" pitchFamily="18" charset="0"/>
                        </a:rPr>
                        <a:t>4</a:t>
                      </a:r>
                    </a:p>
                  </a:txBody>
                  <a:tcPr/>
                </a:tc>
                <a:tc>
                  <a:txBody>
                    <a:bodyPr/>
                    <a:lstStyle/>
                    <a:p>
                      <a:pPr algn="ctr"/>
                      <a:r>
                        <a:rPr lang="en-US" sz="2400" dirty="0">
                          <a:latin typeface="Times New Roman" pitchFamily="18" charset="0"/>
                          <a:cs typeface="Times New Roman" pitchFamily="18" charset="0"/>
                        </a:rPr>
                        <a:t>20+4</a:t>
                      </a:r>
                    </a:p>
                  </a:txBody>
                  <a:tcPr/>
                </a:tc>
                <a:tc>
                  <a:txBody>
                    <a:bodyPr/>
                    <a:lstStyle/>
                    <a:p>
                      <a:pPr algn="ctr"/>
                      <a:r>
                        <a:rPr lang="en-US" sz="2400" dirty="0">
                          <a:latin typeface="Times New Roman" pitchFamily="18" charset="0"/>
                          <a:cs typeface="Times New Roman" pitchFamily="18" charset="0"/>
                        </a:rPr>
                        <a:t>90</a:t>
                      </a:r>
                    </a:p>
                  </a:txBody>
                  <a:tcPr/>
                </a:tc>
                <a:tc>
                  <a:txBody>
                    <a:bodyPr/>
                    <a:lstStyle/>
                    <a:p>
                      <a:pPr algn="ctr"/>
                      <a:r>
                        <a:rPr lang="en-US" sz="2400" dirty="0">
                          <a:latin typeface="Times New Roman" pitchFamily="18" charset="0"/>
                          <a:cs typeface="Times New Roman" pitchFamily="18" charset="0"/>
                        </a:rPr>
                        <a:t>30</a:t>
                      </a:r>
                    </a:p>
                  </a:txBody>
                  <a:tcPr/>
                </a:tc>
                <a:tc>
                  <a:txBody>
                    <a:bodyPr/>
                    <a:lstStyle/>
                    <a:p>
                      <a:pPr algn="ctr"/>
                      <a:r>
                        <a:rPr lang="en-US" sz="2400" dirty="0">
                          <a:latin typeface="Times New Roman" pitchFamily="18" charset="0"/>
                          <a:cs typeface="Times New Roman" pitchFamily="18" charset="0"/>
                        </a:rPr>
                        <a:t>Constant</a:t>
                      </a:r>
                    </a:p>
                  </a:txBody>
                  <a:tcPr/>
                </a:tc>
                <a:extLst>
                  <a:ext uri="{0D108BD9-81ED-4DB2-BD59-A6C34878D82A}">
                    <a16:rowId xmlns:a16="http://schemas.microsoft.com/office/drawing/2014/main" val="10004"/>
                  </a:ext>
                </a:extLst>
              </a:tr>
              <a:tr h="584200">
                <a:tc>
                  <a:txBody>
                    <a:bodyPr/>
                    <a:lstStyle/>
                    <a:p>
                      <a:pPr algn="ctr"/>
                      <a:r>
                        <a:rPr lang="en-US" sz="2400" dirty="0">
                          <a:latin typeface="Times New Roman" pitchFamily="18" charset="0"/>
                          <a:cs typeface="Times New Roman" pitchFamily="18" charset="0"/>
                        </a:rPr>
                        <a:t>25</a:t>
                      </a:r>
                    </a:p>
                  </a:txBody>
                  <a:tcPr/>
                </a:tc>
                <a:tc>
                  <a:txBody>
                    <a:bodyPr/>
                    <a:lstStyle/>
                    <a:p>
                      <a:pPr algn="ctr"/>
                      <a:r>
                        <a:rPr lang="en-US" sz="2400" dirty="0">
                          <a:latin typeface="Times New Roman" pitchFamily="18" charset="0"/>
                          <a:cs typeface="Times New Roman" pitchFamily="18" charset="0"/>
                        </a:rPr>
                        <a:t>5</a:t>
                      </a:r>
                    </a:p>
                  </a:txBody>
                  <a:tcPr/>
                </a:tc>
                <a:tc>
                  <a:txBody>
                    <a:bodyPr/>
                    <a:lstStyle/>
                    <a:p>
                      <a:pPr algn="ctr"/>
                      <a:r>
                        <a:rPr lang="en-US" sz="2400" dirty="0">
                          <a:latin typeface="Times New Roman" pitchFamily="18" charset="0"/>
                          <a:cs typeface="Times New Roman" pitchFamily="18" charset="0"/>
                        </a:rPr>
                        <a:t>25+5</a:t>
                      </a:r>
                    </a:p>
                  </a:txBody>
                  <a:tcPr/>
                </a:tc>
                <a:tc>
                  <a:txBody>
                    <a:bodyPr/>
                    <a:lstStyle/>
                    <a:p>
                      <a:pPr algn="ctr"/>
                      <a:r>
                        <a:rPr lang="en-US" sz="2400" dirty="0">
                          <a:latin typeface="Times New Roman" pitchFamily="18" charset="0"/>
                          <a:cs typeface="Times New Roman" pitchFamily="18" charset="0"/>
                        </a:rPr>
                        <a:t>120</a:t>
                      </a:r>
                    </a:p>
                  </a:txBody>
                  <a:tcPr/>
                </a:tc>
                <a:tc>
                  <a:txBody>
                    <a:bodyPr/>
                    <a:lstStyle/>
                    <a:p>
                      <a:pPr algn="ctr"/>
                      <a:r>
                        <a:rPr lang="en-US" sz="2400" dirty="0">
                          <a:latin typeface="Times New Roman" pitchFamily="18" charset="0"/>
                          <a:cs typeface="Times New Roman" pitchFamily="18" charset="0"/>
                        </a:rPr>
                        <a:t>30</a:t>
                      </a:r>
                    </a:p>
                  </a:txBody>
                  <a:tcPr/>
                </a:tc>
                <a:tc>
                  <a:txBody>
                    <a:bodyPr/>
                    <a:lstStyle/>
                    <a:p>
                      <a:pPr algn="ct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1051559">
                <a:tc>
                  <a:txBody>
                    <a:bodyPr/>
                    <a:lstStyle/>
                    <a:p>
                      <a:pPr algn="ctr"/>
                      <a:r>
                        <a:rPr lang="en-US" sz="2400" dirty="0">
                          <a:latin typeface="Times New Roman" pitchFamily="18" charset="0"/>
                          <a:cs typeface="Times New Roman" pitchFamily="18" charset="0"/>
                        </a:rPr>
                        <a:t>30</a:t>
                      </a:r>
                    </a:p>
                  </a:txBody>
                  <a:tcPr/>
                </a:tc>
                <a:tc>
                  <a:txBody>
                    <a:bodyPr/>
                    <a:lstStyle/>
                    <a:p>
                      <a:pPr algn="ctr"/>
                      <a:r>
                        <a:rPr lang="en-US" sz="2400" dirty="0">
                          <a:latin typeface="Times New Roman" pitchFamily="18" charset="0"/>
                          <a:cs typeface="Times New Roman" pitchFamily="18" charset="0"/>
                        </a:rPr>
                        <a:t>6</a:t>
                      </a:r>
                    </a:p>
                  </a:txBody>
                  <a:tcPr/>
                </a:tc>
                <a:tc>
                  <a:txBody>
                    <a:bodyPr/>
                    <a:lstStyle/>
                    <a:p>
                      <a:pPr algn="ctr"/>
                      <a:r>
                        <a:rPr lang="en-US" sz="2400" dirty="0">
                          <a:latin typeface="Times New Roman" pitchFamily="18" charset="0"/>
                          <a:cs typeface="Times New Roman" pitchFamily="18" charset="0"/>
                        </a:rPr>
                        <a:t>30+6</a:t>
                      </a:r>
                    </a:p>
                  </a:txBody>
                  <a:tcPr/>
                </a:tc>
                <a:tc>
                  <a:txBody>
                    <a:bodyPr/>
                    <a:lstStyle/>
                    <a:p>
                      <a:pPr algn="ctr"/>
                      <a:r>
                        <a:rPr lang="en-US" sz="2400" dirty="0">
                          <a:latin typeface="Times New Roman" pitchFamily="18" charset="0"/>
                          <a:cs typeface="Times New Roman" pitchFamily="18" charset="0"/>
                        </a:rPr>
                        <a:t>140</a:t>
                      </a:r>
                    </a:p>
                  </a:txBody>
                  <a:tcPr/>
                </a:tc>
                <a:tc>
                  <a:txBody>
                    <a:bodyPr/>
                    <a:lstStyle/>
                    <a:p>
                      <a:pPr algn="ctr"/>
                      <a:r>
                        <a:rPr lang="en-US" sz="2400" dirty="0">
                          <a:latin typeface="Times New Roman" pitchFamily="18" charset="0"/>
                          <a:cs typeface="Times New Roman" pitchFamily="18" charset="0"/>
                        </a:rPr>
                        <a:t>20</a:t>
                      </a:r>
                    </a:p>
                  </a:txBody>
                  <a:tcPr/>
                </a:tc>
                <a:tc>
                  <a:txBody>
                    <a:bodyPr/>
                    <a:lstStyle/>
                    <a:p>
                      <a:pPr algn="ctr"/>
                      <a:r>
                        <a:rPr lang="en-US" sz="2400" dirty="0">
                          <a:latin typeface="Times New Roman" pitchFamily="18" charset="0"/>
                          <a:cs typeface="Times New Roman" pitchFamily="18" charset="0"/>
                        </a:rPr>
                        <a:t>Diminishing</a:t>
                      </a:r>
                    </a:p>
                  </a:txBody>
                  <a:tcPr/>
                </a:tc>
                <a:extLst>
                  <a:ext uri="{0D108BD9-81ED-4DB2-BD59-A6C34878D82A}">
                    <a16:rowId xmlns:a16="http://schemas.microsoft.com/office/drawing/2014/main" val="10006"/>
                  </a:ext>
                </a:extLst>
              </a:tr>
              <a:tr h="584200">
                <a:tc>
                  <a:txBody>
                    <a:bodyPr/>
                    <a:lstStyle/>
                    <a:p>
                      <a:pPr algn="ctr"/>
                      <a:r>
                        <a:rPr lang="en-US" sz="2400" dirty="0">
                          <a:latin typeface="Times New Roman" pitchFamily="18" charset="0"/>
                          <a:cs typeface="Times New Roman" pitchFamily="18" charset="0"/>
                        </a:rPr>
                        <a:t>35</a:t>
                      </a:r>
                    </a:p>
                  </a:txBody>
                  <a:tcPr/>
                </a:tc>
                <a:tc>
                  <a:txBody>
                    <a:bodyPr/>
                    <a:lstStyle/>
                    <a:p>
                      <a:pPr algn="ctr"/>
                      <a:r>
                        <a:rPr lang="en-US" sz="2400" dirty="0">
                          <a:latin typeface="Times New Roman" pitchFamily="18" charset="0"/>
                          <a:cs typeface="Times New Roman" pitchFamily="18" charset="0"/>
                        </a:rPr>
                        <a:t>7</a:t>
                      </a:r>
                    </a:p>
                  </a:txBody>
                  <a:tcPr/>
                </a:tc>
                <a:tc>
                  <a:txBody>
                    <a:bodyPr/>
                    <a:lstStyle/>
                    <a:p>
                      <a:pPr algn="ctr"/>
                      <a:r>
                        <a:rPr lang="en-US" sz="2400" dirty="0">
                          <a:latin typeface="Times New Roman" pitchFamily="18" charset="0"/>
                          <a:cs typeface="Times New Roman" pitchFamily="18" charset="0"/>
                        </a:rPr>
                        <a:t>35+7</a:t>
                      </a:r>
                    </a:p>
                  </a:txBody>
                  <a:tcPr/>
                </a:tc>
                <a:tc>
                  <a:txBody>
                    <a:bodyPr/>
                    <a:lstStyle/>
                    <a:p>
                      <a:pPr algn="ctr"/>
                      <a:r>
                        <a:rPr lang="en-US" sz="2400" dirty="0">
                          <a:latin typeface="Times New Roman" pitchFamily="18" charset="0"/>
                          <a:cs typeface="Times New Roman" pitchFamily="18" charset="0"/>
                        </a:rPr>
                        <a:t>150</a:t>
                      </a:r>
                    </a:p>
                  </a:txBody>
                  <a:tcPr/>
                </a:tc>
                <a:tc>
                  <a:txBody>
                    <a:bodyPr/>
                    <a:lstStyle/>
                    <a:p>
                      <a:pPr algn="ctr"/>
                      <a:r>
                        <a:rPr lang="en-US" sz="2400" dirty="0">
                          <a:latin typeface="Times New Roman" pitchFamily="18" charset="0"/>
                          <a:cs typeface="Times New Roman" pitchFamily="18" charset="0"/>
                        </a:rPr>
                        <a:t>10</a:t>
                      </a:r>
                    </a:p>
                  </a:txBody>
                  <a:tcPr/>
                </a:tc>
                <a:tc>
                  <a:txBody>
                    <a:bodyPr/>
                    <a:lstStyle/>
                    <a:p>
                      <a:pPr algn="ct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
        <p:nvSpPr>
          <p:cNvPr id="8" name="Right Brace 7"/>
          <p:cNvSpPr/>
          <p:nvPr/>
        </p:nvSpPr>
        <p:spPr>
          <a:xfrm>
            <a:off x="7086600" y="1295400"/>
            <a:ext cx="533400"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7086600" y="3200400"/>
            <a:ext cx="4572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7239000" y="4343400"/>
            <a:ext cx="3048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p:cNvCxnSpPr/>
          <p:nvPr/>
        </p:nvCxnSpPr>
        <p:spPr>
          <a:xfrm rot="16200000" flipV="1">
            <a:off x="-2438400" y="3048000"/>
            <a:ext cx="5562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04800" y="5791200"/>
            <a:ext cx="6019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495300" y="3543300"/>
            <a:ext cx="16002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05000" y="3352800"/>
            <a:ext cx="213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3924300" y="3467100"/>
            <a:ext cx="15240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152400" y="3657600"/>
            <a:ext cx="411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1905000" y="3581400"/>
            <a:ext cx="4191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flipH="1">
            <a:off x="960117" y="5867400"/>
            <a:ext cx="4373881" cy="400110"/>
          </a:xfrm>
          <a:prstGeom prst="rect">
            <a:avLst/>
          </a:prstGeom>
          <a:noFill/>
        </p:spPr>
        <p:txBody>
          <a:bodyPr wrap="square" rtlCol="0">
            <a:spAutoFit/>
          </a:bodyPr>
          <a:lstStyle/>
          <a:p>
            <a:pPr algn="ctr"/>
            <a:r>
              <a:rPr lang="en-US" sz="2000" dirty="0">
                <a:latin typeface="Times New Roman" pitchFamily="18" charset="0"/>
                <a:cs typeface="Times New Roman" pitchFamily="18" charset="0"/>
              </a:rPr>
              <a:t>scale of inputs</a:t>
            </a:r>
          </a:p>
        </p:txBody>
      </p:sp>
      <p:sp>
        <p:nvSpPr>
          <p:cNvPr id="42" name="TextBox 41"/>
          <p:cNvSpPr txBox="1"/>
          <p:nvPr/>
        </p:nvSpPr>
        <p:spPr>
          <a:xfrm>
            <a:off x="457200" y="2362200"/>
            <a:ext cx="1295400" cy="923330"/>
          </a:xfrm>
          <a:prstGeom prst="rect">
            <a:avLst/>
          </a:prstGeom>
          <a:noFill/>
        </p:spPr>
        <p:txBody>
          <a:bodyPr wrap="square" rtlCol="0">
            <a:spAutoFit/>
          </a:bodyPr>
          <a:lstStyle/>
          <a:p>
            <a:r>
              <a:rPr lang="en-US" dirty="0">
                <a:latin typeface="Times New Roman" pitchFamily="18" charset="0"/>
                <a:cs typeface="Times New Roman" pitchFamily="18" charset="0"/>
              </a:rPr>
              <a:t>Increasing returns to scale</a:t>
            </a:r>
          </a:p>
        </p:txBody>
      </p:sp>
      <p:sp>
        <p:nvSpPr>
          <p:cNvPr id="43" name="TextBox 42"/>
          <p:cNvSpPr txBox="1"/>
          <p:nvPr/>
        </p:nvSpPr>
        <p:spPr>
          <a:xfrm>
            <a:off x="2057400" y="2362200"/>
            <a:ext cx="1676400" cy="646331"/>
          </a:xfrm>
          <a:prstGeom prst="rect">
            <a:avLst/>
          </a:prstGeom>
          <a:noFill/>
        </p:spPr>
        <p:txBody>
          <a:bodyPr wrap="square" rtlCol="0">
            <a:spAutoFit/>
          </a:bodyPr>
          <a:lstStyle/>
          <a:p>
            <a:r>
              <a:rPr lang="en-US" dirty="0">
                <a:latin typeface="Times New Roman" pitchFamily="18" charset="0"/>
                <a:cs typeface="Times New Roman" pitchFamily="18" charset="0"/>
              </a:rPr>
              <a:t>Constant returns to scale</a:t>
            </a:r>
          </a:p>
        </p:txBody>
      </p:sp>
      <p:sp>
        <p:nvSpPr>
          <p:cNvPr id="44" name="TextBox 43"/>
          <p:cNvSpPr txBox="1"/>
          <p:nvPr/>
        </p:nvSpPr>
        <p:spPr>
          <a:xfrm>
            <a:off x="4114800" y="2286000"/>
            <a:ext cx="1524000" cy="923330"/>
          </a:xfrm>
          <a:prstGeom prst="rect">
            <a:avLst/>
          </a:prstGeom>
          <a:noFill/>
        </p:spPr>
        <p:txBody>
          <a:bodyPr wrap="square" rtlCol="0">
            <a:spAutoFit/>
          </a:bodyPr>
          <a:lstStyle/>
          <a:p>
            <a:r>
              <a:rPr lang="en-US" dirty="0">
                <a:latin typeface="Times New Roman" pitchFamily="18" charset="0"/>
                <a:cs typeface="Times New Roman" pitchFamily="18" charset="0"/>
              </a:rPr>
              <a:t>Diminishing returns to scale</a:t>
            </a:r>
          </a:p>
        </p:txBody>
      </p:sp>
      <p:sp>
        <p:nvSpPr>
          <p:cNvPr id="45" name="TextBox 44"/>
          <p:cNvSpPr txBox="1"/>
          <p:nvPr/>
        </p:nvSpPr>
        <p:spPr>
          <a:xfrm>
            <a:off x="5029200" y="5943600"/>
            <a:ext cx="1143000" cy="369332"/>
          </a:xfrm>
          <a:prstGeom prst="rect">
            <a:avLst/>
          </a:prstGeom>
          <a:noFill/>
        </p:spPr>
        <p:txBody>
          <a:bodyPr wrap="square" rtlCol="0">
            <a:spAutoFit/>
          </a:bodyPr>
          <a:lstStyle/>
          <a:p>
            <a:r>
              <a:rPr lang="en-US" dirty="0">
                <a:latin typeface="Times New Roman" pitchFamily="18" charset="0"/>
                <a:cs typeface="Times New Roman" pitchFamily="18" charset="0"/>
              </a:rPr>
              <a:t>X axis</a:t>
            </a:r>
          </a:p>
        </p:txBody>
      </p:sp>
      <p:sp>
        <p:nvSpPr>
          <p:cNvPr id="46" name="TextBox 45"/>
          <p:cNvSpPr txBox="1"/>
          <p:nvPr/>
        </p:nvSpPr>
        <p:spPr>
          <a:xfrm>
            <a:off x="0" y="0"/>
            <a:ext cx="1143000" cy="369332"/>
          </a:xfrm>
          <a:prstGeom prst="rect">
            <a:avLst/>
          </a:prstGeom>
          <a:noFill/>
        </p:spPr>
        <p:txBody>
          <a:bodyPr wrap="square" rtlCol="0">
            <a:spAutoFit/>
          </a:bodyPr>
          <a:lstStyle/>
          <a:p>
            <a:r>
              <a:rPr lang="en-US" dirty="0">
                <a:latin typeface="Times New Roman" pitchFamily="18" charset="0"/>
                <a:cs typeface="Times New Roman" pitchFamily="18" charset="0"/>
              </a:rPr>
              <a:t>Y axis</a:t>
            </a:r>
          </a:p>
        </p:txBody>
      </p:sp>
      <p:sp>
        <p:nvSpPr>
          <p:cNvPr id="47" name="TextBox 46"/>
          <p:cNvSpPr txBox="1"/>
          <p:nvPr/>
        </p:nvSpPr>
        <p:spPr>
          <a:xfrm>
            <a:off x="0" y="990600"/>
            <a:ext cx="228600" cy="4524315"/>
          </a:xfrm>
          <a:prstGeom prst="rect">
            <a:avLst/>
          </a:prstGeom>
          <a:noFill/>
        </p:spPr>
        <p:txBody>
          <a:bodyPr wrap="square" rtlCol="0">
            <a:spAutoFit/>
          </a:bodyPr>
          <a:lstStyle/>
          <a:p>
            <a:r>
              <a:rPr lang="en-US" dirty="0">
                <a:latin typeface="Times New Roman" pitchFamily="18" charset="0"/>
                <a:cs typeface="Times New Roman" pitchFamily="18" charset="0"/>
              </a:rPr>
              <a:t>Marginal product</a:t>
            </a:r>
          </a:p>
        </p:txBody>
      </p:sp>
      <p:sp>
        <p:nvSpPr>
          <p:cNvPr id="16" name="TextBox 15"/>
          <p:cNvSpPr txBox="1"/>
          <p:nvPr/>
        </p:nvSpPr>
        <p:spPr>
          <a:xfrm>
            <a:off x="5562600" y="4724400"/>
            <a:ext cx="990600" cy="369332"/>
          </a:xfrm>
          <a:prstGeom prst="rect">
            <a:avLst/>
          </a:prstGeom>
          <a:noFill/>
        </p:spPr>
        <p:txBody>
          <a:bodyPr wrap="square" rtlCol="0">
            <a:spAutoFit/>
          </a:bodyPr>
          <a:lstStyle/>
          <a:p>
            <a:r>
              <a:rPr lang="en-US" dirty="0"/>
              <a:t>MP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81000" y="1600200"/>
          <a:ext cx="8229600" cy="2743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sz="2400" dirty="0">
                          <a:latin typeface="Times New Roman" pitchFamily="18" charset="0"/>
                          <a:cs typeface="Times New Roman" pitchFamily="18" charset="0"/>
                        </a:rPr>
                        <a:t>Laws of increasing returns to scale</a:t>
                      </a:r>
                    </a:p>
                  </a:txBody>
                  <a:tcPr/>
                </a:tc>
                <a:tc>
                  <a:txBody>
                    <a:bodyPr/>
                    <a:lstStyle/>
                    <a:p>
                      <a:r>
                        <a:rPr lang="en-US" sz="2400" dirty="0">
                          <a:latin typeface="Times New Roman" pitchFamily="18" charset="0"/>
                          <a:cs typeface="Times New Roman" pitchFamily="18" charset="0"/>
                        </a:rPr>
                        <a:t>Law of constant return to scale</a:t>
                      </a:r>
                    </a:p>
                  </a:txBody>
                  <a:tcPr/>
                </a:tc>
                <a:tc>
                  <a:txBody>
                    <a:bodyPr/>
                    <a:lstStyle/>
                    <a:p>
                      <a:r>
                        <a:rPr lang="en-US" sz="2400" dirty="0">
                          <a:latin typeface="Times New Roman" pitchFamily="18" charset="0"/>
                          <a:cs typeface="Times New Roman" pitchFamily="18" charset="0"/>
                        </a:rPr>
                        <a:t>Law of diminishing returns to scale</a:t>
                      </a:r>
                    </a:p>
                  </a:txBody>
                  <a:tcPr/>
                </a:tc>
                <a:extLst>
                  <a:ext uri="{0D108BD9-81ED-4DB2-BD59-A6C34878D82A}">
                    <a16:rowId xmlns:a16="http://schemas.microsoft.com/office/drawing/2014/main" val="10000"/>
                  </a:ext>
                </a:extLst>
              </a:tr>
              <a:tr h="370840">
                <a:tc>
                  <a:txBody>
                    <a:bodyPr/>
                    <a:lstStyle/>
                    <a:p>
                      <a:r>
                        <a:rPr lang="en-US" sz="2400" dirty="0">
                          <a:latin typeface="Times New Roman" pitchFamily="18" charset="0"/>
                          <a:cs typeface="Times New Roman" pitchFamily="18" charset="0"/>
                        </a:rPr>
                        <a:t>When all the inputs are increased &amp; output increase is more than the increase in the input.</a:t>
                      </a:r>
                    </a:p>
                  </a:txBody>
                  <a:tcPr/>
                </a:tc>
                <a:tc>
                  <a:txBody>
                    <a:bodyPr/>
                    <a:lstStyle/>
                    <a:p>
                      <a:r>
                        <a:rPr lang="en-US" sz="2400" dirty="0">
                          <a:latin typeface="Times New Roman" pitchFamily="18" charset="0"/>
                          <a:cs typeface="Times New Roman" pitchFamily="18" charset="0"/>
                        </a:rPr>
                        <a:t>When the input  output</a:t>
                      </a:r>
                      <a:r>
                        <a:rPr lang="en-US" sz="2400" baseline="0" dirty="0">
                          <a:latin typeface="Times New Roman" pitchFamily="18" charset="0"/>
                          <a:cs typeface="Times New Roman" pitchFamily="18" charset="0"/>
                        </a:rPr>
                        <a:t> increases in the same proportion , the returns are constant.</a:t>
                      </a:r>
                      <a:endParaRPr lang="en-US" sz="2400" dirty="0">
                        <a:latin typeface="Times New Roman" pitchFamily="18" charset="0"/>
                        <a:cs typeface="Times New Roman" pitchFamily="18" charset="0"/>
                      </a:endParaRPr>
                    </a:p>
                  </a:txBody>
                  <a:tcPr/>
                </a:tc>
                <a:tc>
                  <a:txBody>
                    <a:bodyPr/>
                    <a:lstStyle/>
                    <a:p>
                      <a:r>
                        <a:rPr lang="en-US" sz="2400" dirty="0">
                          <a:latin typeface="Times New Roman" pitchFamily="18" charset="0"/>
                          <a:cs typeface="Times New Roman" pitchFamily="18" charset="0"/>
                        </a:rPr>
                        <a:t>When the inputs are increased , but the increase in the output is less</a:t>
                      </a:r>
                      <a:r>
                        <a:rPr lang="en-US" sz="2400" baseline="0" dirty="0">
                          <a:latin typeface="Times New Roman" pitchFamily="18" charset="0"/>
                          <a:cs typeface="Times New Roman" pitchFamily="18" charset="0"/>
                        </a:rPr>
                        <a:t> than the increase in input.</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8" name="Rectangle 7"/>
          <p:cNvSpPr/>
          <p:nvPr/>
        </p:nvSpPr>
        <p:spPr>
          <a:xfrm>
            <a:off x="457200" y="3048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itchFamily="18" charset="0"/>
                <a:cs typeface="Times New Roman" pitchFamily="18" charset="0"/>
              </a:rPr>
              <a:t>STAGE 1</a:t>
            </a:r>
          </a:p>
        </p:txBody>
      </p:sp>
      <p:sp>
        <p:nvSpPr>
          <p:cNvPr id="9" name="Rectangle 8"/>
          <p:cNvSpPr/>
          <p:nvPr/>
        </p:nvSpPr>
        <p:spPr>
          <a:xfrm>
            <a:off x="3276600" y="3048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itchFamily="18" charset="0"/>
                <a:cs typeface="Times New Roman" pitchFamily="18" charset="0"/>
              </a:rPr>
              <a:t>STAGE 2</a:t>
            </a:r>
          </a:p>
        </p:txBody>
      </p:sp>
      <p:sp>
        <p:nvSpPr>
          <p:cNvPr id="10" name="Rectangle 9"/>
          <p:cNvSpPr/>
          <p:nvPr/>
        </p:nvSpPr>
        <p:spPr>
          <a:xfrm>
            <a:off x="6096000" y="3048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itchFamily="18" charset="0"/>
                <a:cs typeface="Times New Roman" pitchFamily="18" charset="0"/>
              </a:rPr>
              <a:t>STAGE 3</a:t>
            </a:r>
          </a:p>
        </p:txBody>
      </p:sp>
      <p:sp>
        <p:nvSpPr>
          <p:cNvPr id="11" name="Down Arrow 10"/>
          <p:cNvSpPr/>
          <p:nvPr/>
        </p:nvSpPr>
        <p:spPr>
          <a:xfrm>
            <a:off x="1371600" y="1066800"/>
            <a:ext cx="685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6934200" y="1066800"/>
            <a:ext cx="685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3962400" y="1066800"/>
            <a:ext cx="685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0EE7163-A946-466F-80E6-7FDF5D24EA12}"/>
              </a:ext>
            </a:extLst>
          </p:cNvPr>
          <p:cNvSpPr>
            <a:spLocks noGrp="1" noChangeArrowheads="1"/>
          </p:cNvSpPr>
          <p:nvPr>
            <p:ph type="title"/>
          </p:nvPr>
        </p:nvSpPr>
        <p:spPr>
          <a:xfrm>
            <a:off x="684213" y="2636838"/>
            <a:ext cx="7772400" cy="762000"/>
          </a:xfrm>
        </p:spPr>
        <p:txBody>
          <a:bodyPr/>
          <a:lstStyle/>
          <a:p>
            <a:r>
              <a:rPr lang="en-GB" altLang="en-US" sz="4400"/>
              <a:t>Economies of Scale</a:t>
            </a:r>
            <a:endParaRPr lang="en-US" altLang="en-US" sz="4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FF09A65-CD36-4442-89CC-744353DE8F70}"/>
              </a:ext>
            </a:extLst>
          </p:cNvPr>
          <p:cNvSpPr>
            <a:spLocks noGrp="1" noChangeArrowheads="1"/>
          </p:cNvSpPr>
          <p:nvPr>
            <p:ph type="title"/>
          </p:nvPr>
        </p:nvSpPr>
        <p:spPr/>
        <p:txBody>
          <a:bodyPr/>
          <a:lstStyle/>
          <a:p>
            <a:r>
              <a:rPr lang="en-GB" altLang="en-US"/>
              <a:t>Economies of Scale</a:t>
            </a:r>
            <a:endParaRPr lang="en-US" altLang="en-US"/>
          </a:p>
        </p:txBody>
      </p:sp>
      <p:sp>
        <p:nvSpPr>
          <p:cNvPr id="7171" name="Rectangle 3">
            <a:extLst>
              <a:ext uri="{FF2B5EF4-FFF2-40B4-BE49-F238E27FC236}">
                <a16:creationId xmlns:a16="http://schemas.microsoft.com/office/drawing/2014/main" id="{9FE66113-3C72-4D5D-8750-3A8DCAC9C4FC}"/>
              </a:ext>
            </a:extLst>
          </p:cNvPr>
          <p:cNvSpPr>
            <a:spLocks noGrp="1" noChangeArrowheads="1"/>
          </p:cNvSpPr>
          <p:nvPr>
            <p:ph type="body" idx="1"/>
          </p:nvPr>
        </p:nvSpPr>
        <p:spPr/>
        <p:txBody>
          <a:bodyPr/>
          <a:lstStyle/>
          <a:p>
            <a:r>
              <a:rPr lang="en-GB" altLang="en-US"/>
              <a:t>The advantages of large scale production that result in lower unit (average) costs (cost per unit)</a:t>
            </a:r>
          </a:p>
          <a:p>
            <a:r>
              <a:rPr lang="en-GB" altLang="en-US"/>
              <a:t>AC = TC / Q</a:t>
            </a:r>
          </a:p>
          <a:p>
            <a:r>
              <a:rPr lang="en-GB" altLang="en-US"/>
              <a:t>Economies of scale – spreads total costs over a greater range of output</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1296</Words>
  <Application>Microsoft Office PowerPoint</Application>
  <PresentationFormat>On-screen Show (4:3)</PresentationFormat>
  <Paragraphs>223</Paragraphs>
  <Slides>28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Times New Roman</vt:lpstr>
      <vt:lpstr>Verdana</vt:lpstr>
      <vt:lpstr>Wingdings</vt:lpstr>
      <vt:lpstr>Office Theme</vt:lpstr>
      <vt:lpstr>PowerPoint Presentation</vt:lpstr>
      <vt:lpstr>Law of Returns to Scale  </vt:lpstr>
      <vt:lpstr>Returns to scale are of the following three types: </vt:lpstr>
      <vt:lpstr>Assumptions of the Law</vt:lpstr>
      <vt:lpstr>PowerPoint Presentation</vt:lpstr>
      <vt:lpstr>PowerPoint Presentation</vt:lpstr>
      <vt:lpstr>PowerPoint Presentation</vt:lpstr>
      <vt:lpstr>Economies of Scale</vt:lpstr>
      <vt:lpstr>Economies of Scale</vt:lpstr>
      <vt:lpstr>Internal and External Economies</vt:lpstr>
      <vt:lpstr>Economies of Scale</vt:lpstr>
      <vt:lpstr>Economies of Scale</vt:lpstr>
      <vt:lpstr>Economies of Scale</vt:lpstr>
      <vt:lpstr>Economies of Scale</vt:lpstr>
      <vt:lpstr>Economies of Scale</vt:lpstr>
      <vt:lpstr>Economies of Scale</vt:lpstr>
      <vt:lpstr>Economies of Scale</vt:lpstr>
      <vt:lpstr>Economies of Scale</vt:lpstr>
      <vt:lpstr>Economies of Scale</vt:lpstr>
      <vt:lpstr>Risk</vt:lpstr>
      <vt:lpstr>Economies of Scale</vt:lpstr>
      <vt:lpstr>Economies of Scale</vt:lpstr>
      <vt:lpstr>PowerPoint Presentation</vt:lpstr>
      <vt:lpstr>PowerPoint Presentation</vt:lpstr>
      <vt:lpstr>PowerPoint Presentation</vt:lpstr>
      <vt:lpstr>Diseconomies of Scale</vt:lpstr>
      <vt:lpstr>Diseconomies of Scale</vt:lpstr>
      <vt:lpstr>Some common diseconomies of scale: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NIKHIL1</dc:creator>
  <cp:lastModifiedBy>Ashvini</cp:lastModifiedBy>
  <cp:revision>34</cp:revision>
  <dcterms:created xsi:type="dcterms:W3CDTF">2006-08-16T00:00:00Z</dcterms:created>
  <dcterms:modified xsi:type="dcterms:W3CDTF">2025-02-12T02:37:25Z</dcterms:modified>
</cp:coreProperties>
</file>