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1026" name="Picture 2"/>
          <p:cNvPicPr>
            <a:picLocks noChangeAspect="1" noChangeArrowheads="1"/>
          </p:cNvPicPr>
          <p:nvPr/>
        </p:nvPicPr>
        <p:blipFill>
          <a:blip r:embed="rId2" cstate="print"/>
          <a:srcRect l="36896" t="36806" r="36164" b="33333"/>
          <a:stretch>
            <a:fillRect/>
          </a:stretch>
        </p:blipFill>
        <p:spPr bwMode="auto">
          <a:xfrm>
            <a:off x="0" y="0"/>
            <a:ext cx="9144000" cy="68580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0">
            <a:schemeClr val="accent2"/>
          </a:lnRef>
          <a:fillRef idx="3">
            <a:schemeClr val="accent2"/>
          </a:fillRef>
          <a:effectRef idx="3">
            <a:schemeClr val="accent2"/>
          </a:effectRef>
          <a:fontRef idx="minor">
            <a:schemeClr val="lt1"/>
          </a:fontRef>
        </p:style>
        <p:txBody>
          <a:bodyPr>
            <a:normAutofit fontScale="90000"/>
          </a:bodyPr>
          <a:lstStyle/>
          <a:p>
            <a:r>
              <a:rPr lang="en-US" b="1" dirty="0" smtClean="0">
                <a:latin typeface="Times New Roman" pitchFamily="18" charset="0"/>
                <a:cs typeface="Times New Roman" pitchFamily="18" charset="0"/>
              </a:rPr>
              <a:t>What is the Production Function?</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20000"/>
          </a:bodyPr>
          <a:lstStyle/>
          <a:p>
            <a:pPr algn="just"/>
            <a:r>
              <a:rPr lang="en-US" dirty="0" smtClean="0">
                <a:latin typeface="Times New Roman" pitchFamily="18" charset="0"/>
                <a:cs typeface="Times New Roman" pitchFamily="18" charset="0"/>
              </a:rPr>
              <a:t>The functional relationship between physical inputs (or factors of production) and output is called production function.</a:t>
            </a:r>
          </a:p>
          <a:p>
            <a:pPr algn="just"/>
            <a:r>
              <a:rPr lang="en-US" dirty="0" smtClean="0">
                <a:latin typeface="Times New Roman" pitchFamily="18" charset="0"/>
                <a:cs typeface="Times New Roman" pitchFamily="18" charset="0"/>
              </a:rPr>
              <a:t> It assumed inputs as the explanatory or independent variable and output as the dependent variable. Mathematically, we may write this as follows:</a:t>
            </a:r>
          </a:p>
          <a:p>
            <a:pPr algn="just"/>
            <a:r>
              <a:rPr lang="en-US" b="1" dirty="0" smtClean="0">
                <a:latin typeface="Times New Roman" pitchFamily="18" charset="0"/>
                <a:cs typeface="Times New Roman" pitchFamily="18" charset="0"/>
              </a:rPr>
              <a:t>Q = f (L,K)</a:t>
            </a:r>
          </a:p>
          <a:p>
            <a:pPr algn="just"/>
            <a:r>
              <a:rPr lang="en-US" dirty="0" smtClean="0">
                <a:latin typeface="Times New Roman" pitchFamily="18" charset="0"/>
                <a:cs typeface="Times New Roman" pitchFamily="18" charset="0"/>
              </a:rPr>
              <a:t>Here, ‘Q’ represents the output, whereas ‘L’ and ‘K’ are the inputs, representing labour and capital (such as machinery) respectively. Note that there may be many other factors as well but we have assumed two-factor inputs here.</a:t>
            </a:r>
          </a:p>
          <a:p>
            <a:pPr algn="just">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2"/>
          </a:lnRef>
          <a:fillRef idx="3">
            <a:schemeClr val="accent2"/>
          </a:fillRef>
          <a:effectRef idx="2">
            <a:schemeClr val="accent2"/>
          </a:effectRef>
          <a:fontRef idx="minor">
            <a:schemeClr val="lt1"/>
          </a:fontRef>
        </p:style>
        <p:txBody>
          <a:bodyPr>
            <a:normAutofit/>
          </a:bodyPr>
          <a:lstStyle/>
          <a:p>
            <a:pPr algn="l"/>
            <a:r>
              <a:rPr lang="en-US" sz="4000" dirty="0" smtClean="0">
                <a:latin typeface="Times New Roman" pitchFamily="18" charset="0"/>
                <a:cs typeface="Times New Roman" pitchFamily="18" charset="0"/>
              </a:rPr>
              <a:t>Law of Variable Proportion</a:t>
            </a: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Keeping other factors fixed, the law explains the production function with one factor variable. In the short run when output of a commodity is sought to be increased, the law of variable proportions comes into operation.</a:t>
            </a: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Rectangle 3"/>
          <p:cNvSpPr/>
          <p:nvPr/>
        </p:nvSpPr>
        <p:spPr>
          <a:xfrm>
            <a:off x="685800" y="3581400"/>
            <a:ext cx="7696200" cy="224676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r>
              <a:rPr lang="en-US" sz="2800" b="1" dirty="0" smtClean="0">
                <a:solidFill>
                  <a:schemeClr val="accent6"/>
                </a:solidFill>
                <a:latin typeface="Times New Roman" pitchFamily="18" charset="0"/>
                <a:cs typeface="Times New Roman" pitchFamily="18" charset="0"/>
              </a:rPr>
              <a:t>Definitions:</a:t>
            </a:r>
          </a:p>
          <a:p>
            <a:pPr algn="just"/>
            <a:r>
              <a:rPr lang="en-US" sz="2800" b="1" dirty="0" smtClean="0">
                <a:solidFill>
                  <a:schemeClr val="accent6"/>
                </a:solidFill>
                <a:latin typeface="Times New Roman" pitchFamily="18" charset="0"/>
                <a:cs typeface="Times New Roman" pitchFamily="18" charset="0"/>
              </a:rPr>
              <a:t>“As the proportion of the factor in a combination of factors is increased after a point, first the marginal and then the average product of that factor will diminish.” </a:t>
            </a:r>
            <a:r>
              <a:rPr lang="en-US" sz="2800" b="1" dirty="0" err="1" smtClean="0">
                <a:solidFill>
                  <a:schemeClr val="accent6"/>
                </a:solidFill>
                <a:latin typeface="Times New Roman" pitchFamily="18" charset="0"/>
                <a:cs typeface="Times New Roman" pitchFamily="18" charset="0"/>
              </a:rPr>
              <a:t>Benham</a:t>
            </a:r>
            <a:endParaRPr lang="en-US" sz="2800" b="1" dirty="0">
              <a:solidFill>
                <a:schemeClr val="accent6"/>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style>
          <a:lnRef idx="3">
            <a:schemeClr val="lt1"/>
          </a:lnRef>
          <a:fillRef idx="1">
            <a:schemeClr val="accent2"/>
          </a:fillRef>
          <a:effectRef idx="1">
            <a:schemeClr val="accent2"/>
          </a:effectRef>
          <a:fontRef idx="minor">
            <a:schemeClr val="lt1"/>
          </a:fontRef>
        </p:style>
        <p:txBody>
          <a:bodyPr>
            <a:noAutofit/>
          </a:bodyPr>
          <a:lstStyle/>
          <a:p>
            <a:pPr algn="l"/>
            <a:r>
              <a:rPr lang="en-US" sz="3200" dirty="0" smtClean="0">
                <a:latin typeface="Times New Roman" pitchFamily="18" charset="0"/>
                <a:cs typeface="Times New Roman" pitchFamily="18" charset="0"/>
              </a:rPr>
              <a:t>Law of variable proportions is based on following assumptions:</a:t>
            </a:r>
            <a:br>
              <a:rPr lang="en-US" sz="3200" dirty="0" smtClean="0">
                <a:latin typeface="Times New Roman" pitchFamily="18" charset="0"/>
                <a:cs typeface="Times New Roman" pitchFamily="18" charset="0"/>
              </a:rPr>
            </a:b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152400" y="1524000"/>
            <a:ext cx="8763000" cy="5333999"/>
          </a:xfrm>
        </p:spPr>
        <p:txBody>
          <a:bodyPr>
            <a:noAutofit/>
          </a:bodyPr>
          <a:lstStyle/>
          <a:p>
            <a:pPr>
              <a:buNone/>
            </a:pPr>
            <a:endParaRPr lang="en-US" sz="2400" dirty="0" smtClean="0">
              <a:latin typeface="Times New Roman" pitchFamily="18" charset="0"/>
              <a:cs typeface="Times New Roman" pitchFamily="18" charset="0"/>
            </a:endParaRPr>
          </a:p>
          <a:p>
            <a:pPr algn="just">
              <a:buNone/>
            </a:pP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i</a:t>
            </a:r>
            <a:r>
              <a:rPr lang="en-US" sz="2400" dirty="0" smtClean="0">
                <a:latin typeface="Times New Roman" pitchFamily="18" charset="0"/>
                <a:cs typeface="Times New Roman" pitchFamily="18" charset="0"/>
              </a:rPr>
              <a:t>)The </a:t>
            </a:r>
            <a:r>
              <a:rPr lang="en-US" sz="2400" b="1" dirty="0" smtClean="0">
                <a:solidFill>
                  <a:schemeClr val="tx2">
                    <a:lumMod val="40000"/>
                    <a:lumOff val="60000"/>
                  </a:schemeClr>
                </a:solidFill>
                <a:latin typeface="Times New Roman" pitchFamily="18" charset="0"/>
                <a:cs typeface="Times New Roman" pitchFamily="18" charset="0"/>
              </a:rPr>
              <a:t>state of technology </a:t>
            </a:r>
            <a:r>
              <a:rPr lang="en-US" sz="2400" dirty="0" smtClean="0">
                <a:latin typeface="Times New Roman" pitchFamily="18" charset="0"/>
                <a:cs typeface="Times New Roman" pitchFamily="18" charset="0"/>
              </a:rPr>
              <a:t>is assumed to be given and constant. If there is an improvement in technology the production function will move upward.</a:t>
            </a:r>
          </a:p>
          <a:p>
            <a:pPr algn="just">
              <a:buNone/>
            </a:pPr>
            <a:r>
              <a:rPr lang="en-US" sz="2400" dirty="0" smtClean="0">
                <a:latin typeface="Times New Roman" pitchFamily="18" charset="0"/>
                <a:cs typeface="Times New Roman" pitchFamily="18" charset="0"/>
              </a:rPr>
              <a:t>(ii)The law assumes that factor </a:t>
            </a:r>
            <a:r>
              <a:rPr lang="en-US" sz="2400" b="1" dirty="0" smtClean="0">
                <a:solidFill>
                  <a:schemeClr val="tx2">
                    <a:lumMod val="40000"/>
                    <a:lumOff val="60000"/>
                  </a:schemeClr>
                </a:solidFill>
                <a:latin typeface="Times New Roman" pitchFamily="18" charset="0"/>
                <a:cs typeface="Times New Roman" pitchFamily="18" charset="0"/>
              </a:rPr>
              <a:t>proportions are variable</a:t>
            </a:r>
            <a:r>
              <a:rPr lang="en-US" sz="2400" dirty="0" smtClean="0">
                <a:latin typeface="Times New Roman" pitchFamily="18" charset="0"/>
                <a:cs typeface="Times New Roman" pitchFamily="18" charset="0"/>
              </a:rPr>
              <a:t>. If factors of production are to be combined in a fixed proportion, the law has no validity.</a:t>
            </a:r>
          </a:p>
          <a:p>
            <a:pPr algn="just">
              <a:buNone/>
            </a:pPr>
            <a:r>
              <a:rPr lang="en-US" sz="2400" dirty="0" smtClean="0">
                <a:latin typeface="Times New Roman" pitchFamily="18" charset="0"/>
                <a:cs typeface="Times New Roman" pitchFamily="18" charset="0"/>
              </a:rPr>
              <a:t>(iii)The units of variable factor are </a:t>
            </a:r>
            <a:r>
              <a:rPr lang="en-US" sz="2400" b="1" dirty="0" smtClean="0">
                <a:solidFill>
                  <a:schemeClr val="tx2">
                    <a:lumMod val="40000"/>
                    <a:lumOff val="60000"/>
                  </a:schemeClr>
                </a:solidFill>
                <a:latin typeface="Times New Roman" pitchFamily="18" charset="0"/>
                <a:cs typeface="Times New Roman" pitchFamily="18" charset="0"/>
              </a:rPr>
              <a:t>homogeneous</a:t>
            </a:r>
            <a:r>
              <a:rPr lang="en-US" sz="2400" dirty="0" smtClean="0">
                <a:latin typeface="Times New Roman" pitchFamily="18" charset="0"/>
                <a:cs typeface="Times New Roman" pitchFamily="18" charset="0"/>
              </a:rPr>
              <a:t>. Each unit is identical in quality and amount with every other unit.</a:t>
            </a:r>
          </a:p>
          <a:p>
            <a:pPr algn="just">
              <a:buNone/>
            </a:pPr>
            <a:r>
              <a:rPr lang="en-US" sz="2400" dirty="0" smtClean="0">
                <a:latin typeface="Times New Roman" pitchFamily="18" charset="0"/>
                <a:cs typeface="Times New Roman" pitchFamily="18" charset="0"/>
              </a:rPr>
              <a:t>(iv)The law operates in the </a:t>
            </a:r>
            <a:r>
              <a:rPr lang="en-US" sz="2400" b="1" dirty="0" smtClean="0">
                <a:solidFill>
                  <a:schemeClr val="tx2">
                    <a:lumMod val="40000"/>
                    <a:lumOff val="60000"/>
                  </a:schemeClr>
                </a:solidFill>
                <a:latin typeface="Times New Roman" pitchFamily="18" charset="0"/>
                <a:cs typeface="Times New Roman" pitchFamily="18" charset="0"/>
              </a:rPr>
              <a:t>short-run</a:t>
            </a:r>
            <a:r>
              <a:rPr lang="en-US" sz="2400" dirty="0" smtClean="0">
                <a:latin typeface="Times New Roman" pitchFamily="18" charset="0"/>
                <a:cs typeface="Times New Roman" pitchFamily="18" charset="0"/>
              </a:rPr>
              <a:t> when it is not possible to vary all factor inputs.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800600" cy="838200"/>
          </a:xfrm>
        </p:spPr>
        <p:style>
          <a:lnRef idx="3">
            <a:schemeClr val="lt1"/>
          </a:lnRef>
          <a:fillRef idx="1">
            <a:schemeClr val="accent2"/>
          </a:fillRef>
          <a:effectRef idx="1">
            <a:schemeClr val="accent2"/>
          </a:effectRef>
          <a:fontRef idx="minor">
            <a:schemeClr val="lt1"/>
          </a:fontRef>
        </p:style>
        <p:txBody>
          <a:bodyPr>
            <a:normAutofit fontScale="90000"/>
          </a:bodyPr>
          <a:lstStyle/>
          <a:p>
            <a:pPr algn="l"/>
            <a:r>
              <a:rPr lang="en-US" sz="3600" b="1" dirty="0" smtClean="0">
                <a:latin typeface="Times New Roman" pitchFamily="18" charset="0"/>
                <a:cs typeface="Times New Roman" pitchFamily="18" charset="0"/>
              </a:rPr>
              <a:t>Explanation of the Law:</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1"/>
            <a:ext cx="8229600" cy="1981200"/>
          </a:xfrm>
        </p:spPr>
        <p:txBody>
          <a:bodyPr>
            <a:normAutofit/>
          </a:bodyPr>
          <a:lstStyle/>
          <a:p>
            <a:pPr algn="just" fontAlgn="base"/>
            <a:r>
              <a:rPr lang="en-US" sz="2400" dirty="0" smtClean="0">
                <a:latin typeface="Times New Roman" pitchFamily="18" charset="0"/>
                <a:cs typeface="Times New Roman" pitchFamily="18" charset="0"/>
              </a:rPr>
              <a:t>In order to understand the law of variable proportions we take the example of agriculture. </a:t>
            </a:r>
          </a:p>
          <a:p>
            <a:pPr algn="just" fontAlgn="base"/>
            <a:r>
              <a:rPr lang="en-US" sz="2400" dirty="0" smtClean="0">
                <a:latin typeface="Times New Roman" pitchFamily="18" charset="0"/>
                <a:cs typeface="Times New Roman" pitchFamily="18" charset="0"/>
              </a:rPr>
              <a:t>Suppose land and labour are the only two factors of production.</a:t>
            </a:r>
          </a:p>
          <a:p>
            <a:pPr>
              <a:buNone/>
            </a:pPr>
            <a:endParaRPr lang="en-US" dirty="0">
              <a:latin typeface="Times New Roman" pitchFamily="18" charset="0"/>
              <a:cs typeface="Times New Roman" pitchFamily="18" charset="0"/>
            </a:endParaRPr>
          </a:p>
        </p:txBody>
      </p:sp>
      <p:pic>
        <p:nvPicPr>
          <p:cNvPr id="4" name="Picture 2" descr="F:\Phd 2019\literature review\clip_image00211.jpg"/>
          <p:cNvPicPr>
            <a:picLocks noChangeAspect="1" noChangeArrowheads="1"/>
          </p:cNvPicPr>
          <p:nvPr/>
        </p:nvPicPr>
        <p:blipFill>
          <a:blip r:embed="rId2" cstate="print"/>
          <a:srcRect t="10000"/>
          <a:stretch>
            <a:fillRect/>
          </a:stretch>
        </p:blipFill>
        <p:spPr bwMode="auto">
          <a:xfrm>
            <a:off x="0" y="2743200"/>
            <a:ext cx="9144000" cy="4114800"/>
          </a:xfrm>
          <a:prstGeom prst="rect">
            <a:avLst/>
          </a:prstGeom>
          <a:noFill/>
        </p:spPr>
      </p:pic>
      <p:sp>
        <p:nvSpPr>
          <p:cNvPr id="5" name="TextBox 4"/>
          <p:cNvSpPr txBox="1"/>
          <p:nvPr/>
        </p:nvSpPr>
        <p:spPr>
          <a:xfrm>
            <a:off x="4343400" y="2362200"/>
            <a:ext cx="1295400" cy="369332"/>
          </a:xfrm>
          <a:prstGeom prst="rect">
            <a:avLst/>
          </a:prstGeom>
          <a:noFill/>
        </p:spPr>
        <p:txBody>
          <a:bodyPr wrap="square" rtlCol="0">
            <a:spAutoFit/>
          </a:bodyPr>
          <a:lstStyle/>
          <a:p>
            <a:pPr algn="ctr"/>
            <a:r>
              <a:rPr lang="en-US" dirty="0" smtClean="0"/>
              <a:t>AP = TP/L</a:t>
            </a:r>
            <a:endParaRPr lang="en-US" dirty="0"/>
          </a:p>
        </p:txBody>
      </p:sp>
      <p:sp>
        <p:nvSpPr>
          <p:cNvPr id="6" name="TextBox 5"/>
          <p:cNvSpPr txBox="1"/>
          <p:nvPr/>
        </p:nvSpPr>
        <p:spPr>
          <a:xfrm>
            <a:off x="6172200" y="2362200"/>
            <a:ext cx="2209800" cy="369332"/>
          </a:xfrm>
          <a:prstGeom prst="rect">
            <a:avLst/>
          </a:prstGeom>
          <a:noFill/>
        </p:spPr>
        <p:txBody>
          <a:bodyPr wrap="square" rtlCol="0">
            <a:spAutoFit/>
          </a:bodyPr>
          <a:lstStyle/>
          <a:p>
            <a:pPr algn="ctr"/>
            <a:r>
              <a:rPr lang="en-US" dirty="0" smtClean="0"/>
              <a:t>MP = </a:t>
            </a:r>
            <a:r>
              <a:rPr lang="en-US" dirty="0" err="1" smtClean="0"/>
              <a:t>TP</a:t>
            </a:r>
            <a:r>
              <a:rPr lang="en-US" sz="1600" dirty="0" err="1" smtClean="0"/>
              <a:t>n</a:t>
            </a:r>
            <a:r>
              <a:rPr lang="en-US" dirty="0" smtClean="0"/>
              <a:t> – TP</a:t>
            </a:r>
            <a:r>
              <a:rPr lang="en-US" sz="1600" dirty="0" smtClean="0"/>
              <a:t>n-1</a:t>
            </a:r>
            <a:endParaRPr lang="en-US" sz="1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cstate="print"/>
          <a:srcRect t="13469" r="47160" b="5717"/>
          <a:stretch>
            <a:fillRect/>
          </a:stretch>
        </p:blipFill>
        <p:spPr bwMode="auto">
          <a:xfrm>
            <a:off x="0" y="304800"/>
            <a:ext cx="9144000" cy="6248400"/>
          </a:xfrm>
          <a:prstGeom prst="rect">
            <a:avLst/>
          </a:prstGeom>
          <a:noFill/>
          <a:ln w="9525">
            <a:noFill/>
            <a:miter lim="800000"/>
            <a:headEnd/>
            <a:tailEnd/>
          </a:ln>
          <a:effectLst/>
        </p:spPr>
      </p:pic>
      <p:sp>
        <p:nvSpPr>
          <p:cNvPr id="5" name="TextBox 4"/>
          <p:cNvSpPr txBox="1"/>
          <p:nvPr/>
        </p:nvSpPr>
        <p:spPr>
          <a:xfrm>
            <a:off x="1600200" y="2895600"/>
            <a:ext cx="1981200" cy="523220"/>
          </a:xfrm>
          <a:prstGeom prst="rect">
            <a:avLst/>
          </a:prstGeom>
          <a:noFill/>
        </p:spPr>
        <p:txBody>
          <a:bodyPr wrap="square" rtlCol="0">
            <a:spAutoFit/>
          </a:bodyPr>
          <a:lstStyle/>
          <a:p>
            <a:r>
              <a:rPr lang="en-US" sz="2800" b="1" dirty="0" smtClean="0">
                <a:solidFill>
                  <a:srgbClr val="FF0000"/>
                </a:solidFill>
                <a:latin typeface="Times New Roman" pitchFamily="18" charset="0"/>
                <a:cs typeface="Times New Roman" pitchFamily="18" charset="0"/>
              </a:rPr>
              <a:t>Stage 1</a:t>
            </a:r>
            <a:endParaRPr lang="en-US" sz="2800" b="1" dirty="0">
              <a:solidFill>
                <a:srgbClr val="FF0000"/>
              </a:solidFill>
              <a:latin typeface="Times New Roman" pitchFamily="18" charset="0"/>
              <a:cs typeface="Times New Roman" pitchFamily="18" charset="0"/>
            </a:endParaRPr>
          </a:p>
        </p:txBody>
      </p:sp>
      <p:sp>
        <p:nvSpPr>
          <p:cNvPr id="6" name="TextBox 5"/>
          <p:cNvSpPr txBox="1"/>
          <p:nvPr/>
        </p:nvSpPr>
        <p:spPr>
          <a:xfrm>
            <a:off x="5257800" y="2971800"/>
            <a:ext cx="1981200" cy="523220"/>
          </a:xfrm>
          <a:prstGeom prst="rect">
            <a:avLst/>
          </a:prstGeom>
          <a:noFill/>
        </p:spPr>
        <p:txBody>
          <a:bodyPr wrap="square" rtlCol="0">
            <a:spAutoFit/>
          </a:bodyPr>
          <a:lstStyle/>
          <a:p>
            <a:r>
              <a:rPr lang="en-US" sz="2800" b="1" dirty="0" smtClean="0">
                <a:solidFill>
                  <a:srgbClr val="FF0000"/>
                </a:solidFill>
                <a:latin typeface="Times New Roman" pitchFamily="18" charset="0"/>
                <a:cs typeface="Times New Roman" pitchFamily="18" charset="0"/>
              </a:rPr>
              <a:t>Stage 2</a:t>
            </a:r>
            <a:endParaRPr lang="en-US" sz="2800" b="1" dirty="0">
              <a:solidFill>
                <a:srgbClr val="FF0000"/>
              </a:solidFill>
              <a:latin typeface="Times New Roman" pitchFamily="18" charset="0"/>
              <a:cs typeface="Times New Roman" pitchFamily="18" charset="0"/>
            </a:endParaRPr>
          </a:p>
        </p:txBody>
      </p:sp>
      <p:sp>
        <p:nvSpPr>
          <p:cNvPr id="7" name="TextBox 6"/>
          <p:cNvSpPr txBox="1"/>
          <p:nvPr/>
        </p:nvSpPr>
        <p:spPr>
          <a:xfrm>
            <a:off x="7848600" y="2743200"/>
            <a:ext cx="1981200" cy="523220"/>
          </a:xfrm>
          <a:prstGeom prst="rect">
            <a:avLst/>
          </a:prstGeom>
          <a:noFill/>
        </p:spPr>
        <p:txBody>
          <a:bodyPr wrap="square" rtlCol="0">
            <a:spAutoFit/>
          </a:bodyPr>
          <a:lstStyle/>
          <a:p>
            <a:r>
              <a:rPr lang="en-US" sz="2800" b="1" dirty="0" smtClean="0">
                <a:solidFill>
                  <a:srgbClr val="FF0000"/>
                </a:solidFill>
                <a:latin typeface="Times New Roman" pitchFamily="18" charset="0"/>
                <a:cs typeface="Times New Roman" pitchFamily="18" charset="0"/>
              </a:rPr>
              <a:t>Stage 3</a:t>
            </a:r>
            <a:endParaRPr lang="en-US" sz="2800" b="1"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228600" y="304800"/>
          <a:ext cx="8458200" cy="5623560"/>
        </p:xfrm>
        <a:graphic>
          <a:graphicData uri="http://schemas.openxmlformats.org/drawingml/2006/table">
            <a:tbl>
              <a:tblPr firstRow="1" bandRow="1">
                <a:tableStyleId>{5C22544A-7EE6-4342-B048-85BDC9FD1C3A}</a:tableStyleId>
              </a:tblPr>
              <a:tblGrid>
                <a:gridCol w="2114550">
                  <a:extLst>
                    <a:ext uri="{9D8B030D-6E8A-4147-A177-3AD203B41FA5}">
                      <a16:colId xmlns:a16="http://schemas.microsoft.com/office/drawing/2014/main" val="20000"/>
                    </a:ext>
                  </a:extLst>
                </a:gridCol>
                <a:gridCol w="2114550">
                  <a:extLst>
                    <a:ext uri="{9D8B030D-6E8A-4147-A177-3AD203B41FA5}">
                      <a16:colId xmlns:a16="http://schemas.microsoft.com/office/drawing/2014/main" val="20001"/>
                    </a:ext>
                  </a:extLst>
                </a:gridCol>
                <a:gridCol w="2114550">
                  <a:extLst>
                    <a:ext uri="{9D8B030D-6E8A-4147-A177-3AD203B41FA5}">
                      <a16:colId xmlns:a16="http://schemas.microsoft.com/office/drawing/2014/main" val="20002"/>
                    </a:ext>
                  </a:extLst>
                </a:gridCol>
                <a:gridCol w="2114550">
                  <a:extLst>
                    <a:ext uri="{9D8B030D-6E8A-4147-A177-3AD203B41FA5}">
                      <a16:colId xmlns:a16="http://schemas.microsoft.com/office/drawing/2014/main" val="20003"/>
                    </a:ext>
                  </a:extLst>
                </a:gridCol>
              </a:tblGrid>
              <a:tr h="1702909">
                <a:tc>
                  <a:txBody>
                    <a:bodyPr/>
                    <a:lstStyle/>
                    <a:p>
                      <a:pPr algn="ctr"/>
                      <a:r>
                        <a:rPr lang="en-US" sz="2000" b="1" dirty="0" smtClean="0">
                          <a:solidFill>
                            <a:srgbClr val="0070C0"/>
                          </a:solidFill>
                          <a:latin typeface="Times New Roman" pitchFamily="18" charset="0"/>
                          <a:cs typeface="Times New Roman" pitchFamily="18" charset="0"/>
                        </a:rPr>
                        <a:t>Stages /Product</a:t>
                      </a:r>
                      <a:endParaRPr lang="en-US" sz="2000" b="1" dirty="0">
                        <a:solidFill>
                          <a:srgbClr val="0070C0"/>
                        </a:solidFill>
                        <a:latin typeface="Times New Roman" pitchFamily="18" charset="0"/>
                        <a:cs typeface="Times New Roman" pitchFamily="18" charset="0"/>
                      </a:endParaRPr>
                    </a:p>
                  </a:txBody>
                  <a:tcPr>
                    <a:solidFill>
                      <a:schemeClr val="bg1">
                        <a:lumMod val="85000"/>
                      </a:schemeClr>
                    </a:solidFill>
                  </a:tcPr>
                </a:tc>
                <a:tc>
                  <a:txBody>
                    <a:bodyPr/>
                    <a:lstStyle/>
                    <a:p>
                      <a:pPr algn="ctr"/>
                      <a:r>
                        <a:rPr lang="en-US" sz="2000" b="1" dirty="0" smtClean="0">
                          <a:solidFill>
                            <a:srgbClr val="0070C0"/>
                          </a:solidFill>
                          <a:latin typeface="Times New Roman" pitchFamily="18" charset="0"/>
                          <a:cs typeface="Times New Roman" pitchFamily="18" charset="0"/>
                        </a:rPr>
                        <a:t>Stage 1 : Increasing Marginal Return</a:t>
                      </a:r>
                      <a:endParaRPr lang="en-US" sz="2000" b="1" dirty="0">
                        <a:solidFill>
                          <a:srgbClr val="0070C0"/>
                        </a:solidFill>
                        <a:latin typeface="Times New Roman" pitchFamily="18" charset="0"/>
                        <a:cs typeface="Times New Roman" pitchFamily="18" charset="0"/>
                      </a:endParaRPr>
                    </a:p>
                  </a:txBody>
                  <a:tcPr>
                    <a:solidFill>
                      <a:schemeClr val="bg1">
                        <a:lumMod val="85000"/>
                      </a:schemeClr>
                    </a:solidFill>
                  </a:tcPr>
                </a:tc>
                <a:tc>
                  <a:txBody>
                    <a:bodyPr/>
                    <a:lstStyle/>
                    <a:p>
                      <a:pPr algn="ctr"/>
                      <a:r>
                        <a:rPr lang="en-US" sz="2000" b="1" dirty="0" smtClean="0">
                          <a:solidFill>
                            <a:srgbClr val="0070C0"/>
                          </a:solidFill>
                          <a:latin typeface="Times New Roman" pitchFamily="18" charset="0"/>
                          <a:cs typeface="Times New Roman" pitchFamily="18" charset="0"/>
                        </a:rPr>
                        <a:t>Stage 2</a:t>
                      </a:r>
                      <a:r>
                        <a:rPr lang="en-US" sz="2000" b="1" baseline="0" dirty="0" smtClean="0">
                          <a:solidFill>
                            <a:srgbClr val="0070C0"/>
                          </a:solidFill>
                          <a:latin typeface="Times New Roman" pitchFamily="18" charset="0"/>
                          <a:cs typeface="Times New Roman" pitchFamily="18" charset="0"/>
                        </a:rPr>
                        <a:t> : Diminishing Marginal Returns</a:t>
                      </a:r>
                      <a:endParaRPr lang="en-US" sz="2000" b="1" dirty="0">
                        <a:solidFill>
                          <a:srgbClr val="0070C0"/>
                        </a:solidFill>
                        <a:latin typeface="Times New Roman" pitchFamily="18" charset="0"/>
                        <a:cs typeface="Times New Roman" pitchFamily="18" charset="0"/>
                      </a:endParaRPr>
                    </a:p>
                  </a:txBody>
                  <a:tcPr>
                    <a:solidFill>
                      <a:schemeClr val="bg1">
                        <a:lumMod val="85000"/>
                      </a:schemeClr>
                    </a:solidFill>
                  </a:tcPr>
                </a:tc>
                <a:tc>
                  <a:txBody>
                    <a:bodyPr/>
                    <a:lstStyle/>
                    <a:p>
                      <a:pPr algn="ctr"/>
                      <a:r>
                        <a:rPr lang="en-US" sz="2000" b="1" dirty="0" smtClean="0">
                          <a:solidFill>
                            <a:srgbClr val="0070C0"/>
                          </a:solidFill>
                          <a:latin typeface="Times New Roman" pitchFamily="18" charset="0"/>
                          <a:cs typeface="Times New Roman" pitchFamily="18" charset="0"/>
                        </a:rPr>
                        <a:t>Stage 3: Negative Marginal returns</a:t>
                      </a:r>
                      <a:endParaRPr lang="en-US" sz="2000" b="1" dirty="0">
                        <a:solidFill>
                          <a:srgbClr val="0070C0"/>
                        </a:solidFill>
                        <a:latin typeface="Times New Roman" pitchFamily="18" charset="0"/>
                        <a:cs typeface="Times New Roman" pitchFamily="18" charset="0"/>
                      </a:endParaRPr>
                    </a:p>
                  </a:txBody>
                  <a:tcPr>
                    <a:solidFill>
                      <a:schemeClr val="bg1">
                        <a:lumMod val="85000"/>
                      </a:schemeClr>
                    </a:solidFill>
                  </a:tcPr>
                </a:tc>
                <a:extLst>
                  <a:ext uri="{0D108BD9-81ED-4DB2-BD59-A6C34878D82A}">
                    <a16:rowId xmlns:a16="http://schemas.microsoft.com/office/drawing/2014/main" val="10000"/>
                  </a:ext>
                </a:extLst>
              </a:tr>
              <a:tr h="910858">
                <a:tc>
                  <a:txBody>
                    <a:bodyPr/>
                    <a:lstStyle/>
                    <a:p>
                      <a:pPr algn="ctr"/>
                      <a:r>
                        <a:rPr lang="en-US" sz="2000" b="1" dirty="0" smtClean="0">
                          <a:solidFill>
                            <a:srgbClr val="0070C0"/>
                          </a:solidFill>
                          <a:latin typeface="Times New Roman" pitchFamily="18" charset="0"/>
                          <a:cs typeface="Times New Roman" pitchFamily="18" charset="0"/>
                        </a:rPr>
                        <a:t>Total (TP)</a:t>
                      </a:r>
                      <a:endParaRPr lang="en-US" sz="2000" b="1" dirty="0">
                        <a:solidFill>
                          <a:srgbClr val="0070C0"/>
                        </a:solidFill>
                        <a:latin typeface="Times New Roman" pitchFamily="18" charset="0"/>
                        <a:cs typeface="Times New Roman" pitchFamily="18" charset="0"/>
                      </a:endParaRPr>
                    </a:p>
                  </a:txBody>
                  <a:tcPr>
                    <a:solidFill>
                      <a:schemeClr val="accent2">
                        <a:lumMod val="20000"/>
                        <a:lumOff val="80000"/>
                      </a:schemeClr>
                    </a:solidFill>
                  </a:tcPr>
                </a:tc>
                <a:tc>
                  <a:txBody>
                    <a:bodyPr/>
                    <a:lstStyle/>
                    <a:p>
                      <a:pPr algn="ctr"/>
                      <a:r>
                        <a:rPr lang="en-US" sz="2000" b="1" dirty="0" smtClean="0">
                          <a:solidFill>
                            <a:srgbClr val="0070C0"/>
                          </a:solidFill>
                          <a:latin typeface="Times New Roman" pitchFamily="18" charset="0"/>
                          <a:cs typeface="Times New Roman" pitchFamily="18" charset="0"/>
                        </a:rPr>
                        <a:t>Increases at an increasing rate</a:t>
                      </a:r>
                      <a:endParaRPr lang="en-US" sz="2000" b="1" dirty="0">
                        <a:solidFill>
                          <a:srgbClr val="0070C0"/>
                        </a:solidFill>
                        <a:latin typeface="Times New Roman" pitchFamily="18" charset="0"/>
                        <a:cs typeface="Times New Roman" pitchFamily="18" charset="0"/>
                      </a:endParaRPr>
                    </a:p>
                  </a:txBody>
                  <a:tcPr>
                    <a:solidFill>
                      <a:schemeClr val="accent2">
                        <a:lumMod val="20000"/>
                        <a:lumOff val="80000"/>
                      </a:schemeClr>
                    </a:solidFill>
                  </a:tcPr>
                </a:tc>
                <a:tc>
                  <a:txBody>
                    <a:bodyPr/>
                    <a:lstStyle/>
                    <a:p>
                      <a:pPr algn="ctr"/>
                      <a:r>
                        <a:rPr lang="en-US" sz="2000" b="1" dirty="0" smtClean="0">
                          <a:solidFill>
                            <a:srgbClr val="0070C0"/>
                          </a:solidFill>
                          <a:latin typeface="Times New Roman" pitchFamily="18" charset="0"/>
                          <a:cs typeface="Times New Roman" pitchFamily="18" charset="0"/>
                        </a:rPr>
                        <a:t>Increases at diminishing rate</a:t>
                      </a:r>
                      <a:endParaRPr lang="en-US" sz="2000" b="1" dirty="0">
                        <a:solidFill>
                          <a:srgbClr val="0070C0"/>
                        </a:solidFill>
                        <a:latin typeface="Times New Roman" pitchFamily="18" charset="0"/>
                        <a:cs typeface="Times New Roman" pitchFamily="18" charset="0"/>
                      </a:endParaRPr>
                    </a:p>
                  </a:txBody>
                  <a:tcPr>
                    <a:solidFill>
                      <a:schemeClr val="accent2">
                        <a:lumMod val="20000"/>
                        <a:lumOff val="80000"/>
                      </a:schemeClr>
                    </a:solidFill>
                  </a:tcPr>
                </a:tc>
                <a:tc>
                  <a:txBody>
                    <a:bodyPr/>
                    <a:lstStyle/>
                    <a:p>
                      <a:pPr algn="ctr"/>
                      <a:r>
                        <a:rPr lang="en-US" sz="2000" b="1" dirty="0" smtClean="0">
                          <a:solidFill>
                            <a:srgbClr val="0070C0"/>
                          </a:solidFill>
                          <a:latin typeface="Times New Roman" pitchFamily="18" charset="0"/>
                          <a:cs typeface="Times New Roman" pitchFamily="18" charset="0"/>
                        </a:rPr>
                        <a:t>Diminishes</a:t>
                      </a:r>
                      <a:endParaRPr lang="en-US" sz="2000" b="1" dirty="0">
                        <a:solidFill>
                          <a:srgbClr val="0070C0"/>
                        </a:solidFill>
                        <a:latin typeface="Times New Roman" pitchFamily="18" charset="0"/>
                        <a:cs typeface="Times New Roman" pitchFamily="18" charset="0"/>
                      </a:endParaRPr>
                    </a:p>
                  </a:txBody>
                  <a:tcPr>
                    <a:solidFill>
                      <a:schemeClr val="accent2">
                        <a:lumMod val="20000"/>
                        <a:lumOff val="80000"/>
                      </a:schemeClr>
                    </a:solidFill>
                  </a:tcPr>
                </a:tc>
                <a:extLst>
                  <a:ext uri="{0D108BD9-81ED-4DB2-BD59-A6C34878D82A}">
                    <a16:rowId xmlns:a16="http://schemas.microsoft.com/office/drawing/2014/main" val="10001"/>
                  </a:ext>
                </a:extLst>
              </a:tr>
              <a:tr h="1306884">
                <a:tc>
                  <a:txBody>
                    <a:bodyPr/>
                    <a:lstStyle/>
                    <a:p>
                      <a:pPr algn="ctr"/>
                      <a:r>
                        <a:rPr lang="en-US" sz="2000" b="1" dirty="0" smtClean="0">
                          <a:solidFill>
                            <a:srgbClr val="0070C0"/>
                          </a:solidFill>
                          <a:latin typeface="Times New Roman" pitchFamily="18" charset="0"/>
                          <a:cs typeface="Times New Roman" pitchFamily="18" charset="0"/>
                        </a:rPr>
                        <a:t>Average (AP)</a:t>
                      </a:r>
                      <a:endParaRPr lang="en-US" sz="2000" b="1" dirty="0">
                        <a:solidFill>
                          <a:srgbClr val="0070C0"/>
                        </a:solidFill>
                        <a:latin typeface="Times New Roman" pitchFamily="18" charset="0"/>
                        <a:cs typeface="Times New Roman" pitchFamily="18" charset="0"/>
                      </a:endParaRPr>
                    </a:p>
                  </a:txBody>
                  <a:tcPr>
                    <a:solidFill>
                      <a:schemeClr val="accent2">
                        <a:lumMod val="20000"/>
                        <a:lumOff val="80000"/>
                      </a:schemeClr>
                    </a:solidFill>
                  </a:tcPr>
                </a:tc>
                <a:tc>
                  <a:txBody>
                    <a:bodyPr/>
                    <a:lstStyle/>
                    <a:p>
                      <a:pPr algn="ctr"/>
                      <a:r>
                        <a:rPr lang="en-US" sz="2000" b="1" dirty="0" smtClean="0">
                          <a:solidFill>
                            <a:srgbClr val="0070C0"/>
                          </a:solidFill>
                          <a:latin typeface="Times New Roman" pitchFamily="18" charset="0"/>
                          <a:cs typeface="Times New Roman" pitchFamily="18" charset="0"/>
                        </a:rPr>
                        <a:t>Increases at a gentle rate compared to MP</a:t>
                      </a:r>
                      <a:endParaRPr lang="en-US" sz="2000" b="1" dirty="0">
                        <a:solidFill>
                          <a:srgbClr val="0070C0"/>
                        </a:solidFill>
                        <a:latin typeface="Times New Roman" pitchFamily="18" charset="0"/>
                        <a:cs typeface="Times New Roman" pitchFamily="18" charset="0"/>
                      </a:endParaRPr>
                    </a:p>
                  </a:txBody>
                  <a:tcPr>
                    <a:solidFill>
                      <a:schemeClr val="accent2">
                        <a:lumMod val="20000"/>
                        <a:lumOff val="80000"/>
                      </a:schemeClr>
                    </a:solidFill>
                  </a:tcPr>
                </a:tc>
                <a:tc>
                  <a:txBody>
                    <a:bodyPr/>
                    <a:lstStyle/>
                    <a:p>
                      <a:pPr algn="ctr"/>
                      <a:r>
                        <a:rPr lang="en-US" sz="2000" b="1" dirty="0" smtClean="0">
                          <a:solidFill>
                            <a:srgbClr val="0070C0"/>
                          </a:solidFill>
                          <a:latin typeface="Times New Roman" pitchFamily="18" charset="0"/>
                          <a:cs typeface="Times New Roman" pitchFamily="18" charset="0"/>
                        </a:rPr>
                        <a:t>Decreases at a steady rate compared to MP</a:t>
                      </a:r>
                      <a:endParaRPr lang="en-US" sz="2000" b="1" dirty="0">
                        <a:solidFill>
                          <a:srgbClr val="0070C0"/>
                        </a:solidFill>
                        <a:latin typeface="Times New Roman" pitchFamily="18" charset="0"/>
                        <a:cs typeface="Times New Roman" pitchFamily="18" charset="0"/>
                      </a:endParaRPr>
                    </a:p>
                  </a:txBody>
                  <a:tcPr>
                    <a:solidFill>
                      <a:schemeClr val="accent2">
                        <a:lumMod val="20000"/>
                        <a:lumOff val="80000"/>
                      </a:schemeClr>
                    </a:solidFill>
                  </a:tcPr>
                </a:tc>
                <a:tc>
                  <a:txBody>
                    <a:bodyPr/>
                    <a:lstStyle/>
                    <a:p>
                      <a:pPr algn="ctr"/>
                      <a:r>
                        <a:rPr lang="en-US" sz="2000" b="1" dirty="0" smtClean="0">
                          <a:solidFill>
                            <a:srgbClr val="0070C0"/>
                          </a:solidFill>
                          <a:latin typeface="Times New Roman" pitchFamily="18" charset="0"/>
                          <a:cs typeface="Times New Roman" pitchFamily="18" charset="0"/>
                        </a:rPr>
                        <a:t>Falls but remains positive</a:t>
                      </a:r>
                      <a:endParaRPr lang="en-US" sz="2000" b="1" dirty="0">
                        <a:solidFill>
                          <a:srgbClr val="0070C0"/>
                        </a:solidFill>
                        <a:latin typeface="Times New Roman" pitchFamily="18" charset="0"/>
                        <a:cs typeface="Times New Roman" pitchFamily="18" charset="0"/>
                      </a:endParaRPr>
                    </a:p>
                  </a:txBody>
                  <a:tcPr>
                    <a:solidFill>
                      <a:schemeClr val="accent2">
                        <a:lumMod val="20000"/>
                        <a:lumOff val="80000"/>
                      </a:schemeClr>
                    </a:solidFill>
                  </a:tcPr>
                </a:tc>
                <a:extLst>
                  <a:ext uri="{0D108BD9-81ED-4DB2-BD59-A6C34878D82A}">
                    <a16:rowId xmlns:a16="http://schemas.microsoft.com/office/drawing/2014/main" val="10002"/>
                  </a:ext>
                </a:extLst>
              </a:tr>
              <a:tr h="1702909">
                <a:tc>
                  <a:txBody>
                    <a:bodyPr/>
                    <a:lstStyle/>
                    <a:p>
                      <a:pPr algn="ctr"/>
                      <a:r>
                        <a:rPr lang="en-US" sz="2000" b="1" dirty="0" smtClean="0">
                          <a:solidFill>
                            <a:srgbClr val="0070C0"/>
                          </a:solidFill>
                          <a:latin typeface="Times New Roman" pitchFamily="18" charset="0"/>
                          <a:cs typeface="Times New Roman" pitchFamily="18" charset="0"/>
                        </a:rPr>
                        <a:t>Marginal</a:t>
                      </a:r>
                      <a:r>
                        <a:rPr lang="en-US" sz="2000" b="1" baseline="0" dirty="0" smtClean="0">
                          <a:solidFill>
                            <a:srgbClr val="0070C0"/>
                          </a:solidFill>
                          <a:latin typeface="Times New Roman" pitchFamily="18" charset="0"/>
                          <a:cs typeface="Times New Roman" pitchFamily="18" charset="0"/>
                        </a:rPr>
                        <a:t> (MP)</a:t>
                      </a:r>
                      <a:endParaRPr lang="en-US" sz="2000" b="1" dirty="0">
                        <a:solidFill>
                          <a:srgbClr val="0070C0"/>
                        </a:solidFill>
                        <a:latin typeface="Times New Roman" pitchFamily="18" charset="0"/>
                        <a:cs typeface="Times New Roman" pitchFamily="18" charset="0"/>
                      </a:endParaRPr>
                    </a:p>
                  </a:txBody>
                  <a:tcPr>
                    <a:solidFill>
                      <a:schemeClr val="accent2">
                        <a:lumMod val="20000"/>
                        <a:lumOff val="80000"/>
                      </a:schemeClr>
                    </a:solidFill>
                  </a:tcPr>
                </a:tc>
                <a:tc>
                  <a:txBody>
                    <a:bodyPr/>
                    <a:lstStyle/>
                    <a:p>
                      <a:pPr algn="ctr"/>
                      <a:r>
                        <a:rPr lang="en-US" sz="2000" b="1" dirty="0" smtClean="0">
                          <a:solidFill>
                            <a:srgbClr val="0070C0"/>
                          </a:solidFill>
                          <a:latin typeface="Times New Roman" pitchFamily="18" charset="0"/>
                          <a:cs typeface="Times New Roman" pitchFamily="18" charset="0"/>
                        </a:rPr>
                        <a:t>Increases at a rapid rate</a:t>
                      </a:r>
                      <a:r>
                        <a:rPr lang="en-US" sz="2000" b="1" baseline="0" dirty="0" smtClean="0">
                          <a:solidFill>
                            <a:srgbClr val="0070C0"/>
                          </a:solidFill>
                          <a:latin typeface="Times New Roman" pitchFamily="18" charset="0"/>
                          <a:cs typeface="Times New Roman" pitchFamily="18" charset="0"/>
                        </a:rPr>
                        <a:t> compared to AP</a:t>
                      </a:r>
                      <a:endParaRPr lang="en-US" sz="2000" b="1" dirty="0">
                        <a:solidFill>
                          <a:srgbClr val="0070C0"/>
                        </a:solidFill>
                        <a:latin typeface="Times New Roman" pitchFamily="18" charset="0"/>
                        <a:cs typeface="Times New Roman" pitchFamily="18" charset="0"/>
                      </a:endParaRPr>
                    </a:p>
                  </a:txBody>
                  <a:tcPr>
                    <a:solidFill>
                      <a:schemeClr val="accent2">
                        <a:lumMod val="20000"/>
                        <a:lumOff val="80000"/>
                      </a:schemeClr>
                    </a:solidFill>
                  </a:tcPr>
                </a:tc>
                <a:tc>
                  <a:txBody>
                    <a:bodyPr/>
                    <a:lstStyle/>
                    <a:p>
                      <a:pPr algn="ctr"/>
                      <a:r>
                        <a:rPr lang="en-US" sz="2000" b="1" dirty="0" smtClean="0">
                          <a:solidFill>
                            <a:srgbClr val="0070C0"/>
                          </a:solidFill>
                          <a:latin typeface="Times New Roman" pitchFamily="18" charset="0"/>
                          <a:cs typeface="Times New Roman" pitchFamily="18" charset="0"/>
                        </a:rPr>
                        <a:t>Diminishes at a Rapid rate in comparison to AP</a:t>
                      </a:r>
                      <a:endParaRPr lang="en-US" sz="2000" b="1" dirty="0">
                        <a:solidFill>
                          <a:srgbClr val="0070C0"/>
                        </a:solidFill>
                        <a:latin typeface="Times New Roman" pitchFamily="18" charset="0"/>
                        <a:cs typeface="Times New Roman" pitchFamily="18" charset="0"/>
                      </a:endParaRPr>
                    </a:p>
                  </a:txBody>
                  <a:tcPr>
                    <a:solidFill>
                      <a:schemeClr val="accent2">
                        <a:lumMod val="20000"/>
                        <a:lumOff val="80000"/>
                      </a:schemeClr>
                    </a:solidFill>
                  </a:tcPr>
                </a:tc>
                <a:tc>
                  <a:txBody>
                    <a:bodyPr/>
                    <a:lstStyle/>
                    <a:p>
                      <a:pPr algn="ctr"/>
                      <a:r>
                        <a:rPr lang="en-US" sz="2000" b="1" dirty="0" smtClean="0">
                          <a:solidFill>
                            <a:srgbClr val="0070C0"/>
                          </a:solidFill>
                          <a:latin typeface="Times New Roman" pitchFamily="18" charset="0"/>
                          <a:cs typeface="Times New Roman" pitchFamily="18" charset="0"/>
                        </a:rPr>
                        <a:t>Becomes Negative</a:t>
                      </a:r>
                      <a:endParaRPr lang="en-US" sz="2000" b="1" dirty="0">
                        <a:solidFill>
                          <a:srgbClr val="0070C0"/>
                        </a:solidFill>
                        <a:latin typeface="Times New Roman" pitchFamily="18" charset="0"/>
                        <a:cs typeface="Times New Roman" pitchFamily="18" charset="0"/>
                      </a:endParaRPr>
                    </a:p>
                  </a:txBody>
                  <a:tcPr>
                    <a:solidFill>
                      <a:schemeClr val="accent2">
                        <a:lumMod val="20000"/>
                        <a:lumOff val="80000"/>
                      </a:schemeClr>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normAutofit fontScale="90000"/>
          </a:bodyPr>
          <a:lstStyle/>
          <a:p>
            <a:pPr algn="l"/>
            <a:r>
              <a:rPr lang="en-US" b="1" dirty="0" smtClean="0">
                <a:latin typeface="Times New Roman" pitchFamily="18" charset="0"/>
                <a:cs typeface="Times New Roman" pitchFamily="18" charset="0"/>
              </a:rPr>
              <a:t>Rational Decision:</a:t>
            </a:r>
            <a:br>
              <a:rPr lang="en-US" b="1"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fontAlgn="base">
              <a:buNone/>
            </a:pPr>
            <a:r>
              <a:rPr lang="en-US" sz="2800" dirty="0" smtClean="0">
                <a:latin typeface="Times New Roman" pitchFamily="18" charset="0"/>
                <a:cs typeface="Times New Roman" pitchFamily="18" charset="0"/>
              </a:rPr>
              <a:t>Stage II becomes the relevant and important stage of production. </a:t>
            </a:r>
          </a:p>
          <a:p>
            <a:pPr algn="just" fontAlgn="base">
              <a:buNone/>
            </a:pPr>
            <a:r>
              <a:rPr lang="en-US" sz="2800" dirty="0" smtClean="0">
                <a:latin typeface="Times New Roman" pitchFamily="18" charset="0"/>
                <a:cs typeface="Times New Roman" pitchFamily="18" charset="0"/>
              </a:rPr>
              <a:t>Production will not take place in either of the other two stages. It means production will not take place in stage III and stage I. </a:t>
            </a:r>
          </a:p>
          <a:p>
            <a:pPr algn="just" fontAlgn="base">
              <a:buNone/>
            </a:pPr>
            <a:r>
              <a:rPr lang="en-US" sz="2800" dirty="0" smtClean="0">
                <a:latin typeface="Times New Roman" pitchFamily="18" charset="0"/>
                <a:cs typeface="Times New Roman" pitchFamily="18" charset="0"/>
              </a:rPr>
              <a:t>A rational producer will always produce at stage 2 where both average &amp; Marginal product are diminishing, as here he will be utilizing properly both fixed and variable factors.</a:t>
            </a:r>
          </a:p>
          <a:p>
            <a:pPr algn="just">
              <a:buNone/>
            </a:pP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3">
            <a:schemeClr val="lt1"/>
          </a:lnRef>
          <a:fillRef idx="1">
            <a:schemeClr val="accent2"/>
          </a:fillRef>
          <a:effectRef idx="1">
            <a:schemeClr val="accent2"/>
          </a:effectRef>
          <a:fontRef idx="minor">
            <a:schemeClr val="lt1"/>
          </a:fontRef>
        </p:style>
        <p:txBody>
          <a:bodyPr>
            <a:normAutofit fontScale="90000"/>
          </a:bodyPr>
          <a:lstStyle/>
          <a:p>
            <a:pPr algn="l"/>
            <a:r>
              <a:rPr lang="en-US" dirty="0" smtClean="0">
                <a:latin typeface="Times New Roman" pitchFamily="18" charset="0"/>
                <a:cs typeface="Times New Roman" pitchFamily="18" charset="0"/>
              </a:rPr>
              <a:t>Limitations of Law of Variable Proportion.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indent="-514350" algn="just">
              <a:buFont typeface="+mj-lt"/>
              <a:buAutoNum type="arabicPeriod"/>
            </a:pPr>
            <a:r>
              <a:rPr lang="en-US" sz="2800" dirty="0" smtClean="0">
                <a:latin typeface="Times New Roman" pitchFamily="18" charset="0"/>
                <a:cs typeface="Times New Roman" pitchFamily="18" charset="0"/>
              </a:rPr>
              <a:t>The law assumes that there will not be any improvement in agricultural technology however agriculture is always subject to improve methods of cultivation.</a:t>
            </a:r>
          </a:p>
          <a:p>
            <a:pPr marL="514350" indent="-514350" algn="just">
              <a:buFont typeface="+mj-lt"/>
              <a:buAutoNum type="arabicPeriod"/>
            </a:pPr>
            <a:r>
              <a:rPr lang="en-US" sz="2800" dirty="0" smtClean="0">
                <a:latin typeface="Times New Roman" pitchFamily="18" charset="0"/>
                <a:cs typeface="Times New Roman" pitchFamily="18" charset="0"/>
              </a:rPr>
              <a:t>This law will not operate if it is not possible to keep some factors fixed .</a:t>
            </a:r>
          </a:p>
          <a:p>
            <a:pPr marL="514350" indent="-514350" algn="just">
              <a:buFont typeface="+mj-lt"/>
              <a:buAutoNum type="arabicPeriod"/>
            </a:pPr>
            <a:r>
              <a:rPr lang="en-US" sz="2800" dirty="0" smtClean="0">
                <a:latin typeface="Times New Roman" pitchFamily="18" charset="0"/>
                <a:cs typeface="Times New Roman" pitchFamily="18" charset="0"/>
              </a:rPr>
              <a:t>The law fails to operate if the variable factors are not homogenous.</a:t>
            </a:r>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TotalTime>
  <Words>527</Words>
  <Application>Microsoft Office PowerPoint</Application>
  <PresentationFormat>On-screen Show (4:3)</PresentationFormat>
  <Paragraphs>47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Times New Roman</vt:lpstr>
      <vt:lpstr>Office Theme</vt:lpstr>
      <vt:lpstr>PowerPoint Presentation</vt:lpstr>
      <vt:lpstr>What is the Production Function? </vt:lpstr>
      <vt:lpstr>Law of Variable Proportion</vt:lpstr>
      <vt:lpstr>Law of variable proportions is based on following assumptions: </vt:lpstr>
      <vt:lpstr>Explanation of the Law:</vt:lpstr>
      <vt:lpstr>PowerPoint Presentation</vt:lpstr>
      <vt:lpstr>PowerPoint Presentation</vt:lpstr>
      <vt:lpstr>Rational Decision: </vt:lpstr>
      <vt:lpstr>Limitations of Law of Variable Proportion.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NIKHIL1</dc:creator>
  <cp:lastModifiedBy>User</cp:lastModifiedBy>
  <cp:revision>23</cp:revision>
  <dcterms:created xsi:type="dcterms:W3CDTF">2006-08-16T00:00:00Z</dcterms:created>
  <dcterms:modified xsi:type="dcterms:W3CDTF">2023-02-02T02:34:00Z</dcterms:modified>
</cp:coreProperties>
</file>