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1" r:id="rId4"/>
    <p:sldId id="302" r:id="rId5"/>
    <p:sldId id="325" r:id="rId6"/>
    <p:sldId id="303" r:id="rId7"/>
    <p:sldId id="304" r:id="rId8"/>
    <p:sldId id="305" r:id="rId9"/>
    <p:sldId id="306" r:id="rId10"/>
    <p:sldId id="307" r:id="rId11"/>
    <p:sldId id="308" r:id="rId12"/>
    <p:sldId id="313" r:id="rId13"/>
    <p:sldId id="322" r:id="rId14"/>
    <p:sldId id="323" r:id="rId15"/>
    <p:sldId id="324" r:id="rId16"/>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a:srgbClr val="2830D8"/>
    <a:srgbClr val="000000"/>
    <a:srgbClr val="F91318"/>
    <a:srgbClr val="6F2F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5" d="100"/>
          <a:sy n="85" d="100"/>
        </p:scale>
        <p:origin x="108" y="138"/>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44C521-E7B1-4FC7-A2F4-32209DD28FFC}"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4249019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4C521-E7B1-4FC7-A2F4-32209DD28FFC}"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20955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4C521-E7B1-4FC7-A2F4-32209DD28FFC}"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403871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44C521-E7B1-4FC7-A2F4-32209DD28FFC}"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514558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4C521-E7B1-4FC7-A2F4-32209DD28FFC}" type="datetimeFigureOut">
              <a:rPr lang="en-US" smtClean="0"/>
              <a:pPr/>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3999750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44C521-E7B1-4FC7-A2F4-32209DD28FFC}"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397025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44C521-E7B1-4FC7-A2F4-32209DD28FFC}" type="datetimeFigureOut">
              <a:rPr lang="en-US" smtClean="0"/>
              <a:pPr/>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160408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44C521-E7B1-4FC7-A2F4-32209DD28FFC}" type="datetimeFigureOut">
              <a:rPr lang="en-US" smtClean="0"/>
              <a:pPr/>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194944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4C521-E7B1-4FC7-A2F4-32209DD28FFC}" type="datetimeFigureOut">
              <a:rPr lang="en-US" smtClean="0"/>
              <a:pPr/>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255779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C521-E7B1-4FC7-A2F4-32209DD28FFC}"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306613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44C521-E7B1-4FC7-A2F4-32209DD28FFC}" type="datetimeFigureOut">
              <a:rPr lang="en-US" smtClean="0"/>
              <a:pPr/>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BE6BA-1D6A-4EC1-B5B2-4DE5A8BA348B}" type="slidenum">
              <a:rPr lang="en-US" smtClean="0"/>
              <a:pPr/>
              <a:t>‹#›</a:t>
            </a:fld>
            <a:endParaRPr lang="en-US"/>
          </a:p>
        </p:txBody>
      </p:sp>
    </p:spTree>
    <p:extLst>
      <p:ext uri="{BB962C8B-B14F-4D97-AF65-F5344CB8AC3E}">
        <p14:creationId xmlns:p14="http://schemas.microsoft.com/office/powerpoint/2010/main" val="44137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C144C521-E7B1-4FC7-A2F4-32209DD28FFC}" type="datetimeFigureOut">
              <a:rPr lang="en-US" smtClean="0"/>
              <a:pPr/>
              <a:t>3/16/2023</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09ABE6BA-1D6A-4EC1-B5B2-4DE5A8BA348B}" type="slidenum">
              <a:rPr lang="en-US" smtClean="0"/>
              <a:pPr/>
              <a:t>‹#›</a:t>
            </a:fld>
            <a:endParaRPr lang="en-US"/>
          </a:p>
        </p:txBody>
      </p:sp>
    </p:spTree>
    <p:extLst>
      <p:ext uri="{BB962C8B-B14F-4D97-AF65-F5344CB8AC3E}">
        <p14:creationId xmlns:p14="http://schemas.microsoft.com/office/powerpoint/2010/main" val="203899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4000" cy="697260"/>
            <a:chOff x="0" y="0"/>
            <a:chExt cx="9144000" cy="836712"/>
          </a:xfrm>
        </p:grpSpPr>
        <p:sp>
          <p:nvSpPr>
            <p:cNvPr id="5" name="Rectangle 4"/>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Perfect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Competition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graphicFrame>
        <p:nvGraphicFramePr>
          <p:cNvPr id="12" name="Table 11"/>
          <p:cNvGraphicFramePr>
            <a:graphicFrameLocks noGrp="1"/>
          </p:cNvGraphicFramePr>
          <p:nvPr>
            <p:extLst>
              <p:ext uri="{D42A27DB-BD31-4B8C-83A1-F6EECF244321}">
                <p14:modId xmlns:p14="http://schemas.microsoft.com/office/powerpoint/2010/main" val="589430932"/>
              </p:ext>
            </p:extLst>
          </p:nvPr>
        </p:nvGraphicFramePr>
        <p:xfrm>
          <a:off x="152400" y="901701"/>
          <a:ext cx="8763000" cy="4622798"/>
        </p:xfrm>
        <a:graphic>
          <a:graphicData uri="http://schemas.openxmlformats.org/drawingml/2006/table">
            <a:tbl>
              <a:tblPr firstRow="1" bandRow="1">
                <a:tableStyleId>{5C22544A-7EE6-4342-B048-85BDC9FD1C3A}</a:tableStyleId>
              </a:tblPr>
              <a:tblGrid>
                <a:gridCol w="8763000">
                  <a:extLst>
                    <a:ext uri="{9D8B030D-6E8A-4147-A177-3AD203B41FA5}">
                      <a16:colId xmlns:a16="http://schemas.microsoft.com/office/drawing/2014/main" val="20000"/>
                    </a:ext>
                  </a:extLst>
                </a:gridCol>
              </a:tblGrid>
              <a:tr h="1348086">
                <a:tc>
                  <a:txBody>
                    <a:bodyPr/>
                    <a:lstStyle/>
                    <a:p>
                      <a:r>
                        <a:rPr lang="en-US" sz="1700" b="1" dirty="0">
                          <a:solidFill>
                            <a:srgbClr val="0000FF"/>
                          </a:solidFill>
                          <a:latin typeface="+mn-lt"/>
                          <a:cs typeface="Arial" pitchFamily="34" charset="0"/>
                        </a:rPr>
                        <a:t>Assumptions</a:t>
                      </a:r>
                      <a:r>
                        <a:rPr lang="en-US" sz="1700" b="1" baseline="0" dirty="0">
                          <a:solidFill>
                            <a:srgbClr val="0000FF"/>
                          </a:solidFill>
                          <a:latin typeface="+mn-lt"/>
                          <a:cs typeface="Arial" pitchFamily="34" charset="0"/>
                        </a:rPr>
                        <a:t> of the Perfectly Competitive Model</a:t>
                      </a:r>
                      <a:endParaRPr lang="en-US" sz="1700" b="1" dirty="0">
                        <a:solidFill>
                          <a:schemeClr val="tx1"/>
                        </a:solidFill>
                        <a:latin typeface="+mn-lt"/>
                        <a:cs typeface="Arial" pitchFamily="34" charset="0"/>
                      </a:endParaRPr>
                    </a:p>
                    <a:p>
                      <a:pPr marL="285750" indent="-285750">
                        <a:buFont typeface="Arial" pitchFamily="34" charset="0"/>
                        <a:buChar char="•"/>
                      </a:pPr>
                      <a:r>
                        <a:rPr lang="en-US" sz="1500" b="0" dirty="0">
                          <a:solidFill>
                            <a:schemeClr val="tx1"/>
                          </a:solidFill>
                          <a:latin typeface="+mn-lt"/>
                          <a:cs typeface="Arial" pitchFamily="34" charset="0"/>
                        </a:rPr>
                        <a:t>Large</a:t>
                      </a:r>
                      <a:r>
                        <a:rPr lang="en-US" sz="1500" b="0" baseline="0" dirty="0">
                          <a:solidFill>
                            <a:schemeClr val="tx1"/>
                          </a:solidFill>
                          <a:latin typeface="+mn-lt"/>
                          <a:cs typeface="Arial" pitchFamily="34" charset="0"/>
                        </a:rPr>
                        <a:t> number of sellers</a:t>
                      </a:r>
                    </a:p>
                    <a:p>
                      <a:pPr marL="285750" indent="-285750">
                        <a:buFont typeface="Arial" pitchFamily="34" charset="0"/>
                        <a:buChar char="•"/>
                      </a:pPr>
                      <a:r>
                        <a:rPr lang="en-US" sz="1500" b="0" baseline="0" dirty="0">
                          <a:solidFill>
                            <a:schemeClr val="tx1"/>
                          </a:solidFill>
                          <a:latin typeface="+mn-lt"/>
                          <a:cs typeface="Arial" pitchFamily="34" charset="0"/>
                        </a:rPr>
                        <a:t>Homogeneous product</a:t>
                      </a:r>
                    </a:p>
                    <a:p>
                      <a:pPr marL="285750" indent="-285750">
                        <a:buFont typeface="Arial" pitchFamily="34" charset="0"/>
                        <a:buChar char="•"/>
                      </a:pPr>
                      <a:r>
                        <a:rPr lang="en-US" sz="1500" b="0" baseline="0" dirty="0">
                          <a:solidFill>
                            <a:schemeClr val="tx1"/>
                          </a:solidFill>
                          <a:latin typeface="+mn-lt"/>
                          <a:cs typeface="Arial" pitchFamily="34" charset="0"/>
                        </a:rPr>
                        <a:t>No entry barriers</a:t>
                      </a:r>
                    </a:p>
                    <a:p>
                      <a:pPr marL="285750" indent="-285750">
                        <a:buFont typeface="Arial" pitchFamily="34" charset="0"/>
                        <a:buChar char="•"/>
                      </a:pPr>
                      <a:r>
                        <a:rPr lang="en-US" sz="1500" b="0" baseline="0" dirty="0">
                          <a:solidFill>
                            <a:schemeClr val="tx1"/>
                          </a:solidFill>
                          <a:latin typeface="+mn-lt"/>
                          <a:cs typeface="Arial" pitchFamily="34" charset="0"/>
                        </a:rPr>
                        <a:t>Perfect information</a:t>
                      </a:r>
                    </a:p>
                  </a:txBody>
                  <a:tcPr marT="31750" marB="31750">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bg1">
                        <a:lumMod val="65000"/>
                        <a:alpha val="22000"/>
                      </a:schemeClr>
                    </a:solidFill>
                  </a:tcPr>
                </a:tc>
                <a:extLst>
                  <a:ext uri="{0D108BD9-81ED-4DB2-BD59-A6C34878D82A}">
                    <a16:rowId xmlns:a16="http://schemas.microsoft.com/office/drawing/2014/main" val="10000"/>
                  </a:ext>
                </a:extLst>
              </a:tr>
              <a:tr h="849820">
                <a:tc>
                  <a:txBody>
                    <a:bodyPr/>
                    <a:lstStyle/>
                    <a:p>
                      <a:r>
                        <a:rPr lang="en-US" sz="1700" b="1" dirty="0">
                          <a:solidFill>
                            <a:srgbClr val="0000FF"/>
                          </a:solidFill>
                          <a:latin typeface="+mn-lt"/>
                          <a:cs typeface="Arial" pitchFamily="34" charset="0"/>
                        </a:rPr>
                        <a:t>Profit Maximization in the Short-run</a:t>
                      </a:r>
                      <a:endParaRPr lang="en-US" sz="1700" b="1" dirty="0">
                        <a:solidFill>
                          <a:schemeClr val="tx1"/>
                        </a:solidFill>
                        <a:latin typeface="+mn-lt"/>
                        <a:cs typeface="Arial" pitchFamily="34" charset="0"/>
                      </a:endParaRPr>
                    </a:p>
                    <a:p>
                      <a:pPr marL="285750" indent="-285750">
                        <a:buFont typeface="Arial" pitchFamily="34" charset="0"/>
                        <a:buChar char="•"/>
                      </a:pPr>
                      <a:r>
                        <a:rPr lang="en-US" sz="1500" b="0" dirty="0">
                          <a:solidFill>
                            <a:schemeClr val="tx1"/>
                          </a:solidFill>
                          <a:latin typeface="+mn-lt"/>
                          <a:cs typeface="Arial" pitchFamily="34" charset="0"/>
                        </a:rPr>
                        <a:t>Produce where MC=MR</a:t>
                      </a:r>
                    </a:p>
                    <a:p>
                      <a:pPr marL="285750" indent="-285750">
                        <a:buFont typeface="Arial" pitchFamily="34" charset="0"/>
                        <a:buChar char="•"/>
                      </a:pPr>
                      <a:r>
                        <a:rPr lang="en-US" sz="1500" b="0" dirty="0">
                          <a:solidFill>
                            <a:schemeClr val="tx1"/>
                          </a:solidFill>
                          <a:latin typeface="+mn-lt"/>
                          <a:cs typeface="Arial" pitchFamily="34" charset="0"/>
                        </a:rPr>
                        <a:t>If P&gt;ATC,</a:t>
                      </a:r>
                      <a:r>
                        <a:rPr lang="en-US" sz="1500" b="0" baseline="0" dirty="0">
                          <a:solidFill>
                            <a:schemeClr val="tx1"/>
                          </a:solidFill>
                          <a:latin typeface="+mn-lt"/>
                          <a:cs typeface="Arial" pitchFamily="34" charset="0"/>
                        </a:rPr>
                        <a:t> short-run economic profits can be earned</a:t>
                      </a:r>
                      <a:endParaRPr lang="en-US" sz="1500" b="0" dirty="0">
                        <a:solidFill>
                          <a:schemeClr val="tx1"/>
                        </a:solidFill>
                        <a:latin typeface="+mn-lt"/>
                        <a:cs typeface="Arial" pitchFamily="34" charset="0"/>
                      </a:endParaRPr>
                    </a:p>
                  </a:txBody>
                  <a:tcPr marT="31750" marB="3175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65000"/>
                        <a:alpha val="22000"/>
                      </a:schemeClr>
                    </a:solidFill>
                  </a:tcPr>
                </a:tc>
                <a:extLst>
                  <a:ext uri="{0D108BD9-81ED-4DB2-BD59-A6C34878D82A}">
                    <a16:rowId xmlns:a16="http://schemas.microsoft.com/office/drawing/2014/main" val="10001"/>
                  </a:ext>
                </a:extLst>
              </a:tr>
              <a:tr h="6006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1" dirty="0">
                          <a:solidFill>
                            <a:srgbClr val="0000FF"/>
                          </a:solidFill>
                          <a:latin typeface="+mn-lt"/>
                          <a:cs typeface="Arial" pitchFamily="34" charset="0"/>
                        </a:rPr>
                        <a:t>Profit</a:t>
                      </a:r>
                      <a:r>
                        <a:rPr lang="en-US" sz="1700" b="1" baseline="0" dirty="0">
                          <a:solidFill>
                            <a:srgbClr val="0000FF"/>
                          </a:solidFill>
                          <a:latin typeface="+mn-lt"/>
                          <a:cs typeface="Arial" pitchFamily="34" charset="0"/>
                        </a:rPr>
                        <a:t> Maximization in the Long-run  </a:t>
                      </a:r>
                      <a:endParaRPr lang="en-US" sz="1700" b="1" dirty="0">
                        <a:solidFill>
                          <a:srgbClr val="0000FF"/>
                        </a:solidFill>
                        <a:latin typeface="+mn-lt"/>
                        <a:cs typeface="Arial" pitchFamily="34" charset="0"/>
                      </a:endParaRPr>
                    </a:p>
                    <a:p>
                      <a:pPr marL="285750" indent="-285750" algn="l">
                        <a:buFont typeface="Arial" pitchFamily="34" charset="0"/>
                        <a:buChar char="•"/>
                      </a:pPr>
                      <a:r>
                        <a:rPr lang="en-US" sz="1500" b="0" dirty="0">
                          <a:solidFill>
                            <a:schemeClr val="tx1"/>
                          </a:solidFill>
                          <a:latin typeface="+mn-lt"/>
                          <a:cs typeface="Arial" pitchFamily="34" charset="0"/>
                        </a:rPr>
                        <a:t>Easy</a:t>
                      </a:r>
                      <a:r>
                        <a:rPr lang="en-US" sz="1500" b="0" baseline="0" dirty="0">
                          <a:solidFill>
                            <a:schemeClr val="tx1"/>
                          </a:solidFill>
                          <a:latin typeface="+mn-lt"/>
                          <a:cs typeface="Arial" pitchFamily="34" charset="0"/>
                        </a:rPr>
                        <a:t> entry and exit assure firms will only earn normal profits in the long-run</a:t>
                      </a:r>
                      <a:endParaRPr lang="en-US" sz="1500" b="0" dirty="0">
                        <a:solidFill>
                          <a:schemeClr val="tx1"/>
                        </a:solidFill>
                        <a:latin typeface="+mn-lt"/>
                        <a:cs typeface="Arial" pitchFamily="34" charset="0"/>
                      </a:endParaRPr>
                    </a:p>
                  </a:txBody>
                  <a:tcPr marT="31750" marB="3175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alpha val="22000"/>
                      </a:schemeClr>
                    </a:solidFill>
                  </a:tcPr>
                </a:tc>
                <a:extLst>
                  <a:ext uri="{0D108BD9-81ED-4DB2-BD59-A6C34878D82A}">
                    <a16:rowId xmlns:a16="http://schemas.microsoft.com/office/drawing/2014/main" val="10002"/>
                  </a:ext>
                </a:extLst>
              </a:tr>
              <a:tr h="894726">
                <a:tc>
                  <a:txBody>
                    <a:bodyPr/>
                    <a:lstStyle/>
                    <a:p>
                      <a:pPr algn="l"/>
                      <a:r>
                        <a:rPr lang="en-US" sz="1700" b="1" dirty="0">
                          <a:solidFill>
                            <a:srgbClr val="0000FF"/>
                          </a:solidFill>
                          <a:latin typeface="+mn-lt"/>
                          <a:cs typeface="Arial" pitchFamily="34" charset="0"/>
                        </a:rPr>
                        <a:t>The</a:t>
                      </a:r>
                      <a:r>
                        <a:rPr lang="en-US" sz="1700" b="1" baseline="0" dirty="0">
                          <a:solidFill>
                            <a:srgbClr val="0000FF"/>
                          </a:solidFill>
                          <a:latin typeface="+mn-lt"/>
                          <a:cs typeface="Arial" pitchFamily="34" charset="0"/>
                        </a:rPr>
                        <a:t> Shut-down Rule</a:t>
                      </a:r>
                      <a:endParaRPr lang="en-US" sz="1700" b="1" dirty="0">
                        <a:solidFill>
                          <a:srgbClr val="0000FF"/>
                        </a:solidFill>
                        <a:latin typeface="+mn-lt"/>
                        <a:cs typeface="Arial" pitchFamily="34" charset="0"/>
                      </a:endParaRPr>
                    </a:p>
                    <a:p>
                      <a:pPr marL="285750" indent="-285750" algn="l">
                        <a:buFont typeface="Arial" pitchFamily="34" charset="0"/>
                        <a:buChar char="•"/>
                      </a:pPr>
                      <a:r>
                        <a:rPr lang="en-US" sz="1500" b="0" baseline="0" dirty="0">
                          <a:solidFill>
                            <a:schemeClr val="tx1"/>
                          </a:solidFill>
                          <a:latin typeface="+mn-lt"/>
                          <a:cs typeface="Arial" pitchFamily="34" charset="0"/>
                        </a:rPr>
                        <a:t>When a firm should shut down while earning losses</a:t>
                      </a:r>
                    </a:p>
                    <a:p>
                      <a:pPr marL="285750" indent="-285750" algn="l">
                        <a:buFont typeface="Arial" pitchFamily="34" charset="0"/>
                        <a:buChar char="•"/>
                      </a:pPr>
                      <a:r>
                        <a:rPr lang="en-US" sz="1500" b="0" baseline="0" dirty="0">
                          <a:solidFill>
                            <a:schemeClr val="tx1"/>
                          </a:solidFill>
                          <a:latin typeface="+mn-lt"/>
                          <a:cs typeface="Arial" pitchFamily="34" charset="0"/>
                        </a:rPr>
                        <a:t>If total losses are greater than a firm’s total fixed costs</a:t>
                      </a:r>
                    </a:p>
                  </a:txBody>
                  <a:tcPr marT="31750" marB="3175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alpha val="22000"/>
                      </a:schemeClr>
                    </a:solidFill>
                  </a:tcPr>
                </a:tc>
                <a:extLst>
                  <a:ext uri="{0D108BD9-81ED-4DB2-BD59-A6C34878D82A}">
                    <a16:rowId xmlns:a16="http://schemas.microsoft.com/office/drawing/2014/main" val="10003"/>
                  </a:ext>
                </a:extLst>
              </a:tr>
              <a:tr h="929479">
                <a:tc>
                  <a:txBody>
                    <a:bodyPr/>
                    <a:lstStyle/>
                    <a:p>
                      <a:pPr algn="l"/>
                      <a:r>
                        <a:rPr lang="en-US" sz="1700" b="1" dirty="0">
                          <a:solidFill>
                            <a:srgbClr val="0000FF"/>
                          </a:solidFill>
                          <a:latin typeface="+mn-lt"/>
                          <a:cs typeface="Arial" pitchFamily="34" charset="0"/>
                        </a:rPr>
                        <a:t>Efficiency under Perfect Competition</a:t>
                      </a:r>
                    </a:p>
                    <a:p>
                      <a:pPr marL="285750" indent="-285750" algn="l">
                        <a:buFont typeface="Arial" pitchFamily="34" charset="0"/>
                        <a:buChar char="•"/>
                      </a:pPr>
                      <a:r>
                        <a:rPr lang="en-US" sz="1500" b="0" baseline="0" dirty="0">
                          <a:solidFill>
                            <a:schemeClr val="tx1"/>
                          </a:solidFill>
                          <a:latin typeface="+mn-lt"/>
                          <a:cs typeface="Arial" pitchFamily="34" charset="0"/>
                        </a:rPr>
                        <a:t>Allocative efficiency: Does the price equal the marginal cost?</a:t>
                      </a:r>
                    </a:p>
                    <a:p>
                      <a:pPr marL="285750" indent="-285750" algn="l">
                        <a:buFont typeface="Arial" pitchFamily="34" charset="0"/>
                        <a:buChar char="•"/>
                      </a:pPr>
                      <a:r>
                        <a:rPr lang="en-US" sz="1500" b="0" baseline="0" dirty="0">
                          <a:solidFill>
                            <a:schemeClr val="tx1"/>
                          </a:solidFill>
                          <a:latin typeface="+mn-lt"/>
                          <a:cs typeface="Arial" pitchFamily="34" charset="0"/>
                        </a:rPr>
                        <a:t>Productive efficiency: Do firms produce at their minimum ATC?</a:t>
                      </a:r>
                    </a:p>
                  </a:txBody>
                  <a:tcPr marT="31750" marB="3175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65000"/>
                        <a:alpha val="22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22339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3" name="TextBox 2"/>
          <p:cNvSpPr txBox="1"/>
          <p:nvPr/>
        </p:nvSpPr>
        <p:spPr>
          <a:xfrm>
            <a:off x="0" y="723900"/>
            <a:ext cx="9144000" cy="1846659"/>
          </a:xfrm>
          <a:prstGeom prst="rect">
            <a:avLst/>
          </a:prstGeom>
          <a:noFill/>
        </p:spPr>
        <p:txBody>
          <a:bodyPr wrap="square" rtlCol="0">
            <a:spAutoFit/>
          </a:bodyPr>
          <a:lstStyle/>
          <a:p>
            <a:r>
              <a:rPr lang="en-US" sz="2400" dirty="0">
                <a:solidFill>
                  <a:srgbClr val="FF0000"/>
                </a:solidFill>
              </a:rPr>
              <a:t>Profit Maximization in the Short-run: The Breaking-even Firm</a:t>
            </a:r>
          </a:p>
          <a:p>
            <a:r>
              <a:rPr lang="en-US" dirty="0"/>
              <a:t>If, when producing at its MC=MR level of output, the price the firm can sell its output for is exactly equal to the firm’s minimum average total cost, then the best the firm can hope to do is to break even. Breaking even means a firm is covering all of its explicit and implicit costs, but earning no </a:t>
            </a:r>
            <a:r>
              <a:rPr lang="en-US" i="1" dirty="0"/>
              <a:t>additional</a:t>
            </a:r>
            <a:r>
              <a:rPr lang="en-US" dirty="0"/>
              <a:t> profit. The firm is earning only a </a:t>
            </a:r>
            <a:r>
              <a:rPr lang="en-US" b="1" i="1" dirty="0">
                <a:solidFill>
                  <a:srgbClr val="FF0000"/>
                </a:solidFill>
              </a:rPr>
              <a:t>NORMAL PROFIT</a:t>
            </a:r>
            <a:r>
              <a:rPr lang="en-US" i="1" dirty="0"/>
              <a:t>.</a:t>
            </a:r>
            <a:endParaRPr lang="en-US" dirty="0"/>
          </a:p>
          <a:p>
            <a:endParaRPr lang="en-US" dirty="0"/>
          </a:p>
        </p:txBody>
      </p:sp>
      <p:sp>
        <p:nvSpPr>
          <p:cNvPr id="5" name="TextBox 4"/>
          <p:cNvSpPr txBox="1"/>
          <p:nvPr/>
        </p:nvSpPr>
        <p:spPr>
          <a:xfrm>
            <a:off x="0" y="2247900"/>
            <a:ext cx="3352800" cy="3539430"/>
          </a:xfrm>
          <a:prstGeom prst="rect">
            <a:avLst/>
          </a:prstGeom>
          <a:noFill/>
        </p:spPr>
        <p:txBody>
          <a:bodyPr wrap="square" rtlCol="0">
            <a:spAutoFit/>
          </a:bodyPr>
          <a:lstStyle/>
          <a:p>
            <a:r>
              <a:rPr lang="en-US" sz="1600" b="1" dirty="0">
                <a:solidFill>
                  <a:srgbClr val="2830D8"/>
                </a:solidFill>
              </a:rPr>
              <a:t>Study the graph, and note:</a:t>
            </a:r>
            <a:endParaRPr lang="en-US" sz="1600" dirty="0"/>
          </a:p>
          <a:p>
            <a:pPr marL="285750" indent="-285750">
              <a:buFont typeface="Arial" pitchFamily="34" charset="0"/>
              <a:buChar char="•"/>
            </a:pPr>
            <a:r>
              <a:rPr lang="en-US" sz="1600" dirty="0"/>
              <a:t>The market demand and supply have set a price equal to the firm’s minimum average total cost.</a:t>
            </a:r>
          </a:p>
          <a:p>
            <a:pPr marL="285750" indent="-285750">
              <a:buFont typeface="Arial" pitchFamily="34" charset="0"/>
              <a:buChar char="•"/>
            </a:pPr>
            <a:r>
              <a:rPr lang="en-US" sz="1600" dirty="0"/>
              <a:t>The firm is just covering all its costs, meaning it is earning zero economic profits, but no losses</a:t>
            </a:r>
          </a:p>
          <a:p>
            <a:pPr marL="285750" indent="-285750">
              <a:buFont typeface="Arial" pitchFamily="34" charset="0"/>
              <a:buChar char="•"/>
            </a:pPr>
            <a:r>
              <a:rPr lang="en-US" sz="1600" dirty="0"/>
              <a:t>If the firm produced at any quantity other than </a:t>
            </a:r>
            <a:r>
              <a:rPr lang="en-US" sz="1600" dirty="0" err="1"/>
              <a:t>Qf</a:t>
            </a:r>
            <a:r>
              <a:rPr lang="en-US" sz="1600" dirty="0"/>
              <a:t>, it would earn economic losses. By producing at </a:t>
            </a:r>
            <a:r>
              <a:rPr lang="en-US" sz="1600" dirty="0" err="1"/>
              <a:t>Qf</a:t>
            </a:r>
            <a:r>
              <a:rPr lang="en-US" sz="1600" dirty="0"/>
              <a:t>, it is breaking even.</a:t>
            </a:r>
          </a:p>
          <a:p>
            <a:pPr marL="285750" indent="-285750">
              <a:buFont typeface="Arial" pitchFamily="34" charset="0"/>
              <a:buChar char="•"/>
            </a:pPr>
            <a:r>
              <a:rPr lang="en-US" sz="1600" dirty="0"/>
              <a:t>There is no incentive for firms to enter or exit this market.</a:t>
            </a:r>
          </a:p>
        </p:txBody>
      </p:sp>
      <p:pic>
        <p:nvPicPr>
          <p:cNvPr id="9" name="Picture 8"/>
          <p:cNvPicPr/>
          <p:nvPr/>
        </p:nvPicPr>
        <p:blipFill>
          <a:blip r:embed="rId2"/>
          <a:stretch>
            <a:fillRect/>
          </a:stretch>
        </p:blipFill>
        <p:spPr>
          <a:xfrm>
            <a:off x="3182587" y="2400300"/>
            <a:ext cx="5904865" cy="2894965"/>
          </a:xfrm>
          <a:prstGeom prst="rect">
            <a:avLst/>
          </a:prstGeom>
          <a:solidFill>
            <a:srgbClr val="FFFFFF"/>
          </a:solidFill>
          <a:ln>
            <a:noFill/>
            <a:prstDash/>
          </a:ln>
        </p:spPr>
      </p:pic>
      <p:sp>
        <p:nvSpPr>
          <p:cNvPr id="12" name="TextBox 11"/>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Profit Maximization in the Short-run</a:t>
            </a:r>
            <a:endParaRPr lang="en-US" sz="1400" i="1" dirty="0">
              <a:latin typeface="Lucida Sans - 20"/>
            </a:endParaRPr>
          </a:p>
        </p:txBody>
      </p:sp>
    </p:spTree>
    <p:extLst>
      <p:ext uri="{BB962C8B-B14F-4D97-AF65-F5344CB8AC3E}">
        <p14:creationId xmlns:p14="http://schemas.microsoft.com/office/powerpoint/2010/main" val="130025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3" name="TextBox 2"/>
          <p:cNvSpPr txBox="1"/>
          <p:nvPr/>
        </p:nvSpPr>
        <p:spPr>
          <a:xfrm>
            <a:off x="0" y="723900"/>
            <a:ext cx="9144000" cy="4985980"/>
          </a:xfrm>
          <a:prstGeom prst="rect">
            <a:avLst/>
          </a:prstGeom>
          <a:noFill/>
        </p:spPr>
        <p:txBody>
          <a:bodyPr wrap="square" rtlCol="0">
            <a:spAutoFit/>
          </a:bodyPr>
          <a:lstStyle/>
          <a:p>
            <a:r>
              <a:rPr lang="en-US" sz="2400" dirty="0">
                <a:solidFill>
                  <a:srgbClr val="FF0000"/>
                </a:solidFill>
              </a:rPr>
              <a:t>Profit Maximization in the Long-run</a:t>
            </a:r>
          </a:p>
          <a:p>
            <a:r>
              <a:rPr lang="en-US" dirty="0"/>
              <a:t>Recall from an earlier unit that the long-run is defined as: </a:t>
            </a:r>
          </a:p>
          <a:p>
            <a:pPr algn="ctr"/>
            <a:r>
              <a:rPr lang="en-US" i="1" dirty="0">
                <a:solidFill>
                  <a:srgbClr val="2830D8"/>
                </a:solidFill>
              </a:rPr>
              <a:t>The period of time over which firms can adjust their plant size in response to changes in the level of demand for their product. New firms can enter a market and existing firms can exit a market in the long-run.</a:t>
            </a:r>
            <a:r>
              <a:rPr lang="en-US" dirty="0">
                <a:solidFill>
                  <a:srgbClr val="2830D8"/>
                </a:solidFill>
              </a:rPr>
              <a:t> </a:t>
            </a:r>
            <a:r>
              <a:rPr lang="en-US" i="1" dirty="0">
                <a:solidFill>
                  <a:srgbClr val="2830D8"/>
                </a:solidFill>
              </a:rPr>
              <a:t>The long-run is the variable-plant period.</a:t>
            </a:r>
            <a:endParaRPr lang="en-US" dirty="0"/>
          </a:p>
          <a:p>
            <a:r>
              <a:rPr lang="en-US" b="1" dirty="0">
                <a:solidFill>
                  <a:srgbClr val="0000CC"/>
                </a:solidFill>
              </a:rPr>
              <a:t>Entry and exit in the long-run: </a:t>
            </a:r>
            <a:r>
              <a:rPr lang="en-US" dirty="0"/>
              <a:t>In perfectly competitive markets, firms can enter or exit the market in the long-run.</a:t>
            </a:r>
          </a:p>
          <a:p>
            <a:pPr marL="285750" indent="-285750">
              <a:buFont typeface="Arial" pitchFamily="34" charset="0"/>
              <a:buChar char="•"/>
            </a:pPr>
            <a:r>
              <a:rPr lang="en-US" dirty="0"/>
              <a:t>If economic profits are being earned, firms will be attracted to the profits and will want to enter the market</a:t>
            </a:r>
          </a:p>
          <a:p>
            <a:pPr marL="285750" indent="-285750">
              <a:buFont typeface="Arial" pitchFamily="34" charset="0"/>
              <a:buChar char="•"/>
            </a:pPr>
            <a:r>
              <a:rPr lang="en-US" dirty="0"/>
              <a:t>If economic losses are being earned, some firms will wish to minimize their losses by shutting down and leaving the market</a:t>
            </a:r>
          </a:p>
          <a:p>
            <a:pPr marL="285750" indent="-285750">
              <a:buFont typeface="Arial" pitchFamily="34" charset="0"/>
              <a:buChar char="•"/>
            </a:pPr>
            <a:r>
              <a:rPr lang="en-US" dirty="0"/>
              <a:t>Due to the entry and exit of firms in perfectly competitive markets, economic profits and losses will be eliminated in the long-run and firms will only BREAK EVEN. </a:t>
            </a:r>
          </a:p>
          <a:p>
            <a:endParaRPr lang="en-US" dirty="0"/>
          </a:p>
          <a:p>
            <a:pPr algn="ctr"/>
            <a:r>
              <a:rPr lang="en-US" sz="2000" i="1" dirty="0">
                <a:solidFill>
                  <a:srgbClr val="FF0000"/>
                </a:solidFill>
              </a:rPr>
              <a:t>When all the firms in a perfectly competitive market are breaking even, a market is in its long-run equilibrium state. No firms will with to enter OR exit a market in which firms are breaking even!</a:t>
            </a:r>
          </a:p>
        </p:txBody>
      </p:sp>
      <p:sp>
        <p:nvSpPr>
          <p:cNvPr id="10" name="TextBox 9"/>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Profit Maximization in the Long-run</a:t>
            </a:r>
            <a:endParaRPr lang="en-US" sz="1400" i="1" dirty="0">
              <a:latin typeface="Lucida Sans - 20"/>
            </a:endParaRPr>
          </a:p>
        </p:txBody>
      </p:sp>
    </p:spTree>
    <p:extLst>
      <p:ext uri="{BB962C8B-B14F-4D97-AF65-F5344CB8AC3E}">
        <p14:creationId xmlns:p14="http://schemas.microsoft.com/office/powerpoint/2010/main" val="672604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2"/>
          <a:stretch>
            <a:fillRect/>
          </a:stretch>
        </p:blipFill>
        <p:spPr>
          <a:xfrm>
            <a:off x="1215733" y="2570559"/>
            <a:ext cx="6328067" cy="3102448"/>
          </a:xfrm>
          <a:prstGeom prst="rect">
            <a:avLst/>
          </a:prstGeom>
          <a:solidFill>
            <a:srgbClr val="FFFFFF"/>
          </a:solidFill>
          <a:ln>
            <a:noFill/>
            <a:prstDash/>
          </a:ln>
        </p:spPr>
      </p:pic>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3" name="TextBox 2"/>
          <p:cNvSpPr txBox="1"/>
          <p:nvPr/>
        </p:nvSpPr>
        <p:spPr>
          <a:xfrm>
            <a:off x="0" y="723900"/>
            <a:ext cx="9144000" cy="1846659"/>
          </a:xfrm>
          <a:prstGeom prst="rect">
            <a:avLst/>
          </a:prstGeom>
          <a:noFill/>
        </p:spPr>
        <p:txBody>
          <a:bodyPr wrap="square" rtlCol="0">
            <a:spAutoFit/>
          </a:bodyPr>
          <a:lstStyle/>
          <a:p>
            <a:r>
              <a:rPr lang="en-US" sz="2400" dirty="0">
                <a:solidFill>
                  <a:srgbClr val="FF0000"/>
                </a:solidFill>
              </a:rPr>
              <a:t>Long-run Equilibrium in Perfect Competition</a:t>
            </a:r>
          </a:p>
          <a:p>
            <a:r>
              <a:rPr lang="en-US" dirty="0"/>
              <a:t>A perfectly competitive market is in its long-run equilibrium ONLY when the typical firm is breaking even. </a:t>
            </a:r>
          </a:p>
          <a:p>
            <a:pPr marL="285750" indent="-285750">
              <a:buFont typeface="Arial" pitchFamily="34" charset="0"/>
              <a:buChar char="•"/>
            </a:pPr>
            <a:r>
              <a:rPr lang="en-US" dirty="0"/>
              <a:t>Equilibrium is defined as </a:t>
            </a:r>
            <a:r>
              <a:rPr lang="en-US" dirty="0">
                <a:solidFill>
                  <a:srgbClr val="0000CC"/>
                </a:solidFill>
              </a:rPr>
              <a:t>“</a:t>
            </a:r>
            <a:r>
              <a:rPr lang="en-US" i="1" dirty="0">
                <a:solidFill>
                  <a:srgbClr val="0000CC"/>
                </a:solidFill>
              </a:rPr>
              <a:t>a state of balance</a:t>
            </a:r>
            <a:r>
              <a:rPr lang="en-US" dirty="0">
                <a:solidFill>
                  <a:srgbClr val="0000CC"/>
                </a:solidFill>
              </a:rPr>
              <a:t>”</a:t>
            </a:r>
          </a:p>
          <a:p>
            <a:pPr marL="285750" indent="-285750">
              <a:buFont typeface="Arial" pitchFamily="34" charset="0"/>
              <a:buChar char="•"/>
            </a:pPr>
            <a:r>
              <a:rPr lang="en-US" dirty="0"/>
              <a:t>If any profits or losses are being earned, a PC market is out of balance, and firms will enter or exit the market until equilibrium is restored.</a:t>
            </a:r>
          </a:p>
        </p:txBody>
      </p:sp>
      <p:sp>
        <p:nvSpPr>
          <p:cNvPr id="12" name="TextBox 11"/>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Profit Maximization in the Long-run</a:t>
            </a:r>
            <a:endParaRPr lang="en-US" sz="1400" i="1" dirty="0">
              <a:latin typeface="Lucida Sans - 20"/>
            </a:endParaRPr>
          </a:p>
        </p:txBody>
      </p:sp>
    </p:spTree>
    <p:extLst>
      <p:ext uri="{BB962C8B-B14F-4D97-AF65-F5344CB8AC3E}">
        <p14:creationId xmlns:p14="http://schemas.microsoft.com/office/powerpoint/2010/main" val="3639537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3900"/>
            <a:ext cx="9144000" cy="5940088"/>
          </a:xfrm>
          <a:prstGeom prst="rect">
            <a:avLst/>
          </a:prstGeom>
          <a:noFill/>
        </p:spPr>
        <p:txBody>
          <a:bodyPr wrap="square" rtlCol="0">
            <a:spAutoFit/>
          </a:bodyPr>
          <a:lstStyle/>
          <a:p>
            <a:r>
              <a:rPr lang="en-US" sz="2400" dirty="0">
                <a:solidFill>
                  <a:srgbClr val="FF0000"/>
                </a:solidFill>
              </a:rPr>
              <a:t>Efficiency in Perfectly Competitive Markets</a:t>
            </a:r>
          </a:p>
          <a:p>
            <a:r>
              <a:rPr lang="en-US" dirty="0"/>
              <a:t>In long-run equilibrium, purely competitive firms will produce the </a:t>
            </a:r>
            <a:r>
              <a:rPr lang="en-US" i="1" dirty="0"/>
              <a:t>efficient level of output and price</a:t>
            </a:r>
            <a:r>
              <a:rPr lang="en-US" dirty="0"/>
              <a:t>. Efficiency in economics is measured in two ways: Firms can be </a:t>
            </a:r>
            <a:r>
              <a:rPr lang="en-US" i="1" dirty="0"/>
              <a:t>productively efficient </a:t>
            </a:r>
            <a:r>
              <a:rPr lang="en-US" dirty="0"/>
              <a:t>and an industry can be </a:t>
            </a:r>
            <a:r>
              <a:rPr lang="en-US" i="1" dirty="0"/>
              <a:t>allocatively efficient</a:t>
            </a:r>
            <a:r>
              <a:rPr lang="en-US" dirty="0"/>
              <a:t>. </a:t>
            </a:r>
          </a:p>
          <a:p>
            <a:endParaRPr lang="en-US" sz="1200" dirty="0"/>
          </a:p>
          <a:p>
            <a:r>
              <a:rPr lang="en-US" sz="2000" b="1" dirty="0">
                <a:solidFill>
                  <a:srgbClr val="2830D8"/>
                </a:solidFill>
              </a:rPr>
              <a:t>Productive Efficiency</a:t>
            </a:r>
            <a:r>
              <a:rPr lang="en-US" sz="2000" dirty="0">
                <a:solidFill>
                  <a:srgbClr val="2830D8"/>
                </a:solidFill>
              </a:rPr>
              <a:t> is achieve if firms produce at their </a:t>
            </a:r>
            <a:r>
              <a:rPr lang="en-US" sz="2000" i="1" dirty="0">
                <a:solidFill>
                  <a:srgbClr val="2830D8"/>
                </a:solidFill>
              </a:rPr>
              <a:t>minimum average total cost:</a:t>
            </a:r>
            <a:endParaRPr lang="en-US" sz="2000" dirty="0">
              <a:solidFill>
                <a:srgbClr val="FF0000"/>
              </a:solidFill>
            </a:endParaRPr>
          </a:p>
          <a:p>
            <a:pPr marL="285750" indent="-285750">
              <a:buFont typeface="Arial" pitchFamily="34" charset="0"/>
              <a:buChar char="•"/>
            </a:pPr>
            <a:r>
              <a:rPr lang="en-US" b="1" dirty="0">
                <a:cs typeface="Arial" pitchFamily="34" charset="0"/>
              </a:rPr>
              <a:t>Interpretation: </a:t>
            </a:r>
            <a:r>
              <a:rPr lang="en-US" i="1" dirty="0">
                <a:solidFill>
                  <a:srgbClr val="666666"/>
                </a:solidFill>
                <a:cs typeface="Arial" pitchFamily="34" charset="0"/>
              </a:rPr>
              <a:t>Firms are using resources to their maximum efficiency by producing their output at the lowest possible average total cost. Competition forces firms to use resources as efficiently as possible.</a:t>
            </a:r>
          </a:p>
          <a:p>
            <a:r>
              <a:rPr lang="en-US" sz="2000" b="1" dirty="0">
                <a:solidFill>
                  <a:srgbClr val="2830D8"/>
                </a:solidFill>
              </a:rPr>
              <a:t>Allocative Efficiency </a:t>
            </a:r>
            <a:r>
              <a:rPr lang="en-US" sz="2000" dirty="0">
                <a:solidFill>
                  <a:srgbClr val="2830D8"/>
                </a:solidFill>
              </a:rPr>
              <a:t>is achieved if a market produces at the quantity where marginal benefit equals marginal cost (where Price = Marginal Cost)</a:t>
            </a:r>
          </a:p>
          <a:p>
            <a:pPr marL="285750" indent="-285750">
              <a:buFont typeface="Arial" pitchFamily="34" charset="0"/>
              <a:buChar char="•"/>
            </a:pPr>
            <a:r>
              <a:rPr lang="en-US" b="1" dirty="0">
                <a:cs typeface="Arial" pitchFamily="34" charset="0"/>
              </a:rPr>
              <a:t>Interpretation: </a:t>
            </a:r>
            <a:r>
              <a:rPr lang="en-US" i="1" dirty="0">
                <a:solidFill>
                  <a:srgbClr val="666666"/>
                </a:solidFill>
                <a:cs typeface="Arial" pitchFamily="34" charset="0"/>
              </a:rPr>
              <a:t>The right amount of output is being produced. There is neither under nor over-allocation of resources towards a good in a purely competitive industry. </a:t>
            </a:r>
          </a:p>
          <a:p>
            <a:pPr marL="742950" lvl="1" indent="-285750">
              <a:buFont typeface="Wingdings" pitchFamily="2" charset="2"/>
              <a:buChar char="Ø"/>
            </a:pPr>
            <a:r>
              <a:rPr lang="en-US" sz="1600" i="1" dirty="0">
                <a:solidFill>
                  <a:srgbClr val="666666"/>
                </a:solidFill>
                <a:cs typeface="Arial" pitchFamily="34" charset="0"/>
              </a:rPr>
              <a:t>If the price were higher than the marginal cost, this is a signal that  </a:t>
            </a:r>
            <a:r>
              <a:rPr lang="en-US" sz="1600" b="1" i="1" dirty="0">
                <a:solidFill>
                  <a:srgbClr val="666666"/>
                </a:solidFill>
                <a:cs typeface="Arial" pitchFamily="34" charset="0"/>
              </a:rPr>
              <a:t>marginal benefit exceeds marginal cost and more output is desired</a:t>
            </a:r>
            <a:r>
              <a:rPr lang="en-US" sz="1600" i="1" dirty="0">
                <a:solidFill>
                  <a:srgbClr val="666666"/>
                </a:solidFill>
                <a:cs typeface="Arial" pitchFamily="34" charset="0"/>
              </a:rPr>
              <a:t>, </a:t>
            </a:r>
          </a:p>
          <a:p>
            <a:pPr marL="742950" lvl="1" indent="-285750">
              <a:buFont typeface="Wingdings" pitchFamily="2" charset="2"/>
              <a:buChar char="Ø"/>
            </a:pPr>
            <a:r>
              <a:rPr lang="en-US" sz="1600" i="1" dirty="0">
                <a:solidFill>
                  <a:srgbClr val="666666"/>
                </a:solidFill>
                <a:cs typeface="Arial" pitchFamily="34" charset="0"/>
              </a:rPr>
              <a:t>If price were lower than marginal cost, the signal from buyers to sellers is that </a:t>
            </a:r>
            <a:r>
              <a:rPr lang="en-US" sz="1600" b="1" i="1" dirty="0">
                <a:solidFill>
                  <a:srgbClr val="666666"/>
                </a:solidFill>
                <a:cs typeface="Arial" pitchFamily="34" charset="0"/>
              </a:rPr>
              <a:t>marginal cost exceeds marginal benefit and less output is desired.</a:t>
            </a:r>
            <a:r>
              <a:rPr lang="en-US" sz="1600" i="1" dirty="0">
                <a:solidFill>
                  <a:srgbClr val="666666"/>
                </a:solidFill>
                <a:cs typeface="Arial" pitchFamily="34" charset="0"/>
              </a:rPr>
              <a:t> </a:t>
            </a:r>
          </a:p>
          <a:p>
            <a:pPr marL="742950" lvl="1" indent="-285750">
              <a:buFont typeface="Wingdings" pitchFamily="2" charset="2"/>
              <a:buChar char="Ø"/>
            </a:pPr>
            <a:r>
              <a:rPr lang="en-US" sz="1600" i="1" dirty="0">
                <a:solidFill>
                  <a:srgbClr val="666666"/>
                </a:solidFill>
                <a:cs typeface="Arial" pitchFamily="34" charset="0"/>
              </a:rPr>
              <a:t>Only when P = MC is the right amount of output being produced.</a:t>
            </a:r>
          </a:p>
          <a:p>
            <a:endParaRPr lang="en-US" i="1" dirty="0">
              <a:solidFill>
                <a:srgbClr val="666666"/>
              </a:solidFill>
              <a:cs typeface="Arial" pitchFamily="34" charset="0"/>
            </a:endParaRPr>
          </a:p>
          <a:p>
            <a:endParaRPr lang="en-US" dirty="0"/>
          </a:p>
          <a:p>
            <a:endParaRPr lang="en-US" sz="2400" dirty="0">
              <a:solidFill>
                <a:srgbClr val="FF0000"/>
              </a:solidFill>
            </a:endParaRPr>
          </a:p>
        </p:txBody>
      </p:sp>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45" name="TextBox 44"/>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Efficiency</a:t>
            </a:r>
            <a:endParaRPr lang="en-US" sz="1400" i="1" dirty="0">
              <a:latin typeface="Lucida Sans - 20"/>
            </a:endParaRPr>
          </a:p>
        </p:txBody>
      </p:sp>
    </p:spTree>
    <p:extLst>
      <p:ext uri="{BB962C8B-B14F-4D97-AF65-F5344CB8AC3E}">
        <p14:creationId xmlns:p14="http://schemas.microsoft.com/office/powerpoint/2010/main" val="10283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3276599" y="2837661"/>
            <a:ext cx="5791201" cy="2839239"/>
          </a:xfrm>
          <a:prstGeom prst="rect">
            <a:avLst/>
          </a:prstGeom>
          <a:solidFill>
            <a:srgbClr val="FFFFFF"/>
          </a:solidFill>
          <a:ln>
            <a:noFill/>
            <a:prstDash/>
          </a:ln>
        </p:spPr>
      </p:pic>
      <p:sp>
        <p:nvSpPr>
          <p:cNvPr id="3" name="TextBox 2"/>
          <p:cNvSpPr txBox="1"/>
          <p:nvPr/>
        </p:nvSpPr>
        <p:spPr>
          <a:xfrm>
            <a:off x="0" y="723900"/>
            <a:ext cx="9144000" cy="2400657"/>
          </a:xfrm>
          <a:prstGeom prst="rect">
            <a:avLst/>
          </a:prstGeom>
          <a:noFill/>
        </p:spPr>
        <p:txBody>
          <a:bodyPr wrap="square" rtlCol="0">
            <a:spAutoFit/>
          </a:bodyPr>
          <a:lstStyle/>
          <a:p>
            <a:r>
              <a:rPr lang="en-US" sz="2400" dirty="0">
                <a:solidFill>
                  <a:srgbClr val="FF0000"/>
                </a:solidFill>
              </a:rPr>
              <a:t>Efficiency in Perfectly Competitive Markets – Productive Efficiency</a:t>
            </a:r>
          </a:p>
          <a:p>
            <a:r>
              <a:rPr lang="en-US" dirty="0"/>
              <a:t>Price acts as a signal in competitive markets of the demands (and therefore the marginal benefit) of consumers. Price will always equal firms’ minimum ATC in the long-run, assuring that perfectly competitive sellers will be productively efficient.</a:t>
            </a:r>
          </a:p>
          <a:p>
            <a:pPr marL="285750" indent="-285750">
              <a:buFont typeface="Arial" pitchFamily="34" charset="0"/>
              <a:buChar char="•"/>
            </a:pPr>
            <a:r>
              <a:rPr lang="en-US" i="1" dirty="0">
                <a:solidFill>
                  <a:srgbClr val="0000CC"/>
                </a:solidFill>
                <a:cs typeface="Arial" pitchFamily="34" charset="0"/>
              </a:rPr>
              <a:t>If price is high enough that firms are earning profits, then the signal from buyers to sellers is </a:t>
            </a:r>
            <a:r>
              <a:rPr lang="en-US" b="1" i="1" dirty="0">
                <a:solidFill>
                  <a:srgbClr val="0000CC"/>
                </a:solidFill>
                <a:cs typeface="Arial" pitchFamily="34" charset="0"/>
              </a:rPr>
              <a:t>WE WANT MORE</a:t>
            </a:r>
          </a:p>
          <a:p>
            <a:pPr marL="285750" indent="-285750">
              <a:buFont typeface="Arial" pitchFamily="34" charset="0"/>
              <a:buChar char="•"/>
            </a:pPr>
            <a:r>
              <a:rPr lang="en-US" i="1" dirty="0">
                <a:solidFill>
                  <a:srgbClr val="0000CC"/>
                </a:solidFill>
                <a:cs typeface="Arial" pitchFamily="34" charset="0"/>
              </a:rPr>
              <a:t>If price is low enough that firms are earning losses, then the signal from buyers to sellers is </a:t>
            </a:r>
            <a:r>
              <a:rPr lang="en-US" b="1" i="1" dirty="0">
                <a:solidFill>
                  <a:srgbClr val="0000CC"/>
                </a:solidFill>
                <a:cs typeface="Arial" pitchFamily="34" charset="0"/>
              </a:rPr>
              <a:t>WE WANT LESS</a:t>
            </a:r>
          </a:p>
        </p:txBody>
      </p:sp>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4" name="TextBox 3"/>
          <p:cNvSpPr txBox="1"/>
          <p:nvPr/>
        </p:nvSpPr>
        <p:spPr>
          <a:xfrm>
            <a:off x="35496" y="3086100"/>
            <a:ext cx="3492388" cy="2554545"/>
          </a:xfrm>
          <a:prstGeom prst="rect">
            <a:avLst/>
          </a:prstGeom>
          <a:noFill/>
        </p:spPr>
        <p:txBody>
          <a:bodyPr wrap="square" rtlCol="0">
            <a:spAutoFit/>
          </a:bodyPr>
          <a:lstStyle/>
          <a:p>
            <a:r>
              <a:rPr lang="en-US" sz="1600" b="1" dirty="0">
                <a:solidFill>
                  <a:srgbClr val="0000CC"/>
                </a:solidFill>
                <a:cs typeface="Arial" pitchFamily="34" charset="0"/>
              </a:rPr>
              <a:t>Consider the market and firm here:</a:t>
            </a:r>
            <a:endParaRPr lang="en-US" sz="1600" dirty="0">
              <a:solidFill>
                <a:srgbClr val="0000CC"/>
              </a:solidFill>
            </a:endParaRPr>
          </a:p>
          <a:p>
            <a:pPr marL="285750" indent="-285750">
              <a:buFont typeface="Arial" pitchFamily="34" charset="0"/>
              <a:buChar char="•"/>
            </a:pPr>
            <a:r>
              <a:rPr lang="en-US" sz="1600" dirty="0"/>
              <a:t>Price is higher than the firm’s ATC.</a:t>
            </a:r>
          </a:p>
          <a:p>
            <a:pPr marL="285750" indent="-285750">
              <a:buFont typeface="Arial" pitchFamily="34" charset="0"/>
              <a:buChar char="•"/>
            </a:pPr>
            <a:r>
              <a:rPr lang="en-US" sz="1600" dirty="0"/>
              <a:t>The firm’s are earning economic profits</a:t>
            </a:r>
          </a:p>
          <a:p>
            <a:pPr marL="285750" indent="-285750">
              <a:buFont typeface="Arial" pitchFamily="34" charset="0"/>
              <a:buChar char="•"/>
            </a:pPr>
            <a:r>
              <a:rPr lang="en-US" sz="1600" dirty="0"/>
              <a:t>The signal from buyers is “we want more”, so more firms will enter the market to satisfy demand.</a:t>
            </a:r>
          </a:p>
          <a:p>
            <a:pPr marL="285750" indent="-285750">
              <a:buFont typeface="Arial" pitchFamily="34" charset="0"/>
              <a:buChar char="•"/>
            </a:pPr>
            <a:r>
              <a:rPr lang="en-US" sz="1600" dirty="0"/>
              <a:t>As new firms enter, price will fall to minimum ATC, and firms will be </a:t>
            </a:r>
            <a:r>
              <a:rPr lang="en-US" sz="1600" i="1" dirty="0"/>
              <a:t>more </a:t>
            </a:r>
            <a:r>
              <a:rPr lang="en-US" sz="1600" b="1" i="1" dirty="0">
                <a:solidFill>
                  <a:srgbClr val="FF0000"/>
                </a:solidFill>
              </a:rPr>
              <a:t>productively efficient!</a:t>
            </a:r>
            <a:r>
              <a:rPr lang="en-US" sz="1600" b="1" dirty="0">
                <a:solidFill>
                  <a:srgbClr val="FF0000"/>
                </a:solidFill>
              </a:rPr>
              <a:t> </a:t>
            </a:r>
          </a:p>
        </p:txBody>
      </p:sp>
      <p:sp>
        <p:nvSpPr>
          <p:cNvPr id="9" name="TextBox 8"/>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Efficiency</a:t>
            </a:r>
            <a:endParaRPr lang="en-US" sz="1400" i="1" dirty="0">
              <a:latin typeface="Lucida Sans - 20"/>
            </a:endParaRPr>
          </a:p>
        </p:txBody>
      </p:sp>
    </p:spTree>
    <p:extLst>
      <p:ext uri="{BB962C8B-B14F-4D97-AF65-F5344CB8AC3E}">
        <p14:creationId xmlns:p14="http://schemas.microsoft.com/office/powerpoint/2010/main" val="122775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23900"/>
            <a:ext cx="9144000" cy="461665"/>
          </a:xfrm>
          <a:prstGeom prst="rect">
            <a:avLst/>
          </a:prstGeom>
          <a:noFill/>
        </p:spPr>
        <p:txBody>
          <a:bodyPr wrap="square" rtlCol="0">
            <a:spAutoFit/>
          </a:bodyPr>
          <a:lstStyle/>
          <a:p>
            <a:r>
              <a:rPr lang="en-US" sz="2400" dirty="0">
                <a:solidFill>
                  <a:srgbClr val="FF0000"/>
                </a:solidFill>
              </a:rPr>
              <a:t>Efficiency in Perfectly Competitive Markets – Allocative Efficiency</a:t>
            </a:r>
          </a:p>
        </p:txBody>
      </p:sp>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pic>
        <p:nvPicPr>
          <p:cNvPr id="9" name="Picture 8"/>
          <p:cNvPicPr/>
          <p:nvPr/>
        </p:nvPicPr>
        <p:blipFill>
          <a:blip r:embed="rId2"/>
          <a:stretch>
            <a:fillRect/>
          </a:stretch>
        </p:blipFill>
        <p:spPr>
          <a:xfrm>
            <a:off x="4038600" y="1209015"/>
            <a:ext cx="5069774" cy="4369074"/>
          </a:xfrm>
          <a:prstGeom prst="rect">
            <a:avLst/>
          </a:prstGeom>
          <a:solidFill>
            <a:srgbClr val="FFFFFF"/>
          </a:solidFill>
          <a:ln>
            <a:noFill/>
            <a:prstDash/>
          </a:ln>
        </p:spPr>
      </p:pic>
      <p:sp>
        <p:nvSpPr>
          <p:cNvPr id="5" name="TextBox 4"/>
          <p:cNvSpPr txBox="1"/>
          <p:nvPr/>
        </p:nvSpPr>
        <p:spPr>
          <a:xfrm>
            <a:off x="0" y="1185565"/>
            <a:ext cx="4038600" cy="4524315"/>
          </a:xfrm>
          <a:prstGeom prst="rect">
            <a:avLst/>
          </a:prstGeom>
          <a:noFill/>
        </p:spPr>
        <p:txBody>
          <a:bodyPr wrap="square" rtlCol="0">
            <a:spAutoFit/>
          </a:bodyPr>
          <a:lstStyle/>
          <a:p>
            <a:r>
              <a:rPr lang="en-US" b="1" dirty="0"/>
              <a:t>Study the graphs here: </a:t>
            </a:r>
          </a:p>
          <a:p>
            <a:pPr marL="285750" indent="-285750">
              <a:buFont typeface="Arial" pitchFamily="34" charset="0"/>
              <a:buChar char="•"/>
            </a:pPr>
            <a:r>
              <a:rPr lang="en-US" dirty="0"/>
              <a:t>Assume the firm (which represents </a:t>
            </a:r>
            <a:r>
              <a:rPr lang="en-US" i="1" dirty="0"/>
              <a:t>all firms in this market</a:t>
            </a:r>
            <a:r>
              <a:rPr lang="en-US" dirty="0"/>
              <a:t>) produces at Q1.</a:t>
            </a:r>
          </a:p>
          <a:p>
            <a:pPr marL="285750" indent="-285750">
              <a:buFont typeface="Arial" pitchFamily="34" charset="0"/>
              <a:buChar char="•"/>
            </a:pPr>
            <a:r>
              <a:rPr lang="en-US" dirty="0"/>
              <a:t>Market quantity supplied will be only Qs. At Qs, the demand (MB) is greater than the supply (MC) of the good. </a:t>
            </a:r>
            <a:r>
              <a:rPr lang="en-US" i="1" dirty="0"/>
              <a:t>Resources are under-allocated</a:t>
            </a:r>
            <a:r>
              <a:rPr lang="en-US" dirty="0"/>
              <a:t>. </a:t>
            </a:r>
          </a:p>
          <a:p>
            <a:pPr marL="285750" indent="-285750">
              <a:buFont typeface="Arial" pitchFamily="34" charset="0"/>
              <a:buChar char="•"/>
            </a:pPr>
            <a:r>
              <a:rPr lang="en-US" dirty="0"/>
              <a:t>The profit-maximizing firm will increase its production to </a:t>
            </a:r>
            <a:r>
              <a:rPr lang="en-US" dirty="0" err="1"/>
              <a:t>Qf</a:t>
            </a:r>
            <a:r>
              <a:rPr lang="en-US" dirty="0"/>
              <a:t> to achieve the MR=MC point.</a:t>
            </a:r>
          </a:p>
          <a:p>
            <a:pPr marL="285750" indent="-285750">
              <a:buFont typeface="Arial" pitchFamily="34" charset="0"/>
              <a:buChar char="•"/>
            </a:pPr>
            <a:r>
              <a:rPr lang="en-US" dirty="0"/>
              <a:t>As all firms do so, market quantity increases to </a:t>
            </a:r>
            <a:r>
              <a:rPr lang="en-US" dirty="0" err="1"/>
              <a:t>Qe</a:t>
            </a:r>
            <a:r>
              <a:rPr lang="en-US" dirty="0"/>
              <a:t>. </a:t>
            </a:r>
          </a:p>
          <a:p>
            <a:pPr marL="285750" indent="-285750">
              <a:buFont typeface="Arial" pitchFamily="34" charset="0"/>
              <a:buChar char="•"/>
            </a:pPr>
            <a:r>
              <a:rPr lang="en-US" i="1" dirty="0">
                <a:solidFill>
                  <a:srgbClr val="FF0000"/>
                </a:solidFill>
              </a:rPr>
              <a:t>When all firms produce where P=MC, the shortage that existed at Qs is eliminated and resources are efficiently allocated toward this good! </a:t>
            </a:r>
          </a:p>
        </p:txBody>
      </p:sp>
      <p:sp>
        <p:nvSpPr>
          <p:cNvPr id="11" name="TextBox 10"/>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Efficiency</a:t>
            </a:r>
            <a:endParaRPr lang="en-US" sz="1400" i="1" dirty="0">
              <a:latin typeface="Lucida Sans - 20"/>
            </a:endParaRPr>
          </a:p>
        </p:txBody>
      </p:sp>
    </p:spTree>
    <p:extLst>
      <p:ext uri="{BB962C8B-B14F-4D97-AF65-F5344CB8AC3E}">
        <p14:creationId xmlns:p14="http://schemas.microsoft.com/office/powerpoint/2010/main" val="394566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graphicFrame>
        <p:nvGraphicFramePr>
          <p:cNvPr id="26" name="Table 25"/>
          <p:cNvGraphicFramePr>
            <a:graphicFrameLocks noGrp="1"/>
          </p:cNvGraphicFramePr>
          <p:nvPr>
            <p:extLst>
              <p:ext uri="{D42A27DB-BD31-4B8C-83A1-F6EECF244321}">
                <p14:modId xmlns:p14="http://schemas.microsoft.com/office/powerpoint/2010/main" val="1876621867"/>
              </p:ext>
            </p:extLst>
          </p:nvPr>
        </p:nvGraphicFramePr>
        <p:xfrm>
          <a:off x="0" y="1536399"/>
          <a:ext cx="9144000" cy="4140501"/>
        </p:xfrm>
        <a:graphic>
          <a:graphicData uri="http://schemas.openxmlformats.org/drawingml/2006/table">
            <a:tbl>
              <a:tblPr firstRow="1" bandRow="1">
                <a:tableStyleId>{284E427A-3D55-4303-BF80-6455036E1DE7}</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413018">
                <a:tc>
                  <a:txBody>
                    <a:bodyPr/>
                    <a:lstStyle/>
                    <a:p>
                      <a:pPr algn="ctr"/>
                      <a:r>
                        <a:rPr lang="en-US" sz="1300" dirty="0">
                          <a:latin typeface="Gill Sans"/>
                        </a:rPr>
                        <a:t>Characteristic</a:t>
                      </a:r>
                    </a:p>
                  </a:txBody>
                  <a:tcPr marT="38100" marB="38100" anchor="ctr">
                    <a:lnL w="9525" cap="flat" cmpd="sng" algn="ctr">
                      <a:noFill/>
                      <a:prstDash val="solid"/>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tcPr>
                </a:tc>
                <a:tc>
                  <a:txBody>
                    <a:bodyPr/>
                    <a:lstStyle/>
                    <a:p>
                      <a:pPr algn="ctr"/>
                      <a:r>
                        <a:rPr lang="en-US" sz="1300" dirty="0"/>
                        <a:t>Pure (or Perfect)</a:t>
                      </a:r>
                    </a:p>
                    <a:p>
                      <a:pPr algn="ctr"/>
                      <a:r>
                        <a:rPr lang="en-US" sz="1300" dirty="0"/>
                        <a:t>Competition</a:t>
                      </a:r>
                      <a:endParaRPr lang="en-US" sz="1300" dirty="0">
                        <a:latin typeface="Gill Sans"/>
                      </a:endParaRPr>
                    </a:p>
                  </a:txBody>
                  <a:tcPr marT="38100" marB="38100" anchor="ctr">
                    <a:lnL w="9525" cap="flat" cmpd="sng" algn="ctr">
                      <a:noFill/>
                      <a:prstDash val="solid"/>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a:t>Monopolistic Competition</a:t>
                      </a:r>
                      <a:endParaRPr lang="en-US" sz="1300" dirty="0">
                        <a:latin typeface="Gill Sans"/>
                      </a:endParaRPr>
                    </a:p>
                  </a:txBody>
                  <a:tcPr marT="38100" marB="38100" anchor="ctr">
                    <a:lnL>
                      <a:noFill/>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a:t>Oligopoly</a:t>
                      </a:r>
                    </a:p>
                  </a:txBody>
                  <a:tcPr marT="38100" marB="38100" anchor="ctr">
                    <a:lnL>
                      <a:noFill/>
                    </a:lnL>
                    <a:lnR>
                      <a:noFill/>
                    </a:lnR>
                    <a:lnT w="9525" cap="flat" cmpd="sng" algn="ctr">
                      <a:noFill/>
                      <a:prstDash val="solid"/>
                    </a:lnT>
                    <a:lnB w="25400"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300" dirty="0"/>
                        <a:t>Monopoly</a:t>
                      </a:r>
                    </a:p>
                  </a:txBody>
                  <a:tcPr marT="38100" marB="38100" anchor="ctr">
                    <a:lnL>
                      <a:noFill/>
                    </a:lnL>
                    <a:lnR w="9525" cap="flat" cmpd="sng" algn="ctr">
                      <a:noFill/>
                      <a:prstDash val="solid"/>
                    </a:lnR>
                    <a:lnT w="9525" cap="flat" cmpd="sng" algn="ctr">
                      <a:noFill/>
                      <a:prstDash val="solid"/>
                    </a:lnT>
                    <a:lnB w="25400"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59726">
                <a:tc>
                  <a:txBody>
                    <a:bodyPr/>
                    <a:lstStyle/>
                    <a:p>
                      <a:pPr algn="ctr"/>
                      <a:r>
                        <a:rPr lang="en-US" sz="1400" b="1" dirty="0"/>
                        <a:t>Number of Firms</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sz="1100" dirty="0"/>
                        <a:t>VERY large number of firms</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sz="1100" dirty="0"/>
                        <a:t>Fairly large number of firms</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sz="1100" dirty="0"/>
                        <a:t>A few large firms dominate an industry</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sz="1100" dirty="0"/>
                        <a:t>Only ONE firm. The firm IS the industry</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99391">
                <a:tc>
                  <a:txBody>
                    <a:bodyPr/>
                    <a:lstStyle/>
                    <a:p>
                      <a:pPr algn="ctr"/>
                      <a:r>
                        <a:rPr lang="en-US" sz="1400" b="1" dirty="0"/>
                        <a:t>Price making abilities of individual firms</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Each firm is so small that changes in its own output do not affect market price, i.e. firms are price takers</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Firms are small relative to the industry, meaning changes in one firms output have only a slight impact on market price</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A change in one firm's output has significant impact on the market price, firms are price-makers. </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Changes in the firm's output cause changes in the price, i.e. the firm is a price-maker!</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092501">
                <a:tc>
                  <a:txBody>
                    <a:bodyPr/>
                    <a:lstStyle/>
                    <a:p>
                      <a:pPr algn="ctr"/>
                      <a:r>
                        <a:rPr lang="en-US" sz="1400" b="1" dirty="0"/>
                        <a:t>Type of product</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Firms all produce identical products, with no differentiation</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Products are slightly differentiated. Firms will advertise to try and further differentiate product. Branding! Advertising! </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Products can be identical (such as oil) or differentiated (such as Macs and Dells)</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Firms will likely use advertising to try and differentiate their products from competitors'</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sz="1100" dirty="0">
                          <a:latin typeface="Arial" pitchFamily="34" charset="0"/>
                          <a:cs typeface="Arial" pitchFamily="34" charset="0"/>
                        </a:rPr>
                        <a:t>Unique product,</a:t>
                      </a:r>
                      <a:r>
                        <a:rPr lang="en-US" sz="1100" baseline="0" dirty="0">
                          <a:latin typeface="Arial" pitchFamily="34" charset="0"/>
                          <a:cs typeface="Arial" pitchFamily="34" charset="0"/>
                        </a:rPr>
                        <a:t> no other firm makes anything like it.</a:t>
                      </a:r>
                      <a:endParaRPr lang="en-US" sz="1100" dirty="0">
                        <a:latin typeface="Arial" pitchFamily="34" charset="0"/>
                        <a:cs typeface="Arial" pitchFamily="34" charset="0"/>
                      </a:endParaRP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092501">
                <a:tc>
                  <a:txBody>
                    <a:bodyPr/>
                    <a:lstStyle/>
                    <a:p>
                      <a:pPr algn="ctr"/>
                      <a:r>
                        <a:rPr lang="en-US" sz="1400" b="1" dirty="0"/>
                        <a:t>Entry barriers</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r>
                        <a:rPr lang="en-US" sz="1100" dirty="0"/>
                        <a:t>Completely free entry and exit from the industry, i.e. NO barriers to entry.</a:t>
                      </a:r>
                      <a:r>
                        <a:rPr lang="en-US" sz="1100" baseline="0" dirty="0"/>
                        <a:t> </a:t>
                      </a:r>
                      <a:endParaRPr lang="en-US" sz="1100" dirty="0"/>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Limited barriers to entry, firms can enter or leave easily</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There are significant barriers to entry</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Significant barriers to entry exist, preventing new firms from entering and competing with the monopolist</a:t>
                      </a:r>
                    </a:p>
                  </a:txBody>
                  <a:tcPr marT="38100" marB="38100" anchor="ctr">
                    <a:lnL w="9525" cap="flat" cmpd="sng" algn="ctr">
                      <a:noFill/>
                      <a:prstDash val="soli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 name="TextBox 2"/>
          <p:cNvSpPr txBox="1"/>
          <p:nvPr/>
        </p:nvSpPr>
        <p:spPr>
          <a:xfrm>
            <a:off x="0" y="723900"/>
            <a:ext cx="9144000" cy="738664"/>
          </a:xfrm>
          <a:prstGeom prst="rect">
            <a:avLst/>
          </a:prstGeom>
          <a:noFill/>
        </p:spPr>
        <p:txBody>
          <a:bodyPr wrap="square" rtlCol="0">
            <a:spAutoFit/>
          </a:bodyPr>
          <a:lstStyle/>
          <a:p>
            <a:r>
              <a:rPr lang="en-US" sz="2400" dirty="0">
                <a:solidFill>
                  <a:srgbClr val="FF0000"/>
                </a:solidFill>
              </a:rPr>
              <a:t>Introduction to Market Structures</a:t>
            </a:r>
          </a:p>
          <a:p>
            <a:r>
              <a:rPr lang="en-US" dirty="0"/>
              <a:t>Product markets come in many forms. The four market structures are introduced below.</a:t>
            </a:r>
          </a:p>
        </p:txBody>
      </p:sp>
      <p:sp>
        <p:nvSpPr>
          <p:cNvPr id="12" name="TextBox 11"/>
          <p:cNvSpPr txBox="1"/>
          <p:nvPr/>
        </p:nvSpPr>
        <p:spPr>
          <a:xfrm>
            <a:off x="4902200" y="251520"/>
            <a:ext cx="2870200" cy="307777"/>
          </a:xfrm>
          <a:prstGeom prst="rect">
            <a:avLst/>
          </a:prstGeom>
          <a:noFill/>
        </p:spPr>
        <p:txBody>
          <a:bodyPr vert="horz" wrap="square" rtlCol="0">
            <a:spAutoFit/>
          </a:bodyPr>
          <a:lstStyle/>
          <a:p>
            <a:pPr algn="ctr"/>
            <a:r>
              <a:rPr lang="en-US" sz="1400" i="1" dirty="0">
                <a:latin typeface="Lucida Sans - 24"/>
              </a:rPr>
              <a:t>Four Market Structures</a:t>
            </a:r>
            <a:endParaRPr lang="en-US" sz="1400" i="1" dirty="0">
              <a:latin typeface="Lucida Sans - 20"/>
            </a:endParaRPr>
          </a:p>
        </p:txBody>
      </p:sp>
    </p:spTree>
    <p:extLst>
      <p:ext uri="{BB962C8B-B14F-4D97-AF65-F5344CB8AC3E}">
        <p14:creationId xmlns:p14="http://schemas.microsoft.com/office/powerpoint/2010/main" val="2940574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3" name="TextBox 2"/>
          <p:cNvSpPr txBox="1"/>
          <p:nvPr/>
        </p:nvSpPr>
        <p:spPr>
          <a:xfrm>
            <a:off x="0" y="723900"/>
            <a:ext cx="9144000" cy="4801314"/>
          </a:xfrm>
          <a:prstGeom prst="rect">
            <a:avLst/>
          </a:prstGeom>
          <a:noFill/>
        </p:spPr>
        <p:txBody>
          <a:bodyPr wrap="square" rtlCol="0">
            <a:spAutoFit/>
          </a:bodyPr>
          <a:lstStyle/>
          <a:p>
            <a:r>
              <a:rPr lang="en-US" sz="2400" dirty="0">
                <a:solidFill>
                  <a:srgbClr val="FF0000"/>
                </a:solidFill>
              </a:rPr>
              <a:t>Assumptions of the Perfectly Competitive Market Model</a:t>
            </a:r>
          </a:p>
          <a:p>
            <a:r>
              <a:rPr lang="en-US" dirty="0"/>
              <a:t>To begin our studies of competition in different markets, we will examine the perfectly competitive market model. </a:t>
            </a:r>
          </a:p>
          <a:p>
            <a:endParaRPr lang="en-US" sz="1600" b="1" dirty="0">
              <a:solidFill>
                <a:srgbClr val="2830D8"/>
              </a:solidFill>
            </a:endParaRPr>
          </a:p>
          <a:p>
            <a:r>
              <a:rPr lang="en-US" b="1" dirty="0">
                <a:solidFill>
                  <a:srgbClr val="2830D8"/>
                </a:solidFill>
              </a:rPr>
              <a:t>A perfectly competitive market is one in which: </a:t>
            </a:r>
          </a:p>
          <a:p>
            <a:pPr marL="285750" indent="-285750">
              <a:buFont typeface="Arial" pitchFamily="34" charset="0"/>
              <a:buChar char="•"/>
            </a:pPr>
            <a:r>
              <a:rPr lang="en-US" sz="1600" dirty="0"/>
              <a:t>There is a very large number of firms,</a:t>
            </a:r>
          </a:p>
          <a:p>
            <a:pPr marL="285750" indent="-285750">
              <a:buFont typeface="Arial" pitchFamily="34" charset="0"/>
              <a:buChar char="•"/>
            </a:pPr>
            <a:r>
              <a:rPr lang="en-US" sz="1600" dirty="0"/>
              <a:t>Selling identical products to one another,</a:t>
            </a:r>
          </a:p>
          <a:p>
            <a:pPr marL="285750" indent="-285750">
              <a:buFont typeface="Arial" pitchFamily="34" charset="0"/>
              <a:buChar char="•"/>
            </a:pPr>
            <a:r>
              <a:rPr lang="en-US" sz="1600" dirty="0"/>
              <a:t>In which there are no barriers to entry or exit</a:t>
            </a:r>
          </a:p>
          <a:p>
            <a:pPr marL="285750" indent="-285750">
              <a:buFont typeface="Arial" pitchFamily="34" charset="0"/>
              <a:buChar char="•"/>
            </a:pPr>
            <a:r>
              <a:rPr lang="en-US" sz="1600" dirty="0"/>
              <a:t>And in which individual firms have no control over the market price. </a:t>
            </a:r>
          </a:p>
          <a:p>
            <a:endParaRPr lang="en-US" sz="1600" b="1" dirty="0">
              <a:solidFill>
                <a:srgbClr val="2830D8"/>
              </a:solidFill>
            </a:endParaRPr>
          </a:p>
          <a:p>
            <a:r>
              <a:rPr lang="en-US" sz="1600" b="1" dirty="0">
                <a:solidFill>
                  <a:srgbClr val="2830D8"/>
                </a:solidFill>
              </a:rPr>
              <a:t>Example: </a:t>
            </a:r>
            <a:r>
              <a:rPr lang="en-US" sz="1600" dirty="0"/>
              <a:t>Imagine you live in New York City and want to have a cheese pizza for lunch. Let’s assume…</a:t>
            </a:r>
          </a:p>
          <a:p>
            <a:pPr marL="285750" indent="-285750">
              <a:buFont typeface="Arial" pitchFamily="34" charset="0"/>
              <a:buChar char="•"/>
            </a:pPr>
            <a:r>
              <a:rPr lang="en-US" sz="1600" dirty="0"/>
              <a:t>There are hundreds of pizza shops in New York</a:t>
            </a:r>
          </a:p>
          <a:p>
            <a:pPr marL="285750" indent="-285750">
              <a:buFont typeface="Arial" pitchFamily="34" charset="0"/>
              <a:buChar char="•"/>
            </a:pPr>
            <a:r>
              <a:rPr lang="en-US" sz="1600" dirty="0"/>
              <a:t>Every one of them has cheese pizza on their menu</a:t>
            </a:r>
          </a:p>
          <a:p>
            <a:pPr marL="285750" indent="-285750">
              <a:buFont typeface="Arial" pitchFamily="34" charset="0"/>
              <a:buChar char="•"/>
            </a:pPr>
            <a:r>
              <a:rPr lang="en-US" sz="1600" dirty="0"/>
              <a:t>They all pay their workers minimum wage. They all buy cheese, dough and tomato sauce at the same prices</a:t>
            </a:r>
          </a:p>
          <a:p>
            <a:pPr marL="285750" indent="-285750">
              <a:buFont typeface="Arial" pitchFamily="34" charset="0"/>
              <a:buChar char="•"/>
            </a:pPr>
            <a:r>
              <a:rPr lang="en-US" sz="1600" dirty="0"/>
              <a:t>It is cheap and easy to open a pizza shop, just as it is to shut one down if needed.</a:t>
            </a:r>
          </a:p>
          <a:p>
            <a:pPr algn="ctr"/>
            <a:r>
              <a:rPr lang="en-US" i="1" dirty="0">
                <a:solidFill>
                  <a:srgbClr val="FF0000"/>
                </a:solidFill>
              </a:rPr>
              <a:t>Based on these characteristics, the market for cheese pizzas in New York is close to perfectly competitive. You will pay the same price no matter where you order your pizza from!</a:t>
            </a:r>
          </a:p>
        </p:txBody>
      </p:sp>
      <p:sp>
        <p:nvSpPr>
          <p:cNvPr id="8" name="TextBox 7"/>
          <p:cNvSpPr txBox="1"/>
          <p:nvPr/>
        </p:nvSpPr>
        <p:spPr>
          <a:xfrm>
            <a:off x="4572000" y="251520"/>
            <a:ext cx="3200400" cy="307777"/>
          </a:xfrm>
          <a:prstGeom prst="rect">
            <a:avLst/>
          </a:prstGeom>
          <a:noFill/>
        </p:spPr>
        <p:txBody>
          <a:bodyPr vert="horz" wrap="square" rtlCol="0">
            <a:spAutoFit/>
          </a:bodyPr>
          <a:lstStyle/>
          <a:p>
            <a:pPr algn="ctr"/>
            <a:r>
              <a:rPr lang="en-US" sz="1400" i="1" dirty="0">
                <a:latin typeface="Lucida Sans - 24"/>
              </a:rPr>
              <a:t>Assumptions of Perfect Competition</a:t>
            </a:r>
            <a:endParaRPr lang="en-US" sz="1400" i="1" dirty="0">
              <a:latin typeface="Lucida Sans - 20"/>
            </a:endParaRPr>
          </a:p>
        </p:txBody>
      </p:sp>
    </p:spTree>
    <p:extLst>
      <p:ext uri="{BB962C8B-B14F-4D97-AF65-F5344CB8AC3E}">
        <p14:creationId xmlns:p14="http://schemas.microsoft.com/office/powerpoint/2010/main" val="267158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3" name="TextBox 2"/>
          <p:cNvSpPr txBox="1"/>
          <p:nvPr/>
        </p:nvSpPr>
        <p:spPr>
          <a:xfrm>
            <a:off x="0" y="723900"/>
            <a:ext cx="9144000" cy="2123658"/>
          </a:xfrm>
          <a:prstGeom prst="rect">
            <a:avLst/>
          </a:prstGeom>
          <a:noFill/>
        </p:spPr>
        <p:txBody>
          <a:bodyPr wrap="square" rtlCol="0">
            <a:spAutoFit/>
          </a:bodyPr>
          <a:lstStyle/>
          <a:p>
            <a:r>
              <a:rPr lang="en-US" sz="2400" dirty="0">
                <a:solidFill>
                  <a:srgbClr val="FF0000"/>
                </a:solidFill>
              </a:rPr>
              <a:t>Perfectly Competitive Firms are “Price Takers”</a:t>
            </a:r>
          </a:p>
          <a:p>
            <a:r>
              <a:rPr lang="en-US" dirty="0"/>
              <a:t>An individual firm in a perfectly competitive market has no control over the price of its own output. This is because the price is determined based on </a:t>
            </a:r>
            <a:r>
              <a:rPr lang="en-US" i="1" dirty="0"/>
              <a:t>market supply</a:t>
            </a:r>
            <a:r>
              <a:rPr lang="en-US" dirty="0"/>
              <a:t> and </a:t>
            </a:r>
            <a:r>
              <a:rPr lang="en-US" i="1" dirty="0"/>
              <a:t>market demand. </a:t>
            </a:r>
            <a:endParaRPr lang="en-US" sz="1600" b="1" dirty="0">
              <a:solidFill>
                <a:srgbClr val="2830D8"/>
              </a:solidFill>
            </a:endParaRPr>
          </a:p>
          <a:p>
            <a:r>
              <a:rPr lang="en-US" b="1" dirty="0">
                <a:solidFill>
                  <a:srgbClr val="2830D8"/>
                </a:solidFill>
              </a:rPr>
              <a:t>Note  from the graph below that: </a:t>
            </a:r>
          </a:p>
          <a:p>
            <a:pPr marL="285750" indent="-285750">
              <a:buFont typeface="Arial" pitchFamily="34" charset="0"/>
              <a:buChar char="•"/>
            </a:pPr>
            <a:r>
              <a:rPr lang="en-US" dirty="0">
                <a:solidFill>
                  <a:srgbClr val="2830D8"/>
                </a:solidFill>
              </a:rPr>
              <a:t>The demand seen by the firm is determined by the price in the market.</a:t>
            </a:r>
          </a:p>
          <a:p>
            <a:pPr marL="285750" indent="-285750">
              <a:buFont typeface="Arial" pitchFamily="34" charset="0"/>
              <a:buChar char="•"/>
            </a:pPr>
            <a:r>
              <a:rPr lang="en-US" dirty="0">
                <a:solidFill>
                  <a:srgbClr val="2830D8"/>
                </a:solidFill>
              </a:rPr>
              <a:t>Price also determines the firm’s marginal revenue</a:t>
            </a:r>
          </a:p>
          <a:p>
            <a:pPr marL="285750" indent="-285750">
              <a:buFont typeface="Arial" pitchFamily="34" charset="0"/>
              <a:buChar char="•"/>
            </a:pPr>
            <a:r>
              <a:rPr lang="en-US" dirty="0">
                <a:solidFill>
                  <a:srgbClr val="2830D8"/>
                </a:solidFill>
              </a:rPr>
              <a:t>The firm has no “price-making power” because if it raises its price, it will sell no output, and</a:t>
            </a:r>
          </a:p>
        </p:txBody>
      </p:sp>
      <p:pic>
        <p:nvPicPr>
          <p:cNvPr id="7" name="Picture 6"/>
          <p:cNvPicPr/>
          <p:nvPr/>
        </p:nvPicPr>
        <p:blipFill>
          <a:blip r:embed="rId2"/>
          <a:stretch>
            <a:fillRect/>
          </a:stretch>
        </p:blipFill>
        <p:spPr>
          <a:xfrm>
            <a:off x="0" y="2847558"/>
            <a:ext cx="5926560" cy="2753142"/>
          </a:xfrm>
          <a:prstGeom prst="rect">
            <a:avLst/>
          </a:prstGeom>
          <a:solidFill>
            <a:srgbClr val="FFFFFF"/>
          </a:solidFill>
          <a:ln>
            <a:noFill/>
            <a:prstDash/>
          </a:ln>
        </p:spPr>
      </p:pic>
      <p:sp>
        <p:nvSpPr>
          <p:cNvPr id="4" name="Rectangle 3"/>
          <p:cNvSpPr/>
          <p:nvPr/>
        </p:nvSpPr>
        <p:spPr>
          <a:xfrm>
            <a:off x="5791200" y="2781300"/>
            <a:ext cx="3352800" cy="2862322"/>
          </a:xfrm>
          <a:prstGeom prst="rect">
            <a:avLst/>
          </a:prstGeom>
        </p:spPr>
        <p:txBody>
          <a:bodyPr wrap="square">
            <a:spAutoFit/>
          </a:bodyPr>
          <a:lstStyle/>
          <a:p>
            <a:pPr marL="285750" indent="-285750">
              <a:buFont typeface="Arial" pitchFamily="34" charset="0"/>
              <a:buChar char="•"/>
            </a:pPr>
            <a:r>
              <a:rPr lang="en-US" dirty="0">
                <a:solidFill>
                  <a:srgbClr val="2830D8"/>
                </a:solidFill>
              </a:rPr>
              <a:t>if it lowers its price, it will not be able to cover its costs of production.</a:t>
            </a:r>
          </a:p>
          <a:p>
            <a:pPr marL="285750" indent="-285750">
              <a:buFont typeface="Arial" pitchFamily="34" charset="0"/>
              <a:buChar char="•"/>
            </a:pPr>
            <a:r>
              <a:rPr lang="en-US" dirty="0">
                <a:solidFill>
                  <a:srgbClr val="2830D8"/>
                </a:solidFill>
              </a:rPr>
              <a:t>Demand for the individual firm’s output is perfectly elastic</a:t>
            </a:r>
          </a:p>
          <a:p>
            <a:pPr marL="285750" indent="-285750">
              <a:buFont typeface="Arial" pitchFamily="34" charset="0"/>
              <a:buChar char="•"/>
            </a:pPr>
            <a:r>
              <a:rPr lang="en-US" dirty="0">
                <a:solidFill>
                  <a:srgbClr val="2830D8"/>
                </a:solidFill>
              </a:rPr>
              <a:t>To maximize its profits, a firm should produce where its marginal revenue equals its marginal costs.</a:t>
            </a:r>
            <a:endParaRPr lang="en-US" dirty="0"/>
          </a:p>
        </p:txBody>
      </p:sp>
      <p:sp>
        <p:nvSpPr>
          <p:cNvPr id="9" name="TextBox 8"/>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Assumptions of Perfect Competition</a:t>
            </a:r>
            <a:endParaRPr lang="en-US" sz="1400" i="1" dirty="0">
              <a:latin typeface="Lucida Sans - 20"/>
            </a:endParaRPr>
          </a:p>
        </p:txBody>
      </p:sp>
    </p:spTree>
    <p:extLst>
      <p:ext uri="{BB962C8B-B14F-4D97-AF65-F5344CB8AC3E}">
        <p14:creationId xmlns:p14="http://schemas.microsoft.com/office/powerpoint/2010/main" val="257521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91C1422-07BB-4B19-A863-B8DB0A984509}"/>
              </a:ext>
            </a:extLst>
          </p:cNvPr>
          <p:cNvGraphicFramePr>
            <a:graphicFrameLocks noGrp="1"/>
          </p:cNvGraphicFramePr>
          <p:nvPr>
            <p:extLst>
              <p:ext uri="{D42A27DB-BD31-4B8C-83A1-F6EECF244321}">
                <p14:modId xmlns:p14="http://schemas.microsoft.com/office/powerpoint/2010/main" val="2561599590"/>
              </p:ext>
            </p:extLst>
          </p:nvPr>
        </p:nvGraphicFramePr>
        <p:xfrm>
          <a:off x="304800" y="289620"/>
          <a:ext cx="8153400" cy="4777682"/>
        </p:xfrm>
        <a:graphic>
          <a:graphicData uri="http://schemas.openxmlformats.org/drawingml/2006/table">
            <a:tbl>
              <a:tblPr firstRow="1" bandRow="1">
                <a:tableStyleId>{5C22544A-7EE6-4342-B048-85BDC9FD1C3A}</a:tableStyleId>
              </a:tblPr>
              <a:tblGrid>
                <a:gridCol w="1630680">
                  <a:extLst>
                    <a:ext uri="{9D8B030D-6E8A-4147-A177-3AD203B41FA5}">
                      <a16:colId xmlns:a16="http://schemas.microsoft.com/office/drawing/2014/main" val="1344000296"/>
                    </a:ext>
                  </a:extLst>
                </a:gridCol>
                <a:gridCol w="1630680">
                  <a:extLst>
                    <a:ext uri="{9D8B030D-6E8A-4147-A177-3AD203B41FA5}">
                      <a16:colId xmlns:a16="http://schemas.microsoft.com/office/drawing/2014/main" val="527280160"/>
                    </a:ext>
                  </a:extLst>
                </a:gridCol>
                <a:gridCol w="1630680">
                  <a:extLst>
                    <a:ext uri="{9D8B030D-6E8A-4147-A177-3AD203B41FA5}">
                      <a16:colId xmlns:a16="http://schemas.microsoft.com/office/drawing/2014/main" val="1738410374"/>
                    </a:ext>
                  </a:extLst>
                </a:gridCol>
                <a:gridCol w="1630680">
                  <a:extLst>
                    <a:ext uri="{9D8B030D-6E8A-4147-A177-3AD203B41FA5}">
                      <a16:colId xmlns:a16="http://schemas.microsoft.com/office/drawing/2014/main" val="2551133755"/>
                    </a:ext>
                  </a:extLst>
                </a:gridCol>
                <a:gridCol w="1630680">
                  <a:extLst>
                    <a:ext uri="{9D8B030D-6E8A-4147-A177-3AD203B41FA5}">
                      <a16:colId xmlns:a16="http://schemas.microsoft.com/office/drawing/2014/main" val="3824349427"/>
                    </a:ext>
                  </a:extLst>
                </a:gridCol>
              </a:tblGrid>
              <a:tr h="682526">
                <a:tc>
                  <a:txBody>
                    <a:bodyPr/>
                    <a:lstStyle/>
                    <a:p>
                      <a:pPr algn="ctr"/>
                      <a:r>
                        <a:rPr lang="en-US" dirty="0"/>
                        <a:t>Quantity</a:t>
                      </a:r>
                    </a:p>
                  </a:txBody>
                  <a:tcPr/>
                </a:tc>
                <a:tc>
                  <a:txBody>
                    <a:bodyPr/>
                    <a:lstStyle/>
                    <a:p>
                      <a:pPr algn="ctr"/>
                      <a:r>
                        <a:rPr lang="en-US" dirty="0"/>
                        <a:t>Price – per unit</a:t>
                      </a:r>
                    </a:p>
                  </a:txBody>
                  <a:tcPr/>
                </a:tc>
                <a:tc>
                  <a:txBody>
                    <a:bodyPr/>
                    <a:lstStyle/>
                    <a:p>
                      <a:pPr algn="ctr"/>
                      <a:r>
                        <a:rPr lang="en-US" dirty="0"/>
                        <a:t>Total revenue</a:t>
                      </a:r>
                    </a:p>
                  </a:txBody>
                  <a:tcPr/>
                </a:tc>
                <a:tc>
                  <a:txBody>
                    <a:bodyPr/>
                    <a:lstStyle/>
                    <a:p>
                      <a:pPr algn="ctr"/>
                      <a:r>
                        <a:rPr lang="en-US" dirty="0"/>
                        <a:t>Average revenue</a:t>
                      </a:r>
                    </a:p>
                  </a:txBody>
                  <a:tcPr/>
                </a:tc>
                <a:tc>
                  <a:txBody>
                    <a:bodyPr/>
                    <a:lstStyle/>
                    <a:p>
                      <a:pPr algn="ctr"/>
                      <a:r>
                        <a:rPr lang="en-US" dirty="0"/>
                        <a:t>Marginal revenue</a:t>
                      </a:r>
                    </a:p>
                  </a:txBody>
                  <a:tcPr/>
                </a:tc>
                <a:extLst>
                  <a:ext uri="{0D108BD9-81ED-4DB2-BD59-A6C34878D82A}">
                    <a16:rowId xmlns:a16="http://schemas.microsoft.com/office/drawing/2014/main" val="49972832"/>
                  </a:ext>
                </a:extLst>
              </a:tr>
              <a:tr h="682526">
                <a:tc>
                  <a:txBody>
                    <a:bodyPr/>
                    <a:lstStyle/>
                    <a:p>
                      <a:pPr algn="ctr"/>
                      <a:r>
                        <a:rPr lang="en-US" dirty="0"/>
                        <a:t>1</a:t>
                      </a:r>
                    </a:p>
                  </a:txBody>
                  <a:tcPr/>
                </a:tc>
                <a:tc>
                  <a:txBody>
                    <a:bodyPr/>
                    <a:lstStyle/>
                    <a:p>
                      <a:pPr algn="ctr"/>
                      <a:r>
                        <a:rPr lang="en-US" dirty="0"/>
                        <a:t>10</a:t>
                      </a:r>
                    </a:p>
                  </a:txBody>
                  <a:tcPr/>
                </a:tc>
                <a:tc>
                  <a:txBody>
                    <a:bodyPr/>
                    <a:lstStyle/>
                    <a:p>
                      <a:pPr algn="ctr"/>
                      <a:r>
                        <a:rPr lang="en-US" dirty="0"/>
                        <a:t>10</a:t>
                      </a:r>
                    </a:p>
                  </a:txBody>
                  <a:tcPr/>
                </a:tc>
                <a:tc>
                  <a:txBody>
                    <a:bodyPr/>
                    <a:lstStyle/>
                    <a:p>
                      <a:pPr algn="ctr"/>
                      <a:r>
                        <a:rPr lang="en-US" dirty="0"/>
                        <a:t>10</a:t>
                      </a:r>
                    </a:p>
                  </a:txBody>
                  <a:tcPr/>
                </a:tc>
                <a:tc>
                  <a:txBody>
                    <a:bodyPr/>
                    <a:lstStyle/>
                    <a:p>
                      <a:pPr algn="ctr"/>
                      <a:r>
                        <a:rPr lang="en-US" dirty="0"/>
                        <a:t>-</a:t>
                      </a:r>
                    </a:p>
                  </a:txBody>
                  <a:tcPr/>
                </a:tc>
                <a:extLst>
                  <a:ext uri="{0D108BD9-81ED-4DB2-BD59-A6C34878D82A}">
                    <a16:rowId xmlns:a16="http://schemas.microsoft.com/office/drawing/2014/main" val="60478624"/>
                  </a:ext>
                </a:extLst>
              </a:tr>
              <a:tr h="682526">
                <a:tc>
                  <a:txBody>
                    <a:bodyPr/>
                    <a:lstStyle/>
                    <a:p>
                      <a:pPr algn="ctr"/>
                      <a:r>
                        <a:rPr lang="en-US" dirty="0"/>
                        <a:t>2</a:t>
                      </a:r>
                    </a:p>
                  </a:txBody>
                  <a:tcPr/>
                </a:tc>
                <a:tc>
                  <a:txBody>
                    <a:bodyPr/>
                    <a:lstStyle/>
                    <a:p>
                      <a:pPr algn="ctr"/>
                      <a:r>
                        <a:rPr lang="en-US" dirty="0"/>
                        <a:t>10</a:t>
                      </a:r>
                    </a:p>
                  </a:txBody>
                  <a:tcPr/>
                </a:tc>
                <a:tc>
                  <a:txBody>
                    <a:bodyPr/>
                    <a:lstStyle/>
                    <a:p>
                      <a:pPr algn="ctr"/>
                      <a:r>
                        <a:rPr lang="en-US" dirty="0"/>
                        <a:t>20</a:t>
                      </a:r>
                    </a:p>
                  </a:txBody>
                  <a:tcPr/>
                </a:tc>
                <a:tc>
                  <a:txBody>
                    <a:bodyPr/>
                    <a:lstStyle/>
                    <a:p>
                      <a:pPr algn="ctr"/>
                      <a:r>
                        <a:rPr lang="en-US" dirty="0"/>
                        <a:t>10</a:t>
                      </a:r>
                    </a:p>
                  </a:txBody>
                  <a:tcPr/>
                </a:tc>
                <a:tc>
                  <a:txBody>
                    <a:bodyPr/>
                    <a:lstStyle/>
                    <a:p>
                      <a:pPr algn="ctr"/>
                      <a:r>
                        <a:rPr lang="en-US" dirty="0"/>
                        <a:t>10</a:t>
                      </a:r>
                    </a:p>
                  </a:txBody>
                  <a:tcPr/>
                </a:tc>
                <a:extLst>
                  <a:ext uri="{0D108BD9-81ED-4DB2-BD59-A6C34878D82A}">
                    <a16:rowId xmlns:a16="http://schemas.microsoft.com/office/drawing/2014/main" val="761902495"/>
                  </a:ext>
                </a:extLst>
              </a:tr>
              <a:tr h="682526">
                <a:tc>
                  <a:txBody>
                    <a:bodyPr/>
                    <a:lstStyle/>
                    <a:p>
                      <a:pPr algn="ctr"/>
                      <a:r>
                        <a:rPr lang="en-US" dirty="0"/>
                        <a:t>3</a:t>
                      </a:r>
                    </a:p>
                  </a:txBody>
                  <a:tcPr/>
                </a:tc>
                <a:tc>
                  <a:txBody>
                    <a:bodyPr/>
                    <a:lstStyle/>
                    <a:p>
                      <a:pPr algn="ctr"/>
                      <a:r>
                        <a:rPr lang="en-US" dirty="0"/>
                        <a:t>10</a:t>
                      </a:r>
                    </a:p>
                  </a:txBody>
                  <a:tcPr/>
                </a:tc>
                <a:tc>
                  <a:txBody>
                    <a:bodyPr/>
                    <a:lstStyle/>
                    <a:p>
                      <a:pPr algn="ctr"/>
                      <a:r>
                        <a:rPr lang="en-US" dirty="0"/>
                        <a:t>30</a:t>
                      </a:r>
                    </a:p>
                  </a:txBody>
                  <a:tcPr/>
                </a:tc>
                <a:tc>
                  <a:txBody>
                    <a:bodyPr/>
                    <a:lstStyle/>
                    <a:p>
                      <a:pPr algn="ctr"/>
                      <a:r>
                        <a:rPr lang="en-US" dirty="0"/>
                        <a:t>10</a:t>
                      </a:r>
                    </a:p>
                  </a:txBody>
                  <a:tcPr/>
                </a:tc>
                <a:tc>
                  <a:txBody>
                    <a:bodyPr/>
                    <a:lstStyle/>
                    <a:p>
                      <a:pPr algn="ctr"/>
                      <a:r>
                        <a:rPr lang="en-US" dirty="0"/>
                        <a:t>10</a:t>
                      </a:r>
                    </a:p>
                  </a:txBody>
                  <a:tcPr/>
                </a:tc>
                <a:extLst>
                  <a:ext uri="{0D108BD9-81ED-4DB2-BD59-A6C34878D82A}">
                    <a16:rowId xmlns:a16="http://schemas.microsoft.com/office/drawing/2014/main" val="2462753166"/>
                  </a:ext>
                </a:extLst>
              </a:tr>
              <a:tr h="682526">
                <a:tc>
                  <a:txBody>
                    <a:bodyPr/>
                    <a:lstStyle/>
                    <a:p>
                      <a:pPr algn="ctr"/>
                      <a:r>
                        <a:rPr lang="en-US" dirty="0"/>
                        <a:t>4</a:t>
                      </a:r>
                    </a:p>
                  </a:txBody>
                  <a:tcPr/>
                </a:tc>
                <a:tc>
                  <a:txBody>
                    <a:bodyPr/>
                    <a:lstStyle/>
                    <a:p>
                      <a:pPr algn="ctr"/>
                      <a:r>
                        <a:rPr lang="en-US" dirty="0"/>
                        <a:t>10</a:t>
                      </a:r>
                    </a:p>
                  </a:txBody>
                  <a:tcPr/>
                </a:tc>
                <a:tc>
                  <a:txBody>
                    <a:bodyPr/>
                    <a:lstStyle/>
                    <a:p>
                      <a:pPr algn="ctr"/>
                      <a:r>
                        <a:rPr lang="en-US" dirty="0"/>
                        <a:t>40</a:t>
                      </a:r>
                    </a:p>
                  </a:txBody>
                  <a:tcPr/>
                </a:tc>
                <a:tc>
                  <a:txBody>
                    <a:bodyPr/>
                    <a:lstStyle/>
                    <a:p>
                      <a:pPr algn="ctr"/>
                      <a:r>
                        <a:rPr lang="en-US" dirty="0"/>
                        <a:t>10</a:t>
                      </a:r>
                    </a:p>
                  </a:txBody>
                  <a:tcPr/>
                </a:tc>
                <a:tc>
                  <a:txBody>
                    <a:bodyPr/>
                    <a:lstStyle/>
                    <a:p>
                      <a:pPr algn="ctr"/>
                      <a:r>
                        <a:rPr lang="en-US" dirty="0"/>
                        <a:t>10</a:t>
                      </a:r>
                    </a:p>
                  </a:txBody>
                  <a:tcPr/>
                </a:tc>
                <a:extLst>
                  <a:ext uri="{0D108BD9-81ED-4DB2-BD59-A6C34878D82A}">
                    <a16:rowId xmlns:a16="http://schemas.microsoft.com/office/drawing/2014/main" val="4180230352"/>
                  </a:ext>
                </a:extLst>
              </a:tr>
              <a:tr h="682526">
                <a:tc>
                  <a:txBody>
                    <a:bodyPr/>
                    <a:lstStyle/>
                    <a:p>
                      <a:pPr algn="ctr"/>
                      <a:r>
                        <a:rPr lang="en-US" dirty="0"/>
                        <a:t>5</a:t>
                      </a:r>
                    </a:p>
                  </a:txBody>
                  <a:tcPr/>
                </a:tc>
                <a:tc>
                  <a:txBody>
                    <a:bodyPr/>
                    <a:lstStyle/>
                    <a:p>
                      <a:pPr algn="ctr"/>
                      <a:r>
                        <a:rPr lang="en-US" dirty="0"/>
                        <a:t>10</a:t>
                      </a:r>
                    </a:p>
                  </a:txBody>
                  <a:tcPr/>
                </a:tc>
                <a:tc>
                  <a:txBody>
                    <a:bodyPr/>
                    <a:lstStyle/>
                    <a:p>
                      <a:pPr algn="ctr"/>
                      <a:r>
                        <a:rPr lang="en-US" dirty="0"/>
                        <a:t>50</a:t>
                      </a:r>
                    </a:p>
                  </a:txBody>
                  <a:tcPr/>
                </a:tc>
                <a:tc>
                  <a:txBody>
                    <a:bodyPr/>
                    <a:lstStyle/>
                    <a:p>
                      <a:pPr algn="ctr"/>
                      <a:r>
                        <a:rPr lang="en-US" dirty="0"/>
                        <a:t>10</a:t>
                      </a:r>
                    </a:p>
                  </a:txBody>
                  <a:tcPr/>
                </a:tc>
                <a:tc>
                  <a:txBody>
                    <a:bodyPr/>
                    <a:lstStyle/>
                    <a:p>
                      <a:pPr algn="ctr"/>
                      <a:r>
                        <a:rPr lang="en-US" dirty="0"/>
                        <a:t>10</a:t>
                      </a:r>
                    </a:p>
                  </a:txBody>
                  <a:tcPr/>
                </a:tc>
                <a:extLst>
                  <a:ext uri="{0D108BD9-81ED-4DB2-BD59-A6C34878D82A}">
                    <a16:rowId xmlns:a16="http://schemas.microsoft.com/office/drawing/2014/main" val="1526560924"/>
                  </a:ext>
                </a:extLst>
              </a:tr>
              <a:tr h="682526">
                <a:tc>
                  <a:txBody>
                    <a:bodyPr/>
                    <a:lstStyle/>
                    <a:p>
                      <a:pPr algn="ctr"/>
                      <a:r>
                        <a:rPr lang="en-US" dirty="0"/>
                        <a:t>6</a:t>
                      </a:r>
                    </a:p>
                  </a:txBody>
                  <a:tcPr/>
                </a:tc>
                <a:tc>
                  <a:txBody>
                    <a:bodyPr/>
                    <a:lstStyle/>
                    <a:p>
                      <a:pPr algn="ctr"/>
                      <a:r>
                        <a:rPr lang="en-US" dirty="0"/>
                        <a:t>10</a:t>
                      </a:r>
                    </a:p>
                  </a:txBody>
                  <a:tcPr/>
                </a:tc>
                <a:tc>
                  <a:txBody>
                    <a:bodyPr/>
                    <a:lstStyle/>
                    <a:p>
                      <a:pPr algn="ctr"/>
                      <a:r>
                        <a:rPr lang="en-US" dirty="0"/>
                        <a:t>60</a:t>
                      </a:r>
                    </a:p>
                  </a:txBody>
                  <a:tcPr/>
                </a:tc>
                <a:tc>
                  <a:txBody>
                    <a:bodyPr/>
                    <a:lstStyle/>
                    <a:p>
                      <a:pPr algn="ctr"/>
                      <a:r>
                        <a:rPr lang="en-US" dirty="0"/>
                        <a:t>10</a:t>
                      </a:r>
                    </a:p>
                  </a:txBody>
                  <a:tcPr/>
                </a:tc>
                <a:tc>
                  <a:txBody>
                    <a:bodyPr/>
                    <a:lstStyle/>
                    <a:p>
                      <a:pPr algn="ctr"/>
                      <a:r>
                        <a:rPr lang="en-US"/>
                        <a:t>10</a:t>
                      </a:r>
                      <a:endParaRPr lang="en-US" dirty="0"/>
                    </a:p>
                  </a:txBody>
                  <a:tcPr/>
                </a:tc>
                <a:extLst>
                  <a:ext uri="{0D108BD9-81ED-4DB2-BD59-A6C34878D82A}">
                    <a16:rowId xmlns:a16="http://schemas.microsoft.com/office/drawing/2014/main" val="1782997075"/>
                  </a:ext>
                </a:extLst>
              </a:tr>
            </a:tbl>
          </a:graphicData>
        </a:graphic>
      </p:graphicFrame>
    </p:spTree>
    <p:extLst>
      <p:ext uri="{BB962C8B-B14F-4D97-AF65-F5344CB8AC3E}">
        <p14:creationId xmlns:p14="http://schemas.microsoft.com/office/powerpoint/2010/main" val="1040794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3" name="TextBox 2"/>
          <p:cNvSpPr txBox="1"/>
          <p:nvPr/>
        </p:nvSpPr>
        <p:spPr>
          <a:xfrm>
            <a:off x="0" y="723900"/>
            <a:ext cx="9144000" cy="1846659"/>
          </a:xfrm>
          <a:prstGeom prst="rect">
            <a:avLst/>
          </a:prstGeom>
          <a:noFill/>
        </p:spPr>
        <p:txBody>
          <a:bodyPr wrap="square" rtlCol="0">
            <a:spAutoFit/>
          </a:bodyPr>
          <a:lstStyle/>
          <a:p>
            <a:r>
              <a:rPr lang="en-US" sz="2400" dirty="0">
                <a:solidFill>
                  <a:srgbClr val="FF0000"/>
                </a:solidFill>
              </a:rPr>
              <a:t>Profit Maximization for the Perfect Competitor</a:t>
            </a:r>
          </a:p>
          <a:p>
            <a:r>
              <a:rPr lang="en-US" dirty="0"/>
              <a:t>In our previous unit we learned that, to maximize its economic profits at any given time, a firm should produce at the quantity at which its marginal revenue (MR) equals its marginal cost (MC)</a:t>
            </a:r>
          </a:p>
          <a:p>
            <a:r>
              <a:rPr lang="en-US" b="1" dirty="0">
                <a:solidFill>
                  <a:srgbClr val="2830D8"/>
                </a:solidFill>
              </a:rPr>
              <a:t>In the graph below: </a:t>
            </a:r>
          </a:p>
          <a:p>
            <a:pPr marL="285750" indent="-285750">
              <a:buFont typeface="Arial" pitchFamily="34" charset="0"/>
              <a:buChar char="•"/>
            </a:pPr>
            <a:r>
              <a:rPr lang="en-US" dirty="0"/>
              <a:t>The firm is facing a marginal revenue equal to </a:t>
            </a:r>
            <a:r>
              <a:rPr lang="en-US" dirty="0" err="1"/>
              <a:t>Pe</a:t>
            </a:r>
            <a:r>
              <a:rPr lang="en-US" dirty="0"/>
              <a:t>, determined by the market price at any given time.</a:t>
            </a:r>
          </a:p>
        </p:txBody>
      </p:sp>
      <p:pic>
        <p:nvPicPr>
          <p:cNvPr id="9" name="Picture 8"/>
          <p:cNvPicPr/>
          <p:nvPr/>
        </p:nvPicPr>
        <p:blipFill>
          <a:blip r:embed="rId2"/>
          <a:stretch>
            <a:fillRect/>
          </a:stretch>
        </p:blipFill>
        <p:spPr>
          <a:xfrm>
            <a:off x="3048000" y="2476500"/>
            <a:ext cx="6019800" cy="2999198"/>
          </a:xfrm>
          <a:prstGeom prst="rect">
            <a:avLst/>
          </a:prstGeom>
          <a:solidFill>
            <a:srgbClr val="FFFFFF"/>
          </a:solidFill>
          <a:ln>
            <a:noFill/>
            <a:prstDash/>
          </a:ln>
        </p:spPr>
      </p:pic>
      <p:sp>
        <p:nvSpPr>
          <p:cNvPr id="5" name="Rectangle 4"/>
          <p:cNvSpPr/>
          <p:nvPr/>
        </p:nvSpPr>
        <p:spPr>
          <a:xfrm>
            <a:off x="18762" y="2476500"/>
            <a:ext cx="3181638" cy="3262432"/>
          </a:xfrm>
          <a:prstGeom prst="rect">
            <a:avLst/>
          </a:prstGeom>
        </p:spPr>
        <p:txBody>
          <a:bodyPr wrap="square">
            <a:spAutoFit/>
          </a:bodyPr>
          <a:lstStyle/>
          <a:p>
            <a:pPr marL="285750" indent="-285750">
              <a:buFont typeface="Arial" pitchFamily="34" charset="0"/>
              <a:buChar char="•"/>
            </a:pPr>
            <a:r>
              <a:rPr lang="en-US" dirty="0"/>
              <a:t>The firm’s marginal cost increases steadily due to diminishing returns </a:t>
            </a:r>
            <a:r>
              <a:rPr lang="en-US" sz="1600" dirty="0"/>
              <a:t>(to make more pizzas in the short-run, more cooks must be hired, but because capital is fixed the marginal product of cooks decreases as more are added)</a:t>
            </a:r>
          </a:p>
          <a:p>
            <a:pPr marL="285750" indent="-285750">
              <a:buFont typeface="Arial" pitchFamily="34" charset="0"/>
              <a:buChar char="•"/>
            </a:pPr>
            <a:r>
              <a:rPr lang="en-US" dirty="0"/>
              <a:t>Based on its MC and MR, the firm will maximize its profits (or minimize its losses) by producing at </a:t>
            </a:r>
            <a:r>
              <a:rPr lang="en-US" dirty="0" err="1"/>
              <a:t>Qf</a:t>
            </a:r>
            <a:endParaRPr lang="en-US" sz="2000" dirty="0"/>
          </a:p>
        </p:txBody>
      </p:sp>
      <p:sp>
        <p:nvSpPr>
          <p:cNvPr id="11" name="TextBox 10"/>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Profit Maximization in the Short-run</a:t>
            </a:r>
            <a:endParaRPr lang="en-US" sz="1400" i="1" dirty="0">
              <a:latin typeface="Lucida Sans - 20"/>
            </a:endParaRPr>
          </a:p>
        </p:txBody>
      </p:sp>
    </p:spTree>
    <p:extLst>
      <p:ext uri="{BB962C8B-B14F-4D97-AF65-F5344CB8AC3E}">
        <p14:creationId xmlns:p14="http://schemas.microsoft.com/office/powerpoint/2010/main" val="267455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3" name="TextBox 2"/>
          <p:cNvSpPr txBox="1"/>
          <p:nvPr/>
        </p:nvSpPr>
        <p:spPr>
          <a:xfrm>
            <a:off x="0" y="723900"/>
            <a:ext cx="9144000" cy="1569660"/>
          </a:xfrm>
          <a:prstGeom prst="rect">
            <a:avLst/>
          </a:prstGeom>
          <a:noFill/>
        </p:spPr>
        <p:txBody>
          <a:bodyPr wrap="square" rtlCol="0">
            <a:spAutoFit/>
          </a:bodyPr>
          <a:lstStyle/>
          <a:p>
            <a:r>
              <a:rPr lang="en-US" sz="2400" dirty="0">
                <a:solidFill>
                  <a:srgbClr val="FF0000"/>
                </a:solidFill>
              </a:rPr>
              <a:t>Determining Short-run Economic Profits or Loss</a:t>
            </a:r>
          </a:p>
          <a:p>
            <a:r>
              <a:rPr lang="en-US" dirty="0"/>
              <a:t>A firm will maximize its profits (or minimize its losses) by producing at the quantity where MR=MC. To determine whether a firm is actually earning profits, breaking even, or earning losses at this quantity, we must consider both the firm’s average revenue (the price) and its average total cost.</a:t>
            </a:r>
          </a:p>
        </p:txBody>
      </p:sp>
      <p:pic>
        <p:nvPicPr>
          <p:cNvPr id="10" name="Picture 9"/>
          <p:cNvPicPr/>
          <p:nvPr/>
        </p:nvPicPr>
        <p:blipFill>
          <a:blip r:embed="rId2"/>
          <a:stretch>
            <a:fillRect/>
          </a:stretch>
        </p:blipFill>
        <p:spPr>
          <a:xfrm>
            <a:off x="4617354" y="2019300"/>
            <a:ext cx="4336146" cy="3606229"/>
          </a:xfrm>
          <a:prstGeom prst="rect">
            <a:avLst/>
          </a:prstGeom>
          <a:solidFill>
            <a:srgbClr val="FFFFFF"/>
          </a:solidFill>
          <a:ln>
            <a:noFill/>
            <a:prstDash/>
          </a:ln>
        </p:spPr>
      </p:pic>
      <p:sp>
        <p:nvSpPr>
          <p:cNvPr id="4" name="TextBox 3"/>
          <p:cNvSpPr txBox="1"/>
          <p:nvPr/>
        </p:nvSpPr>
        <p:spPr>
          <a:xfrm>
            <a:off x="30846" y="2293560"/>
            <a:ext cx="4617354" cy="3693319"/>
          </a:xfrm>
          <a:prstGeom prst="rect">
            <a:avLst/>
          </a:prstGeom>
          <a:noFill/>
        </p:spPr>
        <p:txBody>
          <a:bodyPr wrap="square" rtlCol="0">
            <a:spAutoFit/>
          </a:bodyPr>
          <a:lstStyle/>
          <a:p>
            <a:r>
              <a:rPr lang="en-US" b="1" dirty="0">
                <a:solidFill>
                  <a:srgbClr val="2830D8"/>
                </a:solidFill>
              </a:rPr>
              <a:t>Short-run Costs of Production: </a:t>
            </a:r>
            <a:r>
              <a:rPr lang="en-US" dirty="0"/>
              <a:t>Recall from our earlier unit that a firm faces the following short-run production costs:</a:t>
            </a:r>
          </a:p>
          <a:p>
            <a:pPr marL="285750" indent="-285750">
              <a:buFont typeface="Arial" pitchFamily="34" charset="0"/>
              <a:buChar char="•"/>
            </a:pPr>
            <a:r>
              <a:rPr lang="en-US" dirty="0"/>
              <a:t>Marginal Cost, which slopes upwards because of diminishing marginal returns</a:t>
            </a:r>
          </a:p>
          <a:p>
            <a:pPr marL="285750" indent="-285750">
              <a:buFont typeface="Arial" pitchFamily="34" charset="0"/>
              <a:buChar char="•"/>
            </a:pPr>
            <a:r>
              <a:rPr lang="en-US" dirty="0"/>
              <a:t>Average variable cost, which is the per unit labor costs of production</a:t>
            </a:r>
          </a:p>
          <a:p>
            <a:pPr marL="285750" indent="-285750">
              <a:buFont typeface="Arial" pitchFamily="34" charset="0"/>
              <a:buChar char="•"/>
            </a:pPr>
            <a:r>
              <a:rPr lang="en-US" dirty="0"/>
              <a:t>Average total cost, which is the average variable costs plus the average fixed costs (the per-unit costs of fixed capital resources)</a:t>
            </a:r>
          </a:p>
          <a:p>
            <a:pPr marL="285750" indent="-285750">
              <a:buFont typeface="Arial" pitchFamily="34" charset="0"/>
              <a:buChar char="•"/>
            </a:pPr>
            <a:r>
              <a:rPr lang="en-US" dirty="0"/>
              <a:t>Recall also that MC must intersect the average cost curves at their lowest points.</a:t>
            </a:r>
          </a:p>
          <a:p>
            <a:endParaRPr lang="en-US" dirty="0"/>
          </a:p>
        </p:txBody>
      </p:sp>
      <p:sp>
        <p:nvSpPr>
          <p:cNvPr id="11" name="TextBox 10"/>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Profit Maximization in the Short-run</a:t>
            </a:r>
            <a:endParaRPr lang="en-US" sz="1400" i="1" dirty="0">
              <a:latin typeface="Lucida Sans - 20"/>
            </a:endParaRPr>
          </a:p>
        </p:txBody>
      </p:sp>
    </p:spTree>
    <p:extLst>
      <p:ext uri="{BB962C8B-B14F-4D97-AF65-F5344CB8AC3E}">
        <p14:creationId xmlns:p14="http://schemas.microsoft.com/office/powerpoint/2010/main" val="216344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3" name="TextBox 2"/>
          <p:cNvSpPr txBox="1"/>
          <p:nvPr/>
        </p:nvSpPr>
        <p:spPr>
          <a:xfrm>
            <a:off x="0" y="723900"/>
            <a:ext cx="9144000" cy="1846659"/>
          </a:xfrm>
          <a:prstGeom prst="rect">
            <a:avLst/>
          </a:prstGeom>
          <a:noFill/>
        </p:spPr>
        <p:txBody>
          <a:bodyPr wrap="square" rtlCol="0">
            <a:spAutoFit/>
          </a:bodyPr>
          <a:lstStyle/>
          <a:p>
            <a:r>
              <a:rPr lang="en-US" sz="2400" dirty="0">
                <a:solidFill>
                  <a:srgbClr val="FF0000"/>
                </a:solidFill>
              </a:rPr>
              <a:t>Profit Maximization in the Short-run: The Profit-earning Firm</a:t>
            </a:r>
          </a:p>
          <a:p>
            <a:r>
              <a:rPr lang="en-US" dirty="0"/>
              <a:t>If, when producing at its MC=MR point, a firm in a perfectly competitive market is selling its output for a price that is greater than its average total cost, then the firm is earning economic profits. Economic profits mean the firm is covering all of its explicit and implicit costs, and is earning additional revenue beyond these as well.</a:t>
            </a:r>
          </a:p>
          <a:p>
            <a:endParaRPr lang="en-US" dirty="0"/>
          </a:p>
        </p:txBody>
      </p:sp>
      <p:pic>
        <p:nvPicPr>
          <p:cNvPr id="9" name="Picture 8"/>
          <p:cNvPicPr/>
          <p:nvPr/>
        </p:nvPicPr>
        <p:blipFill>
          <a:blip r:embed="rId2"/>
          <a:stretch>
            <a:fillRect/>
          </a:stretch>
        </p:blipFill>
        <p:spPr>
          <a:xfrm>
            <a:off x="3053236" y="2400300"/>
            <a:ext cx="6014564" cy="2956492"/>
          </a:xfrm>
          <a:prstGeom prst="rect">
            <a:avLst/>
          </a:prstGeom>
          <a:solidFill>
            <a:srgbClr val="FFFFFF"/>
          </a:solidFill>
          <a:ln>
            <a:noFill/>
            <a:prstDash/>
          </a:ln>
        </p:spPr>
      </p:pic>
      <p:sp>
        <p:nvSpPr>
          <p:cNvPr id="5" name="TextBox 4"/>
          <p:cNvSpPr txBox="1"/>
          <p:nvPr/>
        </p:nvSpPr>
        <p:spPr>
          <a:xfrm>
            <a:off x="0" y="2225576"/>
            <a:ext cx="3200400" cy="3539430"/>
          </a:xfrm>
          <a:prstGeom prst="rect">
            <a:avLst/>
          </a:prstGeom>
          <a:noFill/>
        </p:spPr>
        <p:txBody>
          <a:bodyPr wrap="square" rtlCol="0">
            <a:spAutoFit/>
          </a:bodyPr>
          <a:lstStyle/>
          <a:p>
            <a:r>
              <a:rPr lang="en-US" sz="1600" b="1" dirty="0">
                <a:solidFill>
                  <a:srgbClr val="2830D8"/>
                </a:solidFill>
              </a:rPr>
              <a:t>Study the graph, and note:</a:t>
            </a:r>
            <a:endParaRPr lang="en-US" sz="1600" dirty="0"/>
          </a:p>
          <a:p>
            <a:pPr marL="285750" indent="-285750">
              <a:buFont typeface="Arial" pitchFamily="34" charset="0"/>
              <a:buChar char="•"/>
            </a:pPr>
            <a:r>
              <a:rPr lang="en-US" sz="1600" dirty="0"/>
              <a:t>The market demand is relatively high, presenting firms with a price that is greater than their ATC</a:t>
            </a:r>
          </a:p>
          <a:p>
            <a:pPr marL="285750" indent="-285750">
              <a:buFont typeface="Arial" pitchFamily="34" charset="0"/>
              <a:buChar char="•"/>
            </a:pPr>
            <a:r>
              <a:rPr lang="en-US" sz="1600" dirty="0"/>
              <a:t>The firm’s economic profits is the blue area (P-ATC)</a:t>
            </a:r>
            <a:r>
              <a:rPr lang="en-US" sz="1600" dirty="0" err="1"/>
              <a:t>xQ</a:t>
            </a:r>
            <a:r>
              <a:rPr lang="en-US" sz="1600" dirty="0"/>
              <a:t>. </a:t>
            </a:r>
          </a:p>
          <a:p>
            <a:pPr marL="285750" indent="-285750">
              <a:buFont typeface="Arial" pitchFamily="34" charset="0"/>
              <a:buChar char="•"/>
            </a:pPr>
            <a:r>
              <a:rPr lang="en-US" sz="1600" dirty="0"/>
              <a:t>The firm is maximizing its profits by producing where MR=MC.</a:t>
            </a:r>
          </a:p>
          <a:p>
            <a:pPr marL="285750" indent="-285750">
              <a:buFont typeface="Arial" pitchFamily="34" charset="0"/>
              <a:buChar char="•"/>
            </a:pPr>
            <a:r>
              <a:rPr lang="en-US" sz="1600" dirty="0"/>
              <a:t>Due to the absence of entry barriers, these profits will not be sustained in the long-run, as new firms will enter the market.</a:t>
            </a:r>
          </a:p>
          <a:p>
            <a:pPr marL="285750" indent="-285750">
              <a:buFont typeface="Arial" pitchFamily="34" charset="0"/>
              <a:buChar char="•"/>
            </a:pPr>
            <a:endParaRPr lang="en-US" sz="1600" dirty="0"/>
          </a:p>
        </p:txBody>
      </p:sp>
      <p:sp>
        <p:nvSpPr>
          <p:cNvPr id="11" name="TextBox 10"/>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Profit Maximization in the Short-run</a:t>
            </a:r>
            <a:endParaRPr lang="en-US" sz="1400" i="1" dirty="0">
              <a:latin typeface="Lucida Sans - 20"/>
            </a:endParaRPr>
          </a:p>
        </p:txBody>
      </p:sp>
    </p:spTree>
    <p:extLst>
      <p:ext uri="{BB962C8B-B14F-4D97-AF65-F5344CB8AC3E}">
        <p14:creationId xmlns:p14="http://schemas.microsoft.com/office/powerpoint/2010/main" val="423362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0"/>
            <a:ext cx="9144000" cy="697260"/>
            <a:chOff x="0" y="0"/>
            <a:chExt cx="9144000" cy="836712"/>
          </a:xfrm>
        </p:grpSpPr>
        <p:sp>
          <p:nvSpPr>
            <p:cNvPr id="13" name="Rectangle 12"/>
            <p:cNvSpPr/>
            <p:nvPr/>
          </p:nvSpPr>
          <p:spPr>
            <a:xfrm>
              <a:off x="0" y="0"/>
              <a:ext cx="9144000" cy="836712"/>
            </a:xfrm>
            <a:prstGeom prst="rect">
              <a:avLst/>
            </a:prstGeom>
            <a:gradFill flip="none" rotWithShape="1">
              <a:gsLst>
                <a:gs pos="0">
                  <a:schemeClr val="bg1">
                    <a:lumMod val="75000"/>
                  </a:schemeClr>
                </a:gs>
                <a:gs pos="100000">
                  <a:srgbClr val="FFFFFF"/>
                </a:gs>
              </a:gsLst>
              <a:lin ang="156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itle 20"/>
            <p:cNvSpPr txBox="1">
              <a:spLocks/>
            </p:cNvSpPr>
            <p:nvPr/>
          </p:nvSpPr>
          <p:spPr>
            <a:xfrm>
              <a:off x="35496" y="116632"/>
              <a:ext cx="6984776" cy="596527"/>
            </a:xfrm>
            <a:prstGeom prst="rect">
              <a:avLst/>
            </a:prstGeom>
          </p:spPr>
          <p:txBody>
            <a:bodyPr vert="horz"/>
            <a:lstStyle/>
            <a:p>
              <a:pPr lvl="0">
                <a:spcBef>
                  <a:spcPct val="0"/>
                </a:spcBef>
                <a:defRPr/>
              </a:pPr>
              <a:r>
                <a:rPr kumimoji="0" lang="en-US" sz="3200" b="0" i="0" u="none" strike="noStrike" kern="1200" cap="none" spc="0" normalizeH="0" baseline="0" noProof="0" dirty="0">
                  <a:ln>
                    <a:noFill/>
                  </a:ln>
                  <a:solidFill>
                    <a:srgbClr val="FF0000"/>
                  </a:solidFill>
                  <a:effectLst>
                    <a:outerShdw blurRad="50800" dist="38100" dir="2700000" algn="tl" rotWithShape="0">
                      <a:srgbClr val="000000">
                        <a:alpha val="43000"/>
                      </a:srgbClr>
                    </a:outerShdw>
                  </a:effectLst>
                  <a:uLnTx/>
                  <a:uFillTx/>
                  <a:latin typeface="Gill Sans"/>
                  <a:ea typeface="+mj-ea"/>
                  <a:cs typeface="+mj-cs"/>
                </a:rPr>
                <a:t>Costs</a:t>
              </a:r>
              <a:r>
                <a:rPr lang="en-US" sz="2400" dirty="0">
                  <a:solidFill>
                    <a:srgbClr val="FF0000"/>
                  </a:solidFill>
                  <a:effectLst>
                    <a:outerShdw blurRad="50800" dist="38100" dir="2700000" algn="tl" rotWithShape="0">
                      <a:srgbClr val="000000">
                        <a:alpha val="43000"/>
                      </a:srgbClr>
                    </a:outerShdw>
                  </a:effectLst>
                  <a:latin typeface="Gill Sans"/>
                  <a:ea typeface="+mj-ea"/>
                  <a:cs typeface="+mj-cs"/>
                </a:rPr>
                <a:t> </a:t>
              </a:r>
              <a:r>
                <a:rPr lang="en-US" dirty="0">
                  <a:solidFill>
                    <a:schemeClr val="bg1">
                      <a:lumMod val="50000"/>
                    </a:schemeClr>
                  </a:solidFill>
                  <a:effectLst>
                    <a:outerShdw blurRad="50800" dist="38100" dir="2700000" algn="tl" rotWithShape="0">
                      <a:srgbClr val="000000">
                        <a:alpha val="43000"/>
                      </a:srgbClr>
                    </a:outerShdw>
                  </a:effectLst>
                  <a:latin typeface="Gill Sans"/>
                </a:rPr>
                <a:t>of </a:t>
              </a:r>
              <a:r>
                <a:rPr lang="en-US" sz="3200" dirty="0">
                  <a:solidFill>
                    <a:srgbClr val="0000FF"/>
                  </a:solidFill>
                  <a:effectLst>
                    <a:outerShdw blurRad="50800" dist="38100" dir="2700000" algn="tl" rotWithShape="0">
                      <a:srgbClr val="000000">
                        <a:alpha val="43000"/>
                      </a:srgbClr>
                    </a:outerShdw>
                  </a:effectLst>
                  <a:latin typeface="Gill Sans"/>
                  <a:ea typeface="+mj-ea"/>
                  <a:cs typeface="+mj-cs"/>
                </a:rPr>
                <a:t>Production</a:t>
              </a:r>
              <a:endParaRPr kumimoji="0" lang="en-US" sz="3200" b="0" i="0" u="none" strike="noStrike" kern="1200" cap="none" spc="0" normalizeH="0" baseline="0" noProof="0" dirty="0">
                <a:ln>
                  <a:noFill/>
                </a:ln>
                <a:solidFill>
                  <a:srgbClr val="0000FF"/>
                </a:solidFill>
                <a:effectLst>
                  <a:outerShdw blurRad="50800" dist="38100" dir="2700000" algn="tl" rotWithShape="0">
                    <a:srgbClr val="000000">
                      <a:alpha val="43000"/>
                    </a:srgbClr>
                  </a:outerShdw>
                </a:effectLst>
                <a:uLnTx/>
                <a:uFillTx/>
                <a:latin typeface="Gill Sans"/>
                <a:ea typeface="+mj-ea"/>
                <a:cs typeface="+mj-cs"/>
              </a:endParaRPr>
            </a:p>
          </p:txBody>
        </p:sp>
      </p:grpSp>
      <p:sp>
        <p:nvSpPr>
          <p:cNvPr id="3" name="TextBox 2"/>
          <p:cNvSpPr txBox="1"/>
          <p:nvPr/>
        </p:nvSpPr>
        <p:spPr>
          <a:xfrm>
            <a:off x="0" y="723900"/>
            <a:ext cx="9144000" cy="1846659"/>
          </a:xfrm>
          <a:prstGeom prst="rect">
            <a:avLst/>
          </a:prstGeom>
          <a:noFill/>
        </p:spPr>
        <p:txBody>
          <a:bodyPr wrap="square" rtlCol="0">
            <a:spAutoFit/>
          </a:bodyPr>
          <a:lstStyle/>
          <a:p>
            <a:r>
              <a:rPr lang="en-US" sz="2400" dirty="0">
                <a:solidFill>
                  <a:srgbClr val="FF0000"/>
                </a:solidFill>
              </a:rPr>
              <a:t>Profit Maximization in the Short-run: The Loss-minimizing Firm</a:t>
            </a:r>
          </a:p>
          <a:p>
            <a:r>
              <a:rPr lang="en-US" dirty="0"/>
              <a:t>If, when producing at its MC=MR point, a firm in a perfectly competitive market is selling at a price that is lower than its average total cost, the firm will be minimizing its losses, but earning no economic profit at all. The loss minimizing firm will either exit the industry in the long-run, or hope other firms exit until the supply decreases, causing the price to rise once again.</a:t>
            </a:r>
          </a:p>
          <a:p>
            <a:endParaRPr lang="en-US" dirty="0"/>
          </a:p>
        </p:txBody>
      </p:sp>
      <p:sp>
        <p:nvSpPr>
          <p:cNvPr id="5" name="TextBox 4"/>
          <p:cNvSpPr txBox="1"/>
          <p:nvPr/>
        </p:nvSpPr>
        <p:spPr>
          <a:xfrm>
            <a:off x="0" y="2247900"/>
            <a:ext cx="3200400" cy="3539430"/>
          </a:xfrm>
          <a:prstGeom prst="rect">
            <a:avLst/>
          </a:prstGeom>
          <a:noFill/>
        </p:spPr>
        <p:txBody>
          <a:bodyPr wrap="square" rtlCol="0">
            <a:spAutoFit/>
          </a:bodyPr>
          <a:lstStyle/>
          <a:p>
            <a:r>
              <a:rPr lang="en-US" sz="1600" b="1" dirty="0">
                <a:solidFill>
                  <a:srgbClr val="2830D8"/>
                </a:solidFill>
              </a:rPr>
              <a:t>Study the graph, and note:</a:t>
            </a:r>
            <a:endParaRPr lang="en-US" sz="1600" dirty="0"/>
          </a:p>
          <a:p>
            <a:pPr marL="285750" indent="-285750">
              <a:buFont typeface="Arial" pitchFamily="34" charset="0"/>
              <a:buChar char="•"/>
            </a:pPr>
            <a:r>
              <a:rPr lang="en-US" sz="1600" dirty="0"/>
              <a:t>The market demand is relatively low, so the price the firm can sell its output for is below its average total cost</a:t>
            </a:r>
          </a:p>
          <a:p>
            <a:pPr marL="285750" indent="-285750">
              <a:buFont typeface="Arial" pitchFamily="34" charset="0"/>
              <a:buChar char="•"/>
            </a:pPr>
            <a:r>
              <a:rPr lang="en-US" sz="1600" dirty="0"/>
              <a:t>The firm’s economic losses are the yellow area (ATC-P)</a:t>
            </a:r>
            <a:r>
              <a:rPr lang="en-US" sz="1600" dirty="0" err="1"/>
              <a:t>xQ</a:t>
            </a:r>
            <a:r>
              <a:rPr lang="en-US" sz="1600" dirty="0"/>
              <a:t>. </a:t>
            </a:r>
          </a:p>
          <a:p>
            <a:pPr marL="285750" indent="-285750">
              <a:buFont typeface="Arial" pitchFamily="34" charset="0"/>
              <a:buChar char="•"/>
            </a:pPr>
            <a:r>
              <a:rPr lang="en-US" sz="1600" dirty="0"/>
              <a:t>The firm is minimizing its losses by producing where MR=MC.</a:t>
            </a:r>
          </a:p>
          <a:p>
            <a:pPr marL="285750" indent="-285750">
              <a:buFont typeface="Arial" pitchFamily="34" charset="0"/>
              <a:buChar char="•"/>
            </a:pPr>
            <a:r>
              <a:rPr lang="en-US" sz="1600" dirty="0"/>
              <a:t>Due to the absence of entry barriers, these losses will be eliminated in the long-run as firms exit the industry to avoid further losses.</a:t>
            </a:r>
          </a:p>
        </p:txBody>
      </p:sp>
      <p:pic>
        <p:nvPicPr>
          <p:cNvPr id="10" name="Picture 9"/>
          <p:cNvPicPr/>
          <p:nvPr/>
        </p:nvPicPr>
        <p:blipFill>
          <a:blip r:embed="rId2"/>
          <a:stretch>
            <a:fillRect/>
          </a:stretch>
        </p:blipFill>
        <p:spPr>
          <a:xfrm>
            <a:off x="3048000" y="2400300"/>
            <a:ext cx="6019800" cy="3048000"/>
          </a:xfrm>
          <a:prstGeom prst="rect">
            <a:avLst/>
          </a:prstGeom>
          <a:solidFill>
            <a:srgbClr val="FFFFFF"/>
          </a:solidFill>
          <a:ln>
            <a:noFill/>
            <a:prstDash/>
          </a:ln>
        </p:spPr>
      </p:pic>
      <p:sp>
        <p:nvSpPr>
          <p:cNvPr id="11" name="TextBox 10"/>
          <p:cNvSpPr txBox="1"/>
          <p:nvPr/>
        </p:nvSpPr>
        <p:spPr>
          <a:xfrm>
            <a:off x="4724400" y="251520"/>
            <a:ext cx="3048000" cy="307777"/>
          </a:xfrm>
          <a:prstGeom prst="rect">
            <a:avLst/>
          </a:prstGeom>
          <a:noFill/>
        </p:spPr>
        <p:txBody>
          <a:bodyPr vert="horz" wrap="square" rtlCol="0">
            <a:spAutoFit/>
          </a:bodyPr>
          <a:lstStyle/>
          <a:p>
            <a:pPr algn="ctr"/>
            <a:r>
              <a:rPr lang="en-US" sz="1400" i="1" dirty="0">
                <a:latin typeface="Lucida Sans - 24"/>
              </a:rPr>
              <a:t>Profit Maximization in the Short-run</a:t>
            </a:r>
            <a:endParaRPr lang="en-US" sz="1400" i="1" dirty="0">
              <a:latin typeface="Lucida Sans - 20"/>
            </a:endParaRPr>
          </a:p>
        </p:txBody>
      </p:sp>
    </p:spTree>
    <p:extLst>
      <p:ext uri="{BB962C8B-B14F-4D97-AF65-F5344CB8AC3E}">
        <p14:creationId xmlns:p14="http://schemas.microsoft.com/office/powerpoint/2010/main" val="296495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TotalTime>
  <Words>2341</Words>
  <Application>Microsoft Office PowerPoint</Application>
  <PresentationFormat>On-screen Show (16:10)</PresentationFormat>
  <Paragraphs>205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vt:lpstr>
      <vt:lpstr>Lucida Sans - 20</vt:lpstr>
      <vt:lpstr>Lucida Sans - 24</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Zurich International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Welker</dc:creator>
  <cp:lastModifiedBy>User</cp:lastModifiedBy>
  <cp:revision>72</cp:revision>
  <dcterms:created xsi:type="dcterms:W3CDTF">2012-04-30T21:38:20Z</dcterms:created>
  <dcterms:modified xsi:type="dcterms:W3CDTF">2023-03-16T02:40:31Z</dcterms:modified>
</cp:coreProperties>
</file>