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1" r:id="rId4"/>
    <p:sldId id="267" r:id="rId5"/>
    <p:sldId id="268" r:id="rId6"/>
    <p:sldId id="269"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550693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EE1217-DFC7-49EB-95CE-02384E324D56}"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166188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3665201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380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1488427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3910216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19639422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2396707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726650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65805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15083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EE1217-DFC7-49EB-95CE-02384E324D56}"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202023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EE1217-DFC7-49EB-95CE-02384E324D56}"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48333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26663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2817761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7EE1217-DFC7-49EB-95CE-02384E324D56}" type="datetimeFigureOut">
              <a:rPr lang="en-US" smtClean="0"/>
              <a:t>2/28/2023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256371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EE1217-DFC7-49EB-95CE-02384E324D56}"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6EF497-A5AA-45FF-B459-36BB64894407}" type="slidenum">
              <a:rPr lang="en-US" smtClean="0"/>
              <a:t>‹#›</a:t>
            </a:fld>
            <a:endParaRPr lang="en-US"/>
          </a:p>
        </p:txBody>
      </p:sp>
    </p:spTree>
    <p:extLst>
      <p:ext uri="{BB962C8B-B14F-4D97-AF65-F5344CB8AC3E}">
        <p14:creationId xmlns:p14="http://schemas.microsoft.com/office/powerpoint/2010/main" val="222420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EE1217-DFC7-49EB-95CE-02384E324D56}" type="datetimeFigureOut">
              <a:rPr lang="en-US" smtClean="0"/>
              <a:t>2/28/2023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F6EF497-A5AA-45FF-B459-36BB64894407}" type="slidenum">
              <a:rPr lang="en-US" smtClean="0"/>
              <a:t>‹#›</a:t>
            </a:fld>
            <a:endParaRPr lang="en-US"/>
          </a:p>
        </p:txBody>
      </p:sp>
    </p:spTree>
    <p:extLst>
      <p:ext uri="{BB962C8B-B14F-4D97-AF65-F5344CB8AC3E}">
        <p14:creationId xmlns:p14="http://schemas.microsoft.com/office/powerpoint/2010/main" val="338028176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5E5A-552E-C9F6-2486-534CED6F0103}"/>
              </a:ext>
            </a:extLst>
          </p:cNvPr>
          <p:cNvSpPr>
            <a:spLocks noGrp="1"/>
          </p:cNvSpPr>
          <p:nvPr>
            <p:ph type="ctrTitle"/>
          </p:nvPr>
        </p:nvSpPr>
        <p:spPr/>
        <p:txBody>
          <a:bodyPr>
            <a:normAutofit/>
          </a:bodyPr>
          <a:lstStyle/>
          <a:p>
            <a:r>
              <a:rPr lang="en-US" sz="4400" b="1" dirty="0"/>
              <a:t>FUNCTIONS OF COMMERCIAL BANK</a:t>
            </a:r>
          </a:p>
        </p:txBody>
      </p:sp>
      <p:sp>
        <p:nvSpPr>
          <p:cNvPr id="3" name="Subtitle 2">
            <a:extLst>
              <a:ext uri="{FF2B5EF4-FFF2-40B4-BE49-F238E27FC236}">
                <a16:creationId xmlns:a16="http://schemas.microsoft.com/office/drawing/2014/main" id="{F89A3DB3-B177-AC45-7AE9-3C0B437FF0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87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7045-368E-E18C-E98F-AE79478DA1D6}"/>
              </a:ext>
            </a:extLst>
          </p:cNvPr>
          <p:cNvSpPr>
            <a:spLocks noGrp="1"/>
          </p:cNvSpPr>
          <p:nvPr>
            <p:ph type="title"/>
          </p:nvPr>
        </p:nvSpPr>
        <p:spPr/>
        <p:txBody>
          <a:bodyPr/>
          <a:lstStyle/>
          <a:p>
            <a:r>
              <a:rPr lang="en-US" b="1" dirty="0"/>
              <a:t>II. Secondary Functions </a:t>
            </a:r>
          </a:p>
        </p:txBody>
      </p:sp>
      <p:sp>
        <p:nvSpPr>
          <p:cNvPr id="3" name="Content Placeholder 2">
            <a:extLst>
              <a:ext uri="{FF2B5EF4-FFF2-40B4-BE49-F238E27FC236}">
                <a16:creationId xmlns:a16="http://schemas.microsoft.com/office/drawing/2014/main" id="{20BCC6E0-AE62-A35D-299B-39E9D0035143}"/>
              </a:ext>
            </a:extLst>
          </p:cNvPr>
          <p:cNvSpPr>
            <a:spLocks noGrp="1"/>
          </p:cNvSpPr>
          <p:nvPr>
            <p:ph idx="1"/>
          </p:nvPr>
        </p:nvSpPr>
        <p:spPr/>
        <p:txBody>
          <a:bodyPr>
            <a:normAutofit fontScale="92500" lnSpcReduction="20000"/>
          </a:bodyPr>
          <a:lstStyle/>
          <a:p>
            <a:pPr marL="514350" indent="-514350" algn="just">
              <a:buAutoNum type="alphaUcPeriod"/>
            </a:pPr>
            <a:r>
              <a:rPr lang="en-US" b="1" dirty="0"/>
              <a:t>Agency Functions </a:t>
            </a:r>
          </a:p>
          <a:p>
            <a:pPr marL="0" indent="0" algn="just">
              <a:buNone/>
            </a:pPr>
            <a:r>
              <a:rPr lang="en-US" dirty="0"/>
              <a:t>Banks render a number of useful services to the customers apart from performing the primary functions. </a:t>
            </a:r>
          </a:p>
          <a:p>
            <a:pPr marL="0" indent="0" algn="just">
              <a:buNone/>
            </a:pPr>
            <a:r>
              <a:rPr lang="en-US" dirty="0"/>
              <a:t>Commercial banks act as agents of their customers in following ways- </a:t>
            </a:r>
          </a:p>
          <a:p>
            <a:pPr marL="514350" indent="-514350" algn="just">
              <a:buAutoNum type="arabicPeriod"/>
            </a:pPr>
            <a:r>
              <a:rPr lang="en-US" dirty="0"/>
              <a:t>Collection and Payment of Credit: The commercial banks collect and pay the various negotiable instruments like cheques, bills of exchange, promissory notes, </a:t>
            </a:r>
            <a:r>
              <a:rPr lang="en-US" dirty="0" err="1"/>
              <a:t>hundies</a:t>
            </a:r>
            <a:r>
              <a:rPr lang="en-US" dirty="0"/>
              <a:t> etc. Barks also make payment on behalf of the customers like payment of rents, Income tax, fees, Insurance premium etc. </a:t>
            </a:r>
          </a:p>
          <a:p>
            <a:pPr marL="514350" indent="-514350" algn="just">
              <a:buAutoNum type="arabicPeriod"/>
            </a:pPr>
            <a:r>
              <a:rPr lang="en-US" dirty="0"/>
              <a:t>Purchase and Sale of Securities: The modern commercial banks also undertake the purchase and sale of various securities like shares, stocks, bonds units and debentures etc. on behalf of the customers. Banks perform the functions of a broker and do not give any advice regarding the suitability of a security.</a:t>
            </a:r>
          </a:p>
        </p:txBody>
      </p:sp>
    </p:spTree>
    <p:extLst>
      <p:ext uri="{BB962C8B-B14F-4D97-AF65-F5344CB8AC3E}">
        <p14:creationId xmlns:p14="http://schemas.microsoft.com/office/powerpoint/2010/main" val="324583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14D5-77E4-AC91-F522-6E1C6C013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B05B62-DD10-4094-A5D4-9E2BD66E9DED}"/>
              </a:ext>
            </a:extLst>
          </p:cNvPr>
          <p:cNvSpPr>
            <a:spLocks noGrp="1"/>
          </p:cNvSpPr>
          <p:nvPr>
            <p:ph idx="1"/>
          </p:nvPr>
        </p:nvSpPr>
        <p:spPr/>
        <p:txBody>
          <a:bodyPr>
            <a:normAutofit/>
          </a:bodyPr>
          <a:lstStyle/>
          <a:p>
            <a:pPr marL="0" indent="0" algn="just">
              <a:buNone/>
            </a:pPr>
            <a:r>
              <a:rPr lang="en-US" dirty="0"/>
              <a:t> 3. Trustee and Executor : Banks also act as trustees and executors of the property of their advice. Banks undertake administration of will or settlements and trusteeship functions through its expert staff and </a:t>
            </a:r>
            <a:r>
              <a:rPr lang="en-US" dirty="0" err="1"/>
              <a:t>specialised</a:t>
            </a:r>
            <a:r>
              <a:rPr lang="en-US" dirty="0"/>
              <a:t> departments. Sometimes banks also undertake income-tax services on behalf of the customer. </a:t>
            </a:r>
          </a:p>
          <a:p>
            <a:pPr marL="0" indent="0" algn="just">
              <a:buNone/>
            </a:pPr>
            <a:r>
              <a:rPr lang="en-US" dirty="0"/>
              <a:t>4. Remittance of Money: Banks also remit money from one place to the other. The commercial banks remit funds on behalf of customer from one place to another through cheques, drafts, mail transfers, telegraphic transfer etc. </a:t>
            </a:r>
          </a:p>
          <a:p>
            <a:pPr marL="0" indent="0" algn="just">
              <a:buNone/>
            </a:pPr>
            <a:r>
              <a:rPr lang="en-US" dirty="0"/>
              <a:t>5. Representation and Correspondence: Sometimes commercial banks act as representatives and/or correspondents of the clients, especially in obtaining passports, travel tickets, booking of vehicles, plots etc. </a:t>
            </a:r>
          </a:p>
        </p:txBody>
      </p:sp>
    </p:spTree>
    <p:extLst>
      <p:ext uri="{BB962C8B-B14F-4D97-AF65-F5344CB8AC3E}">
        <p14:creationId xmlns:p14="http://schemas.microsoft.com/office/powerpoint/2010/main" val="4145473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AD78-A1A0-69CD-9241-619A8FFE4A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67BB8-70C3-45E6-D1C0-10EDCE72831C}"/>
              </a:ext>
            </a:extLst>
          </p:cNvPr>
          <p:cNvSpPr>
            <a:spLocks noGrp="1"/>
          </p:cNvSpPr>
          <p:nvPr>
            <p:ph idx="1"/>
          </p:nvPr>
        </p:nvSpPr>
        <p:spPr/>
        <p:txBody>
          <a:bodyPr>
            <a:normAutofit fontScale="92500" lnSpcReduction="10000"/>
          </a:bodyPr>
          <a:lstStyle/>
          <a:p>
            <a:pPr marL="0" indent="0" algn="just">
              <a:buNone/>
            </a:pPr>
            <a:r>
              <a:rPr lang="en-US" b="1" dirty="0"/>
              <a:t>B. General Utility Services </a:t>
            </a:r>
          </a:p>
          <a:p>
            <a:pPr marL="0" indent="0" algn="just">
              <a:buNone/>
            </a:pPr>
            <a:r>
              <a:rPr lang="en-US" dirty="0"/>
              <a:t>Banks provide many more utility services in addition to agency services- </a:t>
            </a:r>
          </a:p>
          <a:p>
            <a:pPr marL="514350" indent="-514350" algn="just">
              <a:buAutoNum type="arabicPeriod"/>
            </a:pPr>
            <a:r>
              <a:rPr lang="en-US" dirty="0"/>
              <a:t>Locker Facilities: Banks provide locker facilities to their customers. People can keep their gold or silver </a:t>
            </a:r>
            <a:r>
              <a:rPr lang="en-US" dirty="0" err="1"/>
              <a:t>jewellery</a:t>
            </a:r>
            <a:r>
              <a:rPr lang="en-US" dirty="0"/>
              <a:t> or other important documents in these lockers at a very nominal annual rent. In this way bank accepts the valuable articles and documents  for safe custody.</a:t>
            </a:r>
          </a:p>
          <a:p>
            <a:pPr marL="514350" indent="-514350" algn="just">
              <a:buAutoNum type="arabicPeriod"/>
            </a:pPr>
            <a:r>
              <a:rPr lang="en-US" dirty="0"/>
              <a:t>Acting as a Referee : Banks also act as a referee. Banks give information about the economic position of their customers to domestic and foreign traders. Bank can be referred by the third parties for getting information regarding the financial position of the Customer. The bank will act as referee only if it is desired by the customer, otherwise the </a:t>
            </a:r>
            <a:r>
              <a:rPr lang="en-US" dirty="0" err="1"/>
              <a:t>secracy</a:t>
            </a:r>
            <a:r>
              <a:rPr lang="en-US" dirty="0"/>
              <a:t> of a customer's account is maintained very carefully.</a:t>
            </a:r>
          </a:p>
          <a:p>
            <a:pPr marL="0" indent="0" algn="just">
              <a:buNone/>
            </a:pPr>
            <a:endParaRPr lang="en-US" dirty="0"/>
          </a:p>
        </p:txBody>
      </p:sp>
    </p:spTree>
    <p:extLst>
      <p:ext uri="{BB962C8B-B14F-4D97-AF65-F5344CB8AC3E}">
        <p14:creationId xmlns:p14="http://schemas.microsoft.com/office/powerpoint/2010/main" val="5640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108B-156F-D6F2-9902-2412AEA8A7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CCE5F8-27AE-2EB0-38A7-C771DFC69D43}"/>
              </a:ext>
            </a:extLst>
          </p:cNvPr>
          <p:cNvSpPr>
            <a:spLocks noGrp="1"/>
          </p:cNvSpPr>
          <p:nvPr>
            <p:ph idx="1"/>
          </p:nvPr>
        </p:nvSpPr>
        <p:spPr/>
        <p:txBody>
          <a:bodyPr>
            <a:normAutofit/>
          </a:bodyPr>
          <a:lstStyle/>
          <a:p>
            <a:pPr marL="0" indent="0" algn="just">
              <a:buNone/>
            </a:pPr>
            <a:r>
              <a:rPr lang="en-US" dirty="0"/>
              <a:t> 3. Issuing Letter of Credit: Letter of credit is a very popular document in foreign trade. Banks certify the credit worthiness of his customers in a way by issuing letter of credit. Issuing of letter of credit to their customers to enable them to go abroad. </a:t>
            </a:r>
          </a:p>
          <a:p>
            <a:pPr marL="0" indent="0" algn="just">
              <a:buNone/>
            </a:pPr>
            <a:r>
              <a:rPr lang="en-US" dirty="0"/>
              <a:t>4. Acting as Underwriters: Banks also underwrite the new issues of Government and Corporate bodies for a commission. The name of a bank as an underwriter encourages investors to have faith in the shares of company. </a:t>
            </a:r>
          </a:p>
          <a:p>
            <a:pPr marL="0" indent="0" algn="just">
              <a:buNone/>
            </a:pPr>
            <a:r>
              <a:rPr lang="en-US" dirty="0"/>
              <a:t>5. Acting as Information Banks: Commercial banks also act as information bureau as they collect the financial, economic and statistical data relating to industry, trade and commerce. The information is made available to various interested parties.</a:t>
            </a:r>
          </a:p>
        </p:txBody>
      </p:sp>
    </p:spTree>
    <p:extLst>
      <p:ext uri="{BB962C8B-B14F-4D97-AF65-F5344CB8AC3E}">
        <p14:creationId xmlns:p14="http://schemas.microsoft.com/office/powerpoint/2010/main" val="239346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0655-3C44-3A37-DDB0-08080E019C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27C0B5-6C38-9C4E-54EE-D623CDEB4064}"/>
              </a:ext>
            </a:extLst>
          </p:cNvPr>
          <p:cNvSpPr>
            <a:spLocks noGrp="1"/>
          </p:cNvSpPr>
          <p:nvPr>
            <p:ph idx="1"/>
          </p:nvPr>
        </p:nvSpPr>
        <p:spPr/>
        <p:txBody>
          <a:bodyPr/>
          <a:lstStyle/>
          <a:p>
            <a:pPr marL="0" indent="0" algn="just">
              <a:buNone/>
            </a:pPr>
            <a:r>
              <a:rPr lang="en-US" dirty="0"/>
              <a:t> 6. Issuing of </a:t>
            </a:r>
            <a:r>
              <a:rPr lang="en-US" dirty="0" err="1"/>
              <a:t>Traveller's</a:t>
            </a:r>
            <a:r>
              <a:rPr lang="en-US" dirty="0"/>
              <a:t> Cheques : Banks have been rendering great service by issuing </a:t>
            </a:r>
            <a:r>
              <a:rPr lang="en-US" dirty="0" err="1"/>
              <a:t>traveller's</a:t>
            </a:r>
            <a:r>
              <a:rPr lang="en-US" dirty="0"/>
              <a:t> cheques which enable a person to travel without fear of theft or loss of  money. Now, some banks have started credit card system under which a credit card holder is allowed to avail credit from the listed outlets without any additional cost or effort. So, a credit card holder need not to carry cash all the time.</a:t>
            </a:r>
          </a:p>
          <a:p>
            <a:pPr marL="0" indent="0" algn="just">
              <a:buNone/>
            </a:pPr>
            <a:r>
              <a:rPr lang="en-US" dirty="0"/>
              <a:t>7. Issuing of Gift Cheques: Certain banks issue gift cheques of various denominations e.g. some Indian banks issue gift cheques of the denominations of Rs. 11, 21, 31, 51.101, 501, etc. These are generally issued free of charge.</a:t>
            </a:r>
          </a:p>
        </p:txBody>
      </p:sp>
    </p:spTree>
    <p:extLst>
      <p:ext uri="{BB962C8B-B14F-4D97-AF65-F5344CB8AC3E}">
        <p14:creationId xmlns:p14="http://schemas.microsoft.com/office/powerpoint/2010/main" val="77706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5FF3C-610A-C78E-4A9B-E6D24CADBF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FB0F8D-67E7-8248-C6D5-71AF240D2197}"/>
              </a:ext>
            </a:extLst>
          </p:cNvPr>
          <p:cNvSpPr>
            <a:spLocks noGrp="1"/>
          </p:cNvSpPr>
          <p:nvPr>
            <p:ph idx="1"/>
          </p:nvPr>
        </p:nvSpPr>
        <p:spPr/>
        <p:txBody>
          <a:bodyPr/>
          <a:lstStyle/>
          <a:p>
            <a:pPr marL="0" indent="0" algn="just">
              <a:buNone/>
            </a:pPr>
            <a:r>
              <a:rPr lang="en-US" dirty="0"/>
              <a:t>8. Dealing in Foreign Exchange: Major commercial banks also transact business of foreign exchange through their main branches. Commercial banks are the main authorized dealers of foreign exchange in India. </a:t>
            </a:r>
          </a:p>
          <a:p>
            <a:pPr marL="0" indent="0" algn="just">
              <a:buNone/>
            </a:pPr>
            <a:r>
              <a:rPr lang="en-US" dirty="0"/>
              <a:t>9. Merchant Banking Services: Commercial banks also render merchant banking services to the customers. They help in availing loans from non-banking financial institutions. However, in recent past most of the banks have transferred the merchant banking services to their separate subsidiaries.</a:t>
            </a:r>
          </a:p>
        </p:txBody>
      </p:sp>
    </p:spTree>
    <p:extLst>
      <p:ext uri="{BB962C8B-B14F-4D97-AF65-F5344CB8AC3E}">
        <p14:creationId xmlns:p14="http://schemas.microsoft.com/office/powerpoint/2010/main" val="294325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TotalTime>
  <Words>757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FUNCTIONS OF COMMERCIAL BANK</vt:lpstr>
      <vt:lpstr>II. Secondary Functions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Ananya Priya</dc:creator>
  <cp:lastModifiedBy>Ananya Priya</cp:lastModifiedBy>
  <cp:revision>2</cp:revision>
  <dcterms:created xsi:type="dcterms:W3CDTF">2023-02-24T11:50:50Z</dcterms:created>
  <dcterms:modified xsi:type="dcterms:W3CDTF">2023-02-28T17:27:29Z</dcterms:modified>
</cp:coreProperties>
</file>