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</p:sldMasterIdLst>
  <p:notesMasterIdLst>
    <p:notesMasterId r:id="rId141"/>
  </p:notesMasterIdLst>
  <p:sldIdLst>
    <p:sldId id="256" r:id="rId4"/>
    <p:sldId id="258" r:id="rId5"/>
    <p:sldId id="259" r:id="rId6"/>
    <p:sldId id="264" r:id="rId7"/>
    <p:sldId id="265" r:id="rId8"/>
    <p:sldId id="266" r:id="rId9"/>
    <p:sldId id="267" r:id="rId10"/>
    <p:sldId id="269" r:id="rId11"/>
    <p:sldId id="257" r:id="rId12"/>
    <p:sldId id="268" r:id="rId13"/>
    <p:sldId id="271" r:id="rId14"/>
    <p:sldId id="272" r:id="rId15"/>
    <p:sldId id="273" r:id="rId16"/>
    <p:sldId id="270" r:id="rId17"/>
    <p:sldId id="274" r:id="rId18"/>
    <p:sldId id="275" r:id="rId19"/>
    <p:sldId id="276" r:id="rId20"/>
    <p:sldId id="277" r:id="rId21"/>
    <p:sldId id="325" r:id="rId22"/>
    <p:sldId id="326" r:id="rId23"/>
    <p:sldId id="315" r:id="rId24"/>
    <p:sldId id="324" r:id="rId25"/>
    <p:sldId id="327" r:id="rId26"/>
    <p:sldId id="328" r:id="rId27"/>
    <p:sldId id="329" r:id="rId28"/>
    <p:sldId id="330" r:id="rId29"/>
    <p:sldId id="331" r:id="rId30"/>
    <p:sldId id="332" r:id="rId31"/>
    <p:sldId id="338" r:id="rId32"/>
    <p:sldId id="333" r:id="rId33"/>
    <p:sldId id="334" r:id="rId34"/>
    <p:sldId id="335" r:id="rId35"/>
    <p:sldId id="336" r:id="rId36"/>
    <p:sldId id="337" r:id="rId37"/>
    <p:sldId id="339" r:id="rId38"/>
    <p:sldId id="341" r:id="rId39"/>
    <p:sldId id="342" r:id="rId40"/>
    <p:sldId id="343" r:id="rId41"/>
    <p:sldId id="344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283" r:id="rId56"/>
    <p:sldId id="284" r:id="rId57"/>
    <p:sldId id="286" r:id="rId58"/>
    <p:sldId id="287" r:id="rId59"/>
    <p:sldId id="288" r:id="rId60"/>
    <p:sldId id="289" r:id="rId61"/>
    <p:sldId id="290" r:id="rId62"/>
    <p:sldId id="291" r:id="rId63"/>
    <p:sldId id="359" r:id="rId64"/>
    <p:sldId id="361" r:id="rId65"/>
    <p:sldId id="368" r:id="rId66"/>
    <p:sldId id="365" r:id="rId67"/>
    <p:sldId id="362" r:id="rId68"/>
    <p:sldId id="364" r:id="rId69"/>
    <p:sldId id="363" r:id="rId70"/>
    <p:sldId id="366" r:id="rId71"/>
    <p:sldId id="370" r:id="rId72"/>
    <p:sldId id="369" r:id="rId73"/>
    <p:sldId id="371" r:id="rId74"/>
    <p:sldId id="372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3" r:id="rId105"/>
    <p:sldId id="404" r:id="rId106"/>
    <p:sldId id="405" r:id="rId107"/>
    <p:sldId id="406" r:id="rId108"/>
    <p:sldId id="407" r:id="rId109"/>
    <p:sldId id="409" r:id="rId110"/>
    <p:sldId id="408" r:id="rId111"/>
    <p:sldId id="410" r:id="rId112"/>
    <p:sldId id="411" r:id="rId113"/>
    <p:sldId id="412" r:id="rId114"/>
    <p:sldId id="413" r:id="rId115"/>
    <p:sldId id="414" r:id="rId116"/>
    <p:sldId id="415" r:id="rId117"/>
    <p:sldId id="416" r:id="rId118"/>
    <p:sldId id="417" r:id="rId119"/>
    <p:sldId id="418" r:id="rId120"/>
    <p:sldId id="419" r:id="rId121"/>
    <p:sldId id="420" r:id="rId122"/>
    <p:sldId id="421" r:id="rId123"/>
    <p:sldId id="422" r:id="rId124"/>
    <p:sldId id="428" r:id="rId125"/>
    <p:sldId id="424" r:id="rId126"/>
    <p:sldId id="425" r:id="rId127"/>
    <p:sldId id="426" r:id="rId128"/>
    <p:sldId id="427" r:id="rId129"/>
    <p:sldId id="429" r:id="rId130"/>
    <p:sldId id="430" r:id="rId131"/>
    <p:sldId id="431" r:id="rId132"/>
    <p:sldId id="432" r:id="rId133"/>
    <p:sldId id="433" r:id="rId134"/>
    <p:sldId id="435" r:id="rId135"/>
    <p:sldId id="434" r:id="rId136"/>
    <p:sldId id="436" r:id="rId137"/>
    <p:sldId id="437" r:id="rId138"/>
    <p:sldId id="438" r:id="rId139"/>
    <p:sldId id="439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chandra Pikle" initials="NP" lastIdx="2" clrIdx="0">
    <p:extLst>
      <p:ext uri="{19B8F6BF-5375-455C-9EA6-DF929625EA0E}">
        <p15:presenceInfo xmlns:p15="http://schemas.microsoft.com/office/powerpoint/2012/main" userId="f1724c4c33e3d0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319"/>
    <a:srgbClr val="46DEBF"/>
    <a:srgbClr val="5B9BD5"/>
    <a:srgbClr val="30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ademics\2023-24\Introduction%20to%20Parallel%20Computing\Module%202%20OpenMP\Programs\Pi_Calculation_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ademics\2023-24\Introduction%20to%20Parallel%20Computing\Module%202%20OpenMP\Programs\Dynamic%20Schedu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ademics\2023-24\Introduction%20to%20Parallel%20Computing\Module%202%20OpenMP\Programs\Dynamic%20Schedu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ademics\2023-24\Introduction%20to%20Parallel%20Computing\Module%202%20OpenMP\Programs\Dynamic%20Schedu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ademics\2023-24\Introduction%20to%20Parallel%20Computing\Module%202%20OpenMP\Programs\Dynamic%20Schedu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Pi Calculation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Sheet1!$B$38</c:f>
              <c:strCache>
                <c:ptCount val="1"/>
                <c:pt idx="0">
                  <c:v>2 Threads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Sheet1!$C$37:$F$37</c:f>
              <c:strCache>
                <c:ptCount val="4"/>
                <c:pt idx="0">
                  <c:v>Block Dist.</c:v>
                </c:pt>
                <c:pt idx="1">
                  <c:v>Cyclic Dist.</c:v>
                </c:pt>
                <c:pt idx="2">
                  <c:v>No False sharing</c:v>
                </c:pt>
                <c:pt idx="3">
                  <c:v>Critical Section</c:v>
                </c:pt>
              </c:strCache>
            </c:strRef>
          </c:cat>
          <c:val>
            <c:numRef>
              <c:f>Sheet1!$C$38:$F$38</c:f>
              <c:numCache>
                <c:formatCode>General</c:formatCode>
                <c:ptCount val="4"/>
                <c:pt idx="0">
                  <c:v>0.98730158730158724</c:v>
                </c:pt>
                <c:pt idx="1">
                  <c:v>1.0390044266265765</c:v>
                </c:pt>
                <c:pt idx="2">
                  <c:v>1.9683544303797471</c:v>
                </c:pt>
                <c:pt idx="3">
                  <c:v>2.0096930533117932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D-4A6C-8214-15701EF88F47}"/>
            </c:ext>
          </c:extLst>
        </c:ser>
        <c:ser>
          <c:idx val="1"/>
          <c:order val="1"/>
          <c:tx>
            <c:strRef>
              <c:f>Sheet1!$B$39</c:f>
              <c:strCache>
                <c:ptCount val="1"/>
                <c:pt idx="0">
                  <c:v>4 Threads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Sheet1!$C$37:$F$37</c:f>
              <c:strCache>
                <c:ptCount val="4"/>
                <c:pt idx="0">
                  <c:v>Block Dist.</c:v>
                </c:pt>
                <c:pt idx="1">
                  <c:v>Cyclic Dist.</c:v>
                </c:pt>
                <c:pt idx="2">
                  <c:v>No False sharing</c:v>
                </c:pt>
                <c:pt idx="3">
                  <c:v>Critical Section</c:v>
                </c:pt>
              </c:strCache>
            </c:strRef>
          </c:cat>
          <c:val>
            <c:numRef>
              <c:f>Sheet1!$C$39:$F$39</c:f>
              <c:numCache>
                <c:formatCode>General</c:formatCode>
                <c:ptCount val="4"/>
                <c:pt idx="0">
                  <c:v>1.2063615205585727</c:v>
                </c:pt>
                <c:pt idx="1">
                  <c:v>1.0221857025472472</c:v>
                </c:pt>
                <c:pt idx="2">
                  <c:v>3.0267639902676398</c:v>
                </c:pt>
                <c:pt idx="3">
                  <c:v>3.4478935698447892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D-4A6C-8214-15701EF88F47}"/>
            </c:ext>
          </c:extLst>
        </c:ser>
        <c:ser>
          <c:idx val="2"/>
          <c:order val="2"/>
          <c:tx>
            <c:strRef>
              <c:f>Sheet1!$B$40</c:f>
              <c:strCache>
                <c:ptCount val="1"/>
                <c:pt idx="0">
                  <c:v>8 Threads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Sheet1!$C$37:$F$37</c:f>
              <c:strCache>
                <c:ptCount val="4"/>
                <c:pt idx="0">
                  <c:v>Block Dist.</c:v>
                </c:pt>
                <c:pt idx="1">
                  <c:v>Cyclic Dist.</c:v>
                </c:pt>
                <c:pt idx="2">
                  <c:v>No False sharing</c:v>
                </c:pt>
                <c:pt idx="3">
                  <c:v>Critical Section</c:v>
                </c:pt>
              </c:strCache>
            </c:strRef>
          </c:cat>
          <c:val>
            <c:numRef>
              <c:f>Sheet1!$C$40:$F$40</c:f>
              <c:numCache>
                <c:formatCode>General</c:formatCode>
                <c:ptCount val="4"/>
                <c:pt idx="0">
                  <c:v>1.3086471702082896</c:v>
                </c:pt>
                <c:pt idx="1">
                  <c:v>1.2616632860040569</c:v>
                </c:pt>
                <c:pt idx="2">
                  <c:v>3.7754172989377848</c:v>
                </c:pt>
                <c:pt idx="3">
                  <c:v>4.4523979957050814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D-4A6C-8214-15701EF88F47}"/>
            </c:ext>
          </c:extLst>
        </c:ser>
        <c:ser>
          <c:idx val="3"/>
          <c:order val="3"/>
          <c:tx>
            <c:strRef>
              <c:f>Sheet1!$B$41</c:f>
              <c:strCache>
                <c:ptCount val="1"/>
                <c:pt idx="0">
                  <c:v>16 Threads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Sheet1!$C$37:$F$37</c:f>
              <c:strCache>
                <c:ptCount val="4"/>
                <c:pt idx="0">
                  <c:v>Block Dist.</c:v>
                </c:pt>
                <c:pt idx="1">
                  <c:v>Cyclic Dist.</c:v>
                </c:pt>
                <c:pt idx="2">
                  <c:v>No False sharing</c:v>
                </c:pt>
                <c:pt idx="3">
                  <c:v>Critical Section</c:v>
                </c:pt>
              </c:strCache>
            </c:strRef>
          </c:cat>
          <c:val>
            <c:numRef>
              <c:f>Sheet1!$C$41:$F$41</c:f>
              <c:numCache>
                <c:formatCode>General</c:formatCode>
                <c:ptCount val="4"/>
                <c:pt idx="0">
                  <c:v>1.506235621745974</c:v>
                </c:pt>
                <c:pt idx="1">
                  <c:v>1.4551409521581471</c:v>
                </c:pt>
                <c:pt idx="2">
                  <c:v>3.7101103489412464</c:v>
                </c:pt>
                <c:pt idx="3">
                  <c:v>4.3481300244669701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BD-4A6C-8214-15701EF88F47}"/>
            </c:ext>
          </c:extLst>
        </c:ser>
        <c:ser>
          <c:idx val="4"/>
          <c:order val="4"/>
          <c:tx>
            <c:strRef>
              <c:f>Sheet1!$B$42</c:f>
              <c:strCache>
                <c:ptCount val="1"/>
                <c:pt idx="0">
                  <c:v>32 Threads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Sheet1!$C$37:$F$37</c:f>
              <c:strCache>
                <c:ptCount val="4"/>
                <c:pt idx="0">
                  <c:v>Block Dist.</c:v>
                </c:pt>
                <c:pt idx="1">
                  <c:v>Cyclic Dist.</c:v>
                </c:pt>
                <c:pt idx="2">
                  <c:v>No False sharing</c:v>
                </c:pt>
                <c:pt idx="3">
                  <c:v>Critical Section</c:v>
                </c:pt>
              </c:strCache>
            </c:strRef>
          </c:cat>
          <c:val>
            <c:numRef>
              <c:f>Sheet1!$C$42:$F$42</c:f>
              <c:numCache>
                <c:formatCode>General</c:formatCode>
                <c:ptCount val="4"/>
                <c:pt idx="0">
                  <c:v>2.031352057478772</c:v>
                </c:pt>
                <c:pt idx="1">
                  <c:v>2.042692939244664</c:v>
                </c:pt>
                <c:pt idx="2">
                  <c:v>3.763993948562784</c:v>
                </c:pt>
                <c:pt idx="3">
                  <c:v>4.3741209563994374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BD-4A6C-8214-15701EF88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683856"/>
        <c:axId val="2067224768"/>
      </c:barChart>
      <c:catAx>
        <c:axId val="38668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Parallel Pi versions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224768"/>
        <c:crosses val="autoZero"/>
        <c:auto val="1"/>
        <c:lblAlgn val="ctr"/>
        <c:lblOffset val="100"/>
        <c:noMultiLvlLbl val="0"/>
      </c:catAx>
      <c:valAx>
        <c:axId val="206722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0">
                    <a:solidFill>
                      <a:schemeClr val="tx1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6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Schedule </a:t>
            </a:r>
          </a:p>
          <a:p>
            <a:pPr>
              <a:defRPr sz="1200"/>
            </a:pPr>
            <a:r>
              <a: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Size 11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Dynamic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Sheet1!$F$24:$J$24</c:f>
              <c:numCache>
                <c:formatCode>General</c:formatCode>
                <c:ptCount val="5"/>
                <c:pt idx="0">
                  <c:v>11.68</c:v>
                </c:pt>
                <c:pt idx="1">
                  <c:v>5.29</c:v>
                </c:pt>
                <c:pt idx="2">
                  <c:v>2.78</c:v>
                </c:pt>
                <c:pt idx="3">
                  <c:v>2.5499999999999998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0-470F-A4C1-449B3181E490}"/>
            </c:ext>
          </c:extLst>
        </c:ser>
        <c:ser>
          <c:idx val="1"/>
          <c:order val="1"/>
          <c:tx>
            <c:v>Static</c:v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Sheet1!$F$23:$J$23</c:f>
              <c:numCache>
                <c:formatCode>General</c:formatCode>
                <c:ptCount val="5"/>
                <c:pt idx="0">
                  <c:v>21.96</c:v>
                </c:pt>
                <c:pt idx="1">
                  <c:v>11</c:v>
                </c:pt>
                <c:pt idx="2">
                  <c:v>5.96</c:v>
                </c:pt>
                <c:pt idx="3">
                  <c:v>4.05</c:v>
                </c:pt>
                <c:pt idx="4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0-470F-A4C1-449B3181E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08847"/>
        <c:axId val="417509327"/>
      </c:barChart>
      <c:catAx>
        <c:axId val="417508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9327"/>
        <c:crosses val="autoZero"/>
        <c:auto val="1"/>
        <c:lblAlgn val="ctr"/>
        <c:lblOffset val="100"/>
        <c:noMultiLvlLbl val="0"/>
      </c:catAx>
      <c:valAx>
        <c:axId val="41750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Schedule </a:t>
            </a:r>
          </a:p>
          <a:p>
            <a:pPr>
              <a:defRPr sz="1200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Size 31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Dynamic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Sheet1!$F$32:$J$32</c:f>
              <c:numCache>
                <c:formatCode>General</c:formatCode>
                <c:ptCount val="5"/>
                <c:pt idx="0">
                  <c:v>11.64</c:v>
                </c:pt>
                <c:pt idx="1">
                  <c:v>5.22</c:v>
                </c:pt>
                <c:pt idx="2">
                  <c:v>2.86</c:v>
                </c:pt>
                <c:pt idx="3">
                  <c:v>2.63</c:v>
                </c:pt>
                <c:pt idx="4">
                  <c:v>2.46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E3-4379-9043-B177A028461E}"/>
            </c:ext>
          </c:extLst>
        </c:ser>
        <c:ser>
          <c:idx val="1"/>
          <c:order val="1"/>
          <c:tx>
            <c:v>Static</c:v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Sheet1!$F$31:$J$31</c:f>
              <c:numCache>
                <c:formatCode>General</c:formatCode>
                <c:ptCount val="5"/>
                <c:pt idx="0">
                  <c:v>23.99</c:v>
                </c:pt>
                <c:pt idx="1">
                  <c:v>12.55</c:v>
                </c:pt>
                <c:pt idx="2">
                  <c:v>7.01</c:v>
                </c:pt>
                <c:pt idx="3">
                  <c:v>4.8</c:v>
                </c:pt>
                <c:pt idx="4">
                  <c:v>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E3-4379-9043-B177A0284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08847"/>
        <c:axId val="417509327"/>
      </c:barChart>
      <c:catAx>
        <c:axId val="417508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9327"/>
        <c:crosses val="autoZero"/>
        <c:auto val="1"/>
        <c:lblAlgn val="ctr"/>
        <c:lblOffset val="100"/>
        <c:noMultiLvlLbl val="0"/>
      </c:catAx>
      <c:valAx>
        <c:axId val="41750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Schedule </a:t>
            </a:r>
          </a:p>
          <a:p>
            <a:pPr>
              <a:defRPr sz="1200"/>
            </a:pPr>
            <a:r>
              <a: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Size 41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Dynamic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Sheet1!$F$37:$J$37</c:f>
              <c:numCache>
                <c:formatCode>General</c:formatCode>
                <c:ptCount val="5"/>
                <c:pt idx="0">
                  <c:v>11.7</c:v>
                </c:pt>
                <c:pt idx="1">
                  <c:v>5.18</c:v>
                </c:pt>
                <c:pt idx="2">
                  <c:v>2.74</c:v>
                </c:pt>
                <c:pt idx="3">
                  <c:v>2.72</c:v>
                </c:pt>
                <c:pt idx="4">
                  <c:v>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5-4CDD-9293-C82F4E9DC328}"/>
            </c:ext>
          </c:extLst>
        </c:ser>
        <c:ser>
          <c:idx val="1"/>
          <c:order val="1"/>
          <c:tx>
            <c:v>Static</c:v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Sheet1!$F$36:$J$36</c:f>
              <c:numCache>
                <c:formatCode>General</c:formatCode>
                <c:ptCount val="5"/>
                <c:pt idx="0">
                  <c:v>24.38</c:v>
                </c:pt>
                <c:pt idx="1">
                  <c:v>17.73</c:v>
                </c:pt>
                <c:pt idx="2">
                  <c:v>7.14</c:v>
                </c:pt>
                <c:pt idx="3">
                  <c:v>4.68</c:v>
                </c:pt>
                <c:pt idx="4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5-4CDD-9293-C82F4E9DC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08847"/>
        <c:axId val="417509327"/>
      </c:barChart>
      <c:catAx>
        <c:axId val="417508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9327"/>
        <c:crosses val="autoZero"/>
        <c:auto val="1"/>
        <c:lblAlgn val="ctr"/>
        <c:lblOffset val="100"/>
        <c:noMultiLvlLbl val="0"/>
      </c:catAx>
      <c:valAx>
        <c:axId val="41750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Schedule </a:t>
            </a:r>
          </a:p>
          <a:p>
            <a:pPr>
              <a:defRPr sz="1200"/>
            </a:pPr>
            <a:r>
              <a:rPr lang="en-I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Size 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Dynamic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Sheet1!$F$28:$J$28</c:f>
              <c:numCache>
                <c:formatCode>General</c:formatCode>
                <c:ptCount val="5"/>
                <c:pt idx="0">
                  <c:v>17.309999999999999</c:v>
                </c:pt>
                <c:pt idx="1">
                  <c:v>7.29</c:v>
                </c:pt>
                <c:pt idx="2">
                  <c:v>2.87</c:v>
                </c:pt>
                <c:pt idx="3">
                  <c:v>2.68</c:v>
                </c:pt>
                <c:pt idx="4">
                  <c:v>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9-4297-BFEB-413BC3DBFF53}"/>
            </c:ext>
          </c:extLst>
        </c:ser>
        <c:ser>
          <c:idx val="1"/>
          <c:order val="1"/>
          <c:tx>
            <c:v>Static</c:v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Sheet1!$F$22:$J$22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Sheet1!$F$27:$J$27</c:f>
              <c:numCache>
                <c:formatCode>General</c:formatCode>
                <c:ptCount val="5"/>
                <c:pt idx="0">
                  <c:v>21.51</c:v>
                </c:pt>
                <c:pt idx="1">
                  <c:v>11.47</c:v>
                </c:pt>
                <c:pt idx="2">
                  <c:v>6.0869999999999997</c:v>
                </c:pt>
                <c:pt idx="3">
                  <c:v>4.13</c:v>
                </c:pt>
                <c:pt idx="4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9-4297-BFEB-413BC3DBF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08847"/>
        <c:axId val="417509327"/>
      </c:barChart>
      <c:catAx>
        <c:axId val="417508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9327"/>
        <c:crosses val="autoZero"/>
        <c:auto val="1"/>
        <c:lblAlgn val="ctr"/>
        <c:lblOffset val="100"/>
        <c:noMultiLvlLbl val="0"/>
      </c:catAx>
      <c:valAx>
        <c:axId val="41750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0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95F6B-D7A8-4328-97EA-A5ED3FACD421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IN"/>
        </a:p>
      </dgm:t>
    </dgm:pt>
    <dgm:pt modelId="{A5BFC589-76C5-4815-A354-FF777CD37A12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Analyse</a:t>
          </a:r>
        </a:p>
      </dgm:t>
    </dgm:pt>
    <dgm:pt modelId="{6825D285-03F7-4359-8320-0C3148DB9F09}" type="parTrans" cxnId="{2C6D9CE8-5F21-4E73-8EDB-29B1A3972ECB}">
      <dgm:prSet/>
      <dgm:spPr/>
      <dgm:t>
        <a:bodyPr/>
        <a:lstStyle/>
        <a:p>
          <a:endParaRPr lang="en-IN"/>
        </a:p>
      </dgm:t>
    </dgm:pt>
    <dgm:pt modelId="{B0167672-5C36-40A5-BCE8-D3A09A63E45D}" type="sibTrans" cxnId="{2C6D9CE8-5F21-4E73-8EDB-29B1A3972ECB}">
      <dgm:prSet/>
      <dgm:spPr>
        <a:ln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/>
        </a:p>
      </dgm:t>
    </dgm:pt>
    <dgm:pt modelId="{3EBE6A23-8F2A-4404-B8AB-4B3A351589EB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Parallelize</a:t>
          </a:r>
        </a:p>
      </dgm:t>
    </dgm:pt>
    <dgm:pt modelId="{58CE5CD7-1AEF-44F8-B3DE-4BBF7A39FEE3}" type="parTrans" cxnId="{031955A9-8F4C-4C82-967A-A70A8E5328E0}">
      <dgm:prSet/>
      <dgm:spPr/>
      <dgm:t>
        <a:bodyPr/>
        <a:lstStyle/>
        <a:p>
          <a:endParaRPr lang="en-IN"/>
        </a:p>
      </dgm:t>
    </dgm:pt>
    <dgm:pt modelId="{2CC014C5-5B1A-4654-9907-B27F75998E04}" type="sibTrans" cxnId="{031955A9-8F4C-4C82-967A-A70A8E5328E0}">
      <dgm:prSet/>
      <dgm:spPr/>
      <dgm:t>
        <a:bodyPr/>
        <a:lstStyle/>
        <a:p>
          <a:endParaRPr lang="en-IN"/>
        </a:p>
      </dgm:t>
    </dgm:pt>
    <dgm:pt modelId="{CACC6DDB-AEE9-4BAF-A860-989F942BC24F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Optimize</a:t>
          </a:r>
        </a:p>
      </dgm:t>
    </dgm:pt>
    <dgm:pt modelId="{D6680256-4FEE-4592-83BA-86CD44CD89C4}" type="parTrans" cxnId="{3864CFA6-17DE-4616-9D2E-5A1E08B5E087}">
      <dgm:prSet/>
      <dgm:spPr/>
      <dgm:t>
        <a:bodyPr/>
        <a:lstStyle/>
        <a:p>
          <a:endParaRPr lang="en-IN"/>
        </a:p>
      </dgm:t>
    </dgm:pt>
    <dgm:pt modelId="{7901DEB1-34C1-4520-84B2-16BF8F3DEE9F}" type="sibTrans" cxnId="{3864CFA6-17DE-4616-9D2E-5A1E08B5E087}">
      <dgm:prSet/>
      <dgm:spPr/>
      <dgm:t>
        <a:bodyPr/>
        <a:lstStyle/>
        <a:p>
          <a:endParaRPr lang="en-IN"/>
        </a:p>
      </dgm:t>
    </dgm:pt>
    <dgm:pt modelId="{60353726-8B0B-40FC-B27F-4A086091A1D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Deploy</a:t>
          </a:r>
        </a:p>
      </dgm:t>
    </dgm:pt>
    <dgm:pt modelId="{64955C54-EDAA-490B-B75E-E574AE76323A}" type="parTrans" cxnId="{8E5450C8-AC61-44A7-B373-57437222D0CA}">
      <dgm:prSet/>
      <dgm:spPr/>
      <dgm:t>
        <a:bodyPr/>
        <a:lstStyle/>
        <a:p>
          <a:endParaRPr lang="en-IN"/>
        </a:p>
      </dgm:t>
    </dgm:pt>
    <dgm:pt modelId="{8431CD6B-89B6-45A1-8E9C-36FD3B913895}" type="sibTrans" cxnId="{8E5450C8-AC61-44A7-B373-57437222D0CA}">
      <dgm:prSet/>
      <dgm:spPr/>
      <dgm:t>
        <a:bodyPr/>
        <a:lstStyle/>
        <a:p>
          <a:endParaRPr lang="en-IN"/>
        </a:p>
      </dgm:t>
    </dgm:pt>
    <dgm:pt modelId="{CB86B9A4-E845-4FC1-90BC-081EC45A714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Validate</a:t>
          </a:r>
        </a:p>
      </dgm:t>
    </dgm:pt>
    <dgm:pt modelId="{C41E556A-E872-4146-90B6-FDFC9871680A}" type="sibTrans" cxnId="{ED7E25E7-05F1-4DAC-9088-0B71E70D204F}">
      <dgm:prSet/>
      <dgm:spPr/>
      <dgm:t>
        <a:bodyPr/>
        <a:lstStyle/>
        <a:p>
          <a:endParaRPr lang="en-IN"/>
        </a:p>
      </dgm:t>
    </dgm:pt>
    <dgm:pt modelId="{1B11B5D1-654F-4052-9234-D8C7DDFEF979}" type="parTrans" cxnId="{ED7E25E7-05F1-4DAC-9088-0B71E70D204F}">
      <dgm:prSet/>
      <dgm:spPr/>
      <dgm:t>
        <a:bodyPr/>
        <a:lstStyle/>
        <a:p>
          <a:endParaRPr lang="en-IN"/>
        </a:p>
      </dgm:t>
    </dgm:pt>
    <dgm:pt modelId="{DC47F4BF-9BAF-4F50-8221-026B472A5146}" type="pres">
      <dgm:prSet presAssocID="{49895F6B-D7A8-4328-97EA-A5ED3FACD421}" presName="Name0" presStyleCnt="0">
        <dgm:presLayoutVars>
          <dgm:dir/>
          <dgm:resizeHandles val="exact"/>
        </dgm:presLayoutVars>
      </dgm:prSet>
      <dgm:spPr/>
    </dgm:pt>
    <dgm:pt modelId="{60DC0A3E-1697-4C7A-8C54-8C1B4BE5085D}" type="pres">
      <dgm:prSet presAssocID="{49895F6B-D7A8-4328-97EA-A5ED3FACD421}" presName="cy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1845F83-B751-469B-81F4-F8D869D67B13}" type="pres">
      <dgm:prSet presAssocID="{A5BFC589-76C5-4815-A354-FF777CD37A12}" presName="nodeFirstNode" presStyleLbl="node1" presStyleIdx="0" presStyleCnt="5">
        <dgm:presLayoutVars>
          <dgm:bulletEnabled val="1"/>
        </dgm:presLayoutVars>
      </dgm:prSet>
      <dgm:spPr/>
    </dgm:pt>
    <dgm:pt modelId="{B266E881-3B4B-49C7-9B36-F7B04B5F0A79}" type="pres">
      <dgm:prSet presAssocID="{B0167672-5C36-40A5-BCE8-D3A09A63E45D}" presName="sibTransFirstNode" presStyleLbl="bgShp" presStyleIdx="0" presStyleCnt="1"/>
      <dgm:spPr/>
    </dgm:pt>
    <dgm:pt modelId="{AD465A97-F6AF-4C42-923E-82EDFD9755C9}" type="pres">
      <dgm:prSet presAssocID="{3EBE6A23-8F2A-4404-B8AB-4B3A351589EB}" presName="nodeFollowingNodes" presStyleLbl="node1" presStyleIdx="1" presStyleCnt="5">
        <dgm:presLayoutVars>
          <dgm:bulletEnabled val="1"/>
        </dgm:presLayoutVars>
      </dgm:prSet>
      <dgm:spPr/>
    </dgm:pt>
    <dgm:pt modelId="{04ED1413-EC8D-482C-B19E-3D155873EC27}" type="pres">
      <dgm:prSet presAssocID="{CB86B9A4-E845-4FC1-90BC-081EC45A714C}" presName="nodeFollowingNodes" presStyleLbl="node1" presStyleIdx="2" presStyleCnt="5">
        <dgm:presLayoutVars>
          <dgm:bulletEnabled val="1"/>
        </dgm:presLayoutVars>
      </dgm:prSet>
      <dgm:spPr/>
    </dgm:pt>
    <dgm:pt modelId="{3C17E2C1-6342-4CBB-8844-649430422A1F}" type="pres">
      <dgm:prSet presAssocID="{CACC6DDB-AEE9-4BAF-A860-989F942BC24F}" presName="nodeFollowingNodes" presStyleLbl="node1" presStyleIdx="3" presStyleCnt="5">
        <dgm:presLayoutVars>
          <dgm:bulletEnabled val="1"/>
        </dgm:presLayoutVars>
      </dgm:prSet>
      <dgm:spPr/>
    </dgm:pt>
    <dgm:pt modelId="{B7D7B353-E3E7-4FFE-A1C0-550AE253FC7E}" type="pres">
      <dgm:prSet presAssocID="{60353726-8B0B-40FC-B27F-4A086091A1D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D330B2C-4DEE-443F-9E39-967673746C98}" type="presOf" srcId="{49895F6B-D7A8-4328-97EA-A5ED3FACD421}" destId="{DC47F4BF-9BAF-4F50-8221-026B472A5146}" srcOrd="0" destOrd="0" presId="urn:microsoft.com/office/officeart/2005/8/layout/cycle3"/>
    <dgm:cxn modelId="{D5ED6C41-5224-4F2E-9BC4-0A2949D2C9D2}" type="presOf" srcId="{A5BFC589-76C5-4815-A354-FF777CD37A12}" destId="{C1845F83-B751-469B-81F4-F8D869D67B13}" srcOrd="0" destOrd="0" presId="urn:microsoft.com/office/officeart/2005/8/layout/cycle3"/>
    <dgm:cxn modelId="{09A16368-5FD4-40C3-94C3-78C4B327B964}" type="presOf" srcId="{CACC6DDB-AEE9-4BAF-A860-989F942BC24F}" destId="{3C17E2C1-6342-4CBB-8844-649430422A1F}" srcOrd="0" destOrd="0" presId="urn:microsoft.com/office/officeart/2005/8/layout/cycle3"/>
    <dgm:cxn modelId="{181F6D54-B08D-496F-961D-9D32FD59FBCE}" type="presOf" srcId="{CB86B9A4-E845-4FC1-90BC-081EC45A714C}" destId="{04ED1413-EC8D-482C-B19E-3D155873EC27}" srcOrd="0" destOrd="0" presId="urn:microsoft.com/office/officeart/2005/8/layout/cycle3"/>
    <dgm:cxn modelId="{3864CFA6-17DE-4616-9D2E-5A1E08B5E087}" srcId="{49895F6B-D7A8-4328-97EA-A5ED3FACD421}" destId="{CACC6DDB-AEE9-4BAF-A860-989F942BC24F}" srcOrd="3" destOrd="0" parTransId="{D6680256-4FEE-4592-83BA-86CD44CD89C4}" sibTransId="{7901DEB1-34C1-4520-84B2-16BF8F3DEE9F}"/>
    <dgm:cxn modelId="{031955A9-8F4C-4C82-967A-A70A8E5328E0}" srcId="{49895F6B-D7A8-4328-97EA-A5ED3FACD421}" destId="{3EBE6A23-8F2A-4404-B8AB-4B3A351589EB}" srcOrd="1" destOrd="0" parTransId="{58CE5CD7-1AEF-44F8-B3DE-4BBF7A39FEE3}" sibTransId="{2CC014C5-5B1A-4654-9907-B27F75998E04}"/>
    <dgm:cxn modelId="{BB6E3CC0-79ED-4A4C-A362-74BF9DC09E95}" type="presOf" srcId="{B0167672-5C36-40A5-BCE8-D3A09A63E45D}" destId="{B266E881-3B4B-49C7-9B36-F7B04B5F0A79}" srcOrd="0" destOrd="0" presId="urn:microsoft.com/office/officeart/2005/8/layout/cycle3"/>
    <dgm:cxn modelId="{E7571AC5-2F13-49C5-BA82-9146E05E0390}" type="presOf" srcId="{3EBE6A23-8F2A-4404-B8AB-4B3A351589EB}" destId="{AD465A97-F6AF-4C42-923E-82EDFD9755C9}" srcOrd="0" destOrd="0" presId="urn:microsoft.com/office/officeart/2005/8/layout/cycle3"/>
    <dgm:cxn modelId="{8E5450C8-AC61-44A7-B373-57437222D0CA}" srcId="{49895F6B-D7A8-4328-97EA-A5ED3FACD421}" destId="{60353726-8B0B-40FC-B27F-4A086091A1DC}" srcOrd="4" destOrd="0" parTransId="{64955C54-EDAA-490B-B75E-E574AE76323A}" sibTransId="{8431CD6B-89B6-45A1-8E9C-36FD3B913895}"/>
    <dgm:cxn modelId="{BC5FFFCF-BF0C-4C4E-81D1-30398E4AA3FB}" type="presOf" srcId="{60353726-8B0B-40FC-B27F-4A086091A1DC}" destId="{B7D7B353-E3E7-4FFE-A1C0-550AE253FC7E}" srcOrd="0" destOrd="0" presId="urn:microsoft.com/office/officeart/2005/8/layout/cycle3"/>
    <dgm:cxn modelId="{ED7E25E7-05F1-4DAC-9088-0B71E70D204F}" srcId="{49895F6B-D7A8-4328-97EA-A5ED3FACD421}" destId="{CB86B9A4-E845-4FC1-90BC-081EC45A714C}" srcOrd="2" destOrd="0" parTransId="{1B11B5D1-654F-4052-9234-D8C7DDFEF979}" sibTransId="{C41E556A-E872-4146-90B6-FDFC9871680A}"/>
    <dgm:cxn modelId="{2C6D9CE8-5F21-4E73-8EDB-29B1A3972ECB}" srcId="{49895F6B-D7A8-4328-97EA-A5ED3FACD421}" destId="{A5BFC589-76C5-4815-A354-FF777CD37A12}" srcOrd="0" destOrd="0" parTransId="{6825D285-03F7-4359-8320-0C3148DB9F09}" sibTransId="{B0167672-5C36-40A5-BCE8-D3A09A63E45D}"/>
    <dgm:cxn modelId="{494AB930-1327-4288-BFB9-FC5256A7FCC7}" type="presParOf" srcId="{DC47F4BF-9BAF-4F50-8221-026B472A5146}" destId="{60DC0A3E-1697-4C7A-8C54-8C1B4BE5085D}" srcOrd="0" destOrd="0" presId="urn:microsoft.com/office/officeart/2005/8/layout/cycle3"/>
    <dgm:cxn modelId="{4265AB9E-715C-4D28-BC1B-E5AC5566A810}" type="presParOf" srcId="{60DC0A3E-1697-4C7A-8C54-8C1B4BE5085D}" destId="{C1845F83-B751-469B-81F4-F8D869D67B13}" srcOrd="0" destOrd="0" presId="urn:microsoft.com/office/officeart/2005/8/layout/cycle3"/>
    <dgm:cxn modelId="{14B8A760-C06D-41BB-82CD-D9B320798FF6}" type="presParOf" srcId="{60DC0A3E-1697-4C7A-8C54-8C1B4BE5085D}" destId="{B266E881-3B4B-49C7-9B36-F7B04B5F0A79}" srcOrd="1" destOrd="0" presId="urn:microsoft.com/office/officeart/2005/8/layout/cycle3"/>
    <dgm:cxn modelId="{14E8034F-8B65-416A-88DC-59435C996DB6}" type="presParOf" srcId="{60DC0A3E-1697-4C7A-8C54-8C1B4BE5085D}" destId="{AD465A97-F6AF-4C42-923E-82EDFD9755C9}" srcOrd="2" destOrd="0" presId="urn:microsoft.com/office/officeart/2005/8/layout/cycle3"/>
    <dgm:cxn modelId="{89E16E50-5D41-442A-89B9-90DDC6EDCB5D}" type="presParOf" srcId="{60DC0A3E-1697-4C7A-8C54-8C1B4BE5085D}" destId="{04ED1413-EC8D-482C-B19E-3D155873EC27}" srcOrd="3" destOrd="0" presId="urn:microsoft.com/office/officeart/2005/8/layout/cycle3"/>
    <dgm:cxn modelId="{43B6224C-D031-4E15-B760-6E4488160AF4}" type="presParOf" srcId="{60DC0A3E-1697-4C7A-8C54-8C1B4BE5085D}" destId="{3C17E2C1-6342-4CBB-8844-649430422A1F}" srcOrd="4" destOrd="0" presId="urn:microsoft.com/office/officeart/2005/8/layout/cycle3"/>
    <dgm:cxn modelId="{49FF42AD-E998-4D03-A0E2-21DB3F96CC88}" type="presParOf" srcId="{60DC0A3E-1697-4C7A-8C54-8C1B4BE5085D}" destId="{B7D7B353-E3E7-4FFE-A1C0-550AE253FC7E}" srcOrd="5" destOrd="0" presId="urn:microsoft.com/office/officeart/2005/8/layout/cycle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95F6B-D7A8-4328-97EA-A5ED3FACD421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IN"/>
        </a:p>
      </dgm:t>
    </dgm:pt>
    <dgm:pt modelId="{A5BFC589-76C5-4815-A354-FF777CD37A12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Analyse</a:t>
          </a:r>
        </a:p>
      </dgm:t>
    </dgm:pt>
    <dgm:pt modelId="{6825D285-03F7-4359-8320-0C3148DB9F09}" type="parTrans" cxnId="{2C6D9CE8-5F21-4E73-8EDB-29B1A3972ECB}">
      <dgm:prSet/>
      <dgm:spPr/>
      <dgm:t>
        <a:bodyPr/>
        <a:lstStyle/>
        <a:p>
          <a:endParaRPr lang="en-IN"/>
        </a:p>
      </dgm:t>
    </dgm:pt>
    <dgm:pt modelId="{B0167672-5C36-40A5-BCE8-D3A09A63E45D}" type="sibTrans" cxnId="{2C6D9CE8-5F21-4E73-8EDB-29B1A3972ECB}">
      <dgm:prSet/>
      <dgm:spPr>
        <a:ln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/>
        </a:p>
      </dgm:t>
    </dgm:pt>
    <dgm:pt modelId="{3EBE6A23-8F2A-4404-B8AB-4B3A351589EB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Parallelize</a:t>
          </a:r>
        </a:p>
      </dgm:t>
    </dgm:pt>
    <dgm:pt modelId="{58CE5CD7-1AEF-44F8-B3DE-4BBF7A39FEE3}" type="parTrans" cxnId="{031955A9-8F4C-4C82-967A-A70A8E5328E0}">
      <dgm:prSet/>
      <dgm:spPr/>
      <dgm:t>
        <a:bodyPr/>
        <a:lstStyle/>
        <a:p>
          <a:endParaRPr lang="en-IN"/>
        </a:p>
      </dgm:t>
    </dgm:pt>
    <dgm:pt modelId="{2CC014C5-5B1A-4654-9907-B27F75998E04}" type="sibTrans" cxnId="{031955A9-8F4C-4C82-967A-A70A8E5328E0}">
      <dgm:prSet/>
      <dgm:spPr/>
      <dgm:t>
        <a:bodyPr/>
        <a:lstStyle/>
        <a:p>
          <a:endParaRPr lang="en-IN"/>
        </a:p>
      </dgm:t>
    </dgm:pt>
    <dgm:pt modelId="{CACC6DDB-AEE9-4BAF-A860-989F942BC24F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Optimize</a:t>
          </a:r>
        </a:p>
      </dgm:t>
    </dgm:pt>
    <dgm:pt modelId="{D6680256-4FEE-4592-83BA-86CD44CD89C4}" type="parTrans" cxnId="{3864CFA6-17DE-4616-9D2E-5A1E08B5E087}">
      <dgm:prSet/>
      <dgm:spPr/>
      <dgm:t>
        <a:bodyPr/>
        <a:lstStyle/>
        <a:p>
          <a:endParaRPr lang="en-IN"/>
        </a:p>
      </dgm:t>
    </dgm:pt>
    <dgm:pt modelId="{7901DEB1-34C1-4520-84B2-16BF8F3DEE9F}" type="sibTrans" cxnId="{3864CFA6-17DE-4616-9D2E-5A1E08B5E087}">
      <dgm:prSet/>
      <dgm:spPr/>
      <dgm:t>
        <a:bodyPr/>
        <a:lstStyle/>
        <a:p>
          <a:endParaRPr lang="en-IN"/>
        </a:p>
      </dgm:t>
    </dgm:pt>
    <dgm:pt modelId="{60353726-8B0B-40FC-B27F-4A086091A1D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Deploy</a:t>
          </a:r>
        </a:p>
      </dgm:t>
    </dgm:pt>
    <dgm:pt modelId="{64955C54-EDAA-490B-B75E-E574AE76323A}" type="parTrans" cxnId="{8E5450C8-AC61-44A7-B373-57437222D0CA}">
      <dgm:prSet/>
      <dgm:spPr/>
      <dgm:t>
        <a:bodyPr/>
        <a:lstStyle/>
        <a:p>
          <a:endParaRPr lang="en-IN"/>
        </a:p>
      </dgm:t>
    </dgm:pt>
    <dgm:pt modelId="{8431CD6B-89B6-45A1-8E9C-36FD3B913895}" type="sibTrans" cxnId="{8E5450C8-AC61-44A7-B373-57437222D0CA}">
      <dgm:prSet/>
      <dgm:spPr/>
      <dgm:t>
        <a:bodyPr/>
        <a:lstStyle/>
        <a:p>
          <a:endParaRPr lang="en-IN"/>
        </a:p>
      </dgm:t>
    </dgm:pt>
    <dgm:pt modelId="{CB86B9A4-E845-4FC1-90BC-081EC45A714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Validate</a:t>
          </a:r>
        </a:p>
      </dgm:t>
    </dgm:pt>
    <dgm:pt modelId="{C41E556A-E872-4146-90B6-FDFC9871680A}" type="sibTrans" cxnId="{ED7E25E7-05F1-4DAC-9088-0B71E70D204F}">
      <dgm:prSet/>
      <dgm:spPr/>
      <dgm:t>
        <a:bodyPr/>
        <a:lstStyle/>
        <a:p>
          <a:endParaRPr lang="en-IN"/>
        </a:p>
      </dgm:t>
    </dgm:pt>
    <dgm:pt modelId="{1B11B5D1-654F-4052-9234-D8C7DDFEF979}" type="parTrans" cxnId="{ED7E25E7-05F1-4DAC-9088-0B71E70D204F}">
      <dgm:prSet/>
      <dgm:spPr/>
      <dgm:t>
        <a:bodyPr/>
        <a:lstStyle/>
        <a:p>
          <a:endParaRPr lang="en-IN"/>
        </a:p>
      </dgm:t>
    </dgm:pt>
    <dgm:pt modelId="{DC47F4BF-9BAF-4F50-8221-026B472A5146}" type="pres">
      <dgm:prSet presAssocID="{49895F6B-D7A8-4328-97EA-A5ED3FACD421}" presName="Name0" presStyleCnt="0">
        <dgm:presLayoutVars>
          <dgm:dir/>
          <dgm:resizeHandles val="exact"/>
        </dgm:presLayoutVars>
      </dgm:prSet>
      <dgm:spPr/>
    </dgm:pt>
    <dgm:pt modelId="{60DC0A3E-1697-4C7A-8C54-8C1B4BE5085D}" type="pres">
      <dgm:prSet presAssocID="{49895F6B-D7A8-4328-97EA-A5ED3FACD421}" presName="cy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1845F83-B751-469B-81F4-F8D869D67B13}" type="pres">
      <dgm:prSet presAssocID="{A5BFC589-76C5-4815-A354-FF777CD37A12}" presName="nodeFirstNode" presStyleLbl="node1" presStyleIdx="0" presStyleCnt="5">
        <dgm:presLayoutVars>
          <dgm:bulletEnabled val="1"/>
        </dgm:presLayoutVars>
      </dgm:prSet>
      <dgm:spPr/>
    </dgm:pt>
    <dgm:pt modelId="{B266E881-3B4B-49C7-9B36-F7B04B5F0A79}" type="pres">
      <dgm:prSet presAssocID="{B0167672-5C36-40A5-BCE8-D3A09A63E45D}" presName="sibTransFirstNode" presStyleLbl="bgShp" presStyleIdx="0" presStyleCnt="1"/>
      <dgm:spPr/>
    </dgm:pt>
    <dgm:pt modelId="{AD465A97-F6AF-4C42-923E-82EDFD9755C9}" type="pres">
      <dgm:prSet presAssocID="{3EBE6A23-8F2A-4404-B8AB-4B3A351589EB}" presName="nodeFollowingNodes" presStyleLbl="node1" presStyleIdx="1" presStyleCnt="5">
        <dgm:presLayoutVars>
          <dgm:bulletEnabled val="1"/>
        </dgm:presLayoutVars>
      </dgm:prSet>
      <dgm:spPr/>
    </dgm:pt>
    <dgm:pt modelId="{04ED1413-EC8D-482C-B19E-3D155873EC27}" type="pres">
      <dgm:prSet presAssocID="{CB86B9A4-E845-4FC1-90BC-081EC45A714C}" presName="nodeFollowingNodes" presStyleLbl="node1" presStyleIdx="2" presStyleCnt="5">
        <dgm:presLayoutVars>
          <dgm:bulletEnabled val="1"/>
        </dgm:presLayoutVars>
      </dgm:prSet>
      <dgm:spPr/>
    </dgm:pt>
    <dgm:pt modelId="{3C17E2C1-6342-4CBB-8844-649430422A1F}" type="pres">
      <dgm:prSet presAssocID="{CACC6DDB-AEE9-4BAF-A860-989F942BC24F}" presName="nodeFollowingNodes" presStyleLbl="node1" presStyleIdx="3" presStyleCnt="5">
        <dgm:presLayoutVars>
          <dgm:bulletEnabled val="1"/>
        </dgm:presLayoutVars>
      </dgm:prSet>
      <dgm:spPr/>
    </dgm:pt>
    <dgm:pt modelId="{B7D7B353-E3E7-4FFE-A1C0-550AE253FC7E}" type="pres">
      <dgm:prSet presAssocID="{60353726-8B0B-40FC-B27F-4A086091A1D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D330B2C-4DEE-443F-9E39-967673746C98}" type="presOf" srcId="{49895F6B-D7A8-4328-97EA-A5ED3FACD421}" destId="{DC47F4BF-9BAF-4F50-8221-026B472A5146}" srcOrd="0" destOrd="0" presId="urn:microsoft.com/office/officeart/2005/8/layout/cycle3"/>
    <dgm:cxn modelId="{D5ED6C41-5224-4F2E-9BC4-0A2949D2C9D2}" type="presOf" srcId="{A5BFC589-76C5-4815-A354-FF777CD37A12}" destId="{C1845F83-B751-469B-81F4-F8D869D67B13}" srcOrd="0" destOrd="0" presId="urn:microsoft.com/office/officeart/2005/8/layout/cycle3"/>
    <dgm:cxn modelId="{09A16368-5FD4-40C3-94C3-78C4B327B964}" type="presOf" srcId="{CACC6DDB-AEE9-4BAF-A860-989F942BC24F}" destId="{3C17E2C1-6342-4CBB-8844-649430422A1F}" srcOrd="0" destOrd="0" presId="urn:microsoft.com/office/officeart/2005/8/layout/cycle3"/>
    <dgm:cxn modelId="{181F6D54-B08D-496F-961D-9D32FD59FBCE}" type="presOf" srcId="{CB86B9A4-E845-4FC1-90BC-081EC45A714C}" destId="{04ED1413-EC8D-482C-B19E-3D155873EC27}" srcOrd="0" destOrd="0" presId="urn:microsoft.com/office/officeart/2005/8/layout/cycle3"/>
    <dgm:cxn modelId="{3864CFA6-17DE-4616-9D2E-5A1E08B5E087}" srcId="{49895F6B-D7A8-4328-97EA-A5ED3FACD421}" destId="{CACC6DDB-AEE9-4BAF-A860-989F942BC24F}" srcOrd="3" destOrd="0" parTransId="{D6680256-4FEE-4592-83BA-86CD44CD89C4}" sibTransId="{7901DEB1-34C1-4520-84B2-16BF8F3DEE9F}"/>
    <dgm:cxn modelId="{031955A9-8F4C-4C82-967A-A70A8E5328E0}" srcId="{49895F6B-D7A8-4328-97EA-A5ED3FACD421}" destId="{3EBE6A23-8F2A-4404-B8AB-4B3A351589EB}" srcOrd="1" destOrd="0" parTransId="{58CE5CD7-1AEF-44F8-B3DE-4BBF7A39FEE3}" sibTransId="{2CC014C5-5B1A-4654-9907-B27F75998E04}"/>
    <dgm:cxn modelId="{BB6E3CC0-79ED-4A4C-A362-74BF9DC09E95}" type="presOf" srcId="{B0167672-5C36-40A5-BCE8-D3A09A63E45D}" destId="{B266E881-3B4B-49C7-9B36-F7B04B5F0A79}" srcOrd="0" destOrd="0" presId="urn:microsoft.com/office/officeart/2005/8/layout/cycle3"/>
    <dgm:cxn modelId="{E7571AC5-2F13-49C5-BA82-9146E05E0390}" type="presOf" srcId="{3EBE6A23-8F2A-4404-B8AB-4B3A351589EB}" destId="{AD465A97-F6AF-4C42-923E-82EDFD9755C9}" srcOrd="0" destOrd="0" presId="urn:microsoft.com/office/officeart/2005/8/layout/cycle3"/>
    <dgm:cxn modelId="{8E5450C8-AC61-44A7-B373-57437222D0CA}" srcId="{49895F6B-D7A8-4328-97EA-A5ED3FACD421}" destId="{60353726-8B0B-40FC-B27F-4A086091A1DC}" srcOrd="4" destOrd="0" parTransId="{64955C54-EDAA-490B-B75E-E574AE76323A}" sibTransId="{8431CD6B-89B6-45A1-8E9C-36FD3B913895}"/>
    <dgm:cxn modelId="{BC5FFFCF-BF0C-4C4E-81D1-30398E4AA3FB}" type="presOf" srcId="{60353726-8B0B-40FC-B27F-4A086091A1DC}" destId="{B7D7B353-E3E7-4FFE-A1C0-550AE253FC7E}" srcOrd="0" destOrd="0" presId="urn:microsoft.com/office/officeart/2005/8/layout/cycle3"/>
    <dgm:cxn modelId="{ED7E25E7-05F1-4DAC-9088-0B71E70D204F}" srcId="{49895F6B-D7A8-4328-97EA-A5ED3FACD421}" destId="{CB86B9A4-E845-4FC1-90BC-081EC45A714C}" srcOrd="2" destOrd="0" parTransId="{1B11B5D1-654F-4052-9234-D8C7DDFEF979}" sibTransId="{C41E556A-E872-4146-90B6-FDFC9871680A}"/>
    <dgm:cxn modelId="{2C6D9CE8-5F21-4E73-8EDB-29B1A3972ECB}" srcId="{49895F6B-D7A8-4328-97EA-A5ED3FACD421}" destId="{A5BFC589-76C5-4815-A354-FF777CD37A12}" srcOrd="0" destOrd="0" parTransId="{6825D285-03F7-4359-8320-0C3148DB9F09}" sibTransId="{B0167672-5C36-40A5-BCE8-D3A09A63E45D}"/>
    <dgm:cxn modelId="{494AB930-1327-4288-BFB9-FC5256A7FCC7}" type="presParOf" srcId="{DC47F4BF-9BAF-4F50-8221-026B472A5146}" destId="{60DC0A3E-1697-4C7A-8C54-8C1B4BE5085D}" srcOrd="0" destOrd="0" presId="urn:microsoft.com/office/officeart/2005/8/layout/cycle3"/>
    <dgm:cxn modelId="{4265AB9E-715C-4D28-BC1B-E5AC5566A810}" type="presParOf" srcId="{60DC0A3E-1697-4C7A-8C54-8C1B4BE5085D}" destId="{C1845F83-B751-469B-81F4-F8D869D67B13}" srcOrd="0" destOrd="0" presId="urn:microsoft.com/office/officeart/2005/8/layout/cycle3"/>
    <dgm:cxn modelId="{14B8A760-C06D-41BB-82CD-D9B320798FF6}" type="presParOf" srcId="{60DC0A3E-1697-4C7A-8C54-8C1B4BE5085D}" destId="{B266E881-3B4B-49C7-9B36-F7B04B5F0A79}" srcOrd="1" destOrd="0" presId="urn:microsoft.com/office/officeart/2005/8/layout/cycle3"/>
    <dgm:cxn modelId="{14E8034F-8B65-416A-88DC-59435C996DB6}" type="presParOf" srcId="{60DC0A3E-1697-4C7A-8C54-8C1B4BE5085D}" destId="{AD465A97-F6AF-4C42-923E-82EDFD9755C9}" srcOrd="2" destOrd="0" presId="urn:microsoft.com/office/officeart/2005/8/layout/cycle3"/>
    <dgm:cxn modelId="{89E16E50-5D41-442A-89B9-90DDC6EDCB5D}" type="presParOf" srcId="{60DC0A3E-1697-4C7A-8C54-8C1B4BE5085D}" destId="{04ED1413-EC8D-482C-B19E-3D155873EC27}" srcOrd="3" destOrd="0" presId="urn:microsoft.com/office/officeart/2005/8/layout/cycle3"/>
    <dgm:cxn modelId="{43B6224C-D031-4E15-B760-6E4488160AF4}" type="presParOf" srcId="{60DC0A3E-1697-4C7A-8C54-8C1B4BE5085D}" destId="{3C17E2C1-6342-4CBB-8844-649430422A1F}" srcOrd="4" destOrd="0" presId="urn:microsoft.com/office/officeart/2005/8/layout/cycle3"/>
    <dgm:cxn modelId="{49FF42AD-E998-4D03-A0E2-21DB3F96CC88}" type="presParOf" srcId="{60DC0A3E-1697-4C7A-8C54-8C1B4BE5085D}" destId="{B7D7B353-E3E7-4FFE-A1C0-550AE253FC7E}" srcOrd="5" destOrd="0" presId="urn:microsoft.com/office/officeart/2005/8/layout/cycle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95F6B-D7A8-4328-97EA-A5ED3FACD421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IN"/>
        </a:p>
      </dgm:t>
    </dgm:pt>
    <dgm:pt modelId="{A5BFC589-76C5-4815-A354-FF777CD37A12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Analyse</a:t>
          </a:r>
        </a:p>
      </dgm:t>
    </dgm:pt>
    <dgm:pt modelId="{6825D285-03F7-4359-8320-0C3148DB9F09}" type="parTrans" cxnId="{2C6D9CE8-5F21-4E73-8EDB-29B1A3972ECB}">
      <dgm:prSet/>
      <dgm:spPr/>
      <dgm:t>
        <a:bodyPr/>
        <a:lstStyle/>
        <a:p>
          <a:endParaRPr lang="en-IN"/>
        </a:p>
      </dgm:t>
    </dgm:pt>
    <dgm:pt modelId="{B0167672-5C36-40A5-BCE8-D3A09A63E45D}" type="sibTrans" cxnId="{2C6D9CE8-5F21-4E73-8EDB-29B1A3972ECB}">
      <dgm:prSet/>
      <dgm:spPr>
        <a:ln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/>
        </a:p>
      </dgm:t>
    </dgm:pt>
    <dgm:pt modelId="{3EBE6A23-8F2A-4404-B8AB-4B3A351589EB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Parallelize</a:t>
          </a:r>
        </a:p>
      </dgm:t>
    </dgm:pt>
    <dgm:pt modelId="{58CE5CD7-1AEF-44F8-B3DE-4BBF7A39FEE3}" type="parTrans" cxnId="{031955A9-8F4C-4C82-967A-A70A8E5328E0}">
      <dgm:prSet/>
      <dgm:spPr/>
      <dgm:t>
        <a:bodyPr/>
        <a:lstStyle/>
        <a:p>
          <a:endParaRPr lang="en-IN"/>
        </a:p>
      </dgm:t>
    </dgm:pt>
    <dgm:pt modelId="{2CC014C5-5B1A-4654-9907-B27F75998E04}" type="sibTrans" cxnId="{031955A9-8F4C-4C82-967A-A70A8E5328E0}">
      <dgm:prSet/>
      <dgm:spPr/>
      <dgm:t>
        <a:bodyPr/>
        <a:lstStyle/>
        <a:p>
          <a:endParaRPr lang="en-IN"/>
        </a:p>
      </dgm:t>
    </dgm:pt>
    <dgm:pt modelId="{CACC6DDB-AEE9-4BAF-A860-989F942BC24F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Optimize</a:t>
          </a:r>
        </a:p>
      </dgm:t>
    </dgm:pt>
    <dgm:pt modelId="{D6680256-4FEE-4592-83BA-86CD44CD89C4}" type="parTrans" cxnId="{3864CFA6-17DE-4616-9D2E-5A1E08B5E087}">
      <dgm:prSet/>
      <dgm:spPr/>
      <dgm:t>
        <a:bodyPr/>
        <a:lstStyle/>
        <a:p>
          <a:endParaRPr lang="en-IN"/>
        </a:p>
      </dgm:t>
    </dgm:pt>
    <dgm:pt modelId="{7901DEB1-34C1-4520-84B2-16BF8F3DEE9F}" type="sibTrans" cxnId="{3864CFA6-17DE-4616-9D2E-5A1E08B5E087}">
      <dgm:prSet/>
      <dgm:spPr/>
      <dgm:t>
        <a:bodyPr/>
        <a:lstStyle/>
        <a:p>
          <a:endParaRPr lang="en-IN"/>
        </a:p>
      </dgm:t>
    </dgm:pt>
    <dgm:pt modelId="{60353726-8B0B-40FC-B27F-4A086091A1D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Deploy</a:t>
          </a:r>
        </a:p>
      </dgm:t>
    </dgm:pt>
    <dgm:pt modelId="{64955C54-EDAA-490B-B75E-E574AE76323A}" type="parTrans" cxnId="{8E5450C8-AC61-44A7-B373-57437222D0CA}">
      <dgm:prSet/>
      <dgm:spPr/>
      <dgm:t>
        <a:bodyPr/>
        <a:lstStyle/>
        <a:p>
          <a:endParaRPr lang="en-IN"/>
        </a:p>
      </dgm:t>
    </dgm:pt>
    <dgm:pt modelId="{8431CD6B-89B6-45A1-8E9C-36FD3B913895}" type="sibTrans" cxnId="{8E5450C8-AC61-44A7-B373-57437222D0CA}">
      <dgm:prSet/>
      <dgm:spPr/>
      <dgm:t>
        <a:bodyPr/>
        <a:lstStyle/>
        <a:p>
          <a:endParaRPr lang="en-IN"/>
        </a:p>
      </dgm:t>
    </dgm:pt>
    <dgm:pt modelId="{CB86B9A4-E845-4FC1-90BC-081EC45A714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Validate</a:t>
          </a:r>
        </a:p>
      </dgm:t>
    </dgm:pt>
    <dgm:pt modelId="{C41E556A-E872-4146-90B6-FDFC9871680A}" type="sibTrans" cxnId="{ED7E25E7-05F1-4DAC-9088-0B71E70D204F}">
      <dgm:prSet/>
      <dgm:spPr/>
      <dgm:t>
        <a:bodyPr/>
        <a:lstStyle/>
        <a:p>
          <a:endParaRPr lang="en-IN"/>
        </a:p>
      </dgm:t>
    </dgm:pt>
    <dgm:pt modelId="{1B11B5D1-654F-4052-9234-D8C7DDFEF979}" type="parTrans" cxnId="{ED7E25E7-05F1-4DAC-9088-0B71E70D204F}">
      <dgm:prSet/>
      <dgm:spPr/>
      <dgm:t>
        <a:bodyPr/>
        <a:lstStyle/>
        <a:p>
          <a:endParaRPr lang="en-IN"/>
        </a:p>
      </dgm:t>
    </dgm:pt>
    <dgm:pt modelId="{DC47F4BF-9BAF-4F50-8221-026B472A5146}" type="pres">
      <dgm:prSet presAssocID="{49895F6B-D7A8-4328-97EA-A5ED3FACD421}" presName="Name0" presStyleCnt="0">
        <dgm:presLayoutVars>
          <dgm:dir/>
          <dgm:resizeHandles val="exact"/>
        </dgm:presLayoutVars>
      </dgm:prSet>
      <dgm:spPr/>
    </dgm:pt>
    <dgm:pt modelId="{60DC0A3E-1697-4C7A-8C54-8C1B4BE5085D}" type="pres">
      <dgm:prSet presAssocID="{49895F6B-D7A8-4328-97EA-A5ED3FACD421}" presName="cy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1845F83-B751-469B-81F4-F8D869D67B13}" type="pres">
      <dgm:prSet presAssocID="{A5BFC589-76C5-4815-A354-FF777CD37A12}" presName="nodeFirstNode" presStyleLbl="node1" presStyleIdx="0" presStyleCnt="5">
        <dgm:presLayoutVars>
          <dgm:bulletEnabled val="1"/>
        </dgm:presLayoutVars>
      </dgm:prSet>
      <dgm:spPr/>
    </dgm:pt>
    <dgm:pt modelId="{B266E881-3B4B-49C7-9B36-F7B04B5F0A79}" type="pres">
      <dgm:prSet presAssocID="{B0167672-5C36-40A5-BCE8-D3A09A63E45D}" presName="sibTransFirstNode" presStyleLbl="bgShp" presStyleIdx="0" presStyleCnt="1"/>
      <dgm:spPr/>
    </dgm:pt>
    <dgm:pt modelId="{AD465A97-F6AF-4C42-923E-82EDFD9755C9}" type="pres">
      <dgm:prSet presAssocID="{3EBE6A23-8F2A-4404-B8AB-4B3A351589EB}" presName="nodeFollowingNodes" presStyleLbl="node1" presStyleIdx="1" presStyleCnt="5">
        <dgm:presLayoutVars>
          <dgm:bulletEnabled val="1"/>
        </dgm:presLayoutVars>
      </dgm:prSet>
      <dgm:spPr/>
    </dgm:pt>
    <dgm:pt modelId="{04ED1413-EC8D-482C-B19E-3D155873EC27}" type="pres">
      <dgm:prSet presAssocID="{CB86B9A4-E845-4FC1-90BC-081EC45A714C}" presName="nodeFollowingNodes" presStyleLbl="node1" presStyleIdx="2" presStyleCnt="5">
        <dgm:presLayoutVars>
          <dgm:bulletEnabled val="1"/>
        </dgm:presLayoutVars>
      </dgm:prSet>
      <dgm:spPr/>
    </dgm:pt>
    <dgm:pt modelId="{3C17E2C1-6342-4CBB-8844-649430422A1F}" type="pres">
      <dgm:prSet presAssocID="{CACC6DDB-AEE9-4BAF-A860-989F942BC24F}" presName="nodeFollowingNodes" presStyleLbl="node1" presStyleIdx="3" presStyleCnt="5">
        <dgm:presLayoutVars>
          <dgm:bulletEnabled val="1"/>
        </dgm:presLayoutVars>
      </dgm:prSet>
      <dgm:spPr/>
    </dgm:pt>
    <dgm:pt modelId="{B7D7B353-E3E7-4FFE-A1C0-550AE253FC7E}" type="pres">
      <dgm:prSet presAssocID="{60353726-8B0B-40FC-B27F-4A086091A1D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D330B2C-4DEE-443F-9E39-967673746C98}" type="presOf" srcId="{49895F6B-D7A8-4328-97EA-A5ED3FACD421}" destId="{DC47F4BF-9BAF-4F50-8221-026B472A5146}" srcOrd="0" destOrd="0" presId="urn:microsoft.com/office/officeart/2005/8/layout/cycle3"/>
    <dgm:cxn modelId="{D5ED6C41-5224-4F2E-9BC4-0A2949D2C9D2}" type="presOf" srcId="{A5BFC589-76C5-4815-A354-FF777CD37A12}" destId="{C1845F83-B751-469B-81F4-F8D869D67B13}" srcOrd="0" destOrd="0" presId="urn:microsoft.com/office/officeart/2005/8/layout/cycle3"/>
    <dgm:cxn modelId="{09A16368-5FD4-40C3-94C3-78C4B327B964}" type="presOf" srcId="{CACC6DDB-AEE9-4BAF-A860-989F942BC24F}" destId="{3C17E2C1-6342-4CBB-8844-649430422A1F}" srcOrd="0" destOrd="0" presId="urn:microsoft.com/office/officeart/2005/8/layout/cycle3"/>
    <dgm:cxn modelId="{181F6D54-B08D-496F-961D-9D32FD59FBCE}" type="presOf" srcId="{CB86B9A4-E845-4FC1-90BC-081EC45A714C}" destId="{04ED1413-EC8D-482C-B19E-3D155873EC27}" srcOrd="0" destOrd="0" presId="urn:microsoft.com/office/officeart/2005/8/layout/cycle3"/>
    <dgm:cxn modelId="{3864CFA6-17DE-4616-9D2E-5A1E08B5E087}" srcId="{49895F6B-D7A8-4328-97EA-A5ED3FACD421}" destId="{CACC6DDB-AEE9-4BAF-A860-989F942BC24F}" srcOrd="3" destOrd="0" parTransId="{D6680256-4FEE-4592-83BA-86CD44CD89C4}" sibTransId="{7901DEB1-34C1-4520-84B2-16BF8F3DEE9F}"/>
    <dgm:cxn modelId="{031955A9-8F4C-4C82-967A-A70A8E5328E0}" srcId="{49895F6B-D7A8-4328-97EA-A5ED3FACD421}" destId="{3EBE6A23-8F2A-4404-B8AB-4B3A351589EB}" srcOrd="1" destOrd="0" parTransId="{58CE5CD7-1AEF-44F8-B3DE-4BBF7A39FEE3}" sibTransId="{2CC014C5-5B1A-4654-9907-B27F75998E04}"/>
    <dgm:cxn modelId="{BB6E3CC0-79ED-4A4C-A362-74BF9DC09E95}" type="presOf" srcId="{B0167672-5C36-40A5-BCE8-D3A09A63E45D}" destId="{B266E881-3B4B-49C7-9B36-F7B04B5F0A79}" srcOrd="0" destOrd="0" presId="urn:microsoft.com/office/officeart/2005/8/layout/cycle3"/>
    <dgm:cxn modelId="{E7571AC5-2F13-49C5-BA82-9146E05E0390}" type="presOf" srcId="{3EBE6A23-8F2A-4404-B8AB-4B3A351589EB}" destId="{AD465A97-F6AF-4C42-923E-82EDFD9755C9}" srcOrd="0" destOrd="0" presId="urn:microsoft.com/office/officeart/2005/8/layout/cycle3"/>
    <dgm:cxn modelId="{8E5450C8-AC61-44A7-B373-57437222D0CA}" srcId="{49895F6B-D7A8-4328-97EA-A5ED3FACD421}" destId="{60353726-8B0B-40FC-B27F-4A086091A1DC}" srcOrd="4" destOrd="0" parTransId="{64955C54-EDAA-490B-B75E-E574AE76323A}" sibTransId="{8431CD6B-89B6-45A1-8E9C-36FD3B913895}"/>
    <dgm:cxn modelId="{BC5FFFCF-BF0C-4C4E-81D1-30398E4AA3FB}" type="presOf" srcId="{60353726-8B0B-40FC-B27F-4A086091A1DC}" destId="{B7D7B353-E3E7-4FFE-A1C0-550AE253FC7E}" srcOrd="0" destOrd="0" presId="urn:microsoft.com/office/officeart/2005/8/layout/cycle3"/>
    <dgm:cxn modelId="{ED7E25E7-05F1-4DAC-9088-0B71E70D204F}" srcId="{49895F6B-D7A8-4328-97EA-A5ED3FACD421}" destId="{CB86B9A4-E845-4FC1-90BC-081EC45A714C}" srcOrd="2" destOrd="0" parTransId="{1B11B5D1-654F-4052-9234-D8C7DDFEF979}" sibTransId="{C41E556A-E872-4146-90B6-FDFC9871680A}"/>
    <dgm:cxn modelId="{2C6D9CE8-5F21-4E73-8EDB-29B1A3972ECB}" srcId="{49895F6B-D7A8-4328-97EA-A5ED3FACD421}" destId="{A5BFC589-76C5-4815-A354-FF777CD37A12}" srcOrd="0" destOrd="0" parTransId="{6825D285-03F7-4359-8320-0C3148DB9F09}" sibTransId="{B0167672-5C36-40A5-BCE8-D3A09A63E45D}"/>
    <dgm:cxn modelId="{494AB930-1327-4288-BFB9-FC5256A7FCC7}" type="presParOf" srcId="{DC47F4BF-9BAF-4F50-8221-026B472A5146}" destId="{60DC0A3E-1697-4C7A-8C54-8C1B4BE5085D}" srcOrd="0" destOrd="0" presId="urn:microsoft.com/office/officeart/2005/8/layout/cycle3"/>
    <dgm:cxn modelId="{4265AB9E-715C-4D28-BC1B-E5AC5566A810}" type="presParOf" srcId="{60DC0A3E-1697-4C7A-8C54-8C1B4BE5085D}" destId="{C1845F83-B751-469B-81F4-F8D869D67B13}" srcOrd="0" destOrd="0" presId="urn:microsoft.com/office/officeart/2005/8/layout/cycle3"/>
    <dgm:cxn modelId="{14B8A760-C06D-41BB-82CD-D9B320798FF6}" type="presParOf" srcId="{60DC0A3E-1697-4C7A-8C54-8C1B4BE5085D}" destId="{B266E881-3B4B-49C7-9B36-F7B04B5F0A79}" srcOrd="1" destOrd="0" presId="urn:microsoft.com/office/officeart/2005/8/layout/cycle3"/>
    <dgm:cxn modelId="{14E8034F-8B65-416A-88DC-59435C996DB6}" type="presParOf" srcId="{60DC0A3E-1697-4C7A-8C54-8C1B4BE5085D}" destId="{AD465A97-F6AF-4C42-923E-82EDFD9755C9}" srcOrd="2" destOrd="0" presId="urn:microsoft.com/office/officeart/2005/8/layout/cycle3"/>
    <dgm:cxn modelId="{89E16E50-5D41-442A-89B9-90DDC6EDCB5D}" type="presParOf" srcId="{60DC0A3E-1697-4C7A-8C54-8C1B4BE5085D}" destId="{04ED1413-EC8D-482C-B19E-3D155873EC27}" srcOrd="3" destOrd="0" presId="urn:microsoft.com/office/officeart/2005/8/layout/cycle3"/>
    <dgm:cxn modelId="{43B6224C-D031-4E15-B760-6E4488160AF4}" type="presParOf" srcId="{60DC0A3E-1697-4C7A-8C54-8C1B4BE5085D}" destId="{3C17E2C1-6342-4CBB-8844-649430422A1F}" srcOrd="4" destOrd="0" presId="urn:microsoft.com/office/officeart/2005/8/layout/cycle3"/>
    <dgm:cxn modelId="{49FF42AD-E998-4D03-A0E2-21DB3F96CC88}" type="presParOf" srcId="{60DC0A3E-1697-4C7A-8C54-8C1B4BE5085D}" destId="{B7D7B353-E3E7-4FFE-A1C0-550AE253FC7E}" srcOrd="5" destOrd="0" presId="urn:microsoft.com/office/officeart/2005/8/layout/cycle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95F6B-D7A8-4328-97EA-A5ED3FACD421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IN"/>
        </a:p>
      </dgm:t>
    </dgm:pt>
    <dgm:pt modelId="{A5BFC589-76C5-4815-A354-FF777CD37A12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Analyse</a:t>
          </a:r>
        </a:p>
      </dgm:t>
    </dgm:pt>
    <dgm:pt modelId="{6825D285-03F7-4359-8320-0C3148DB9F09}" type="parTrans" cxnId="{2C6D9CE8-5F21-4E73-8EDB-29B1A3972ECB}">
      <dgm:prSet/>
      <dgm:spPr/>
      <dgm:t>
        <a:bodyPr/>
        <a:lstStyle/>
        <a:p>
          <a:endParaRPr lang="en-IN"/>
        </a:p>
      </dgm:t>
    </dgm:pt>
    <dgm:pt modelId="{B0167672-5C36-40A5-BCE8-D3A09A63E45D}" type="sibTrans" cxnId="{2C6D9CE8-5F21-4E73-8EDB-29B1A3972ECB}">
      <dgm:prSet/>
      <dgm:spPr>
        <a:ln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/>
        </a:p>
      </dgm:t>
    </dgm:pt>
    <dgm:pt modelId="{3EBE6A23-8F2A-4404-B8AB-4B3A351589EB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Parallelize</a:t>
          </a:r>
        </a:p>
      </dgm:t>
    </dgm:pt>
    <dgm:pt modelId="{58CE5CD7-1AEF-44F8-B3DE-4BBF7A39FEE3}" type="parTrans" cxnId="{031955A9-8F4C-4C82-967A-A70A8E5328E0}">
      <dgm:prSet/>
      <dgm:spPr/>
      <dgm:t>
        <a:bodyPr/>
        <a:lstStyle/>
        <a:p>
          <a:endParaRPr lang="en-IN"/>
        </a:p>
      </dgm:t>
    </dgm:pt>
    <dgm:pt modelId="{2CC014C5-5B1A-4654-9907-B27F75998E04}" type="sibTrans" cxnId="{031955A9-8F4C-4C82-967A-A70A8E5328E0}">
      <dgm:prSet/>
      <dgm:spPr/>
      <dgm:t>
        <a:bodyPr/>
        <a:lstStyle/>
        <a:p>
          <a:endParaRPr lang="en-IN"/>
        </a:p>
      </dgm:t>
    </dgm:pt>
    <dgm:pt modelId="{CACC6DDB-AEE9-4BAF-A860-989F942BC24F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Optimize</a:t>
          </a:r>
        </a:p>
      </dgm:t>
    </dgm:pt>
    <dgm:pt modelId="{D6680256-4FEE-4592-83BA-86CD44CD89C4}" type="parTrans" cxnId="{3864CFA6-17DE-4616-9D2E-5A1E08B5E087}">
      <dgm:prSet/>
      <dgm:spPr/>
      <dgm:t>
        <a:bodyPr/>
        <a:lstStyle/>
        <a:p>
          <a:endParaRPr lang="en-IN"/>
        </a:p>
      </dgm:t>
    </dgm:pt>
    <dgm:pt modelId="{7901DEB1-34C1-4520-84B2-16BF8F3DEE9F}" type="sibTrans" cxnId="{3864CFA6-17DE-4616-9D2E-5A1E08B5E087}">
      <dgm:prSet/>
      <dgm:spPr/>
      <dgm:t>
        <a:bodyPr/>
        <a:lstStyle/>
        <a:p>
          <a:endParaRPr lang="en-IN"/>
        </a:p>
      </dgm:t>
    </dgm:pt>
    <dgm:pt modelId="{60353726-8B0B-40FC-B27F-4A086091A1D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Deploy</a:t>
          </a:r>
        </a:p>
      </dgm:t>
    </dgm:pt>
    <dgm:pt modelId="{64955C54-EDAA-490B-B75E-E574AE76323A}" type="parTrans" cxnId="{8E5450C8-AC61-44A7-B373-57437222D0CA}">
      <dgm:prSet/>
      <dgm:spPr/>
      <dgm:t>
        <a:bodyPr/>
        <a:lstStyle/>
        <a:p>
          <a:endParaRPr lang="en-IN"/>
        </a:p>
      </dgm:t>
    </dgm:pt>
    <dgm:pt modelId="{8431CD6B-89B6-45A1-8E9C-36FD3B913895}" type="sibTrans" cxnId="{8E5450C8-AC61-44A7-B373-57437222D0CA}">
      <dgm:prSet/>
      <dgm:spPr/>
      <dgm:t>
        <a:bodyPr/>
        <a:lstStyle/>
        <a:p>
          <a:endParaRPr lang="en-IN"/>
        </a:p>
      </dgm:t>
    </dgm:pt>
    <dgm:pt modelId="{CB86B9A4-E845-4FC1-90BC-081EC45A714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Validate</a:t>
          </a:r>
        </a:p>
      </dgm:t>
    </dgm:pt>
    <dgm:pt modelId="{C41E556A-E872-4146-90B6-FDFC9871680A}" type="sibTrans" cxnId="{ED7E25E7-05F1-4DAC-9088-0B71E70D204F}">
      <dgm:prSet/>
      <dgm:spPr/>
      <dgm:t>
        <a:bodyPr/>
        <a:lstStyle/>
        <a:p>
          <a:endParaRPr lang="en-IN"/>
        </a:p>
      </dgm:t>
    </dgm:pt>
    <dgm:pt modelId="{1B11B5D1-654F-4052-9234-D8C7DDFEF979}" type="parTrans" cxnId="{ED7E25E7-05F1-4DAC-9088-0B71E70D204F}">
      <dgm:prSet/>
      <dgm:spPr/>
      <dgm:t>
        <a:bodyPr/>
        <a:lstStyle/>
        <a:p>
          <a:endParaRPr lang="en-IN"/>
        </a:p>
      </dgm:t>
    </dgm:pt>
    <dgm:pt modelId="{DC47F4BF-9BAF-4F50-8221-026B472A5146}" type="pres">
      <dgm:prSet presAssocID="{49895F6B-D7A8-4328-97EA-A5ED3FACD421}" presName="Name0" presStyleCnt="0">
        <dgm:presLayoutVars>
          <dgm:dir/>
          <dgm:resizeHandles val="exact"/>
        </dgm:presLayoutVars>
      </dgm:prSet>
      <dgm:spPr/>
    </dgm:pt>
    <dgm:pt modelId="{60DC0A3E-1697-4C7A-8C54-8C1B4BE5085D}" type="pres">
      <dgm:prSet presAssocID="{49895F6B-D7A8-4328-97EA-A5ED3FACD421}" presName="cy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1845F83-B751-469B-81F4-F8D869D67B13}" type="pres">
      <dgm:prSet presAssocID="{A5BFC589-76C5-4815-A354-FF777CD37A12}" presName="nodeFirstNode" presStyleLbl="node1" presStyleIdx="0" presStyleCnt="5">
        <dgm:presLayoutVars>
          <dgm:bulletEnabled val="1"/>
        </dgm:presLayoutVars>
      </dgm:prSet>
      <dgm:spPr/>
    </dgm:pt>
    <dgm:pt modelId="{B266E881-3B4B-49C7-9B36-F7B04B5F0A79}" type="pres">
      <dgm:prSet presAssocID="{B0167672-5C36-40A5-BCE8-D3A09A63E45D}" presName="sibTransFirstNode" presStyleLbl="bgShp" presStyleIdx="0" presStyleCnt="1"/>
      <dgm:spPr/>
    </dgm:pt>
    <dgm:pt modelId="{AD465A97-F6AF-4C42-923E-82EDFD9755C9}" type="pres">
      <dgm:prSet presAssocID="{3EBE6A23-8F2A-4404-B8AB-4B3A351589EB}" presName="nodeFollowingNodes" presStyleLbl="node1" presStyleIdx="1" presStyleCnt="5">
        <dgm:presLayoutVars>
          <dgm:bulletEnabled val="1"/>
        </dgm:presLayoutVars>
      </dgm:prSet>
      <dgm:spPr/>
    </dgm:pt>
    <dgm:pt modelId="{04ED1413-EC8D-482C-B19E-3D155873EC27}" type="pres">
      <dgm:prSet presAssocID="{CB86B9A4-E845-4FC1-90BC-081EC45A714C}" presName="nodeFollowingNodes" presStyleLbl="node1" presStyleIdx="2" presStyleCnt="5">
        <dgm:presLayoutVars>
          <dgm:bulletEnabled val="1"/>
        </dgm:presLayoutVars>
      </dgm:prSet>
      <dgm:spPr/>
    </dgm:pt>
    <dgm:pt modelId="{3C17E2C1-6342-4CBB-8844-649430422A1F}" type="pres">
      <dgm:prSet presAssocID="{CACC6DDB-AEE9-4BAF-A860-989F942BC24F}" presName="nodeFollowingNodes" presStyleLbl="node1" presStyleIdx="3" presStyleCnt="5">
        <dgm:presLayoutVars>
          <dgm:bulletEnabled val="1"/>
        </dgm:presLayoutVars>
      </dgm:prSet>
      <dgm:spPr/>
    </dgm:pt>
    <dgm:pt modelId="{B7D7B353-E3E7-4FFE-A1C0-550AE253FC7E}" type="pres">
      <dgm:prSet presAssocID="{60353726-8B0B-40FC-B27F-4A086091A1D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D330B2C-4DEE-443F-9E39-967673746C98}" type="presOf" srcId="{49895F6B-D7A8-4328-97EA-A5ED3FACD421}" destId="{DC47F4BF-9BAF-4F50-8221-026B472A5146}" srcOrd="0" destOrd="0" presId="urn:microsoft.com/office/officeart/2005/8/layout/cycle3"/>
    <dgm:cxn modelId="{D5ED6C41-5224-4F2E-9BC4-0A2949D2C9D2}" type="presOf" srcId="{A5BFC589-76C5-4815-A354-FF777CD37A12}" destId="{C1845F83-B751-469B-81F4-F8D869D67B13}" srcOrd="0" destOrd="0" presId="urn:microsoft.com/office/officeart/2005/8/layout/cycle3"/>
    <dgm:cxn modelId="{09A16368-5FD4-40C3-94C3-78C4B327B964}" type="presOf" srcId="{CACC6DDB-AEE9-4BAF-A860-989F942BC24F}" destId="{3C17E2C1-6342-4CBB-8844-649430422A1F}" srcOrd="0" destOrd="0" presId="urn:microsoft.com/office/officeart/2005/8/layout/cycle3"/>
    <dgm:cxn modelId="{181F6D54-B08D-496F-961D-9D32FD59FBCE}" type="presOf" srcId="{CB86B9A4-E845-4FC1-90BC-081EC45A714C}" destId="{04ED1413-EC8D-482C-B19E-3D155873EC27}" srcOrd="0" destOrd="0" presId="urn:microsoft.com/office/officeart/2005/8/layout/cycle3"/>
    <dgm:cxn modelId="{3864CFA6-17DE-4616-9D2E-5A1E08B5E087}" srcId="{49895F6B-D7A8-4328-97EA-A5ED3FACD421}" destId="{CACC6DDB-AEE9-4BAF-A860-989F942BC24F}" srcOrd="3" destOrd="0" parTransId="{D6680256-4FEE-4592-83BA-86CD44CD89C4}" sibTransId="{7901DEB1-34C1-4520-84B2-16BF8F3DEE9F}"/>
    <dgm:cxn modelId="{031955A9-8F4C-4C82-967A-A70A8E5328E0}" srcId="{49895F6B-D7A8-4328-97EA-A5ED3FACD421}" destId="{3EBE6A23-8F2A-4404-B8AB-4B3A351589EB}" srcOrd="1" destOrd="0" parTransId="{58CE5CD7-1AEF-44F8-B3DE-4BBF7A39FEE3}" sibTransId="{2CC014C5-5B1A-4654-9907-B27F75998E04}"/>
    <dgm:cxn modelId="{BB6E3CC0-79ED-4A4C-A362-74BF9DC09E95}" type="presOf" srcId="{B0167672-5C36-40A5-BCE8-D3A09A63E45D}" destId="{B266E881-3B4B-49C7-9B36-F7B04B5F0A79}" srcOrd="0" destOrd="0" presId="urn:microsoft.com/office/officeart/2005/8/layout/cycle3"/>
    <dgm:cxn modelId="{E7571AC5-2F13-49C5-BA82-9146E05E0390}" type="presOf" srcId="{3EBE6A23-8F2A-4404-B8AB-4B3A351589EB}" destId="{AD465A97-F6AF-4C42-923E-82EDFD9755C9}" srcOrd="0" destOrd="0" presId="urn:microsoft.com/office/officeart/2005/8/layout/cycle3"/>
    <dgm:cxn modelId="{8E5450C8-AC61-44A7-B373-57437222D0CA}" srcId="{49895F6B-D7A8-4328-97EA-A5ED3FACD421}" destId="{60353726-8B0B-40FC-B27F-4A086091A1DC}" srcOrd="4" destOrd="0" parTransId="{64955C54-EDAA-490B-B75E-E574AE76323A}" sibTransId="{8431CD6B-89B6-45A1-8E9C-36FD3B913895}"/>
    <dgm:cxn modelId="{BC5FFFCF-BF0C-4C4E-81D1-30398E4AA3FB}" type="presOf" srcId="{60353726-8B0B-40FC-B27F-4A086091A1DC}" destId="{B7D7B353-E3E7-4FFE-A1C0-550AE253FC7E}" srcOrd="0" destOrd="0" presId="urn:microsoft.com/office/officeart/2005/8/layout/cycle3"/>
    <dgm:cxn modelId="{ED7E25E7-05F1-4DAC-9088-0B71E70D204F}" srcId="{49895F6B-D7A8-4328-97EA-A5ED3FACD421}" destId="{CB86B9A4-E845-4FC1-90BC-081EC45A714C}" srcOrd="2" destOrd="0" parTransId="{1B11B5D1-654F-4052-9234-D8C7DDFEF979}" sibTransId="{C41E556A-E872-4146-90B6-FDFC9871680A}"/>
    <dgm:cxn modelId="{2C6D9CE8-5F21-4E73-8EDB-29B1A3972ECB}" srcId="{49895F6B-D7A8-4328-97EA-A5ED3FACD421}" destId="{A5BFC589-76C5-4815-A354-FF777CD37A12}" srcOrd="0" destOrd="0" parTransId="{6825D285-03F7-4359-8320-0C3148DB9F09}" sibTransId="{B0167672-5C36-40A5-BCE8-D3A09A63E45D}"/>
    <dgm:cxn modelId="{494AB930-1327-4288-BFB9-FC5256A7FCC7}" type="presParOf" srcId="{DC47F4BF-9BAF-4F50-8221-026B472A5146}" destId="{60DC0A3E-1697-4C7A-8C54-8C1B4BE5085D}" srcOrd="0" destOrd="0" presId="urn:microsoft.com/office/officeart/2005/8/layout/cycle3"/>
    <dgm:cxn modelId="{4265AB9E-715C-4D28-BC1B-E5AC5566A810}" type="presParOf" srcId="{60DC0A3E-1697-4C7A-8C54-8C1B4BE5085D}" destId="{C1845F83-B751-469B-81F4-F8D869D67B13}" srcOrd="0" destOrd="0" presId="urn:microsoft.com/office/officeart/2005/8/layout/cycle3"/>
    <dgm:cxn modelId="{14B8A760-C06D-41BB-82CD-D9B320798FF6}" type="presParOf" srcId="{60DC0A3E-1697-4C7A-8C54-8C1B4BE5085D}" destId="{B266E881-3B4B-49C7-9B36-F7B04B5F0A79}" srcOrd="1" destOrd="0" presId="urn:microsoft.com/office/officeart/2005/8/layout/cycle3"/>
    <dgm:cxn modelId="{14E8034F-8B65-416A-88DC-59435C996DB6}" type="presParOf" srcId="{60DC0A3E-1697-4C7A-8C54-8C1B4BE5085D}" destId="{AD465A97-F6AF-4C42-923E-82EDFD9755C9}" srcOrd="2" destOrd="0" presId="urn:microsoft.com/office/officeart/2005/8/layout/cycle3"/>
    <dgm:cxn modelId="{89E16E50-5D41-442A-89B9-90DDC6EDCB5D}" type="presParOf" srcId="{60DC0A3E-1697-4C7A-8C54-8C1B4BE5085D}" destId="{04ED1413-EC8D-482C-B19E-3D155873EC27}" srcOrd="3" destOrd="0" presId="urn:microsoft.com/office/officeart/2005/8/layout/cycle3"/>
    <dgm:cxn modelId="{43B6224C-D031-4E15-B760-6E4488160AF4}" type="presParOf" srcId="{60DC0A3E-1697-4C7A-8C54-8C1B4BE5085D}" destId="{3C17E2C1-6342-4CBB-8844-649430422A1F}" srcOrd="4" destOrd="0" presId="urn:microsoft.com/office/officeart/2005/8/layout/cycle3"/>
    <dgm:cxn modelId="{49FF42AD-E998-4D03-A0E2-21DB3F96CC88}" type="presParOf" srcId="{60DC0A3E-1697-4C7A-8C54-8C1B4BE5085D}" destId="{B7D7B353-E3E7-4FFE-A1C0-550AE253FC7E}" srcOrd="5" destOrd="0" presId="urn:microsoft.com/office/officeart/2005/8/layout/cycle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95F6B-D7A8-4328-97EA-A5ED3FACD421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IN"/>
        </a:p>
      </dgm:t>
    </dgm:pt>
    <dgm:pt modelId="{A5BFC589-76C5-4815-A354-FF777CD37A12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Analyse</a:t>
          </a:r>
        </a:p>
      </dgm:t>
    </dgm:pt>
    <dgm:pt modelId="{6825D285-03F7-4359-8320-0C3148DB9F09}" type="parTrans" cxnId="{2C6D9CE8-5F21-4E73-8EDB-29B1A3972ECB}">
      <dgm:prSet/>
      <dgm:spPr/>
      <dgm:t>
        <a:bodyPr/>
        <a:lstStyle/>
        <a:p>
          <a:endParaRPr lang="en-IN"/>
        </a:p>
      </dgm:t>
    </dgm:pt>
    <dgm:pt modelId="{B0167672-5C36-40A5-BCE8-D3A09A63E45D}" type="sibTrans" cxnId="{2C6D9CE8-5F21-4E73-8EDB-29B1A3972ECB}">
      <dgm:prSet/>
      <dgm:spPr>
        <a:ln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/>
        </a:p>
      </dgm:t>
    </dgm:pt>
    <dgm:pt modelId="{3EBE6A23-8F2A-4404-B8AB-4B3A351589EB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Parallelize</a:t>
          </a:r>
        </a:p>
      </dgm:t>
    </dgm:pt>
    <dgm:pt modelId="{58CE5CD7-1AEF-44F8-B3DE-4BBF7A39FEE3}" type="parTrans" cxnId="{031955A9-8F4C-4C82-967A-A70A8E5328E0}">
      <dgm:prSet/>
      <dgm:spPr/>
      <dgm:t>
        <a:bodyPr/>
        <a:lstStyle/>
        <a:p>
          <a:endParaRPr lang="en-IN"/>
        </a:p>
      </dgm:t>
    </dgm:pt>
    <dgm:pt modelId="{2CC014C5-5B1A-4654-9907-B27F75998E04}" type="sibTrans" cxnId="{031955A9-8F4C-4C82-967A-A70A8E5328E0}">
      <dgm:prSet/>
      <dgm:spPr/>
      <dgm:t>
        <a:bodyPr/>
        <a:lstStyle/>
        <a:p>
          <a:endParaRPr lang="en-IN"/>
        </a:p>
      </dgm:t>
    </dgm:pt>
    <dgm:pt modelId="{CACC6DDB-AEE9-4BAF-A860-989F942BC24F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Optimize</a:t>
          </a:r>
        </a:p>
      </dgm:t>
    </dgm:pt>
    <dgm:pt modelId="{D6680256-4FEE-4592-83BA-86CD44CD89C4}" type="parTrans" cxnId="{3864CFA6-17DE-4616-9D2E-5A1E08B5E087}">
      <dgm:prSet/>
      <dgm:spPr/>
      <dgm:t>
        <a:bodyPr/>
        <a:lstStyle/>
        <a:p>
          <a:endParaRPr lang="en-IN"/>
        </a:p>
      </dgm:t>
    </dgm:pt>
    <dgm:pt modelId="{7901DEB1-34C1-4520-84B2-16BF8F3DEE9F}" type="sibTrans" cxnId="{3864CFA6-17DE-4616-9D2E-5A1E08B5E087}">
      <dgm:prSet/>
      <dgm:spPr/>
      <dgm:t>
        <a:bodyPr/>
        <a:lstStyle/>
        <a:p>
          <a:endParaRPr lang="en-IN"/>
        </a:p>
      </dgm:t>
    </dgm:pt>
    <dgm:pt modelId="{60353726-8B0B-40FC-B27F-4A086091A1D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Deploy</a:t>
          </a:r>
        </a:p>
      </dgm:t>
    </dgm:pt>
    <dgm:pt modelId="{64955C54-EDAA-490B-B75E-E574AE76323A}" type="parTrans" cxnId="{8E5450C8-AC61-44A7-B373-57437222D0CA}">
      <dgm:prSet/>
      <dgm:spPr/>
      <dgm:t>
        <a:bodyPr/>
        <a:lstStyle/>
        <a:p>
          <a:endParaRPr lang="en-IN"/>
        </a:p>
      </dgm:t>
    </dgm:pt>
    <dgm:pt modelId="{8431CD6B-89B6-45A1-8E9C-36FD3B913895}" type="sibTrans" cxnId="{8E5450C8-AC61-44A7-B373-57437222D0CA}">
      <dgm:prSet/>
      <dgm:spPr/>
      <dgm:t>
        <a:bodyPr/>
        <a:lstStyle/>
        <a:p>
          <a:endParaRPr lang="en-IN"/>
        </a:p>
      </dgm:t>
    </dgm:pt>
    <dgm:pt modelId="{CB86B9A4-E845-4FC1-90BC-081EC45A714C}">
      <dgm:prSet phldrT="[Text]"/>
      <dgm:spPr>
        <a:ln w="19050"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NewRomanPSMT"/>
            </a:rPr>
            <a:t>Validate</a:t>
          </a:r>
        </a:p>
      </dgm:t>
    </dgm:pt>
    <dgm:pt modelId="{C41E556A-E872-4146-90B6-FDFC9871680A}" type="sibTrans" cxnId="{ED7E25E7-05F1-4DAC-9088-0B71E70D204F}">
      <dgm:prSet/>
      <dgm:spPr/>
      <dgm:t>
        <a:bodyPr/>
        <a:lstStyle/>
        <a:p>
          <a:endParaRPr lang="en-IN"/>
        </a:p>
      </dgm:t>
    </dgm:pt>
    <dgm:pt modelId="{1B11B5D1-654F-4052-9234-D8C7DDFEF979}" type="parTrans" cxnId="{ED7E25E7-05F1-4DAC-9088-0B71E70D204F}">
      <dgm:prSet/>
      <dgm:spPr/>
      <dgm:t>
        <a:bodyPr/>
        <a:lstStyle/>
        <a:p>
          <a:endParaRPr lang="en-IN"/>
        </a:p>
      </dgm:t>
    </dgm:pt>
    <dgm:pt modelId="{DC47F4BF-9BAF-4F50-8221-026B472A5146}" type="pres">
      <dgm:prSet presAssocID="{49895F6B-D7A8-4328-97EA-A5ED3FACD421}" presName="Name0" presStyleCnt="0">
        <dgm:presLayoutVars>
          <dgm:dir/>
          <dgm:resizeHandles val="exact"/>
        </dgm:presLayoutVars>
      </dgm:prSet>
      <dgm:spPr/>
    </dgm:pt>
    <dgm:pt modelId="{60DC0A3E-1697-4C7A-8C54-8C1B4BE5085D}" type="pres">
      <dgm:prSet presAssocID="{49895F6B-D7A8-4328-97EA-A5ED3FACD421}" presName="cy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1845F83-B751-469B-81F4-F8D869D67B13}" type="pres">
      <dgm:prSet presAssocID="{A5BFC589-76C5-4815-A354-FF777CD37A12}" presName="nodeFirstNode" presStyleLbl="node1" presStyleIdx="0" presStyleCnt="5">
        <dgm:presLayoutVars>
          <dgm:bulletEnabled val="1"/>
        </dgm:presLayoutVars>
      </dgm:prSet>
      <dgm:spPr/>
    </dgm:pt>
    <dgm:pt modelId="{B266E881-3B4B-49C7-9B36-F7B04B5F0A79}" type="pres">
      <dgm:prSet presAssocID="{B0167672-5C36-40A5-BCE8-D3A09A63E45D}" presName="sibTransFirstNode" presStyleLbl="bgShp" presStyleIdx="0" presStyleCnt="1"/>
      <dgm:spPr/>
    </dgm:pt>
    <dgm:pt modelId="{AD465A97-F6AF-4C42-923E-82EDFD9755C9}" type="pres">
      <dgm:prSet presAssocID="{3EBE6A23-8F2A-4404-B8AB-4B3A351589EB}" presName="nodeFollowingNodes" presStyleLbl="node1" presStyleIdx="1" presStyleCnt="5">
        <dgm:presLayoutVars>
          <dgm:bulletEnabled val="1"/>
        </dgm:presLayoutVars>
      </dgm:prSet>
      <dgm:spPr/>
    </dgm:pt>
    <dgm:pt modelId="{04ED1413-EC8D-482C-B19E-3D155873EC27}" type="pres">
      <dgm:prSet presAssocID="{CB86B9A4-E845-4FC1-90BC-081EC45A714C}" presName="nodeFollowingNodes" presStyleLbl="node1" presStyleIdx="2" presStyleCnt="5">
        <dgm:presLayoutVars>
          <dgm:bulletEnabled val="1"/>
        </dgm:presLayoutVars>
      </dgm:prSet>
      <dgm:spPr/>
    </dgm:pt>
    <dgm:pt modelId="{3C17E2C1-6342-4CBB-8844-649430422A1F}" type="pres">
      <dgm:prSet presAssocID="{CACC6DDB-AEE9-4BAF-A860-989F942BC24F}" presName="nodeFollowingNodes" presStyleLbl="node1" presStyleIdx="3" presStyleCnt="5">
        <dgm:presLayoutVars>
          <dgm:bulletEnabled val="1"/>
        </dgm:presLayoutVars>
      </dgm:prSet>
      <dgm:spPr/>
    </dgm:pt>
    <dgm:pt modelId="{B7D7B353-E3E7-4FFE-A1C0-550AE253FC7E}" type="pres">
      <dgm:prSet presAssocID="{60353726-8B0B-40FC-B27F-4A086091A1D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D330B2C-4DEE-443F-9E39-967673746C98}" type="presOf" srcId="{49895F6B-D7A8-4328-97EA-A5ED3FACD421}" destId="{DC47F4BF-9BAF-4F50-8221-026B472A5146}" srcOrd="0" destOrd="0" presId="urn:microsoft.com/office/officeart/2005/8/layout/cycle3"/>
    <dgm:cxn modelId="{D5ED6C41-5224-4F2E-9BC4-0A2949D2C9D2}" type="presOf" srcId="{A5BFC589-76C5-4815-A354-FF777CD37A12}" destId="{C1845F83-B751-469B-81F4-F8D869D67B13}" srcOrd="0" destOrd="0" presId="urn:microsoft.com/office/officeart/2005/8/layout/cycle3"/>
    <dgm:cxn modelId="{09A16368-5FD4-40C3-94C3-78C4B327B964}" type="presOf" srcId="{CACC6DDB-AEE9-4BAF-A860-989F942BC24F}" destId="{3C17E2C1-6342-4CBB-8844-649430422A1F}" srcOrd="0" destOrd="0" presId="urn:microsoft.com/office/officeart/2005/8/layout/cycle3"/>
    <dgm:cxn modelId="{181F6D54-B08D-496F-961D-9D32FD59FBCE}" type="presOf" srcId="{CB86B9A4-E845-4FC1-90BC-081EC45A714C}" destId="{04ED1413-EC8D-482C-B19E-3D155873EC27}" srcOrd="0" destOrd="0" presId="urn:microsoft.com/office/officeart/2005/8/layout/cycle3"/>
    <dgm:cxn modelId="{3864CFA6-17DE-4616-9D2E-5A1E08B5E087}" srcId="{49895F6B-D7A8-4328-97EA-A5ED3FACD421}" destId="{CACC6DDB-AEE9-4BAF-A860-989F942BC24F}" srcOrd="3" destOrd="0" parTransId="{D6680256-4FEE-4592-83BA-86CD44CD89C4}" sibTransId="{7901DEB1-34C1-4520-84B2-16BF8F3DEE9F}"/>
    <dgm:cxn modelId="{031955A9-8F4C-4C82-967A-A70A8E5328E0}" srcId="{49895F6B-D7A8-4328-97EA-A5ED3FACD421}" destId="{3EBE6A23-8F2A-4404-B8AB-4B3A351589EB}" srcOrd="1" destOrd="0" parTransId="{58CE5CD7-1AEF-44F8-B3DE-4BBF7A39FEE3}" sibTransId="{2CC014C5-5B1A-4654-9907-B27F75998E04}"/>
    <dgm:cxn modelId="{BB6E3CC0-79ED-4A4C-A362-74BF9DC09E95}" type="presOf" srcId="{B0167672-5C36-40A5-BCE8-D3A09A63E45D}" destId="{B266E881-3B4B-49C7-9B36-F7B04B5F0A79}" srcOrd="0" destOrd="0" presId="urn:microsoft.com/office/officeart/2005/8/layout/cycle3"/>
    <dgm:cxn modelId="{E7571AC5-2F13-49C5-BA82-9146E05E0390}" type="presOf" srcId="{3EBE6A23-8F2A-4404-B8AB-4B3A351589EB}" destId="{AD465A97-F6AF-4C42-923E-82EDFD9755C9}" srcOrd="0" destOrd="0" presId="urn:microsoft.com/office/officeart/2005/8/layout/cycle3"/>
    <dgm:cxn modelId="{8E5450C8-AC61-44A7-B373-57437222D0CA}" srcId="{49895F6B-D7A8-4328-97EA-A5ED3FACD421}" destId="{60353726-8B0B-40FC-B27F-4A086091A1DC}" srcOrd="4" destOrd="0" parTransId="{64955C54-EDAA-490B-B75E-E574AE76323A}" sibTransId="{8431CD6B-89B6-45A1-8E9C-36FD3B913895}"/>
    <dgm:cxn modelId="{BC5FFFCF-BF0C-4C4E-81D1-30398E4AA3FB}" type="presOf" srcId="{60353726-8B0B-40FC-B27F-4A086091A1DC}" destId="{B7D7B353-E3E7-4FFE-A1C0-550AE253FC7E}" srcOrd="0" destOrd="0" presId="urn:microsoft.com/office/officeart/2005/8/layout/cycle3"/>
    <dgm:cxn modelId="{ED7E25E7-05F1-4DAC-9088-0B71E70D204F}" srcId="{49895F6B-D7A8-4328-97EA-A5ED3FACD421}" destId="{CB86B9A4-E845-4FC1-90BC-081EC45A714C}" srcOrd="2" destOrd="0" parTransId="{1B11B5D1-654F-4052-9234-D8C7DDFEF979}" sibTransId="{C41E556A-E872-4146-90B6-FDFC9871680A}"/>
    <dgm:cxn modelId="{2C6D9CE8-5F21-4E73-8EDB-29B1A3972ECB}" srcId="{49895F6B-D7A8-4328-97EA-A5ED3FACD421}" destId="{A5BFC589-76C5-4815-A354-FF777CD37A12}" srcOrd="0" destOrd="0" parTransId="{6825D285-03F7-4359-8320-0C3148DB9F09}" sibTransId="{B0167672-5C36-40A5-BCE8-D3A09A63E45D}"/>
    <dgm:cxn modelId="{494AB930-1327-4288-BFB9-FC5256A7FCC7}" type="presParOf" srcId="{DC47F4BF-9BAF-4F50-8221-026B472A5146}" destId="{60DC0A3E-1697-4C7A-8C54-8C1B4BE5085D}" srcOrd="0" destOrd="0" presId="urn:microsoft.com/office/officeart/2005/8/layout/cycle3"/>
    <dgm:cxn modelId="{4265AB9E-715C-4D28-BC1B-E5AC5566A810}" type="presParOf" srcId="{60DC0A3E-1697-4C7A-8C54-8C1B4BE5085D}" destId="{C1845F83-B751-469B-81F4-F8D869D67B13}" srcOrd="0" destOrd="0" presId="urn:microsoft.com/office/officeart/2005/8/layout/cycle3"/>
    <dgm:cxn modelId="{14B8A760-C06D-41BB-82CD-D9B320798FF6}" type="presParOf" srcId="{60DC0A3E-1697-4C7A-8C54-8C1B4BE5085D}" destId="{B266E881-3B4B-49C7-9B36-F7B04B5F0A79}" srcOrd="1" destOrd="0" presId="urn:microsoft.com/office/officeart/2005/8/layout/cycle3"/>
    <dgm:cxn modelId="{14E8034F-8B65-416A-88DC-59435C996DB6}" type="presParOf" srcId="{60DC0A3E-1697-4C7A-8C54-8C1B4BE5085D}" destId="{AD465A97-F6AF-4C42-923E-82EDFD9755C9}" srcOrd="2" destOrd="0" presId="urn:microsoft.com/office/officeart/2005/8/layout/cycle3"/>
    <dgm:cxn modelId="{89E16E50-5D41-442A-89B9-90DDC6EDCB5D}" type="presParOf" srcId="{60DC0A3E-1697-4C7A-8C54-8C1B4BE5085D}" destId="{04ED1413-EC8D-482C-B19E-3D155873EC27}" srcOrd="3" destOrd="0" presId="urn:microsoft.com/office/officeart/2005/8/layout/cycle3"/>
    <dgm:cxn modelId="{43B6224C-D031-4E15-B760-6E4488160AF4}" type="presParOf" srcId="{60DC0A3E-1697-4C7A-8C54-8C1B4BE5085D}" destId="{3C17E2C1-6342-4CBB-8844-649430422A1F}" srcOrd="4" destOrd="0" presId="urn:microsoft.com/office/officeart/2005/8/layout/cycle3"/>
    <dgm:cxn modelId="{49FF42AD-E998-4D03-A0E2-21DB3F96CC88}" type="presParOf" srcId="{60DC0A3E-1697-4C7A-8C54-8C1B4BE5085D}" destId="{B7D7B353-E3E7-4FFE-A1C0-550AE253FC7E}" srcOrd="5" destOrd="0" presId="urn:microsoft.com/office/officeart/2005/8/layout/cycle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E881-3B4B-49C7-9B36-F7B04B5F0A79}">
      <dsp:nvSpPr>
        <dsp:cNvPr id="0" name=""/>
        <dsp:cNvSpPr/>
      </dsp:nvSpPr>
      <dsp:spPr>
        <a:xfrm>
          <a:off x="460284" y="-14043"/>
          <a:ext cx="3048115" cy="3048115"/>
        </a:xfrm>
        <a:prstGeom prst="circularArrow">
          <a:avLst>
            <a:gd name="adj1" fmla="val 5544"/>
            <a:gd name="adj2" fmla="val 330680"/>
            <a:gd name="adj3" fmla="val 13908548"/>
            <a:gd name="adj4" fmla="val 17305768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45F83-B751-469B-81F4-F8D869D67B13}">
      <dsp:nvSpPr>
        <dsp:cNvPr id="0" name=""/>
        <dsp:cNvSpPr/>
      </dsp:nvSpPr>
      <dsp:spPr>
        <a:xfrm>
          <a:off x="1311913" y="1075"/>
          <a:ext cx="1344857" cy="6724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Analyse</a:t>
          </a:r>
        </a:p>
      </dsp:txBody>
      <dsp:txXfrm>
        <a:off x="1344738" y="33900"/>
        <a:ext cx="1279207" cy="606778"/>
      </dsp:txXfrm>
    </dsp:sp>
    <dsp:sp modelId="{AD465A97-F6AF-4C42-923E-82EDFD9755C9}">
      <dsp:nvSpPr>
        <dsp:cNvPr id="0" name=""/>
        <dsp:cNvSpPr/>
      </dsp:nvSpPr>
      <dsp:spPr>
        <a:xfrm>
          <a:off x="2548131" y="899240"/>
          <a:ext cx="1344857" cy="672428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Parallelize</a:t>
          </a:r>
        </a:p>
      </dsp:txBody>
      <dsp:txXfrm>
        <a:off x="2580956" y="932065"/>
        <a:ext cx="1279207" cy="606778"/>
      </dsp:txXfrm>
    </dsp:sp>
    <dsp:sp modelId="{04ED1413-EC8D-482C-B19E-3D155873EC27}">
      <dsp:nvSpPr>
        <dsp:cNvPr id="0" name=""/>
        <dsp:cNvSpPr/>
      </dsp:nvSpPr>
      <dsp:spPr>
        <a:xfrm>
          <a:off x="2075938" y="2352501"/>
          <a:ext cx="1344857" cy="67242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Validate</a:t>
          </a:r>
        </a:p>
      </dsp:txBody>
      <dsp:txXfrm>
        <a:off x="2108763" y="2385326"/>
        <a:ext cx="1279207" cy="606778"/>
      </dsp:txXfrm>
    </dsp:sp>
    <dsp:sp modelId="{3C17E2C1-6342-4CBB-8844-649430422A1F}">
      <dsp:nvSpPr>
        <dsp:cNvPr id="0" name=""/>
        <dsp:cNvSpPr/>
      </dsp:nvSpPr>
      <dsp:spPr>
        <a:xfrm>
          <a:off x="547889" y="2352501"/>
          <a:ext cx="1344857" cy="67242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Optimize</a:t>
          </a:r>
        </a:p>
      </dsp:txBody>
      <dsp:txXfrm>
        <a:off x="580714" y="2385326"/>
        <a:ext cx="1279207" cy="606778"/>
      </dsp:txXfrm>
    </dsp:sp>
    <dsp:sp modelId="{B7D7B353-E3E7-4FFE-A1C0-550AE253FC7E}">
      <dsp:nvSpPr>
        <dsp:cNvPr id="0" name=""/>
        <dsp:cNvSpPr/>
      </dsp:nvSpPr>
      <dsp:spPr>
        <a:xfrm>
          <a:off x="75696" y="899240"/>
          <a:ext cx="1344857" cy="67242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Deploy</a:t>
          </a:r>
        </a:p>
      </dsp:txBody>
      <dsp:txXfrm>
        <a:off x="108521" y="932065"/>
        <a:ext cx="1279207" cy="606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E881-3B4B-49C7-9B36-F7B04B5F0A79}">
      <dsp:nvSpPr>
        <dsp:cNvPr id="0" name=""/>
        <dsp:cNvSpPr/>
      </dsp:nvSpPr>
      <dsp:spPr>
        <a:xfrm>
          <a:off x="460284" y="-14043"/>
          <a:ext cx="3048115" cy="3048115"/>
        </a:xfrm>
        <a:prstGeom prst="circularArrow">
          <a:avLst>
            <a:gd name="adj1" fmla="val 5544"/>
            <a:gd name="adj2" fmla="val 330680"/>
            <a:gd name="adj3" fmla="val 13908548"/>
            <a:gd name="adj4" fmla="val 17305768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45F83-B751-469B-81F4-F8D869D67B13}">
      <dsp:nvSpPr>
        <dsp:cNvPr id="0" name=""/>
        <dsp:cNvSpPr/>
      </dsp:nvSpPr>
      <dsp:spPr>
        <a:xfrm>
          <a:off x="1311913" y="1075"/>
          <a:ext cx="1344857" cy="6724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Analyse</a:t>
          </a:r>
        </a:p>
      </dsp:txBody>
      <dsp:txXfrm>
        <a:off x="1344738" y="33900"/>
        <a:ext cx="1279207" cy="606778"/>
      </dsp:txXfrm>
    </dsp:sp>
    <dsp:sp modelId="{AD465A97-F6AF-4C42-923E-82EDFD9755C9}">
      <dsp:nvSpPr>
        <dsp:cNvPr id="0" name=""/>
        <dsp:cNvSpPr/>
      </dsp:nvSpPr>
      <dsp:spPr>
        <a:xfrm>
          <a:off x="2548131" y="899240"/>
          <a:ext cx="1344857" cy="672428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Parallelize</a:t>
          </a:r>
        </a:p>
      </dsp:txBody>
      <dsp:txXfrm>
        <a:off x="2580956" y="932065"/>
        <a:ext cx="1279207" cy="606778"/>
      </dsp:txXfrm>
    </dsp:sp>
    <dsp:sp modelId="{04ED1413-EC8D-482C-B19E-3D155873EC27}">
      <dsp:nvSpPr>
        <dsp:cNvPr id="0" name=""/>
        <dsp:cNvSpPr/>
      </dsp:nvSpPr>
      <dsp:spPr>
        <a:xfrm>
          <a:off x="2075938" y="2352501"/>
          <a:ext cx="1344857" cy="67242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Validate</a:t>
          </a:r>
        </a:p>
      </dsp:txBody>
      <dsp:txXfrm>
        <a:off x="2108763" y="2385326"/>
        <a:ext cx="1279207" cy="606778"/>
      </dsp:txXfrm>
    </dsp:sp>
    <dsp:sp modelId="{3C17E2C1-6342-4CBB-8844-649430422A1F}">
      <dsp:nvSpPr>
        <dsp:cNvPr id="0" name=""/>
        <dsp:cNvSpPr/>
      </dsp:nvSpPr>
      <dsp:spPr>
        <a:xfrm>
          <a:off x="547889" y="2352501"/>
          <a:ext cx="1344857" cy="67242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Optimize</a:t>
          </a:r>
        </a:p>
      </dsp:txBody>
      <dsp:txXfrm>
        <a:off x="580714" y="2385326"/>
        <a:ext cx="1279207" cy="606778"/>
      </dsp:txXfrm>
    </dsp:sp>
    <dsp:sp modelId="{B7D7B353-E3E7-4FFE-A1C0-550AE253FC7E}">
      <dsp:nvSpPr>
        <dsp:cNvPr id="0" name=""/>
        <dsp:cNvSpPr/>
      </dsp:nvSpPr>
      <dsp:spPr>
        <a:xfrm>
          <a:off x="75696" y="899240"/>
          <a:ext cx="1344857" cy="67242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Deploy</a:t>
          </a:r>
        </a:p>
      </dsp:txBody>
      <dsp:txXfrm>
        <a:off x="108521" y="932065"/>
        <a:ext cx="1279207" cy="60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E881-3B4B-49C7-9B36-F7B04B5F0A79}">
      <dsp:nvSpPr>
        <dsp:cNvPr id="0" name=""/>
        <dsp:cNvSpPr/>
      </dsp:nvSpPr>
      <dsp:spPr>
        <a:xfrm>
          <a:off x="460284" y="-14043"/>
          <a:ext cx="3048115" cy="3048115"/>
        </a:xfrm>
        <a:prstGeom prst="circularArrow">
          <a:avLst>
            <a:gd name="adj1" fmla="val 5544"/>
            <a:gd name="adj2" fmla="val 330680"/>
            <a:gd name="adj3" fmla="val 13908548"/>
            <a:gd name="adj4" fmla="val 17305768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45F83-B751-469B-81F4-F8D869D67B13}">
      <dsp:nvSpPr>
        <dsp:cNvPr id="0" name=""/>
        <dsp:cNvSpPr/>
      </dsp:nvSpPr>
      <dsp:spPr>
        <a:xfrm>
          <a:off x="1311913" y="1075"/>
          <a:ext cx="1344857" cy="6724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Analyse</a:t>
          </a:r>
        </a:p>
      </dsp:txBody>
      <dsp:txXfrm>
        <a:off x="1344738" y="33900"/>
        <a:ext cx="1279207" cy="606778"/>
      </dsp:txXfrm>
    </dsp:sp>
    <dsp:sp modelId="{AD465A97-F6AF-4C42-923E-82EDFD9755C9}">
      <dsp:nvSpPr>
        <dsp:cNvPr id="0" name=""/>
        <dsp:cNvSpPr/>
      </dsp:nvSpPr>
      <dsp:spPr>
        <a:xfrm>
          <a:off x="2548131" y="899240"/>
          <a:ext cx="1344857" cy="672428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Parallelize</a:t>
          </a:r>
        </a:p>
      </dsp:txBody>
      <dsp:txXfrm>
        <a:off x="2580956" y="932065"/>
        <a:ext cx="1279207" cy="606778"/>
      </dsp:txXfrm>
    </dsp:sp>
    <dsp:sp modelId="{04ED1413-EC8D-482C-B19E-3D155873EC27}">
      <dsp:nvSpPr>
        <dsp:cNvPr id="0" name=""/>
        <dsp:cNvSpPr/>
      </dsp:nvSpPr>
      <dsp:spPr>
        <a:xfrm>
          <a:off x="2075938" y="2352501"/>
          <a:ext cx="1344857" cy="67242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Validate</a:t>
          </a:r>
        </a:p>
      </dsp:txBody>
      <dsp:txXfrm>
        <a:off x="2108763" y="2385326"/>
        <a:ext cx="1279207" cy="606778"/>
      </dsp:txXfrm>
    </dsp:sp>
    <dsp:sp modelId="{3C17E2C1-6342-4CBB-8844-649430422A1F}">
      <dsp:nvSpPr>
        <dsp:cNvPr id="0" name=""/>
        <dsp:cNvSpPr/>
      </dsp:nvSpPr>
      <dsp:spPr>
        <a:xfrm>
          <a:off x="547889" y="2352501"/>
          <a:ext cx="1344857" cy="67242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Optimize</a:t>
          </a:r>
        </a:p>
      </dsp:txBody>
      <dsp:txXfrm>
        <a:off x="580714" y="2385326"/>
        <a:ext cx="1279207" cy="606778"/>
      </dsp:txXfrm>
    </dsp:sp>
    <dsp:sp modelId="{B7D7B353-E3E7-4FFE-A1C0-550AE253FC7E}">
      <dsp:nvSpPr>
        <dsp:cNvPr id="0" name=""/>
        <dsp:cNvSpPr/>
      </dsp:nvSpPr>
      <dsp:spPr>
        <a:xfrm>
          <a:off x="75696" y="899240"/>
          <a:ext cx="1344857" cy="67242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Deploy</a:t>
          </a:r>
        </a:p>
      </dsp:txBody>
      <dsp:txXfrm>
        <a:off x="108521" y="932065"/>
        <a:ext cx="1279207" cy="60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E881-3B4B-49C7-9B36-F7B04B5F0A79}">
      <dsp:nvSpPr>
        <dsp:cNvPr id="0" name=""/>
        <dsp:cNvSpPr/>
      </dsp:nvSpPr>
      <dsp:spPr>
        <a:xfrm>
          <a:off x="460284" y="-14043"/>
          <a:ext cx="3048115" cy="3048115"/>
        </a:xfrm>
        <a:prstGeom prst="circularArrow">
          <a:avLst>
            <a:gd name="adj1" fmla="val 5544"/>
            <a:gd name="adj2" fmla="val 330680"/>
            <a:gd name="adj3" fmla="val 13908548"/>
            <a:gd name="adj4" fmla="val 17305768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45F83-B751-469B-81F4-F8D869D67B13}">
      <dsp:nvSpPr>
        <dsp:cNvPr id="0" name=""/>
        <dsp:cNvSpPr/>
      </dsp:nvSpPr>
      <dsp:spPr>
        <a:xfrm>
          <a:off x="1311913" y="1075"/>
          <a:ext cx="1344857" cy="6724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Analyse</a:t>
          </a:r>
        </a:p>
      </dsp:txBody>
      <dsp:txXfrm>
        <a:off x="1344738" y="33900"/>
        <a:ext cx="1279207" cy="606778"/>
      </dsp:txXfrm>
    </dsp:sp>
    <dsp:sp modelId="{AD465A97-F6AF-4C42-923E-82EDFD9755C9}">
      <dsp:nvSpPr>
        <dsp:cNvPr id="0" name=""/>
        <dsp:cNvSpPr/>
      </dsp:nvSpPr>
      <dsp:spPr>
        <a:xfrm>
          <a:off x="2548131" y="899240"/>
          <a:ext cx="1344857" cy="672428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Parallelize</a:t>
          </a:r>
        </a:p>
      </dsp:txBody>
      <dsp:txXfrm>
        <a:off x="2580956" y="932065"/>
        <a:ext cx="1279207" cy="606778"/>
      </dsp:txXfrm>
    </dsp:sp>
    <dsp:sp modelId="{04ED1413-EC8D-482C-B19E-3D155873EC27}">
      <dsp:nvSpPr>
        <dsp:cNvPr id="0" name=""/>
        <dsp:cNvSpPr/>
      </dsp:nvSpPr>
      <dsp:spPr>
        <a:xfrm>
          <a:off x="2075938" y="2352501"/>
          <a:ext cx="1344857" cy="67242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Validate</a:t>
          </a:r>
        </a:p>
      </dsp:txBody>
      <dsp:txXfrm>
        <a:off x="2108763" y="2385326"/>
        <a:ext cx="1279207" cy="606778"/>
      </dsp:txXfrm>
    </dsp:sp>
    <dsp:sp modelId="{3C17E2C1-6342-4CBB-8844-649430422A1F}">
      <dsp:nvSpPr>
        <dsp:cNvPr id="0" name=""/>
        <dsp:cNvSpPr/>
      </dsp:nvSpPr>
      <dsp:spPr>
        <a:xfrm>
          <a:off x="547889" y="2352501"/>
          <a:ext cx="1344857" cy="67242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Optimize</a:t>
          </a:r>
        </a:p>
      </dsp:txBody>
      <dsp:txXfrm>
        <a:off x="580714" y="2385326"/>
        <a:ext cx="1279207" cy="606778"/>
      </dsp:txXfrm>
    </dsp:sp>
    <dsp:sp modelId="{B7D7B353-E3E7-4FFE-A1C0-550AE253FC7E}">
      <dsp:nvSpPr>
        <dsp:cNvPr id="0" name=""/>
        <dsp:cNvSpPr/>
      </dsp:nvSpPr>
      <dsp:spPr>
        <a:xfrm>
          <a:off x="75696" y="899240"/>
          <a:ext cx="1344857" cy="67242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Deploy</a:t>
          </a:r>
        </a:p>
      </dsp:txBody>
      <dsp:txXfrm>
        <a:off x="108521" y="932065"/>
        <a:ext cx="1279207" cy="606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E881-3B4B-49C7-9B36-F7B04B5F0A79}">
      <dsp:nvSpPr>
        <dsp:cNvPr id="0" name=""/>
        <dsp:cNvSpPr/>
      </dsp:nvSpPr>
      <dsp:spPr>
        <a:xfrm>
          <a:off x="460284" y="-14043"/>
          <a:ext cx="3048115" cy="3048115"/>
        </a:xfrm>
        <a:prstGeom prst="circularArrow">
          <a:avLst>
            <a:gd name="adj1" fmla="val 5544"/>
            <a:gd name="adj2" fmla="val 330680"/>
            <a:gd name="adj3" fmla="val 13908548"/>
            <a:gd name="adj4" fmla="val 17305768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45F83-B751-469B-81F4-F8D869D67B13}">
      <dsp:nvSpPr>
        <dsp:cNvPr id="0" name=""/>
        <dsp:cNvSpPr/>
      </dsp:nvSpPr>
      <dsp:spPr>
        <a:xfrm>
          <a:off x="1311913" y="1075"/>
          <a:ext cx="1344857" cy="6724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Analyse</a:t>
          </a:r>
        </a:p>
      </dsp:txBody>
      <dsp:txXfrm>
        <a:off x="1344738" y="33900"/>
        <a:ext cx="1279207" cy="606778"/>
      </dsp:txXfrm>
    </dsp:sp>
    <dsp:sp modelId="{AD465A97-F6AF-4C42-923E-82EDFD9755C9}">
      <dsp:nvSpPr>
        <dsp:cNvPr id="0" name=""/>
        <dsp:cNvSpPr/>
      </dsp:nvSpPr>
      <dsp:spPr>
        <a:xfrm>
          <a:off x="2548131" y="899240"/>
          <a:ext cx="1344857" cy="672428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Parallelize</a:t>
          </a:r>
        </a:p>
      </dsp:txBody>
      <dsp:txXfrm>
        <a:off x="2580956" y="932065"/>
        <a:ext cx="1279207" cy="606778"/>
      </dsp:txXfrm>
    </dsp:sp>
    <dsp:sp modelId="{04ED1413-EC8D-482C-B19E-3D155873EC27}">
      <dsp:nvSpPr>
        <dsp:cNvPr id="0" name=""/>
        <dsp:cNvSpPr/>
      </dsp:nvSpPr>
      <dsp:spPr>
        <a:xfrm>
          <a:off x="2075938" y="2352501"/>
          <a:ext cx="1344857" cy="672428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Validate</a:t>
          </a:r>
        </a:p>
      </dsp:txBody>
      <dsp:txXfrm>
        <a:off x="2108763" y="2385326"/>
        <a:ext cx="1279207" cy="606778"/>
      </dsp:txXfrm>
    </dsp:sp>
    <dsp:sp modelId="{3C17E2C1-6342-4CBB-8844-649430422A1F}">
      <dsp:nvSpPr>
        <dsp:cNvPr id="0" name=""/>
        <dsp:cNvSpPr/>
      </dsp:nvSpPr>
      <dsp:spPr>
        <a:xfrm>
          <a:off x="547889" y="2352501"/>
          <a:ext cx="1344857" cy="67242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Optimize</a:t>
          </a:r>
        </a:p>
      </dsp:txBody>
      <dsp:txXfrm>
        <a:off x="580714" y="2385326"/>
        <a:ext cx="1279207" cy="606778"/>
      </dsp:txXfrm>
    </dsp:sp>
    <dsp:sp modelId="{B7D7B353-E3E7-4FFE-A1C0-550AE253FC7E}">
      <dsp:nvSpPr>
        <dsp:cNvPr id="0" name=""/>
        <dsp:cNvSpPr/>
      </dsp:nvSpPr>
      <dsp:spPr>
        <a:xfrm>
          <a:off x="75696" y="899240"/>
          <a:ext cx="1344857" cy="67242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NewRomanPSMT"/>
            </a:rPr>
            <a:t>Deploy</a:t>
          </a:r>
        </a:p>
      </dsp:txBody>
      <dsp:txXfrm>
        <a:off x="108521" y="932065"/>
        <a:ext cx="1279207" cy="606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14EA3-157D-448A-B90B-9F8890C9D104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BEB63-DC46-4460-8B25-9BA8D6E1D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19c75f54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19c75f54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19c75f54c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19c75f54c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1a9c1e90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1a9c1e90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1a9c1e90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1a9c1e90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1a9c1e906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1a9c1e906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1249f9d2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1249f9d2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249f9d26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1249f9d26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1249f9d26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1249f9d26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08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12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117-8600-C473-C155-60BA6074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EEA9D-01C5-B9D3-AF9E-ACB3E5897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59A2-0443-4082-E1B5-33D93FF9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2E6-B1B4-41C6-A204-2E4AECEDCE58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B1F5-8B17-2339-EB55-1CCD0548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9137-468D-476C-0214-B4953C75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8279-54E4-6408-473C-10F441E9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57443-F0A8-2310-FDA8-5DB1D96C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A9D9-1BF0-9C48-67BA-34CD12FA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43D-8E28-4DC4-9DA5-DFF173C75E49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D025-6E70-875D-2BBC-DFBCEA0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ABEA-7671-7790-53BD-8EE8B3E5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17952-BE1E-593F-8340-1D41590B1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58FC8-80B0-4C42-3E4A-C9FE8D90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5B18-7174-CA9E-EB14-9ECC62F6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CC57-C66A-486A-9EA3-9226519DF3E7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4C62-FF98-8F08-535C-FE350B73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0B36-2BF4-3DDB-02C3-B642423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09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51" y="44572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3" y="1585233"/>
            <a:ext cx="7711200" cy="1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72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848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038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226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50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05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52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BC38-7127-E0C8-90B6-0988AF26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912E-68DC-E671-6016-8D3104A2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CBCB-7574-1DD5-7724-8D78246A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592-1243-4A89-94BC-B87397C74DDE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2DFD-066F-738E-71EF-A944324D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B37D-FD64-64D6-00C6-B64B8E08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6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51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51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6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94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7190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6EB0-A9EA-173D-B173-AF5FF8F2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EEC0-DC03-529B-C795-070854749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F884-7A78-9A5D-CF69-C958E568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7AB0-DD83-458E-961E-3D42CCEFF92A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BA9B-8CBC-9A0A-97E1-88D4D52E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A148-03FB-5E93-131F-27959B78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8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7B4-08B2-9F1B-CC0F-68921EFF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B995-18E5-FA9C-6DC3-1E9B60DF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2A12-9894-9D5F-5BF7-F31FBA7E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CFFE-5966-43F4-BDB1-4A5626221CFE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BD4D-7791-42D7-3D15-9575A401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23AC-DFF2-CC17-0742-A1219D48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4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9C90-6F5B-8A45-18E3-313AFC59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BE52-E139-887A-81A1-F560C6FD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5A50-91D3-D0DA-295C-4C62C349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5167-56D3-4171-94A2-9BE60D6D2BAB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6225-9BC0-484A-34AB-01C7C7B8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F46A-F649-B4B8-F5AD-8E723BC3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30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EE25-DB0E-82E2-582E-377FC4CC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2B25-D3E6-F35D-C62E-B235570DE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5630-6A6A-4771-6157-B1A7CC2D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03A6B-9756-DABF-9393-9A0309CB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73F-D2FA-42B8-877A-D33959C1006D}" type="datetime1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4641-B3B6-032B-0B9C-887ADC8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6C11-CFEF-4144-2D63-6C77B77B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8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AF5E-3C49-38F4-1EA1-7DB5951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7AD7-E8BF-44AC-A983-8DCEF7D9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AC3F2-458A-88E6-E59E-D56A6DCA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08C19-BE8A-AE0B-A79F-3ADC75B4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236BD-6BE9-B90F-E3D6-BE9EEFF16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E5657-718F-8B9B-7FD8-07BA27CF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99D6-5617-4FF6-A3ED-0E0DCEF50AFE}" type="datetime1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353FE-E32F-0BFD-08CC-B408769F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FD2E8-7239-7EED-E917-62EA78C2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09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90C-D49B-7CE2-414B-26C44279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303F-EF98-3CD8-D395-DBE6E931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133F-A402-4432-9CDF-6A0347276402}" type="datetime1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FBA1F-8F66-F8CA-D001-B5ED266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7B46A-61BB-F469-C1B2-937EABEA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B4F3-8670-A308-C5BF-A7DEDBC6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1E1A-C669-3544-83B6-CE056014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2623-C0A5-05D0-32F2-F58590C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2853-4C5F-4914-B68A-8CBE920422F0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DF6E-B4CC-7E36-A04A-C1028AC4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0431-8F53-3D2A-61D3-D23842D2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16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BB2F5-5C4E-D2C2-E088-FA57CD96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EFC-93B9-4385-A7EA-62E95733A180}" type="datetime1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4E209-8418-F47B-C805-3701553A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2DFD1-CD23-9AA4-34D8-5C8869DE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18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4FDF-45CF-88FD-FA88-F70A256F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A545-7EBE-95DD-5CAF-E1138C2C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064C-FA1E-987C-00F5-BD1648BA4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72B12-A217-EED3-92C4-E0F11D15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EB76-31C6-49FD-805D-1D0C11E74411}" type="datetime1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BEAF8-C376-5C71-5381-7730F29E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4568-6355-290C-013B-CBB73F6D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30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7E25-850C-F5C2-0E83-B3F72D44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E8A22-3DCB-FDEB-92E0-A8C2D65A3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BFC8-E937-5315-9E92-99D7B925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2127-FA22-2ECC-BBE8-4A158AEB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3F4F-4D73-4C30-B1F5-F75323943396}" type="datetime1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1B25-23A7-4EDA-F707-0F99F675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91D9-B3B4-25DB-712A-9876C512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70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6EE-4A03-D76C-E4AF-D89A3762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DF2C-78D0-4243-0454-F40986AC4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8E39-9735-68CC-D078-58081EDE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8119-80FE-4DDF-93FF-A7E656542322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CD66-ECD1-35E3-B65B-6228937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C522-9212-4E23-45BD-6614995E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6F2B7-07A4-A219-7A4D-42F9C00D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B38E7-6062-10FD-79ED-0ED4B2149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4476-A544-6966-8F88-96EB6013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FF7-0D81-4B11-8354-1D51193A6CDF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E920-8F21-1D4D-C6FE-B833F42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2CA7-036D-9C3F-73F6-059B0D0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96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9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5A8A-5F4C-969D-ACBD-2963EE9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B4F1-3C85-B550-7C44-4B3553CB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3F1E-A1E5-8699-FD91-4FB59F22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21C7-0C3E-A9E9-0E75-4FA79B8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D5B5-B425-4B3C-9751-0CC2F276BBE7}" type="datetime1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C90C-9A90-C96F-10D2-0903A50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58A2-1234-CC67-7788-0E4B8C71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3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5060-926E-1931-E413-7195227B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0D42-B637-A953-7771-5A409FA4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1178-2168-AE83-D18E-01C7AB06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09285-B76A-0F06-BF44-0F604FC06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CD940-FAAF-8E1F-36E4-B2FD2299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BBD2D-97F5-2199-89CC-38AB54E2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99D6-FC2B-421D-A1B4-1E709D04FD5C}" type="datetime1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63B6F-CF15-3E11-5475-0B0F955C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34110-8F9C-5C03-B02A-DE39D1A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9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6882-B271-4045-A4EA-8A5225DE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58D6-AA9F-590E-A222-F089EA57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911-4406-48F8-82B8-AEED659FC7B9}" type="datetime1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A7DF9-FC90-CB83-FA44-B91190AD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B5C8-19D4-8366-7625-D6531E3A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34016-29E9-E448-BC12-FEEA7560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DED9-9DF3-4B1B-810C-6D4F163CB87F}" type="datetime1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F99AD-5059-5D6F-58C7-B81846F1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2DD5-137B-EE31-734F-B6B3015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0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5A39-9539-A71F-3181-E16E9E74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DF43-77E2-8172-3CC4-13DFAE69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366C-FD17-1DC6-AD7B-646763A6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38C1-1E9A-BC4F-B2E1-D8E10CB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CACC-E8C6-4D74-814B-37BDE142784E}" type="datetime1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161E7-BA75-F5F1-DBE0-B576B0E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919D-E553-DCE4-93A8-8D835E66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1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99CC-E907-7692-A9C3-30E250C7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5E2D8-D36B-7BC8-ECFA-350756F9B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55A2-7ADB-9803-7A9E-C74B80B3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713BF-A4DE-16B0-638E-DC1C3401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2E08-920A-450E-8DED-03B419DA25CB}" type="datetime1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17AC-A929-56EC-3667-4831A9F7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4A5F-7373-53AA-A491-EFE82265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0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A7146-525D-FD6A-6AC3-0AF1984C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F924-7FFB-A4B1-C94B-92DEF18F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1EF6-6AFA-C45F-0E5F-51FC1382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EEBD-1773-4238-A03C-DAEEF2030CA4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D925-7EC5-2528-FAE4-5B52E8BC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DBDC-E898-E04B-BD8A-C54E258A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01C3-92F2-45B7-9859-A53B45F8C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206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B4E3D-2D50-FCF3-EA64-453DC66B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63D5-76E9-0D50-64E2-19C25DAC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BF9C-FAB5-AD94-8484-C99482CDC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D5A7-CE1F-4137-B151-DAAF528AB6C3}" type="datetime1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69EF-0105-EB49-E160-C05BEE23A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1C78-B8F8-724E-C6CE-B68BE7114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A7BC-B1E6-4B39-A429-C5AC682C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500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9012-29CE-D4DD-723D-913E19C20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Memory Programming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EED7-1BF1-032E-3F4D-C7D56A23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9141"/>
          </a:xfrm>
        </p:spPr>
        <p:txBody>
          <a:bodyPr>
            <a:normAutofit/>
          </a:bodyPr>
          <a:lstStyle/>
          <a:p>
            <a:endParaRPr lang="en-IN" sz="1800" b="1" dirty="0"/>
          </a:p>
          <a:p>
            <a:r>
              <a:rPr lang="en-IN" sz="1800" b="1" dirty="0"/>
              <a:t>By</a:t>
            </a:r>
          </a:p>
          <a:p>
            <a:r>
              <a:rPr lang="en-IN" sz="1800" b="1" dirty="0"/>
              <a:t>Dr. Nileshchandra Pikle</a:t>
            </a:r>
          </a:p>
          <a:p>
            <a:r>
              <a:rPr lang="en-IN" sz="1800" b="1" dirty="0"/>
              <a:t>Assistant Professor,</a:t>
            </a:r>
          </a:p>
          <a:p>
            <a:r>
              <a:rPr lang="en-IN" sz="1800" b="1" dirty="0"/>
              <a:t>CSE Department</a:t>
            </a:r>
          </a:p>
          <a:p>
            <a:r>
              <a:rPr lang="en-IN" sz="1800" b="1" dirty="0"/>
              <a:t>Indian Institute of Information Technology, Nagpur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87B-065D-16F7-DF7F-FC5DC7A9F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61" y="2748087"/>
            <a:ext cx="3130478" cy="1015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3FD40-D4EE-6058-B38D-D70445D3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571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10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0CAA77-DCA5-DDAA-DDB9-6E567E29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368"/>
          </a:xfrm>
        </p:spPr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</a:rPr>
              <a:t>OpenMP Solution stack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9D50C-A9F5-1501-1116-2EC0EDAF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6" y="1896180"/>
            <a:ext cx="5582548" cy="3324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CE361B-602F-4632-32F0-9149616AFA8C}"/>
              </a:ext>
            </a:extLst>
          </p:cNvPr>
          <p:cNvSpPr txBox="1"/>
          <p:nvPr/>
        </p:nvSpPr>
        <p:spPr>
          <a:xfrm>
            <a:off x="927755" y="5319403"/>
            <a:ext cx="403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OpenMP Solution stack for common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868DA-9235-B8C3-BC89-3BCD757ECE62}"/>
              </a:ext>
            </a:extLst>
          </p:cNvPr>
          <p:cNvSpPr txBox="1"/>
          <p:nvPr/>
        </p:nvSpPr>
        <p:spPr>
          <a:xfrm>
            <a:off x="6096000" y="2882092"/>
            <a:ext cx="575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We begin at the bottom with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hardware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NewRomanPSMT"/>
              </a:rPr>
              <a:t>The OpenMP Common Core </a:t>
            </a:r>
            <a:r>
              <a:rPr lang="en-US" sz="1800" b="0" i="0" u="none" strike="noStrike" baseline="0" dirty="0">
                <a:latin typeface="TimesNewRomanPSMT"/>
              </a:rPr>
              <a:t>assumes an SMP model of the shared memory computer.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0D960C-9F03-AB3B-C7B7-E73862C064B4}"/>
              </a:ext>
            </a:extLst>
          </p:cNvPr>
          <p:cNvSpPr/>
          <p:nvPr/>
        </p:nvSpPr>
        <p:spPr>
          <a:xfrm>
            <a:off x="6465969" y="1922109"/>
            <a:ext cx="2144631" cy="6621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152400" dist="139700" dir="5400000" sx="90000" sy="-19000" rotWithShape="0">
              <a:prstClr val="black">
                <a:alpha val="59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C64D4D-5112-06A6-58DE-73AA0D5F4BF1}"/>
              </a:ext>
            </a:extLst>
          </p:cNvPr>
          <p:cNvSpPr/>
          <p:nvPr/>
        </p:nvSpPr>
        <p:spPr>
          <a:xfrm>
            <a:off x="389107" y="4309353"/>
            <a:ext cx="5582548" cy="1010050"/>
          </a:xfrm>
          <a:prstGeom prst="round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29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100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AFF04-977C-8379-70AF-9BD97BFA04F1}"/>
              </a:ext>
            </a:extLst>
          </p:cNvPr>
          <p:cNvSpPr/>
          <p:nvPr/>
        </p:nvSpPr>
        <p:spPr>
          <a:xfrm>
            <a:off x="7957331" y="2665334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FF787-610A-3595-312A-82BF09C06D06}"/>
              </a:ext>
            </a:extLst>
          </p:cNvPr>
          <p:cNvSpPr/>
          <p:nvPr/>
        </p:nvSpPr>
        <p:spPr>
          <a:xfrm>
            <a:off x="8375515" y="2665334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5D31B-0B98-6693-495E-5BBDCF6C511D}"/>
              </a:ext>
            </a:extLst>
          </p:cNvPr>
          <p:cNvSpPr/>
          <p:nvPr/>
        </p:nvSpPr>
        <p:spPr>
          <a:xfrm>
            <a:off x="8793699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A4B00-749E-D69B-0F9B-1450FF25D0FA}"/>
              </a:ext>
            </a:extLst>
          </p:cNvPr>
          <p:cNvSpPr/>
          <p:nvPr/>
        </p:nvSpPr>
        <p:spPr>
          <a:xfrm>
            <a:off x="9211883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57FFD-D6C6-F397-7D8B-81D5817E03A7}"/>
              </a:ext>
            </a:extLst>
          </p:cNvPr>
          <p:cNvSpPr/>
          <p:nvPr/>
        </p:nvSpPr>
        <p:spPr>
          <a:xfrm>
            <a:off x="9631689" y="2665334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ED009-8E28-E638-987D-2CCC318C205B}"/>
              </a:ext>
            </a:extLst>
          </p:cNvPr>
          <p:cNvSpPr/>
          <p:nvPr/>
        </p:nvSpPr>
        <p:spPr>
          <a:xfrm>
            <a:off x="10049873" y="2665334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BD6F6-2674-A2AD-C196-9F92B3F5D3D5}"/>
              </a:ext>
            </a:extLst>
          </p:cNvPr>
          <p:cNvSpPr/>
          <p:nvPr/>
        </p:nvSpPr>
        <p:spPr>
          <a:xfrm>
            <a:off x="10468057" y="2665334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206E6-9E12-1C2A-9C5E-259495CE7235}"/>
              </a:ext>
            </a:extLst>
          </p:cNvPr>
          <p:cNvSpPr/>
          <p:nvPr/>
        </p:nvSpPr>
        <p:spPr>
          <a:xfrm>
            <a:off x="10886241" y="2665334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254BB-A763-EDC0-CDFD-F611A9BC821A}"/>
              </a:ext>
            </a:extLst>
          </p:cNvPr>
          <p:cNvSpPr/>
          <p:nvPr/>
        </p:nvSpPr>
        <p:spPr>
          <a:xfrm>
            <a:off x="7970298" y="3390045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CB3D3-ACA0-BAF7-7ECB-F69BD50F4A6F}"/>
              </a:ext>
            </a:extLst>
          </p:cNvPr>
          <p:cNvSpPr/>
          <p:nvPr/>
        </p:nvSpPr>
        <p:spPr>
          <a:xfrm>
            <a:off x="8388482" y="3390045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A6514-4035-6B27-5DC7-5FF17EB0CEA5}"/>
              </a:ext>
            </a:extLst>
          </p:cNvPr>
          <p:cNvSpPr/>
          <p:nvPr/>
        </p:nvSpPr>
        <p:spPr>
          <a:xfrm>
            <a:off x="8806666" y="3390045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F2F098-FF7B-76AE-E6A9-CF3849DA26C6}"/>
              </a:ext>
            </a:extLst>
          </p:cNvPr>
          <p:cNvSpPr/>
          <p:nvPr/>
        </p:nvSpPr>
        <p:spPr>
          <a:xfrm>
            <a:off x="9224850" y="3390045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78044-862B-9E75-3551-44901436AC25}"/>
              </a:ext>
            </a:extLst>
          </p:cNvPr>
          <p:cNvSpPr/>
          <p:nvPr/>
        </p:nvSpPr>
        <p:spPr>
          <a:xfrm>
            <a:off x="9644656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CF57D-973C-918A-C40D-0D9D11F37CE7}"/>
              </a:ext>
            </a:extLst>
          </p:cNvPr>
          <p:cNvSpPr/>
          <p:nvPr/>
        </p:nvSpPr>
        <p:spPr>
          <a:xfrm>
            <a:off x="10062840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D1C0D-4693-CFF8-5D0A-7AC90CC6A8AE}"/>
              </a:ext>
            </a:extLst>
          </p:cNvPr>
          <p:cNvSpPr/>
          <p:nvPr/>
        </p:nvSpPr>
        <p:spPr>
          <a:xfrm>
            <a:off x="10481024" y="3390045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8267C-979D-0B48-1D7A-635E30F97DA2}"/>
              </a:ext>
            </a:extLst>
          </p:cNvPr>
          <p:cNvSpPr/>
          <p:nvPr/>
        </p:nvSpPr>
        <p:spPr>
          <a:xfrm>
            <a:off x="10899208" y="3390045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0A17A2-8227-C4BD-07FD-8C5CF5BAAE8C}"/>
              </a:ext>
            </a:extLst>
          </p:cNvPr>
          <p:cNvSpPr/>
          <p:nvPr/>
        </p:nvSpPr>
        <p:spPr>
          <a:xfrm>
            <a:off x="8001102" y="4108908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FD4A3-F40C-753E-556C-4AA437BAB0A5}"/>
              </a:ext>
            </a:extLst>
          </p:cNvPr>
          <p:cNvSpPr/>
          <p:nvPr/>
        </p:nvSpPr>
        <p:spPr>
          <a:xfrm>
            <a:off x="8419286" y="4108908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A7E252-6A6B-51B6-D64B-88EA3B47405C}"/>
              </a:ext>
            </a:extLst>
          </p:cNvPr>
          <p:cNvSpPr/>
          <p:nvPr/>
        </p:nvSpPr>
        <p:spPr>
          <a:xfrm>
            <a:off x="8837470" y="4108908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122FA-C8C7-DF47-0161-40B4F8A65C43}"/>
              </a:ext>
            </a:extLst>
          </p:cNvPr>
          <p:cNvSpPr/>
          <p:nvPr/>
        </p:nvSpPr>
        <p:spPr>
          <a:xfrm>
            <a:off x="9255654" y="4108908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58F-8942-44DF-7D96-D432BE3FAF76}"/>
              </a:ext>
            </a:extLst>
          </p:cNvPr>
          <p:cNvSpPr/>
          <p:nvPr/>
        </p:nvSpPr>
        <p:spPr>
          <a:xfrm>
            <a:off x="9675460" y="4108908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1D26D9-578B-C693-996B-C1808BAB0C5C}"/>
              </a:ext>
            </a:extLst>
          </p:cNvPr>
          <p:cNvSpPr/>
          <p:nvPr/>
        </p:nvSpPr>
        <p:spPr>
          <a:xfrm>
            <a:off x="10093644" y="4108908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5C3EDB-7AA5-D8B2-7CA1-E7D728F280C1}"/>
              </a:ext>
            </a:extLst>
          </p:cNvPr>
          <p:cNvSpPr/>
          <p:nvPr/>
        </p:nvSpPr>
        <p:spPr>
          <a:xfrm>
            <a:off x="10511828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0F2D42-FA4B-378E-69EB-41937266599C}"/>
              </a:ext>
            </a:extLst>
          </p:cNvPr>
          <p:cNvSpPr/>
          <p:nvPr/>
        </p:nvSpPr>
        <p:spPr>
          <a:xfrm>
            <a:off x="10930012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/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blipFill>
                <a:blip r:embed="rId2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/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blipFill>
                <a:blip r:embed="rId3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/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blipFill>
                <a:blip r:embed="rId4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/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blipFill>
                <a:blip r:embed="rId5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/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blipFill>
                <a:blip r:embed="rId6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/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blipFill>
                <a:blip r:embed="rId7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/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blipFill>
                <a:blip r:embed="rId8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/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blipFill>
                <a:blip r:embed="rId9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/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/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blipFill>
                <a:blip r:embed="rId11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/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blipFill>
                <a:blip r:embed="rId12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/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blipFill>
                <a:blip r:embed="rId13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/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blipFill>
                <a:blip r:embed="rId14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/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blipFill>
                <a:blip r:embed="rId15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/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blipFill>
                <a:blip r:embed="rId16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/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blipFill>
                <a:blip r:embed="rId17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19EDB44-DB5E-9613-87B0-C3A9B0A20811}"/>
              </a:ext>
            </a:extLst>
          </p:cNvPr>
          <p:cNvSpPr txBox="1"/>
          <p:nvPr/>
        </p:nvSpPr>
        <p:spPr>
          <a:xfrm>
            <a:off x="7283580" y="26653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A[ 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331412-C1C2-F1B9-FFFE-834164F2922C}"/>
              </a:ext>
            </a:extLst>
          </p:cNvPr>
          <p:cNvSpPr txBox="1"/>
          <p:nvPr/>
        </p:nvSpPr>
        <p:spPr>
          <a:xfrm>
            <a:off x="7305234" y="33615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B[ ]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E286C-C17E-A1D3-B4F0-008308B3F65E}"/>
              </a:ext>
            </a:extLst>
          </p:cNvPr>
          <p:cNvSpPr txBox="1"/>
          <p:nvPr/>
        </p:nvSpPr>
        <p:spPr>
          <a:xfrm>
            <a:off x="7331547" y="40855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C[ 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2864D-CBED-A58C-4FD5-FC7F4161F60D}"/>
              </a:ext>
            </a:extLst>
          </p:cNvPr>
          <p:cNvSpPr txBox="1"/>
          <p:nvPr/>
        </p:nvSpPr>
        <p:spPr>
          <a:xfrm>
            <a:off x="8733905" y="47902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latin typeface="TimesNewRomanPSMT"/>
              </a:rPr>
              <a:t>Block Distribution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D4F6EE-C881-0219-A2DB-B1F0EE9EC3CF}"/>
              </a:ext>
            </a:extLst>
          </p:cNvPr>
          <p:cNvSpPr/>
          <p:nvPr/>
        </p:nvSpPr>
        <p:spPr>
          <a:xfrm>
            <a:off x="7983977" y="1767042"/>
            <a:ext cx="801416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Thread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A474D4-7C0D-732C-E7DA-AACA89B70DE6}"/>
              </a:ext>
            </a:extLst>
          </p:cNvPr>
          <p:cNvSpPr/>
          <p:nvPr/>
        </p:nvSpPr>
        <p:spPr>
          <a:xfrm>
            <a:off x="8811621" y="1763527"/>
            <a:ext cx="801416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2C1AD8-E359-70CB-C341-CF152A95DE03}"/>
              </a:ext>
            </a:extLst>
          </p:cNvPr>
          <p:cNvSpPr/>
          <p:nvPr/>
        </p:nvSpPr>
        <p:spPr>
          <a:xfrm>
            <a:off x="9635520" y="1761843"/>
            <a:ext cx="801416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053176-4F4C-F860-C2A4-BD8A57DC444A}"/>
              </a:ext>
            </a:extLst>
          </p:cNvPr>
          <p:cNvSpPr/>
          <p:nvPr/>
        </p:nvSpPr>
        <p:spPr>
          <a:xfrm>
            <a:off x="10472892" y="1768056"/>
            <a:ext cx="801416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Thread 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B8849D-0D02-9E8C-933C-9CE762DFCC9D}"/>
              </a:ext>
            </a:extLst>
          </p:cNvPr>
          <p:cNvCxnSpPr>
            <a:stCxn id="59" idx="2"/>
          </p:cNvCxnSpPr>
          <p:nvPr/>
        </p:nvCxnSpPr>
        <p:spPr>
          <a:xfrm>
            <a:off x="8384685" y="2132167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839B87-0684-7250-5B53-7C20B54FD136}"/>
              </a:ext>
            </a:extLst>
          </p:cNvPr>
          <p:cNvCxnSpPr/>
          <p:nvPr/>
        </p:nvCxnSpPr>
        <p:spPr>
          <a:xfrm>
            <a:off x="9208086" y="2122138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29C8EF-F050-65C6-25EB-475FBAA1AAE7}"/>
              </a:ext>
            </a:extLst>
          </p:cNvPr>
          <p:cNvCxnSpPr/>
          <p:nvPr/>
        </p:nvCxnSpPr>
        <p:spPr>
          <a:xfrm>
            <a:off x="10031487" y="2135223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CFBD8B-52B0-51D7-F849-24B3D4CAFFDF}"/>
              </a:ext>
            </a:extLst>
          </p:cNvPr>
          <p:cNvCxnSpPr/>
          <p:nvPr/>
        </p:nvCxnSpPr>
        <p:spPr>
          <a:xfrm>
            <a:off x="10864058" y="2132167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830202-9A3E-8A87-92D3-BFE5E795A243}"/>
              </a:ext>
            </a:extLst>
          </p:cNvPr>
          <p:cNvSpPr txBox="1"/>
          <p:nvPr/>
        </p:nvSpPr>
        <p:spPr>
          <a:xfrm>
            <a:off x="472443" y="2205540"/>
            <a:ext cx="5182304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omp_set_num_threads(nThreads);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chunkSize = N/nThreads;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tid*chunkSize;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)*chunkSize;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min(upper, N); i++)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C[i] = A[i] + B[i];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B34930-5A79-D691-8C7A-1F6DA56FE36A}"/>
              </a:ext>
            </a:extLst>
          </p:cNvPr>
          <p:cNvSpPr txBox="1"/>
          <p:nvPr/>
        </p:nvSpPr>
        <p:spPr>
          <a:xfrm>
            <a:off x="342089" y="1664468"/>
            <a:ext cx="4680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Parallel Vector Addition Naïve Approach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B9F88DD2-C988-6987-DC1B-2760BA10C45E}"/>
              </a:ext>
            </a:extLst>
          </p:cNvPr>
          <p:cNvSpPr/>
          <p:nvPr/>
        </p:nvSpPr>
        <p:spPr>
          <a:xfrm>
            <a:off x="5759638" y="5247211"/>
            <a:ext cx="2241464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IN" dirty="0" err="1">
                <a:latin typeface="TimesNewRomanPSMT"/>
              </a:rPr>
              <a:t>VecAdd</a:t>
            </a:r>
            <a:r>
              <a:rPr lang="en-US" dirty="0">
                <a:latin typeface="TimesNewRomanPSMT"/>
              </a:rPr>
              <a:t>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425159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101</a:t>
            </a:fld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B34930-5A79-D691-8C7A-1F6DA56FE36A}"/>
              </a:ext>
            </a:extLst>
          </p:cNvPr>
          <p:cNvSpPr txBox="1"/>
          <p:nvPr/>
        </p:nvSpPr>
        <p:spPr>
          <a:xfrm>
            <a:off x="6541835" y="1690688"/>
            <a:ext cx="3440365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Problems with Naïve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6A618-2457-D8AF-0C06-026927671F35}"/>
              </a:ext>
            </a:extLst>
          </p:cNvPr>
          <p:cNvSpPr txBox="1"/>
          <p:nvPr/>
        </p:nvSpPr>
        <p:spPr>
          <a:xfrm>
            <a:off x="838200" y="1690688"/>
            <a:ext cx="5182304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omp_set_num_threads(nThreads);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chunkSize = N/nThreads;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tid*chunkSize;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)*chunkSize;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min(upper, N); i++)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C[i] = A[i] + B[i];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FA0E8-87AC-895D-153A-4CF99EF18940}"/>
              </a:ext>
            </a:extLst>
          </p:cNvPr>
          <p:cNvSpPr txBox="1"/>
          <p:nvPr/>
        </p:nvSpPr>
        <p:spPr>
          <a:xfrm>
            <a:off x="6171498" y="2292976"/>
            <a:ext cx="5741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latin typeface="TimesNewRomanPSMT"/>
              </a:rPr>
              <a:t>It is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error-prone</a:t>
            </a:r>
            <a:r>
              <a:rPr lang="en-IN" sz="20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We made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too many changes </a:t>
            </a:r>
            <a:r>
              <a:rPr lang="en-IN" sz="2000" dirty="0">
                <a:latin typeface="TimesNewRomanPSMT"/>
              </a:rPr>
              <a:t>in the sequential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Each added line of program text is another opportunity to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introduce an error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We need a simpler way to create a parallel loop.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There must be a way to make a compiler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automatically</a:t>
            </a:r>
            <a:r>
              <a:rPr lang="en-US" sz="2000" dirty="0">
                <a:latin typeface="TimesNewRomanPSMT"/>
              </a:rPr>
              <a:t> carry out such loop transformations.</a:t>
            </a:r>
            <a:endParaRPr lang="en-IN" sz="20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0170289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F46-5696-3A24-DF15-0D57978A5B33}"/>
              </a:ext>
            </a:extLst>
          </p:cNvPr>
          <p:cNvSpPr txBox="1"/>
          <p:nvPr/>
        </p:nvSpPr>
        <p:spPr>
          <a:xfrm>
            <a:off x="295072" y="1506022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Loop Level Parallelism - </a:t>
            </a:r>
            <a:r>
              <a:rPr lang="en-IN" b="1" i="0" u="none" strike="noStrike" baseline="0" dirty="0">
                <a:latin typeface="CourierNewPSMT"/>
              </a:rPr>
              <a:t>#pragma omp for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E71B3-9895-4A47-66A9-8BACE3051302}"/>
              </a:ext>
            </a:extLst>
          </p:cNvPr>
          <p:cNvSpPr txBox="1"/>
          <p:nvPr/>
        </p:nvSpPr>
        <p:spPr>
          <a:xfrm>
            <a:off x="295072" y="2215386"/>
            <a:ext cx="5182304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omp_set_num_threads(nThreads);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chunkSize = N/nThreads;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tid*chunkSize;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)*chunkSize;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min(upper, N); i++)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C[i] = A[i] + B[i];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D09EC-90DD-B047-29AF-BC0F5213823C}"/>
              </a:ext>
            </a:extLst>
          </p:cNvPr>
          <p:cNvSpPr txBox="1"/>
          <p:nvPr/>
        </p:nvSpPr>
        <p:spPr>
          <a:xfrm>
            <a:off x="6714624" y="2954047"/>
            <a:ext cx="5182304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#pragma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omp for 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min(upper, N); i++)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C[i] = A[i] + B[i];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BFCB1C-2460-B665-9D44-A867ADD43ADB}"/>
              </a:ext>
            </a:extLst>
          </p:cNvPr>
          <p:cNvSpPr/>
          <p:nvPr/>
        </p:nvSpPr>
        <p:spPr>
          <a:xfrm>
            <a:off x="5495756" y="3802537"/>
            <a:ext cx="1218868" cy="36512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DF1C0-4CF2-67B0-9FFB-36718C166FE5}"/>
              </a:ext>
            </a:extLst>
          </p:cNvPr>
          <p:cNvSpPr txBox="1"/>
          <p:nvPr/>
        </p:nvSpPr>
        <p:spPr>
          <a:xfrm>
            <a:off x="5869919" y="2100281"/>
            <a:ext cx="6027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NewRomanPSMT"/>
              </a:rPr>
              <a:t>This directive causes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TimesNewRomanPSMT"/>
              </a:rPr>
              <a:t>the compiler to produce </a:t>
            </a:r>
            <a:r>
              <a:rPr lang="en-US" sz="1800" b="0" i="0" u="none" strike="noStrike" baseline="0" dirty="0">
                <a:latin typeface="TimesNewRomanPSMT"/>
              </a:rPr>
              <a:t>code similar to  that shown left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AE15C-4C26-1EA6-AE76-12A5CF232D37}"/>
              </a:ext>
            </a:extLst>
          </p:cNvPr>
          <p:cNvSpPr txBox="1"/>
          <p:nvPr/>
        </p:nvSpPr>
        <p:spPr>
          <a:xfrm>
            <a:off x="5690681" y="3429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NewRomanPSMT"/>
              </a:rPr>
              <a:t>Same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67D0943-16E7-63C0-00E0-7EDD6E7CDA2C}"/>
              </a:ext>
            </a:extLst>
          </p:cNvPr>
          <p:cNvSpPr/>
          <p:nvPr/>
        </p:nvSpPr>
        <p:spPr>
          <a:xfrm>
            <a:off x="6714624" y="5258982"/>
            <a:ext cx="3849614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>
                <a:latin typeface="TimesNewRomanPSMT"/>
              </a:rPr>
              <a:t>VecAdd_with_parallel_for.c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7519731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Work-sharing - Loop Construct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F46-5696-3A24-DF15-0D57978A5B33}"/>
              </a:ext>
            </a:extLst>
          </p:cNvPr>
          <p:cNvSpPr txBox="1"/>
          <p:nvPr/>
        </p:nvSpPr>
        <p:spPr>
          <a:xfrm>
            <a:off x="838201" y="2084526"/>
            <a:ext cx="10983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latin typeface="TimesNewRomanPSMT"/>
              </a:rPr>
              <a:t>A </a:t>
            </a:r>
            <a:r>
              <a:rPr lang="en-IN" sz="2000" b="1" i="0" u="none" strike="noStrike" baseline="0" dirty="0">
                <a:solidFill>
                  <a:srgbClr val="0070C0"/>
                </a:solidFill>
                <a:latin typeface="TimesNewRomanPSMT"/>
              </a:rPr>
              <a:t>worksharing construct </a:t>
            </a:r>
            <a:r>
              <a:rPr lang="en-IN" sz="2000" b="0" i="0" u="none" strike="noStrike" baseline="0" dirty="0">
                <a:latin typeface="TimesNewRomanPSMT"/>
              </a:rPr>
              <a:t>tells </a:t>
            </a:r>
            <a:r>
              <a:rPr lang="en-US" sz="2000" b="0" i="0" u="none" strike="noStrike" baseline="0" dirty="0">
                <a:latin typeface="TimesNewRomanPSMT"/>
              </a:rPr>
              <a:t>the compiler to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NewRomanPSMT"/>
              </a:rPr>
              <a:t>split up the work in a construct</a:t>
            </a:r>
            <a:r>
              <a:rPr lang="en-US" sz="2000" b="0" i="0" u="none" strike="noStrike" baseline="0" dirty="0">
                <a:latin typeface="TimesNewRomanPSMT"/>
              </a:rPr>
              <a:t> among a team of threads.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latin typeface="TimesNewRomanPSMT"/>
              </a:rPr>
              <a:t>The </a:t>
            </a:r>
            <a:r>
              <a:rPr lang="en-US" sz="2000" b="0" i="0" u="none" strike="noStrike" baseline="0" dirty="0">
                <a:latin typeface="TimesNewRomanPSMT"/>
              </a:rPr>
              <a:t>most commonly used worksharing construct is the </a:t>
            </a:r>
            <a:r>
              <a:rPr lang="en-US" sz="2000" b="1" i="1" u="none" strike="noStrike" baseline="0" dirty="0">
                <a:solidFill>
                  <a:srgbClr val="0070C0"/>
                </a:solidFill>
                <a:latin typeface="TimesNewRomanPSMT"/>
              </a:rPr>
              <a:t>worksharing-loop construct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The directive to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NewRomanPSMT"/>
              </a:rPr>
              <a:t>split up loop iterations </a:t>
            </a:r>
            <a:r>
              <a:rPr lang="en-US" sz="2000" b="0" i="0" u="none" strike="noStrike" baseline="0" dirty="0">
                <a:latin typeface="TimesNewRomanPSMT"/>
              </a:rPr>
              <a:t>among a team of threads is called a </a:t>
            </a:r>
            <a:r>
              <a:rPr lang="en-IN" sz="2000" b="1" i="1" u="none" strike="noStrike" baseline="0" dirty="0">
                <a:solidFill>
                  <a:srgbClr val="0070C0"/>
                </a:solidFill>
                <a:latin typeface="TimesNewRomanPSMT"/>
              </a:rPr>
              <a:t>worksharing-loop construct</a:t>
            </a:r>
            <a:r>
              <a:rPr lang="en-IN" sz="2000" b="1" i="0" u="none" strike="noStrike" baseline="0" dirty="0">
                <a:solidFill>
                  <a:srgbClr val="0070C0"/>
                </a:solidFill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To most OpenMP programmers, this construct is the </a:t>
            </a:r>
            <a:r>
              <a:rPr lang="en-IN" sz="2000" b="1" i="0" u="none" strike="noStrike" baseline="0" dirty="0">
                <a:solidFill>
                  <a:srgbClr val="0070C0"/>
                </a:solidFill>
                <a:latin typeface="TimesNewRomanPSMT"/>
              </a:rPr>
              <a:t>essence of OpenMP</a:t>
            </a:r>
            <a:r>
              <a:rPr lang="en-IN" sz="2000" b="0" i="0" u="none" strike="noStrike" baseline="0" dirty="0"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The loop associated with a worksharing-loop construct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NewRomanPSMT"/>
              </a:rPr>
              <a:t>immediately follows the directive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The loop is called </a:t>
            </a:r>
            <a:r>
              <a:rPr lang="en-US" sz="2000" b="1" i="1" u="none" strike="noStrike" baseline="0" dirty="0">
                <a:solidFill>
                  <a:srgbClr val="0070C0"/>
                </a:solidFill>
                <a:latin typeface="TimesNewRomanPSMT"/>
              </a:rPr>
              <a:t>for</a:t>
            </a:r>
            <a:r>
              <a:rPr lang="en-US" sz="2000" b="0" i="0" u="none" strike="noStrike" baseline="0" dirty="0">
                <a:latin typeface="TimesNewRomanPSMT"/>
              </a:rPr>
              <a:t> in C</a:t>
            </a:r>
            <a:endParaRPr lang="en-IN" sz="2000" b="1" dirty="0">
              <a:solidFill>
                <a:srgbClr val="0070C0"/>
              </a:solidFill>
              <a:latin typeface="TimesNewRomanPS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5658B-40C1-AC17-4C24-4BC6855BCD2B}"/>
              </a:ext>
            </a:extLst>
          </p:cNvPr>
          <p:cNvSpPr txBox="1"/>
          <p:nvPr/>
        </p:nvSpPr>
        <p:spPr>
          <a:xfrm>
            <a:off x="3413681" y="5032909"/>
            <a:ext cx="536463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IN" sz="16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for </a:t>
            </a:r>
            <a:r>
              <a:rPr lang="en-IN" sz="16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[clause[[,] clause]... ]</a:t>
            </a:r>
          </a:p>
          <a:p>
            <a:pPr algn="l"/>
            <a:r>
              <a:rPr lang="en-IN" sz="16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IN" sz="16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sz="16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-expr; test-expr; </a:t>
            </a:r>
            <a:r>
              <a:rPr lang="en-IN" sz="16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IN" sz="16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-expr)</a:t>
            </a:r>
          </a:p>
          <a:p>
            <a:pPr algn="l"/>
            <a:r>
              <a:rPr lang="en-IN" sz="16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structured block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032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Work-sharing - Loop Construct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F46-5696-3A24-DF15-0D57978A5B33}"/>
              </a:ext>
            </a:extLst>
          </p:cNvPr>
          <p:cNvSpPr txBox="1"/>
          <p:nvPr/>
        </p:nvSpPr>
        <p:spPr>
          <a:xfrm>
            <a:off x="5062193" y="2585359"/>
            <a:ext cx="68155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Consider the loop control index 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Each thread reads and modifies the value of i as it executes its set of loop iterations.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If this variable is shared among the threads, the reads and updates would conflict in unpredictable ways resulting in a data race.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OpenMP requires that the compiler generates code so each thread has its own private copy of the loop control index</a:t>
            </a:r>
            <a:endParaRPr lang="en-IN" sz="2000" dirty="0">
              <a:latin typeface="TimesNewRomanPS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4EA97-089A-6516-589F-082AE2C4CE2F}"/>
              </a:ext>
            </a:extLst>
          </p:cNvPr>
          <p:cNvSpPr txBox="1"/>
          <p:nvPr/>
        </p:nvSpPr>
        <p:spPr>
          <a:xfrm>
            <a:off x="492552" y="2708470"/>
            <a:ext cx="444709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Body of for loop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024377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Work-sharing - Loop Construct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F46-5696-3A24-DF15-0D57978A5B33}"/>
              </a:ext>
            </a:extLst>
          </p:cNvPr>
          <p:cNvSpPr txBox="1"/>
          <p:nvPr/>
        </p:nvSpPr>
        <p:spPr>
          <a:xfrm>
            <a:off x="4976567" y="1939028"/>
            <a:ext cx="68155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If there are other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loops nested</a:t>
            </a:r>
            <a:r>
              <a:rPr lang="en-US" sz="2000" b="0" i="0" u="none" strike="noStrike" baseline="0" dirty="0">
                <a:latin typeface="TimesNewRomanPSMT"/>
              </a:rPr>
              <a:t> inside the worksharing-loop, their indices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will not be made private</a:t>
            </a:r>
            <a:r>
              <a:rPr lang="en-US" sz="2000" b="0" i="0" u="none" strike="noStrike" baseline="0" dirty="0">
                <a:latin typeface="TimesNewRomanPSMT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It is the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responsibility of the programmer </a:t>
            </a:r>
            <a:r>
              <a:rPr lang="en-US" sz="2000" b="0" i="0" u="none" strike="noStrike" baseline="0" dirty="0">
                <a:latin typeface="TimesNewRomanPSMT"/>
              </a:rPr>
              <a:t>to manage those loop control indices.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In this code snippet, </a:t>
            </a:r>
            <a:r>
              <a:rPr lang="en-US" sz="2000" b="1" i="1" dirty="0">
                <a:solidFill>
                  <a:schemeClr val="accent1"/>
                </a:solidFill>
                <a:latin typeface="TimesNewRomanPSMT"/>
              </a:rPr>
              <a:t>j</a:t>
            </a:r>
            <a:r>
              <a:rPr lang="en-US" sz="2000" dirty="0">
                <a:latin typeface="TimesNewRomanPSMT"/>
              </a:rPr>
              <a:t> variable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must</a:t>
            </a:r>
            <a:r>
              <a:rPr lang="en-US" sz="2000" dirty="0">
                <a:latin typeface="TimesNewRomanPSMT"/>
              </a:rPr>
              <a:t> be declared private inside the parallel region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For all worksharing constructs, there is an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implicit barrier </a:t>
            </a:r>
            <a:r>
              <a:rPr lang="en-US" sz="2000" dirty="0">
                <a:latin typeface="TimesNewRomanPSMT"/>
              </a:rPr>
              <a:t>at the end of the construct.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All threads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wait at the end of the worksharing-loop construct </a:t>
            </a:r>
            <a:r>
              <a:rPr lang="en-US" sz="2000" dirty="0">
                <a:latin typeface="TimesNewRomanPSMT"/>
              </a:rPr>
              <a:t>until the full team of threads working on the construct has finished.</a:t>
            </a:r>
            <a:endParaRPr lang="en-IN" sz="2000" dirty="0">
              <a:latin typeface="TimesNewRomanPS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4EA97-089A-6516-589F-082AE2C4CE2F}"/>
              </a:ext>
            </a:extLst>
          </p:cNvPr>
          <p:cNvSpPr txBox="1"/>
          <p:nvPr/>
        </p:nvSpPr>
        <p:spPr>
          <a:xfrm>
            <a:off x="511406" y="1939028"/>
            <a:ext cx="4447093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Body of for loop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 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(j 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j &lt; N; j++)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 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// Body of for loop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  }</a:t>
            </a:r>
          </a:p>
          <a:p>
            <a:endParaRPr lang="en-IN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</p:txBody>
      </p:sp>
    </p:spTree>
    <p:extLst>
      <p:ext uri="{BB962C8B-B14F-4D97-AF65-F5344CB8AC3E}">
        <p14:creationId xmlns:p14="http://schemas.microsoft.com/office/powerpoint/2010/main" val="5678986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Combined parallel Work-sharing - Loop Construct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106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4EA97-089A-6516-589F-082AE2C4CE2F}"/>
              </a:ext>
            </a:extLst>
          </p:cNvPr>
          <p:cNvSpPr txBox="1"/>
          <p:nvPr/>
        </p:nvSpPr>
        <p:spPr>
          <a:xfrm>
            <a:off x="838200" y="1920487"/>
            <a:ext cx="444709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Body of for loop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31654-2E84-4C65-481E-8D6398E63A9A}"/>
              </a:ext>
            </a:extLst>
          </p:cNvPr>
          <p:cNvSpPr txBox="1"/>
          <p:nvPr/>
        </p:nvSpPr>
        <p:spPr>
          <a:xfrm>
            <a:off x="6906706" y="2335985"/>
            <a:ext cx="444709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Body of for loop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 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A0F6A4-E90B-4C8E-5B92-42217E7B557D}"/>
              </a:ext>
            </a:extLst>
          </p:cNvPr>
          <p:cNvSpPr/>
          <p:nvPr/>
        </p:nvSpPr>
        <p:spPr>
          <a:xfrm>
            <a:off x="5285292" y="2868309"/>
            <a:ext cx="1621413" cy="36512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7A9C8-FA63-668F-7E3E-7E87ADBA31FC}"/>
              </a:ext>
            </a:extLst>
          </p:cNvPr>
          <p:cNvSpPr txBox="1"/>
          <p:nvPr/>
        </p:nvSpPr>
        <p:spPr>
          <a:xfrm>
            <a:off x="5401558" y="2498977"/>
            <a:ext cx="12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TimesNewRomanPSMT"/>
              </a:rPr>
              <a:t>Equivalent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B0D42-E3DA-CBFA-AA97-9527CE0135EC}"/>
              </a:ext>
            </a:extLst>
          </p:cNvPr>
          <p:cNvSpPr txBox="1"/>
          <p:nvPr/>
        </p:nvSpPr>
        <p:spPr>
          <a:xfrm>
            <a:off x="838200" y="4779497"/>
            <a:ext cx="10587087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This combined construct reduces the number of changes a programmer must make when incorporating parallel loops into a program.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86983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4007-C070-38CF-7D66-6C36389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8F4-B472-1C3B-F1B3-0325628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30A0C-AB21-9D48-94B7-C777140181A8}"/>
              </a:ext>
            </a:extLst>
          </p:cNvPr>
          <p:cNvSpPr/>
          <p:nvPr/>
        </p:nvSpPr>
        <p:spPr>
          <a:xfrm>
            <a:off x="2144226" y="2967335"/>
            <a:ext cx="7903574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Parallel Computing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765-91BA-EC65-63B9-EA6813B3C6E3}"/>
              </a:ext>
            </a:extLst>
          </p:cNvPr>
          <p:cNvSpPr/>
          <p:nvPr/>
        </p:nvSpPr>
        <p:spPr>
          <a:xfrm>
            <a:off x="4463507" y="4073716"/>
            <a:ext cx="3264996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Parallel Reduction</a:t>
            </a:r>
          </a:p>
        </p:txBody>
      </p:sp>
    </p:spTree>
    <p:extLst>
      <p:ext uri="{BB962C8B-B14F-4D97-AF65-F5344CB8AC3E}">
        <p14:creationId xmlns:p14="http://schemas.microsoft.com/office/powerpoint/2010/main" val="21281119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computing pattern - Reduction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108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C60A08-04FC-FC8F-75E1-16D0725F25B1}"/>
              </a:ext>
            </a:extLst>
          </p:cNvPr>
          <p:cNvGrpSpPr/>
          <p:nvPr/>
        </p:nvGrpSpPr>
        <p:grpSpPr>
          <a:xfrm>
            <a:off x="461128" y="2349548"/>
            <a:ext cx="5861115" cy="365125"/>
            <a:chOff x="234885" y="1818195"/>
            <a:chExt cx="6675336" cy="365125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AC8C94-F728-5BFF-8DC6-0C032F106A31}"/>
                </a:ext>
              </a:extLst>
            </p:cNvPr>
            <p:cNvSpPr/>
            <p:nvPr/>
          </p:nvSpPr>
          <p:spPr>
            <a:xfrm>
              <a:off x="234885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33F52E-8C34-5C9D-31CA-A60EF6E8D5ED}"/>
                </a:ext>
              </a:extLst>
            </p:cNvPr>
            <p:cNvSpPr/>
            <p:nvPr/>
          </p:nvSpPr>
          <p:spPr>
            <a:xfrm>
              <a:off x="653069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00ED13-56F9-B8A2-8C0A-19393B72633D}"/>
                </a:ext>
              </a:extLst>
            </p:cNvPr>
            <p:cNvSpPr/>
            <p:nvPr/>
          </p:nvSpPr>
          <p:spPr>
            <a:xfrm>
              <a:off x="1071253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688E33-752E-35E0-0B6C-0B0A469FFB19}"/>
                </a:ext>
              </a:extLst>
            </p:cNvPr>
            <p:cNvSpPr/>
            <p:nvPr/>
          </p:nvSpPr>
          <p:spPr>
            <a:xfrm>
              <a:off x="1489437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D0A0B6-991B-6548-E059-FD59CB1FE673}"/>
                </a:ext>
              </a:extLst>
            </p:cNvPr>
            <p:cNvSpPr/>
            <p:nvPr/>
          </p:nvSpPr>
          <p:spPr>
            <a:xfrm>
              <a:off x="1899816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4E237-ACCE-9DC1-003E-0D0F83077C9D}"/>
                </a:ext>
              </a:extLst>
            </p:cNvPr>
            <p:cNvSpPr/>
            <p:nvPr/>
          </p:nvSpPr>
          <p:spPr>
            <a:xfrm>
              <a:off x="2318000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4D49FD-033D-3134-48E4-3C5898B640C0}"/>
                </a:ext>
              </a:extLst>
            </p:cNvPr>
            <p:cNvSpPr/>
            <p:nvPr/>
          </p:nvSpPr>
          <p:spPr>
            <a:xfrm>
              <a:off x="2736184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9F192B-1894-4FA3-D46E-3EBE7E1B63E1}"/>
                </a:ext>
              </a:extLst>
            </p:cNvPr>
            <p:cNvSpPr/>
            <p:nvPr/>
          </p:nvSpPr>
          <p:spPr>
            <a:xfrm>
              <a:off x="3154368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FE22C3-009B-7F05-79A2-97F38B4B8473}"/>
                </a:ext>
              </a:extLst>
            </p:cNvPr>
            <p:cNvSpPr/>
            <p:nvPr/>
          </p:nvSpPr>
          <p:spPr>
            <a:xfrm>
              <a:off x="3572449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7C1EC2-55DF-3126-37AF-CBA1E36C38E3}"/>
                </a:ext>
              </a:extLst>
            </p:cNvPr>
            <p:cNvSpPr/>
            <p:nvPr/>
          </p:nvSpPr>
          <p:spPr>
            <a:xfrm>
              <a:off x="3990633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98BC9C-E3D5-94AF-17DE-EEF1EB0D4B0F}"/>
                </a:ext>
              </a:extLst>
            </p:cNvPr>
            <p:cNvSpPr/>
            <p:nvPr/>
          </p:nvSpPr>
          <p:spPr>
            <a:xfrm>
              <a:off x="4408817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33C9B9-D423-EFD3-A316-1758230F294A}"/>
                </a:ext>
              </a:extLst>
            </p:cNvPr>
            <p:cNvSpPr/>
            <p:nvPr/>
          </p:nvSpPr>
          <p:spPr>
            <a:xfrm>
              <a:off x="4827001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2C92B4-0E14-737A-2636-E2C816878A76}"/>
                </a:ext>
              </a:extLst>
            </p:cNvPr>
            <p:cNvSpPr/>
            <p:nvPr/>
          </p:nvSpPr>
          <p:spPr>
            <a:xfrm>
              <a:off x="5237380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94119F-A089-52FA-3FB3-F7215AC4615B}"/>
                </a:ext>
              </a:extLst>
            </p:cNvPr>
            <p:cNvSpPr/>
            <p:nvPr/>
          </p:nvSpPr>
          <p:spPr>
            <a:xfrm>
              <a:off x="5655564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1730F8-0217-6D36-3682-337649C918E4}"/>
                </a:ext>
              </a:extLst>
            </p:cNvPr>
            <p:cNvSpPr/>
            <p:nvPr/>
          </p:nvSpPr>
          <p:spPr>
            <a:xfrm>
              <a:off x="6073748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06520-DB73-87B1-24E7-2A59F2E56A91}"/>
                </a:ext>
              </a:extLst>
            </p:cNvPr>
            <p:cNvSpPr/>
            <p:nvPr/>
          </p:nvSpPr>
          <p:spPr>
            <a:xfrm>
              <a:off x="6491932" y="1818195"/>
              <a:ext cx="418289" cy="365125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C9AD16-AE51-C412-DA20-95F4AF4D67EA}"/>
                  </a:ext>
                </a:extLst>
              </p:cNvPr>
              <p:cNvSpPr/>
              <p:nvPr/>
            </p:nvSpPr>
            <p:spPr>
              <a:xfrm>
                <a:off x="3024508" y="3860027"/>
                <a:ext cx="527901" cy="565609"/>
              </a:xfrm>
              <a:prstGeom prst="ellipse">
                <a:avLst/>
              </a:prstGeom>
              <a:solidFill>
                <a:srgbClr val="94F319"/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C9AD16-AE51-C412-DA20-95F4AF4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08" y="3860027"/>
                <a:ext cx="527901" cy="5656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C449EA-CB31-FAD4-8706-48129C57605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44762" y="2714673"/>
            <a:ext cx="2643697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26937-1F8F-3CB7-7836-1A119EA55997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1011938" y="2714673"/>
            <a:ext cx="2276521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4EA12-F65A-39FA-6476-5CB9750CC089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379114" y="2714673"/>
            <a:ext cx="1909345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738F-B0C0-2673-05E1-03423E440078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746291" y="2714673"/>
            <a:ext cx="1542168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D61AA0-35BC-C961-51DA-B81B01CE48F7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2106614" y="2714673"/>
            <a:ext cx="1181845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3D4F83-B2B5-4225-5F06-C71F2486F7C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2473790" y="2714673"/>
            <a:ext cx="814669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9B8522-9A7B-40DE-6C29-3D2EF181AA52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2840966" y="2714673"/>
            <a:ext cx="447493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686A7A-B1DF-59C5-624A-0FB8AD385043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3208142" y="2714673"/>
            <a:ext cx="80317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18E78E-E314-2654-F8BE-E7B5729C971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3288459" y="2714673"/>
            <a:ext cx="286769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EC29ED-D5B7-A27C-5672-56AAFA2A2C5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3288459" y="2714673"/>
            <a:ext cx="653945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2291FA-64D3-544D-B263-B0FF34C9718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3288459" y="2714673"/>
            <a:ext cx="1021122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8CE7D-FD28-72B0-CD11-C23D0C3B20C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3288459" y="2714673"/>
            <a:ext cx="1388298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0D4985-DEDA-F644-AA12-F058481C3B2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3288459" y="2714673"/>
            <a:ext cx="1748621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08E404-FB9C-5732-8CE9-BAFCCAB788B1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288459" y="2714673"/>
            <a:ext cx="2115797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E340A7-A171-A701-AA90-DDCBA3DD159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3288459" y="2714673"/>
            <a:ext cx="2482973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2F9B00-4A09-CA1A-027C-0C5385FB80A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3288459" y="2714673"/>
            <a:ext cx="2850150" cy="114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8062C5-CEE5-5813-CA25-F21CD2683401}"/>
              </a:ext>
            </a:extLst>
          </p:cNvPr>
          <p:cNvSpPr/>
          <p:nvPr/>
        </p:nvSpPr>
        <p:spPr>
          <a:xfrm>
            <a:off x="3024508" y="4725502"/>
            <a:ext cx="527901" cy="365125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116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20A967-9BAF-0BD3-1C7A-32689EFCC0CD}"/>
              </a:ext>
            </a:extLst>
          </p:cNvPr>
          <p:cNvCxnSpPr>
            <a:cxnSpLocks/>
            <a:stCxn id="22" idx="4"/>
            <a:endCxn id="83" idx="0"/>
          </p:cNvCxnSpPr>
          <p:nvPr/>
        </p:nvCxnSpPr>
        <p:spPr>
          <a:xfrm>
            <a:off x="3288459" y="4425636"/>
            <a:ext cx="0" cy="299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08A2DB-E39E-E93D-6C11-D5434215C230}"/>
              </a:ext>
            </a:extLst>
          </p:cNvPr>
          <p:cNvSpPr txBox="1"/>
          <p:nvPr/>
        </p:nvSpPr>
        <p:spPr>
          <a:xfrm>
            <a:off x="1419850" y="1673196"/>
            <a:ext cx="3701847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 - reduction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340046-26F6-3D99-A131-243F892F742F}"/>
              </a:ext>
            </a:extLst>
          </p:cNvPr>
          <p:cNvCxnSpPr/>
          <p:nvPr/>
        </p:nvCxnSpPr>
        <p:spPr>
          <a:xfrm>
            <a:off x="6598763" y="1791093"/>
            <a:ext cx="0" cy="408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40E364-E080-11B7-CC5E-FD78B0865F4C}"/>
              </a:ext>
            </a:extLst>
          </p:cNvPr>
          <p:cNvSpPr txBox="1"/>
          <p:nvPr/>
        </p:nvSpPr>
        <p:spPr>
          <a:xfrm>
            <a:off x="7294532" y="2258483"/>
            <a:ext cx="368984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dirty="0"/>
              <a:t>sum = 0;</a:t>
            </a:r>
            <a:endParaRPr lang="nn-NO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sum += A[i];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697876-9272-8CE4-FF32-04DF832F2C84}"/>
                  </a:ext>
                </a:extLst>
              </p:cNvPr>
              <p:cNvSpPr txBox="1"/>
              <p:nvPr/>
            </p:nvSpPr>
            <p:spPr>
              <a:xfrm>
                <a:off x="6924961" y="3977536"/>
                <a:ext cx="5027407" cy="14872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variable initialized to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iteration A[i] value is added into previous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sum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Note that in sequential version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starts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is over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697876-9272-8CE4-FF32-04DF832F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61" y="3977536"/>
                <a:ext cx="5027407" cy="1487202"/>
              </a:xfrm>
              <a:prstGeom prst="rect">
                <a:avLst/>
              </a:prstGeom>
              <a:blipFill>
                <a:blip r:embed="rId3"/>
                <a:stretch>
                  <a:fillRect r="-557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30B9E795-9184-87E7-0BAA-0009E31BF6AB}"/>
              </a:ext>
            </a:extLst>
          </p:cNvPr>
          <p:cNvSpPr txBox="1"/>
          <p:nvPr/>
        </p:nvSpPr>
        <p:spPr>
          <a:xfrm>
            <a:off x="1476008" y="5503567"/>
            <a:ext cx="3620799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parallelize this computation?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85F482-0923-F2F6-296B-615CBE0C5AC7}"/>
              </a:ext>
            </a:extLst>
          </p:cNvPr>
          <p:cNvSpPr txBox="1"/>
          <p:nvPr/>
        </p:nvSpPr>
        <p:spPr>
          <a:xfrm>
            <a:off x="2320539" y="4723398"/>
            <a:ext cx="58060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19811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computing pattern - Reduction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Parallel Computing - OpenMP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>
                <a:solidFill>
                  <a:schemeClr val="tx1"/>
                </a:solidFill>
              </a:rPr>
              <a:t>109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C8C94-F728-5BFF-8DC6-0C032F106A31}"/>
              </a:ext>
            </a:extLst>
          </p:cNvPr>
          <p:cNvSpPr/>
          <p:nvPr/>
        </p:nvSpPr>
        <p:spPr>
          <a:xfrm>
            <a:off x="461128" y="2349548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F52E-8C34-5C9D-31CA-A60EF6E8D5ED}"/>
              </a:ext>
            </a:extLst>
          </p:cNvPr>
          <p:cNvSpPr/>
          <p:nvPr/>
        </p:nvSpPr>
        <p:spPr>
          <a:xfrm>
            <a:off x="828304" y="2349548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0ED13-56F9-B8A2-8C0A-19393B72633D}"/>
              </a:ext>
            </a:extLst>
          </p:cNvPr>
          <p:cNvSpPr/>
          <p:nvPr/>
        </p:nvSpPr>
        <p:spPr>
          <a:xfrm>
            <a:off x="1195480" y="2349548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88E33-752E-35E0-0B6C-0B0A469FFB19}"/>
              </a:ext>
            </a:extLst>
          </p:cNvPr>
          <p:cNvSpPr/>
          <p:nvPr/>
        </p:nvSpPr>
        <p:spPr>
          <a:xfrm>
            <a:off x="1562657" y="2349548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0A0B6-991B-6548-E059-FD59CB1FE673}"/>
              </a:ext>
            </a:extLst>
          </p:cNvPr>
          <p:cNvSpPr/>
          <p:nvPr/>
        </p:nvSpPr>
        <p:spPr>
          <a:xfrm>
            <a:off x="1922980" y="2349548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4E237-ACCE-9DC1-003E-0D0F83077C9D}"/>
              </a:ext>
            </a:extLst>
          </p:cNvPr>
          <p:cNvSpPr/>
          <p:nvPr/>
        </p:nvSpPr>
        <p:spPr>
          <a:xfrm>
            <a:off x="2290156" y="2349548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D49FD-033D-3134-48E4-3C5898B640C0}"/>
              </a:ext>
            </a:extLst>
          </p:cNvPr>
          <p:cNvSpPr/>
          <p:nvPr/>
        </p:nvSpPr>
        <p:spPr>
          <a:xfrm>
            <a:off x="2657332" y="2349548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192B-1894-4FA3-D46E-3EBE7E1B63E1}"/>
              </a:ext>
            </a:extLst>
          </p:cNvPr>
          <p:cNvSpPr/>
          <p:nvPr/>
        </p:nvSpPr>
        <p:spPr>
          <a:xfrm>
            <a:off x="3024508" y="2349548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22C3-009B-7F05-79A2-97F38B4B8473}"/>
              </a:ext>
            </a:extLst>
          </p:cNvPr>
          <p:cNvSpPr/>
          <p:nvPr/>
        </p:nvSpPr>
        <p:spPr>
          <a:xfrm>
            <a:off x="3391594" y="2349548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C1EC2-55DF-3126-37AF-CBA1E36C38E3}"/>
              </a:ext>
            </a:extLst>
          </p:cNvPr>
          <p:cNvSpPr/>
          <p:nvPr/>
        </p:nvSpPr>
        <p:spPr>
          <a:xfrm>
            <a:off x="3758770" y="2349548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8BC9C-E3D5-94AF-17DE-EEF1EB0D4B0F}"/>
              </a:ext>
            </a:extLst>
          </p:cNvPr>
          <p:cNvSpPr/>
          <p:nvPr/>
        </p:nvSpPr>
        <p:spPr>
          <a:xfrm>
            <a:off x="4125947" y="2349548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3C9B9-D423-EFD3-A316-1758230F294A}"/>
              </a:ext>
            </a:extLst>
          </p:cNvPr>
          <p:cNvSpPr/>
          <p:nvPr/>
        </p:nvSpPr>
        <p:spPr>
          <a:xfrm>
            <a:off x="4493123" y="2349548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2C92B4-0E14-737A-2636-E2C816878A76}"/>
              </a:ext>
            </a:extLst>
          </p:cNvPr>
          <p:cNvSpPr/>
          <p:nvPr/>
        </p:nvSpPr>
        <p:spPr>
          <a:xfrm>
            <a:off x="4853446" y="2349548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94119F-A089-52FA-3FB3-F7215AC4615B}"/>
              </a:ext>
            </a:extLst>
          </p:cNvPr>
          <p:cNvSpPr/>
          <p:nvPr/>
        </p:nvSpPr>
        <p:spPr>
          <a:xfrm>
            <a:off x="5220622" y="2349548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730F8-0217-6D36-3682-337649C918E4}"/>
              </a:ext>
            </a:extLst>
          </p:cNvPr>
          <p:cNvSpPr/>
          <p:nvPr/>
        </p:nvSpPr>
        <p:spPr>
          <a:xfrm>
            <a:off x="5587798" y="2349548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06520-DB73-87B1-24E7-2A59F2E56A91}"/>
              </a:ext>
            </a:extLst>
          </p:cNvPr>
          <p:cNvSpPr/>
          <p:nvPr/>
        </p:nvSpPr>
        <p:spPr>
          <a:xfrm>
            <a:off x="5954975" y="2349548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C9AD16-AE51-C412-DA20-95F4AF4D67EA}"/>
                  </a:ext>
                </a:extLst>
              </p:cNvPr>
              <p:cNvSpPr/>
              <p:nvPr/>
            </p:nvSpPr>
            <p:spPr>
              <a:xfrm>
                <a:off x="3024508" y="3860027"/>
                <a:ext cx="527901" cy="565609"/>
              </a:xfrm>
              <a:prstGeom prst="ellipse">
                <a:avLst/>
              </a:prstGeom>
              <a:solidFill>
                <a:srgbClr val="94F319"/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C9AD16-AE51-C412-DA20-95F4AF4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08" y="3860027"/>
                <a:ext cx="527901" cy="5656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C449EA-CB31-FAD4-8706-48129C57605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44762" y="2714673"/>
            <a:ext cx="2643697" cy="114535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26937-1F8F-3CB7-7836-1A119EA55997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1011938" y="2714673"/>
            <a:ext cx="2276521" cy="114535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4EA12-F65A-39FA-6476-5CB9750CC089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379114" y="2714673"/>
            <a:ext cx="1909345" cy="114535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738F-B0C0-2673-05E1-03423E440078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746291" y="2714673"/>
            <a:ext cx="1542168" cy="114535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D61AA0-35BC-C961-51DA-B81B01CE48F7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2106614" y="2714673"/>
            <a:ext cx="1181845" cy="11453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3D4F83-B2B5-4225-5F06-C71F2486F7C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2473790" y="2714673"/>
            <a:ext cx="814669" cy="11453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9B8522-9A7B-40DE-6C29-3D2EF181AA52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2840966" y="2714673"/>
            <a:ext cx="447493" cy="11453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686A7A-B1DF-59C5-624A-0FB8AD385043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3208142" y="2714673"/>
            <a:ext cx="80317" cy="11453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18E78E-E314-2654-F8BE-E7B5729C971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3288459" y="2714673"/>
            <a:ext cx="286769" cy="114535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EC29ED-D5B7-A27C-5672-56AAFA2A2C5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3288459" y="2714673"/>
            <a:ext cx="653945" cy="114535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2291FA-64D3-544D-B263-B0FF34C9718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3288459" y="2714673"/>
            <a:ext cx="1021122" cy="114535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8CE7D-FD28-72B0-CD11-C23D0C3B20C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3288459" y="2714673"/>
            <a:ext cx="1388298" cy="114535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0D4985-DEDA-F644-AA12-F058481C3B2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3288459" y="2714673"/>
            <a:ext cx="1748621" cy="11453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08E404-FB9C-5732-8CE9-BAFCCAB788B1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288459" y="2714673"/>
            <a:ext cx="2115797" cy="11453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E340A7-A171-A701-AA90-DDCBA3DD159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3288459" y="2714673"/>
            <a:ext cx="2482973" cy="11453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2F9B00-4A09-CA1A-027C-0C5385FB80A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3288459" y="2714673"/>
            <a:ext cx="2850150" cy="11453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8062C5-CEE5-5813-CA25-F21CD2683401}"/>
              </a:ext>
            </a:extLst>
          </p:cNvPr>
          <p:cNvSpPr/>
          <p:nvPr/>
        </p:nvSpPr>
        <p:spPr>
          <a:xfrm>
            <a:off x="3024508" y="4725502"/>
            <a:ext cx="527901" cy="365125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116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20A967-9BAF-0BD3-1C7A-32689EFCC0CD}"/>
              </a:ext>
            </a:extLst>
          </p:cNvPr>
          <p:cNvCxnSpPr>
            <a:cxnSpLocks/>
            <a:stCxn id="22" idx="4"/>
            <a:endCxn id="83" idx="0"/>
          </p:cNvCxnSpPr>
          <p:nvPr/>
        </p:nvCxnSpPr>
        <p:spPr>
          <a:xfrm>
            <a:off x="3288459" y="4425636"/>
            <a:ext cx="0" cy="299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08A2DB-E39E-E93D-6C11-D5434215C230}"/>
              </a:ext>
            </a:extLst>
          </p:cNvPr>
          <p:cNvSpPr txBox="1"/>
          <p:nvPr/>
        </p:nvSpPr>
        <p:spPr>
          <a:xfrm>
            <a:off x="1851366" y="1528341"/>
            <a:ext cx="3402085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 - reduction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340046-26F6-3D99-A131-243F892F742F}"/>
              </a:ext>
            </a:extLst>
          </p:cNvPr>
          <p:cNvCxnSpPr/>
          <p:nvPr/>
        </p:nvCxnSpPr>
        <p:spPr>
          <a:xfrm>
            <a:off x="6576766" y="1819124"/>
            <a:ext cx="0" cy="408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40E364-E080-11B7-CC5E-FD78B0865F4C}"/>
              </a:ext>
            </a:extLst>
          </p:cNvPr>
          <p:cNvSpPr txBox="1"/>
          <p:nvPr/>
        </p:nvSpPr>
        <p:spPr>
          <a:xfrm>
            <a:off x="7269027" y="2224484"/>
            <a:ext cx="3689845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dirty="0"/>
              <a:t>sum = 0;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sum += A[i];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697876-9272-8CE4-FF32-04DF832F2C84}"/>
              </a:ext>
            </a:extLst>
          </p:cNvPr>
          <p:cNvSpPr txBox="1"/>
          <p:nvPr/>
        </p:nvSpPr>
        <p:spPr>
          <a:xfrm>
            <a:off x="7128466" y="4238711"/>
            <a:ext cx="39901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wrong with this implementation?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D5C79-68CB-1608-A718-1ADCCCE7081E}"/>
              </a:ext>
            </a:extLst>
          </p:cNvPr>
          <p:cNvSpPr txBox="1"/>
          <p:nvPr/>
        </p:nvSpPr>
        <p:spPr>
          <a:xfrm>
            <a:off x="7198467" y="1813107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parallel loop construct!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81D1C-51F3-C9B8-40EB-222782893DBB}"/>
              </a:ext>
            </a:extLst>
          </p:cNvPr>
          <p:cNvSpPr/>
          <p:nvPr/>
        </p:nvSpPr>
        <p:spPr>
          <a:xfrm>
            <a:off x="7547988" y="4769286"/>
            <a:ext cx="3114099" cy="3651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Race conditions!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207390-7EED-01FA-D51D-1D85E3A5A704}"/>
              </a:ext>
            </a:extLst>
          </p:cNvPr>
          <p:cNvSpPr txBox="1"/>
          <p:nvPr/>
        </p:nvSpPr>
        <p:spPr>
          <a:xfrm>
            <a:off x="2320539" y="4723398"/>
            <a:ext cx="58060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CEC94-A423-179D-2C8B-8A86677C1893}"/>
              </a:ext>
            </a:extLst>
          </p:cNvPr>
          <p:cNvSpPr txBox="1"/>
          <p:nvPr/>
        </p:nvSpPr>
        <p:spPr>
          <a:xfrm>
            <a:off x="216816" y="5332365"/>
            <a:ext cx="6287679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threads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try to update the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I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will result into inconsistency!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58ECE-CFEF-5570-3D52-243F78B5ABB0}"/>
              </a:ext>
            </a:extLst>
          </p:cNvPr>
          <p:cNvSpPr txBox="1"/>
          <p:nvPr/>
        </p:nvSpPr>
        <p:spPr>
          <a:xfrm>
            <a:off x="782685" y="1997773"/>
            <a:ext cx="827471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BDA76-8CD7-3DDA-A153-1DE37BA3C685}"/>
              </a:ext>
            </a:extLst>
          </p:cNvPr>
          <p:cNvSpPr txBox="1"/>
          <p:nvPr/>
        </p:nvSpPr>
        <p:spPr>
          <a:xfrm>
            <a:off x="2272704" y="2002271"/>
            <a:ext cx="82747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015D0-4E25-A744-BADA-DDE28AD5963E}"/>
              </a:ext>
            </a:extLst>
          </p:cNvPr>
          <p:cNvSpPr txBox="1"/>
          <p:nvPr/>
        </p:nvSpPr>
        <p:spPr>
          <a:xfrm>
            <a:off x="3715125" y="2004063"/>
            <a:ext cx="827471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33461C-202E-840B-2C31-1DB90695B06A}"/>
              </a:ext>
            </a:extLst>
          </p:cNvPr>
          <p:cNvSpPr txBox="1"/>
          <p:nvPr/>
        </p:nvSpPr>
        <p:spPr>
          <a:xfrm>
            <a:off x="5198989" y="2004063"/>
            <a:ext cx="827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3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F1C92B0-F4BC-97EE-81CA-4CB590AE0C83}"/>
              </a:ext>
            </a:extLst>
          </p:cNvPr>
          <p:cNvSpPr/>
          <p:nvPr/>
        </p:nvSpPr>
        <p:spPr>
          <a:xfrm>
            <a:off x="7198467" y="5403171"/>
            <a:ext cx="3849614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>
                <a:latin typeface="TimesNewRomanPSMT"/>
              </a:rPr>
              <a:t>Parallel_Reduction_wrong.c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3987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6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0CAA77-DCA5-DDAA-DDB9-6E567E29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368"/>
          </a:xfrm>
        </p:spPr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</a:rPr>
              <a:t>OpenMP Solution stack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9D50C-A9F5-1501-1116-2EC0EDAF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6" y="1896180"/>
            <a:ext cx="5582548" cy="3324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CE361B-602F-4632-32F0-9149616AFA8C}"/>
              </a:ext>
            </a:extLst>
          </p:cNvPr>
          <p:cNvSpPr txBox="1"/>
          <p:nvPr/>
        </p:nvSpPr>
        <p:spPr>
          <a:xfrm>
            <a:off x="927755" y="5319403"/>
            <a:ext cx="403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OpenMP Solution stack for common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868DA-9235-B8C3-BC89-3BCD757ECE62}"/>
              </a:ext>
            </a:extLst>
          </p:cNvPr>
          <p:cNvSpPr txBox="1"/>
          <p:nvPr/>
        </p:nvSpPr>
        <p:spPr>
          <a:xfrm>
            <a:off x="6096000" y="2882092"/>
            <a:ext cx="57534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Above the hardware sits 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System Layer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 Operating system supports the shared memory computer with some sort of threading </a:t>
            </a:r>
            <a:r>
              <a:rPr lang="en-IN" sz="1800" b="0" i="0" u="none" strike="noStrike" baseline="0" dirty="0">
                <a:latin typeface="TimesNewRomanPSMT"/>
              </a:rPr>
              <a:t>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OpenMP uses whichever threading model the operating system provides, which in most cases is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pthreads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Above the OS layer is 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OpenMP runtime system</a:t>
            </a:r>
            <a:r>
              <a:rPr lang="en-US" sz="1800" b="0" i="0" u="none" strike="noStrike" baseline="0" dirty="0">
                <a:latin typeface="TimesNewRomanPSMT"/>
              </a:rPr>
              <a:t>. This consists of the low level libraries and software components that support the execution of OpenMP programs.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0D960C-9F03-AB3B-C7B7-E73862C064B4}"/>
              </a:ext>
            </a:extLst>
          </p:cNvPr>
          <p:cNvSpPr/>
          <p:nvPr/>
        </p:nvSpPr>
        <p:spPr>
          <a:xfrm>
            <a:off x="6465969" y="1922109"/>
            <a:ext cx="2144631" cy="66219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152400" dist="139700" dir="5400000" sx="90000" sy="-19000" rotWithShape="0">
              <a:prstClr val="black">
                <a:alpha val="59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System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C64D4D-5112-06A6-58DE-73AA0D5F4BF1}"/>
              </a:ext>
            </a:extLst>
          </p:cNvPr>
          <p:cNvSpPr/>
          <p:nvPr/>
        </p:nvSpPr>
        <p:spPr>
          <a:xfrm>
            <a:off x="342507" y="3300397"/>
            <a:ext cx="5582548" cy="1010050"/>
          </a:xfrm>
          <a:prstGeom prst="roundRect">
            <a:avLst/>
          </a:prstGeom>
          <a:solidFill>
            <a:schemeClr val="accent6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344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computing pattern - Reduction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Parallel Computing - OpenMP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>
                <a:solidFill>
                  <a:schemeClr val="tx1"/>
                </a:solidFill>
              </a:rPr>
              <a:t>110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C8C94-F728-5BFF-8DC6-0C032F106A31}"/>
              </a:ext>
            </a:extLst>
          </p:cNvPr>
          <p:cNvSpPr/>
          <p:nvPr/>
        </p:nvSpPr>
        <p:spPr>
          <a:xfrm>
            <a:off x="480908" y="2626805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F52E-8C34-5C9D-31CA-A60EF6E8D5ED}"/>
              </a:ext>
            </a:extLst>
          </p:cNvPr>
          <p:cNvSpPr/>
          <p:nvPr/>
        </p:nvSpPr>
        <p:spPr>
          <a:xfrm>
            <a:off x="848084" y="2626805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0ED13-56F9-B8A2-8C0A-19393B72633D}"/>
              </a:ext>
            </a:extLst>
          </p:cNvPr>
          <p:cNvSpPr/>
          <p:nvPr/>
        </p:nvSpPr>
        <p:spPr>
          <a:xfrm>
            <a:off x="1215260" y="2626805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88E33-752E-35E0-0B6C-0B0A469FFB19}"/>
              </a:ext>
            </a:extLst>
          </p:cNvPr>
          <p:cNvSpPr/>
          <p:nvPr/>
        </p:nvSpPr>
        <p:spPr>
          <a:xfrm>
            <a:off x="1582437" y="2626805"/>
            <a:ext cx="367268" cy="36512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0A0B6-991B-6548-E059-FD59CB1FE673}"/>
              </a:ext>
            </a:extLst>
          </p:cNvPr>
          <p:cNvSpPr/>
          <p:nvPr/>
        </p:nvSpPr>
        <p:spPr>
          <a:xfrm>
            <a:off x="1942760" y="2626805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4E237-ACCE-9DC1-003E-0D0F83077C9D}"/>
              </a:ext>
            </a:extLst>
          </p:cNvPr>
          <p:cNvSpPr/>
          <p:nvPr/>
        </p:nvSpPr>
        <p:spPr>
          <a:xfrm>
            <a:off x="2309936" y="2626805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D49FD-033D-3134-48E4-3C5898B640C0}"/>
              </a:ext>
            </a:extLst>
          </p:cNvPr>
          <p:cNvSpPr/>
          <p:nvPr/>
        </p:nvSpPr>
        <p:spPr>
          <a:xfrm>
            <a:off x="2677112" y="2626805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F192B-1894-4FA3-D46E-3EBE7E1B63E1}"/>
              </a:ext>
            </a:extLst>
          </p:cNvPr>
          <p:cNvSpPr/>
          <p:nvPr/>
        </p:nvSpPr>
        <p:spPr>
          <a:xfrm>
            <a:off x="3044288" y="2626805"/>
            <a:ext cx="367268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22C3-009B-7F05-79A2-97F38B4B8473}"/>
              </a:ext>
            </a:extLst>
          </p:cNvPr>
          <p:cNvSpPr/>
          <p:nvPr/>
        </p:nvSpPr>
        <p:spPr>
          <a:xfrm>
            <a:off x="3411374" y="2626805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C1EC2-55DF-3126-37AF-CBA1E36C38E3}"/>
              </a:ext>
            </a:extLst>
          </p:cNvPr>
          <p:cNvSpPr/>
          <p:nvPr/>
        </p:nvSpPr>
        <p:spPr>
          <a:xfrm>
            <a:off x="3778550" y="2626805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8BC9C-E3D5-94AF-17DE-EEF1EB0D4B0F}"/>
              </a:ext>
            </a:extLst>
          </p:cNvPr>
          <p:cNvSpPr/>
          <p:nvPr/>
        </p:nvSpPr>
        <p:spPr>
          <a:xfrm>
            <a:off x="4145727" y="2626805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3C9B9-D423-EFD3-A316-1758230F294A}"/>
              </a:ext>
            </a:extLst>
          </p:cNvPr>
          <p:cNvSpPr/>
          <p:nvPr/>
        </p:nvSpPr>
        <p:spPr>
          <a:xfrm>
            <a:off x="4512903" y="2626805"/>
            <a:ext cx="367268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2C92B4-0E14-737A-2636-E2C816878A76}"/>
              </a:ext>
            </a:extLst>
          </p:cNvPr>
          <p:cNvSpPr/>
          <p:nvPr/>
        </p:nvSpPr>
        <p:spPr>
          <a:xfrm>
            <a:off x="4873226" y="2626805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94119F-A089-52FA-3FB3-F7215AC4615B}"/>
              </a:ext>
            </a:extLst>
          </p:cNvPr>
          <p:cNvSpPr/>
          <p:nvPr/>
        </p:nvSpPr>
        <p:spPr>
          <a:xfrm>
            <a:off x="5240402" y="2626805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730F8-0217-6D36-3682-337649C918E4}"/>
              </a:ext>
            </a:extLst>
          </p:cNvPr>
          <p:cNvSpPr/>
          <p:nvPr/>
        </p:nvSpPr>
        <p:spPr>
          <a:xfrm>
            <a:off x="5607578" y="2626805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06520-DB73-87B1-24E7-2A59F2E56A91}"/>
              </a:ext>
            </a:extLst>
          </p:cNvPr>
          <p:cNvSpPr/>
          <p:nvPr/>
        </p:nvSpPr>
        <p:spPr>
          <a:xfrm>
            <a:off x="5974755" y="2626805"/>
            <a:ext cx="367268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C9AD16-AE51-C412-DA20-95F4AF4D67EA}"/>
                  </a:ext>
                </a:extLst>
              </p:cNvPr>
              <p:cNvSpPr/>
              <p:nvPr/>
            </p:nvSpPr>
            <p:spPr>
              <a:xfrm>
                <a:off x="872341" y="3454016"/>
                <a:ext cx="527901" cy="565609"/>
              </a:xfrm>
              <a:prstGeom prst="ellipse">
                <a:avLst/>
              </a:prstGeom>
              <a:solidFill>
                <a:srgbClr val="94F319"/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C9AD16-AE51-C412-DA20-95F4AF4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41" y="3454016"/>
                <a:ext cx="527901" cy="5656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C449EA-CB31-FAD4-8706-48129C57605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64542" y="2991930"/>
            <a:ext cx="471750" cy="4620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26937-1F8F-3CB7-7836-1A119EA55997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1031718" y="2991930"/>
            <a:ext cx="104574" cy="4620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4EA12-F65A-39FA-6476-5CB9750CC089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136292" y="2991930"/>
            <a:ext cx="262602" cy="4620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738F-B0C0-2673-05E1-03423E440078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136292" y="2991930"/>
            <a:ext cx="629779" cy="4620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D61AA0-35BC-C961-51DA-B81B01CE48F7}"/>
              </a:ext>
            </a:extLst>
          </p:cNvPr>
          <p:cNvCxnSpPr>
            <a:cxnSpLocks/>
            <a:stCxn id="9" idx="2"/>
            <a:endCxn id="81" idx="0"/>
          </p:cNvCxnSpPr>
          <p:nvPr/>
        </p:nvCxnSpPr>
        <p:spPr>
          <a:xfrm>
            <a:off x="2126394" y="2991930"/>
            <a:ext cx="478187" cy="46208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3D4F83-B2B5-4225-5F06-C71F2486F7C6}"/>
              </a:ext>
            </a:extLst>
          </p:cNvPr>
          <p:cNvCxnSpPr>
            <a:cxnSpLocks/>
            <a:stCxn id="10" idx="2"/>
            <a:endCxn id="81" idx="0"/>
          </p:cNvCxnSpPr>
          <p:nvPr/>
        </p:nvCxnSpPr>
        <p:spPr>
          <a:xfrm>
            <a:off x="2493570" y="2991930"/>
            <a:ext cx="111011" cy="46208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9B8522-9A7B-40DE-6C29-3D2EF181AA52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2604581" y="2991930"/>
            <a:ext cx="256165" cy="46208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686A7A-B1DF-59C5-624A-0FB8AD385043}"/>
              </a:ext>
            </a:extLst>
          </p:cNvPr>
          <p:cNvCxnSpPr>
            <a:cxnSpLocks/>
            <a:stCxn id="12" idx="2"/>
            <a:endCxn id="81" idx="0"/>
          </p:cNvCxnSpPr>
          <p:nvPr/>
        </p:nvCxnSpPr>
        <p:spPr>
          <a:xfrm flipH="1">
            <a:off x="2604581" y="2991930"/>
            <a:ext cx="623341" cy="46208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18E78E-E314-2654-F8BE-E7B5729C971F}"/>
              </a:ext>
            </a:extLst>
          </p:cNvPr>
          <p:cNvCxnSpPr>
            <a:cxnSpLocks/>
            <a:stCxn id="13" idx="2"/>
            <a:endCxn id="94" idx="0"/>
          </p:cNvCxnSpPr>
          <p:nvPr/>
        </p:nvCxnSpPr>
        <p:spPr>
          <a:xfrm>
            <a:off x="3595008" y="2991930"/>
            <a:ext cx="498525" cy="4620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EC29ED-D5B7-A27C-5672-56AAFA2A2C52}"/>
              </a:ext>
            </a:extLst>
          </p:cNvPr>
          <p:cNvCxnSpPr>
            <a:cxnSpLocks/>
            <a:stCxn id="14" idx="2"/>
            <a:endCxn id="94" idx="0"/>
          </p:cNvCxnSpPr>
          <p:nvPr/>
        </p:nvCxnSpPr>
        <p:spPr>
          <a:xfrm>
            <a:off x="3962184" y="2991930"/>
            <a:ext cx="131349" cy="4620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2291FA-64D3-544D-B263-B0FF34C97182}"/>
              </a:ext>
            </a:extLst>
          </p:cNvPr>
          <p:cNvCxnSpPr>
            <a:cxnSpLocks/>
            <a:stCxn id="15" idx="2"/>
            <a:endCxn id="94" idx="0"/>
          </p:cNvCxnSpPr>
          <p:nvPr/>
        </p:nvCxnSpPr>
        <p:spPr>
          <a:xfrm flipH="1">
            <a:off x="4093533" y="2991930"/>
            <a:ext cx="235828" cy="4620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8CE7D-FD28-72B0-CD11-C23D0C3B20C0}"/>
              </a:ext>
            </a:extLst>
          </p:cNvPr>
          <p:cNvCxnSpPr>
            <a:cxnSpLocks/>
            <a:stCxn id="16" idx="2"/>
            <a:endCxn id="94" idx="0"/>
          </p:cNvCxnSpPr>
          <p:nvPr/>
        </p:nvCxnSpPr>
        <p:spPr>
          <a:xfrm flipH="1">
            <a:off x="4093533" y="2991930"/>
            <a:ext cx="603004" cy="4620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0D4985-DEDA-F644-AA12-F058481C3B28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>
            <a:off x="5056860" y="2991930"/>
            <a:ext cx="490251" cy="4504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08E404-FB9C-5732-8CE9-BAFCCAB788B1}"/>
              </a:ext>
            </a:extLst>
          </p:cNvPr>
          <p:cNvCxnSpPr>
            <a:cxnSpLocks/>
            <a:stCxn id="18" idx="2"/>
            <a:endCxn id="101" idx="0"/>
          </p:cNvCxnSpPr>
          <p:nvPr/>
        </p:nvCxnSpPr>
        <p:spPr>
          <a:xfrm>
            <a:off x="5424036" y="2991930"/>
            <a:ext cx="123075" cy="4504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E340A7-A171-A701-AA90-DDCBA3DD159A}"/>
              </a:ext>
            </a:extLst>
          </p:cNvPr>
          <p:cNvCxnSpPr>
            <a:cxnSpLocks/>
            <a:stCxn id="19" idx="2"/>
            <a:endCxn id="101" idx="0"/>
          </p:cNvCxnSpPr>
          <p:nvPr/>
        </p:nvCxnSpPr>
        <p:spPr>
          <a:xfrm flipH="1">
            <a:off x="5547111" y="2991930"/>
            <a:ext cx="244101" cy="4504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2F9B00-4A09-CA1A-027C-0C5385FB80A9}"/>
              </a:ext>
            </a:extLst>
          </p:cNvPr>
          <p:cNvCxnSpPr>
            <a:cxnSpLocks/>
            <a:stCxn id="20" idx="2"/>
            <a:endCxn id="101" idx="0"/>
          </p:cNvCxnSpPr>
          <p:nvPr/>
        </p:nvCxnSpPr>
        <p:spPr>
          <a:xfrm flipH="1">
            <a:off x="5547111" y="2991930"/>
            <a:ext cx="611278" cy="4504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8062C5-CEE5-5813-CA25-F21CD2683401}"/>
              </a:ext>
            </a:extLst>
          </p:cNvPr>
          <p:cNvSpPr/>
          <p:nvPr/>
        </p:nvSpPr>
        <p:spPr>
          <a:xfrm>
            <a:off x="863894" y="4262471"/>
            <a:ext cx="527901" cy="365125"/>
          </a:xfrm>
          <a:prstGeom prst="rect">
            <a:avLst/>
          </a:prstGeom>
          <a:solidFill>
            <a:srgbClr val="94F319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20A967-9BAF-0BD3-1C7A-32689EFCC0CD}"/>
              </a:ext>
            </a:extLst>
          </p:cNvPr>
          <p:cNvCxnSpPr>
            <a:cxnSpLocks/>
            <a:stCxn id="22" idx="4"/>
            <a:endCxn id="83" idx="0"/>
          </p:cNvCxnSpPr>
          <p:nvPr/>
        </p:nvCxnSpPr>
        <p:spPr>
          <a:xfrm flipH="1">
            <a:off x="1127845" y="4019625"/>
            <a:ext cx="8447" cy="242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08A2DB-E39E-E93D-6C11-D5434215C230}"/>
              </a:ext>
            </a:extLst>
          </p:cNvPr>
          <p:cNvSpPr txBox="1"/>
          <p:nvPr/>
        </p:nvSpPr>
        <p:spPr>
          <a:xfrm>
            <a:off x="1287653" y="1611415"/>
            <a:ext cx="4569071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 – reduction solution 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340046-26F6-3D99-A131-243F892F742F}"/>
              </a:ext>
            </a:extLst>
          </p:cNvPr>
          <p:cNvCxnSpPr/>
          <p:nvPr/>
        </p:nvCxnSpPr>
        <p:spPr>
          <a:xfrm>
            <a:off x="6576766" y="1819124"/>
            <a:ext cx="0" cy="408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40E364-E080-11B7-CC5E-FD78B0865F4C}"/>
              </a:ext>
            </a:extLst>
          </p:cNvPr>
          <p:cNvSpPr txBox="1"/>
          <p:nvPr/>
        </p:nvSpPr>
        <p:spPr>
          <a:xfrm>
            <a:off x="7294321" y="2501074"/>
            <a:ext cx="4114799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partial_</a:t>
            </a:r>
            <a:r>
              <a:rPr lang="en-IN" sz="1600" dirty="0"/>
              <a:t>[Nthreads] = {0};</a:t>
            </a:r>
          </a:p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{</a:t>
            </a:r>
            <a:endParaRPr lang="en-IN" sz="1600" b="0" dirty="0">
              <a:effectLst/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  tid = </a:t>
            </a:r>
            <a:r>
              <a:rPr lang="en-IN" sz="1600" dirty="0">
                <a:latin typeface="Consolas" panose="020B0609020204030204" pitchFamily="49" charset="0"/>
              </a:rPr>
              <a:t>omp_get_thread_num();</a:t>
            </a:r>
            <a:endParaRPr lang="en-IN" sz="1600" b="0" dirty="0">
              <a:effectLst/>
              <a:latin typeface="Consolas" panose="020B0609020204030204" pitchFamily="49" charset="0"/>
            </a:endParaRPr>
          </a:p>
          <a:p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partial_sum[tid] += A[i];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1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Nthreads; i++)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 += 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partial_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sum[i];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D5C79-68CB-1608-A718-1ADCCCE7081E}"/>
              </a:ext>
            </a:extLst>
          </p:cNvPr>
          <p:cNvSpPr txBox="1"/>
          <p:nvPr/>
        </p:nvSpPr>
        <p:spPr>
          <a:xfrm>
            <a:off x="7192996" y="1788198"/>
            <a:ext cx="467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sum[ ] array to hold partial reduction from each thread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207390-7EED-01FA-D51D-1D85E3A5A704}"/>
              </a:ext>
            </a:extLst>
          </p:cNvPr>
          <p:cNvSpPr txBox="1"/>
          <p:nvPr/>
        </p:nvSpPr>
        <p:spPr>
          <a:xfrm>
            <a:off x="121459" y="4256316"/>
            <a:ext cx="740908" cy="30777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58ECE-CFEF-5570-3D52-243F78B5ABB0}"/>
              </a:ext>
            </a:extLst>
          </p:cNvPr>
          <p:cNvSpPr txBox="1"/>
          <p:nvPr/>
        </p:nvSpPr>
        <p:spPr>
          <a:xfrm>
            <a:off x="802465" y="2275030"/>
            <a:ext cx="827471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BDA76-8CD7-3DDA-A153-1DE37BA3C685}"/>
              </a:ext>
            </a:extLst>
          </p:cNvPr>
          <p:cNvSpPr txBox="1"/>
          <p:nvPr/>
        </p:nvSpPr>
        <p:spPr>
          <a:xfrm>
            <a:off x="2292484" y="2279528"/>
            <a:ext cx="827471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015D0-4E25-A744-BADA-DDE28AD5963E}"/>
              </a:ext>
            </a:extLst>
          </p:cNvPr>
          <p:cNvSpPr txBox="1"/>
          <p:nvPr/>
        </p:nvSpPr>
        <p:spPr>
          <a:xfrm>
            <a:off x="3734905" y="2281320"/>
            <a:ext cx="827471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33461C-202E-840B-2C31-1DB90695B06A}"/>
              </a:ext>
            </a:extLst>
          </p:cNvPr>
          <p:cNvSpPr txBox="1"/>
          <p:nvPr/>
        </p:nvSpPr>
        <p:spPr>
          <a:xfrm>
            <a:off x="5218769" y="2281320"/>
            <a:ext cx="8274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E76DC7-611D-7FB4-2290-572713021056}"/>
                  </a:ext>
                </a:extLst>
              </p:cNvPr>
              <p:cNvSpPr/>
              <p:nvPr/>
            </p:nvSpPr>
            <p:spPr>
              <a:xfrm>
                <a:off x="2340630" y="3454015"/>
                <a:ext cx="527901" cy="565609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E76DC7-611D-7FB4-2290-572713021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0" y="3454015"/>
                <a:ext cx="527901" cy="5656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9F150A4-A51C-8AE4-F904-07CBB2BE9C3A}"/>
                  </a:ext>
                </a:extLst>
              </p:cNvPr>
              <p:cNvSpPr/>
              <p:nvPr/>
            </p:nvSpPr>
            <p:spPr>
              <a:xfrm>
                <a:off x="3829582" y="3454014"/>
                <a:ext cx="527901" cy="56560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9F150A4-A51C-8AE4-F904-07CBB2BE9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82" y="3454014"/>
                <a:ext cx="527901" cy="5656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A8A157-B123-3F8D-475E-53ECA2919D22}"/>
                  </a:ext>
                </a:extLst>
              </p:cNvPr>
              <p:cNvSpPr/>
              <p:nvPr/>
            </p:nvSpPr>
            <p:spPr>
              <a:xfrm>
                <a:off x="5283160" y="3442379"/>
                <a:ext cx="527901" cy="5656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A8A157-B123-3F8D-475E-53ECA2919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160" y="3442379"/>
                <a:ext cx="527901" cy="5656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3F80D66B-E96A-37A8-E8EB-A0D4B4E70A22}"/>
              </a:ext>
            </a:extLst>
          </p:cNvPr>
          <p:cNvSpPr/>
          <p:nvPr/>
        </p:nvSpPr>
        <p:spPr>
          <a:xfrm>
            <a:off x="2340161" y="4262470"/>
            <a:ext cx="527901" cy="36512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B889F2-CFC4-DD77-476B-BC38D57A741E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>
          <a:xfrm flipH="1">
            <a:off x="2604112" y="4019624"/>
            <a:ext cx="469" cy="242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029F830-DD9A-1583-43A9-48A06427B212}"/>
              </a:ext>
            </a:extLst>
          </p:cNvPr>
          <p:cNvSpPr txBox="1"/>
          <p:nvPr/>
        </p:nvSpPr>
        <p:spPr>
          <a:xfrm>
            <a:off x="1618489" y="4275736"/>
            <a:ext cx="740908" cy="30777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Sum[1]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EB7A22-FC4C-2474-E84B-08EA2CF0369F}"/>
              </a:ext>
            </a:extLst>
          </p:cNvPr>
          <p:cNvSpPr/>
          <p:nvPr/>
        </p:nvSpPr>
        <p:spPr>
          <a:xfrm>
            <a:off x="3826227" y="4275736"/>
            <a:ext cx="527901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A1744C1-AC72-6324-F402-7BCF65B1CC92}"/>
              </a:ext>
            </a:extLst>
          </p:cNvPr>
          <p:cNvCxnSpPr>
            <a:cxnSpLocks/>
            <a:stCxn id="94" idx="4"/>
            <a:endCxn id="128" idx="0"/>
          </p:cNvCxnSpPr>
          <p:nvPr/>
        </p:nvCxnSpPr>
        <p:spPr>
          <a:xfrm flipH="1">
            <a:off x="4090178" y="4019623"/>
            <a:ext cx="3355" cy="256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35DBC28-1F52-7764-93E0-70C62BA816B8}"/>
              </a:ext>
            </a:extLst>
          </p:cNvPr>
          <p:cNvSpPr txBox="1"/>
          <p:nvPr/>
        </p:nvSpPr>
        <p:spPr>
          <a:xfrm>
            <a:off x="3135097" y="4256315"/>
            <a:ext cx="740908" cy="30777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Sum[2]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9B5D07F-146C-C9CC-5A79-651C422645A5}"/>
              </a:ext>
            </a:extLst>
          </p:cNvPr>
          <p:cNvSpPr/>
          <p:nvPr/>
        </p:nvSpPr>
        <p:spPr>
          <a:xfrm>
            <a:off x="5282023" y="4256316"/>
            <a:ext cx="527901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02E67A-A1DF-EE83-C489-61184F233C46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5545974" y="4000203"/>
            <a:ext cx="3355" cy="256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6C08F-1BB7-4CD8-B7B7-3F5BB31F1B04}"/>
              </a:ext>
            </a:extLst>
          </p:cNvPr>
          <p:cNvSpPr txBox="1"/>
          <p:nvPr/>
        </p:nvSpPr>
        <p:spPr>
          <a:xfrm>
            <a:off x="4627803" y="4256314"/>
            <a:ext cx="740908" cy="30777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5B981C8-610F-CF3D-E1E2-36B2CF7C6392}"/>
                  </a:ext>
                </a:extLst>
              </p:cNvPr>
              <p:cNvSpPr/>
              <p:nvPr/>
            </p:nvSpPr>
            <p:spPr>
              <a:xfrm>
                <a:off x="862367" y="5064771"/>
                <a:ext cx="527901" cy="56560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5B981C8-610F-CF3D-E1E2-36B2CF7C6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7" y="5064771"/>
                <a:ext cx="527901" cy="5656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A042F4-BCF8-A9A4-2270-9D46064337A2}"/>
              </a:ext>
            </a:extLst>
          </p:cNvPr>
          <p:cNvCxnSpPr>
            <a:cxnSpLocks/>
            <a:stCxn id="83" idx="2"/>
            <a:endCxn id="152" idx="0"/>
          </p:cNvCxnSpPr>
          <p:nvPr/>
        </p:nvCxnSpPr>
        <p:spPr>
          <a:xfrm flipH="1">
            <a:off x="1126318" y="4627596"/>
            <a:ext cx="1527" cy="43717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F94262-4441-68AC-2927-54A49B93FE57}"/>
              </a:ext>
            </a:extLst>
          </p:cNvPr>
          <p:cNvCxnSpPr>
            <a:cxnSpLocks/>
            <a:stCxn id="122" idx="2"/>
            <a:endCxn id="152" idx="7"/>
          </p:cNvCxnSpPr>
          <p:nvPr/>
        </p:nvCxnSpPr>
        <p:spPr>
          <a:xfrm flipH="1">
            <a:off x="1312959" y="4627595"/>
            <a:ext cx="1291153" cy="5200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49CD32F-9B9B-0122-60D6-CF9245B53DFE}"/>
              </a:ext>
            </a:extLst>
          </p:cNvPr>
          <p:cNvCxnSpPr>
            <a:cxnSpLocks/>
            <a:stCxn id="128" idx="2"/>
            <a:endCxn id="152" idx="7"/>
          </p:cNvCxnSpPr>
          <p:nvPr/>
        </p:nvCxnSpPr>
        <p:spPr>
          <a:xfrm flipH="1">
            <a:off x="1312959" y="4640861"/>
            <a:ext cx="2777219" cy="50674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7ECF502-AD35-6246-2A7D-6F531CC91BDE}"/>
              </a:ext>
            </a:extLst>
          </p:cNvPr>
          <p:cNvCxnSpPr>
            <a:cxnSpLocks/>
            <a:stCxn id="133" idx="2"/>
            <a:endCxn id="152" idx="6"/>
          </p:cNvCxnSpPr>
          <p:nvPr/>
        </p:nvCxnSpPr>
        <p:spPr>
          <a:xfrm flipH="1">
            <a:off x="1390268" y="4621441"/>
            <a:ext cx="4155706" cy="7261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6055CED-9552-98F6-0135-BAFCE3AD87F9}"/>
              </a:ext>
            </a:extLst>
          </p:cNvPr>
          <p:cNvSpPr/>
          <p:nvPr/>
        </p:nvSpPr>
        <p:spPr>
          <a:xfrm>
            <a:off x="856667" y="5897895"/>
            <a:ext cx="527901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116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BB2FA83-415A-225D-09A5-C472B512942E}"/>
              </a:ext>
            </a:extLst>
          </p:cNvPr>
          <p:cNvSpPr txBox="1"/>
          <p:nvPr/>
        </p:nvSpPr>
        <p:spPr>
          <a:xfrm>
            <a:off x="131433" y="5897895"/>
            <a:ext cx="740908" cy="30777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Sum[0]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CE5BCF2-A3BC-189E-C157-B96715317BDA}"/>
              </a:ext>
            </a:extLst>
          </p:cNvPr>
          <p:cNvCxnSpPr>
            <a:cxnSpLocks/>
            <a:stCxn id="152" idx="4"/>
            <a:endCxn id="167" idx="0"/>
          </p:cNvCxnSpPr>
          <p:nvPr/>
        </p:nvCxnSpPr>
        <p:spPr>
          <a:xfrm flipH="1">
            <a:off x="1120618" y="5630380"/>
            <a:ext cx="5700" cy="26751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C097585-92E4-0FA8-4BBF-6FD7F2532618}"/>
              </a:ext>
            </a:extLst>
          </p:cNvPr>
          <p:cNvCxnSpPr>
            <a:cxnSpLocks/>
          </p:cNvCxnSpPr>
          <p:nvPr/>
        </p:nvCxnSpPr>
        <p:spPr>
          <a:xfrm>
            <a:off x="182147" y="4846183"/>
            <a:ext cx="58640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F3F34E4-DF65-5373-DE17-C3A785E769E7}"/>
              </a:ext>
            </a:extLst>
          </p:cNvPr>
          <p:cNvSpPr txBox="1"/>
          <p:nvPr/>
        </p:nvSpPr>
        <p:spPr>
          <a:xfrm rot="16200000">
            <a:off x="5710176" y="5431990"/>
            <a:ext cx="106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Sequential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2558132-47B6-55D2-A2F7-E635FD8A5381}"/>
              </a:ext>
            </a:extLst>
          </p:cNvPr>
          <p:cNvSpPr txBox="1"/>
          <p:nvPr/>
        </p:nvSpPr>
        <p:spPr>
          <a:xfrm rot="16200000">
            <a:off x="5848508" y="3830925"/>
            <a:ext cx="79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Parallel</a:t>
            </a:r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B002E41B-3A24-B5B5-B541-6690E2B44947}"/>
              </a:ext>
            </a:extLst>
          </p:cNvPr>
          <p:cNvSpPr/>
          <p:nvPr/>
        </p:nvSpPr>
        <p:spPr>
          <a:xfrm>
            <a:off x="7294321" y="5860828"/>
            <a:ext cx="4111568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TimesNewRomanPSMT"/>
              </a:rPr>
              <a:t>Execute: </a:t>
            </a:r>
            <a:r>
              <a:rPr lang="en-IN" sz="1600" dirty="0" err="1"/>
              <a:t>Parallel_Reduction_using_sumArray.c</a:t>
            </a:r>
            <a:endParaRPr lang="en-IN" sz="16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7170083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computing pattern - Reduction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Parallel Computing - OpenMP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>
                <a:solidFill>
                  <a:schemeClr val="tx1"/>
                </a:solidFill>
              </a:rPr>
              <a:t>111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08A2DB-E39E-E93D-6C11-D5434215C230}"/>
              </a:ext>
            </a:extLst>
          </p:cNvPr>
          <p:cNvSpPr txBox="1"/>
          <p:nvPr/>
        </p:nvSpPr>
        <p:spPr>
          <a:xfrm>
            <a:off x="505120" y="1676145"/>
            <a:ext cx="4297971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Reduction clause in OpenMP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1C955-56B7-2CF0-6D9D-519094EE7282}"/>
              </a:ext>
            </a:extLst>
          </p:cNvPr>
          <p:cNvSpPr txBox="1"/>
          <p:nvPr/>
        </p:nvSpPr>
        <p:spPr>
          <a:xfrm>
            <a:off x="589961" y="2324600"/>
            <a:ext cx="28162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ourierNewPSMT"/>
              </a:rPr>
              <a:t>reduction(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CourierNewPSMT"/>
              </a:rPr>
              <a:t>op</a:t>
            </a:r>
            <a:r>
              <a:rPr lang="en-IN" sz="1800" b="1" i="0" u="none" strike="noStrike" baseline="0" dirty="0">
                <a:latin typeface="CourierNewPSMT"/>
              </a:rPr>
              <a:t>: 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NewPSMT"/>
              </a:rPr>
              <a:t>list</a:t>
            </a:r>
            <a:r>
              <a:rPr lang="en-IN" sz="1800" b="1" i="0" u="none" strike="noStrike" baseline="0" dirty="0">
                <a:latin typeface="CourierNewPSMT"/>
              </a:rPr>
              <a:t>)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165A20-D6AB-021A-16D7-237ADCC46F7F}"/>
              </a:ext>
            </a:extLst>
          </p:cNvPr>
          <p:cNvSpPr txBox="1"/>
          <p:nvPr/>
        </p:nvSpPr>
        <p:spPr>
          <a:xfrm>
            <a:off x="505120" y="3001708"/>
            <a:ext cx="5590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basic scalar operator such as +, *, -, min, max, plus logical and bitwise operators.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comma separated list of variables in shared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threads in the team can see the values of these list variables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D8EEAC-50D6-311C-78B6-3914A35BE5CB}"/>
              </a:ext>
            </a:extLst>
          </p:cNvPr>
          <p:cNvSpPr txBox="1"/>
          <p:nvPr/>
        </p:nvSpPr>
        <p:spPr>
          <a:xfrm>
            <a:off x="6837577" y="2849872"/>
            <a:ext cx="5118755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nn-NO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nn-NO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nn-N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A[i];</a:t>
            </a:r>
          </a:p>
          <a:p>
            <a:r>
              <a:rPr lang="nn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4A7A4A-E786-F193-BB49-6650260C2597}"/>
              </a:ext>
            </a:extLst>
          </p:cNvPr>
          <p:cNvCxnSpPr/>
          <p:nvPr/>
        </p:nvCxnSpPr>
        <p:spPr>
          <a:xfrm>
            <a:off x="6466788" y="1951348"/>
            <a:ext cx="0" cy="3912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4F634F8D-9A3B-FEE3-AB26-D837CBC50E98}"/>
              </a:ext>
            </a:extLst>
          </p:cNvPr>
          <p:cNvSpPr/>
          <p:nvPr/>
        </p:nvSpPr>
        <p:spPr>
          <a:xfrm>
            <a:off x="6751781" y="5363273"/>
            <a:ext cx="3849614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TimesNewRomanPSMT"/>
              </a:rPr>
              <a:t>Execute: </a:t>
            </a:r>
            <a:r>
              <a:rPr lang="en-US" sz="1600" dirty="0">
                <a:latin typeface="TimesNewRomanPSMT"/>
              </a:rPr>
              <a:t>Parallel_Reduction_using_clause.c</a:t>
            </a:r>
            <a:endParaRPr lang="en-IN" sz="1600" dirty="0">
              <a:latin typeface="TimesNewRomanPS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B30F6A-FA29-DC21-14BC-ABB456B9C57E}"/>
              </a:ext>
            </a:extLst>
          </p:cNvPr>
          <p:cNvSpPr txBox="1"/>
          <p:nvPr/>
        </p:nvSpPr>
        <p:spPr>
          <a:xfrm>
            <a:off x="6837577" y="2212820"/>
            <a:ext cx="511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reduction using reduction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5605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Reduction operators and initial values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Parallel Computing - OpenMP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>
                <a:solidFill>
                  <a:schemeClr val="tx1"/>
                </a:solidFill>
              </a:rPr>
              <a:t>112</a:t>
            </a:fld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3AEDCC2-BA59-47D6-ED82-41C58C1A3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10336"/>
              </p:ext>
            </p:extLst>
          </p:nvPr>
        </p:nvGraphicFramePr>
        <p:xfrm>
          <a:off x="497732" y="2689215"/>
          <a:ext cx="40651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9506">
                  <a:extLst>
                    <a:ext uri="{9D8B030D-6E8A-4147-A177-3AD203B41FA5}">
                      <a16:colId xmlns:a16="http://schemas.microsoft.com/office/drawing/2014/main" val="1570960541"/>
                    </a:ext>
                  </a:extLst>
                </a:gridCol>
                <a:gridCol w="2965674">
                  <a:extLst>
                    <a:ext uri="{9D8B030D-6E8A-4147-A177-3AD203B41FA5}">
                      <a16:colId xmlns:a16="http://schemas.microsoft.com/office/drawing/2014/main" val="21853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8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11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07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11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Largest Positive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042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Negative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4669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9D3406-2F2E-D2EA-F71B-3D750239F203}"/>
              </a:ext>
            </a:extLst>
          </p:cNvPr>
          <p:cNvSpPr txBox="1"/>
          <p:nvPr/>
        </p:nvSpPr>
        <p:spPr>
          <a:xfrm>
            <a:off x="4815192" y="2093575"/>
            <a:ext cx="72522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It is extremely important to understand that how an implementation of OpenMP combines the results from the partial sums is not defined in the OpenMP specification.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Implementations may use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CourierNewPSMT"/>
              </a:rPr>
              <a:t>critical</a:t>
            </a:r>
            <a:r>
              <a:rPr lang="en-US" sz="2400" b="0" i="0" u="none" strike="noStrike" baseline="0" dirty="0">
                <a:latin typeface="TimesNewRomanPSMT"/>
              </a:rPr>
              <a:t>, a binary tree, or some other schemes.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Since floating point operations are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not strictly associative</a:t>
            </a:r>
            <a:r>
              <a:rPr lang="en-US" sz="2400" b="0" i="0" u="none" strike="noStrike" baseline="0" dirty="0">
                <a:latin typeface="TimesNewRomanPSMT"/>
              </a:rPr>
              <a:t>, this means the result from a reduction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may vary </a:t>
            </a:r>
            <a:r>
              <a:rPr lang="en-US" sz="2400" b="0" i="0" u="none" strike="noStrike" baseline="0" dirty="0">
                <a:latin typeface="TimesNewRomanPSMT"/>
              </a:rPr>
              <a:t>from one run of a program to another.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61072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Pi calculation using reduction clause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Parallel Computing - OpenMP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>
                <a:solidFill>
                  <a:schemeClr val="tx1"/>
                </a:solidFill>
              </a:rPr>
              <a:t>113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9BA70-69DA-AC7B-8B58-633CBE6D2E63}"/>
              </a:ext>
            </a:extLst>
          </p:cNvPr>
          <p:cNvSpPr txBox="1"/>
          <p:nvPr/>
        </p:nvSpPr>
        <p:spPr>
          <a:xfrm>
            <a:off x="672830" y="1690688"/>
            <a:ext cx="4998396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#pragma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IN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num_steps; i++)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 +=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8B4222E0-9D85-8C29-7B01-D7815E660E1C}"/>
              </a:ext>
            </a:extLst>
          </p:cNvPr>
          <p:cNvSpPr/>
          <p:nvPr/>
        </p:nvSpPr>
        <p:spPr>
          <a:xfrm>
            <a:off x="6985245" y="3525759"/>
            <a:ext cx="3849614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TimesNewRomanPSMT"/>
              </a:rPr>
              <a:t>Execute: </a:t>
            </a:r>
            <a:r>
              <a:rPr lang="en-US" sz="1600" dirty="0">
                <a:latin typeface="TimesNewRomanPSMT"/>
              </a:rPr>
              <a:t>ParallelPi_v6_Reduction_Clause.c</a:t>
            </a:r>
            <a:endParaRPr lang="en-IN" sz="16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7857459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4007-C070-38CF-7D66-6C36389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8F4-B472-1C3B-F1B3-0325628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114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30A0C-AB21-9D48-94B7-C777140181A8}"/>
              </a:ext>
            </a:extLst>
          </p:cNvPr>
          <p:cNvSpPr/>
          <p:nvPr/>
        </p:nvSpPr>
        <p:spPr>
          <a:xfrm>
            <a:off x="3783524" y="2967335"/>
            <a:ext cx="4624985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Loop Schedules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765-91BA-EC65-63B9-EA6813B3C6E3}"/>
              </a:ext>
            </a:extLst>
          </p:cNvPr>
          <p:cNvSpPr/>
          <p:nvPr/>
        </p:nvSpPr>
        <p:spPr>
          <a:xfrm>
            <a:off x="4377331" y="4073716"/>
            <a:ext cx="3437352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Static and Dynamic</a:t>
            </a:r>
          </a:p>
        </p:txBody>
      </p:sp>
    </p:spTree>
    <p:extLst>
      <p:ext uri="{BB962C8B-B14F-4D97-AF65-F5344CB8AC3E}">
        <p14:creationId xmlns:p14="http://schemas.microsoft.com/office/powerpoint/2010/main" val="18732294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A7-466C-AF6F-B285-895DAA5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Loop Schedules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23E6-B851-27B0-01C4-2C24A548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536" y="1690688"/>
            <a:ext cx="7552715" cy="4505831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NewRomanPSMT"/>
              </a:rPr>
              <a:t>When we use a worksharing-loop construct, it is left to the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compiler to choose how to split </a:t>
            </a:r>
            <a:r>
              <a:rPr lang="en-US" sz="2000" b="0" i="0" u="none" strike="noStrike" baseline="0" dirty="0">
                <a:latin typeface="TimesNewRomanPSMT"/>
              </a:rPr>
              <a:t>a loop among the threads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A programmer often has knowledge of an algorithm that goes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well beyond</a:t>
            </a:r>
            <a:r>
              <a:rPr lang="en-US" sz="2000" b="0" i="0" u="none" strike="noStrike" baseline="0" dirty="0">
                <a:latin typeface="TimesNewRomanPSMT"/>
              </a:rPr>
              <a:t> what a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compiler</a:t>
            </a:r>
            <a:r>
              <a:rPr lang="en-US" sz="2000" b="0" i="0" u="none" strike="noStrike" baseline="0" dirty="0">
                <a:latin typeface="TimesNewRomanPSMT"/>
              </a:rPr>
              <a:t> can deduce.</a:t>
            </a:r>
          </a:p>
          <a:p>
            <a:pPr algn="l"/>
            <a:r>
              <a:rPr lang="en-IN" sz="2000" b="0" i="0" u="none" strike="noStrike" baseline="0" dirty="0">
                <a:latin typeface="TimesNewRomanPSMT"/>
              </a:rPr>
              <a:t>Hence, they added a </a:t>
            </a:r>
            <a:r>
              <a:rPr lang="en-US" sz="2000" b="0" i="0" u="none" strike="noStrike" baseline="0" dirty="0">
                <a:latin typeface="TimesNewRomanPSMT"/>
              </a:rPr>
              <a:t>clause that can be placed on a worksharing-loop construct to provide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more control</a:t>
            </a:r>
            <a:r>
              <a:rPr lang="en-US" sz="2000" b="0" i="0" u="none" strike="noStrike" baseline="0" dirty="0">
                <a:latin typeface="TimesNewRomanPSMT"/>
              </a:rPr>
              <a:t> over how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iterations are scheduled onto the threads</a:t>
            </a:r>
            <a:r>
              <a:rPr lang="en-US" sz="2000" b="0" i="0" u="none" strike="noStrike" baseline="0" dirty="0">
                <a:latin typeface="TimesNewRomanPSMT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This is done with the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CourierNewPSMT"/>
              </a:rPr>
              <a:t>schedule</a:t>
            </a:r>
            <a:r>
              <a:rPr lang="en-IN" sz="2000" b="0" i="0" u="none" strike="noStrike" baseline="0" dirty="0">
                <a:latin typeface="CourierNewPSMT"/>
              </a:rPr>
              <a:t> </a:t>
            </a:r>
            <a:r>
              <a:rPr lang="en-IN" sz="2000" b="0" i="0" u="none" strike="noStrike" baseline="0" dirty="0">
                <a:latin typeface="TimesNewRomanPSMT"/>
              </a:rPr>
              <a:t>clause.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defines the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loop iterations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make up the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unit of scheduling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chunk size can be a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value known at compile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integer expression with a shared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calculated at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A182-0578-3CBF-8DE1-F97106E7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6CE8-A0EF-6A16-9644-2FB922A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115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3EC3D-BBAE-9236-C1C7-F6B15CC5EAC4}"/>
              </a:ext>
            </a:extLst>
          </p:cNvPr>
          <p:cNvSpPr txBox="1"/>
          <p:nvPr/>
        </p:nvSpPr>
        <p:spPr>
          <a:xfrm>
            <a:off x="300748" y="3105834"/>
            <a:ext cx="389187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urierNewPSMT"/>
              </a:rPr>
              <a:t>schedule(static[, chunk])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schedule(dynamic[, chunk])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719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A7-466C-AF6F-B285-895DAA5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Loop Schedules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A182-0578-3CBF-8DE1-F97106E7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6CE8-A0EF-6A16-9644-2FB922A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116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16252-97B9-D181-CF1A-D606541E2755}"/>
              </a:ext>
            </a:extLst>
          </p:cNvPr>
          <p:cNvSpPr txBox="1"/>
          <p:nvPr/>
        </p:nvSpPr>
        <p:spPr>
          <a:xfrm>
            <a:off x="838200" y="1690688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Static Schedule</a:t>
            </a:r>
          </a:p>
          <a:p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The static schedule on a worksharing-loop constructs directs the compiler to define the schedule for mapping loop iterations onto threads at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“compile time”.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When a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chunk size is not provided</a:t>
            </a:r>
            <a:r>
              <a:rPr lang="en-US" sz="2400" b="0" i="0" u="none" strike="noStrike" baseline="0" dirty="0">
                <a:latin typeface="TimesNewRomanPSMT"/>
              </a:rPr>
              <a:t>, the compiler will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break the loop iterations </a:t>
            </a:r>
            <a:r>
              <a:rPr lang="en-US" sz="2400" b="0" i="0" u="none" strike="noStrike" baseline="0" dirty="0">
                <a:latin typeface="TimesNewRomanPSMT"/>
              </a:rPr>
              <a:t>into number of chunks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equal to the number of threads</a:t>
            </a:r>
            <a:r>
              <a:rPr lang="en-US" sz="2400" b="0" i="0" u="none" strike="noStrike" baseline="0" dirty="0">
                <a:latin typeface="TimesNewRomanPSMT"/>
              </a:rPr>
              <a:t>, and assign one chunk to </a:t>
            </a:r>
            <a:r>
              <a:rPr lang="en-IN" sz="2400" b="0" i="0" u="none" strike="noStrike" baseline="0" dirty="0">
                <a:latin typeface="TimesNewRomanPSMT"/>
              </a:rPr>
              <a:t>each thread.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NewRomanPSMT"/>
              </a:rPr>
              <a:t>The chunks are assigned to each thread in a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round robin fashion</a:t>
            </a:r>
            <a:r>
              <a:rPr lang="en-US" sz="240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NewRomanPSMT"/>
              </a:rPr>
              <a:t>Since the decisions such as chunk size, compute distribution are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fixed at compile time</a:t>
            </a:r>
            <a:r>
              <a:rPr lang="en-US" sz="2400" dirty="0">
                <a:latin typeface="TimesNewRomanPSMT"/>
              </a:rPr>
              <a:t>, the scheduling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overhead is reduced </a:t>
            </a:r>
            <a:r>
              <a:rPr lang="en-US" sz="2400" dirty="0">
                <a:latin typeface="TimesNewRomanPSMT"/>
              </a:rPr>
              <a:t>and the program could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potentially run faster.</a:t>
            </a:r>
            <a:endParaRPr lang="en-IN" sz="2400" b="1" dirty="0">
              <a:solidFill>
                <a:schemeClr val="accent1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9295132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A7-466C-AF6F-B285-895DAA5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Loop Schedules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A182-0578-3CBF-8DE1-F97106E7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6CE8-A0EF-6A16-9644-2FB922A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16252-97B9-D181-CF1A-D606541E2755}"/>
              </a:ext>
            </a:extLst>
          </p:cNvPr>
          <p:cNvSpPr txBox="1"/>
          <p:nvPr/>
        </p:nvSpPr>
        <p:spPr>
          <a:xfrm>
            <a:off x="838200" y="1502878"/>
            <a:ext cx="10515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Static Schedule – How to select chunk size?</a:t>
            </a:r>
          </a:p>
          <a:p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Selecting the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best chunk size </a:t>
            </a:r>
            <a:r>
              <a:rPr lang="en-US" sz="2000" b="0" i="0" u="none" strike="noStrike" baseline="0" dirty="0">
                <a:latin typeface="TimesNewRomanPSMT"/>
              </a:rPr>
              <a:t>to use with a static schedule can be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complicated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In practice, you should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try a range of chunk sizes </a:t>
            </a:r>
            <a:r>
              <a:rPr lang="en-US" sz="2000" b="0" i="0" u="none" strike="noStrike" baseline="0" dirty="0">
                <a:latin typeface="TimesNewRomanPSMT"/>
              </a:rPr>
              <a:t>and pick the one that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works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best.</a:t>
            </a:r>
          </a:p>
          <a:p>
            <a:pPr algn="l"/>
            <a:r>
              <a:rPr lang="en-IN" sz="2000" b="1" dirty="0">
                <a:solidFill>
                  <a:srgbClr val="C00000"/>
                </a:solidFill>
                <a:latin typeface="TimesNewRomanPSMT"/>
                <a:cs typeface="Times New Roman" panose="02020603050405020304" pitchFamily="18" charset="0"/>
              </a:rPr>
              <a:t>Smaller Chunk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A small chunk size means the scheduler will have a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larger number of chunks to work with</a:t>
            </a:r>
            <a:r>
              <a:rPr lang="en-US" sz="2000" b="0" i="0" u="none" strike="noStrike" baseline="0" dirty="0">
                <a:latin typeface="TimesNewRomanPSMT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These will be distributed using a round-robin or cyclic distribution.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This strategy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evenly spreads out variations </a:t>
            </a:r>
            <a:r>
              <a:rPr lang="en-US" sz="2000" b="0" i="0" u="none" strike="noStrike" baseline="0" dirty="0">
                <a:latin typeface="TimesNewRomanPSMT"/>
              </a:rPr>
              <a:t>in per-iteration run times across the team of threads.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Chunk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larger chunk size, however,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the cache hierarchy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increase the chances that data can be reused from cache.</a:t>
            </a:r>
          </a:p>
          <a:p>
            <a:pPr algn="l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Hitting the 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balance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chunks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(load balancing) and 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chunks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(memory locality) 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greatly </a:t>
            </a:r>
            <a:r>
              <a:rPr lang="en-I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B36E6446-9830-1098-238C-7B24182C580D}"/>
              </a:ext>
            </a:extLst>
          </p:cNvPr>
          <p:cNvSpPr/>
          <p:nvPr/>
        </p:nvSpPr>
        <p:spPr>
          <a:xfrm>
            <a:off x="8874033" y="5622140"/>
            <a:ext cx="2479767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TimesNewRomanPSMT"/>
              </a:rPr>
              <a:t>Execute: </a:t>
            </a:r>
            <a:r>
              <a:rPr lang="en-US" sz="1600" dirty="0" err="1">
                <a:latin typeface="TimesNewRomanPSMT"/>
              </a:rPr>
              <a:t>Static_schedule.c</a:t>
            </a:r>
            <a:endParaRPr lang="en-IN" sz="16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5392119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A7-466C-AF6F-B285-895DAA5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Loop Schedules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A182-0578-3CBF-8DE1-F97106E7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6CE8-A0EF-6A16-9644-2FB922A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118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16252-97B9-D181-CF1A-D606541E2755}"/>
              </a:ext>
            </a:extLst>
          </p:cNvPr>
          <p:cNvSpPr txBox="1"/>
          <p:nvPr/>
        </p:nvSpPr>
        <p:spPr>
          <a:xfrm>
            <a:off x="4869702" y="1550012"/>
            <a:ext cx="70457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Dynamic Schedule –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works well when the loop iterations take about the same amount of time to run.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schedule runs into trouble, however, in two different situations.</a:t>
            </a:r>
          </a:p>
          <a:p>
            <a:pPr marL="457200" indent="-457200" algn="l">
              <a:buAutoNum type="arabicPeriod"/>
            </a:pPr>
            <a:r>
              <a:rPr lang="en-US" sz="2000" b="0" i="0" u="none" strike="noStrike" baseline="0" dirty="0">
                <a:latin typeface="TimesNewRomanPSMT"/>
              </a:rPr>
              <a:t>The amount of work per iteration of the loop may vary widely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processors in a system run at different speeds, the scheduler has no way to take such differences into account.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0" i="0" u="none" strike="noStrike" baseline="0" dirty="0">
                <a:latin typeface="TimesNewRomanPSMT"/>
              </a:rPr>
              <a:t>Some threads will complete their work much faster than   </a:t>
            </a:r>
          </a:p>
          <a:p>
            <a:pPr algn="l"/>
            <a:r>
              <a:rPr lang="en-US" sz="2000" dirty="0">
                <a:latin typeface="TimesNewRomanPSMT"/>
              </a:rPr>
              <a:t>       </a:t>
            </a:r>
            <a:r>
              <a:rPr lang="en-US" sz="2000" b="0" i="0" u="none" strike="noStrike" baseline="0" dirty="0">
                <a:latin typeface="TimesNewRomanPSMT"/>
              </a:rPr>
              <a:t>others depending on which iterations are assigned to the slow </a:t>
            </a:r>
          </a:p>
          <a:p>
            <a:pPr algn="l"/>
            <a:r>
              <a:rPr lang="en-US" sz="2000" dirty="0">
                <a:latin typeface="TimesNewRomanPSMT"/>
              </a:rPr>
              <a:t>       </a:t>
            </a:r>
            <a:r>
              <a:rPr lang="en-US" sz="2000" b="0" i="0" u="none" strike="noStrike" baseline="0" dirty="0">
                <a:latin typeface="TimesNewRomanPSMT"/>
              </a:rPr>
              <a:t>processors and which are assigned to the fast processors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The load imbalance among the threads results in an overall slowdown for the program.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  <a:cs typeface="Times New Roman" panose="02020603050405020304" pitchFamily="18" charset="0"/>
              </a:rPr>
              <a:t>This even leads to poor utilization of the resources!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EAC67-6B8C-E8FF-314B-D06634DF92CD}"/>
              </a:ext>
            </a:extLst>
          </p:cNvPr>
          <p:cNvSpPr/>
          <p:nvPr/>
        </p:nvSpPr>
        <p:spPr>
          <a:xfrm>
            <a:off x="1917180" y="2519966"/>
            <a:ext cx="207390" cy="817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C3B6E-A87D-5CFC-36A7-B1C69ECA302E}"/>
              </a:ext>
            </a:extLst>
          </p:cNvPr>
          <p:cNvSpPr/>
          <p:nvPr/>
        </p:nvSpPr>
        <p:spPr>
          <a:xfrm>
            <a:off x="2371238" y="2519966"/>
            <a:ext cx="207390" cy="13255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EED3E-1B51-5577-53D4-551487BC36F1}"/>
              </a:ext>
            </a:extLst>
          </p:cNvPr>
          <p:cNvSpPr/>
          <p:nvPr/>
        </p:nvSpPr>
        <p:spPr>
          <a:xfrm>
            <a:off x="2825296" y="2519965"/>
            <a:ext cx="207390" cy="235607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FA2A-A957-AB39-C44A-4E8286D7CF6A}"/>
              </a:ext>
            </a:extLst>
          </p:cNvPr>
          <p:cNvSpPr/>
          <p:nvPr/>
        </p:nvSpPr>
        <p:spPr>
          <a:xfrm>
            <a:off x="3279354" y="2519966"/>
            <a:ext cx="207390" cy="49899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3CDD26-8102-2970-595B-2E7633D8A183}"/>
              </a:ext>
            </a:extLst>
          </p:cNvPr>
          <p:cNvCxnSpPr>
            <a:cxnSpLocks/>
          </p:cNvCxnSpPr>
          <p:nvPr/>
        </p:nvCxnSpPr>
        <p:spPr>
          <a:xfrm>
            <a:off x="1604524" y="4876035"/>
            <a:ext cx="26489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B1F3C-8407-4B13-2F77-02AC8974CCF8}"/>
              </a:ext>
            </a:extLst>
          </p:cNvPr>
          <p:cNvSpPr/>
          <p:nvPr/>
        </p:nvSpPr>
        <p:spPr>
          <a:xfrm>
            <a:off x="1917180" y="3323904"/>
            <a:ext cx="207390" cy="15521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6C8AE-A038-1AC9-030B-5331F5F6FD30}"/>
              </a:ext>
            </a:extLst>
          </p:cNvPr>
          <p:cNvSpPr/>
          <p:nvPr/>
        </p:nvSpPr>
        <p:spPr>
          <a:xfrm>
            <a:off x="3279354" y="3005120"/>
            <a:ext cx="207390" cy="1870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E91DA-E1D5-AAF4-B9A6-C05F2692F3F3}"/>
              </a:ext>
            </a:extLst>
          </p:cNvPr>
          <p:cNvSpPr/>
          <p:nvPr/>
        </p:nvSpPr>
        <p:spPr>
          <a:xfrm>
            <a:off x="2367570" y="3845529"/>
            <a:ext cx="200320" cy="10305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11D737-4D25-243B-5942-5C7E02A55E87}"/>
              </a:ext>
            </a:extLst>
          </p:cNvPr>
          <p:cNvCxnSpPr>
            <a:cxnSpLocks/>
          </p:cNvCxnSpPr>
          <p:nvPr/>
        </p:nvCxnSpPr>
        <p:spPr>
          <a:xfrm>
            <a:off x="1529111" y="2519965"/>
            <a:ext cx="26489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7528D-0FE5-7F33-F460-5DCA3807DA8B}"/>
              </a:ext>
            </a:extLst>
          </p:cNvPr>
          <p:cNvCxnSpPr/>
          <p:nvPr/>
        </p:nvCxnSpPr>
        <p:spPr>
          <a:xfrm>
            <a:off x="3944729" y="2519965"/>
            <a:ext cx="0" cy="235607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259049-5529-91FD-765E-5382F0138649}"/>
              </a:ext>
            </a:extLst>
          </p:cNvPr>
          <p:cNvSpPr txBox="1"/>
          <p:nvPr/>
        </p:nvSpPr>
        <p:spPr>
          <a:xfrm rot="16200000">
            <a:off x="3628542" y="3498779"/>
            <a:ext cx="96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04493-5108-A90F-23CD-F1BB8B0E83FD}"/>
              </a:ext>
            </a:extLst>
          </p:cNvPr>
          <p:cNvCxnSpPr>
            <a:cxnSpLocks/>
          </p:cNvCxnSpPr>
          <p:nvPr/>
        </p:nvCxnSpPr>
        <p:spPr>
          <a:xfrm>
            <a:off x="2029516" y="1878312"/>
            <a:ext cx="0" cy="641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FA0F66-17FF-42E5-7E71-3D56DD4358B4}"/>
              </a:ext>
            </a:extLst>
          </p:cNvPr>
          <p:cNvCxnSpPr>
            <a:cxnSpLocks/>
          </p:cNvCxnSpPr>
          <p:nvPr/>
        </p:nvCxnSpPr>
        <p:spPr>
          <a:xfrm>
            <a:off x="2474933" y="1878312"/>
            <a:ext cx="0" cy="641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EF7359-BFCB-E05C-4088-34D0BC006627}"/>
              </a:ext>
            </a:extLst>
          </p:cNvPr>
          <p:cNvCxnSpPr>
            <a:cxnSpLocks/>
          </p:cNvCxnSpPr>
          <p:nvPr/>
        </p:nvCxnSpPr>
        <p:spPr>
          <a:xfrm>
            <a:off x="2928991" y="1899050"/>
            <a:ext cx="0" cy="641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C35E8-EF47-DA5D-BF8B-F1488A95FEAF}"/>
              </a:ext>
            </a:extLst>
          </p:cNvPr>
          <p:cNvCxnSpPr>
            <a:cxnSpLocks/>
          </p:cNvCxnSpPr>
          <p:nvPr/>
        </p:nvCxnSpPr>
        <p:spPr>
          <a:xfrm>
            <a:off x="3383049" y="1899050"/>
            <a:ext cx="0" cy="641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76C56-A8F1-0AAE-5E9E-430FB14A96D0}"/>
              </a:ext>
            </a:extLst>
          </p:cNvPr>
          <p:cNvSpPr txBox="1"/>
          <p:nvPr/>
        </p:nvSpPr>
        <p:spPr>
          <a:xfrm>
            <a:off x="1825467" y="1550013"/>
            <a:ext cx="390815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3B3A1-900E-FB31-E32A-416C40266804}"/>
              </a:ext>
            </a:extLst>
          </p:cNvPr>
          <p:cNvSpPr txBox="1"/>
          <p:nvPr/>
        </p:nvSpPr>
        <p:spPr>
          <a:xfrm>
            <a:off x="2229835" y="1550190"/>
            <a:ext cx="390815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09021-47E6-627E-4B82-24F9638A0327}"/>
              </a:ext>
            </a:extLst>
          </p:cNvPr>
          <p:cNvSpPr txBox="1"/>
          <p:nvPr/>
        </p:nvSpPr>
        <p:spPr>
          <a:xfrm>
            <a:off x="2733583" y="1550013"/>
            <a:ext cx="390815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72E19-532D-CE61-A7B7-8E7C5D0ADE06}"/>
              </a:ext>
            </a:extLst>
          </p:cNvPr>
          <p:cNvSpPr txBox="1"/>
          <p:nvPr/>
        </p:nvSpPr>
        <p:spPr>
          <a:xfrm>
            <a:off x="3187641" y="1550012"/>
            <a:ext cx="390815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5914DD-7BB5-49C8-9E76-24D7BDF3E1E9}"/>
              </a:ext>
            </a:extLst>
          </p:cNvPr>
          <p:cNvSpPr/>
          <p:nvPr/>
        </p:nvSpPr>
        <p:spPr>
          <a:xfrm>
            <a:off x="604111" y="2825543"/>
            <a:ext cx="200221" cy="25998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5C556C-ADC9-A2FA-5563-83118D849C87}"/>
              </a:ext>
            </a:extLst>
          </p:cNvPr>
          <p:cNvSpPr/>
          <p:nvPr/>
        </p:nvSpPr>
        <p:spPr>
          <a:xfrm>
            <a:off x="610326" y="3341522"/>
            <a:ext cx="200221" cy="259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1279F-614E-B2A4-3F5D-491591FA846B}"/>
              </a:ext>
            </a:extLst>
          </p:cNvPr>
          <p:cNvSpPr txBox="1"/>
          <p:nvPr/>
        </p:nvSpPr>
        <p:spPr>
          <a:xfrm>
            <a:off x="865159" y="2801646"/>
            <a:ext cx="57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3ADB0-A9FB-A807-082D-E959E531B891}"/>
              </a:ext>
            </a:extLst>
          </p:cNvPr>
          <p:cNvSpPr txBox="1"/>
          <p:nvPr/>
        </p:nvSpPr>
        <p:spPr>
          <a:xfrm>
            <a:off x="871374" y="335166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DA39D5-DDDA-89C9-379C-04B077FF76BD}"/>
              </a:ext>
            </a:extLst>
          </p:cNvPr>
          <p:cNvSpPr txBox="1"/>
          <p:nvPr/>
        </p:nvSpPr>
        <p:spPr>
          <a:xfrm>
            <a:off x="1187813" y="5055951"/>
            <a:ext cx="333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work amongst threads</a:t>
            </a:r>
          </a:p>
        </p:txBody>
      </p:sp>
    </p:spTree>
    <p:extLst>
      <p:ext uri="{BB962C8B-B14F-4D97-AF65-F5344CB8AC3E}">
        <p14:creationId xmlns:p14="http://schemas.microsoft.com/office/powerpoint/2010/main" val="7630711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A7-466C-AF6F-B285-895DAA5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Loop Schedules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A182-0578-3CBF-8DE1-F97106E7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6CE8-A0EF-6A16-9644-2FB922A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119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303F0-734B-A245-1511-5F88E022674B}"/>
              </a:ext>
            </a:extLst>
          </p:cNvPr>
          <p:cNvSpPr txBox="1"/>
          <p:nvPr/>
        </p:nvSpPr>
        <p:spPr>
          <a:xfrm>
            <a:off x="4091829" y="5590081"/>
            <a:ext cx="4671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static vs dynamic scheduling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76E42B9-D830-F2C9-D1DC-F19C33D1F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482752"/>
              </p:ext>
            </p:extLst>
          </p:nvPr>
        </p:nvGraphicFramePr>
        <p:xfrm>
          <a:off x="2317377" y="1617522"/>
          <a:ext cx="3778623" cy="194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F700D92E-741B-4FD7-A39F-43A599E6A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831187"/>
              </p:ext>
            </p:extLst>
          </p:nvPr>
        </p:nvGraphicFramePr>
        <p:xfrm>
          <a:off x="2317377" y="3559221"/>
          <a:ext cx="3778623" cy="194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D501D08F-DEA9-46AD-8FCC-556B4BAC0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862229"/>
              </p:ext>
            </p:extLst>
          </p:nvPr>
        </p:nvGraphicFramePr>
        <p:xfrm>
          <a:off x="6311154" y="3559221"/>
          <a:ext cx="3778623" cy="194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849A403-FDF8-4CFF-8EEF-9037E188A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471847"/>
              </p:ext>
            </p:extLst>
          </p:nvPr>
        </p:nvGraphicFramePr>
        <p:xfrm>
          <a:off x="6427565" y="1617521"/>
          <a:ext cx="3778623" cy="194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88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12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0CAA77-DCA5-DDAA-DDB9-6E567E29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368"/>
          </a:xfrm>
        </p:spPr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</a:rPr>
              <a:t>OpenMP Solution stack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9D50C-A9F5-1501-1116-2EC0EDAF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6" y="1896180"/>
            <a:ext cx="5582548" cy="3324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CE361B-602F-4632-32F0-9149616AFA8C}"/>
              </a:ext>
            </a:extLst>
          </p:cNvPr>
          <p:cNvSpPr txBox="1"/>
          <p:nvPr/>
        </p:nvSpPr>
        <p:spPr>
          <a:xfrm>
            <a:off x="927755" y="5319403"/>
            <a:ext cx="403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OpenMP Solution stack for common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868DA-9235-B8C3-BC89-3BCD757ECE62}"/>
              </a:ext>
            </a:extLst>
          </p:cNvPr>
          <p:cNvSpPr txBox="1"/>
          <p:nvPr/>
        </p:nvSpPr>
        <p:spPr>
          <a:xfrm>
            <a:off x="6074820" y="2883221"/>
            <a:ext cx="57534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-BoldMT"/>
              </a:rPr>
              <a:t>Directives and an OpenMP aware compiler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TimesNewRomanPSMT"/>
              </a:rPr>
              <a:t>: </a:t>
            </a:r>
            <a:r>
              <a:rPr lang="en-US" sz="1800" b="0" i="0" u="none" strike="noStrike" baseline="0" dirty="0">
                <a:latin typeface="TimesNewRomanPSMT"/>
              </a:rPr>
              <a:t>the directives tell the compiler what to do on behalf of the OpenMP programmer to </a:t>
            </a:r>
            <a:r>
              <a:rPr lang="en-IN" sz="1800" b="0" i="0" u="none" strike="noStrike" baseline="0" dirty="0">
                <a:latin typeface="TimesNewRomanPSMT"/>
              </a:rPr>
              <a:t>create a multithreaded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-BoldMT"/>
              </a:rPr>
              <a:t>OpenMP library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TimesNewRomanPSMT"/>
              </a:rPr>
              <a:t>: </a:t>
            </a:r>
            <a:r>
              <a:rPr lang="en-US" sz="1800" b="0" i="0" u="none" strike="noStrike" baseline="0" dirty="0">
                <a:latin typeface="TimesNewRomanPSMT"/>
              </a:rPr>
              <a:t>Functions defined by the API for  interacting with the computer as a program executes. It addresses issues that cannot be resolved at compile time such as the number of threads as well as low level primitives to control execution of a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-BoldMT"/>
              </a:rPr>
              <a:t>Environment variables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TimesNewRomanPSMT"/>
              </a:rPr>
              <a:t>: </a:t>
            </a:r>
            <a:r>
              <a:rPr lang="en-US" sz="1800" b="0" i="0" u="none" strike="noStrike" baseline="0" dirty="0">
                <a:latin typeface="TimesNewRomanPSMT"/>
              </a:rPr>
              <a:t>control features of an executing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     program and set default parameters at runtime.</a:t>
            </a:r>
          </a:p>
          <a:p>
            <a:pPr algn="l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0D960C-9F03-AB3B-C7B7-E73862C064B4}"/>
              </a:ext>
            </a:extLst>
          </p:cNvPr>
          <p:cNvSpPr/>
          <p:nvPr/>
        </p:nvSpPr>
        <p:spPr>
          <a:xfrm>
            <a:off x="6465969" y="1922109"/>
            <a:ext cx="2144631" cy="66219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152400" dist="139700" dir="5400000" sx="90000" sy="-19000" rotWithShape="0">
              <a:prstClr val="black">
                <a:alpha val="59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Program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C64D4D-5112-06A6-58DE-73AA0D5F4BF1}"/>
              </a:ext>
            </a:extLst>
          </p:cNvPr>
          <p:cNvSpPr/>
          <p:nvPr/>
        </p:nvSpPr>
        <p:spPr>
          <a:xfrm>
            <a:off x="342507" y="2610980"/>
            <a:ext cx="5582548" cy="818020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890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4007-C070-38CF-7D66-6C36389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8F4-B472-1C3B-F1B3-0325628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120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30A0C-AB21-9D48-94B7-C777140181A8}"/>
              </a:ext>
            </a:extLst>
          </p:cNvPr>
          <p:cNvSpPr/>
          <p:nvPr/>
        </p:nvSpPr>
        <p:spPr>
          <a:xfrm>
            <a:off x="2058385" y="2967335"/>
            <a:ext cx="8075288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OpenMP Data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41496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4685-D02D-34CD-2BF5-DC233C9B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Data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93D7-EC53-21C7-D40C-B4D584E8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B1C7B-4E71-AE94-E94E-A59D50A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121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7F7DA5-14B6-0A35-7163-5483E73F65D3}"/>
              </a:ext>
            </a:extLst>
          </p:cNvPr>
          <p:cNvGrpSpPr/>
          <p:nvPr/>
        </p:nvGrpSpPr>
        <p:grpSpPr>
          <a:xfrm>
            <a:off x="1009650" y="2162175"/>
            <a:ext cx="2171700" cy="3181350"/>
            <a:chOff x="923925" y="1838325"/>
            <a:chExt cx="2171700" cy="31813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BBCC22-374D-59BC-6EA7-ED0D642CB2C1}"/>
                </a:ext>
              </a:extLst>
            </p:cNvPr>
            <p:cNvGrpSpPr/>
            <p:nvPr/>
          </p:nvGrpSpPr>
          <p:grpSpPr>
            <a:xfrm>
              <a:off x="923925" y="2686050"/>
              <a:ext cx="2171700" cy="1485900"/>
              <a:chOff x="923925" y="2371725"/>
              <a:chExt cx="2171700" cy="211455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5D4727D-039F-C3FA-B9D2-31679EF3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925" y="2371725"/>
                <a:ext cx="2171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541A26-AB5C-B2B4-3D51-74342C3F2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925" y="4486275"/>
                <a:ext cx="2171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9705536-E8B0-5B96-1574-4DA8BC33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2525" y="2371725"/>
                <a:ext cx="0" cy="211455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C2A28F2-BE1B-0317-4115-7385BF3F9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1625" y="2371725"/>
                <a:ext cx="0" cy="211455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92EBF7-EECD-2111-EEAD-F58C7B97D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2625" y="2371725"/>
                <a:ext cx="0" cy="211455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C8F5399-1380-FA59-CBF9-0C1A037FF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100" y="2371725"/>
                <a:ext cx="0" cy="211455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DBCACA-D4F1-9229-6D0F-D0E987594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5575" y="2371725"/>
                <a:ext cx="0" cy="211455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134A8C-8B4D-142D-750E-517BCA15D1C9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5" y="4171950"/>
              <a:ext cx="0" cy="84772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41FE90-D89A-FD7D-B786-F329075959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5" y="1838325"/>
              <a:ext cx="0" cy="84772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C5987C9-8D52-A7B6-CEDC-C53A1D9B0C35}"/>
              </a:ext>
            </a:extLst>
          </p:cNvPr>
          <p:cNvSpPr txBox="1"/>
          <p:nvPr/>
        </p:nvSpPr>
        <p:spPr>
          <a:xfrm rot="16200000">
            <a:off x="-81232" y="3417870"/>
            <a:ext cx="143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region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4430E-E6EF-4976-E8B0-9B357AEBDD73}"/>
              </a:ext>
            </a:extLst>
          </p:cNvPr>
          <p:cNvSpPr txBox="1"/>
          <p:nvPr/>
        </p:nvSpPr>
        <p:spPr>
          <a:xfrm>
            <a:off x="1449086" y="1854397"/>
            <a:ext cx="1234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1B355-69B3-070C-67E2-908457F204EE}"/>
              </a:ext>
            </a:extLst>
          </p:cNvPr>
          <p:cNvSpPr txBox="1"/>
          <p:nvPr/>
        </p:nvSpPr>
        <p:spPr>
          <a:xfrm>
            <a:off x="1421065" y="5343525"/>
            <a:ext cx="1234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841A0-9D07-113A-0E16-4EDCB1310AAC}"/>
              </a:ext>
            </a:extLst>
          </p:cNvPr>
          <p:cNvSpPr txBox="1"/>
          <p:nvPr/>
        </p:nvSpPr>
        <p:spPr>
          <a:xfrm>
            <a:off x="3562344" y="1982331"/>
            <a:ext cx="82933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We call the set of variables visible to a thread as it executes a region the </a:t>
            </a:r>
            <a:r>
              <a:rPr lang="en-US" sz="20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data </a:t>
            </a:r>
            <a:r>
              <a:rPr lang="en-IN" sz="20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environment </a:t>
            </a:r>
            <a:r>
              <a:rPr lang="en-IN" sz="2000" b="0" i="0" u="none" strike="noStrike" baseline="0" dirty="0">
                <a:latin typeface="TimesNewRomanPSMT"/>
              </a:rPr>
              <a:t>for that region.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An OpenMP thread has access to a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shared address space </a:t>
            </a:r>
            <a:r>
              <a:rPr lang="en-US" sz="2000" dirty="0">
                <a:latin typeface="TimesNewRomanPSMT"/>
              </a:rPr>
              <a:t>and an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address space private</a:t>
            </a:r>
            <a:r>
              <a:rPr lang="en-US" sz="2000" dirty="0">
                <a:latin typeface="TimesNewRomanPSMT"/>
              </a:rPr>
              <a:t> to the thread.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Variables in the OpenMP Common Core can be assigned one of two storage attributes: </a:t>
            </a:r>
            <a:r>
              <a:rPr lang="en-US" sz="20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private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or </a:t>
            </a:r>
            <a:r>
              <a:rPr lang="en-US" sz="20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shared.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variable can be accessed by one thread and the other 	threads in the team have no way to see that variable, the variable is 	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equivalently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thread. </a:t>
            </a:r>
          </a:p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Shared: </a:t>
            </a:r>
            <a:r>
              <a:rPr lang="en-US" sz="20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threads in a team can access the variable (i.e., 	both read and write that variable), we say that the variable is </a:t>
            </a:r>
            <a:r>
              <a:rPr lang="en-US" sz="2000" b="0" i="1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  <a:r>
              <a:rPr lang="en-US" sz="20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	</a:t>
            </a:r>
            <a:r>
              <a:rPr lang="en-US" sz="2000" b="0" i="1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EE4488-07B5-397B-6F2E-BDC7093E0F72}"/>
              </a:ext>
            </a:extLst>
          </p:cNvPr>
          <p:cNvSpPr/>
          <p:nvPr/>
        </p:nvSpPr>
        <p:spPr>
          <a:xfrm>
            <a:off x="1009645" y="3009898"/>
            <a:ext cx="2133600" cy="1485893"/>
          </a:xfrm>
          <a:prstGeom prst="roundRect">
            <a:avLst/>
          </a:prstGeom>
          <a:solidFill>
            <a:srgbClr val="C00000">
              <a:alpha val="13000"/>
            </a:srgb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279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415600" y="41608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Process in Memory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122</a:t>
            </a:fld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406151" y="1479773"/>
            <a:ext cx="4494400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 a,b,c,Result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 call_func(int a, int b)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{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Int x = a*b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Int y = a-b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Return (y+x)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}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 main()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{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Read a,b,c,Result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Result = Call_func(a,b)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print(Results)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Return main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marR="0" lvl="0" indent="-4487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fortaa"/>
              <a:buAutoNum type="arabicPeriod"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}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5779367" y="4931733"/>
            <a:ext cx="2447200" cy="6600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Text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5779367" y="4271733"/>
            <a:ext cx="2447200" cy="66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5779367" y="3611733"/>
            <a:ext cx="2447200" cy="660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Heap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779367" y="1991000"/>
            <a:ext cx="2447200" cy="169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779367" y="1331000"/>
            <a:ext cx="2447200" cy="660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Stack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4984500" y="4996533"/>
            <a:ext cx="666000" cy="523180"/>
          </a:xfrm>
          <a:prstGeom prst="rect">
            <a:avLst/>
          </a:prstGeom>
          <a:noFill/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4539800" y="1266267"/>
            <a:ext cx="1110800" cy="523180"/>
          </a:xfrm>
          <a:prstGeom prst="rect">
            <a:avLst/>
          </a:prstGeom>
          <a:noFill/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Max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8622733" y="1331000"/>
            <a:ext cx="2904000" cy="1438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Process stack contains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Temporary data such as function parameters, return address, and local variables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8751500" y="1562500"/>
            <a:ext cx="2904000" cy="1438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Heap is the memory which is dynamically allocated during process runtime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8872400" y="1759867"/>
            <a:ext cx="2904000" cy="1438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Data section which contains global variables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027300" y="1991000"/>
            <a:ext cx="2904000" cy="14380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 program code is stored in a text section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746400" y="1991000"/>
            <a:ext cx="289600" cy="6600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 rot="10800000">
            <a:off x="6746400" y="3022984"/>
            <a:ext cx="289600" cy="6600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8729100" y="3573998"/>
            <a:ext cx="3500400" cy="139547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 program counter register keep track current instruction being executed and processor registers holds the variable values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74DF5-B21F-6F02-6062-C92CBD9163B7}"/>
              </a:ext>
            </a:extLst>
          </p:cNvPr>
          <p:cNvSpPr txBox="1"/>
          <p:nvPr/>
        </p:nvSpPr>
        <p:spPr>
          <a:xfrm>
            <a:off x="5852812" y="5721803"/>
            <a:ext cx="2300694" cy="369332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 Address Space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4B1D588-56D8-7BFD-EDFB-F6581BA08D1F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Data Environment – Storage Attributes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A158C-2CF9-94AC-D5B8-6A562869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89" y="1894928"/>
            <a:ext cx="10881011" cy="1730442"/>
          </a:xfr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NewRomanPSMT"/>
              </a:rPr>
              <a:t>The most basic rule is that variables declared in memory that is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visible across all the threads are shared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This memory is the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heap</a:t>
            </a:r>
            <a:r>
              <a:rPr lang="en-US" sz="2000" b="0" i="0" u="none" strike="noStrike" baseline="0" dirty="0">
                <a:latin typeface="TimesNewRomanPSMT"/>
              </a:rPr>
              <a:t> managed by the process. 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A variable declared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prior to a parallel region </a:t>
            </a:r>
            <a:r>
              <a:rPr lang="en-US" sz="2000" b="0" i="0" u="none" strike="noStrike" baseline="0" dirty="0">
                <a:latin typeface="TimesNewRomanPSMT"/>
              </a:rPr>
              <a:t>is placed in that </a:t>
            </a:r>
            <a:r>
              <a:rPr lang="en-IN" sz="2000" b="0" i="0" u="none" strike="noStrike" baseline="0" dirty="0">
                <a:latin typeface="TimesNewRomanPSMT"/>
              </a:rPr>
              <a:t>process-memory and is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shared</a:t>
            </a:r>
            <a:r>
              <a:rPr lang="en-IN" sz="2000" b="0" i="0" u="none" strike="noStrike" baseline="0" dirty="0">
                <a:latin typeface="TimesNewRomanPSMT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29DE80-56F3-C52D-1081-1D2E00B22B6B}"/>
              </a:ext>
            </a:extLst>
          </p:cNvPr>
          <p:cNvSpPr txBox="1">
            <a:spLocks/>
          </p:cNvSpPr>
          <p:nvPr/>
        </p:nvSpPr>
        <p:spPr>
          <a:xfrm>
            <a:off x="895389" y="3949220"/>
            <a:ext cx="10881011" cy="1730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u="none" strike="noStrike" baseline="0" dirty="0">
                <a:latin typeface="TimesNewRomanPSMT"/>
              </a:rPr>
              <a:t>If a variable is on a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thread’s stack</a:t>
            </a:r>
            <a:r>
              <a:rPr lang="en-US" sz="2000" b="0" i="0" u="none" strike="noStrike" baseline="0" dirty="0">
                <a:latin typeface="TimesNewRomanPSMT"/>
              </a:rPr>
              <a:t>, it is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private</a:t>
            </a:r>
            <a:r>
              <a:rPr lang="en-US" sz="2000" b="0" i="0" u="none" strike="noStrike" baseline="0" dirty="0">
                <a:latin typeface="TimesNewRomanPSMT"/>
              </a:rPr>
              <a:t> to that thread. 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If a variable is declared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inside the parallel region</a:t>
            </a:r>
            <a:r>
              <a:rPr lang="en-US" sz="2000" b="0" i="0" u="none" strike="noStrike" baseline="0" dirty="0">
                <a:latin typeface="TimesNewRomanPSMT"/>
              </a:rPr>
              <a:t>, it is local to each thread, so it is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private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2000" dirty="0">
                <a:latin typeface="TimesNewRomanPSMT"/>
              </a:rPr>
              <a:t>A simple way to think about it is that variables allocated in the process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heap are shared</a:t>
            </a:r>
            <a:r>
              <a:rPr lang="en-US" sz="2000" dirty="0">
                <a:latin typeface="TimesNewRomanPSMT"/>
              </a:rPr>
              <a:t>, and variables on a thread’s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stack are private.</a:t>
            </a:r>
            <a:endParaRPr lang="en-IN" sz="2000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3B5BE36-FD62-535F-D520-8BFC874B7F17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826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Data Environment –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124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718E49-3FA4-16E3-8477-A0C7A83E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633" y="1810871"/>
            <a:ext cx="6771572" cy="440675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TimesNewRomanPSMT"/>
              </a:rPr>
              <a:t>The variables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A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,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index</a:t>
            </a:r>
            <a:r>
              <a:rPr lang="en-US" sz="1800" b="0" i="0" u="none" strike="noStrike" baseline="0" dirty="0">
                <a:latin typeface="TimesNewRomanPSMT"/>
              </a:rPr>
              <a:t>, and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count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are placed in the process’s memory.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Since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temp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is declared inside the function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work()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, </a:t>
            </a:r>
            <a:r>
              <a:rPr lang="en-US" sz="1800" b="0" i="0" u="none" strike="noStrike" baseline="0" dirty="0">
                <a:latin typeface="TimesNewRomanPSMT"/>
              </a:rPr>
              <a:t>it resides in the function’s stack and is stored in the stack memory of each thread. Each thread will therefore have its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own private copy </a:t>
            </a:r>
            <a:r>
              <a:rPr lang="en-US" sz="1800" b="0" i="0" u="none" strike="noStrike" baseline="0" dirty="0">
                <a:latin typeface="TimesNewRomanPSMT"/>
              </a:rPr>
              <a:t>of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temp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All 3 threads see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A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,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index</a:t>
            </a:r>
            <a:r>
              <a:rPr lang="en-US" sz="1800" b="0" i="0" u="none" strike="noStrike" baseline="0" dirty="0">
                <a:latin typeface="TimesNewRomanPSMT"/>
              </a:rPr>
              <a:t>, and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count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inside the parallel region since they are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shared variables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  <a:endParaRPr lang="en-IN" dirty="0"/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variable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temp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is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private</a:t>
            </a:r>
            <a:r>
              <a:rPr lang="en-US" sz="1800" b="0" i="0" u="none" strike="noStrike" baseline="0" dirty="0">
                <a:latin typeface="TimesNewRomanPSMT"/>
              </a:rPr>
              <a:t> to each thread, that is, each thread has its own copy of </a:t>
            </a:r>
            <a:r>
              <a:rPr lang="en-US" sz="1800" b="0" i="0" u="none" strike="noStrike" baseline="0" dirty="0">
                <a:latin typeface="CourierNewPSMT"/>
              </a:rPr>
              <a:t>temp</a:t>
            </a:r>
            <a:r>
              <a:rPr lang="en-US" sz="1800" b="0" i="0" u="none" strike="noStrike" baseline="0" dirty="0">
                <a:latin typeface="TimesNewRomanPSMT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At the end of the function </a:t>
            </a:r>
            <a:r>
              <a:rPr lang="en-US" sz="1800" b="0" i="0" u="none" strike="noStrike" baseline="0" dirty="0">
                <a:latin typeface="CourierNewPSMT"/>
              </a:rPr>
              <a:t>work()</a:t>
            </a:r>
            <a:r>
              <a:rPr lang="en-US" sz="1800" b="0" i="0" u="none" strike="noStrike" baseline="0" dirty="0">
                <a:latin typeface="TimesNewRomanPSMT"/>
              </a:rPr>
              <a:t>, </a:t>
            </a:r>
            <a:r>
              <a:rPr lang="en-US" sz="1800" b="0" i="0" u="none" strike="noStrike" baseline="0" dirty="0">
                <a:latin typeface="CourierNewPSMT"/>
              </a:rPr>
              <a:t>temp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goes out of the scope</a:t>
            </a:r>
            <a:r>
              <a:rPr lang="en-US" sz="1800" b="0" i="0" u="none" strike="noStrike" baseline="0" dirty="0">
                <a:latin typeface="TimesNewRomanPSMT"/>
              </a:rPr>
              <a:t>. Hence after the parallel region exits, only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A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,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index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, and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count </a:t>
            </a:r>
            <a:r>
              <a:rPr lang="en-US" sz="1800" b="0" i="0" u="none" strike="noStrike" baseline="0" dirty="0">
                <a:latin typeface="TimesNewRomanPSMT"/>
              </a:rPr>
              <a:t>are visible to the master thread.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6C574-EF5C-EA93-33E5-9C24D958CA01}"/>
              </a:ext>
            </a:extLst>
          </p:cNvPr>
          <p:cNvSpPr txBox="1"/>
          <p:nvPr/>
        </p:nvSpPr>
        <p:spPr>
          <a:xfrm>
            <a:off x="636972" y="1921407"/>
            <a:ext cx="3621264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 A[10];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index[10];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omp parallel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work(index);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printf(“%d \n”, index[0]);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File #2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extern double A[10];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work(int *index){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temp[10];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static int count;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F133CC-801E-2CBD-6232-4D9E251FA651}"/>
              </a:ext>
            </a:extLst>
          </p:cNvPr>
          <p:cNvCxnSpPr>
            <a:cxnSpLocks/>
          </p:cNvCxnSpPr>
          <p:nvPr/>
        </p:nvCxnSpPr>
        <p:spPr>
          <a:xfrm>
            <a:off x="4661647" y="1810871"/>
            <a:ext cx="0" cy="403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D6BB141-A596-B8E5-045F-5AF20991533B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892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125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718E49-3FA4-16E3-8477-A0C7A83E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1810870"/>
            <a:ext cx="11101534" cy="2465295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NewRomanPSMT"/>
              </a:rPr>
              <a:t>There are circumstances where we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need to modify</a:t>
            </a:r>
            <a:r>
              <a:rPr lang="en-US" sz="2000" b="0" i="0" u="none" strike="noStrike" baseline="0" dirty="0">
                <a:latin typeface="TimesNewRomanPSMT"/>
              </a:rPr>
              <a:t> the storage attributes of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variables. We do this with clauses placed on directives for the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NewPSMT"/>
              </a:rPr>
              <a:t>parallel</a:t>
            </a:r>
            <a:r>
              <a:rPr lang="en-US" sz="2000" b="0" i="0" u="none" strike="noStrike" baseline="0" dirty="0">
                <a:latin typeface="CourierNewPSMT"/>
              </a:rPr>
              <a:t> </a:t>
            </a:r>
            <a:r>
              <a:rPr lang="en-US" sz="2000" b="0" i="0" u="none" strike="noStrike" baseline="0" dirty="0">
                <a:latin typeface="TimesNewRomanPSMT"/>
              </a:rPr>
              <a:t>or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CourierNewPSMT"/>
              </a:rPr>
              <a:t>worksharing-loop </a:t>
            </a:r>
            <a:r>
              <a:rPr lang="en-IN" sz="2000" b="0" i="0" u="none" strike="noStrike" baseline="0" dirty="0">
                <a:latin typeface="TimesNewRomanPSMT"/>
              </a:rPr>
              <a:t>constructs.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In the OpenMP Common Core the clauses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NewPSMT"/>
              </a:rPr>
              <a:t>shared</a:t>
            </a:r>
            <a:r>
              <a:rPr lang="en-US" sz="2000" b="0" i="0" u="none" strike="noStrike" baseline="0" dirty="0">
                <a:latin typeface="TimesNewRomanPSMT"/>
              </a:rPr>
              <a:t>,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NewPSMT"/>
              </a:rPr>
              <a:t>private</a:t>
            </a:r>
            <a:r>
              <a:rPr lang="en-US" sz="2000" b="0" i="0" u="none" strike="noStrike" baseline="0" dirty="0">
                <a:latin typeface="TimesNewRomanPSMT"/>
              </a:rPr>
              <a:t>, and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NewPSMT"/>
              </a:rPr>
              <a:t>firstprivate</a:t>
            </a:r>
            <a:r>
              <a:rPr lang="en-US" sz="2000" b="0" i="0" u="none" strike="noStrike" baseline="0" dirty="0">
                <a:latin typeface="CourierNewPSMT"/>
              </a:rPr>
              <a:t> </a:t>
            </a:r>
            <a:r>
              <a:rPr lang="en-US" sz="2000" dirty="0">
                <a:latin typeface="TimesNewRomanPSMT"/>
              </a:rPr>
              <a:t>used to modify storage attributes. </a:t>
            </a:r>
            <a:r>
              <a:rPr lang="en-IN" sz="2000" b="0" i="0" u="none" strike="noStrike" baseline="0" dirty="0">
                <a:latin typeface="TimesNewRomanPSMT"/>
              </a:rPr>
              <a:t>Each of these clauses </a:t>
            </a:r>
            <a:r>
              <a:rPr lang="en-US" sz="2000" b="0" i="0" u="none" strike="noStrike" baseline="0" dirty="0">
                <a:latin typeface="TimesNewRomanPSMT"/>
              </a:rPr>
              <a:t>include a comma-separated list of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variables</a:t>
            </a:r>
            <a:r>
              <a:rPr lang="en-US" sz="20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2000" dirty="0">
                <a:latin typeface="TimesNewRomanPSMT"/>
              </a:rPr>
              <a:t>The clauses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set the data sharing attributes</a:t>
            </a:r>
            <a:r>
              <a:rPr lang="en-US" sz="2000" dirty="0">
                <a:latin typeface="TimesNewRomanPSMT"/>
              </a:rPr>
              <a:t> of variables as they map into the new region.</a:t>
            </a:r>
            <a:endParaRPr lang="en-IN" sz="2000" dirty="0">
              <a:latin typeface="TimesNewRomanPSM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500AD-1C35-9EEA-DCD0-FD2A4E460C20}"/>
              </a:ext>
            </a:extLst>
          </p:cNvPr>
          <p:cNvSpPr/>
          <p:nvPr/>
        </p:nvSpPr>
        <p:spPr>
          <a:xfrm>
            <a:off x="1304368" y="4366997"/>
            <a:ext cx="2070846" cy="45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Clause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8A7DC-8EC3-CCE4-69B1-884C1AC16120}"/>
              </a:ext>
            </a:extLst>
          </p:cNvPr>
          <p:cNvSpPr/>
          <p:nvPr/>
        </p:nvSpPr>
        <p:spPr>
          <a:xfrm>
            <a:off x="3927625" y="4366998"/>
            <a:ext cx="2017058" cy="4572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Clause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8593F-1E80-0EE0-E212-438D05AEF828}"/>
              </a:ext>
            </a:extLst>
          </p:cNvPr>
          <p:cNvSpPr/>
          <p:nvPr/>
        </p:nvSpPr>
        <p:spPr>
          <a:xfrm>
            <a:off x="6497094" y="4366997"/>
            <a:ext cx="2017059" cy="4572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firstprivate Clause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B0669-853B-1A95-5602-D1799AFFE7B1}"/>
              </a:ext>
            </a:extLst>
          </p:cNvPr>
          <p:cNvSpPr/>
          <p:nvPr/>
        </p:nvSpPr>
        <p:spPr>
          <a:xfrm>
            <a:off x="9066564" y="4368183"/>
            <a:ext cx="2017059" cy="4572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Clause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FE70668-3F16-35C4-B2D0-384C1CBFA712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377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126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718E49-3FA4-16E3-8477-A0C7A83E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2987" y="2075326"/>
            <a:ext cx="7673789" cy="406549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default</a:t>
            </a:r>
            <a:r>
              <a:rPr lang="en-US" sz="1800" b="0" i="0" u="none" strike="noStrike" baseline="0" dirty="0">
                <a:latin typeface="TimesNewRomanPSMT"/>
              </a:rPr>
              <a:t> data sharing attribute for these variables is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shared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If a variable is </a:t>
            </a:r>
            <a:r>
              <a:rPr lang="en-US" sz="1800" b="0" i="0" u="none" strike="noStrike" baseline="0" dirty="0">
                <a:latin typeface="TimesNewRomanPSMT"/>
              </a:rPr>
              <a:t>shared, it means that there is one copy of a variable and it is visible to all the threads in the team.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syntax of the shared clause is:</a:t>
            </a:r>
          </a:p>
          <a:p>
            <a:pPr marL="152396" indent="0" algn="ctr">
              <a:buNone/>
            </a:pPr>
            <a:r>
              <a:rPr lang="en-IN" sz="1800" b="0" u="none" strike="noStrike" baseline="0" dirty="0">
                <a:latin typeface="CourierNewPSMT"/>
              </a:rPr>
              <a:t>   </a:t>
            </a:r>
            <a:r>
              <a:rPr lang="en-IN" sz="1800" b="1" u="none" strike="noStrike" baseline="0" dirty="0">
                <a:solidFill>
                  <a:srgbClr val="C00000"/>
                </a:solidFill>
                <a:latin typeface="CourierNewPSMT"/>
              </a:rPr>
              <a:t>shared(list)</a:t>
            </a:r>
          </a:p>
          <a:p>
            <a:r>
              <a:rPr lang="en-US" sz="1800" b="0" i="0" u="none" strike="noStrike" baseline="0" dirty="0">
                <a:latin typeface="TimesNewRomanPSMT"/>
              </a:rPr>
              <a:t>where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list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is a comma separated list of variables.</a:t>
            </a:r>
          </a:p>
          <a:p>
            <a:pPr marL="152396" indent="0" algn="ctr">
              <a:buNone/>
            </a:pP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MT"/>
              </a:rPr>
              <a:t>#pragma omp parallel shared(B,C)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clause indicates that the variables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B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and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C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are shared inside the parallel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region</a:t>
            </a:r>
            <a:r>
              <a:rPr lang="en-IN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Notice that this is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default</a:t>
            </a:r>
            <a:r>
              <a:rPr lang="en-US" sz="1800" b="0" i="0" u="none" strike="noStrike" baseline="0" dirty="0">
                <a:latin typeface="TimesNewRomanPSMT"/>
              </a:rPr>
              <a:t> behavior.</a:t>
            </a:r>
            <a:endParaRPr lang="en-IN" sz="1800" dirty="0">
              <a:latin typeface="TimesNewRomanPSMT"/>
            </a:endParaRP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Of course, shared variables are visible to all threads. It is essential, to make sure there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are no data races.</a:t>
            </a:r>
            <a:endParaRPr lang="en-IN" sz="2000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500AD-1C35-9EEA-DCD0-FD2A4E460C20}"/>
              </a:ext>
            </a:extLst>
          </p:cNvPr>
          <p:cNvSpPr/>
          <p:nvPr/>
        </p:nvSpPr>
        <p:spPr>
          <a:xfrm>
            <a:off x="765224" y="2218763"/>
            <a:ext cx="2070846" cy="45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Clause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A07701-1126-CB23-A6CD-D75E95E32376}"/>
              </a:ext>
            </a:extLst>
          </p:cNvPr>
          <p:cNvSpPr/>
          <p:nvPr/>
        </p:nvSpPr>
        <p:spPr>
          <a:xfrm>
            <a:off x="819012" y="3079374"/>
            <a:ext cx="2017058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3172E1-1FA3-78B1-B883-84D29CF33E94}"/>
              </a:ext>
            </a:extLst>
          </p:cNvPr>
          <p:cNvSpPr/>
          <p:nvPr/>
        </p:nvSpPr>
        <p:spPr>
          <a:xfrm>
            <a:off x="819011" y="3939985"/>
            <a:ext cx="2017059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firstprivate Clause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0F13D3-0BD4-78C9-6B6E-877D0EBC8426}"/>
              </a:ext>
            </a:extLst>
          </p:cNvPr>
          <p:cNvSpPr/>
          <p:nvPr/>
        </p:nvSpPr>
        <p:spPr>
          <a:xfrm>
            <a:off x="819011" y="4800596"/>
            <a:ext cx="2017059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Clause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0DD757-145B-7CBD-B027-0B2CD4EFB429}"/>
              </a:ext>
            </a:extLst>
          </p:cNvPr>
          <p:cNvCxnSpPr>
            <a:cxnSpLocks/>
          </p:cNvCxnSpPr>
          <p:nvPr/>
        </p:nvCxnSpPr>
        <p:spPr>
          <a:xfrm>
            <a:off x="3370729" y="2008094"/>
            <a:ext cx="0" cy="413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2E9F1DD0-9B4C-A0BC-4AD9-38766E41A1DF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408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127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718E49-3FA4-16E3-8477-A0C7A83E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1503" y="2008094"/>
            <a:ext cx="8137437" cy="406549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private</a:t>
            </a:r>
            <a:r>
              <a:rPr lang="en-US" sz="1800" b="0" i="1" u="none" strike="noStrike" baseline="0" dirty="0">
                <a:latin typeface="TimesNewRomanPS-Italic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clause is placed on a directive that generates a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new data environment.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syntax for the clause follows:</a:t>
            </a:r>
          </a:p>
          <a:p>
            <a:pPr marL="152396" indent="0" algn="ctr">
              <a:buNone/>
            </a:pPr>
            <a:r>
              <a:rPr lang="en-IN" sz="1800" b="1" i="0" u="none" strike="noStrike" baseline="0" dirty="0">
                <a:solidFill>
                  <a:srgbClr val="C00000"/>
                </a:solidFill>
                <a:latin typeface="CourierNewPSMT"/>
              </a:rPr>
              <a:t>private(list)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private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clause changes the default behavior </a:t>
            </a:r>
            <a:r>
              <a:rPr lang="en-US" sz="1800" b="0" i="0" u="none" strike="noStrike" baseline="0" dirty="0">
                <a:latin typeface="TimesNewRomanPSMT"/>
              </a:rPr>
              <a:t>when mapping variables into the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new data environment</a:t>
            </a:r>
            <a:r>
              <a:rPr lang="en-IN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private clause tells the compiler to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create a new variable </a:t>
            </a:r>
            <a:r>
              <a:rPr lang="en-US" sz="1800" b="0" i="0" u="none" strike="noStrike" baseline="0" dirty="0">
                <a:latin typeface="TimesNewRomanPSMT"/>
              </a:rPr>
              <a:t>of the same type and name for each thread.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This new variable is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private to each thread</a:t>
            </a:r>
            <a:r>
              <a:rPr lang="en-US" sz="1800" b="0" i="0" u="none" strike="noStrike" baseline="0" dirty="0">
                <a:latin typeface="TimesNewRomanPSMT"/>
              </a:rPr>
              <a:t>; that is each thread has a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copy</a:t>
            </a:r>
            <a:r>
              <a:rPr lang="en-US" sz="1800" b="0" i="0" u="none" strike="noStrike" baseline="0" dirty="0">
                <a:latin typeface="TimesNewRomanPSMT"/>
              </a:rPr>
              <a:t> of the variable that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other threads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cannot access</a:t>
            </a:r>
            <a:r>
              <a:rPr lang="en-IN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value of the private variable is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TimesNewRomanPSMT"/>
              </a:rPr>
              <a:t>uninitialized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  <a:endParaRPr lang="en-IN" sz="2000" b="1" dirty="0">
              <a:solidFill>
                <a:srgbClr val="C00000"/>
              </a:solidFill>
              <a:latin typeface="TimesNewRomanPSM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500AD-1C35-9EEA-DCD0-FD2A4E460C20}"/>
              </a:ext>
            </a:extLst>
          </p:cNvPr>
          <p:cNvSpPr/>
          <p:nvPr/>
        </p:nvSpPr>
        <p:spPr>
          <a:xfrm>
            <a:off x="765224" y="2218763"/>
            <a:ext cx="2070846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Clause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A07701-1126-CB23-A6CD-D75E95E32376}"/>
              </a:ext>
            </a:extLst>
          </p:cNvPr>
          <p:cNvSpPr/>
          <p:nvPr/>
        </p:nvSpPr>
        <p:spPr>
          <a:xfrm>
            <a:off x="819012" y="3079374"/>
            <a:ext cx="2017058" cy="4572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3172E1-1FA3-78B1-B883-84D29CF33E94}"/>
              </a:ext>
            </a:extLst>
          </p:cNvPr>
          <p:cNvSpPr/>
          <p:nvPr/>
        </p:nvSpPr>
        <p:spPr>
          <a:xfrm>
            <a:off x="819011" y="3939985"/>
            <a:ext cx="2017059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firstprivate Clause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0F13D3-0BD4-78C9-6B6E-877D0EBC8426}"/>
              </a:ext>
            </a:extLst>
          </p:cNvPr>
          <p:cNvSpPr/>
          <p:nvPr/>
        </p:nvSpPr>
        <p:spPr>
          <a:xfrm>
            <a:off x="819011" y="4800596"/>
            <a:ext cx="2017059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Clause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0DD757-145B-7CBD-B027-0B2CD4EFB429}"/>
              </a:ext>
            </a:extLst>
          </p:cNvPr>
          <p:cNvCxnSpPr>
            <a:cxnSpLocks/>
          </p:cNvCxnSpPr>
          <p:nvPr/>
        </p:nvCxnSpPr>
        <p:spPr>
          <a:xfrm>
            <a:off x="3370729" y="2008094"/>
            <a:ext cx="0" cy="413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A2ADE57-CEBC-A54F-8EEF-320BC274511B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557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128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718E49-3FA4-16E3-8477-A0C7A83E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974" y="2543734"/>
            <a:ext cx="8137437" cy="2792502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firstprivate</a:t>
            </a:r>
            <a:r>
              <a:rPr lang="en-US" sz="1800" b="0" i="1" u="none" strike="noStrike" baseline="0" dirty="0">
                <a:latin typeface="TimesNewRomanPS-Italic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clause is placed on a directive that generates a new data environment. The syntax for the clause follows:</a:t>
            </a:r>
          </a:p>
          <a:p>
            <a:pPr marL="152396" indent="0" algn="ctr">
              <a:buNone/>
            </a:pPr>
            <a:r>
              <a:rPr lang="en-IN" sz="1800" b="1" i="0" u="none" strike="noStrike" baseline="0" dirty="0">
                <a:solidFill>
                  <a:srgbClr val="C00000"/>
                </a:solidFill>
                <a:latin typeface="CourierNewPSMT"/>
              </a:rPr>
              <a:t>firstprivate(list)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The </a:t>
            </a:r>
            <a:r>
              <a:rPr lang="en-IN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firstprivate</a:t>
            </a:r>
            <a:r>
              <a:rPr lang="en-IN" sz="1800" b="0" i="1" u="none" strike="noStrike" baseline="0" dirty="0">
                <a:latin typeface="TimesNewRomanPS-ItalicMT"/>
              </a:rPr>
              <a:t> </a:t>
            </a:r>
            <a:r>
              <a:rPr lang="en-IN" sz="1800" b="0" i="0" u="none" strike="noStrike" baseline="0" dirty="0">
                <a:latin typeface="TimesNewRomanPSMT"/>
              </a:rPr>
              <a:t>variable </a:t>
            </a:r>
            <a:r>
              <a:rPr lang="en-US" sz="1800" b="0" i="0" u="none" strike="noStrike" baseline="0" dirty="0">
                <a:latin typeface="TimesNewRomanPSMT"/>
              </a:rPr>
              <a:t>also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masks</a:t>
            </a:r>
            <a:r>
              <a:rPr lang="en-US" sz="1800" b="0" i="0" u="none" strike="noStrike" baseline="0" dirty="0">
                <a:latin typeface="TimesNewRomanPSMT"/>
              </a:rPr>
              <a:t> the original variable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inside the parallel region</a:t>
            </a:r>
            <a:r>
              <a:rPr lang="en-US" sz="1800" b="0" i="0" u="none" strike="noStrike" baseline="0" dirty="0">
                <a:latin typeface="TimesNewRomanPSMT"/>
              </a:rPr>
              <a:t>, and the value of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original variable is unchanged </a:t>
            </a:r>
            <a:r>
              <a:rPr lang="en-US" sz="1800" b="0" i="0" u="none" strike="noStrike" baseline="0" dirty="0">
                <a:latin typeface="TimesNewRomanPSMT"/>
              </a:rPr>
              <a:t>after the region.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difference</a:t>
            </a:r>
            <a:r>
              <a:rPr lang="en-US" sz="1800" b="0" i="0" u="none" strike="noStrike" baseline="0" dirty="0">
                <a:latin typeface="TimesNewRomanPSMT"/>
              </a:rPr>
              <a:t> between </a:t>
            </a:r>
            <a:r>
              <a:rPr lang="en-US" sz="1800" b="0" i="0" u="none" strike="noStrike" baseline="0" dirty="0">
                <a:latin typeface="CourierNewPSMT"/>
              </a:rPr>
              <a:t>firstprivate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private </a:t>
            </a:r>
            <a:r>
              <a:rPr lang="en-US" sz="1800" b="0" i="0" u="none" strike="noStrike" baseline="0" dirty="0">
                <a:latin typeface="TimesNewRomanPSMT"/>
              </a:rPr>
              <a:t>is that with </a:t>
            </a:r>
            <a:r>
              <a:rPr lang="en-US" sz="1800" b="0" i="0" u="none" strike="noStrike" baseline="0" dirty="0">
                <a:latin typeface="CourierNewPSMT"/>
              </a:rPr>
              <a:t>firstprivate</a:t>
            </a:r>
            <a:r>
              <a:rPr lang="en-US" sz="1800" b="0" i="0" u="none" strike="noStrike" baseline="0" dirty="0">
                <a:latin typeface="TimesNewRomanPSMT"/>
              </a:rPr>
              <a:t>,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new</a:t>
            </a:r>
            <a:r>
              <a:rPr lang="en-US" sz="1800" i="0" u="none" strike="noStrike" baseline="0" dirty="0">
                <a:latin typeface="TimesNewRomanPSMT"/>
              </a:rPr>
              <a:t> private variable is initialized by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copying</a:t>
            </a:r>
            <a:r>
              <a:rPr lang="en-US" sz="1800" i="0" u="none" strike="noStrike" baseline="0" dirty="0">
                <a:latin typeface="TimesNewRomanPSMT"/>
              </a:rPr>
              <a:t> the value of </a:t>
            </a:r>
            <a:r>
              <a:rPr lang="en-IN" sz="1800" i="0" u="none" strike="noStrike" baseline="0" dirty="0">
                <a:latin typeface="TimesNewRomanPSMT"/>
              </a:rPr>
              <a:t>the corresponding original variable</a:t>
            </a:r>
            <a:r>
              <a:rPr lang="en-IN" sz="1800" b="0" i="0" u="none" strike="noStrike" baseline="0" dirty="0">
                <a:latin typeface="TimesNewRomanPSMT"/>
              </a:rPr>
              <a:t>.</a:t>
            </a:r>
            <a:endParaRPr lang="en-IN" sz="2000" b="1" dirty="0">
              <a:latin typeface="TimesNewRomanPSM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500AD-1C35-9EEA-DCD0-FD2A4E460C20}"/>
              </a:ext>
            </a:extLst>
          </p:cNvPr>
          <p:cNvSpPr/>
          <p:nvPr/>
        </p:nvSpPr>
        <p:spPr>
          <a:xfrm>
            <a:off x="765224" y="2218763"/>
            <a:ext cx="2070846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Clause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A07701-1126-CB23-A6CD-D75E95E32376}"/>
              </a:ext>
            </a:extLst>
          </p:cNvPr>
          <p:cNvSpPr/>
          <p:nvPr/>
        </p:nvSpPr>
        <p:spPr>
          <a:xfrm>
            <a:off x="819012" y="3079374"/>
            <a:ext cx="2017058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3172E1-1FA3-78B1-B883-84D29CF33E94}"/>
              </a:ext>
            </a:extLst>
          </p:cNvPr>
          <p:cNvSpPr/>
          <p:nvPr/>
        </p:nvSpPr>
        <p:spPr>
          <a:xfrm>
            <a:off x="819011" y="3939985"/>
            <a:ext cx="2017059" cy="4572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firstprivate Clause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0F13D3-0BD4-78C9-6B6E-877D0EBC8426}"/>
              </a:ext>
            </a:extLst>
          </p:cNvPr>
          <p:cNvSpPr/>
          <p:nvPr/>
        </p:nvSpPr>
        <p:spPr>
          <a:xfrm>
            <a:off x="819011" y="4800596"/>
            <a:ext cx="2017059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Clause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0DD757-145B-7CBD-B027-0B2CD4EFB429}"/>
              </a:ext>
            </a:extLst>
          </p:cNvPr>
          <p:cNvCxnSpPr>
            <a:cxnSpLocks/>
          </p:cNvCxnSpPr>
          <p:nvPr/>
        </p:nvCxnSpPr>
        <p:spPr>
          <a:xfrm>
            <a:off x="3370729" y="2008094"/>
            <a:ext cx="0" cy="413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FAF9B22-7AF9-5155-3C5B-C4F829BA0CF6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332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129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718E49-3FA4-16E3-8477-A0C7A83E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974" y="2420468"/>
            <a:ext cx="8137437" cy="303903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One of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most common sources of errors </a:t>
            </a:r>
            <a:r>
              <a:rPr lang="en-US" sz="1800" b="0" i="0" u="none" strike="noStrike" baseline="0" dirty="0">
                <a:latin typeface="TimesNewRomanPSMT"/>
              </a:rPr>
              <a:t>in an OpenMP program is to have the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wrong storage attribute </a:t>
            </a:r>
            <a:r>
              <a:rPr lang="en-US" sz="1800" b="0" i="0" u="none" strike="noStrike" baseline="0" dirty="0">
                <a:latin typeface="TimesNewRomanPSMT"/>
              </a:rPr>
              <a:t>on a variable.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It is surprisingly easy to create such errors given some variables import their data sharing attribute by default and others through explicit clauses.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OpenMP provides default clause.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If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CourierNewPSMT"/>
              </a:rPr>
              <a:t>default(none)</a:t>
            </a:r>
            <a:r>
              <a:rPr lang="en-US" sz="1800" b="0" i="0" u="none" strike="noStrike" baseline="0" dirty="0">
                <a:latin typeface="TimesNewRomanPSMT"/>
              </a:rPr>
              <a:t>is used on a construct, then all variables passing from the encountering thread into a region must be explicitly listed in a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private</a:t>
            </a:r>
            <a:r>
              <a:rPr lang="en-US" sz="1800" b="0" i="0" u="none" strike="noStrike" baseline="0" dirty="0">
                <a:latin typeface="TimesNewRomanPSMT"/>
              </a:rPr>
              <a:t>,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firstprivate</a:t>
            </a:r>
            <a:r>
              <a:rPr lang="en-US" sz="1800" b="0" i="0" u="none" strike="noStrike" baseline="0" dirty="0">
                <a:latin typeface="TimesNewRomanPSMT"/>
              </a:rPr>
              <a:t>,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CourierNewPSMT"/>
              </a:rPr>
              <a:t>reduction</a:t>
            </a:r>
            <a:r>
              <a:rPr lang="en-IN" sz="1800" b="0" i="0" u="none" strike="noStrike" baseline="0" dirty="0">
                <a:latin typeface="TimesNewRomanPSMT"/>
              </a:rPr>
              <a:t>, or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CourierNewPSMT"/>
              </a:rPr>
              <a:t>shared</a:t>
            </a:r>
            <a:r>
              <a:rPr lang="en-IN" sz="1800" b="0" i="0" u="none" strike="noStrike" baseline="0" dirty="0">
                <a:latin typeface="CourierNewPSMT"/>
              </a:rPr>
              <a:t> </a:t>
            </a:r>
            <a:r>
              <a:rPr lang="en-IN" sz="1800" b="0" i="0" u="none" strike="noStrike" baseline="0" dirty="0">
                <a:latin typeface="TimesNewRomanPSMT"/>
              </a:rPr>
              <a:t>clause.</a:t>
            </a:r>
            <a:endParaRPr lang="en-IN" sz="2000" b="1" dirty="0">
              <a:latin typeface="TimesNewRomanPSM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500AD-1C35-9EEA-DCD0-FD2A4E460C20}"/>
              </a:ext>
            </a:extLst>
          </p:cNvPr>
          <p:cNvSpPr/>
          <p:nvPr/>
        </p:nvSpPr>
        <p:spPr>
          <a:xfrm>
            <a:off x="765224" y="2218763"/>
            <a:ext cx="2070846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Clause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A07701-1126-CB23-A6CD-D75E95E32376}"/>
              </a:ext>
            </a:extLst>
          </p:cNvPr>
          <p:cNvSpPr/>
          <p:nvPr/>
        </p:nvSpPr>
        <p:spPr>
          <a:xfrm>
            <a:off x="819012" y="3079374"/>
            <a:ext cx="2017058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3172E1-1FA3-78B1-B883-84D29CF33E94}"/>
              </a:ext>
            </a:extLst>
          </p:cNvPr>
          <p:cNvSpPr/>
          <p:nvPr/>
        </p:nvSpPr>
        <p:spPr>
          <a:xfrm>
            <a:off x="819011" y="3939985"/>
            <a:ext cx="2017059" cy="457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firstprivate Clause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0F13D3-0BD4-78C9-6B6E-877D0EBC8426}"/>
              </a:ext>
            </a:extLst>
          </p:cNvPr>
          <p:cNvSpPr/>
          <p:nvPr/>
        </p:nvSpPr>
        <p:spPr>
          <a:xfrm>
            <a:off x="819011" y="4800596"/>
            <a:ext cx="2017059" cy="4572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Clause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0DD757-145B-7CBD-B027-0B2CD4EFB429}"/>
              </a:ext>
            </a:extLst>
          </p:cNvPr>
          <p:cNvCxnSpPr>
            <a:cxnSpLocks/>
          </p:cNvCxnSpPr>
          <p:nvPr/>
        </p:nvCxnSpPr>
        <p:spPr>
          <a:xfrm>
            <a:off x="3370729" y="2008094"/>
            <a:ext cx="0" cy="413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205DA5A-D96F-2AD0-FD30-9EAE04E0983F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6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13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0CAA77-DCA5-DDAA-DDB9-6E567E29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368"/>
          </a:xfrm>
        </p:spPr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OpenMP Solution stack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9D50C-A9F5-1501-1116-2EC0EDAF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6" y="1896180"/>
            <a:ext cx="5582548" cy="3324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CE361B-602F-4632-32F0-9149616AFA8C}"/>
              </a:ext>
            </a:extLst>
          </p:cNvPr>
          <p:cNvSpPr txBox="1"/>
          <p:nvPr/>
        </p:nvSpPr>
        <p:spPr>
          <a:xfrm>
            <a:off x="927755" y="5319403"/>
            <a:ext cx="403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OpenMP Solution stack for common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868DA-9235-B8C3-BC89-3BCD757ECE62}"/>
              </a:ext>
            </a:extLst>
          </p:cNvPr>
          <p:cNvSpPr txBox="1"/>
          <p:nvPr/>
        </p:nvSpPr>
        <p:spPr>
          <a:xfrm>
            <a:off x="6074820" y="2883221"/>
            <a:ext cx="575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 final layer is 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user layer </a:t>
            </a:r>
            <a:r>
              <a:rPr lang="en-US" sz="1800" b="0" i="0" u="none" strike="noStrike" baseline="0" dirty="0">
                <a:latin typeface="TimesNewRomanPSMT"/>
              </a:rPr>
              <a:t>where by “user” it means the person running (rather than creating) an OpenMP program.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0D960C-9F03-AB3B-C7B7-E73862C064B4}"/>
              </a:ext>
            </a:extLst>
          </p:cNvPr>
          <p:cNvSpPr/>
          <p:nvPr/>
        </p:nvSpPr>
        <p:spPr>
          <a:xfrm>
            <a:off x="6465969" y="1922109"/>
            <a:ext cx="2144631" cy="66219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>
            <a:outerShdw blurRad="152400" dist="139700" dir="5400000" sx="90000" sy="-19000" rotWithShape="0">
              <a:prstClr val="black">
                <a:alpha val="59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C64D4D-5112-06A6-58DE-73AA0D5F4BF1}"/>
              </a:ext>
            </a:extLst>
          </p:cNvPr>
          <p:cNvSpPr/>
          <p:nvPr/>
        </p:nvSpPr>
        <p:spPr>
          <a:xfrm>
            <a:off x="320923" y="1896180"/>
            <a:ext cx="5582548" cy="818020"/>
          </a:xfrm>
          <a:prstGeom prst="roundRect">
            <a:avLst/>
          </a:prstGeom>
          <a:solidFill>
            <a:schemeClr val="bg2">
              <a:lumMod val="1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7043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9C979-84CD-3051-DEB7-BAA9FD0AAA0D}"/>
              </a:ext>
            </a:extLst>
          </p:cNvPr>
          <p:cNvSpPr txBox="1"/>
          <p:nvPr/>
        </p:nvSpPr>
        <p:spPr>
          <a:xfrm>
            <a:off x="475607" y="2017864"/>
            <a:ext cx="562039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A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B = 1; 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C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omp parallel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private (B)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firstprivate(C)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// Parallel region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005FC-DA01-B93C-64FB-361AFACDF588}"/>
              </a:ext>
            </a:extLst>
          </p:cNvPr>
          <p:cNvSpPr/>
          <p:nvPr/>
        </p:nvSpPr>
        <p:spPr>
          <a:xfrm>
            <a:off x="6329083" y="2017864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Q. 1 Specify the storage attribute of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A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B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and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C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inside the parallel region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34465-E717-6446-DF30-8311ABB0AF79}"/>
              </a:ext>
            </a:extLst>
          </p:cNvPr>
          <p:cNvSpPr/>
          <p:nvPr/>
        </p:nvSpPr>
        <p:spPr>
          <a:xfrm>
            <a:off x="6329082" y="3875467"/>
            <a:ext cx="5447317" cy="38916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NewRomanPSMT"/>
              </a:rPr>
              <a:t>Q. 3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What are their values after the parallel region?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024E9-BE4D-BB21-B8EC-20953049C5E5}"/>
              </a:ext>
            </a:extLst>
          </p:cNvPr>
          <p:cNvSpPr/>
          <p:nvPr/>
        </p:nvSpPr>
        <p:spPr>
          <a:xfrm>
            <a:off x="6329082" y="2951219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Q. 2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What are their initial values inside the parallel region?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1CF5D7F7-A7C3-F3F2-3A0D-5D9F52F108C7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560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9C979-84CD-3051-DEB7-BAA9FD0AAA0D}"/>
              </a:ext>
            </a:extLst>
          </p:cNvPr>
          <p:cNvSpPr txBox="1"/>
          <p:nvPr/>
        </p:nvSpPr>
        <p:spPr>
          <a:xfrm>
            <a:off x="475607" y="2017864"/>
            <a:ext cx="562039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A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B = 1; 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C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omp parallel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private (B)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firstprivate(C)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// Parallel region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005FC-DA01-B93C-64FB-361AFACDF588}"/>
              </a:ext>
            </a:extLst>
          </p:cNvPr>
          <p:cNvSpPr/>
          <p:nvPr/>
        </p:nvSpPr>
        <p:spPr>
          <a:xfrm>
            <a:off x="6329083" y="2017864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Q. 1 Specify the storage attribute of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A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B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and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C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inside the parallel region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22790-1B07-B3F8-E718-62C90EE36069}"/>
              </a:ext>
            </a:extLst>
          </p:cNvPr>
          <p:cNvSpPr/>
          <p:nvPr/>
        </p:nvSpPr>
        <p:spPr>
          <a:xfrm>
            <a:off x="6329083" y="2617473"/>
            <a:ext cx="5447317" cy="3891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 is shared, B is private and C is firstprivate</a:t>
            </a:r>
            <a:endParaRPr lang="en-US" sz="1400" b="0" i="0" u="none" strike="noStrike" baseline="0" dirty="0">
              <a:solidFill>
                <a:schemeClr val="tx1"/>
              </a:solidFill>
              <a:latin typeface="TimesNewRomanPS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59FBF-DCF4-58D6-FA0B-4B721A75FF25}"/>
              </a:ext>
            </a:extLst>
          </p:cNvPr>
          <p:cNvSpPr txBox="1"/>
          <p:nvPr/>
        </p:nvSpPr>
        <p:spPr>
          <a:xfrm>
            <a:off x="405262" y="4741151"/>
            <a:ext cx="11371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A was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not declared </a:t>
            </a:r>
            <a:r>
              <a:rPr lang="en-US" sz="1800" b="0" i="0" u="none" strike="noStrike" baseline="0" dirty="0">
                <a:latin typeface="TimesNewRomanPSMT"/>
              </a:rPr>
              <a:t>in any clause, so it is a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shared</a:t>
            </a:r>
            <a:r>
              <a:rPr lang="en-US" sz="1800" b="0" i="0" u="none" strike="noStrike" baseline="0" dirty="0">
                <a:latin typeface="TimesNewRomanPSMT"/>
              </a:rPr>
              <a:t> variable by default.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Every thread sees its value of 1 when entering the parallel region.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 storage attributes of </a:t>
            </a:r>
            <a:r>
              <a:rPr lang="en-US" sz="1800" b="0" i="0" u="none" strike="noStrike" baseline="0" dirty="0">
                <a:latin typeface="CourierNewPSMT"/>
              </a:rPr>
              <a:t>B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C </a:t>
            </a:r>
            <a:r>
              <a:rPr lang="en-US" sz="1800" b="0" i="0" u="none" strike="noStrike" baseline="0" dirty="0">
                <a:latin typeface="TimesNewRomanPSMT"/>
              </a:rPr>
              <a:t>are modified with 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private</a:t>
            </a:r>
            <a:r>
              <a:rPr lang="en-US" sz="1800" b="0" i="1" u="none" strike="noStrike" baseline="0" dirty="0">
                <a:latin typeface="TimesNewRomanPS-Italic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firstprivate</a:t>
            </a:r>
            <a:r>
              <a:rPr lang="en-US" sz="1800" b="0" i="1" u="none" strike="noStrike" baseline="0" dirty="0">
                <a:latin typeface="TimesNewRomanPS-Italic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clauses, so they are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both private to each thread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  <a:endParaRPr lang="en-IN" dirty="0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1CF5D7F7-A7C3-F3F2-3A0D-5D9F52F108C7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254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9C979-84CD-3051-DEB7-BAA9FD0AAA0D}"/>
              </a:ext>
            </a:extLst>
          </p:cNvPr>
          <p:cNvSpPr txBox="1"/>
          <p:nvPr/>
        </p:nvSpPr>
        <p:spPr>
          <a:xfrm>
            <a:off x="475607" y="2017864"/>
            <a:ext cx="562039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A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B = 1; 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C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omp parallel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private (B)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firstprivate(C)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// Parallel region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005FC-DA01-B93C-64FB-361AFACDF588}"/>
              </a:ext>
            </a:extLst>
          </p:cNvPr>
          <p:cNvSpPr/>
          <p:nvPr/>
        </p:nvSpPr>
        <p:spPr>
          <a:xfrm>
            <a:off x="6329083" y="2017864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Q. 1 Specify the storage attribute of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A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B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and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C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inside the parallel region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22790-1B07-B3F8-E718-62C90EE36069}"/>
              </a:ext>
            </a:extLst>
          </p:cNvPr>
          <p:cNvSpPr/>
          <p:nvPr/>
        </p:nvSpPr>
        <p:spPr>
          <a:xfrm>
            <a:off x="6329083" y="2617473"/>
            <a:ext cx="5447317" cy="3891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 is shared, B is private and C is firstprivate</a:t>
            </a:r>
            <a:endParaRPr lang="en-US" sz="1400" b="0" i="0" u="none" strike="noStrike" baseline="0" dirty="0">
              <a:solidFill>
                <a:schemeClr val="tx1"/>
              </a:solidFill>
              <a:latin typeface="TimesNewRomanPSMT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1CF5D7F7-A7C3-F3F2-3A0D-5D9F52F108C7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3CEFE-F903-1770-0C32-1B364CA176F9}"/>
              </a:ext>
            </a:extLst>
          </p:cNvPr>
          <p:cNvSpPr/>
          <p:nvPr/>
        </p:nvSpPr>
        <p:spPr>
          <a:xfrm>
            <a:off x="6329083" y="3221206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Q. 2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What are their initial values inside the parallel region?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7931-6C7E-4744-7EFD-9F585DAD00F0}"/>
              </a:ext>
            </a:extLst>
          </p:cNvPr>
          <p:cNvSpPr/>
          <p:nvPr/>
        </p:nvSpPr>
        <p:spPr>
          <a:xfrm>
            <a:off x="6329083" y="3820815"/>
            <a:ext cx="5447317" cy="3891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A is 1, B is uninitialized, C is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514A4-CE79-3D5F-1BF9-16D5D2872246}"/>
              </a:ext>
            </a:extLst>
          </p:cNvPr>
          <p:cNvSpPr txBox="1"/>
          <p:nvPr/>
        </p:nvSpPr>
        <p:spPr>
          <a:xfrm>
            <a:off x="415600" y="4710662"/>
            <a:ext cx="7630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thread sees A value of 1 when entering the parallel region.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B for each thread is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 is initialized to the value of 1 from its original variable 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523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334-DA20-FF6A-E42C-8B2808F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Modifying Storage Attributes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A432-24B4-F1F0-CD2C-F0EFC341FC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9C979-84CD-3051-DEB7-BAA9FD0AAA0D}"/>
              </a:ext>
            </a:extLst>
          </p:cNvPr>
          <p:cNvSpPr txBox="1"/>
          <p:nvPr/>
        </p:nvSpPr>
        <p:spPr>
          <a:xfrm>
            <a:off x="475607" y="2017864"/>
            <a:ext cx="562039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A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B = 1; 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C = 1;</a:t>
            </a:r>
          </a:p>
          <a:p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omp parallel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private (B)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firstprivate(C)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// Parallel region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005FC-DA01-B93C-64FB-361AFACDF588}"/>
              </a:ext>
            </a:extLst>
          </p:cNvPr>
          <p:cNvSpPr/>
          <p:nvPr/>
        </p:nvSpPr>
        <p:spPr>
          <a:xfrm>
            <a:off x="6329083" y="2017864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Q. 1 Specify the storage attribute of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A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B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, and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ourierNewPSMT"/>
              </a:rPr>
              <a:t>C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inside the parallel region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22790-1B07-B3F8-E718-62C90EE36069}"/>
              </a:ext>
            </a:extLst>
          </p:cNvPr>
          <p:cNvSpPr/>
          <p:nvPr/>
        </p:nvSpPr>
        <p:spPr>
          <a:xfrm>
            <a:off x="6329083" y="2617473"/>
            <a:ext cx="5447317" cy="3891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 is shared, B is private and C is firstprivate</a:t>
            </a:r>
            <a:endParaRPr lang="en-US" sz="1400" b="0" i="0" u="none" strike="noStrike" baseline="0" dirty="0">
              <a:solidFill>
                <a:schemeClr val="tx1"/>
              </a:solidFill>
              <a:latin typeface="TimesNewRomanPSM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34465-E717-6446-DF30-8311ABB0AF79}"/>
              </a:ext>
            </a:extLst>
          </p:cNvPr>
          <p:cNvSpPr/>
          <p:nvPr/>
        </p:nvSpPr>
        <p:spPr>
          <a:xfrm>
            <a:off x="6329083" y="4424548"/>
            <a:ext cx="5447317" cy="38916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imesNewRomanPSMT"/>
              </a:rPr>
              <a:t>Q. 3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What are their values after the parallel region?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024E9-BE4D-BB21-B8EC-20953049C5E5}"/>
              </a:ext>
            </a:extLst>
          </p:cNvPr>
          <p:cNvSpPr/>
          <p:nvPr/>
        </p:nvSpPr>
        <p:spPr>
          <a:xfrm>
            <a:off x="6329083" y="3221206"/>
            <a:ext cx="5447317" cy="389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Q. 2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What are their initial values inside the parallel region?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CAB0CD-7676-DAB5-6FAA-73685F75DD95}"/>
              </a:ext>
            </a:extLst>
          </p:cNvPr>
          <p:cNvSpPr/>
          <p:nvPr/>
        </p:nvSpPr>
        <p:spPr>
          <a:xfrm>
            <a:off x="6329083" y="3820815"/>
            <a:ext cx="5447317" cy="3891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  <a:latin typeface="TimesNewRomanPSMT"/>
              </a:rPr>
              <a:t>A is 1, B is uninitialized, C is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223893-821C-C967-5694-9C983318C59D}"/>
              </a:ext>
            </a:extLst>
          </p:cNvPr>
          <p:cNvSpPr/>
          <p:nvPr/>
        </p:nvSpPr>
        <p:spPr>
          <a:xfrm>
            <a:off x="6329083" y="4983086"/>
            <a:ext cx="5447317" cy="38916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 is based on modification in parallel region, B is 1 and C is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59FBF-DCF4-58D6-FA0B-4B721A75FF25}"/>
              </a:ext>
            </a:extLst>
          </p:cNvPr>
          <p:cNvSpPr txBox="1"/>
          <p:nvPr/>
        </p:nvSpPr>
        <p:spPr>
          <a:xfrm>
            <a:off x="415600" y="4424548"/>
            <a:ext cx="5761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Following the parallel region, the private copies of </a:t>
            </a:r>
            <a:r>
              <a:rPr lang="en-US" sz="1800" b="0" i="0" u="none" strike="noStrike" baseline="0" dirty="0">
                <a:latin typeface="CourierNewPSMT"/>
              </a:rPr>
              <a:t>B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C </a:t>
            </a:r>
            <a:r>
              <a:rPr lang="en-US" sz="1800" b="0" i="0" u="none" strike="noStrike" baseline="0" dirty="0">
                <a:latin typeface="TimesNewRomanPSMT"/>
              </a:rPr>
              <a:t>go out of scope and </a:t>
            </a:r>
            <a:r>
              <a:rPr lang="en-US" sz="1800" b="0" i="0" u="none" strike="noStrike" baseline="0" dirty="0">
                <a:latin typeface="CourierNewPSMT"/>
              </a:rPr>
              <a:t>B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C </a:t>
            </a:r>
            <a:r>
              <a:rPr lang="en-US" sz="1800" b="0" i="0" u="none" strike="noStrike" baseline="0" dirty="0">
                <a:latin typeface="TimesNewRomanPSMT"/>
              </a:rPr>
              <a:t>revert to the global values of their original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Therefore, both have their original value of 1.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Since </a:t>
            </a:r>
            <a:r>
              <a:rPr lang="en-US" sz="1800" b="0" i="0" u="none" strike="noStrike" baseline="0" dirty="0">
                <a:latin typeface="CourierNewPSMT"/>
              </a:rPr>
              <a:t>A </a:t>
            </a:r>
            <a:r>
              <a:rPr lang="en-US" sz="1800" b="0" i="0" u="none" strike="noStrike" baseline="0" dirty="0">
                <a:latin typeface="TimesNewRomanPSMT"/>
              </a:rPr>
              <a:t>is shared, it will have whatever value was set inside the parallel region.</a:t>
            </a:r>
            <a:endParaRPr lang="en-IN" dirty="0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1CF5D7F7-A7C3-F3F2-3A0D-5D9F52F108C7}"/>
              </a:ext>
            </a:extLst>
          </p:cNvPr>
          <p:cNvSpPr txBox="1">
            <a:spLocks/>
          </p:cNvSpPr>
          <p:nvPr/>
        </p:nvSpPr>
        <p:spPr>
          <a:xfrm>
            <a:off x="4038706" y="63603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Parallel Computing - OpenMP 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844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4007-C070-38CF-7D66-6C36389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8F4-B472-1C3B-F1B3-0325628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134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30A0C-AB21-9D48-94B7-C777140181A8}"/>
              </a:ext>
            </a:extLst>
          </p:cNvPr>
          <p:cNvSpPr/>
          <p:nvPr/>
        </p:nvSpPr>
        <p:spPr>
          <a:xfrm>
            <a:off x="3132369" y="2967335"/>
            <a:ext cx="5927328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 and Pointers</a:t>
            </a:r>
          </a:p>
        </p:txBody>
      </p:sp>
    </p:spTree>
    <p:extLst>
      <p:ext uri="{BB962C8B-B14F-4D97-AF65-F5344CB8AC3E}">
        <p14:creationId xmlns:p14="http://schemas.microsoft.com/office/powerpoint/2010/main" val="6580806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C454-E621-1EA1-C13C-516B5690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Arrays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B56C-6A77-863B-EFE8-3935B0A5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876"/>
            <a:ext cx="10358718" cy="23255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we considered data storage attributes on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 variables.</a:t>
            </a:r>
          </a:p>
          <a:p>
            <a:pPr algn="l"/>
            <a:r>
              <a:rPr lang="en-US" sz="2000" b="0" i="0" u="none" strike="noStrike" baseline="0" dirty="0">
                <a:latin typeface="TimesNewRomanPSMT"/>
              </a:rPr>
              <a:t>Pointers and arrays can be used inside </a:t>
            </a:r>
            <a:r>
              <a:rPr lang="en-IN" sz="2000" b="0" i="0" u="none" strike="noStrike" baseline="0" dirty="0">
                <a:latin typeface="TimesNewRomanPSMT"/>
              </a:rPr>
              <a:t>data environment clauses. </a:t>
            </a:r>
          </a:p>
          <a:p>
            <a:pPr algn="l"/>
            <a:r>
              <a:rPr lang="en-IN" sz="2000" b="0" i="0" u="none" strike="noStrike" baseline="0" dirty="0">
                <a:latin typeface="TimesNewRomanPSMT"/>
              </a:rPr>
              <a:t>We will consider two cases 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TimesNewRomanPSMT"/>
                <a:cs typeface="Times New Roman" panose="02020603050405020304" pitchFamily="18" charset="0"/>
              </a:rPr>
              <a:t>Static Arrays </a:t>
            </a:r>
          </a:p>
          <a:p>
            <a:pPr marL="457200" indent="-457200" algn="l">
              <a:buAutoNum type="arabicPeriod"/>
            </a:pPr>
            <a:r>
              <a:rPr lang="en-IN" sz="2000" dirty="0">
                <a:latin typeface="TimesNewRomanPSMT"/>
                <a:cs typeface="Times New Roman" panose="02020603050405020304" pitchFamily="18" charset="0"/>
              </a:rPr>
              <a:t>Dynamic Arrays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C5F3E-1153-4088-2D46-CC255E7A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D1DA-14F7-DE7B-A985-D48F1BD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841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C454-E621-1EA1-C13C-516B5690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Arrays and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C5F3E-1153-4088-2D46-CC255E7A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D1DA-14F7-DE7B-A985-D48F1BD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136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5AB25-D459-2D03-9698-8ADFBD10DD6E}"/>
              </a:ext>
            </a:extLst>
          </p:cNvPr>
          <p:cNvSpPr/>
          <p:nvPr/>
        </p:nvSpPr>
        <p:spPr>
          <a:xfrm>
            <a:off x="4935071" y="1690688"/>
            <a:ext cx="2106706" cy="541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5C4D6-1942-C91B-7E4B-6840643AEC9F}"/>
              </a:ext>
            </a:extLst>
          </p:cNvPr>
          <p:cNvSpPr txBox="1"/>
          <p:nvPr/>
        </p:nvSpPr>
        <p:spPr>
          <a:xfrm>
            <a:off x="295835" y="2461381"/>
            <a:ext cx="10641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Arrays that are declared at compile time with a known size are </a:t>
            </a:r>
            <a:r>
              <a:rPr lang="en-IN" sz="1800" b="0" i="0" u="none" strike="noStrike" baseline="0" dirty="0">
                <a:latin typeface="TimesNewRomanPSMT"/>
              </a:rPr>
              <a:t>allocated on the stack.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 compiler knows the size of this array and can manage </a:t>
            </a:r>
            <a:r>
              <a:rPr lang="en-IN" sz="1800" b="0" i="0" u="none" strike="noStrike" baseline="0" dirty="0">
                <a:latin typeface="TimesNewRomanPSMT"/>
              </a:rPr>
              <a:t>it for you.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C1170-CCA3-9640-1E0E-071B8EA5DA57}"/>
              </a:ext>
            </a:extLst>
          </p:cNvPr>
          <p:cNvSpPr txBox="1"/>
          <p:nvPr/>
        </p:nvSpPr>
        <p:spPr>
          <a:xfrm>
            <a:off x="295835" y="3336881"/>
            <a:ext cx="5576047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initArray(array,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Here array of size 10 created as a private copy to each   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thread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Note that array is uninitialized!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Static array[%d] = %d"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,i,array[i]);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 will print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garbage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values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5C8D6-B788-4838-E8BC-9C1EF463E031}"/>
              </a:ext>
            </a:extLst>
          </p:cNvPr>
          <p:cNvSpPr txBox="1"/>
          <p:nvPr/>
        </p:nvSpPr>
        <p:spPr>
          <a:xfrm>
            <a:off x="5988424" y="3336881"/>
            <a:ext cx="5907741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initArray(array,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Here array of size 10 created as a private copy to each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thread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Note that array is initialized!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Static array[%d] = %d"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,i,array[i]);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 will print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original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values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4246974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C454-E621-1EA1-C13C-516B5690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Arrays and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C5F3E-1153-4088-2D46-CC255E7A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D1DA-14F7-DE7B-A985-D48F1BD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137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5AB25-D459-2D03-9698-8ADFBD10DD6E}"/>
              </a:ext>
            </a:extLst>
          </p:cNvPr>
          <p:cNvSpPr/>
          <p:nvPr/>
        </p:nvSpPr>
        <p:spPr>
          <a:xfrm>
            <a:off x="4935071" y="1690688"/>
            <a:ext cx="2106706" cy="5415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5C4D6-1942-C91B-7E4B-6840643AEC9F}"/>
              </a:ext>
            </a:extLst>
          </p:cNvPr>
          <p:cNvSpPr txBox="1"/>
          <p:nvPr/>
        </p:nvSpPr>
        <p:spPr>
          <a:xfrm>
            <a:off x="295835" y="2461381"/>
            <a:ext cx="10587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whose size known at run time and memory allocated on 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pointer values get applied with storage attributes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C1170-CCA3-9640-1E0E-071B8EA5DA57}"/>
              </a:ext>
            </a:extLst>
          </p:cNvPr>
          <p:cNvSpPr txBox="1"/>
          <p:nvPr/>
        </p:nvSpPr>
        <p:spPr>
          <a:xfrm>
            <a:off x="295835" y="3336881"/>
            <a:ext cx="557604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*)malloc(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initArray(darray,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darray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Here dynamic array of size 10 created as a private copy to each thread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Note that array pointer is uninitialized!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Hence you may get segmentation fault or invalid memory access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//printf("\n Dynamic 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darray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[%d] = %d",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i,darray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[i]);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5C8D6-B788-4838-E8BC-9C1EF463E031}"/>
              </a:ext>
            </a:extLst>
          </p:cNvPr>
          <p:cNvSpPr txBox="1"/>
          <p:nvPr/>
        </p:nvSpPr>
        <p:spPr>
          <a:xfrm>
            <a:off x="5988424" y="3336881"/>
            <a:ext cx="590774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*)malloc(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initArray(darray,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darray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Here pointer to dynamic array of size 10 created as a private copy to each thread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Note that array pointer is initialized to the base address of original array!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Each thread gets same base address of array so each thread refer to the same array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Dynamic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darray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[%d] = %d"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i,darray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2621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93DEB-DB8D-F7F9-DA4E-7F2320ED005F}"/>
              </a:ext>
            </a:extLst>
          </p:cNvPr>
          <p:cNvSpPr txBox="1"/>
          <p:nvPr/>
        </p:nvSpPr>
        <p:spPr>
          <a:xfrm>
            <a:off x="2149814" y="3244334"/>
            <a:ext cx="859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 vs Process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05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  <a:ea typeface="Proxima Nova"/>
                <a:cs typeface="Proxima Nova"/>
                <a:sym typeface="Proxima Nova"/>
              </a:rPr>
              <a:t>A C program execution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4796" y="1291652"/>
            <a:ext cx="3485403" cy="3132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492067" y="3535500"/>
            <a:ext cx="6797600" cy="256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667" y="3791234"/>
            <a:ext cx="2252735" cy="17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7854633" y="3535500"/>
            <a:ext cx="3374800" cy="256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31835" y="3110599"/>
            <a:ext cx="1220367" cy="122036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8731033" y="6084567"/>
            <a:ext cx="162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RAM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3079867" y="6084567"/>
            <a:ext cx="162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HDD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956033" y="5321900"/>
            <a:ext cx="162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 program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3037500" y="5321900"/>
            <a:ext cx="162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Compile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4995733" y="5321900"/>
            <a:ext cx="162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Executable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13500" y="403950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321226">
            <a:off x="7130057" y="4386211"/>
            <a:ext cx="868184" cy="86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71733" y="4039515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4333" y="4185297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9500" y="418530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81699" y="3535496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31017" y="1204088"/>
            <a:ext cx="1622000" cy="16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996550">
            <a:off x="9107941" y="2601445"/>
            <a:ext cx="868184" cy="86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10353033" y="1748300"/>
            <a:ext cx="162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Processor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9609500" y="5321900"/>
            <a:ext cx="1270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62276" y="1787962"/>
            <a:ext cx="3153414" cy="1191005"/>
          </a:xfrm>
          <a:prstGeom prst="cloudCallout">
            <a:avLst>
              <a:gd name="adj1" fmla="val -11278"/>
              <a:gd name="adj2" fmla="val 134951"/>
            </a:avLst>
          </a:prstGeom>
          <a:solidFill>
            <a:schemeClr val="lt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Here it is a Program i.e passive entity</a:t>
            </a:r>
            <a:endParaRPr sz="1867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690199" y="1913499"/>
            <a:ext cx="3089934" cy="1065467"/>
          </a:xfrm>
          <a:prstGeom prst="cloudCallout">
            <a:avLst>
              <a:gd name="adj1" fmla="val 28566"/>
              <a:gd name="adj2" fmla="val 90717"/>
            </a:avLst>
          </a:prstGeom>
          <a:solidFill>
            <a:schemeClr val="lt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Here it is a Process i.e active entity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1FF55A1F-3D1F-C0A0-173B-F942A47EAC6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  <a:ea typeface="Comfortaa"/>
                <a:cs typeface="Comfortaa"/>
                <a:sym typeface="Comfortaa"/>
              </a:rPr>
              <a:t>Process structure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415600" y="1356967"/>
            <a:ext cx="4494400" cy="513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 a,b,c,Result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 call_func(int a, int b)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Int x = a*b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Int y = a-b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Return (y+x)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 main()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Read a,b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Result = Call_func(a,b)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print(Result)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Return 0</a:t>
            </a:r>
            <a:endParaRPr sz="2267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267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1733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5323000" y="2054767"/>
            <a:ext cx="6705200" cy="373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2267" b="1" dirty="0">
                <a:latin typeface="TimesNewRomanPSMT"/>
                <a:ea typeface="Comfortaa"/>
                <a:cs typeface="Comfortaa"/>
                <a:sym typeface="Comfortaa"/>
              </a:rPr>
              <a:t>A process is program under execution</a:t>
            </a:r>
            <a:endParaRPr sz="2267" b="1" dirty="0">
              <a:latin typeface="TimesNewRomanPSMT"/>
              <a:ea typeface="Comfortaa"/>
              <a:cs typeface="Comfortaa"/>
              <a:sym typeface="Comfortaa"/>
            </a:endParaRPr>
          </a:p>
          <a:p>
            <a:pPr marL="342900" indent="-342900"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2267" b="1" dirty="0">
                <a:latin typeface="TimesNewRomanPSMT"/>
                <a:ea typeface="Comfortaa"/>
                <a:cs typeface="Comfortaa"/>
                <a:sym typeface="Comfortaa"/>
              </a:rPr>
              <a:t>A process is more than program code</a:t>
            </a:r>
            <a:endParaRPr sz="2267" b="1" dirty="0">
              <a:latin typeface="TimesNewRomanPSMT"/>
              <a:ea typeface="Comfortaa"/>
              <a:cs typeface="Comfortaa"/>
              <a:sym typeface="Comfortaa"/>
            </a:endParaRPr>
          </a:p>
          <a:p>
            <a:pPr marL="342900" indent="-342900"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2267" b="1" dirty="0">
                <a:latin typeface="TimesNewRomanPSMT"/>
                <a:ea typeface="Comfortaa"/>
                <a:cs typeface="Comfortaa"/>
                <a:sym typeface="Comfortaa"/>
              </a:rPr>
              <a:t>It also includes</a:t>
            </a:r>
            <a:endParaRPr sz="2267" b="1" dirty="0"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Process ID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program counter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registers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state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open files pointers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children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  <a:p>
            <a:pPr marL="618063" indent="-457200">
              <a:buClr>
                <a:schemeClr val="accent3"/>
              </a:buClr>
              <a:buSzPts val="1700"/>
              <a:buFont typeface="+mj-lt"/>
              <a:buAutoNum type="arabicPeriod"/>
            </a:pPr>
            <a:r>
              <a:rPr lang="en" sz="22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NewRomanPSMT"/>
                <a:ea typeface="Comfortaa"/>
                <a:cs typeface="Comfortaa"/>
                <a:sym typeface="Comfortaa"/>
              </a:rPr>
              <a:t>Current directory, etc.</a:t>
            </a:r>
            <a:endParaRPr sz="2267" b="1" dirty="0">
              <a:solidFill>
                <a:schemeClr val="tx1">
                  <a:lumMod val="50000"/>
                  <a:lumOff val="50000"/>
                </a:schemeClr>
              </a:solidFill>
              <a:latin typeface="TimesNewRomanPSMT"/>
              <a:ea typeface="Comfortaa"/>
              <a:cs typeface="Comfortaa"/>
              <a:sym typeface="Comfortaa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>
            <a:off x="4893967" y="1421700"/>
            <a:ext cx="16000" cy="4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Footer Placeholder 16">
            <a:extLst>
              <a:ext uri="{FF2B5EF4-FFF2-40B4-BE49-F238E27FC236}">
                <a16:creationId xmlns:a16="http://schemas.microsoft.com/office/drawing/2014/main" id="{D793C0B8-157B-2B91-D908-4B3D1F6700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Process in Memory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406151" y="1479773"/>
            <a:ext cx="4494400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 a,b,c,Result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 call_func(int a, int b)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{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Int x = a*b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Int y = a-b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Return (y+x)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}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 main()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{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Read a,b,c,Result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Result = Call_func(a,b)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print(Results)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Return main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609585" indent="-448722">
              <a:buClr>
                <a:srgbClr val="000000"/>
              </a:buClr>
              <a:buSzPts val="1700"/>
              <a:buFont typeface="Comfortaa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}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5779367" y="4931733"/>
            <a:ext cx="2447200" cy="6600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Text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5779367" y="4271733"/>
            <a:ext cx="2447200" cy="660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Data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5779367" y="3611733"/>
            <a:ext cx="2447200" cy="660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Heap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779367" y="1991000"/>
            <a:ext cx="2447200" cy="169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779367" y="1331000"/>
            <a:ext cx="2447200" cy="660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Stack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4984500" y="4996533"/>
            <a:ext cx="666000" cy="523180"/>
          </a:xfrm>
          <a:prstGeom prst="rect">
            <a:avLst/>
          </a:prstGeom>
          <a:noFill/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0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4539800" y="1266267"/>
            <a:ext cx="1110800" cy="523180"/>
          </a:xfrm>
          <a:prstGeom prst="rect">
            <a:avLst/>
          </a:prstGeom>
          <a:noFill/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Max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8622733" y="1331000"/>
            <a:ext cx="2904000" cy="2352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Process stack contains 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Temporary data such as function parameters, return address, and local variables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8751500" y="1562500"/>
            <a:ext cx="2904000" cy="2194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Heap is the memory which is dynamically allocated during process runtime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8872400" y="1759867"/>
            <a:ext cx="2904000" cy="2194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Data section which contains global variables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027300" y="1991000"/>
            <a:ext cx="2904000" cy="2194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>
                <a:solidFill>
                  <a:srgbClr val="000000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 program code is stored in a text section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746400" y="1991000"/>
            <a:ext cx="289600" cy="6600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 rot="10800000">
            <a:off x="6746400" y="3022984"/>
            <a:ext cx="289600" cy="6600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8453300" y="4357567"/>
            <a:ext cx="3500400" cy="139547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 program counter register keep track current instruction being executed and processor registers holds the variable values</a:t>
            </a:r>
            <a:endParaRPr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74DF5-B21F-6F02-6062-C92CBD9163B7}"/>
              </a:ext>
            </a:extLst>
          </p:cNvPr>
          <p:cNvSpPr txBox="1"/>
          <p:nvPr/>
        </p:nvSpPr>
        <p:spPr>
          <a:xfrm>
            <a:off x="5852812" y="5721803"/>
            <a:ext cx="2300694" cy="369332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Address Space</a:t>
            </a:r>
          </a:p>
        </p:txBody>
      </p:sp>
      <p:sp>
        <p:nvSpPr>
          <p:cNvPr id="3" name="Footer Placeholder 16">
            <a:extLst>
              <a:ext uri="{FF2B5EF4-FFF2-40B4-BE49-F238E27FC236}">
                <a16:creationId xmlns:a16="http://schemas.microsoft.com/office/drawing/2014/main" id="{B19A4CFB-C20C-6E2F-F6C8-792F3FBE519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333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Memory layout of a C program</a:t>
            </a:r>
            <a:endParaRPr sz="3333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1078600" y="1738633"/>
            <a:ext cx="2785200" cy="44792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1086800" y="1738633"/>
            <a:ext cx="2768800" cy="5248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086800" y="2263433"/>
            <a:ext cx="2768800" cy="524800"/>
          </a:xfrm>
          <a:prstGeom prst="rect">
            <a:avLst/>
          </a:prstGeom>
          <a:gradFill>
            <a:gsLst>
              <a:gs pos="0">
                <a:srgbClr val="FF8864"/>
              </a:gs>
              <a:gs pos="100000">
                <a:srgbClr val="D83908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1086800" y="4108700"/>
            <a:ext cx="2768800" cy="524800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464646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1086800" y="4633500"/>
            <a:ext cx="2768800" cy="524800"/>
          </a:xfrm>
          <a:prstGeom prst="rect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1086800" y="5158300"/>
            <a:ext cx="2768800" cy="5248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5634533" y="1228233"/>
            <a:ext cx="4883200" cy="516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#include&lt;stdio.h&gt;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#include&lt;stdlib.h&gt;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y = 15;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main(int argc, int *argv[])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*value;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= (int *)malloc(sizeof(int) * 5);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for(int i = 0; i &lt; 5; i++)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values[i] = i;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0;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1618000" y="5683100"/>
            <a:ext cx="1706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Text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223600" y="5153900"/>
            <a:ext cx="249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Initialized data</a:t>
            </a:r>
            <a:endParaRPr sz="186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1223600" y="4629100"/>
            <a:ext cx="249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uninitialized data</a:t>
            </a:r>
            <a:endParaRPr sz="186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1223600" y="4104300"/>
            <a:ext cx="249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Heap</a:t>
            </a:r>
            <a:endParaRPr sz="186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1223600" y="2259034"/>
            <a:ext cx="249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Stack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1223600" y="1734234"/>
            <a:ext cx="249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Argc, argv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2318200" y="2792633"/>
            <a:ext cx="306000" cy="5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 rot="10800000">
            <a:off x="2698467" y="3570700"/>
            <a:ext cx="306000" cy="5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3863667" y="2205500"/>
            <a:ext cx="1915733" cy="2814800"/>
          </a:xfrm>
          <a:custGeom>
            <a:avLst/>
            <a:gdLst/>
            <a:ahLst/>
            <a:cxnLst/>
            <a:rect l="l" t="t" r="r" b="b"/>
            <a:pathLst>
              <a:path w="57472" h="84444" extrusionOk="0">
                <a:moveTo>
                  <a:pt x="57472" y="0"/>
                </a:moveTo>
                <a:cubicBezTo>
                  <a:pt x="50630" y="2173"/>
                  <a:pt x="23906" y="-161"/>
                  <a:pt x="16420" y="13040"/>
                </a:cubicBezTo>
                <a:cubicBezTo>
                  <a:pt x="8934" y="26241"/>
                  <a:pt x="15294" y="68017"/>
                  <a:pt x="12557" y="79205"/>
                </a:cubicBezTo>
                <a:cubicBezTo>
                  <a:pt x="9820" y="90394"/>
                  <a:pt x="2093" y="80010"/>
                  <a:pt x="0" y="80171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11"/>
          <p:cNvSpPr/>
          <p:nvPr/>
        </p:nvSpPr>
        <p:spPr>
          <a:xfrm>
            <a:off x="3895867" y="2511367"/>
            <a:ext cx="1851333" cy="3040133"/>
          </a:xfrm>
          <a:custGeom>
            <a:avLst/>
            <a:gdLst/>
            <a:ahLst/>
            <a:cxnLst/>
            <a:rect l="l" t="t" r="r" b="b"/>
            <a:pathLst>
              <a:path w="55540" h="91204" extrusionOk="0">
                <a:moveTo>
                  <a:pt x="55540" y="0"/>
                </a:moveTo>
                <a:cubicBezTo>
                  <a:pt x="51596" y="3622"/>
                  <a:pt x="37751" y="7406"/>
                  <a:pt x="31875" y="21734"/>
                </a:cubicBezTo>
                <a:cubicBezTo>
                  <a:pt x="25999" y="36062"/>
                  <a:pt x="25597" y="75020"/>
                  <a:pt x="20284" y="85967"/>
                </a:cubicBezTo>
                <a:cubicBezTo>
                  <a:pt x="14972" y="96914"/>
                  <a:pt x="3381" y="87175"/>
                  <a:pt x="0" y="8741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11"/>
          <p:cNvSpPr/>
          <p:nvPr/>
        </p:nvSpPr>
        <p:spPr>
          <a:xfrm>
            <a:off x="3879768" y="4121234"/>
            <a:ext cx="1899633" cy="209300"/>
          </a:xfrm>
          <a:custGeom>
            <a:avLst/>
            <a:gdLst/>
            <a:ahLst/>
            <a:cxnLst/>
            <a:rect l="l" t="t" r="r" b="b"/>
            <a:pathLst>
              <a:path w="56989" h="6279" extrusionOk="0">
                <a:moveTo>
                  <a:pt x="56989" y="0"/>
                </a:moveTo>
                <a:cubicBezTo>
                  <a:pt x="47491" y="1047"/>
                  <a:pt x="9498" y="5233"/>
                  <a:pt x="0" y="6279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11"/>
          <p:cNvSpPr/>
          <p:nvPr/>
        </p:nvSpPr>
        <p:spPr>
          <a:xfrm>
            <a:off x="5489633" y="3364600"/>
            <a:ext cx="257600" cy="5248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3847567" y="2410508"/>
            <a:ext cx="1658167" cy="1211667"/>
          </a:xfrm>
          <a:custGeom>
            <a:avLst/>
            <a:gdLst/>
            <a:ahLst/>
            <a:cxnLst/>
            <a:rect l="l" t="t" r="r" b="b"/>
            <a:pathLst>
              <a:path w="49745" h="36350" extrusionOk="0">
                <a:moveTo>
                  <a:pt x="49745" y="36350"/>
                </a:moveTo>
                <a:cubicBezTo>
                  <a:pt x="47572" y="30796"/>
                  <a:pt x="44996" y="8821"/>
                  <a:pt x="36705" y="3026"/>
                </a:cubicBezTo>
                <a:cubicBezTo>
                  <a:pt x="28414" y="-2769"/>
                  <a:pt x="6118" y="1819"/>
                  <a:pt x="0" y="157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11"/>
          <p:cNvSpPr/>
          <p:nvPr/>
        </p:nvSpPr>
        <p:spPr>
          <a:xfrm rot="5400000">
            <a:off x="7710233" y="1502633"/>
            <a:ext cx="306000" cy="2046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3895868" y="1853936"/>
            <a:ext cx="4036033" cy="528667"/>
          </a:xfrm>
          <a:custGeom>
            <a:avLst/>
            <a:gdLst/>
            <a:ahLst/>
            <a:cxnLst/>
            <a:rect l="l" t="t" r="r" b="b"/>
            <a:pathLst>
              <a:path w="121081" h="15860" extrusionOk="0">
                <a:moveTo>
                  <a:pt x="119290" y="15860"/>
                </a:moveTo>
                <a:cubicBezTo>
                  <a:pt x="117600" y="13365"/>
                  <a:pt x="129030" y="3222"/>
                  <a:pt x="109148" y="888"/>
                </a:cubicBezTo>
                <a:cubicBezTo>
                  <a:pt x="89266" y="-1446"/>
                  <a:pt x="18191" y="1693"/>
                  <a:pt x="0" y="185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Footer Placeholder 16">
            <a:extLst>
              <a:ext uri="{FF2B5EF4-FFF2-40B4-BE49-F238E27FC236}">
                <a16:creationId xmlns:a16="http://schemas.microsoft.com/office/drawing/2014/main" id="{8A64EAE6-E53F-8A2E-AC6A-D21F91607F5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333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Limitations of Process</a:t>
            </a:r>
            <a:endParaRPr sz="3333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E135F7-A0D1-9224-AD89-12D33D82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IN" dirty="0"/>
              <a:t>Process address space is bigger in size</a:t>
            </a:r>
          </a:p>
          <a:p>
            <a:r>
              <a:rPr lang="en-IN" dirty="0"/>
              <a:t>To create many processes requires large space in memory</a:t>
            </a:r>
          </a:p>
          <a:p>
            <a:r>
              <a:rPr lang="en-IN" dirty="0"/>
              <a:t>Creating many processes is cumbersome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 fontScale="77500" lnSpcReduction="20000"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66A5D-334E-603D-792D-FAB16B22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How to measure performance of a parallel program?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835CC1-B8CE-5750-A827-09D269AFC7F2}"/>
              </a:ext>
            </a:extLst>
          </p:cNvPr>
          <p:cNvSpPr/>
          <p:nvPr/>
        </p:nvSpPr>
        <p:spPr>
          <a:xfrm>
            <a:off x="838200" y="1690688"/>
            <a:ext cx="2271860" cy="103365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FLOPS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7AC7E3-83AB-36DC-BDC4-CCD4EF7C3D87}"/>
              </a:ext>
            </a:extLst>
          </p:cNvPr>
          <p:cNvSpPr/>
          <p:nvPr/>
        </p:nvSpPr>
        <p:spPr>
          <a:xfrm>
            <a:off x="838200" y="3099997"/>
            <a:ext cx="2271860" cy="1033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Speedup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544D4E-29AC-F0F2-FF3A-5BBEFFB650BF}"/>
              </a:ext>
            </a:extLst>
          </p:cNvPr>
          <p:cNvSpPr/>
          <p:nvPr/>
        </p:nvSpPr>
        <p:spPr>
          <a:xfrm>
            <a:off x="838200" y="4650483"/>
            <a:ext cx="2271860" cy="10336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Efficiency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85621B-86E9-C20F-21EF-10DEC3797A40}"/>
              </a:ext>
            </a:extLst>
          </p:cNvPr>
          <p:cNvCxnSpPr/>
          <p:nvPr/>
        </p:nvCxnSpPr>
        <p:spPr>
          <a:xfrm>
            <a:off x="3440784" y="1498862"/>
            <a:ext cx="0" cy="4534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4409E3-3A2B-8DE1-463F-FA7B175B6DDF}"/>
              </a:ext>
            </a:extLst>
          </p:cNvPr>
          <p:cNvSpPr txBox="1"/>
          <p:nvPr/>
        </p:nvSpPr>
        <p:spPr>
          <a:xfrm>
            <a:off x="3700417" y="2796512"/>
            <a:ext cx="8271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We write a parallel program to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reduce</a:t>
            </a:r>
            <a:r>
              <a:rPr lang="en-US" sz="2000" b="0" i="0" u="none" strike="noStrike" baseline="0" dirty="0">
                <a:latin typeface="TimesNewRomanPSMT"/>
              </a:rPr>
              <a:t> our “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time to solution</a:t>
            </a:r>
            <a:r>
              <a:rPr lang="en-US" sz="2000" b="0" i="0" u="none" strike="noStrike" baseline="0" dirty="0">
                <a:latin typeface="TimesNewRomanPSMT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As we convert a program into a parallel program, the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wall clock time should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With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additional processors</a:t>
            </a:r>
            <a:r>
              <a:rPr lang="en-US" sz="2000" b="0" i="0" u="none" strike="noStrike" baseline="0" dirty="0">
                <a:latin typeface="TimesNewRomanPSMT"/>
              </a:rPr>
              <a:t>, the wall clock time should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continue to decrease </a:t>
            </a:r>
            <a:r>
              <a:rPr lang="en-US" sz="2000" b="0" i="0" u="none" strike="noStrike" baseline="0" dirty="0">
                <a:latin typeface="TimesNewRomanPSMT"/>
              </a:rPr>
              <a:t>until the potential parallelism available from either the hardware or our algorithm is exhausted.</a:t>
            </a:r>
            <a:endParaRPr lang="en-IN" sz="2400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779549B-FB45-7139-10BA-ED6F7464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1A1935-8C10-5B74-001C-EBACC938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2E66-28E4-A67A-3279-944B79DB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thread?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E909-BAAE-3BED-254A-E76639142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Thread is a light weight process</a:t>
            </a:r>
          </a:p>
          <a:p>
            <a:r>
              <a:rPr lang="en-IN" dirty="0"/>
              <a:t>Multiple threads can be spawned inside a process</a:t>
            </a:r>
          </a:p>
          <a:p>
            <a:r>
              <a:rPr lang="en-IN" dirty="0"/>
              <a:t>Threads can be executed in parallel</a:t>
            </a:r>
          </a:p>
          <a:p>
            <a:r>
              <a:rPr lang="en-IN" dirty="0"/>
              <a:t>Instead of creating multiple heavy processes we create multiple threads within a 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8982D-0905-72E9-05CC-F3057C1E1435}"/>
              </a:ext>
            </a:extLst>
          </p:cNvPr>
          <p:cNvCxnSpPr/>
          <p:nvPr/>
        </p:nvCxnSpPr>
        <p:spPr>
          <a:xfrm>
            <a:off x="9233647" y="3881718"/>
            <a:ext cx="0" cy="1102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61CFF-1FC5-B30C-63A4-FF86CCE35AE6}"/>
              </a:ext>
            </a:extLst>
          </p:cNvPr>
          <p:cNvCxnSpPr/>
          <p:nvPr/>
        </p:nvCxnSpPr>
        <p:spPr>
          <a:xfrm flipH="1">
            <a:off x="8597152" y="4984376"/>
            <a:ext cx="636495" cy="636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D2D00D-6026-AFC1-F3D7-AE577AFAA823}"/>
              </a:ext>
            </a:extLst>
          </p:cNvPr>
          <p:cNvCxnSpPr>
            <a:cxnSpLocks/>
          </p:cNvCxnSpPr>
          <p:nvPr/>
        </p:nvCxnSpPr>
        <p:spPr>
          <a:xfrm>
            <a:off x="9233647" y="4984376"/>
            <a:ext cx="0" cy="69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46990-A5B2-E75C-585B-F753192F3E95}"/>
              </a:ext>
            </a:extLst>
          </p:cNvPr>
          <p:cNvCxnSpPr>
            <a:cxnSpLocks/>
          </p:cNvCxnSpPr>
          <p:nvPr/>
        </p:nvCxnSpPr>
        <p:spPr>
          <a:xfrm>
            <a:off x="9233647" y="4984376"/>
            <a:ext cx="564777" cy="636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51CFE3-EB21-6273-DF7B-A4BBE388E0A6}"/>
              </a:ext>
            </a:extLst>
          </p:cNvPr>
          <p:cNvCxnSpPr>
            <a:cxnSpLocks/>
          </p:cNvCxnSpPr>
          <p:nvPr/>
        </p:nvCxnSpPr>
        <p:spPr>
          <a:xfrm>
            <a:off x="9233647" y="4984376"/>
            <a:ext cx="1165412" cy="636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AED831-74E0-A1E4-4333-1E015A01C2B7}"/>
              </a:ext>
            </a:extLst>
          </p:cNvPr>
          <p:cNvCxnSpPr>
            <a:cxnSpLocks/>
          </p:cNvCxnSpPr>
          <p:nvPr/>
        </p:nvCxnSpPr>
        <p:spPr>
          <a:xfrm flipH="1">
            <a:off x="8077200" y="4984376"/>
            <a:ext cx="1156447" cy="636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1FA101-0F8B-E1CD-3D4C-2740F72C8BD2}"/>
              </a:ext>
            </a:extLst>
          </p:cNvPr>
          <p:cNvSpPr txBox="1"/>
          <p:nvPr/>
        </p:nvSpPr>
        <p:spPr>
          <a:xfrm>
            <a:off x="9233647" y="370205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15C7B-1A7D-4EFF-AC0F-9EA049264CFC}"/>
              </a:ext>
            </a:extLst>
          </p:cNvPr>
          <p:cNvSpPr txBox="1"/>
          <p:nvPr/>
        </p:nvSpPr>
        <p:spPr>
          <a:xfrm>
            <a:off x="7468693" y="5648137"/>
            <a:ext cx="74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Thread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22AEB-782A-4F1A-DB64-E53554516D0D}"/>
              </a:ext>
            </a:extLst>
          </p:cNvPr>
          <p:cNvSpPr txBox="1"/>
          <p:nvPr/>
        </p:nvSpPr>
        <p:spPr>
          <a:xfrm>
            <a:off x="8168207" y="5648137"/>
            <a:ext cx="74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Thread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B57B8-6E8A-57A8-20D3-D06B3A6CDDFD}"/>
              </a:ext>
            </a:extLst>
          </p:cNvPr>
          <p:cNvSpPr txBox="1"/>
          <p:nvPr/>
        </p:nvSpPr>
        <p:spPr>
          <a:xfrm>
            <a:off x="8860051" y="5648137"/>
            <a:ext cx="74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Thread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EBE4F-C23D-7A80-4972-E28F2656DDAA}"/>
              </a:ext>
            </a:extLst>
          </p:cNvPr>
          <p:cNvSpPr txBox="1"/>
          <p:nvPr/>
        </p:nvSpPr>
        <p:spPr>
          <a:xfrm>
            <a:off x="9516035" y="5648136"/>
            <a:ext cx="74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Thread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13813-5E03-07AC-4434-32D291D377E0}"/>
              </a:ext>
            </a:extLst>
          </p:cNvPr>
          <p:cNvSpPr txBox="1"/>
          <p:nvPr/>
        </p:nvSpPr>
        <p:spPr>
          <a:xfrm>
            <a:off x="10172018" y="5652934"/>
            <a:ext cx="74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Thread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EDDFD-E762-3139-C18D-6C72BE1DD8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0AFBD7B-786D-E8FF-639A-E2E9B8BEEF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1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333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Single vs multi threaded process</a:t>
            </a:r>
            <a:endParaRPr sz="3333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0" name="Google Shape;960;p6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961" name="Google Shape;961;p63"/>
          <p:cNvSpPr/>
          <p:nvPr/>
        </p:nvSpPr>
        <p:spPr>
          <a:xfrm>
            <a:off x="673300" y="1528533"/>
            <a:ext cx="4913200" cy="46892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3"/>
          <p:cNvSpPr/>
          <p:nvPr/>
        </p:nvSpPr>
        <p:spPr>
          <a:xfrm>
            <a:off x="6096000" y="1528533"/>
            <a:ext cx="4913200" cy="46892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3"/>
          <p:cNvSpPr/>
          <p:nvPr/>
        </p:nvSpPr>
        <p:spPr>
          <a:xfrm>
            <a:off x="673300" y="1546733"/>
            <a:ext cx="4913200" cy="92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3"/>
          <p:cNvSpPr/>
          <p:nvPr/>
        </p:nvSpPr>
        <p:spPr>
          <a:xfrm>
            <a:off x="6096000" y="1546733"/>
            <a:ext cx="4913200" cy="92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3"/>
          <p:cNvSpPr/>
          <p:nvPr/>
        </p:nvSpPr>
        <p:spPr>
          <a:xfrm>
            <a:off x="673300" y="2474733"/>
            <a:ext cx="4913200" cy="928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3"/>
          <p:cNvSpPr/>
          <p:nvPr/>
        </p:nvSpPr>
        <p:spPr>
          <a:xfrm>
            <a:off x="6096000" y="2474733"/>
            <a:ext cx="1619600" cy="3742800"/>
          </a:xfrm>
          <a:prstGeom prst="rect">
            <a:avLst/>
          </a:prstGeom>
          <a:gradFill>
            <a:gsLst>
              <a:gs pos="0">
                <a:srgbClr val="81AEF8"/>
              </a:gs>
              <a:gs pos="100000">
                <a:srgbClr val="1663DF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3"/>
          <p:cNvSpPr/>
          <p:nvPr/>
        </p:nvSpPr>
        <p:spPr>
          <a:xfrm>
            <a:off x="891633" y="1748317"/>
            <a:ext cx="12556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8" name="Google Shape;968;p63"/>
          <p:cNvSpPr/>
          <p:nvPr/>
        </p:nvSpPr>
        <p:spPr>
          <a:xfrm>
            <a:off x="2432317" y="1748317"/>
            <a:ext cx="12556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9" name="Google Shape;969;p63"/>
          <p:cNvSpPr/>
          <p:nvPr/>
        </p:nvSpPr>
        <p:spPr>
          <a:xfrm>
            <a:off x="3973000" y="1748317"/>
            <a:ext cx="12556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Heap</a:t>
            </a:r>
            <a:endParaRPr sz="1867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0" name="Google Shape;970;p63"/>
          <p:cNvSpPr/>
          <p:nvPr/>
        </p:nvSpPr>
        <p:spPr>
          <a:xfrm>
            <a:off x="6384117" y="1748317"/>
            <a:ext cx="12556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1" name="Google Shape;971;p63"/>
          <p:cNvSpPr/>
          <p:nvPr/>
        </p:nvSpPr>
        <p:spPr>
          <a:xfrm>
            <a:off x="7924800" y="1748317"/>
            <a:ext cx="12556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2" name="Google Shape;972;p63"/>
          <p:cNvSpPr/>
          <p:nvPr/>
        </p:nvSpPr>
        <p:spPr>
          <a:xfrm>
            <a:off x="9465484" y="1748317"/>
            <a:ext cx="12556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Heap</a:t>
            </a:r>
            <a:endParaRPr sz="1867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3" name="Google Shape;973;p63"/>
          <p:cNvSpPr/>
          <p:nvPr/>
        </p:nvSpPr>
        <p:spPr>
          <a:xfrm>
            <a:off x="891633" y="2664500"/>
            <a:ext cx="15408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Registers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4" name="Google Shape;974;p63"/>
          <p:cNvSpPr/>
          <p:nvPr/>
        </p:nvSpPr>
        <p:spPr>
          <a:xfrm>
            <a:off x="3687933" y="2676333"/>
            <a:ext cx="15408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Stack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5" name="Google Shape;975;p63"/>
          <p:cNvSpPr/>
          <p:nvPr/>
        </p:nvSpPr>
        <p:spPr>
          <a:xfrm>
            <a:off x="7679200" y="2474733"/>
            <a:ext cx="1619600" cy="3742800"/>
          </a:xfrm>
          <a:prstGeom prst="rect">
            <a:avLst/>
          </a:prstGeom>
          <a:gradFill>
            <a:gsLst>
              <a:gs pos="0">
                <a:srgbClr val="FF8864"/>
              </a:gs>
              <a:gs pos="100000">
                <a:srgbClr val="D83908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3"/>
          <p:cNvSpPr/>
          <p:nvPr/>
        </p:nvSpPr>
        <p:spPr>
          <a:xfrm>
            <a:off x="9298800" y="2474733"/>
            <a:ext cx="1710400" cy="37428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3"/>
          <p:cNvSpPr/>
          <p:nvPr/>
        </p:nvSpPr>
        <p:spPr>
          <a:xfrm>
            <a:off x="6135400" y="2664500"/>
            <a:ext cx="15044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Registers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8" name="Google Shape;978;p63"/>
          <p:cNvSpPr/>
          <p:nvPr/>
        </p:nvSpPr>
        <p:spPr>
          <a:xfrm>
            <a:off x="6135400" y="3279867"/>
            <a:ext cx="15044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Stack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9" name="Google Shape;979;p63"/>
          <p:cNvSpPr/>
          <p:nvPr/>
        </p:nvSpPr>
        <p:spPr>
          <a:xfrm>
            <a:off x="7755000" y="2664500"/>
            <a:ext cx="15044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Registers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0" name="Google Shape;980;p63"/>
          <p:cNvSpPr/>
          <p:nvPr/>
        </p:nvSpPr>
        <p:spPr>
          <a:xfrm>
            <a:off x="7755000" y="3279867"/>
            <a:ext cx="15044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Stack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1" name="Google Shape;981;p63"/>
          <p:cNvSpPr/>
          <p:nvPr/>
        </p:nvSpPr>
        <p:spPr>
          <a:xfrm>
            <a:off x="9401800" y="2664500"/>
            <a:ext cx="15044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Registers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2" name="Google Shape;982;p63"/>
          <p:cNvSpPr/>
          <p:nvPr/>
        </p:nvSpPr>
        <p:spPr>
          <a:xfrm>
            <a:off x="9401800" y="3279867"/>
            <a:ext cx="1504400" cy="524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Stack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3" name="Google Shape;983;p63"/>
          <p:cNvSpPr/>
          <p:nvPr/>
        </p:nvSpPr>
        <p:spPr>
          <a:xfrm>
            <a:off x="2875117" y="3804668"/>
            <a:ext cx="370000" cy="2165433"/>
          </a:xfrm>
          <a:custGeom>
            <a:avLst/>
            <a:gdLst/>
            <a:ahLst/>
            <a:cxnLst/>
            <a:rect l="l" t="t" r="r" b="b"/>
            <a:pathLst>
              <a:path w="11100" h="64963" extrusionOk="0">
                <a:moveTo>
                  <a:pt x="9963" y="0"/>
                </a:moveTo>
                <a:cubicBezTo>
                  <a:pt x="8598" y="1638"/>
                  <a:pt x="1593" y="6642"/>
                  <a:pt x="1775" y="9826"/>
                </a:cubicBezTo>
                <a:cubicBezTo>
                  <a:pt x="1957" y="13010"/>
                  <a:pt x="10873" y="15558"/>
                  <a:pt x="11055" y="19106"/>
                </a:cubicBezTo>
                <a:cubicBezTo>
                  <a:pt x="11237" y="22654"/>
                  <a:pt x="3231" y="27022"/>
                  <a:pt x="2867" y="31116"/>
                </a:cubicBezTo>
                <a:cubicBezTo>
                  <a:pt x="2503" y="35210"/>
                  <a:pt x="9327" y="40397"/>
                  <a:pt x="8872" y="43672"/>
                </a:cubicBezTo>
                <a:cubicBezTo>
                  <a:pt x="8417" y="46948"/>
                  <a:pt x="683" y="47221"/>
                  <a:pt x="137" y="50769"/>
                </a:cubicBezTo>
                <a:cubicBezTo>
                  <a:pt x="-409" y="54318"/>
                  <a:pt x="4686" y="62597"/>
                  <a:pt x="5596" y="6496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4" name="Google Shape;984;p63"/>
          <p:cNvSpPr/>
          <p:nvPr/>
        </p:nvSpPr>
        <p:spPr>
          <a:xfrm>
            <a:off x="6702584" y="3804668"/>
            <a:ext cx="370000" cy="2165433"/>
          </a:xfrm>
          <a:custGeom>
            <a:avLst/>
            <a:gdLst/>
            <a:ahLst/>
            <a:cxnLst/>
            <a:rect l="l" t="t" r="r" b="b"/>
            <a:pathLst>
              <a:path w="11100" h="64963" extrusionOk="0">
                <a:moveTo>
                  <a:pt x="9963" y="0"/>
                </a:moveTo>
                <a:cubicBezTo>
                  <a:pt x="8598" y="1638"/>
                  <a:pt x="1593" y="6642"/>
                  <a:pt x="1775" y="9826"/>
                </a:cubicBezTo>
                <a:cubicBezTo>
                  <a:pt x="1957" y="13010"/>
                  <a:pt x="10873" y="15558"/>
                  <a:pt x="11055" y="19106"/>
                </a:cubicBezTo>
                <a:cubicBezTo>
                  <a:pt x="11237" y="22654"/>
                  <a:pt x="3231" y="27022"/>
                  <a:pt x="2867" y="31116"/>
                </a:cubicBezTo>
                <a:cubicBezTo>
                  <a:pt x="2503" y="35210"/>
                  <a:pt x="9327" y="40397"/>
                  <a:pt x="8872" y="43672"/>
                </a:cubicBezTo>
                <a:cubicBezTo>
                  <a:pt x="8417" y="46948"/>
                  <a:pt x="683" y="47221"/>
                  <a:pt x="137" y="50769"/>
                </a:cubicBezTo>
                <a:cubicBezTo>
                  <a:pt x="-409" y="54318"/>
                  <a:pt x="4686" y="62597"/>
                  <a:pt x="5596" y="6496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5" name="Google Shape;985;p63"/>
          <p:cNvSpPr/>
          <p:nvPr/>
        </p:nvSpPr>
        <p:spPr>
          <a:xfrm>
            <a:off x="8322184" y="3793634"/>
            <a:ext cx="370000" cy="2165433"/>
          </a:xfrm>
          <a:custGeom>
            <a:avLst/>
            <a:gdLst/>
            <a:ahLst/>
            <a:cxnLst/>
            <a:rect l="l" t="t" r="r" b="b"/>
            <a:pathLst>
              <a:path w="11100" h="64963" extrusionOk="0">
                <a:moveTo>
                  <a:pt x="9963" y="0"/>
                </a:moveTo>
                <a:cubicBezTo>
                  <a:pt x="8598" y="1638"/>
                  <a:pt x="1593" y="6642"/>
                  <a:pt x="1775" y="9826"/>
                </a:cubicBezTo>
                <a:cubicBezTo>
                  <a:pt x="1957" y="13010"/>
                  <a:pt x="10873" y="15558"/>
                  <a:pt x="11055" y="19106"/>
                </a:cubicBezTo>
                <a:cubicBezTo>
                  <a:pt x="11237" y="22654"/>
                  <a:pt x="3231" y="27022"/>
                  <a:pt x="2867" y="31116"/>
                </a:cubicBezTo>
                <a:cubicBezTo>
                  <a:pt x="2503" y="35210"/>
                  <a:pt x="9327" y="40397"/>
                  <a:pt x="8872" y="43672"/>
                </a:cubicBezTo>
                <a:cubicBezTo>
                  <a:pt x="8417" y="46948"/>
                  <a:pt x="683" y="47221"/>
                  <a:pt x="137" y="50769"/>
                </a:cubicBezTo>
                <a:cubicBezTo>
                  <a:pt x="-409" y="54318"/>
                  <a:pt x="4686" y="62597"/>
                  <a:pt x="5596" y="6496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6" name="Google Shape;986;p63"/>
          <p:cNvSpPr/>
          <p:nvPr/>
        </p:nvSpPr>
        <p:spPr>
          <a:xfrm>
            <a:off x="9905384" y="3895234"/>
            <a:ext cx="370000" cy="2165433"/>
          </a:xfrm>
          <a:custGeom>
            <a:avLst/>
            <a:gdLst/>
            <a:ahLst/>
            <a:cxnLst/>
            <a:rect l="l" t="t" r="r" b="b"/>
            <a:pathLst>
              <a:path w="11100" h="64963" extrusionOk="0">
                <a:moveTo>
                  <a:pt x="9963" y="0"/>
                </a:moveTo>
                <a:cubicBezTo>
                  <a:pt x="8598" y="1638"/>
                  <a:pt x="1593" y="6642"/>
                  <a:pt x="1775" y="9826"/>
                </a:cubicBezTo>
                <a:cubicBezTo>
                  <a:pt x="1957" y="13010"/>
                  <a:pt x="10873" y="15558"/>
                  <a:pt x="11055" y="19106"/>
                </a:cubicBezTo>
                <a:cubicBezTo>
                  <a:pt x="11237" y="22654"/>
                  <a:pt x="3231" y="27022"/>
                  <a:pt x="2867" y="31116"/>
                </a:cubicBezTo>
                <a:cubicBezTo>
                  <a:pt x="2503" y="35210"/>
                  <a:pt x="9327" y="40397"/>
                  <a:pt x="8872" y="43672"/>
                </a:cubicBezTo>
                <a:cubicBezTo>
                  <a:pt x="8417" y="46948"/>
                  <a:pt x="683" y="47221"/>
                  <a:pt x="137" y="50769"/>
                </a:cubicBezTo>
                <a:cubicBezTo>
                  <a:pt x="-409" y="54318"/>
                  <a:pt x="4686" y="62597"/>
                  <a:pt x="5596" y="6496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7" name="Google Shape;987;p63"/>
          <p:cNvSpPr txBox="1"/>
          <p:nvPr/>
        </p:nvSpPr>
        <p:spPr>
          <a:xfrm>
            <a:off x="1473900" y="6213234"/>
            <a:ext cx="331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Single threaded process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8" name="Google Shape;988;p63"/>
          <p:cNvSpPr txBox="1"/>
          <p:nvPr/>
        </p:nvSpPr>
        <p:spPr>
          <a:xfrm>
            <a:off x="6896600" y="6151234"/>
            <a:ext cx="331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Multi-threaded process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Footer Placeholder 16">
            <a:extLst>
              <a:ext uri="{FF2B5EF4-FFF2-40B4-BE49-F238E27FC236}">
                <a16:creationId xmlns:a16="http://schemas.microsoft.com/office/drawing/2014/main" id="{13490CA3-FBAF-95C1-66C7-D2B835C6D91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333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Process execution</a:t>
            </a:r>
            <a:endParaRPr sz="3333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3" name="Google Shape;1133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1135" name="Google Shape;1135;p72"/>
          <p:cNvSpPr/>
          <p:nvPr/>
        </p:nvSpPr>
        <p:spPr>
          <a:xfrm>
            <a:off x="415600" y="2622967"/>
            <a:ext cx="4258000" cy="1528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100;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2"/>
          <p:cNvSpPr/>
          <p:nvPr/>
        </p:nvSpPr>
        <p:spPr>
          <a:xfrm>
            <a:off x="8061300" y="26229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0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0" name="Google Shape;1140;p72"/>
          <p:cNvSpPr/>
          <p:nvPr/>
        </p:nvSpPr>
        <p:spPr>
          <a:xfrm>
            <a:off x="9465500" y="26229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1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1" name="Google Shape;1141;p72"/>
          <p:cNvSpPr/>
          <p:nvPr/>
        </p:nvSpPr>
        <p:spPr>
          <a:xfrm>
            <a:off x="7937100" y="36081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2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2" name="Google Shape;1142;p72"/>
          <p:cNvSpPr/>
          <p:nvPr/>
        </p:nvSpPr>
        <p:spPr>
          <a:xfrm>
            <a:off x="9304900" y="36081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3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BBDFA-573F-902E-83EC-3D81AD12A452}"/>
              </a:ext>
            </a:extLst>
          </p:cNvPr>
          <p:cNvSpPr txBox="1"/>
          <p:nvPr/>
        </p:nvSpPr>
        <p:spPr>
          <a:xfrm>
            <a:off x="415600" y="1966969"/>
            <a:ext cx="26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Loop from a C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8C71CA-FC2F-6B46-39E7-3260F7B9740C}"/>
              </a:ext>
            </a:extLst>
          </p:cNvPr>
          <p:cNvCxnSpPr>
            <a:stCxn id="1135" idx="3"/>
            <a:endCxn id="1139" idx="2"/>
          </p:cNvCxnSpPr>
          <p:nvPr/>
        </p:nvCxnSpPr>
        <p:spPr>
          <a:xfrm flipV="1">
            <a:off x="4673600" y="3185989"/>
            <a:ext cx="3387700" cy="201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8DC67B-A8DD-AC9E-FD78-3BB6A449F442}"/>
              </a:ext>
            </a:extLst>
          </p:cNvPr>
          <p:cNvSpPr txBox="1"/>
          <p:nvPr/>
        </p:nvSpPr>
        <p:spPr>
          <a:xfrm>
            <a:off x="5630658" y="291724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DEEFF-9B46-F09F-B0F6-98FB2D13B704}"/>
              </a:ext>
            </a:extLst>
          </p:cNvPr>
          <p:cNvSpPr txBox="1"/>
          <p:nvPr/>
        </p:nvSpPr>
        <p:spPr>
          <a:xfrm>
            <a:off x="415600" y="5417367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The complete loop gets executed on a single core as one process</a:t>
            </a:r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0679F7F8-79D4-B796-E99C-625F0886616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333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Multiple process execution</a:t>
            </a:r>
            <a:endParaRPr sz="3333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3" name="Google Shape;1133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1135" name="Google Shape;1135;p72"/>
          <p:cNvSpPr/>
          <p:nvPr/>
        </p:nvSpPr>
        <p:spPr>
          <a:xfrm>
            <a:off x="415600" y="2622967"/>
            <a:ext cx="4258000" cy="1528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25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2"/>
          <p:cNvSpPr/>
          <p:nvPr/>
        </p:nvSpPr>
        <p:spPr>
          <a:xfrm>
            <a:off x="928133" y="3164333"/>
            <a:ext cx="4258000" cy="1528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25; i &lt; 50;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2"/>
          <p:cNvSpPr/>
          <p:nvPr/>
        </p:nvSpPr>
        <p:spPr>
          <a:xfrm>
            <a:off x="1422500" y="3695067"/>
            <a:ext cx="4258000" cy="15284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50; i &lt; 75;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2"/>
          <p:cNvSpPr/>
          <p:nvPr/>
        </p:nvSpPr>
        <p:spPr>
          <a:xfrm>
            <a:off x="1927467" y="4268400"/>
            <a:ext cx="4405200" cy="15284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75; i &lt; 100;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2"/>
          <p:cNvSpPr/>
          <p:nvPr/>
        </p:nvSpPr>
        <p:spPr>
          <a:xfrm>
            <a:off x="8061300" y="26229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0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0" name="Google Shape;1140;p72"/>
          <p:cNvSpPr/>
          <p:nvPr/>
        </p:nvSpPr>
        <p:spPr>
          <a:xfrm>
            <a:off x="9465500" y="26229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1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1" name="Google Shape;1141;p72"/>
          <p:cNvSpPr/>
          <p:nvPr/>
        </p:nvSpPr>
        <p:spPr>
          <a:xfrm>
            <a:off x="7937100" y="36081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2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2" name="Google Shape;1142;p72"/>
          <p:cNvSpPr/>
          <p:nvPr/>
        </p:nvSpPr>
        <p:spPr>
          <a:xfrm>
            <a:off x="9304900" y="36081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3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43" name="Google Shape;1143;p72"/>
          <p:cNvCxnSpPr>
            <a:endCxn id="1139" idx="2"/>
          </p:cNvCxnSpPr>
          <p:nvPr/>
        </p:nvCxnSpPr>
        <p:spPr>
          <a:xfrm>
            <a:off x="4694900" y="2856789"/>
            <a:ext cx="3366400" cy="32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4" name="Google Shape;1144;p72"/>
          <p:cNvCxnSpPr>
            <a:endCxn id="1140" idx="0"/>
          </p:cNvCxnSpPr>
          <p:nvPr/>
        </p:nvCxnSpPr>
        <p:spPr>
          <a:xfrm rot="10800000" flipH="1">
            <a:off x="5222523" y="2622967"/>
            <a:ext cx="5077600" cy="761600"/>
          </a:xfrm>
          <a:prstGeom prst="curvedConnector4">
            <a:avLst>
              <a:gd name="adj1" fmla="val 41781"/>
              <a:gd name="adj2" fmla="val 141689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5" name="Google Shape;1145;p72"/>
          <p:cNvCxnSpPr>
            <a:endCxn id="1141" idx="2"/>
          </p:cNvCxnSpPr>
          <p:nvPr/>
        </p:nvCxnSpPr>
        <p:spPr>
          <a:xfrm>
            <a:off x="5659100" y="4057989"/>
            <a:ext cx="2278000" cy="11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6" name="Google Shape;1146;p72"/>
          <p:cNvCxnSpPr>
            <a:stCxn id="1138" idx="3"/>
            <a:endCxn id="1142" idx="3"/>
          </p:cNvCxnSpPr>
          <p:nvPr/>
        </p:nvCxnSpPr>
        <p:spPr>
          <a:xfrm rot="10800000" flipH="1">
            <a:off x="6332667" y="4593400"/>
            <a:ext cx="3666000" cy="439200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4BBDFA-573F-902E-83EC-3D81AD12A452}"/>
              </a:ext>
            </a:extLst>
          </p:cNvPr>
          <p:cNvSpPr txBox="1"/>
          <p:nvPr/>
        </p:nvSpPr>
        <p:spPr>
          <a:xfrm>
            <a:off x="415600" y="1966969"/>
            <a:ext cx="26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Loop from a C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17352-1274-16BD-D63E-675B7CCE63F5}"/>
              </a:ext>
            </a:extLst>
          </p:cNvPr>
          <p:cNvSpPr txBox="1"/>
          <p:nvPr/>
        </p:nvSpPr>
        <p:spPr>
          <a:xfrm>
            <a:off x="4868894" y="2488228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A9C21-FF39-82E0-1613-3C0C043C02C1}"/>
              </a:ext>
            </a:extLst>
          </p:cNvPr>
          <p:cNvSpPr txBox="1"/>
          <p:nvPr/>
        </p:nvSpPr>
        <p:spPr>
          <a:xfrm>
            <a:off x="7658861" y="1966969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8B6F-DF66-69BE-1B0B-599E553DFAEF}"/>
              </a:ext>
            </a:extLst>
          </p:cNvPr>
          <p:cNvSpPr txBox="1"/>
          <p:nvPr/>
        </p:nvSpPr>
        <p:spPr>
          <a:xfrm>
            <a:off x="6390322" y="3782035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EF724-263C-0818-19D0-AB6800D8CEF0}"/>
              </a:ext>
            </a:extLst>
          </p:cNvPr>
          <p:cNvSpPr txBox="1"/>
          <p:nvPr/>
        </p:nvSpPr>
        <p:spPr>
          <a:xfrm>
            <a:off x="7047689" y="5006906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10AA8-1B34-8BA8-42C9-B36C67463099}"/>
              </a:ext>
            </a:extLst>
          </p:cNvPr>
          <p:cNvSpPr txBox="1"/>
          <p:nvPr/>
        </p:nvSpPr>
        <p:spPr>
          <a:xfrm>
            <a:off x="415600" y="5994233"/>
            <a:ext cx="97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The complete loop gets divided among 4 processes and executed on four cores as four distinct processes</a:t>
            </a:r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C87D1021-D2D9-35EC-0489-49B1C43ED3C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333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Multi Threaded execution</a:t>
            </a:r>
            <a:endParaRPr sz="3333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3" name="Google Shape;1133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1135" name="Google Shape;1135;p72"/>
          <p:cNvSpPr/>
          <p:nvPr/>
        </p:nvSpPr>
        <p:spPr>
          <a:xfrm>
            <a:off x="415600" y="2622967"/>
            <a:ext cx="4258000" cy="1528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25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2"/>
          <p:cNvSpPr/>
          <p:nvPr/>
        </p:nvSpPr>
        <p:spPr>
          <a:xfrm>
            <a:off x="928133" y="3164333"/>
            <a:ext cx="4258000" cy="1528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25; i &lt; 50;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2"/>
          <p:cNvSpPr/>
          <p:nvPr/>
        </p:nvSpPr>
        <p:spPr>
          <a:xfrm>
            <a:off x="1422500" y="3695067"/>
            <a:ext cx="4258000" cy="15284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50; i &lt; 75;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2"/>
          <p:cNvSpPr/>
          <p:nvPr/>
        </p:nvSpPr>
        <p:spPr>
          <a:xfrm>
            <a:off x="1927467" y="4268400"/>
            <a:ext cx="4405200" cy="15284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75; i &lt; 100; i++)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A[i] = A[i] + 5;</a:t>
            </a:r>
            <a:endParaRPr sz="1867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2"/>
          <p:cNvSpPr/>
          <p:nvPr/>
        </p:nvSpPr>
        <p:spPr>
          <a:xfrm>
            <a:off x="8061300" y="26229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0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0" name="Google Shape;1140;p72"/>
          <p:cNvSpPr/>
          <p:nvPr/>
        </p:nvSpPr>
        <p:spPr>
          <a:xfrm>
            <a:off x="9465500" y="26229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1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1" name="Google Shape;1141;p72"/>
          <p:cNvSpPr/>
          <p:nvPr/>
        </p:nvSpPr>
        <p:spPr>
          <a:xfrm>
            <a:off x="7937100" y="36081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2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2" name="Google Shape;1142;p72"/>
          <p:cNvSpPr/>
          <p:nvPr/>
        </p:nvSpPr>
        <p:spPr>
          <a:xfrm>
            <a:off x="9304900" y="3608167"/>
            <a:ext cx="1528400" cy="985200"/>
          </a:xfrm>
          <a:prstGeom prst="cube">
            <a:avLst>
              <a:gd name="adj" fmla="val 14296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Core 3</a:t>
            </a:r>
            <a:endParaRPr sz="1867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43" name="Google Shape;1143;p72"/>
          <p:cNvCxnSpPr>
            <a:endCxn id="1139" idx="2"/>
          </p:cNvCxnSpPr>
          <p:nvPr/>
        </p:nvCxnSpPr>
        <p:spPr>
          <a:xfrm>
            <a:off x="4694900" y="2856789"/>
            <a:ext cx="3366400" cy="32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4" name="Google Shape;1144;p72"/>
          <p:cNvCxnSpPr>
            <a:endCxn id="1140" idx="0"/>
          </p:cNvCxnSpPr>
          <p:nvPr/>
        </p:nvCxnSpPr>
        <p:spPr>
          <a:xfrm rot="10800000" flipH="1">
            <a:off x="5222523" y="2622967"/>
            <a:ext cx="5077600" cy="761600"/>
          </a:xfrm>
          <a:prstGeom prst="curvedConnector4">
            <a:avLst>
              <a:gd name="adj1" fmla="val 41781"/>
              <a:gd name="adj2" fmla="val 141689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5" name="Google Shape;1145;p72"/>
          <p:cNvCxnSpPr>
            <a:endCxn id="1141" idx="2"/>
          </p:cNvCxnSpPr>
          <p:nvPr/>
        </p:nvCxnSpPr>
        <p:spPr>
          <a:xfrm>
            <a:off x="5659100" y="4057989"/>
            <a:ext cx="2278000" cy="11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6" name="Google Shape;1146;p72"/>
          <p:cNvCxnSpPr>
            <a:stCxn id="1138" idx="3"/>
            <a:endCxn id="1142" idx="3"/>
          </p:cNvCxnSpPr>
          <p:nvPr/>
        </p:nvCxnSpPr>
        <p:spPr>
          <a:xfrm rot="10800000" flipH="1">
            <a:off x="6332667" y="4593400"/>
            <a:ext cx="3666000" cy="439200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4BBDFA-573F-902E-83EC-3D81AD12A452}"/>
              </a:ext>
            </a:extLst>
          </p:cNvPr>
          <p:cNvSpPr txBox="1"/>
          <p:nvPr/>
        </p:nvSpPr>
        <p:spPr>
          <a:xfrm>
            <a:off x="415600" y="1966969"/>
            <a:ext cx="26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Loop from a C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17352-1274-16BD-D63E-675B7CCE63F5}"/>
              </a:ext>
            </a:extLst>
          </p:cNvPr>
          <p:cNvSpPr txBox="1"/>
          <p:nvPr/>
        </p:nvSpPr>
        <p:spPr>
          <a:xfrm>
            <a:off x="4868894" y="248822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A9C21-FF39-82E0-1613-3C0C043C02C1}"/>
              </a:ext>
            </a:extLst>
          </p:cNvPr>
          <p:cNvSpPr txBox="1"/>
          <p:nvPr/>
        </p:nvSpPr>
        <p:spPr>
          <a:xfrm>
            <a:off x="7658861" y="196696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8B6F-DF66-69BE-1B0B-599E553DFAEF}"/>
              </a:ext>
            </a:extLst>
          </p:cNvPr>
          <p:cNvSpPr txBox="1"/>
          <p:nvPr/>
        </p:nvSpPr>
        <p:spPr>
          <a:xfrm>
            <a:off x="6390322" y="378203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EF724-263C-0818-19D0-AB6800D8CEF0}"/>
              </a:ext>
            </a:extLst>
          </p:cNvPr>
          <p:cNvSpPr txBox="1"/>
          <p:nvPr/>
        </p:nvSpPr>
        <p:spPr>
          <a:xfrm>
            <a:off x="7047689" y="500690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62D45-8646-6C9A-3F2A-579C37D6C685}"/>
              </a:ext>
            </a:extLst>
          </p:cNvPr>
          <p:cNvSpPr txBox="1"/>
          <p:nvPr/>
        </p:nvSpPr>
        <p:spPr>
          <a:xfrm>
            <a:off x="415600" y="5994233"/>
            <a:ext cx="1054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The complete loop gets divided among 4 threads and executed on four cores as four distinct threads of a process</a:t>
            </a:r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B8B00762-81AA-9557-5DC1-8D4EDD5FD73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59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FE2-FC4D-60C7-3811-F8952217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11" y="3326839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OpenMP Fork – Join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B2FE0-774D-26FE-DE83-4E6C9A3962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AFEE5571-51D2-6259-9177-D25CFF27B93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96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2F04-0892-76D0-291E-430A57B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 – Join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F641-2794-D3D7-418D-A0892F4A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4719" y="2489943"/>
            <a:ext cx="6381681" cy="2266882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The fork-join model </a:t>
            </a:r>
            <a:r>
              <a:rPr lang="en-US" sz="2000" dirty="0"/>
              <a:t>– A program starts as a single thread. </a:t>
            </a:r>
          </a:p>
          <a:p>
            <a:r>
              <a:rPr lang="en-US" sz="2000" dirty="0"/>
              <a:t>It creates (or forks) a team of threads each of which executes a block of code. </a:t>
            </a:r>
          </a:p>
          <a:p>
            <a:r>
              <a:rPr lang="en-US" sz="2000" dirty="0"/>
              <a:t>When done, the threads join (i.e., are destroyed) and the single original thread continues.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D1751-A548-C6E9-F6F4-A0DA7B33F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CD82B8-90BB-E3AE-18BB-274337BB7617}"/>
              </a:ext>
            </a:extLst>
          </p:cNvPr>
          <p:cNvCxnSpPr>
            <a:cxnSpLocks/>
          </p:cNvCxnSpPr>
          <p:nvPr/>
        </p:nvCxnSpPr>
        <p:spPr>
          <a:xfrm>
            <a:off x="2520599" y="1614791"/>
            <a:ext cx="0" cy="5930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03D6-71B4-0F55-AD69-323F7FACF3C4}"/>
              </a:ext>
            </a:extLst>
          </p:cNvPr>
          <p:cNvCxnSpPr>
            <a:cxnSpLocks/>
          </p:cNvCxnSpPr>
          <p:nvPr/>
        </p:nvCxnSpPr>
        <p:spPr>
          <a:xfrm>
            <a:off x="1556216" y="2207840"/>
            <a:ext cx="1928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05BE2C-2ED3-3F0A-573E-52D5ADBD3A82}"/>
              </a:ext>
            </a:extLst>
          </p:cNvPr>
          <p:cNvCxnSpPr>
            <a:cxnSpLocks/>
          </p:cNvCxnSpPr>
          <p:nvPr/>
        </p:nvCxnSpPr>
        <p:spPr>
          <a:xfrm>
            <a:off x="1836420" y="2207840"/>
            <a:ext cx="0" cy="5930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83221B-B8B1-B953-6908-AA29B4E0BBF5}"/>
              </a:ext>
            </a:extLst>
          </p:cNvPr>
          <p:cNvCxnSpPr>
            <a:cxnSpLocks/>
          </p:cNvCxnSpPr>
          <p:nvPr/>
        </p:nvCxnSpPr>
        <p:spPr>
          <a:xfrm>
            <a:off x="2241739" y="2207840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2E36FD-FF09-2710-FC63-4DC8F9927E48}"/>
              </a:ext>
            </a:extLst>
          </p:cNvPr>
          <p:cNvCxnSpPr>
            <a:cxnSpLocks/>
          </p:cNvCxnSpPr>
          <p:nvPr/>
        </p:nvCxnSpPr>
        <p:spPr>
          <a:xfrm>
            <a:off x="2754062" y="2207840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679474-C230-91C9-B6AE-9DD5D0021362}"/>
              </a:ext>
            </a:extLst>
          </p:cNvPr>
          <p:cNvCxnSpPr>
            <a:cxnSpLocks/>
          </p:cNvCxnSpPr>
          <p:nvPr/>
        </p:nvCxnSpPr>
        <p:spPr>
          <a:xfrm>
            <a:off x="3169108" y="2207840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97773A-444D-E13A-13E9-163DF27E56CC}"/>
              </a:ext>
            </a:extLst>
          </p:cNvPr>
          <p:cNvCxnSpPr>
            <a:cxnSpLocks/>
          </p:cNvCxnSpPr>
          <p:nvPr/>
        </p:nvCxnSpPr>
        <p:spPr>
          <a:xfrm>
            <a:off x="1536760" y="3393938"/>
            <a:ext cx="1928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ACB244-B5A6-AB72-B97D-E51350DBFF26}"/>
              </a:ext>
            </a:extLst>
          </p:cNvPr>
          <p:cNvCxnSpPr>
            <a:cxnSpLocks/>
          </p:cNvCxnSpPr>
          <p:nvPr/>
        </p:nvCxnSpPr>
        <p:spPr>
          <a:xfrm>
            <a:off x="1687262" y="3393937"/>
            <a:ext cx="0" cy="5930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3C9AB5-E3FB-F382-EAAE-632A66A8D57C}"/>
              </a:ext>
            </a:extLst>
          </p:cNvPr>
          <p:cNvCxnSpPr>
            <a:cxnSpLocks/>
          </p:cNvCxnSpPr>
          <p:nvPr/>
        </p:nvCxnSpPr>
        <p:spPr>
          <a:xfrm>
            <a:off x="2014760" y="3393937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5EC33B-CE1C-55CD-F34B-6A4D14DE2426}"/>
              </a:ext>
            </a:extLst>
          </p:cNvPr>
          <p:cNvCxnSpPr>
            <a:cxnSpLocks/>
          </p:cNvCxnSpPr>
          <p:nvPr/>
        </p:nvCxnSpPr>
        <p:spPr>
          <a:xfrm>
            <a:off x="2342257" y="3393937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24BAE1-1F21-5373-C343-8C47503F73EF}"/>
              </a:ext>
            </a:extLst>
          </p:cNvPr>
          <p:cNvCxnSpPr>
            <a:cxnSpLocks/>
          </p:cNvCxnSpPr>
          <p:nvPr/>
        </p:nvCxnSpPr>
        <p:spPr>
          <a:xfrm>
            <a:off x="2660026" y="3393937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62EB7E-B17F-87CB-2773-64BDDC2B2B71}"/>
              </a:ext>
            </a:extLst>
          </p:cNvPr>
          <p:cNvCxnSpPr>
            <a:cxnSpLocks/>
          </p:cNvCxnSpPr>
          <p:nvPr/>
        </p:nvCxnSpPr>
        <p:spPr>
          <a:xfrm>
            <a:off x="2948613" y="3393937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943343-AF61-174A-C9D9-24D8F7C63442}"/>
              </a:ext>
            </a:extLst>
          </p:cNvPr>
          <p:cNvCxnSpPr>
            <a:cxnSpLocks/>
          </p:cNvCxnSpPr>
          <p:nvPr/>
        </p:nvCxnSpPr>
        <p:spPr>
          <a:xfrm>
            <a:off x="3246928" y="3393937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502F95-AC28-7E91-DE8C-D56AB8D0909E}"/>
              </a:ext>
            </a:extLst>
          </p:cNvPr>
          <p:cNvCxnSpPr/>
          <p:nvPr/>
        </p:nvCxnSpPr>
        <p:spPr>
          <a:xfrm>
            <a:off x="1556216" y="2800889"/>
            <a:ext cx="1928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AD585E-C535-9F3A-A4CD-1329E2A742C1}"/>
              </a:ext>
            </a:extLst>
          </p:cNvPr>
          <p:cNvCxnSpPr>
            <a:cxnSpLocks/>
          </p:cNvCxnSpPr>
          <p:nvPr/>
        </p:nvCxnSpPr>
        <p:spPr>
          <a:xfrm>
            <a:off x="2501143" y="2800889"/>
            <a:ext cx="0" cy="5930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FB9865-ADA8-F52F-069D-A3C6A98FA4C5}"/>
              </a:ext>
            </a:extLst>
          </p:cNvPr>
          <p:cNvCxnSpPr/>
          <p:nvPr/>
        </p:nvCxnSpPr>
        <p:spPr>
          <a:xfrm>
            <a:off x="1536760" y="3986986"/>
            <a:ext cx="1928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F4D05E-0587-1F96-559E-840ECFD7FBB2}"/>
              </a:ext>
            </a:extLst>
          </p:cNvPr>
          <p:cNvCxnSpPr>
            <a:cxnSpLocks/>
          </p:cNvCxnSpPr>
          <p:nvPr/>
        </p:nvCxnSpPr>
        <p:spPr>
          <a:xfrm>
            <a:off x="2481687" y="3986986"/>
            <a:ext cx="0" cy="5930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5AE8A0-A0EE-F59A-B71A-086909B456C9}"/>
              </a:ext>
            </a:extLst>
          </p:cNvPr>
          <p:cNvCxnSpPr>
            <a:cxnSpLocks/>
          </p:cNvCxnSpPr>
          <p:nvPr/>
        </p:nvCxnSpPr>
        <p:spPr>
          <a:xfrm>
            <a:off x="1517304" y="4577470"/>
            <a:ext cx="1928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28EDBD-6689-750F-1791-050285D73FE7}"/>
              </a:ext>
            </a:extLst>
          </p:cNvPr>
          <p:cNvCxnSpPr>
            <a:cxnSpLocks/>
          </p:cNvCxnSpPr>
          <p:nvPr/>
        </p:nvCxnSpPr>
        <p:spPr>
          <a:xfrm>
            <a:off x="1667806" y="4577469"/>
            <a:ext cx="0" cy="126425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C6F2A2-9460-DA4B-32C2-7F5016D4FFF8}"/>
              </a:ext>
            </a:extLst>
          </p:cNvPr>
          <p:cNvCxnSpPr>
            <a:cxnSpLocks/>
          </p:cNvCxnSpPr>
          <p:nvPr/>
        </p:nvCxnSpPr>
        <p:spPr>
          <a:xfrm>
            <a:off x="1995304" y="4577469"/>
            <a:ext cx="0" cy="12642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F5F56A-28A2-997F-CEF4-A56D059DB826}"/>
              </a:ext>
            </a:extLst>
          </p:cNvPr>
          <p:cNvCxnSpPr>
            <a:cxnSpLocks/>
          </p:cNvCxnSpPr>
          <p:nvPr/>
        </p:nvCxnSpPr>
        <p:spPr>
          <a:xfrm>
            <a:off x="2322801" y="4577469"/>
            <a:ext cx="0" cy="12642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0626BC-1BE4-D6DF-4784-EAA85B357E3B}"/>
              </a:ext>
            </a:extLst>
          </p:cNvPr>
          <p:cNvCxnSpPr>
            <a:cxnSpLocks/>
          </p:cNvCxnSpPr>
          <p:nvPr/>
        </p:nvCxnSpPr>
        <p:spPr>
          <a:xfrm>
            <a:off x="2929157" y="4577469"/>
            <a:ext cx="0" cy="5930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49AE41-3E97-9FD2-7365-B3CDBEDA14B5}"/>
              </a:ext>
            </a:extLst>
          </p:cNvPr>
          <p:cNvCxnSpPr/>
          <p:nvPr/>
        </p:nvCxnSpPr>
        <p:spPr>
          <a:xfrm>
            <a:off x="1517304" y="5841726"/>
            <a:ext cx="1928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54347B-D302-D06F-2840-90C0534A5EBB}"/>
              </a:ext>
            </a:extLst>
          </p:cNvPr>
          <p:cNvCxnSpPr>
            <a:cxnSpLocks/>
          </p:cNvCxnSpPr>
          <p:nvPr/>
        </p:nvCxnSpPr>
        <p:spPr>
          <a:xfrm>
            <a:off x="2660026" y="5170518"/>
            <a:ext cx="50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52BFC9-906A-D0F0-DD78-FBF8B5946601}"/>
              </a:ext>
            </a:extLst>
          </p:cNvPr>
          <p:cNvCxnSpPr>
            <a:cxnSpLocks/>
          </p:cNvCxnSpPr>
          <p:nvPr/>
        </p:nvCxnSpPr>
        <p:spPr>
          <a:xfrm>
            <a:off x="2770270" y="5170518"/>
            <a:ext cx="0" cy="6712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E1A2A8B-DD37-8342-9B41-9D15F93BB1AC}"/>
              </a:ext>
            </a:extLst>
          </p:cNvPr>
          <p:cNvCxnSpPr>
            <a:cxnSpLocks/>
          </p:cNvCxnSpPr>
          <p:nvPr/>
        </p:nvCxnSpPr>
        <p:spPr>
          <a:xfrm>
            <a:off x="3019947" y="5170518"/>
            <a:ext cx="0" cy="6712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2AB8A36-3526-3592-3625-A9F0CFE017DB}"/>
              </a:ext>
            </a:extLst>
          </p:cNvPr>
          <p:cNvCxnSpPr>
            <a:cxnSpLocks/>
          </p:cNvCxnSpPr>
          <p:nvPr/>
        </p:nvCxnSpPr>
        <p:spPr>
          <a:xfrm>
            <a:off x="2481687" y="5841726"/>
            <a:ext cx="0" cy="5930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C3E2B2-D3CB-1E31-2065-FCDF2DAB467C}"/>
              </a:ext>
            </a:extLst>
          </p:cNvPr>
          <p:cNvSpPr/>
          <p:nvPr/>
        </p:nvSpPr>
        <p:spPr>
          <a:xfrm>
            <a:off x="1360319" y="2023353"/>
            <a:ext cx="2308143" cy="963036"/>
          </a:xfrm>
          <a:prstGeom prst="rect">
            <a:avLst/>
          </a:prstGeom>
          <a:solidFill>
            <a:schemeClr val="accent6">
              <a:alpha val="12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64ED6-805A-C6FA-9B9B-B67B2F305DDD}"/>
              </a:ext>
            </a:extLst>
          </p:cNvPr>
          <p:cNvSpPr/>
          <p:nvPr/>
        </p:nvSpPr>
        <p:spPr>
          <a:xfrm>
            <a:off x="1347071" y="3207728"/>
            <a:ext cx="2308143" cy="896382"/>
          </a:xfrm>
          <a:prstGeom prst="rect">
            <a:avLst/>
          </a:prstGeom>
          <a:solidFill>
            <a:schemeClr val="accent6">
              <a:alpha val="12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2FADC5-2489-8A4E-9B6D-BE3138ABAB2F}"/>
              </a:ext>
            </a:extLst>
          </p:cNvPr>
          <p:cNvSpPr/>
          <p:nvPr/>
        </p:nvSpPr>
        <p:spPr>
          <a:xfrm>
            <a:off x="1327615" y="4356132"/>
            <a:ext cx="2308143" cy="1637297"/>
          </a:xfrm>
          <a:prstGeom prst="rect">
            <a:avLst/>
          </a:prstGeom>
          <a:solidFill>
            <a:schemeClr val="accent6">
              <a:alpha val="12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89E48C-D135-BD8E-05EC-1DBFF22C6801}"/>
              </a:ext>
            </a:extLst>
          </p:cNvPr>
          <p:cNvSpPr txBox="1"/>
          <p:nvPr/>
        </p:nvSpPr>
        <p:spPr>
          <a:xfrm>
            <a:off x="4349400" y="3725693"/>
            <a:ext cx="85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/>
                </a:solidFill>
              </a:rPr>
              <a:t>Parallel </a:t>
            </a:r>
          </a:p>
          <a:p>
            <a:pPr algn="ctr"/>
            <a:r>
              <a:rPr lang="en-IN" sz="1600" b="1" dirty="0">
                <a:solidFill>
                  <a:schemeClr val="accent1"/>
                </a:solidFill>
              </a:rPr>
              <a:t>Regions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97ED42-124F-ED52-C4F8-1E0C776B9DDD}"/>
              </a:ext>
            </a:extLst>
          </p:cNvPr>
          <p:cNvCxnSpPr>
            <a:stCxn id="104" idx="0"/>
            <a:endCxn id="101" idx="3"/>
          </p:cNvCxnSpPr>
          <p:nvPr/>
        </p:nvCxnSpPr>
        <p:spPr>
          <a:xfrm flipH="1" flipV="1">
            <a:off x="3668462" y="2504871"/>
            <a:ext cx="1110447" cy="12208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A50209-3259-60E5-B13F-5A708F87E32F}"/>
              </a:ext>
            </a:extLst>
          </p:cNvPr>
          <p:cNvCxnSpPr>
            <a:cxnSpLocks/>
            <a:stCxn id="104" idx="1"/>
            <a:endCxn id="102" idx="3"/>
          </p:cNvCxnSpPr>
          <p:nvPr/>
        </p:nvCxnSpPr>
        <p:spPr>
          <a:xfrm flipH="1" flipV="1">
            <a:off x="3655214" y="3655919"/>
            <a:ext cx="694186" cy="3621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0DFA30-E553-87DB-F421-E2D21D8AC983}"/>
              </a:ext>
            </a:extLst>
          </p:cNvPr>
          <p:cNvCxnSpPr>
            <a:cxnSpLocks/>
            <a:stCxn id="104" idx="2"/>
            <a:endCxn id="103" idx="3"/>
          </p:cNvCxnSpPr>
          <p:nvPr/>
        </p:nvCxnSpPr>
        <p:spPr>
          <a:xfrm flipH="1">
            <a:off x="3635758" y="4310468"/>
            <a:ext cx="1143151" cy="8643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5030B7A-8794-1019-73E0-8DAD0437E994}"/>
              </a:ext>
            </a:extLst>
          </p:cNvPr>
          <p:cNvSpPr txBox="1"/>
          <p:nvPr/>
        </p:nvSpPr>
        <p:spPr>
          <a:xfrm>
            <a:off x="163789" y="3392079"/>
            <a:ext cx="1088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/>
                </a:solidFill>
              </a:rPr>
              <a:t>Sequential</a:t>
            </a:r>
          </a:p>
          <a:p>
            <a:pPr algn="ctr"/>
            <a:r>
              <a:rPr lang="en-IN" sz="1600" b="1" dirty="0">
                <a:solidFill>
                  <a:schemeClr val="accent1"/>
                </a:solidFill>
              </a:rPr>
              <a:t>Parts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17E8DF-1360-C487-508D-A510D23E0437}"/>
              </a:ext>
            </a:extLst>
          </p:cNvPr>
          <p:cNvSpPr txBox="1"/>
          <p:nvPr/>
        </p:nvSpPr>
        <p:spPr>
          <a:xfrm>
            <a:off x="2501142" y="1553816"/>
            <a:ext cx="1432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Master Thread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DFB8D4-5130-E99B-5800-3C5389722FF6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708008" y="3115282"/>
            <a:ext cx="794326" cy="2767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7A15E96-985F-E7A6-3658-F1A666285AAD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708008" y="3976854"/>
            <a:ext cx="619607" cy="2408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2A53077-D511-5020-389C-97330B1FB6A7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708008" y="1695588"/>
            <a:ext cx="671100" cy="169649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A7D4C7-A180-1B58-51A6-08FB345944B4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708008" y="3976854"/>
            <a:ext cx="551513" cy="22877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A41A40-6AC1-1426-75B8-707E514A2305}"/>
              </a:ext>
            </a:extLst>
          </p:cNvPr>
          <p:cNvSpPr txBox="1"/>
          <p:nvPr/>
        </p:nvSpPr>
        <p:spPr>
          <a:xfrm>
            <a:off x="3825447" y="5341600"/>
            <a:ext cx="150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/>
                </a:solidFill>
              </a:rPr>
              <a:t>Nested Parallel </a:t>
            </a:r>
          </a:p>
          <a:p>
            <a:pPr algn="ctr"/>
            <a:r>
              <a:rPr lang="en-IN" sz="1600" b="1" dirty="0">
                <a:solidFill>
                  <a:schemeClr val="accent1"/>
                </a:solidFill>
              </a:rPr>
              <a:t>Region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D819EA2-9B87-17CE-976F-11C43DAD3269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3036492" y="5506122"/>
            <a:ext cx="788955" cy="127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3502058-F42C-352D-25EB-2143D3B87213}"/>
              </a:ext>
            </a:extLst>
          </p:cNvPr>
          <p:cNvSpPr txBox="1"/>
          <p:nvPr/>
        </p:nvSpPr>
        <p:spPr>
          <a:xfrm>
            <a:off x="2530578" y="6173067"/>
            <a:ext cx="1432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Master Thread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E73A9C-97C0-787C-F70C-1EBCDE411B23}"/>
              </a:ext>
            </a:extLst>
          </p:cNvPr>
          <p:cNvSpPr txBox="1"/>
          <p:nvPr/>
        </p:nvSpPr>
        <p:spPr>
          <a:xfrm>
            <a:off x="3053647" y="1950014"/>
            <a:ext cx="51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Fork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F03014-7B73-0AE8-00B8-C29321EA0C80}"/>
              </a:ext>
            </a:extLst>
          </p:cNvPr>
          <p:cNvSpPr txBox="1"/>
          <p:nvPr/>
        </p:nvSpPr>
        <p:spPr>
          <a:xfrm>
            <a:off x="3071765" y="3133685"/>
            <a:ext cx="51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Fork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4C94DED-593B-F7CD-0C2C-61B51079FC9A}"/>
              </a:ext>
            </a:extLst>
          </p:cNvPr>
          <p:cNvSpPr txBox="1"/>
          <p:nvPr/>
        </p:nvSpPr>
        <p:spPr>
          <a:xfrm>
            <a:off x="3144112" y="4295648"/>
            <a:ext cx="51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Fork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E42A8C1-4D55-D4A5-4B4A-F0B178CFC113}"/>
              </a:ext>
            </a:extLst>
          </p:cNvPr>
          <p:cNvSpPr txBox="1"/>
          <p:nvPr/>
        </p:nvSpPr>
        <p:spPr>
          <a:xfrm>
            <a:off x="2926771" y="4855447"/>
            <a:ext cx="51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Fork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EF5C8C-9A83-CBED-7EBD-4D5F989CF20A}"/>
              </a:ext>
            </a:extLst>
          </p:cNvPr>
          <p:cNvSpPr txBox="1"/>
          <p:nvPr/>
        </p:nvSpPr>
        <p:spPr>
          <a:xfrm>
            <a:off x="3053647" y="55880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Join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CD77412-7C02-615C-5707-5A168BA0F176}"/>
              </a:ext>
            </a:extLst>
          </p:cNvPr>
          <p:cNvSpPr txBox="1"/>
          <p:nvPr/>
        </p:nvSpPr>
        <p:spPr>
          <a:xfrm>
            <a:off x="3225705" y="3717421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Join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FD38E8-5CD5-4B5A-00D7-BBDBF7107647}"/>
              </a:ext>
            </a:extLst>
          </p:cNvPr>
          <p:cNvSpPr txBox="1"/>
          <p:nvPr/>
        </p:nvSpPr>
        <p:spPr>
          <a:xfrm>
            <a:off x="3165763" y="253845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Join</a:t>
            </a:r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E2C8E159-751F-811F-2087-3994AB66227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2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OpenMP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217B-AED9-A663-8F38-E857FF09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8194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i="0" u="none" strike="noStrike" baseline="0" dirty="0">
                <a:latin typeface="TimesNewRomanPSMT"/>
              </a:rPr>
              <a:t>The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directives</a:t>
            </a:r>
            <a:r>
              <a:rPr lang="en-US" sz="2400" b="0" i="0" u="none" strike="noStrike" baseline="0" dirty="0">
                <a:latin typeface="TimesNewRomanPSMT"/>
              </a:rPr>
              <a:t> defined by OpenMP take different forms depending on the </a:t>
            </a:r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host programming language.</a:t>
            </a:r>
          </a:p>
          <a:p>
            <a:pPr algn="l"/>
            <a:r>
              <a:rPr lang="en-US" sz="2400" dirty="0">
                <a:latin typeface="TimesNewRomanPSMT"/>
              </a:rPr>
              <a:t>In C and C++ the directive is expressed as a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pragma</a:t>
            </a:r>
            <a:r>
              <a:rPr lang="en-IN" sz="2400" dirty="0">
                <a:latin typeface="TimesNewRomanPSMT"/>
              </a:rPr>
              <a:t>.</a:t>
            </a:r>
          </a:p>
          <a:p>
            <a:pPr algn="l"/>
            <a:r>
              <a:rPr lang="en-US" sz="2400" dirty="0">
                <a:latin typeface="TimesNewRomanPSMT"/>
              </a:rPr>
              <a:t>Most of the OpenMP directives apply to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a block of code.</a:t>
            </a:r>
          </a:p>
          <a:p>
            <a:pPr algn="l"/>
            <a:r>
              <a:rPr lang="en-US" sz="2400" dirty="0">
                <a:latin typeface="TimesNewRomanPSMT"/>
              </a:rPr>
              <a:t>In C/C++ block of code is, lines enclosed within curly brackets { and }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07589-379E-DFA9-38C0-E555AF06BDB7}"/>
              </a:ext>
            </a:extLst>
          </p:cNvPr>
          <p:cNvSpPr txBox="1"/>
          <p:nvPr/>
        </p:nvSpPr>
        <p:spPr>
          <a:xfrm>
            <a:off x="3728127" y="3535709"/>
            <a:ext cx="3927542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urierNewPSMT"/>
              </a:rPr>
              <a:t>#pragma omp parallel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.... do lots of stuff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} // end of parallel region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C2C36-E4C7-87E0-7EFF-131C6C348443}"/>
              </a:ext>
            </a:extLst>
          </p:cNvPr>
          <p:cNvSpPr txBox="1"/>
          <p:nvPr/>
        </p:nvSpPr>
        <p:spPr>
          <a:xfrm>
            <a:off x="415600" y="5136701"/>
            <a:ext cx="1136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NewRomanPSMT"/>
              </a:rPr>
              <a:t>We use two terms in OpenMP to describe the code executed by an </a:t>
            </a:r>
            <a:r>
              <a:rPr lang="en-IN" sz="2200" b="0" i="0" u="none" strike="noStrike" baseline="0" dirty="0">
                <a:latin typeface="TimesNewRomanPSMT"/>
              </a:rPr>
              <a:t>OpenMP program.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NewRomanPSMT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directive</a:t>
            </a:r>
            <a:r>
              <a:rPr lang="en-US" sz="2200" dirty="0">
                <a:latin typeface="TimesNewRomanPSMT"/>
              </a:rPr>
              <a:t> and its structured block is called a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construct</a:t>
            </a:r>
            <a:r>
              <a:rPr lang="en-US" sz="2200" dirty="0">
                <a:latin typeface="TimesNewRomanPSMT"/>
              </a:rPr>
              <a:t>.</a:t>
            </a:r>
            <a:endParaRPr lang="en-IN" sz="2200" dirty="0">
              <a:latin typeface="TimesNewRomanPSMT"/>
            </a:endParaRPr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26198FCF-F4A4-AA97-D1CA-86C39D79E04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OpenMP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217B-AED9-A663-8F38-E857FF09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819410"/>
          </a:xfrm>
        </p:spPr>
        <p:txBody>
          <a:bodyPr>
            <a:normAutofit/>
          </a:bodyPr>
          <a:lstStyle/>
          <a:p>
            <a:pPr marL="152396" indent="0" algn="l">
              <a:buNone/>
            </a:pPr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Constructs and directives</a:t>
            </a:r>
          </a:p>
          <a:p>
            <a:r>
              <a:rPr lang="en-US" sz="2200" dirty="0">
                <a:latin typeface="TimesNewRomanPSMT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directive</a:t>
            </a:r>
            <a:r>
              <a:rPr lang="en-US" sz="2200" dirty="0">
                <a:latin typeface="TimesNewRomanPSMT"/>
              </a:rPr>
              <a:t> is the OpenMP statement that tells compiler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what to do?</a:t>
            </a:r>
          </a:p>
          <a:p>
            <a:r>
              <a:rPr lang="en-US" sz="2200" dirty="0">
                <a:latin typeface="TimesNewRomanPSMT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combination</a:t>
            </a:r>
            <a:r>
              <a:rPr lang="en-US" sz="2200" dirty="0">
                <a:latin typeface="TimesNewRomanPSMT"/>
              </a:rPr>
              <a:t> of a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directive</a:t>
            </a:r>
            <a:r>
              <a:rPr lang="en-US" sz="2200" dirty="0">
                <a:latin typeface="TimesNewRomanPSMT"/>
              </a:rPr>
              <a:t> and a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structured block </a:t>
            </a:r>
            <a:r>
              <a:rPr lang="en-US" sz="2200" dirty="0">
                <a:latin typeface="TimesNewRomanPSMT"/>
              </a:rPr>
              <a:t>is called a </a:t>
            </a:r>
            <a:r>
              <a:rPr lang="en-US" sz="2200" b="1" dirty="0">
                <a:solidFill>
                  <a:schemeClr val="accent1"/>
                </a:solidFill>
                <a:latin typeface="TimesNewRomanPSMT"/>
              </a:rPr>
              <a:t>construct</a:t>
            </a:r>
            <a:r>
              <a:rPr lang="en-US" sz="2200" dirty="0">
                <a:latin typeface="TimesNewRomanPSMT"/>
              </a:rPr>
              <a:t>.</a:t>
            </a:r>
            <a:endParaRPr lang="en-IN" sz="2200" dirty="0">
              <a:latin typeface="TimesNewRomanPS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BD859-4770-C855-F80A-3EBA52116B66}"/>
              </a:ext>
            </a:extLst>
          </p:cNvPr>
          <p:cNvSpPr txBox="1"/>
          <p:nvPr/>
        </p:nvSpPr>
        <p:spPr>
          <a:xfrm>
            <a:off x="3698944" y="3117545"/>
            <a:ext cx="3927542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urierNewPSMT"/>
              </a:rPr>
              <a:t>#pragma omp parallel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.... do lots of stuff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} // end of parallel region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D872CD-CDDA-6889-61E0-523256A12335}"/>
              </a:ext>
            </a:extLst>
          </p:cNvPr>
          <p:cNvCxnSpPr/>
          <p:nvPr/>
        </p:nvCxnSpPr>
        <p:spPr>
          <a:xfrm flipV="1">
            <a:off x="6478621" y="3117545"/>
            <a:ext cx="2811294" cy="20944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64F522-AFBC-262B-FAF3-448624F252C9}"/>
              </a:ext>
            </a:extLst>
          </p:cNvPr>
          <p:cNvSpPr txBox="1"/>
          <p:nvPr/>
        </p:nvSpPr>
        <p:spPr>
          <a:xfrm>
            <a:off x="9345848" y="2932879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Directive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E5A3A-6909-981C-8F96-9C50C8AADA83}"/>
              </a:ext>
            </a:extLst>
          </p:cNvPr>
          <p:cNvCxnSpPr>
            <a:cxnSpLocks/>
          </p:cNvCxnSpPr>
          <p:nvPr/>
        </p:nvCxnSpPr>
        <p:spPr>
          <a:xfrm>
            <a:off x="7626486" y="3717709"/>
            <a:ext cx="1502083" cy="40090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B9F65E-6FCE-CBFC-8E06-58989D7C4484}"/>
              </a:ext>
            </a:extLst>
          </p:cNvPr>
          <p:cNvSpPr txBox="1"/>
          <p:nvPr/>
        </p:nvSpPr>
        <p:spPr>
          <a:xfrm>
            <a:off x="9128569" y="393881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Construct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F00C4-6485-B000-57F2-FDF957F71FFF}"/>
              </a:ext>
            </a:extLst>
          </p:cNvPr>
          <p:cNvSpPr txBox="1"/>
          <p:nvPr/>
        </p:nvSpPr>
        <p:spPr>
          <a:xfrm>
            <a:off x="678505" y="4633417"/>
            <a:ext cx="996841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0" i="0" u="none" strike="noStrike" baseline="0" dirty="0">
                <a:latin typeface="TimesNewRomanPSMT"/>
              </a:rPr>
              <a:t>To learn </a:t>
            </a:r>
            <a:r>
              <a:rPr lang="en-US" sz="2200" b="0" i="0" u="none" strike="noStrike" baseline="0" dirty="0">
                <a:latin typeface="TimesNewRomanPSMT"/>
              </a:rPr>
              <a:t>OpenMP, you just need to master a modest number of elements from the  </a:t>
            </a:r>
            <a:r>
              <a:rPr lang="en-IN" sz="2200" b="0" i="0" u="none" strike="noStrike" baseline="0" dirty="0">
                <a:latin typeface="TimesNewRomanPSMT"/>
              </a:rPr>
              <a:t>OpenMP specification: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accent1"/>
                </a:solidFill>
                <a:latin typeface="TimesNewRomanPSMT"/>
              </a:rPr>
              <a:t>Compiler directives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accent1"/>
                </a:solidFill>
                <a:latin typeface="TimesNewRomanPSMT"/>
              </a:rPr>
              <a:t>Runtime Library routines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accent1"/>
                </a:solidFill>
                <a:latin typeface="TimesNewRomanPSMT"/>
              </a:rPr>
              <a:t>Environment variables</a:t>
            </a:r>
            <a:endParaRPr lang="en-IN" sz="2200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B61DF83E-5139-D07D-637B-DA4503CF60D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FD74710A-0EF8-D18A-E488-A76F6A0B513E}"/>
              </a:ext>
            </a:extLst>
          </p:cNvPr>
          <p:cNvSpPr/>
          <p:nvPr/>
        </p:nvSpPr>
        <p:spPr>
          <a:xfrm>
            <a:off x="8552715" y="5655859"/>
            <a:ext cx="3035730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Refer to the code </a:t>
            </a:r>
            <a:r>
              <a:rPr lang="en-IN" dirty="0" err="1"/>
              <a:t>Hello.c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1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OpenMP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217B-AED9-A663-8F38-E857FF09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819410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OpenMP File – </a:t>
            </a:r>
            <a:r>
              <a:rPr lang="en-IN" sz="2400" i="0" u="none" strike="noStrike" baseline="0" dirty="0">
                <a:latin typeface="TimesNewRomanPSMT"/>
              </a:rPr>
              <a:t>Extension of the file will be either </a:t>
            </a:r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.c</a:t>
            </a:r>
            <a:r>
              <a:rPr lang="en-IN" sz="2400" i="0" u="none" strike="noStrike" baseline="0" dirty="0">
                <a:latin typeface="TimesNewRomanPSMT"/>
              </a:rPr>
              <a:t> or </a:t>
            </a:r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.cpp</a:t>
            </a:r>
          </a:p>
          <a:p>
            <a:r>
              <a:rPr lang="en-IN" sz="2200" dirty="0">
                <a:latin typeface="TimesNewRomanPSMT"/>
              </a:rPr>
              <a:t>For compilation use flag </a:t>
            </a:r>
            <a:r>
              <a:rPr lang="en-IN" sz="2200" b="1" dirty="0">
                <a:solidFill>
                  <a:schemeClr val="accent1"/>
                </a:solidFill>
                <a:latin typeface="TimesNewRomanPSMT"/>
              </a:rPr>
              <a:t>–fopenmp</a:t>
            </a:r>
          </a:p>
          <a:p>
            <a:r>
              <a:rPr lang="en-IN" sz="2200" b="1" dirty="0">
                <a:solidFill>
                  <a:schemeClr val="accent1"/>
                </a:solidFill>
                <a:latin typeface="TimesNewRomanPSMT"/>
              </a:rPr>
              <a:t>To compile program </a:t>
            </a:r>
            <a:r>
              <a:rPr lang="en-IN" sz="2200" dirty="0">
                <a:latin typeface="TimesNewRomanPSMT"/>
              </a:rPr>
              <a:t>– gcc –fopenmp –o output_file_name program_name.c</a:t>
            </a:r>
          </a:p>
          <a:p>
            <a:r>
              <a:rPr lang="en-IN" sz="2200" dirty="0">
                <a:latin typeface="TimesNewRomanPSMT"/>
              </a:rPr>
              <a:t>Execute using </a:t>
            </a:r>
            <a:r>
              <a:rPr lang="en-IN" sz="2200" b="1" dirty="0">
                <a:solidFill>
                  <a:schemeClr val="accent1"/>
                </a:solidFill>
                <a:latin typeface="TimesNewRomanPSMT"/>
              </a:rPr>
              <a:t>./a.out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B61DF83E-5139-D07D-637B-DA4503CF60D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FD74710A-0EF8-D18A-E488-A76F6A0B513E}"/>
              </a:ext>
            </a:extLst>
          </p:cNvPr>
          <p:cNvSpPr/>
          <p:nvPr/>
        </p:nvSpPr>
        <p:spPr>
          <a:xfrm>
            <a:off x="1101328" y="3535709"/>
            <a:ext cx="3035730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Refer to the code Hello.c</a:t>
            </a:r>
          </a:p>
        </p:txBody>
      </p:sp>
    </p:spTree>
    <p:extLst>
      <p:ext uri="{BB962C8B-B14F-4D97-AF65-F5344CB8AC3E}">
        <p14:creationId xmlns:p14="http://schemas.microsoft.com/office/powerpoint/2010/main" val="424930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How to measure performance of a parallel program?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835CC1-B8CE-5750-A827-09D269AFC7F2}"/>
              </a:ext>
            </a:extLst>
          </p:cNvPr>
          <p:cNvSpPr/>
          <p:nvPr/>
        </p:nvSpPr>
        <p:spPr>
          <a:xfrm>
            <a:off x="838200" y="1690688"/>
            <a:ext cx="2271860" cy="103365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FLOPS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7AC7E3-83AB-36DC-BDC4-CCD4EF7C3D87}"/>
              </a:ext>
            </a:extLst>
          </p:cNvPr>
          <p:cNvSpPr/>
          <p:nvPr/>
        </p:nvSpPr>
        <p:spPr>
          <a:xfrm>
            <a:off x="838200" y="3099997"/>
            <a:ext cx="2271860" cy="103365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28575">
            <a:solidFill>
              <a:schemeClr val="tx1">
                <a:alpha val="3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Speedup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544D4E-29AC-F0F2-FF3A-5BBEFFB650BF}"/>
              </a:ext>
            </a:extLst>
          </p:cNvPr>
          <p:cNvSpPr/>
          <p:nvPr/>
        </p:nvSpPr>
        <p:spPr>
          <a:xfrm>
            <a:off x="838200" y="4650483"/>
            <a:ext cx="2271860" cy="103365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28575">
            <a:solidFill>
              <a:schemeClr val="tx1">
                <a:alpha val="3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Parallel</a:t>
            </a:r>
          </a:p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85621B-86E9-C20F-21EF-10DEC3797A40}"/>
              </a:ext>
            </a:extLst>
          </p:cNvPr>
          <p:cNvCxnSpPr/>
          <p:nvPr/>
        </p:nvCxnSpPr>
        <p:spPr>
          <a:xfrm>
            <a:off x="3440784" y="1498862"/>
            <a:ext cx="0" cy="4534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D2B6F1-9D4D-0C6D-1543-8C079744A891}"/>
              </a:ext>
            </a:extLst>
          </p:cNvPr>
          <p:cNvSpPr txBox="1"/>
          <p:nvPr/>
        </p:nvSpPr>
        <p:spPr>
          <a:xfrm>
            <a:off x="3582209" y="1690688"/>
            <a:ext cx="833417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NewRomanPSMT"/>
              </a:rPr>
              <a:t>High performance computing (HPC) is largely centered on arithmetic </a:t>
            </a:r>
            <a:r>
              <a:rPr lang="en-IN" b="0" i="0" u="none" strike="noStrike" baseline="0" dirty="0">
                <a:latin typeface="TimesNewRomanPSMT"/>
              </a:rPr>
              <a:t>with </a:t>
            </a:r>
            <a:r>
              <a:rPr lang="en-IN" b="1" i="0" u="none" strike="noStrike" baseline="0" dirty="0">
                <a:solidFill>
                  <a:schemeClr val="accent1"/>
                </a:solidFill>
                <a:latin typeface="TimesNewRomanPSMT"/>
              </a:rPr>
              <a:t>floating point </a:t>
            </a:r>
            <a:r>
              <a:rPr lang="en-IN" b="0" i="0" u="none" strike="noStrike" baseline="0" dirty="0">
                <a:latin typeface="TimesNewRomanPSMT"/>
              </a:rPr>
              <a:t>numbers.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We often think about performance in terms of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floating point operations </a:t>
            </a:r>
            <a:r>
              <a:rPr lang="en-US" dirty="0">
                <a:latin typeface="TimesNewRomanPSMT"/>
              </a:rPr>
              <a:t>that can be completed in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one second of wall clock time</a:t>
            </a:r>
            <a:r>
              <a:rPr lang="en-US" dirty="0">
                <a:latin typeface="TimesNewRomanPSMT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NewRomanPSMT"/>
              </a:rPr>
              <a:t>This unit of measure is called </a:t>
            </a:r>
            <a:r>
              <a:rPr lang="en-US" sz="1600" b="1" i="0" u="none" strike="noStrike" baseline="0" dirty="0">
                <a:solidFill>
                  <a:schemeClr val="accent1"/>
                </a:solidFill>
                <a:latin typeface="TimesNewRomanPSMT"/>
              </a:rPr>
              <a:t>FLOPS</a:t>
            </a:r>
            <a:r>
              <a:rPr lang="en-US" sz="1600" b="0" i="0" u="none" strike="noStrike" baseline="0" dirty="0">
                <a:latin typeface="TimesNewRomanPSMT"/>
              </a:rPr>
              <a:t>: floating point </a:t>
            </a:r>
            <a:r>
              <a:rPr lang="en-IN" sz="1600" b="0" i="0" u="none" strike="noStrike" baseline="0" dirty="0">
                <a:latin typeface="TimesNewRomanPSMT"/>
              </a:rPr>
              <a:t>operations per second.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In the late 1980s, a processing unit in the fastest supercomputers at that time (e.g., a Cray 2) ran with a peak performance of 500 Mega FLOPS</a:t>
            </a:r>
            <a:endParaRPr lang="en-IN" dirty="0">
              <a:latin typeface="TimesNewRomanPS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C6C64-F3A0-2CE1-666D-E35F3ECF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4" y="3821997"/>
            <a:ext cx="3038851" cy="2023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875B69-1C71-D819-FC29-E52919F1C41C}"/>
              </a:ext>
            </a:extLst>
          </p:cNvPr>
          <p:cNvSpPr txBox="1"/>
          <p:nvPr/>
        </p:nvSpPr>
        <p:spPr>
          <a:xfrm>
            <a:off x="7181447" y="4133655"/>
            <a:ext cx="4734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NewRomanPSMT"/>
              </a:rPr>
              <a:t>A common </a:t>
            </a:r>
            <a:r>
              <a:rPr lang="en-US" sz="1800" b="0" i="0" u="none" strike="noStrike" baseline="0" dirty="0">
                <a:latin typeface="TimesNewRomanPSMT"/>
              </a:rPr>
              <a:t>iPhone today runs </a:t>
            </a:r>
            <a:r>
              <a:rPr lang="en-IN" sz="1800" b="0" i="0" u="none" strike="noStrike" baseline="0" dirty="0">
                <a:latin typeface="TimesNewRomanPSMT"/>
              </a:rPr>
              <a:t>at over 1200 Mega FLOPS.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The world’s fastest supercomputers should cross the Exa FLOP barrier (10^18 FLOPS).</a:t>
            </a:r>
            <a:endParaRPr lang="en-IN" dirty="0">
              <a:latin typeface="TimesNewRomanPS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725D2-CDD2-1BAA-2DEE-EC427E50286A}"/>
              </a:ext>
            </a:extLst>
          </p:cNvPr>
          <p:cNvSpPr txBox="1"/>
          <p:nvPr/>
        </p:nvSpPr>
        <p:spPr>
          <a:xfrm>
            <a:off x="4027713" y="5900825"/>
            <a:ext cx="303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baseline="0" dirty="0">
                <a:solidFill>
                  <a:schemeClr val="accent1"/>
                </a:solidFill>
                <a:latin typeface="TimesNewRomanPSMT"/>
              </a:rPr>
              <a:t>Cray 2 Supercomputer 1985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42B7AB-21E1-E4BF-5779-F87725D2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87E688-55B4-6860-5D64-FAE7CB6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3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Threads, Cores, Logical cores, Hyperthreading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AA99CF-76B6-5FE4-B5F7-4760D332B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Thread</a:t>
            </a:r>
            <a:r>
              <a:rPr lang="en-IN" sz="2400" dirty="0">
                <a:latin typeface="TimesNewRomanPSMT"/>
              </a:rPr>
              <a:t> is a basic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execution unit </a:t>
            </a:r>
            <a:r>
              <a:rPr lang="en-IN" sz="2400" dirty="0">
                <a:latin typeface="TimesNewRomanPSMT"/>
              </a:rPr>
              <a:t>in parallel region of the program.</a:t>
            </a:r>
          </a:p>
          <a:p>
            <a:r>
              <a:rPr lang="en-IN" sz="2400" dirty="0">
                <a:latin typeface="TimesNewRomanPSMT"/>
              </a:rPr>
              <a:t>A process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spawns multiple threads </a:t>
            </a:r>
            <a:r>
              <a:rPr lang="en-IN" sz="2400" dirty="0">
                <a:latin typeface="TimesNewRomanPSMT"/>
              </a:rPr>
              <a:t>and threads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share the address space of process </a:t>
            </a:r>
            <a:r>
              <a:rPr lang="en-IN" sz="2400" dirty="0">
                <a:latin typeface="TimesNewRomanPSMT"/>
              </a:rPr>
              <a:t>in the memory.</a:t>
            </a:r>
          </a:p>
          <a:p>
            <a:r>
              <a:rPr lang="en-IN" sz="2400" dirty="0">
                <a:latin typeface="TimesNewRomanPSMT"/>
              </a:rPr>
              <a:t>A programmer can create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any number of threads</a:t>
            </a:r>
            <a:r>
              <a:rPr lang="en-IN" sz="2400" dirty="0">
                <a:latin typeface="TimesNewRomanPSMT"/>
              </a:rPr>
              <a:t>. However, number of threads executed in parallel is depend on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number of cores available</a:t>
            </a:r>
            <a:r>
              <a:rPr lang="en-IN" sz="2400" dirty="0">
                <a:latin typeface="TimesNewRomanPSMT"/>
              </a:rPr>
              <a:t>.</a:t>
            </a:r>
          </a:p>
          <a:p>
            <a:r>
              <a:rPr lang="en-IN" sz="2400" dirty="0">
                <a:latin typeface="TimesNewRomanPSMT"/>
              </a:rPr>
              <a:t>The core represents actual </a:t>
            </a:r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physical core </a:t>
            </a:r>
            <a:r>
              <a:rPr lang="en-IN" sz="2400" dirty="0">
                <a:latin typeface="TimesNewRomanPSMT"/>
              </a:rPr>
              <a:t>– dual core (2 cores), Quad core (4 cores), octa core (8 cores) etc. </a:t>
            </a:r>
          </a:p>
          <a:p>
            <a:r>
              <a:rPr lang="en-US" sz="2400" dirty="0">
                <a:latin typeface="TimesNewRomanPSMT"/>
              </a:rPr>
              <a:t>Intel® Hyper-Threading Technology is a hardware innovation that allows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more than one thread to run on each core.</a:t>
            </a:r>
            <a:endParaRPr lang="en-IN" sz="2400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3" name="Footer Placeholder 16">
            <a:extLst>
              <a:ext uri="{FF2B5EF4-FFF2-40B4-BE49-F238E27FC236}">
                <a16:creationId xmlns:a16="http://schemas.microsoft.com/office/drawing/2014/main" id="{809DD9F5-DFCC-5367-5C44-FBEACFFD57E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74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Threads, Cores, Logical cores, Hyper-threading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AA99CF-76B6-5FE4-B5F7-4760D332B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IN" b="1" dirty="0">
                <a:solidFill>
                  <a:schemeClr val="accent1"/>
                </a:solidFill>
                <a:latin typeface="TimesNewRomanPSMT"/>
              </a:rPr>
              <a:t>Hyper-threading</a:t>
            </a:r>
          </a:p>
          <a:p>
            <a:pPr marL="152396" indent="0">
              <a:buNone/>
            </a:pPr>
            <a:r>
              <a:rPr lang="en-US" sz="2000" dirty="0">
                <a:latin typeface="TimesNewRomanPSMT"/>
              </a:rPr>
              <a:t>How does Hyper-Threading work? </a:t>
            </a:r>
          </a:p>
          <a:p>
            <a:r>
              <a:rPr lang="en-US" sz="2000" dirty="0">
                <a:latin typeface="TimesNewRomanPSMT"/>
              </a:rPr>
              <a:t>When Intel® Hyper-Threading Technology is active, the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CPU exposes two execution contexts per physical core.</a:t>
            </a:r>
          </a:p>
          <a:p>
            <a:r>
              <a:rPr lang="en-US" sz="2000" dirty="0">
                <a:latin typeface="TimesNewRomanPSMT"/>
              </a:rPr>
              <a:t>This means that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one physical core </a:t>
            </a:r>
            <a:r>
              <a:rPr lang="en-US" sz="2000" dirty="0">
                <a:latin typeface="TimesNewRomanPSMT"/>
              </a:rPr>
              <a:t>now works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like two “logical cores” </a:t>
            </a:r>
            <a:r>
              <a:rPr lang="en-US" sz="2000" dirty="0">
                <a:latin typeface="TimesNewRomanPSMT"/>
              </a:rPr>
              <a:t>that can handle different software threads.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The ten-core Intel® Core™ i9-10900K processor</a:t>
            </a:r>
            <a:r>
              <a:rPr lang="en-US" sz="2000" dirty="0">
                <a:latin typeface="TimesNewRomanPSMT"/>
              </a:rPr>
              <a:t>, for example, has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20 threads when Hyper-Threading is enabled.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Two logical cores </a:t>
            </a:r>
            <a:r>
              <a:rPr lang="en-US" sz="2000" dirty="0">
                <a:latin typeface="TimesNewRomanPSMT"/>
              </a:rPr>
              <a:t>can work through tasks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more efficiently </a:t>
            </a:r>
            <a:r>
              <a:rPr lang="en-US" sz="2000" dirty="0">
                <a:latin typeface="TimesNewRomanPSMT"/>
              </a:rPr>
              <a:t>than a traditional single-threaded core. By taking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advantage of idle time </a:t>
            </a:r>
            <a:r>
              <a:rPr lang="en-US" sz="2000" dirty="0">
                <a:latin typeface="TimesNewRomanPSMT"/>
              </a:rPr>
              <a:t>when the core would formerly be waiting for other tasks to complete.</a:t>
            </a:r>
          </a:p>
          <a:p>
            <a:r>
              <a:rPr lang="en-US" sz="2000" dirty="0">
                <a:latin typeface="TimesNewRomanPSMT"/>
              </a:rPr>
              <a:t>Hyper-Threading Technology improves CPU throughput </a:t>
            </a:r>
            <a:endParaRPr lang="en-IN" sz="2000" dirty="0">
              <a:latin typeface="TimesNewRomanPSMT"/>
            </a:endParaRPr>
          </a:p>
        </p:txBody>
      </p:sp>
      <p:sp>
        <p:nvSpPr>
          <p:cNvPr id="3" name="Footer Placeholder 16">
            <a:extLst>
              <a:ext uri="{FF2B5EF4-FFF2-40B4-BE49-F238E27FC236}">
                <a16:creationId xmlns:a16="http://schemas.microsoft.com/office/drawing/2014/main" id="{47110521-CFA1-AC97-72DE-A2DAA2B526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5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Threads, Cores, Logical cores, Hyper-threading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215EA0-2FAA-F6B7-D9BE-AC8FC7A4312F}"/>
              </a:ext>
            </a:extLst>
          </p:cNvPr>
          <p:cNvGrpSpPr/>
          <p:nvPr/>
        </p:nvGrpSpPr>
        <p:grpSpPr>
          <a:xfrm>
            <a:off x="2663756" y="1356967"/>
            <a:ext cx="6864487" cy="4534626"/>
            <a:chOff x="2331394" y="1356967"/>
            <a:chExt cx="7529212" cy="51134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9E801D-24AD-6222-9172-A760DC206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394" y="1356967"/>
              <a:ext cx="7529212" cy="51134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91C659-0F39-C416-1A4F-81CCB414DD50}"/>
                </a:ext>
              </a:extLst>
            </p:cNvPr>
            <p:cNvSpPr/>
            <p:nvPr/>
          </p:nvSpPr>
          <p:spPr>
            <a:xfrm>
              <a:off x="6420255" y="4996206"/>
              <a:ext cx="1639663" cy="577743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BB02A6A-58D2-BB04-6523-FB68AB78286C}"/>
              </a:ext>
            </a:extLst>
          </p:cNvPr>
          <p:cNvSpPr txBox="1"/>
          <p:nvPr/>
        </p:nvSpPr>
        <p:spPr>
          <a:xfrm>
            <a:off x="5342780" y="5848291"/>
            <a:ext cx="15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Task Manager</a:t>
            </a:r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94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OpenMP Library routines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18CB6-330E-A261-69AD-1D41A2870254}"/>
              </a:ext>
            </a:extLst>
          </p:cNvPr>
          <p:cNvSpPr/>
          <p:nvPr/>
        </p:nvSpPr>
        <p:spPr>
          <a:xfrm>
            <a:off x="625699" y="2218097"/>
            <a:ext cx="3800387" cy="7636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>
                <a:solidFill>
                  <a:schemeClr val="bg1"/>
                </a:solidFill>
                <a:latin typeface="TimesNewRomanPSMT"/>
              </a:rPr>
              <a:t>int</a:t>
            </a:r>
            <a:r>
              <a:rPr lang="en-US" sz="1800" b="0" i="0" u="none" strike="noStrike" baseline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800" i="0" u="none" strike="noStrike" baseline="0">
                <a:solidFill>
                  <a:schemeClr val="bg1"/>
                </a:solidFill>
                <a:latin typeface="TimesNewRomanPSMT"/>
              </a:rPr>
              <a:t>omp_get_thread_num();</a:t>
            </a:r>
            <a:endParaRPr lang="en-IN" sz="1800" dirty="0">
              <a:solidFill>
                <a:schemeClr val="bg1"/>
              </a:solidFill>
              <a:latin typeface="TimesNewRomanPSM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8FEEC-7707-B45F-74FA-5959E18F0635}"/>
              </a:ext>
            </a:extLst>
          </p:cNvPr>
          <p:cNvSpPr/>
          <p:nvPr/>
        </p:nvSpPr>
        <p:spPr>
          <a:xfrm>
            <a:off x="625699" y="3286230"/>
            <a:ext cx="3800387" cy="763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TimesNewRomanPSMT"/>
              </a:rPr>
              <a:t>int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NewRomanPSMT"/>
              </a:rPr>
              <a:t> omp_get_num_procs();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E600C-FDF9-C960-FB0A-6E26EAAF1BEE}"/>
              </a:ext>
            </a:extLst>
          </p:cNvPr>
          <p:cNvSpPr/>
          <p:nvPr/>
        </p:nvSpPr>
        <p:spPr>
          <a:xfrm>
            <a:off x="612142" y="4506804"/>
            <a:ext cx="3800387" cy="763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TimesNewRomanPSMT"/>
              </a:rPr>
              <a:t>int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NewRomanPSMT"/>
              </a:rPr>
              <a:t>omp_set_num_threads(threads);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DF651-E3C0-2DC0-DE96-CBDE1D092E9F}"/>
              </a:ext>
            </a:extLst>
          </p:cNvPr>
          <p:cNvSpPr/>
          <p:nvPr/>
        </p:nvSpPr>
        <p:spPr>
          <a:xfrm>
            <a:off x="4943276" y="2218097"/>
            <a:ext cx="6645169" cy="763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 u="none" strike="noStrike" baseline="0" dirty="0">
                <a:solidFill>
                  <a:schemeClr val="bg1"/>
                </a:solidFill>
                <a:latin typeface="TimesNewRomanPSMT"/>
              </a:rPr>
              <a:t>Retrieves thread id</a:t>
            </a:r>
            <a:endParaRPr lang="en-IN" sz="1800" dirty="0">
              <a:solidFill>
                <a:schemeClr val="bg1"/>
              </a:solidFill>
              <a:latin typeface="TimesNewRomanPSM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2645FF-E5B4-F959-ADBF-35783CEBC067}"/>
              </a:ext>
            </a:extLst>
          </p:cNvPr>
          <p:cNvSpPr/>
          <p:nvPr/>
        </p:nvSpPr>
        <p:spPr>
          <a:xfrm>
            <a:off x="4330434" y="2218097"/>
            <a:ext cx="805774" cy="76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5210C-4DE6-D274-4E56-6BD93C833122}"/>
              </a:ext>
            </a:extLst>
          </p:cNvPr>
          <p:cNvSpPr/>
          <p:nvPr/>
        </p:nvSpPr>
        <p:spPr>
          <a:xfrm>
            <a:off x="4436628" y="2410207"/>
            <a:ext cx="612842" cy="379379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621409-928A-DDFA-03CF-7401F2DE30A7}"/>
              </a:ext>
            </a:extLst>
          </p:cNvPr>
          <p:cNvGrpSpPr/>
          <p:nvPr/>
        </p:nvGrpSpPr>
        <p:grpSpPr>
          <a:xfrm>
            <a:off x="4316877" y="3272397"/>
            <a:ext cx="7258011" cy="763600"/>
            <a:chOff x="4025043" y="2737185"/>
            <a:chExt cx="7258011" cy="7636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0DC3AF-C745-C478-03B5-170267714447}"/>
                </a:ext>
              </a:extLst>
            </p:cNvPr>
            <p:cNvSpPr/>
            <p:nvPr/>
          </p:nvSpPr>
          <p:spPr>
            <a:xfrm>
              <a:off x="4637885" y="2737185"/>
              <a:ext cx="6645169" cy="7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0" u="none" strike="noStrike" baseline="0" dirty="0">
                  <a:solidFill>
                    <a:schemeClr val="bg1"/>
                  </a:solidFill>
                  <a:latin typeface="TimesNewRomanPSMT"/>
                </a:rPr>
                <a:t>Retrieves number of physical cores in the syste</a:t>
              </a:r>
              <a:r>
                <a:rPr lang="en-US" dirty="0">
                  <a:solidFill>
                    <a:schemeClr val="bg1"/>
                  </a:solidFill>
                  <a:latin typeface="TimesNewRomanPSMT"/>
                </a:rPr>
                <a:t>m</a:t>
              </a:r>
              <a:endParaRPr lang="en-IN" sz="1800" dirty="0">
                <a:solidFill>
                  <a:schemeClr val="bg1"/>
                </a:solidFill>
                <a:latin typeface="TimesNewRomanPSM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0E3CA0-EE36-6B62-FC94-29FEE7C7EBA3}"/>
                </a:ext>
              </a:extLst>
            </p:cNvPr>
            <p:cNvSpPr/>
            <p:nvPr/>
          </p:nvSpPr>
          <p:spPr>
            <a:xfrm>
              <a:off x="4025043" y="2737185"/>
              <a:ext cx="805774" cy="763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0FDDE3E-CD7B-44AF-900B-A2A75F557FD4}"/>
                </a:ext>
              </a:extLst>
            </p:cNvPr>
            <p:cNvSpPr/>
            <p:nvPr/>
          </p:nvSpPr>
          <p:spPr>
            <a:xfrm>
              <a:off x="4146415" y="2929295"/>
              <a:ext cx="612842" cy="379379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A9BD36-0179-8D7F-FB4B-937497570228}"/>
              </a:ext>
            </a:extLst>
          </p:cNvPr>
          <p:cNvGrpSpPr/>
          <p:nvPr/>
        </p:nvGrpSpPr>
        <p:grpSpPr>
          <a:xfrm>
            <a:off x="4316877" y="4464128"/>
            <a:ext cx="7258011" cy="763600"/>
            <a:chOff x="4025043" y="2737185"/>
            <a:chExt cx="7258011" cy="763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1D9081-86A1-F198-015F-6AF0233F69FB}"/>
                </a:ext>
              </a:extLst>
            </p:cNvPr>
            <p:cNvSpPr/>
            <p:nvPr/>
          </p:nvSpPr>
          <p:spPr>
            <a:xfrm>
              <a:off x="4637885" y="2737185"/>
              <a:ext cx="6645169" cy="7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0" u="none" strike="noStrike" baseline="0" dirty="0">
                  <a:solidFill>
                    <a:schemeClr val="bg1"/>
                  </a:solidFill>
                  <a:latin typeface="TimesNewRomanPSMT"/>
                </a:rPr>
                <a:t>Sets the number of threads in a parallel region</a:t>
              </a:r>
              <a:endParaRPr lang="en-IN" sz="1800" dirty="0">
                <a:solidFill>
                  <a:schemeClr val="bg1"/>
                </a:solidFill>
                <a:latin typeface="TimesNewRomanPSM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4130B8-F996-C47B-D976-D74CEB2FECFA}"/>
                </a:ext>
              </a:extLst>
            </p:cNvPr>
            <p:cNvSpPr/>
            <p:nvPr/>
          </p:nvSpPr>
          <p:spPr>
            <a:xfrm>
              <a:off x="4025043" y="2737185"/>
              <a:ext cx="805774" cy="763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6C0CD919-108E-4317-2F81-6DC7A1399F4E}"/>
                </a:ext>
              </a:extLst>
            </p:cNvPr>
            <p:cNvSpPr/>
            <p:nvPr/>
          </p:nvSpPr>
          <p:spPr>
            <a:xfrm>
              <a:off x="4146415" y="2929295"/>
              <a:ext cx="612842" cy="379379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2F3C82D3-D59C-3ACA-0C3C-A21128085388}"/>
              </a:ext>
            </a:extLst>
          </p:cNvPr>
          <p:cNvSpPr/>
          <p:nvPr/>
        </p:nvSpPr>
        <p:spPr>
          <a:xfrm>
            <a:off x="8552715" y="5655859"/>
            <a:ext cx="3035730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Refer to the code </a:t>
            </a:r>
            <a:r>
              <a:rPr lang="en-IN" dirty="0" err="1"/>
              <a:t>Threads.c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970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threads scheduled on cores?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31D68-8EDA-7830-1190-53B16DFE31F0}"/>
              </a:ext>
            </a:extLst>
          </p:cNvPr>
          <p:cNvGrpSpPr/>
          <p:nvPr/>
        </p:nvGrpSpPr>
        <p:grpSpPr>
          <a:xfrm>
            <a:off x="2124129" y="2586799"/>
            <a:ext cx="1621829" cy="1337194"/>
            <a:chOff x="1527243" y="2202957"/>
            <a:chExt cx="1935804" cy="16731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A644CC-9395-912C-D458-5D25A22B73E8}"/>
                </a:ext>
              </a:extLst>
            </p:cNvPr>
            <p:cNvSpPr/>
            <p:nvPr/>
          </p:nvSpPr>
          <p:spPr>
            <a:xfrm>
              <a:off x="1527243" y="2202957"/>
              <a:ext cx="1935804" cy="16731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E4F1B0-2CEE-F44D-62C4-B1D89DBE6931}"/>
                </a:ext>
              </a:extLst>
            </p:cNvPr>
            <p:cNvGrpSpPr/>
            <p:nvPr/>
          </p:nvGrpSpPr>
          <p:grpSpPr>
            <a:xfrm>
              <a:off x="1721796" y="2373549"/>
              <a:ext cx="1549940" cy="1318098"/>
              <a:chOff x="1721796" y="2373549"/>
              <a:chExt cx="1549940" cy="131809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76AC490-1BED-59B3-91C3-3421D0DB365C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525A3A-DC84-720A-48F5-EDA210862202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D78B-F0C8-F438-F1DB-BBDACEDB0014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7393E4-D647-54FB-AF7E-DB319C596C4D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C3</a:t>
                </a:r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6F4E88-F00D-0B96-C6F7-03E4142EB3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17515" y="3566657"/>
            <a:ext cx="7696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4C3C0-55CF-D44B-E17A-6A1D01CE8A0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26470" y="2933045"/>
            <a:ext cx="7606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415F3B-2903-2815-FF89-9BE1EF9D414D}"/>
              </a:ext>
            </a:extLst>
          </p:cNvPr>
          <p:cNvSpPr txBox="1"/>
          <p:nvPr/>
        </p:nvSpPr>
        <p:spPr>
          <a:xfrm>
            <a:off x="1754976" y="4159714"/>
            <a:ext cx="2360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cores     =  4</a:t>
            </a:r>
          </a:p>
          <a:p>
            <a:r>
              <a:rPr lang="en-IN" dirty="0"/>
              <a:t>Number of threads = 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4364A-87C7-02EB-B437-112672F5AB87}"/>
              </a:ext>
            </a:extLst>
          </p:cNvPr>
          <p:cNvSpPr txBox="1"/>
          <p:nvPr/>
        </p:nvSpPr>
        <p:spPr>
          <a:xfrm>
            <a:off x="304452" y="5019927"/>
            <a:ext cx="526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this case 2 threads gets scheduled on </a:t>
            </a:r>
            <a:r>
              <a:rPr lang="en-IN" b="1" dirty="0">
                <a:solidFill>
                  <a:schemeClr val="accent1"/>
                </a:solidFill>
              </a:rPr>
              <a:t>any</a:t>
            </a:r>
            <a:r>
              <a:rPr lang="en-IN" dirty="0"/>
              <a:t> two cores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716F6C-BAD9-D973-6878-3C0C867A2447}"/>
              </a:ext>
            </a:extLst>
          </p:cNvPr>
          <p:cNvGrpSpPr/>
          <p:nvPr/>
        </p:nvGrpSpPr>
        <p:grpSpPr>
          <a:xfrm>
            <a:off x="7635129" y="2586799"/>
            <a:ext cx="1621829" cy="1337194"/>
            <a:chOff x="1527243" y="2202957"/>
            <a:chExt cx="1935804" cy="167315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2EAECAD-3B97-9342-02CD-2A0B0FDC64A6}"/>
                </a:ext>
              </a:extLst>
            </p:cNvPr>
            <p:cNvSpPr/>
            <p:nvPr/>
          </p:nvSpPr>
          <p:spPr>
            <a:xfrm>
              <a:off x="1527243" y="2202957"/>
              <a:ext cx="1935804" cy="16731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A6D6E9-B495-FF91-B207-9315A7242FCF}"/>
                </a:ext>
              </a:extLst>
            </p:cNvPr>
            <p:cNvGrpSpPr/>
            <p:nvPr/>
          </p:nvGrpSpPr>
          <p:grpSpPr>
            <a:xfrm>
              <a:off x="1721796" y="2373549"/>
              <a:ext cx="1549940" cy="1318098"/>
              <a:chOff x="1721796" y="2373549"/>
              <a:chExt cx="1549940" cy="131809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CB3FF9-98A1-5687-D6E4-F1B1CA9DF27D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3A2FC76-4DD6-3C28-2B53-D7087A785693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8BD7B8-127C-D355-EDC9-DCC3FFC31355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9552376-79EA-21D5-86B4-7D4D478DEB02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C3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73E5F8E-0896-0283-08AA-055B7BACF186}"/>
              </a:ext>
            </a:extLst>
          </p:cNvPr>
          <p:cNvSpPr txBox="1"/>
          <p:nvPr/>
        </p:nvSpPr>
        <p:spPr>
          <a:xfrm>
            <a:off x="7265976" y="4159714"/>
            <a:ext cx="2360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cores     =  4</a:t>
            </a:r>
          </a:p>
          <a:p>
            <a:r>
              <a:rPr lang="en-IN" dirty="0"/>
              <a:t>Number of threads = 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CA5B4-92D6-DF81-BBF5-4024F0768E8A}"/>
              </a:ext>
            </a:extLst>
          </p:cNvPr>
          <p:cNvSpPr txBox="1"/>
          <p:nvPr/>
        </p:nvSpPr>
        <p:spPr>
          <a:xfrm>
            <a:off x="5815452" y="5019927"/>
            <a:ext cx="587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this case 4 threads gets scheduled on </a:t>
            </a:r>
            <a:r>
              <a:rPr lang="en-IN" b="1" dirty="0">
                <a:solidFill>
                  <a:schemeClr val="accent1"/>
                </a:solidFill>
              </a:rPr>
              <a:t>four cores arbitrarily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6C0113-0652-DCB3-3C75-BB6D1D16B916}"/>
              </a:ext>
            </a:extLst>
          </p:cNvPr>
          <p:cNvCxnSpPr>
            <a:cxnSpLocks/>
          </p:cNvCxnSpPr>
          <p:nvPr/>
        </p:nvCxnSpPr>
        <p:spPr>
          <a:xfrm>
            <a:off x="7024215" y="3566656"/>
            <a:ext cx="7696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46D270-2E55-5BA8-EECD-5F6784303311}"/>
              </a:ext>
            </a:extLst>
          </p:cNvPr>
          <p:cNvCxnSpPr>
            <a:cxnSpLocks/>
          </p:cNvCxnSpPr>
          <p:nvPr/>
        </p:nvCxnSpPr>
        <p:spPr>
          <a:xfrm>
            <a:off x="7033170" y="2933044"/>
            <a:ext cx="7606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5A6C95-8AEE-B18F-C540-1CB8FA1A0AE4}"/>
              </a:ext>
            </a:extLst>
          </p:cNvPr>
          <p:cNvCxnSpPr>
            <a:cxnSpLocks/>
          </p:cNvCxnSpPr>
          <p:nvPr/>
        </p:nvCxnSpPr>
        <p:spPr>
          <a:xfrm>
            <a:off x="9135261" y="3566656"/>
            <a:ext cx="76961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860B94-3179-97D3-16A8-591396647189}"/>
              </a:ext>
            </a:extLst>
          </p:cNvPr>
          <p:cNvCxnSpPr>
            <a:cxnSpLocks/>
          </p:cNvCxnSpPr>
          <p:nvPr/>
        </p:nvCxnSpPr>
        <p:spPr>
          <a:xfrm>
            <a:off x="9144216" y="2933044"/>
            <a:ext cx="76065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810150-7FA1-331A-99E8-973C5DC60EF2}"/>
              </a:ext>
            </a:extLst>
          </p:cNvPr>
          <p:cNvSpPr txBox="1"/>
          <p:nvPr/>
        </p:nvSpPr>
        <p:spPr>
          <a:xfrm>
            <a:off x="1117640" y="27483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E6171-97F1-95A8-3B7A-544F0CAC63A8}"/>
              </a:ext>
            </a:extLst>
          </p:cNvPr>
          <p:cNvSpPr txBox="1"/>
          <p:nvPr/>
        </p:nvSpPr>
        <p:spPr>
          <a:xfrm>
            <a:off x="1117640" y="33819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AD4708-CC85-6F38-53F5-E4219238C4BB}"/>
              </a:ext>
            </a:extLst>
          </p:cNvPr>
          <p:cNvSpPr txBox="1"/>
          <p:nvPr/>
        </p:nvSpPr>
        <p:spPr>
          <a:xfrm>
            <a:off x="6665140" y="2748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E639E6-7DD7-BAB7-F4C6-54E8BE2CE683}"/>
              </a:ext>
            </a:extLst>
          </p:cNvPr>
          <p:cNvSpPr txBox="1"/>
          <p:nvPr/>
        </p:nvSpPr>
        <p:spPr>
          <a:xfrm>
            <a:off x="6665140" y="33819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5B3E9E-7C48-3126-D8BF-41632555C57A}"/>
              </a:ext>
            </a:extLst>
          </p:cNvPr>
          <p:cNvSpPr txBox="1"/>
          <p:nvPr/>
        </p:nvSpPr>
        <p:spPr>
          <a:xfrm>
            <a:off x="9923230" y="2750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A4AE3F-C23F-5D56-0C81-754AB7099A3F}"/>
              </a:ext>
            </a:extLst>
          </p:cNvPr>
          <p:cNvSpPr txBox="1"/>
          <p:nvPr/>
        </p:nvSpPr>
        <p:spPr>
          <a:xfrm>
            <a:off x="9923230" y="33819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955088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threads scheduled on cores?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31D68-8EDA-7830-1190-53B16DFE31F0}"/>
              </a:ext>
            </a:extLst>
          </p:cNvPr>
          <p:cNvGrpSpPr/>
          <p:nvPr/>
        </p:nvGrpSpPr>
        <p:grpSpPr>
          <a:xfrm>
            <a:off x="3219113" y="2922212"/>
            <a:ext cx="1621829" cy="1337194"/>
            <a:chOff x="1527243" y="2202957"/>
            <a:chExt cx="1935804" cy="16731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A644CC-9395-912C-D458-5D25A22B73E8}"/>
                </a:ext>
              </a:extLst>
            </p:cNvPr>
            <p:cNvSpPr/>
            <p:nvPr/>
          </p:nvSpPr>
          <p:spPr>
            <a:xfrm>
              <a:off x="1527243" y="2202957"/>
              <a:ext cx="1935804" cy="16731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E4F1B0-2CEE-F44D-62C4-B1D89DBE6931}"/>
                </a:ext>
              </a:extLst>
            </p:cNvPr>
            <p:cNvGrpSpPr/>
            <p:nvPr/>
          </p:nvGrpSpPr>
          <p:grpSpPr>
            <a:xfrm>
              <a:off x="1721796" y="2373549"/>
              <a:ext cx="1549940" cy="1318098"/>
              <a:chOff x="1721796" y="2373549"/>
              <a:chExt cx="1549940" cy="131809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76AC490-1BED-59B3-91C3-3421D0DB365C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525A3A-DC84-720A-48F5-EDA210862202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D78B-F0C8-F438-F1DB-BBDACEDB0014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7393E4-D647-54FB-AF7E-DB319C596C4D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C3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415F3B-2903-2815-FF89-9BE1EF9D414D}"/>
              </a:ext>
            </a:extLst>
          </p:cNvPr>
          <p:cNvSpPr txBox="1"/>
          <p:nvPr/>
        </p:nvSpPr>
        <p:spPr>
          <a:xfrm>
            <a:off x="1539339" y="1570762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NewRomanPSMT"/>
              </a:rPr>
              <a:t>Number of cores     =  4</a:t>
            </a:r>
          </a:p>
          <a:p>
            <a:r>
              <a:rPr lang="en-IN" sz="2000" dirty="0">
                <a:latin typeface="TimesNewRomanPSMT"/>
              </a:rPr>
              <a:t>Number of threads = 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4364A-87C7-02EB-B437-112672F5AB87}"/>
              </a:ext>
            </a:extLst>
          </p:cNvPr>
          <p:cNvSpPr txBox="1"/>
          <p:nvPr/>
        </p:nvSpPr>
        <p:spPr>
          <a:xfrm>
            <a:off x="415600" y="5287238"/>
            <a:ext cx="10985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NewRomanPSMT"/>
              </a:rPr>
              <a:t>In this case if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hyperthreading</a:t>
            </a:r>
            <a:r>
              <a:rPr lang="en-IN" sz="2000" dirty="0">
                <a:latin typeface="TimesNewRomanPSMT"/>
              </a:rPr>
              <a:t> is supported then logically 8 threads gets scheduled arbitrarily  on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8 virtual cores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EFFE48-FAA4-04B6-C913-C76573A1419B}"/>
              </a:ext>
            </a:extLst>
          </p:cNvPr>
          <p:cNvGrpSpPr/>
          <p:nvPr/>
        </p:nvGrpSpPr>
        <p:grpSpPr>
          <a:xfrm>
            <a:off x="5886983" y="2928063"/>
            <a:ext cx="3268238" cy="1337194"/>
            <a:chOff x="5603388" y="2519464"/>
            <a:chExt cx="3268238" cy="133719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D8236B-23E6-E1FB-9689-36D17F4CAEF8}"/>
                </a:ext>
              </a:extLst>
            </p:cNvPr>
            <p:cNvSpPr/>
            <p:nvPr/>
          </p:nvSpPr>
          <p:spPr>
            <a:xfrm>
              <a:off x="5603388" y="2519464"/>
              <a:ext cx="3268238" cy="13371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9A0746-CFA0-2C8A-BC7B-591A8BE8AE88}"/>
                </a:ext>
              </a:extLst>
            </p:cNvPr>
            <p:cNvGrpSpPr/>
            <p:nvPr/>
          </p:nvGrpSpPr>
          <p:grpSpPr>
            <a:xfrm>
              <a:off x="5766386" y="2655802"/>
              <a:ext cx="1298550" cy="1053429"/>
              <a:chOff x="1721796" y="2373549"/>
              <a:chExt cx="1549940" cy="131809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E9B39E-8172-2270-7A4E-15FCB57674A4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A9224D-116F-82B2-3F65-8E00A5BF5E41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4E2DE9-2AFB-C2C1-B139-CCE6106FB792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340B9D-8AB1-70A1-24C0-0A3E06DD6F23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C5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AA9196-7C27-6E1D-8E13-D4C146248F1F}"/>
                </a:ext>
              </a:extLst>
            </p:cNvPr>
            <p:cNvSpPr/>
            <p:nvPr/>
          </p:nvSpPr>
          <p:spPr>
            <a:xfrm>
              <a:off x="7319006" y="2655802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8A26F0-3312-73D6-702C-9A038AD2F443}"/>
                </a:ext>
              </a:extLst>
            </p:cNvPr>
            <p:cNvSpPr/>
            <p:nvPr/>
          </p:nvSpPr>
          <p:spPr>
            <a:xfrm>
              <a:off x="8095963" y="2655802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AA0A2-B173-01F8-A818-C390998A31DD}"/>
                </a:ext>
              </a:extLst>
            </p:cNvPr>
            <p:cNvSpPr/>
            <p:nvPr/>
          </p:nvSpPr>
          <p:spPr>
            <a:xfrm>
              <a:off x="7319006" y="3289414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68CA4A-F3BB-6218-C367-6C314D903925}"/>
                </a:ext>
              </a:extLst>
            </p:cNvPr>
            <p:cNvSpPr/>
            <p:nvPr/>
          </p:nvSpPr>
          <p:spPr>
            <a:xfrm>
              <a:off x="8095963" y="3289414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C7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83775D-A9FC-A37D-B879-98879C1D7E7A}"/>
              </a:ext>
            </a:extLst>
          </p:cNvPr>
          <p:cNvSpPr txBox="1"/>
          <p:nvPr/>
        </p:nvSpPr>
        <p:spPr>
          <a:xfrm>
            <a:off x="1322343" y="3092005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Physical view</a:t>
            </a:r>
          </a:p>
          <a:p>
            <a:pPr algn="ctr"/>
            <a:r>
              <a:rPr lang="en-IN" sz="2000" dirty="0">
                <a:latin typeface="TimesNewRomanPSMT"/>
              </a:rPr>
              <a:t>Without</a:t>
            </a:r>
          </a:p>
          <a:p>
            <a:pPr algn="ctr"/>
            <a:r>
              <a:rPr lang="en-IN" sz="2000" dirty="0">
                <a:latin typeface="TimesNewRomanPSMT"/>
              </a:rPr>
              <a:t>Hyperthreading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0799C-EB10-1929-9E15-42C6BEB070B0}"/>
              </a:ext>
            </a:extLst>
          </p:cNvPr>
          <p:cNvSpPr txBox="1"/>
          <p:nvPr/>
        </p:nvSpPr>
        <p:spPr>
          <a:xfrm>
            <a:off x="9318219" y="3088828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Logical view</a:t>
            </a:r>
          </a:p>
          <a:p>
            <a:pPr algn="ctr"/>
            <a:r>
              <a:rPr lang="en-IN" sz="2000" dirty="0">
                <a:latin typeface="TimesNewRomanPSMT"/>
              </a:rPr>
              <a:t>With</a:t>
            </a:r>
          </a:p>
          <a:p>
            <a:pPr algn="ctr"/>
            <a:r>
              <a:rPr lang="en-IN" sz="2000" dirty="0">
                <a:latin typeface="TimesNewRomanPSMT"/>
              </a:rPr>
              <a:t>Hyperthreading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70C33-37F6-71B7-F515-FD33E901B656}"/>
              </a:ext>
            </a:extLst>
          </p:cNvPr>
          <p:cNvSpPr txBox="1"/>
          <p:nvPr/>
        </p:nvSpPr>
        <p:spPr>
          <a:xfrm>
            <a:off x="6103829" y="228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1495AD-4749-1541-8582-DE95632E830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6310778" y="265602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83D5BD-0426-BF38-230A-440A627CFDFB}"/>
              </a:ext>
            </a:extLst>
          </p:cNvPr>
          <p:cNvSpPr txBox="1"/>
          <p:nvPr/>
        </p:nvSpPr>
        <p:spPr>
          <a:xfrm>
            <a:off x="6854075" y="228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ABFF0E-881A-6FD4-889E-9686DFF861C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061024" y="265602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1A2401-CF30-A87A-3989-F6BDBF3AEDF5}"/>
              </a:ext>
            </a:extLst>
          </p:cNvPr>
          <p:cNvSpPr txBox="1"/>
          <p:nvPr/>
        </p:nvSpPr>
        <p:spPr>
          <a:xfrm>
            <a:off x="7652023" y="2278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B9D099-9E11-D305-442A-6CDA869438F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858972" y="264798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66EA8-2028-9800-9697-0FA8FEF9F3B2}"/>
              </a:ext>
            </a:extLst>
          </p:cNvPr>
          <p:cNvSpPr txBox="1"/>
          <p:nvPr/>
        </p:nvSpPr>
        <p:spPr>
          <a:xfrm>
            <a:off x="8402269" y="2278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07229F-0B9E-7124-836C-D34BB04F93A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609218" y="264798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8D7900D-1454-C53D-AD72-01B06EAEC629}"/>
              </a:ext>
            </a:extLst>
          </p:cNvPr>
          <p:cNvSpPr txBox="1"/>
          <p:nvPr/>
        </p:nvSpPr>
        <p:spPr>
          <a:xfrm>
            <a:off x="6115681" y="453910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DD2C3C-00FB-A2AB-24FC-71283D93886D}"/>
              </a:ext>
            </a:extLst>
          </p:cNvPr>
          <p:cNvSpPr txBox="1"/>
          <p:nvPr/>
        </p:nvSpPr>
        <p:spPr>
          <a:xfrm>
            <a:off x="6865927" y="453910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8173A3-259B-70D2-472D-8DA4AB17B845}"/>
              </a:ext>
            </a:extLst>
          </p:cNvPr>
          <p:cNvSpPr txBox="1"/>
          <p:nvPr/>
        </p:nvSpPr>
        <p:spPr>
          <a:xfrm>
            <a:off x="7663875" y="453106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6873D7-FAE3-733F-1057-C93CD609AA82}"/>
              </a:ext>
            </a:extLst>
          </p:cNvPr>
          <p:cNvSpPr txBox="1"/>
          <p:nvPr/>
        </p:nvSpPr>
        <p:spPr>
          <a:xfrm>
            <a:off x="8414121" y="453106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21FF47-0311-271A-D43A-6064458D0F1D}"/>
              </a:ext>
            </a:extLst>
          </p:cNvPr>
          <p:cNvCxnSpPr>
            <a:cxnSpLocks/>
          </p:cNvCxnSpPr>
          <p:nvPr/>
        </p:nvCxnSpPr>
        <p:spPr>
          <a:xfrm flipH="1">
            <a:off x="6336254" y="413880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FCC9D6-D81C-274F-4F9F-6DC10B92DB98}"/>
              </a:ext>
            </a:extLst>
          </p:cNvPr>
          <p:cNvCxnSpPr>
            <a:cxnSpLocks/>
          </p:cNvCxnSpPr>
          <p:nvPr/>
        </p:nvCxnSpPr>
        <p:spPr>
          <a:xfrm flipH="1">
            <a:off x="7086500" y="413880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489632-8D8B-D9C9-F165-2F84B4C57077}"/>
              </a:ext>
            </a:extLst>
          </p:cNvPr>
          <p:cNvCxnSpPr>
            <a:cxnSpLocks/>
          </p:cNvCxnSpPr>
          <p:nvPr/>
        </p:nvCxnSpPr>
        <p:spPr>
          <a:xfrm flipH="1">
            <a:off x="7884448" y="413076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C5CDBE-EAEA-4343-1E91-B47144595E25}"/>
              </a:ext>
            </a:extLst>
          </p:cNvPr>
          <p:cNvCxnSpPr>
            <a:cxnSpLocks/>
          </p:cNvCxnSpPr>
          <p:nvPr/>
        </p:nvCxnSpPr>
        <p:spPr>
          <a:xfrm flipH="1">
            <a:off x="8634694" y="413076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3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threads scheduled on cores?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31D68-8EDA-7830-1190-53B16DFE31F0}"/>
              </a:ext>
            </a:extLst>
          </p:cNvPr>
          <p:cNvGrpSpPr/>
          <p:nvPr/>
        </p:nvGrpSpPr>
        <p:grpSpPr>
          <a:xfrm>
            <a:off x="3219113" y="2922212"/>
            <a:ext cx="1621829" cy="1337194"/>
            <a:chOff x="1527243" y="2202957"/>
            <a:chExt cx="1935804" cy="16731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A644CC-9395-912C-D458-5D25A22B73E8}"/>
                </a:ext>
              </a:extLst>
            </p:cNvPr>
            <p:cNvSpPr/>
            <p:nvPr/>
          </p:nvSpPr>
          <p:spPr>
            <a:xfrm>
              <a:off x="1527243" y="2202957"/>
              <a:ext cx="1935804" cy="16731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E4F1B0-2CEE-F44D-62C4-B1D89DBE6931}"/>
                </a:ext>
              </a:extLst>
            </p:cNvPr>
            <p:cNvGrpSpPr/>
            <p:nvPr/>
          </p:nvGrpSpPr>
          <p:grpSpPr>
            <a:xfrm>
              <a:off x="1721796" y="2373549"/>
              <a:ext cx="1549940" cy="1318098"/>
              <a:chOff x="1721796" y="2373549"/>
              <a:chExt cx="1549940" cy="131809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76AC490-1BED-59B3-91C3-3421D0DB365C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525A3A-DC84-720A-48F5-EDA210862202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D78B-F0C8-F438-F1DB-BBDACEDB0014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7393E4-D647-54FB-AF7E-DB319C596C4D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C3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415F3B-2903-2815-FF89-9BE1EF9D414D}"/>
              </a:ext>
            </a:extLst>
          </p:cNvPr>
          <p:cNvSpPr txBox="1"/>
          <p:nvPr/>
        </p:nvSpPr>
        <p:spPr>
          <a:xfrm>
            <a:off x="1539339" y="1570762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NewRomanPSMT"/>
              </a:rPr>
              <a:t>Number of cores     =  4</a:t>
            </a:r>
          </a:p>
          <a:p>
            <a:r>
              <a:rPr lang="en-IN" sz="2000" dirty="0">
                <a:latin typeface="TimesNewRomanPSMT"/>
              </a:rPr>
              <a:t>Number of threads =  8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EFFE48-FAA4-04B6-C913-C76573A1419B}"/>
              </a:ext>
            </a:extLst>
          </p:cNvPr>
          <p:cNvGrpSpPr/>
          <p:nvPr/>
        </p:nvGrpSpPr>
        <p:grpSpPr>
          <a:xfrm>
            <a:off x="5886983" y="2928063"/>
            <a:ext cx="3268238" cy="1337194"/>
            <a:chOff x="5603388" y="2519464"/>
            <a:chExt cx="3268238" cy="133719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D8236B-23E6-E1FB-9689-36D17F4CAEF8}"/>
                </a:ext>
              </a:extLst>
            </p:cNvPr>
            <p:cNvSpPr/>
            <p:nvPr/>
          </p:nvSpPr>
          <p:spPr>
            <a:xfrm>
              <a:off x="5603388" y="2519464"/>
              <a:ext cx="3268238" cy="13371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9A0746-CFA0-2C8A-BC7B-591A8BE8AE88}"/>
                </a:ext>
              </a:extLst>
            </p:cNvPr>
            <p:cNvGrpSpPr/>
            <p:nvPr/>
          </p:nvGrpSpPr>
          <p:grpSpPr>
            <a:xfrm>
              <a:off x="5766386" y="2655802"/>
              <a:ext cx="1298550" cy="1053429"/>
              <a:chOff x="1721796" y="2373549"/>
              <a:chExt cx="1549940" cy="131809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E9B39E-8172-2270-7A4E-15FCB57674A4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A9224D-116F-82B2-3F65-8E00A5BF5E41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4E2DE9-2AFB-C2C1-B139-CCE6106FB792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340B9D-8AB1-70A1-24C0-0A3E06DD6F23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C5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AA9196-7C27-6E1D-8E13-D4C146248F1F}"/>
                </a:ext>
              </a:extLst>
            </p:cNvPr>
            <p:cNvSpPr/>
            <p:nvPr/>
          </p:nvSpPr>
          <p:spPr>
            <a:xfrm>
              <a:off x="7319006" y="2655802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8A26F0-3312-73D6-702C-9A038AD2F443}"/>
                </a:ext>
              </a:extLst>
            </p:cNvPr>
            <p:cNvSpPr/>
            <p:nvPr/>
          </p:nvSpPr>
          <p:spPr>
            <a:xfrm>
              <a:off x="8095963" y="2655802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AA0A2-B173-01F8-A818-C390998A31DD}"/>
                </a:ext>
              </a:extLst>
            </p:cNvPr>
            <p:cNvSpPr/>
            <p:nvPr/>
          </p:nvSpPr>
          <p:spPr>
            <a:xfrm>
              <a:off x="7319006" y="3289414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68CA4A-F3BB-6218-C367-6C314D903925}"/>
                </a:ext>
              </a:extLst>
            </p:cNvPr>
            <p:cNvSpPr/>
            <p:nvPr/>
          </p:nvSpPr>
          <p:spPr>
            <a:xfrm>
              <a:off x="8095963" y="3289414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C7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83775D-A9FC-A37D-B879-98879C1D7E7A}"/>
              </a:ext>
            </a:extLst>
          </p:cNvPr>
          <p:cNvSpPr txBox="1"/>
          <p:nvPr/>
        </p:nvSpPr>
        <p:spPr>
          <a:xfrm>
            <a:off x="1322343" y="3092005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Physical view</a:t>
            </a:r>
          </a:p>
          <a:p>
            <a:pPr algn="ctr"/>
            <a:r>
              <a:rPr lang="en-IN" sz="2000" dirty="0">
                <a:latin typeface="TimesNewRomanPSMT"/>
              </a:rPr>
              <a:t>Without</a:t>
            </a:r>
          </a:p>
          <a:p>
            <a:pPr algn="ctr"/>
            <a:r>
              <a:rPr lang="en-IN" sz="2000" dirty="0">
                <a:latin typeface="TimesNewRomanPSMT"/>
              </a:rPr>
              <a:t>Hyperthreading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0799C-EB10-1929-9E15-42C6BEB070B0}"/>
              </a:ext>
            </a:extLst>
          </p:cNvPr>
          <p:cNvSpPr txBox="1"/>
          <p:nvPr/>
        </p:nvSpPr>
        <p:spPr>
          <a:xfrm>
            <a:off x="9318219" y="3088828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Logical view</a:t>
            </a:r>
          </a:p>
          <a:p>
            <a:pPr algn="ctr"/>
            <a:r>
              <a:rPr lang="en-IN" sz="2000" dirty="0">
                <a:latin typeface="TimesNewRomanPSMT"/>
              </a:rPr>
              <a:t>With</a:t>
            </a:r>
          </a:p>
          <a:p>
            <a:pPr algn="ctr"/>
            <a:r>
              <a:rPr lang="en-IN" sz="2000" dirty="0">
                <a:latin typeface="TimesNewRomanPSMT"/>
              </a:rPr>
              <a:t>Hyperthreading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70C33-37F6-71B7-F515-FD33E901B656}"/>
              </a:ext>
            </a:extLst>
          </p:cNvPr>
          <p:cNvSpPr txBox="1"/>
          <p:nvPr/>
        </p:nvSpPr>
        <p:spPr>
          <a:xfrm>
            <a:off x="6103829" y="228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1495AD-4749-1541-8582-DE95632E830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6310778" y="265602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83D5BD-0426-BF38-230A-440A627CFDFB}"/>
              </a:ext>
            </a:extLst>
          </p:cNvPr>
          <p:cNvSpPr txBox="1"/>
          <p:nvPr/>
        </p:nvSpPr>
        <p:spPr>
          <a:xfrm>
            <a:off x="6854075" y="228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ABFF0E-881A-6FD4-889E-9686DFF861C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061024" y="265602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1A2401-CF30-A87A-3989-F6BDBF3AEDF5}"/>
              </a:ext>
            </a:extLst>
          </p:cNvPr>
          <p:cNvSpPr txBox="1"/>
          <p:nvPr/>
        </p:nvSpPr>
        <p:spPr>
          <a:xfrm>
            <a:off x="7652023" y="2278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B9D099-9E11-D305-442A-6CDA869438F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858972" y="264798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66EA8-2028-9800-9697-0FA8FEF9F3B2}"/>
              </a:ext>
            </a:extLst>
          </p:cNvPr>
          <p:cNvSpPr txBox="1"/>
          <p:nvPr/>
        </p:nvSpPr>
        <p:spPr>
          <a:xfrm>
            <a:off x="8402269" y="2278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07229F-0B9E-7124-836C-D34BB04F93A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609218" y="264798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8D7900D-1454-C53D-AD72-01B06EAEC629}"/>
              </a:ext>
            </a:extLst>
          </p:cNvPr>
          <p:cNvSpPr txBox="1"/>
          <p:nvPr/>
        </p:nvSpPr>
        <p:spPr>
          <a:xfrm>
            <a:off x="6115681" y="453910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DD2C3C-00FB-A2AB-24FC-71283D93886D}"/>
              </a:ext>
            </a:extLst>
          </p:cNvPr>
          <p:cNvSpPr txBox="1"/>
          <p:nvPr/>
        </p:nvSpPr>
        <p:spPr>
          <a:xfrm>
            <a:off x="6865927" y="453910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8173A3-259B-70D2-472D-8DA4AB17B845}"/>
              </a:ext>
            </a:extLst>
          </p:cNvPr>
          <p:cNvSpPr txBox="1"/>
          <p:nvPr/>
        </p:nvSpPr>
        <p:spPr>
          <a:xfrm>
            <a:off x="7663875" y="453106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6873D7-FAE3-733F-1057-C93CD609AA82}"/>
              </a:ext>
            </a:extLst>
          </p:cNvPr>
          <p:cNvSpPr txBox="1"/>
          <p:nvPr/>
        </p:nvSpPr>
        <p:spPr>
          <a:xfrm>
            <a:off x="8414121" y="453106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21FF47-0311-271A-D43A-6064458D0F1D}"/>
              </a:ext>
            </a:extLst>
          </p:cNvPr>
          <p:cNvCxnSpPr>
            <a:cxnSpLocks/>
          </p:cNvCxnSpPr>
          <p:nvPr/>
        </p:nvCxnSpPr>
        <p:spPr>
          <a:xfrm flipH="1">
            <a:off x="6336254" y="413880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FCC9D6-D81C-274F-4F9F-6DC10B92DB98}"/>
              </a:ext>
            </a:extLst>
          </p:cNvPr>
          <p:cNvCxnSpPr>
            <a:cxnSpLocks/>
          </p:cNvCxnSpPr>
          <p:nvPr/>
        </p:nvCxnSpPr>
        <p:spPr>
          <a:xfrm flipH="1">
            <a:off x="7086500" y="413880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489632-8D8B-D9C9-F165-2F84B4C57077}"/>
              </a:ext>
            </a:extLst>
          </p:cNvPr>
          <p:cNvCxnSpPr>
            <a:cxnSpLocks/>
          </p:cNvCxnSpPr>
          <p:nvPr/>
        </p:nvCxnSpPr>
        <p:spPr>
          <a:xfrm flipH="1">
            <a:off x="7884448" y="413076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C5CDBE-EAEA-4343-1E91-B47144595E25}"/>
              </a:ext>
            </a:extLst>
          </p:cNvPr>
          <p:cNvCxnSpPr>
            <a:cxnSpLocks/>
          </p:cNvCxnSpPr>
          <p:nvPr/>
        </p:nvCxnSpPr>
        <p:spPr>
          <a:xfrm flipH="1">
            <a:off x="8634694" y="413076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B27644-E693-C042-AD9B-F4CFE93E5C13}"/>
              </a:ext>
            </a:extLst>
          </p:cNvPr>
          <p:cNvSpPr txBox="1"/>
          <p:nvPr/>
        </p:nvSpPr>
        <p:spPr>
          <a:xfrm>
            <a:off x="415600" y="5287238"/>
            <a:ext cx="10985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NewRomanPSMT"/>
              </a:rPr>
              <a:t>In this case if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hyperthreading</a:t>
            </a:r>
            <a:r>
              <a:rPr lang="en-IN" sz="2000" dirty="0">
                <a:latin typeface="TimesNewRomanPSMT"/>
              </a:rPr>
              <a:t> is supported then logically first 8 threads gets scheduled arbitrarily on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8 virtual cores </a:t>
            </a:r>
            <a:r>
              <a:rPr lang="en-IN" sz="2000" dirty="0">
                <a:latin typeface="TimesNewRomanPSMT"/>
              </a:rPr>
              <a:t>then remaining 8 threads get scheduled arbitrarily on 8 virtual cores</a:t>
            </a:r>
          </a:p>
        </p:txBody>
      </p:sp>
    </p:spTree>
    <p:extLst>
      <p:ext uri="{BB962C8B-B14F-4D97-AF65-F5344CB8AC3E}">
        <p14:creationId xmlns:p14="http://schemas.microsoft.com/office/powerpoint/2010/main" val="933807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threads scheduled on cores?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31D68-8EDA-7830-1190-53B16DFE31F0}"/>
              </a:ext>
            </a:extLst>
          </p:cNvPr>
          <p:cNvGrpSpPr/>
          <p:nvPr/>
        </p:nvGrpSpPr>
        <p:grpSpPr>
          <a:xfrm>
            <a:off x="3219113" y="2922212"/>
            <a:ext cx="1621829" cy="1337194"/>
            <a:chOff x="1527243" y="2202957"/>
            <a:chExt cx="1935804" cy="16731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A644CC-9395-912C-D458-5D25A22B73E8}"/>
                </a:ext>
              </a:extLst>
            </p:cNvPr>
            <p:cNvSpPr/>
            <p:nvPr/>
          </p:nvSpPr>
          <p:spPr>
            <a:xfrm>
              <a:off x="1527243" y="2202957"/>
              <a:ext cx="1935804" cy="16731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E4F1B0-2CEE-F44D-62C4-B1D89DBE6931}"/>
                </a:ext>
              </a:extLst>
            </p:cNvPr>
            <p:cNvGrpSpPr/>
            <p:nvPr/>
          </p:nvGrpSpPr>
          <p:grpSpPr>
            <a:xfrm>
              <a:off x="1721796" y="2373549"/>
              <a:ext cx="1549940" cy="1318098"/>
              <a:chOff x="1721796" y="2373549"/>
              <a:chExt cx="1549940" cy="131809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76AC490-1BED-59B3-91C3-3421D0DB365C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525A3A-DC84-720A-48F5-EDA210862202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D78B-F0C8-F438-F1DB-BBDACEDB0014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7393E4-D647-54FB-AF7E-DB319C596C4D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C3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415F3B-2903-2815-FF89-9BE1EF9D414D}"/>
              </a:ext>
            </a:extLst>
          </p:cNvPr>
          <p:cNvSpPr txBox="1"/>
          <p:nvPr/>
        </p:nvSpPr>
        <p:spPr>
          <a:xfrm>
            <a:off x="1539339" y="1570762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NewRomanPSMT"/>
              </a:rPr>
              <a:t>Number of cores     =  4</a:t>
            </a:r>
          </a:p>
          <a:p>
            <a:r>
              <a:rPr lang="en-IN" sz="2000" dirty="0">
                <a:latin typeface="TimesNewRomanPSMT"/>
              </a:rPr>
              <a:t>Number of threads =  8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EFFE48-FAA4-04B6-C913-C76573A1419B}"/>
              </a:ext>
            </a:extLst>
          </p:cNvPr>
          <p:cNvGrpSpPr/>
          <p:nvPr/>
        </p:nvGrpSpPr>
        <p:grpSpPr>
          <a:xfrm>
            <a:off x="5886983" y="2928063"/>
            <a:ext cx="3268238" cy="1337194"/>
            <a:chOff x="5603388" y="2519464"/>
            <a:chExt cx="3268238" cy="133719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D8236B-23E6-E1FB-9689-36D17F4CAEF8}"/>
                </a:ext>
              </a:extLst>
            </p:cNvPr>
            <p:cNvSpPr/>
            <p:nvPr/>
          </p:nvSpPr>
          <p:spPr>
            <a:xfrm>
              <a:off x="5603388" y="2519464"/>
              <a:ext cx="3268238" cy="13371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9A0746-CFA0-2C8A-BC7B-591A8BE8AE88}"/>
                </a:ext>
              </a:extLst>
            </p:cNvPr>
            <p:cNvGrpSpPr/>
            <p:nvPr/>
          </p:nvGrpSpPr>
          <p:grpSpPr>
            <a:xfrm>
              <a:off x="5766386" y="2655802"/>
              <a:ext cx="1298550" cy="1053429"/>
              <a:chOff x="1721796" y="2373549"/>
              <a:chExt cx="1549940" cy="131809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E9B39E-8172-2270-7A4E-15FCB57674A4}"/>
                  </a:ext>
                </a:extLst>
              </p:cNvPr>
              <p:cNvSpPr/>
              <p:nvPr/>
            </p:nvSpPr>
            <p:spPr>
              <a:xfrm>
                <a:off x="172179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A9224D-116F-82B2-3F65-8E00A5BF5E41}"/>
                  </a:ext>
                </a:extLst>
              </p:cNvPr>
              <p:cNvSpPr/>
              <p:nvPr/>
            </p:nvSpPr>
            <p:spPr>
              <a:xfrm>
                <a:off x="2649166" y="2373549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4E2DE9-2AFB-C2C1-B139-CCE6106FB792}"/>
                  </a:ext>
                </a:extLst>
              </p:cNvPr>
              <p:cNvSpPr/>
              <p:nvPr/>
            </p:nvSpPr>
            <p:spPr>
              <a:xfrm>
                <a:off x="172179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340B9D-8AB1-70A1-24C0-0A3E06DD6F23}"/>
                  </a:ext>
                </a:extLst>
              </p:cNvPr>
              <p:cNvSpPr/>
              <p:nvPr/>
            </p:nvSpPr>
            <p:spPr>
              <a:xfrm>
                <a:off x="2649166" y="3166353"/>
                <a:ext cx="622570" cy="525294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C5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AA9196-7C27-6E1D-8E13-D4C146248F1F}"/>
                </a:ext>
              </a:extLst>
            </p:cNvPr>
            <p:cNvSpPr/>
            <p:nvPr/>
          </p:nvSpPr>
          <p:spPr>
            <a:xfrm>
              <a:off x="7319006" y="2655802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8A26F0-3312-73D6-702C-9A038AD2F443}"/>
                </a:ext>
              </a:extLst>
            </p:cNvPr>
            <p:cNvSpPr/>
            <p:nvPr/>
          </p:nvSpPr>
          <p:spPr>
            <a:xfrm>
              <a:off x="8095963" y="2655802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AA0A2-B173-01F8-A818-C390998A31DD}"/>
                </a:ext>
              </a:extLst>
            </p:cNvPr>
            <p:cNvSpPr/>
            <p:nvPr/>
          </p:nvSpPr>
          <p:spPr>
            <a:xfrm>
              <a:off x="7319006" y="3289414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68CA4A-F3BB-6218-C367-6C314D903925}"/>
                </a:ext>
              </a:extLst>
            </p:cNvPr>
            <p:cNvSpPr/>
            <p:nvPr/>
          </p:nvSpPr>
          <p:spPr>
            <a:xfrm>
              <a:off x="8095963" y="3289414"/>
              <a:ext cx="521593" cy="41981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C7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83775D-A9FC-A37D-B879-98879C1D7E7A}"/>
              </a:ext>
            </a:extLst>
          </p:cNvPr>
          <p:cNvSpPr txBox="1"/>
          <p:nvPr/>
        </p:nvSpPr>
        <p:spPr>
          <a:xfrm>
            <a:off x="1322343" y="3092005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Physical view</a:t>
            </a:r>
          </a:p>
          <a:p>
            <a:pPr algn="ctr"/>
            <a:r>
              <a:rPr lang="en-IN" sz="2000" dirty="0">
                <a:latin typeface="TimesNewRomanPSMT"/>
              </a:rPr>
              <a:t>Without</a:t>
            </a:r>
          </a:p>
          <a:p>
            <a:pPr algn="ctr"/>
            <a:r>
              <a:rPr lang="en-IN" sz="2000" dirty="0">
                <a:latin typeface="TimesNewRomanPSMT"/>
              </a:rPr>
              <a:t>Hyperthreading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0799C-EB10-1929-9E15-42C6BEB070B0}"/>
              </a:ext>
            </a:extLst>
          </p:cNvPr>
          <p:cNvSpPr txBox="1"/>
          <p:nvPr/>
        </p:nvSpPr>
        <p:spPr>
          <a:xfrm>
            <a:off x="9318219" y="3088828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TimesNewRomanPSMT"/>
              </a:rPr>
              <a:t>Logical view</a:t>
            </a:r>
          </a:p>
          <a:p>
            <a:pPr algn="ctr"/>
            <a:r>
              <a:rPr lang="en-IN" sz="2000" dirty="0">
                <a:latin typeface="TimesNewRomanPSMT"/>
              </a:rPr>
              <a:t>With</a:t>
            </a:r>
          </a:p>
          <a:p>
            <a:pPr algn="ctr"/>
            <a:r>
              <a:rPr lang="en-IN" sz="2000" dirty="0">
                <a:latin typeface="TimesNewRomanPSMT"/>
              </a:rPr>
              <a:t>Hyperthreading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70C33-37F6-71B7-F515-FD33E901B656}"/>
              </a:ext>
            </a:extLst>
          </p:cNvPr>
          <p:cNvSpPr txBox="1"/>
          <p:nvPr/>
        </p:nvSpPr>
        <p:spPr>
          <a:xfrm>
            <a:off x="6103829" y="228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T9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1495AD-4749-1541-8582-DE95632E830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6310778" y="265602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83D5BD-0426-BF38-230A-440A627CFDFB}"/>
              </a:ext>
            </a:extLst>
          </p:cNvPr>
          <p:cNvSpPr txBox="1"/>
          <p:nvPr/>
        </p:nvSpPr>
        <p:spPr>
          <a:xfrm>
            <a:off x="6854075" y="228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ABFF0E-881A-6FD4-889E-9686DFF861C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061024" y="265602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1A2401-CF30-A87A-3989-F6BDBF3AEDF5}"/>
              </a:ext>
            </a:extLst>
          </p:cNvPr>
          <p:cNvSpPr txBox="1"/>
          <p:nvPr/>
        </p:nvSpPr>
        <p:spPr>
          <a:xfrm>
            <a:off x="7584393" y="22786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T12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B9D099-9E11-D305-442A-6CDA869438F2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>
            <a:off x="7862675" y="2647980"/>
            <a:ext cx="723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66EA8-2028-9800-9697-0FA8FEF9F3B2}"/>
              </a:ext>
            </a:extLst>
          </p:cNvPr>
          <p:cNvSpPr txBox="1"/>
          <p:nvPr/>
        </p:nvSpPr>
        <p:spPr>
          <a:xfrm>
            <a:off x="8356412" y="228668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T15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07229F-0B9E-7124-836C-D34BB04F93A1}"/>
              </a:ext>
            </a:extLst>
          </p:cNvPr>
          <p:cNvCxnSpPr>
            <a:cxnSpLocks/>
            <a:stCxn id="47" idx="2"/>
            <a:endCxn id="24" idx="0"/>
          </p:cNvCxnSpPr>
          <p:nvPr/>
        </p:nvCxnSpPr>
        <p:spPr>
          <a:xfrm>
            <a:off x="8634694" y="2656021"/>
            <a:ext cx="5661" cy="40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8D7900D-1454-C53D-AD72-01B06EAEC629}"/>
              </a:ext>
            </a:extLst>
          </p:cNvPr>
          <p:cNvSpPr txBox="1"/>
          <p:nvPr/>
        </p:nvSpPr>
        <p:spPr>
          <a:xfrm>
            <a:off x="6049981" y="4511199"/>
            <a:ext cx="6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T13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DD2C3C-00FB-A2AB-24FC-71283D93886D}"/>
              </a:ext>
            </a:extLst>
          </p:cNvPr>
          <p:cNvSpPr txBox="1"/>
          <p:nvPr/>
        </p:nvSpPr>
        <p:spPr>
          <a:xfrm>
            <a:off x="6767916" y="4539140"/>
            <a:ext cx="62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8173A3-259B-70D2-472D-8DA4AB17B845}"/>
              </a:ext>
            </a:extLst>
          </p:cNvPr>
          <p:cNvSpPr txBox="1"/>
          <p:nvPr/>
        </p:nvSpPr>
        <p:spPr>
          <a:xfrm>
            <a:off x="7629797" y="4531034"/>
            <a:ext cx="61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6873D7-FAE3-733F-1057-C93CD609AA82}"/>
              </a:ext>
            </a:extLst>
          </p:cNvPr>
          <p:cNvSpPr txBox="1"/>
          <p:nvPr/>
        </p:nvSpPr>
        <p:spPr>
          <a:xfrm>
            <a:off x="8334932" y="4517735"/>
            <a:ext cx="61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NewRomanPSMT"/>
              </a:rPr>
              <a:t>T10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21FF47-0311-271A-D43A-6064458D0F1D}"/>
              </a:ext>
            </a:extLst>
          </p:cNvPr>
          <p:cNvCxnSpPr>
            <a:cxnSpLocks/>
          </p:cNvCxnSpPr>
          <p:nvPr/>
        </p:nvCxnSpPr>
        <p:spPr>
          <a:xfrm flipH="1">
            <a:off x="6336254" y="413880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FCC9D6-D81C-274F-4F9F-6DC10B92DB98}"/>
              </a:ext>
            </a:extLst>
          </p:cNvPr>
          <p:cNvCxnSpPr>
            <a:cxnSpLocks/>
          </p:cNvCxnSpPr>
          <p:nvPr/>
        </p:nvCxnSpPr>
        <p:spPr>
          <a:xfrm flipH="1">
            <a:off x="7086500" y="4138801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489632-8D8B-D9C9-F165-2F84B4C57077}"/>
              </a:ext>
            </a:extLst>
          </p:cNvPr>
          <p:cNvCxnSpPr>
            <a:cxnSpLocks/>
          </p:cNvCxnSpPr>
          <p:nvPr/>
        </p:nvCxnSpPr>
        <p:spPr>
          <a:xfrm flipH="1">
            <a:off x="7884448" y="413076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C5CDBE-EAEA-4343-1E91-B47144595E25}"/>
              </a:ext>
            </a:extLst>
          </p:cNvPr>
          <p:cNvCxnSpPr>
            <a:cxnSpLocks/>
          </p:cNvCxnSpPr>
          <p:nvPr/>
        </p:nvCxnSpPr>
        <p:spPr>
          <a:xfrm flipH="1">
            <a:off x="8634694" y="4130760"/>
            <a:ext cx="13624" cy="4083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B27644-E693-C042-AD9B-F4CFE93E5C13}"/>
              </a:ext>
            </a:extLst>
          </p:cNvPr>
          <p:cNvSpPr txBox="1"/>
          <p:nvPr/>
        </p:nvSpPr>
        <p:spPr>
          <a:xfrm>
            <a:off x="415600" y="5287238"/>
            <a:ext cx="10985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NewRomanPSMT"/>
              </a:rPr>
              <a:t>In this case if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hyperthreading</a:t>
            </a:r>
            <a:r>
              <a:rPr lang="en-IN" sz="2000" dirty="0">
                <a:latin typeface="TimesNewRomanPSMT"/>
              </a:rPr>
              <a:t> is supported then logically first 8 threads gets scheduled arbitrarily on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8 virtual cores </a:t>
            </a:r>
            <a:r>
              <a:rPr lang="en-IN" sz="2000" dirty="0">
                <a:latin typeface="TimesNewRomanPSMT"/>
              </a:rPr>
              <a:t>then remaining 8 threads get scheduled arbitrarily on 8 virtual cores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C6EF8AC0-8EF8-4A7C-E087-697EF48EF65C}"/>
              </a:ext>
            </a:extLst>
          </p:cNvPr>
          <p:cNvSpPr/>
          <p:nvPr/>
        </p:nvSpPr>
        <p:spPr>
          <a:xfrm>
            <a:off x="456004" y="6107470"/>
            <a:ext cx="3035730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Refer to the code </a:t>
            </a:r>
            <a:r>
              <a:rPr lang="en-IN" dirty="0" err="1"/>
              <a:t>Threads.c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68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number of threads?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4CD059-D41E-F3D4-E657-9A4361613E1A}"/>
              </a:ext>
            </a:extLst>
          </p:cNvPr>
          <p:cNvSpPr txBox="1"/>
          <p:nvPr/>
        </p:nvSpPr>
        <p:spPr>
          <a:xfrm>
            <a:off x="415600" y="1673158"/>
            <a:ext cx="11063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2629"/>
                </a:solidFill>
                <a:effectLst/>
                <a:latin typeface="TimesNewRomanPSMT"/>
              </a:rPr>
              <a:t>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NewRomanPSMT"/>
              </a:rPr>
              <a:t>maximum number of threads </a:t>
            </a:r>
            <a:r>
              <a:rPr lang="en-US" sz="2400" b="0" i="0" dirty="0">
                <a:solidFill>
                  <a:srgbClr val="232629"/>
                </a:solidFill>
                <a:effectLst/>
                <a:latin typeface="TimesNewRomanPSMT"/>
              </a:rPr>
              <a:t>you CAN create depends on your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NewRomanPSMT"/>
              </a:rPr>
              <a:t>system</a:t>
            </a:r>
            <a:r>
              <a:rPr lang="en-US" sz="2400" b="0" i="0" dirty="0">
                <a:solidFill>
                  <a:srgbClr val="232629"/>
                </a:solidFill>
                <a:effectLst/>
                <a:latin typeface="TimesNewRomanPSM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NewRomanPSMT"/>
              </a:rPr>
              <a:t>In Linux you can find this out using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TimesNewRomanPSMT"/>
              </a:rPr>
              <a:t>cat /proc/sys/kernel/threads-max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NewRomanPSMT"/>
              </a:rPr>
              <a:t>However, launching may threads would totally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overload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NewRomanPSMT"/>
              </a:rPr>
              <a:t>As a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rule of thumb</a:t>
            </a:r>
            <a:r>
              <a:rPr lang="en-US" sz="2400" dirty="0">
                <a:latin typeface="TimesNewRomanPSMT"/>
              </a:rPr>
              <a:t>, you should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not need to exceed the number of available logical processors</a:t>
            </a:r>
            <a:r>
              <a:rPr lang="en-US" sz="2400" dirty="0">
                <a:latin typeface="TimesNewRomanPSMT"/>
              </a:rPr>
              <a:t> in your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NewRomanPSMT"/>
              </a:rPr>
              <a:t>If you launch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many threads than available cores</a:t>
            </a:r>
            <a:r>
              <a:rPr lang="en-US" sz="2400" dirty="0">
                <a:latin typeface="TimesNewRomanPSMT"/>
              </a:rPr>
              <a:t>, at max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N threads </a:t>
            </a:r>
            <a:r>
              <a:rPr lang="en-US" sz="2400" dirty="0">
                <a:latin typeface="TimesNewRomanPSMT"/>
              </a:rPr>
              <a:t>can execute in parallel where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N is total number of cores</a:t>
            </a:r>
            <a:r>
              <a:rPr lang="en-US" sz="2400" dirty="0">
                <a:latin typeface="TimesNewRomanPSMT"/>
              </a:rPr>
              <a:t> present in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NewRomanPSMT"/>
              </a:rPr>
              <a:t>Note that thread creation and deletion has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overheads</a:t>
            </a:r>
            <a:r>
              <a:rPr lang="en-US" sz="2400" dirty="0">
                <a:latin typeface="TimesNewRomanPSMT"/>
              </a:rPr>
              <a:t> associated with it</a:t>
            </a:r>
            <a:endParaRPr lang="en-IN" sz="24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592451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 program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109C6-51CA-DFD8-6FE8-D638749EB341}"/>
              </a:ext>
            </a:extLst>
          </p:cNvPr>
          <p:cNvSpPr txBox="1"/>
          <p:nvPr/>
        </p:nvSpPr>
        <p:spPr>
          <a:xfrm>
            <a:off x="307809" y="2082736"/>
            <a:ext cx="51167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omp_set_num_threads(4);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Hello 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B8790-96D0-4E31-97E5-595AE644AE05}"/>
              </a:ext>
            </a:extLst>
          </p:cNvPr>
          <p:cNvCxnSpPr>
            <a:cxnSpLocks/>
          </p:cNvCxnSpPr>
          <p:nvPr/>
        </p:nvCxnSpPr>
        <p:spPr>
          <a:xfrm>
            <a:off x="4669277" y="1675313"/>
            <a:ext cx="0" cy="3740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0286C-B409-132B-826E-7BA67890D2AA}"/>
              </a:ext>
            </a:extLst>
          </p:cNvPr>
          <p:cNvCxnSpPr/>
          <p:nvPr/>
        </p:nvCxnSpPr>
        <p:spPr>
          <a:xfrm>
            <a:off x="5898939" y="1901853"/>
            <a:ext cx="0" cy="121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D286F8-720F-CD6C-5C95-1E00A06C65D8}"/>
              </a:ext>
            </a:extLst>
          </p:cNvPr>
          <p:cNvCxnSpPr/>
          <p:nvPr/>
        </p:nvCxnSpPr>
        <p:spPr>
          <a:xfrm>
            <a:off x="8643991" y="1947367"/>
            <a:ext cx="0" cy="121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B99512-23EA-5204-5C9A-947F2BFD055C}"/>
              </a:ext>
            </a:extLst>
          </p:cNvPr>
          <p:cNvCxnSpPr/>
          <p:nvPr/>
        </p:nvCxnSpPr>
        <p:spPr>
          <a:xfrm>
            <a:off x="8660206" y="3859982"/>
            <a:ext cx="0" cy="121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78C11C-F349-209B-CB44-61C80FC6DDBA}"/>
              </a:ext>
            </a:extLst>
          </p:cNvPr>
          <p:cNvSpPr txBox="1"/>
          <p:nvPr/>
        </p:nvSpPr>
        <p:spPr>
          <a:xfrm>
            <a:off x="5392133" y="153252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Thread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19371-1669-45D7-8EE8-BE02B0FF1447}"/>
              </a:ext>
            </a:extLst>
          </p:cNvPr>
          <p:cNvSpPr txBox="1"/>
          <p:nvPr/>
        </p:nvSpPr>
        <p:spPr>
          <a:xfrm>
            <a:off x="8153400" y="1578033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Thread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998C-88F0-9FB5-D71B-3801CDCFB25B}"/>
              </a:ext>
            </a:extLst>
          </p:cNvPr>
          <p:cNvSpPr txBox="1"/>
          <p:nvPr/>
        </p:nvSpPr>
        <p:spPr>
          <a:xfrm>
            <a:off x="8153400" y="348738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Thread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5A26-7DC0-17CF-A492-6FF7DAE33BD1}"/>
              </a:ext>
            </a:extLst>
          </p:cNvPr>
          <p:cNvSpPr txBox="1"/>
          <p:nvPr/>
        </p:nvSpPr>
        <p:spPr>
          <a:xfrm>
            <a:off x="4809924" y="3188516"/>
            <a:ext cx="258819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Hello 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C8B6B-C292-46A2-B924-F09743697AC0}"/>
              </a:ext>
            </a:extLst>
          </p:cNvPr>
          <p:cNvSpPr txBox="1"/>
          <p:nvPr/>
        </p:nvSpPr>
        <p:spPr>
          <a:xfrm>
            <a:off x="7740804" y="3191227"/>
            <a:ext cx="258819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Hello 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706B7-FB20-C757-5398-15B7E6470EB2}"/>
              </a:ext>
            </a:extLst>
          </p:cNvPr>
          <p:cNvSpPr txBox="1"/>
          <p:nvPr/>
        </p:nvSpPr>
        <p:spPr>
          <a:xfrm>
            <a:off x="5006986" y="5133888"/>
            <a:ext cx="251573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Hello 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BD08E-6620-456F-D47E-B2D63B570FA4}"/>
              </a:ext>
            </a:extLst>
          </p:cNvPr>
          <p:cNvSpPr txBox="1"/>
          <p:nvPr/>
        </p:nvSpPr>
        <p:spPr>
          <a:xfrm>
            <a:off x="7740805" y="5133888"/>
            <a:ext cx="2482963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Hello 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86F35-B313-9630-8495-7DA5588D239D}"/>
              </a:ext>
            </a:extLst>
          </p:cNvPr>
          <p:cNvCxnSpPr/>
          <p:nvPr/>
        </p:nvCxnSpPr>
        <p:spPr>
          <a:xfrm>
            <a:off x="5898939" y="3865964"/>
            <a:ext cx="0" cy="121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AD1B52-93A2-067B-7CB8-473E40877E11}"/>
              </a:ext>
            </a:extLst>
          </p:cNvPr>
          <p:cNvSpPr txBox="1"/>
          <p:nvPr/>
        </p:nvSpPr>
        <p:spPr>
          <a:xfrm>
            <a:off x="5392133" y="349663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Thread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65ABE-7E00-0FB9-CAAF-48A3388434D3}"/>
              </a:ext>
            </a:extLst>
          </p:cNvPr>
          <p:cNvSpPr/>
          <p:nvPr/>
        </p:nvSpPr>
        <p:spPr>
          <a:xfrm>
            <a:off x="323251" y="5574465"/>
            <a:ext cx="11151374" cy="7407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useful work is done in parallel! Rather same task is performed by all threads in parallel</a:t>
            </a:r>
          </a:p>
          <a:p>
            <a:pPr algn="ctr"/>
            <a:r>
              <a:rPr lang="en-IN" dirty="0"/>
              <a:t>THIS IS NOT PARALLEL COMPUTING!</a:t>
            </a:r>
          </a:p>
        </p:txBody>
      </p:sp>
    </p:spTree>
    <p:extLst>
      <p:ext uri="{BB962C8B-B14F-4D97-AF65-F5344CB8AC3E}">
        <p14:creationId xmlns:p14="http://schemas.microsoft.com/office/powerpoint/2010/main" val="139752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Top 500 Supercomputers in the world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8D95E-A234-7831-608F-60A37668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652" y="2671257"/>
            <a:ext cx="2829129" cy="49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Top 500 Supercomputers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EB83D-D1FB-C334-543A-B157D38A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13" y="3164428"/>
            <a:ext cx="1924050" cy="109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3F773-8140-2078-16B4-C61AC07F5973}"/>
              </a:ext>
            </a:extLst>
          </p:cNvPr>
          <p:cNvSpPr txBox="1"/>
          <p:nvPr/>
        </p:nvSpPr>
        <p:spPr>
          <a:xfrm>
            <a:off x="1703652" y="4568308"/>
            <a:ext cx="264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https://www.top500.org/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9336E-3B19-44E8-B85A-707905D73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360" y="1360550"/>
            <a:ext cx="5649558" cy="49958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25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 in parallel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343733-6475-7998-99C1-5275F7139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496252"/>
              </p:ext>
            </p:extLst>
          </p:nvPr>
        </p:nvGraphicFramePr>
        <p:xfrm>
          <a:off x="509048" y="1915997"/>
          <a:ext cx="3968685" cy="302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470578-70E0-CEA3-7A4F-C02626820068}"/>
              </a:ext>
            </a:extLst>
          </p:cNvPr>
          <p:cNvSpPr/>
          <p:nvPr/>
        </p:nvSpPr>
        <p:spPr>
          <a:xfrm>
            <a:off x="5126784" y="1708699"/>
            <a:ext cx="1414021" cy="69522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Analyse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A2843-706A-8A17-E90C-34FD67241B22}"/>
              </a:ext>
            </a:extLst>
          </p:cNvPr>
          <p:cNvSpPr txBox="1"/>
          <p:nvPr/>
        </p:nvSpPr>
        <p:spPr>
          <a:xfrm>
            <a:off x="5126783" y="2611060"/>
            <a:ext cx="6169827" cy="224676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Write sequential code for the given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Profile: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NewRomanPSMT"/>
              </a:rPr>
              <a:t>Find out hotspots in the sequential code using profilers or clock() functions.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NewRomanPSMT"/>
              </a:rPr>
              <a:t>Sort all the functions in descending order according to their execution 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TimesNewRomanPSMT"/>
              </a:rPr>
              <a:t>Target one by one function for parallelization.</a:t>
            </a:r>
          </a:p>
        </p:txBody>
      </p:sp>
    </p:spTree>
    <p:extLst>
      <p:ext uri="{BB962C8B-B14F-4D97-AF65-F5344CB8AC3E}">
        <p14:creationId xmlns:p14="http://schemas.microsoft.com/office/powerpoint/2010/main" val="2187620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 in parallel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343733-6475-7998-99C1-5275F7139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72361"/>
              </p:ext>
            </p:extLst>
          </p:nvPr>
        </p:nvGraphicFramePr>
        <p:xfrm>
          <a:off x="509048" y="1915997"/>
          <a:ext cx="3968685" cy="302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470578-70E0-CEA3-7A4F-C02626820068}"/>
              </a:ext>
            </a:extLst>
          </p:cNvPr>
          <p:cNvSpPr/>
          <p:nvPr/>
        </p:nvSpPr>
        <p:spPr>
          <a:xfrm>
            <a:off x="5126784" y="1708699"/>
            <a:ext cx="1414021" cy="695228"/>
          </a:xfrm>
          <a:prstGeom prst="roundRect">
            <a:avLst/>
          </a:prstGeom>
          <a:solidFill>
            <a:srgbClr val="94F319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Parallelize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A2843-706A-8A17-E90C-34FD67241B22}"/>
              </a:ext>
            </a:extLst>
          </p:cNvPr>
          <p:cNvSpPr txBox="1"/>
          <p:nvPr/>
        </p:nvSpPr>
        <p:spPr>
          <a:xfrm>
            <a:off x="5126783" y="2611060"/>
            <a:ext cx="6169827" cy="16312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Select a hotspot from analyse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Identify the parallelism within the function – independent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Divide the tasks among multiple compute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Execute tasks in parallel </a:t>
            </a:r>
          </a:p>
        </p:txBody>
      </p:sp>
    </p:spTree>
    <p:extLst>
      <p:ext uri="{BB962C8B-B14F-4D97-AF65-F5344CB8AC3E}">
        <p14:creationId xmlns:p14="http://schemas.microsoft.com/office/powerpoint/2010/main" val="411869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 in parallel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343733-6475-7998-99C1-5275F7139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623736"/>
              </p:ext>
            </p:extLst>
          </p:nvPr>
        </p:nvGraphicFramePr>
        <p:xfrm>
          <a:off x="509048" y="1915997"/>
          <a:ext cx="3968685" cy="302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470578-70E0-CEA3-7A4F-C02626820068}"/>
              </a:ext>
            </a:extLst>
          </p:cNvPr>
          <p:cNvSpPr/>
          <p:nvPr/>
        </p:nvSpPr>
        <p:spPr>
          <a:xfrm>
            <a:off x="5126784" y="1708699"/>
            <a:ext cx="1414021" cy="695228"/>
          </a:xfrm>
          <a:prstGeom prst="roundRect">
            <a:avLst/>
          </a:prstGeom>
          <a:solidFill>
            <a:srgbClr val="30E845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Validate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A2843-706A-8A17-E90C-34FD67241B22}"/>
              </a:ext>
            </a:extLst>
          </p:cNvPr>
          <p:cNvSpPr txBox="1"/>
          <p:nvPr/>
        </p:nvSpPr>
        <p:spPr>
          <a:xfrm>
            <a:off x="5126783" y="2611060"/>
            <a:ext cx="6169827" cy="224676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Validate the results – compare the sequential and parallel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If the results of sequential and parallel execution are matching then only it make sense to measure the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Observe the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Repeat Parallelize and validate step for all hotspots  </a:t>
            </a:r>
          </a:p>
        </p:txBody>
      </p:sp>
    </p:spTree>
    <p:extLst>
      <p:ext uri="{BB962C8B-B14F-4D97-AF65-F5344CB8AC3E}">
        <p14:creationId xmlns:p14="http://schemas.microsoft.com/office/powerpoint/2010/main" val="3751627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 in parallel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343733-6475-7998-99C1-5275F7139E81}"/>
              </a:ext>
            </a:extLst>
          </p:cNvPr>
          <p:cNvGraphicFramePr/>
          <p:nvPr/>
        </p:nvGraphicFramePr>
        <p:xfrm>
          <a:off x="509048" y="1915997"/>
          <a:ext cx="3968685" cy="302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470578-70E0-CEA3-7A4F-C02626820068}"/>
              </a:ext>
            </a:extLst>
          </p:cNvPr>
          <p:cNvSpPr/>
          <p:nvPr/>
        </p:nvSpPr>
        <p:spPr>
          <a:xfrm>
            <a:off x="5126784" y="1708699"/>
            <a:ext cx="1414021" cy="695228"/>
          </a:xfrm>
          <a:prstGeom prst="round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Optimize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A2843-706A-8A17-E90C-34FD67241B22}"/>
              </a:ext>
            </a:extLst>
          </p:cNvPr>
          <p:cNvSpPr txBox="1"/>
          <p:nvPr/>
        </p:nvSpPr>
        <p:spPr>
          <a:xfrm>
            <a:off x="5126783" y="2611060"/>
            <a:ext cx="6421052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Using profiler check if any scope for further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Apply different optimization techniques based on profilers suggestions</a:t>
            </a:r>
          </a:p>
        </p:txBody>
      </p:sp>
    </p:spTree>
    <p:extLst>
      <p:ext uri="{BB962C8B-B14F-4D97-AF65-F5344CB8AC3E}">
        <p14:creationId xmlns:p14="http://schemas.microsoft.com/office/powerpoint/2010/main" val="977672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 in parallel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343733-6475-7998-99C1-5275F7139E81}"/>
              </a:ext>
            </a:extLst>
          </p:cNvPr>
          <p:cNvGraphicFramePr/>
          <p:nvPr/>
        </p:nvGraphicFramePr>
        <p:xfrm>
          <a:off x="509048" y="1915997"/>
          <a:ext cx="3968685" cy="302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470578-70E0-CEA3-7A4F-C02626820068}"/>
              </a:ext>
            </a:extLst>
          </p:cNvPr>
          <p:cNvSpPr/>
          <p:nvPr/>
        </p:nvSpPr>
        <p:spPr>
          <a:xfrm>
            <a:off x="5126784" y="1708699"/>
            <a:ext cx="1414021" cy="695228"/>
          </a:xfrm>
          <a:prstGeom prst="round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Deploy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A2843-706A-8A17-E90C-34FD67241B22}"/>
              </a:ext>
            </a:extLst>
          </p:cNvPr>
          <p:cNvSpPr txBox="1"/>
          <p:nvPr/>
        </p:nvSpPr>
        <p:spPr>
          <a:xfrm>
            <a:off x="5126783" y="2611060"/>
            <a:ext cx="6421052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Finally deploy the application in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Again repeat these steps and try to improve the performs</a:t>
            </a:r>
          </a:p>
        </p:txBody>
      </p:sp>
    </p:spTree>
    <p:extLst>
      <p:ext uri="{BB962C8B-B14F-4D97-AF65-F5344CB8AC3E}">
        <p14:creationId xmlns:p14="http://schemas.microsoft.com/office/powerpoint/2010/main" val="1542492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1 – Calculation of Pi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28ECA-2784-BEB8-6CD3-C9A81DDF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" y="1857080"/>
            <a:ext cx="6577987" cy="41028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87365-7235-0612-07A5-2CA30799465C}"/>
              </a:ext>
            </a:extLst>
          </p:cNvPr>
          <p:cNvCxnSpPr/>
          <p:nvPr/>
        </p:nvCxnSpPr>
        <p:spPr>
          <a:xfrm>
            <a:off x="6777872" y="1356967"/>
            <a:ext cx="0" cy="476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915326-D9F4-25BC-4C6F-BD5369249B0F}"/>
              </a:ext>
            </a:extLst>
          </p:cNvPr>
          <p:cNvSpPr txBox="1"/>
          <p:nvPr/>
        </p:nvSpPr>
        <p:spPr>
          <a:xfrm>
            <a:off x="6861276" y="2575708"/>
            <a:ext cx="516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To calculate value of pi we can use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integration</a:t>
            </a:r>
            <a:r>
              <a:rPr lang="en-IN" dirty="0">
                <a:latin typeface="TimesNewRomanPSMT"/>
              </a:rPr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An integral can be approximated by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filling in the area under a curve </a:t>
            </a:r>
            <a:r>
              <a:rPr lang="en-US" dirty="0">
                <a:latin typeface="TimesNewRomanPSMT"/>
              </a:rPr>
              <a:t>with rectangles and summing their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TimesNewRomanPSMT"/>
              </a:rPr>
              <a:t>Sum of all areas of rectangles </a:t>
            </a:r>
            <a:r>
              <a:rPr lang="en-US" dirty="0">
                <a:latin typeface="TimesNewRomanPSMT"/>
              </a:rPr>
              <a:t>approximates the value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of pi</a:t>
            </a:r>
            <a:endParaRPr lang="en-IN" b="1" dirty="0">
              <a:solidFill>
                <a:schemeClr val="accent1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31730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1 – Calculation of Pi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87365-7235-0612-07A5-2CA30799465C}"/>
              </a:ext>
            </a:extLst>
          </p:cNvPr>
          <p:cNvCxnSpPr/>
          <p:nvPr/>
        </p:nvCxnSpPr>
        <p:spPr>
          <a:xfrm>
            <a:off x="6777872" y="1356967"/>
            <a:ext cx="0" cy="476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915326-D9F4-25BC-4C6F-BD5369249B0F}"/>
              </a:ext>
            </a:extLst>
          </p:cNvPr>
          <p:cNvSpPr txBox="1"/>
          <p:nvPr/>
        </p:nvSpPr>
        <p:spPr>
          <a:xfrm>
            <a:off x="6777870" y="1720840"/>
            <a:ext cx="5166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Number of steps decides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how precise you want to get value of pi</a:t>
            </a:r>
            <a:r>
              <a:rPr lang="en-IN" dirty="0">
                <a:latin typeface="TimesNewRomanPSMT"/>
              </a:rPr>
              <a:t>. More the value more precise value of pi you will 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Number of  steps simply means number of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rectangles</a:t>
            </a:r>
            <a:r>
              <a:rPr lang="en-IN" dirty="0">
                <a:latin typeface="TimesNewRomanPSM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Step holds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the width</a:t>
            </a:r>
            <a:r>
              <a:rPr lang="en-IN" dirty="0">
                <a:latin typeface="TimesNewRomanPSMT"/>
              </a:rPr>
              <a:t> of the each rectangle and calculated based on number of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A for loop iterates over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number of steps</a:t>
            </a:r>
            <a:r>
              <a:rPr lang="en-IN" dirty="0">
                <a:latin typeface="TimesNewRomanPSMT"/>
              </a:rPr>
              <a:t> and take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sum of all areas of rectangles.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Finally we get value of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OpenMP library routines </a:t>
            </a:r>
            <a:r>
              <a:rPr lang="en-IN" b="1" dirty="0" err="1">
                <a:solidFill>
                  <a:schemeClr val="accent1"/>
                </a:solidFill>
                <a:latin typeface="TimesNewRomanPSMT"/>
              </a:rPr>
              <a:t>omp_get_wtime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() </a:t>
            </a:r>
            <a:r>
              <a:rPr lang="en-IN" dirty="0">
                <a:latin typeface="TimesNewRomanPSMT"/>
              </a:rPr>
              <a:t>used to record the time for pi calculation.</a:t>
            </a:r>
            <a:endParaRPr lang="en-IN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420E8-F281-6AE6-2D99-C9935B9DDE4B}"/>
              </a:ext>
            </a:extLst>
          </p:cNvPr>
          <p:cNvSpPr txBox="1"/>
          <p:nvPr/>
        </p:nvSpPr>
        <p:spPr>
          <a:xfrm>
            <a:off x="415600" y="1659989"/>
            <a:ext cx="6160298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&lt;omp.h&gt;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num_steps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num_steps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num_steps;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(i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pi,run_time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618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1 – Calculation of Pi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87365-7235-0612-07A5-2CA30799465C}"/>
              </a:ext>
            </a:extLst>
          </p:cNvPr>
          <p:cNvCxnSpPr/>
          <p:nvPr/>
        </p:nvCxnSpPr>
        <p:spPr>
          <a:xfrm>
            <a:off x="6777872" y="1356967"/>
            <a:ext cx="0" cy="476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915326-D9F4-25BC-4C6F-BD5369249B0F}"/>
              </a:ext>
            </a:extLst>
          </p:cNvPr>
          <p:cNvSpPr txBox="1"/>
          <p:nvPr/>
        </p:nvSpPr>
        <p:spPr>
          <a:xfrm>
            <a:off x="6861275" y="3071600"/>
            <a:ext cx="516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TimesNewRomanPSMT"/>
              </a:rPr>
              <a:t>What is the most computationally intensive task in this program?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420E8-F281-6AE6-2D99-C9935B9DDE4B}"/>
              </a:ext>
            </a:extLst>
          </p:cNvPr>
          <p:cNvSpPr txBox="1"/>
          <p:nvPr/>
        </p:nvSpPr>
        <p:spPr>
          <a:xfrm>
            <a:off x="415600" y="1640439"/>
            <a:ext cx="6131116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&lt;omp.h&gt;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num_steps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num_steps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num_steps;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(i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pi,run_time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778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 – Calculation of Pi value Sequentially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87365-7235-0612-07A5-2CA30799465C}"/>
              </a:ext>
            </a:extLst>
          </p:cNvPr>
          <p:cNvCxnSpPr/>
          <p:nvPr/>
        </p:nvCxnSpPr>
        <p:spPr>
          <a:xfrm>
            <a:off x="6777872" y="1356967"/>
            <a:ext cx="0" cy="476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915326-D9F4-25BC-4C6F-BD5369249B0F}"/>
              </a:ext>
            </a:extLst>
          </p:cNvPr>
          <p:cNvSpPr txBox="1"/>
          <p:nvPr/>
        </p:nvSpPr>
        <p:spPr>
          <a:xfrm>
            <a:off x="6861275" y="3071600"/>
            <a:ext cx="5166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TimesNewRomanPSMT"/>
              </a:rPr>
              <a:t>What is the most computationally intensive task in this program?</a:t>
            </a:r>
          </a:p>
          <a:p>
            <a:endParaRPr lang="en-IN" dirty="0">
              <a:solidFill>
                <a:schemeClr val="accent1"/>
              </a:solidFill>
              <a:latin typeface="TimesNewRomanPSMT"/>
            </a:endParaRPr>
          </a:p>
          <a:p>
            <a:r>
              <a:rPr lang="en-IN" dirty="0">
                <a:solidFill>
                  <a:schemeClr val="accent1"/>
                </a:solidFill>
                <a:latin typeface="TimesNewRomanPSMT"/>
              </a:rPr>
              <a:t>Yes! The for loop which is running 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 </a:t>
            </a:r>
            <a:r>
              <a:rPr lang="en-IN" sz="18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IN" dirty="0">
                <a:solidFill>
                  <a:schemeClr val="accent1"/>
                </a:solidFill>
                <a:latin typeface="TimesNewRomanPSM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420E8-F281-6AE6-2D99-C9935B9DDE4B}"/>
              </a:ext>
            </a:extLst>
          </p:cNvPr>
          <p:cNvSpPr txBox="1"/>
          <p:nvPr/>
        </p:nvSpPr>
        <p:spPr>
          <a:xfrm>
            <a:off x="456132" y="1659989"/>
            <a:ext cx="6111661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&lt;omp.h&gt;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num_steps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num_steps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num_steps;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(i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pi,run_time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421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Pi – Parallel version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87365-7235-0612-07A5-2CA30799465C}"/>
              </a:ext>
            </a:extLst>
          </p:cNvPr>
          <p:cNvCxnSpPr/>
          <p:nvPr/>
        </p:nvCxnSpPr>
        <p:spPr>
          <a:xfrm>
            <a:off x="6777872" y="1356967"/>
            <a:ext cx="0" cy="476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420E8-F281-6AE6-2D99-C9935B9DDE4B}"/>
              </a:ext>
            </a:extLst>
          </p:cNvPr>
          <p:cNvSpPr txBox="1"/>
          <p:nvPr/>
        </p:nvSpPr>
        <p:spPr>
          <a:xfrm>
            <a:off x="415599" y="1627342"/>
            <a:ext cx="6104829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&lt;omp.h&gt;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for(i = 0; i &lt; num_steps; i++)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    x = (i + 0.5)*step;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    sum += 4.0/(1.0 + x * x);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run_time = omp_get_wtime() - start_time;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,pi, run_time);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B3D0FD-4C71-0C33-CBFA-A1F21222F1CB}"/>
              </a:ext>
            </a:extLst>
          </p:cNvPr>
          <p:cNvCxnSpPr>
            <a:cxnSpLocks/>
          </p:cNvCxnSpPr>
          <p:nvPr/>
        </p:nvCxnSpPr>
        <p:spPr>
          <a:xfrm flipH="1">
            <a:off x="3336587" y="3544478"/>
            <a:ext cx="2215801" cy="560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4A354A-BD87-56C1-FB1E-FBCFEA6AFB38}"/>
              </a:ext>
            </a:extLst>
          </p:cNvPr>
          <p:cNvSpPr txBox="1"/>
          <p:nvPr/>
        </p:nvSpPr>
        <p:spPr>
          <a:xfrm>
            <a:off x="5467546" y="32332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Hotspot!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1AF4A-B3DC-C668-70DD-7B06DBBC06B8}"/>
              </a:ext>
            </a:extLst>
          </p:cNvPr>
          <p:cNvSpPr txBox="1"/>
          <p:nvPr/>
        </p:nvSpPr>
        <p:spPr>
          <a:xfrm>
            <a:off x="8126007" y="1356967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NewRomanPSMT"/>
              </a:rPr>
              <a:t>How to parallelize for loop?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B82E-0DEF-0B9A-7D6D-A30AC28FE9CB}"/>
              </a:ext>
            </a:extLst>
          </p:cNvPr>
          <p:cNvSpPr txBox="1"/>
          <p:nvPr/>
        </p:nvSpPr>
        <p:spPr>
          <a:xfrm>
            <a:off x="6920947" y="1964653"/>
            <a:ext cx="485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For loop is iterating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num_steps </a:t>
            </a:r>
            <a:r>
              <a:rPr lang="en-IN" dirty="0">
                <a:latin typeface="TimesNewRomanPSMT"/>
              </a:rPr>
              <a:t>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Launch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</a:t>
            </a:r>
            <a:r>
              <a:rPr lang="en-IN" dirty="0">
                <a:latin typeface="TimesNewRomanPSMT"/>
              </a:rPr>
              <a:t> threads</a:t>
            </a:r>
            <a:endParaRPr lang="en-IN" b="1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NewRomanPSMT"/>
              </a:rPr>
              <a:t>Divide</a:t>
            </a:r>
            <a:r>
              <a:rPr lang="en-IN" dirty="0">
                <a:latin typeface="TimesNewRomanPSMT"/>
              </a:rPr>
              <a:t> for loop computations across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E.g. If N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AC69E-93DD-B5D1-9265-F6D584195603}"/>
              </a:ext>
            </a:extLst>
          </p:cNvPr>
          <p:cNvSpPr/>
          <p:nvPr/>
        </p:nvSpPr>
        <p:spPr>
          <a:xfrm>
            <a:off x="7094847" y="3339706"/>
            <a:ext cx="1232452" cy="523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AC323D-F22C-13CC-C150-888D188329CF}"/>
              </a:ext>
            </a:extLst>
          </p:cNvPr>
          <p:cNvSpPr/>
          <p:nvPr/>
        </p:nvSpPr>
        <p:spPr>
          <a:xfrm>
            <a:off x="7094847" y="4104529"/>
            <a:ext cx="1232452" cy="523090"/>
          </a:xfrm>
          <a:prstGeom prst="rect">
            <a:avLst/>
          </a:prstGeom>
          <a:solidFill>
            <a:srgbClr val="94F319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5C25-56A4-C51F-DA1C-182A0E29449B}"/>
              </a:ext>
            </a:extLst>
          </p:cNvPr>
          <p:cNvSpPr/>
          <p:nvPr/>
        </p:nvSpPr>
        <p:spPr>
          <a:xfrm>
            <a:off x="7094847" y="4835591"/>
            <a:ext cx="1232452" cy="523090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BCC9F1-5736-273F-0B2F-67066AB558EC}"/>
              </a:ext>
            </a:extLst>
          </p:cNvPr>
          <p:cNvSpPr/>
          <p:nvPr/>
        </p:nvSpPr>
        <p:spPr>
          <a:xfrm>
            <a:off x="7091234" y="5562885"/>
            <a:ext cx="1232452" cy="523090"/>
          </a:xfrm>
          <a:prstGeom prst="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450375-3E72-5DE4-DE34-F519DA7A7C13}"/>
                  </a:ext>
                </a:extLst>
              </p:cNvPr>
              <p:cNvSpPr txBox="1"/>
              <p:nvPr/>
            </p:nvSpPr>
            <p:spPr>
              <a:xfrm>
                <a:off x="8798753" y="3359518"/>
                <a:ext cx="2279553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𝒔𝒕𝒆𝒑𝒔</m:t>
                          </m:r>
                        </m:num>
                        <m:den>
                          <m: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450375-3E72-5DE4-DE34-F519DA7A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53" y="3359518"/>
                <a:ext cx="2279553" cy="483466"/>
              </a:xfrm>
              <a:prstGeom prst="rect">
                <a:avLst/>
              </a:prstGeom>
              <a:blipFill>
                <a:blip r:embed="rId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EA6A64-348F-4063-4CDE-FA6E7C9EF5A2}"/>
                  </a:ext>
                </a:extLst>
              </p:cNvPr>
              <p:cNvSpPr txBox="1"/>
              <p:nvPr/>
            </p:nvSpPr>
            <p:spPr>
              <a:xfrm>
                <a:off x="8581130" y="4104529"/>
                <a:ext cx="2928997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𝒔𝒕𝒆𝒑𝒔</m:t>
                          </m:r>
                        </m:num>
                        <m:den>
                          <m: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IN" sz="1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𝒔𝒕𝒆𝒑𝒔</m:t>
                          </m:r>
                        </m:num>
                        <m:den>
                          <m:r>
                            <a:rPr lang="en-IN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EA6A64-348F-4063-4CDE-FA6E7C9EF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130" y="4104529"/>
                <a:ext cx="2928997" cy="483466"/>
              </a:xfrm>
              <a:prstGeom prst="rect">
                <a:avLst/>
              </a:prstGeom>
              <a:blipFill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AB4C3F-1A6F-EF39-AA3A-C34C70F6AFE7}"/>
                  </a:ext>
                </a:extLst>
              </p:cNvPr>
              <p:cNvSpPr txBox="1"/>
              <p:nvPr/>
            </p:nvSpPr>
            <p:spPr>
              <a:xfrm>
                <a:off x="8581130" y="4875215"/>
                <a:ext cx="3132126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𝒔𝒕𝒆𝒑𝒔</m:t>
                          </m:r>
                        </m:num>
                        <m:den>
                          <m:r>
                            <a:rPr lang="en-IN" sz="1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𝒔𝒕𝒆𝒑𝒔</m:t>
                          </m:r>
                        </m:num>
                        <m:den>
                          <m: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AB4C3F-1A6F-EF39-AA3A-C34C70F6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130" y="4875215"/>
                <a:ext cx="3132126" cy="483466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0E2A6F-874E-2CD1-693A-E845718E728E}"/>
                  </a:ext>
                </a:extLst>
              </p:cNvPr>
              <p:cNvSpPr txBox="1"/>
              <p:nvPr/>
            </p:nvSpPr>
            <p:spPr>
              <a:xfrm>
                <a:off x="8581130" y="5605944"/>
                <a:ext cx="3132126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𝒔𝒕𝒆𝒑𝒔</m:t>
                          </m:r>
                        </m:num>
                        <m:den>
                          <m:r>
                            <a:rPr lang="en-IN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𝒔𝒕𝒆𝒑𝒔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0E2A6F-874E-2CD1-693A-E845718E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130" y="5605944"/>
                <a:ext cx="3132126" cy="483466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73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But how to measure performance?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835CC1-B8CE-5750-A827-09D269AFC7F2}"/>
              </a:ext>
            </a:extLst>
          </p:cNvPr>
          <p:cNvSpPr/>
          <p:nvPr/>
        </p:nvSpPr>
        <p:spPr>
          <a:xfrm>
            <a:off x="838200" y="1690688"/>
            <a:ext cx="2271860" cy="1033658"/>
          </a:xfrm>
          <a:prstGeom prst="roundRect">
            <a:avLst/>
          </a:prstGeom>
          <a:solidFill>
            <a:schemeClr val="bg2">
              <a:lumMod val="25000"/>
              <a:alpha val="17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FLOPS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7AC7E3-83AB-36DC-BDC4-CCD4EF7C3D87}"/>
              </a:ext>
            </a:extLst>
          </p:cNvPr>
          <p:cNvSpPr/>
          <p:nvPr/>
        </p:nvSpPr>
        <p:spPr>
          <a:xfrm>
            <a:off x="838200" y="3099997"/>
            <a:ext cx="2271860" cy="103365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alpha val="3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Speedup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544D4E-29AC-F0F2-FF3A-5BBEFFB650BF}"/>
              </a:ext>
            </a:extLst>
          </p:cNvPr>
          <p:cNvSpPr/>
          <p:nvPr/>
        </p:nvSpPr>
        <p:spPr>
          <a:xfrm>
            <a:off x="838200" y="4650483"/>
            <a:ext cx="2271860" cy="103365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28575">
            <a:solidFill>
              <a:schemeClr val="tx1">
                <a:alpha val="3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Parallel</a:t>
            </a:r>
          </a:p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85621B-86E9-C20F-21EF-10DEC3797A40}"/>
              </a:ext>
            </a:extLst>
          </p:cNvPr>
          <p:cNvCxnSpPr/>
          <p:nvPr/>
        </p:nvCxnSpPr>
        <p:spPr>
          <a:xfrm>
            <a:off x="3440784" y="1498862"/>
            <a:ext cx="0" cy="4534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D2B6F1-9D4D-0C6D-1543-8C079744A891}"/>
              </a:ext>
            </a:extLst>
          </p:cNvPr>
          <p:cNvSpPr txBox="1"/>
          <p:nvPr/>
        </p:nvSpPr>
        <p:spPr>
          <a:xfrm>
            <a:off x="3582209" y="1690688"/>
            <a:ext cx="8334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NewRomanPSMT"/>
              </a:rPr>
              <a:t>Raw performance expressed in FLOPS is interesting, but to parallel  programmers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, it is not enough</a:t>
            </a:r>
            <a:r>
              <a:rPr lang="en-US" b="0" i="0" u="none" strike="noStrike" baseline="0" dirty="0"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We want to measure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how much faster </a:t>
            </a:r>
            <a:r>
              <a:rPr lang="en-US" dirty="0">
                <a:latin typeface="TimesNewRomanPSMT"/>
              </a:rPr>
              <a:t>our programs run as we add processors.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We want to know about the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speedup</a:t>
            </a:r>
            <a:r>
              <a:rPr lang="en-US" dirty="0">
                <a:latin typeface="TimesNewRomanPSMT"/>
              </a:rPr>
              <a:t> of our programs.</a:t>
            </a:r>
            <a:endParaRPr lang="en-IN" dirty="0">
              <a:latin typeface="TimesNewRomanPS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7DA47D-85B8-8363-9FDB-5E242F71C1E2}"/>
                  </a:ext>
                </a:extLst>
              </p:cNvPr>
              <p:cNvSpPr txBox="1"/>
              <p:nvPr/>
            </p:nvSpPr>
            <p:spPr>
              <a:xfrm>
                <a:off x="6708177" y="3016251"/>
                <a:ext cx="2082237" cy="661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7DA47D-85B8-8363-9FDB-5E242F71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177" y="3016251"/>
                <a:ext cx="2082237" cy="661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EA281C-68B5-AC64-CBFD-1F0BDE62D605}"/>
                  </a:ext>
                </a:extLst>
              </p:cNvPr>
              <p:cNvSpPr txBox="1"/>
              <p:nvPr/>
            </p:nvSpPr>
            <p:spPr>
              <a:xfrm>
                <a:off x="3970410" y="3678227"/>
                <a:ext cx="2955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= Sequential run time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EA281C-68B5-AC64-CBFD-1F0BDE62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10" y="3678227"/>
                <a:ext cx="295568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272C7F-FD49-EB29-9686-7C09567B494D}"/>
                  </a:ext>
                </a:extLst>
              </p:cNvPr>
              <p:cNvSpPr txBox="1"/>
              <p:nvPr/>
            </p:nvSpPr>
            <p:spPr>
              <a:xfrm>
                <a:off x="3970409" y="4121302"/>
                <a:ext cx="504713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= parallel run time using p number of processors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272C7F-FD49-EB29-9686-7C09567B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09" y="4121302"/>
                <a:ext cx="5047131" cy="390748"/>
              </a:xfrm>
              <a:prstGeom prst="rect">
                <a:avLst/>
              </a:prstGeom>
              <a:blipFill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E72F100-F30A-F5D0-3B44-8A3AF8F765B9}"/>
              </a:ext>
            </a:extLst>
          </p:cNvPr>
          <p:cNvSpPr txBox="1"/>
          <p:nvPr/>
        </p:nvSpPr>
        <p:spPr>
          <a:xfrm>
            <a:off x="3699899" y="4524984"/>
            <a:ext cx="7584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In the ideal case, the speedup is equal to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the number of processors.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NewRomanPSMT"/>
              </a:rPr>
              <a:t>If </a:t>
            </a:r>
            <a:r>
              <a:rPr lang="en-US" sz="1800" b="0" i="0" u="none" strike="noStrike" baseline="0" dirty="0">
                <a:latin typeface="TimesNewRomanPSMT"/>
              </a:rPr>
              <a:t>you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double the number of processors</a:t>
            </a:r>
            <a:r>
              <a:rPr lang="en-US" sz="1800" b="0" i="0" u="none" strike="noStrike" baseline="0" dirty="0">
                <a:latin typeface="TimesNewRomanPSMT"/>
              </a:rPr>
              <a:t>, the performance should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double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When a program follows this speedup trend we say that it has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“perfect </a:t>
            </a:r>
            <a:r>
              <a:rPr lang="en-IN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linear speedup”.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826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Pi – Parallel version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87365-7235-0612-07A5-2CA30799465C}"/>
              </a:ext>
            </a:extLst>
          </p:cNvPr>
          <p:cNvCxnSpPr/>
          <p:nvPr/>
        </p:nvCxnSpPr>
        <p:spPr>
          <a:xfrm>
            <a:off x="6777872" y="1356967"/>
            <a:ext cx="0" cy="4761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420E8-F281-6AE6-2D99-C9935B9DDE4B}"/>
              </a:ext>
            </a:extLst>
          </p:cNvPr>
          <p:cNvSpPr txBox="1"/>
          <p:nvPr/>
        </p:nvSpPr>
        <p:spPr>
          <a:xfrm>
            <a:off x="415600" y="1773029"/>
            <a:ext cx="6219198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&lt;omp.h&gt;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for(i = 0; i &lt; num_steps; i++)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    x = (i + 0.5)*step;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    sum += 4.0/(1.0 + x * x);</a:t>
            </a:r>
          </a:p>
          <a:p>
            <a:r>
              <a:rPr lang="en-IN" sz="1200" b="0" dirty="0">
                <a:effectLst/>
                <a:highlight>
                  <a:srgbClr val="30E845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run_time = omp_get_wtime() - start_time;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,pi, run_time);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B3D0FD-4C71-0C33-CBFA-A1F21222F1CB}"/>
              </a:ext>
            </a:extLst>
          </p:cNvPr>
          <p:cNvCxnSpPr>
            <a:cxnSpLocks/>
          </p:cNvCxnSpPr>
          <p:nvPr/>
        </p:nvCxnSpPr>
        <p:spPr>
          <a:xfrm flipH="1">
            <a:off x="3525199" y="3544478"/>
            <a:ext cx="2027189" cy="65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4A354A-BD87-56C1-FB1E-FBCFEA6AFB38}"/>
              </a:ext>
            </a:extLst>
          </p:cNvPr>
          <p:cNvSpPr txBox="1"/>
          <p:nvPr/>
        </p:nvSpPr>
        <p:spPr>
          <a:xfrm>
            <a:off x="5467546" y="32332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Hotspot!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1AF4A-B3DC-C668-70DD-7B06DBBC06B8}"/>
              </a:ext>
            </a:extLst>
          </p:cNvPr>
          <p:cNvSpPr txBox="1"/>
          <p:nvPr/>
        </p:nvSpPr>
        <p:spPr>
          <a:xfrm>
            <a:off x="8126007" y="1356967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NewRomanPSMT"/>
              </a:rPr>
              <a:t>How to parallelize for loop?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B82E-0DEF-0B9A-7D6D-A30AC28FE9CB}"/>
              </a:ext>
            </a:extLst>
          </p:cNvPr>
          <p:cNvSpPr txBox="1"/>
          <p:nvPr/>
        </p:nvSpPr>
        <p:spPr>
          <a:xfrm>
            <a:off x="6920947" y="1964653"/>
            <a:ext cx="485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For loop is iterating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num_steps </a:t>
            </a:r>
            <a:r>
              <a:rPr lang="en-IN" dirty="0">
                <a:latin typeface="TimesNewRomanPSMT"/>
              </a:rPr>
              <a:t>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Launch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</a:t>
            </a:r>
            <a:r>
              <a:rPr lang="en-IN" dirty="0">
                <a:latin typeface="TimesNewRomanPSMT"/>
              </a:rPr>
              <a:t> threads</a:t>
            </a:r>
            <a:endParaRPr lang="en-IN" b="1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NewRomanPSMT"/>
              </a:rPr>
              <a:t>Divide</a:t>
            </a:r>
            <a:r>
              <a:rPr lang="en-IN" dirty="0">
                <a:latin typeface="TimesNewRomanPSMT"/>
              </a:rPr>
              <a:t> for loop computations across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E.g. If N = 4  if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num_steps = 100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AC69E-93DD-B5D1-9265-F6D584195603}"/>
              </a:ext>
            </a:extLst>
          </p:cNvPr>
          <p:cNvSpPr/>
          <p:nvPr/>
        </p:nvSpPr>
        <p:spPr>
          <a:xfrm>
            <a:off x="7094847" y="3339706"/>
            <a:ext cx="1232452" cy="523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AC323D-F22C-13CC-C150-888D188329CF}"/>
              </a:ext>
            </a:extLst>
          </p:cNvPr>
          <p:cNvSpPr/>
          <p:nvPr/>
        </p:nvSpPr>
        <p:spPr>
          <a:xfrm>
            <a:off x="7094847" y="4104529"/>
            <a:ext cx="1232452" cy="523090"/>
          </a:xfrm>
          <a:prstGeom prst="rect">
            <a:avLst/>
          </a:prstGeom>
          <a:solidFill>
            <a:srgbClr val="94F319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5C25-56A4-C51F-DA1C-182A0E29449B}"/>
              </a:ext>
            </a:extLst>
          </p:cNvPr>
          <p:cNvSpPr/>
          <p:nvPr/>
        </p:nvSpPr>
        <p:spPr>
          <a:xfrm>
            <a:off x="7094847" y="4835591"/>
            <a:ext cx="1232452" cy="523090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BCC9F1-5736-273F-0B2F-67066AB558EC}"/>
              </a:ext>
            </a:extLst>
          </p:cNvPr>
          <p:cNvSpPr/>
          <p:nvPr/>
        </p:nvSpPr>
        <p:spPr>
          <a:xfrm>
            <a:off x="7091234" y="5562885"/>
            <a:ext cx="1232452" cy="523090"/>
          </a:xfrm>
          <a:prstGeom prst="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Thread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450375-3E72-5DE4-DE34-F519DA7A7C13}"/>
                  </a:ext>
                </a:extLst>
              </p:cNvPr>
              <p:cNvSpPr txBox="1"/>
              <p:nvPr/>
            </p:nvSpPr>
            <p:spPr>
              <a:xfrm>
                <a:off x="9124478" y="3439393"/>
                <a:ext cx="16281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450375-3E72-5DE4-DE34-F519DA7A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78" y="3439393"/>
                <a:ext cx="162810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EA6A64-348F-4063-4CDE-FA6E7C9EF5A2}"/>
                  </a:ext>
                </a:extLst>
              </p:cNvPr>
              <p:cNvSpPr txBox="1"/>
              <p:nvPr/>
            </p:nvSpPr>
            <p:spPr>
              <a:xfrm>
                <a:off x="9124478" y="4198387"/>
                <a:ext cx="16281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EA6A64-348F-4063-4CDE-FA6E7C9EF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78" y="4198387"/>
                <a:ext cx="16281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AB4C3F-1A6F-EF39-AA3A-C34C70F6AFE7}"/>
                  </a:ext>
                </a:extLst>
              </p:cNvPr>
              <p:cNvSpPr txBox="1"/>
              <p:nvPr/>
            </p:nvSpPr>
            <p:spPr>
              <a:xfrm>
                <a:off x="9124479" y="4943247"/>
                <a:ext cx="16280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latin typeface="Cambria Math" panose="02040503050406030204" pitchFamily="18" charset="0"/>
                        </a:rPr>
                        <m:t>𝟕𝟒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AB4C3F-1A6F-EF39-AA3A-C34C70F6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79" y="4943247"/>
                <a:ext cx="162809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0E2A6F-874E-2CD1-693A-E845718E728E}"/>
                  </a:ext>
                </a:extLst>
              </p:cNvPr>
              <p:cNvSpPr txBox="1"/>
              <p:nvPr/>
            </p:nvSpPr>
            <p:spPr>
              <a:xfrm>
                <a:off x="9124479" y="5670541"/>
                <a:ext cx="16280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0E2A6F-874E-2CD1-693A-E845718E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79" y="5670541"/>
                <a:ext cx="16280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19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552-CA00-7091-3B38-57AE220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Pi – Parallel version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B9AA-4DBF-5190-E034-5E860A8D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A53C1DC-3F93-B4B8-96C2-CB3D8B3FD29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OpenMP by Dr. Nileshchandra Pikle</a:t>
            </a:r>
            <a:endParaRPr lang="en-I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420E8-F281-6AE6-2D99-C9935B9DDE4B}"/>
              </a:ext>
            </a:extLst>
          </p:cNvPr>
          <p:cNvSpPr txBox="1"/>
          <p:nvPr/>
        </p:nvSpPr>
        <p:spPr>
          <a:xfrm>
            <a:off x="415600" y="1385531"/>
            <a:ext cx="5168077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MIN(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((x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y)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  <a:b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 * chunk_size;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chunk_size;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 +=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run_time = omp_get_wtime() - start_time;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,pi, run_time);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FA0390F-4334-94C2-D224-03D2DCE71CCE}"/>
              </a:ext>
            </a:extLst>
          </p:cNvPr>
          <p:cNvSpPr/>
          <p:nvPr/>
        </p:nvSpPr>
        <p:spPr>
          <a:xfrm>
            <a:off x="6777871" y="1460691"/>
            <a:ext cx="3936887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Execute: ParallelPi_v1_raceConditions.c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4E394-7A4B-9661-8535-4D04C0D5039A}"/>
              </a:ext>
            </a:extLst>
          </p:cNvPr>
          <p:cNvSpPr txBox="1"/>
          <p:nvPr/>
        </p:nvSpPr>
        <p:spPr>
          <a:xfrm>
            <a:off x="5992238" y="2352718"/>
            <a:ext cx="5784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Observe the output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value of PI </a:t>
            </a:r>
            <a:r>
              <a:rPr lang="en-IN" dirty="0">
                <a:latin typeface="TimesNewRomanPSMT"/>
              </a:rPr>
              <a:t>by executing multiple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Every time you execute the program a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different value of PI is displayed!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What could be the reason?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2E8DE6-BE74-93EF-CE45-303819D71073}"/>
              </a:ext>
            </a:extLst>
          </p:cNvPr>
          <p:cNvSpPr/>
          <p:nvPr/>
        </p:nvSpPr>
        <p:spPr>
          <a:xfrm>
            <a:off x="7437303" y="4205737"/>
            <a:ext cx="2894029" cy="65045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NewRomanPSMT"/>
              </a:rPr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19785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A52F0-E34A-515A-6363-52C422199E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F38BB-428D-AAE8-CA1D-4DAB142F363F}"/>
              </a:ext>
            </a:extLst>
          </p:cNvPr>
          <p:cNvSpPr/>
          <p:nvPr/>
        </p:nvSpPr>
        <p:spPr>
          <a:xfrm>
            <a:off x="3328447" y="2967335"/>
            <a:ext cx="5535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1077490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0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651" name="Google Shape;651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53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652" name="Google Shape;652;p40"/>
          <p:cNvSpPr txBox="1"/>
          <p:nvPr/>
        </p:nvSpPr>
        <p:spPr>
          <a:xfrm>
            <a:off x="517200" y="1694301"/>
            <a:ext cx="11565600" cy="94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267" b="1" kern="0" dirty="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Problem:- </a:t>
            </a:r>
            <a:r>
              <a:rPr lang="en" sz="2267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Inconsistency</a:t>
            </a:r>
            <a:r>
              <a:rPr lang="en" sz="22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when more than one thread try to update </a:t>
            </a:r>
            <a:r>
              <a:rPr lang="en" sz="2267" b="1" i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count</a:t>
            </a:r>
            <a:r>
              <a:rPr lang="en" sz="22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variable </a:t>
            </a:r>
            <a:r>
              <a:rPr lang="en" sz="2267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concurrently</a:t>
            </a:r>
            <a:endParaRPr sz="2267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8844200" y="3040000"/>
            <a:ext cx="731600" cy="5248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</a:t>
            </a:r>
            <a:endParaRPr sz="1867" b="1" kern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0"/>
          <p:cNvSpPr txBox="1"/>
          <p:nvPr/>
        </p:nvSpPr>
        <p:spPr>
          <a:xfrm>
            <a:off x="517200" y="3356885"/>
            <a:ext cx="62256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69329" defTabSz="1219170">
              <a:buClr>
                <a:srgbClr val="FFFFFF"/>
              </a:buClr>
              <a:buSzPts val="1600"/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1. Thread 0 executes the count++      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statement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5" name="Google Shape;655;p40"/>
          <p:cNvSpPr txBox="1"/>
          <p:nvPr/>
        </p:nvSpPr>
        <p:spPr>
          <a:xfrm>
            <a:off x="7726000" y="3015001"/>
            <a:ext cx="1099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6" name="Google Shape;656;p40"/>
          <p:cNvSpPr txBox="1"/>
          <p:nvPr/>
        </p:nvSpPr>
        <p:spPr>
          <a:xfrm>
            <a:off x="314000" y="2882734"/>
            <a:ext cx="5697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Let's assume initially count value is 5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618800" y="4259701"/>
            <a:ext cx="62256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2. Thread 1 executes the count-- 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statement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8" name="Google Shape;6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842" y="3356901"/>
            <a:ext cx="1888757" cy="2775233"/>
          </a:xfrm>
          <a:prstGeom prst="rect">
            <a:avLst/>
          </a:prstGeom>
          <a:noFill/>
          <a:ln>
            <a:noFill/>
          </a:ln>
          <a:effectLst>
            <a:outerShdw dist="228600" dir="540000" algn="bl" rotWithShape="0">
              <a:srgbClr val="000000">
                <a:alpha val="58000"/>
              </a:srgbClr>
            </a:outerShdw>
          </a:effectLst>
        </p:spPr>
      </p:pic>
      <p:sp>
        <p:nvSpPr>
          <p:cNvPr id="659" name="Google Shape;659;p40"/>
          <p:cNvSpPr/>
          <p:nvPr/>
        </p:nvSpPr>
        <p:spPr>
          <a:xfrm>
            <a:off x="6570517" y="4012917"/>
            <a:ext cx="2806400" cy="1463200"/>
          </a:xfrm>
          <a:prstGeom prst="cloudCallout">
            <a:avLst>
              <a:gd name="adj1" fmla="val 72500"/>
              <a:gd name="adj2" fmla="val -43192"/>
            </a:avLst>
          </a:prstGeom>
          <a:solidFill>
            <a:srgbClr val="93C47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219075" dir="750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will be the value of count?</a:t>
            </a:r>
            <a:endParaRPr sz="1867" b="1" kern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9844600" y="2365600"/>
            <a:ext cx="1910800" cy="618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Scenario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618800" y="5859434"/>
            <a:ext cx="5697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 both cases expected output is 5</a:t>
            </a:r>
            <a:endParaRPr sz="2133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667" name="Google Shape;667;p41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8" name="Google Shape;668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669" name="Google Shape;669;p41"/>
          <p:cNvSpPr txBox="1"/>
          <p:nvPr/>
        </p:nvSpPr>
        <p:spPr>
          <a:xfrm>
            <a:off x="149500" y="5255101"/>
            <a:ext cx="11624000" cy="139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 defTabSz="1219170">
              <a:buClr>
                <a:srgbClr val="FFFFFF"/>
              </a:buClr>
              <a:buSzPts val="1400"/>
              <a:buFont typeface="Comfortaa"/>
              <a:buChar char="●"/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counter + 1 statement is implemented in machine level language has 3 steps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23323" defTabSz="1219170">
              <a:buClr>
                <a:srgbClr val="FFFFFF"/>
              </a:buClr>
              <a:buSzPts val="1400"/>
              <a:buFont typeface="Comfortaa"/>
              <a:buAutoNum type="arabicPeriod"/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Load counter value from main memory to local CPU register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23323" defTabSz="1219170">
              <a:buClr>
                <a:srgbClr val="FFFFFF"/>
              </a:buClr>
              <a:buSzPts val="1400"/>
              <a:buFont typeface="Comfortaa"/>
              <a:buAutoNum type="arabicPeriod"/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Increment the value loaded into the register by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indent="-423323" defTabSz="1219170">
              <a:buClr>
                <a:srgbClr val="FFFFFF"/>
              </a:buClr>
              <a:buSzPts val="1400"/>
              <a:buFont typeface="Comfortaa"/>
              <a:buAutoNum type="arabicPeriod"/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Store the updated value from register to counter variable in main memory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0" name="Google Shape;670;p41"/>
          <p:cNvSpPr/>
          <p:nvPr/>
        </p:nvSpPr>
        <p:spPr>
          <a:xfrm>
            <a:off x="1999033" y="26070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7849133" y="26070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2" name="Google Shape;672;p41"/>
          <p:cNvSpPr txBox="1"/>
          <p:nvPr/>
        </p:nvSpPr>
        <p:spPr>
          <a:xfrm>
            <a:off x="1539033" y="31886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7389133" y="31804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- 1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4" name="Google Shape;674;p41"/>
          <p:cNvSpPr/>
          <p:nvPr/>
        </p:nvSpPr>
        <p:spPr>
          <a:xfrm>
            <a:off x="1769033" y="3905851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1769033" y="4329051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41"/>
          <p:cNvSpPr/>
          <p:nvPr/>
        </p:nvSpPr>
        <p:spPr>
          <a:xfrm>
            <a:off x="1769033" y="4752251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41"/>
          <p:cNvSpPr/>
          <p:nvPr/>
        </p:nvSpPr>
        <p:spPr>
          <a:xfrm>
            <a:off x="7619133" y="39058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8" name="Google Shape;678;p41"/>
          <p:cNvSpPr/>
          <p:nvPr/>
        </p:nvSpPr>
        <p:spPr>
          <a:xfrm>
            <a:off x="7619133" y="43290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7619133" y="47522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703" name="Google Shape;703;p43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4" name="Google Shape;704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55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3795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34086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11248000" y="27010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-80500" y="30794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9" name="Google Shape;709;p43"/>
          <p:cNvSpPr txBox="1"/>
          <p:nvPr/>
        </p:nvSpPr>
        <p:spPr>
          <a:xfrm>
            <a:off x="2948600" y="30712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- 1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0" name="Google Shape;710;p43"/>
          <p:cNvSpPr/>
          <p:nvPr/>
        </p:nvSpPr>
        <p:spPr>
          <a:xfrm>
            <a:off x="149500" y="3796651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1" name="Google Shape;711;p43"/>
          <p:cNvSpPr/>
          <p:nvPr/>
        </p:nvSpPr>
        <p:spPr>
          <a:xfrm>
            <a:off x="149500" y="4219851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2" name="Google Shape;712;p43"/>
          <p:cNvSpPr/>
          <p:nvPr/>
        </p:nvSpPr>
        <p:spPr>
          <a:xfrm>
            <a:off x="149500" y="4643051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3178600" y="37966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3178600" y="42198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/>
          <p:nvPr/>
        </p:nvSpPr>
        <p:spPr>
          <a:xfrm>
            <a:off x="3178600" y="46430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6826267" y="24978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6826267" y="29210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8" name="Google Shape;718;p43"/>
          <p:cNvSpPr/>
          <p:nvPr/>
        </p:nvSpPr>
        <p:spPr>
          <a:xfrm>
            <a:off x="6826267" y="33442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9" name="Google Shape;719;p43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0" name="Google Shape;720;p43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1" name="Google Shape;721;p43"/>
          <p:cNvSpPr txBox="1"/>
          <p:nvPr/>
        </p:nvSpPr>
        <p:spPr>
          <a:xfrm>
            <a:off x="9858233" y="2715351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2" name="Google Shape;722;p43"/>
          <p:cNvSpPr txBox="1"/>
          <p:nvPr/>
        </p:nvSpPr>
        <p:spPr>
          <a:xfrm>
            <a:off x="9858233" y="3503067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9803633" y="4357734"/>
            <a:ext cx="144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4" name="Google Shape;724;p43"/>
          <p:cNvSpPr txBox="1">
            <a:spLocks noGrp="1"/>
          </p:cNvSpPr>
          <p:nvPr>
            <p:ph type="body" idx="1"/>
          </p:nvPr>
        </p:nvSpPr>
        <p:spPr>
          <a:xfrm>
            <a:off x="47900" y="5286267"/>
            <a:ext cx="6778400" cy="10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95000"/>
              </a:lnSpc>
              <a:buSzPts val="234"/>
              <a:buNone/>
            </a:pPr>
            <a:r>
              <a:rPr lang="en" sz="2133" b="1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Let thread 0 executes first and initial</a:t>
            </a:r>
            <a:endParaRPr sz="2133" b="1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34"/>
              <a:buNone/>
            </a:pPr>
            <a:r>
              <a:rPr lang="en" sz="2133" b="1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value of counter is 5</a:t>
            </a:r>
            <a:endParaRPr sz="2133" b="1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5" name="Google Shape;725;p43"/>
          <p:cNvSpPr/>
          <p:nvPr/>
        </p:nvSpPr>
        <p:spPr>
          <a:xfrm>
            <a:off x="11248000" y="26792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6" name="Google Shape;726;p43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1248000" y="26792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734" name="Google Shape;734;p44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5" name="Google Shape;735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3795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7" name="Google Shape;737;p44"/>
          <p:cNvSpPr/>
          <p:nvPr/>
        </p:nvSpPr>
        <p:spPr>
          <a:xfrm>
            <a:off x="34086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8" name="Google Shape;738;p44"/>
          <p:cNvSpPr/>
          <p:nvPr/>
        </p:nvSpPr>
        <p:spPr>
          <a:xfrm>
            <a:off x="11248000" y="27010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-80500" y="30794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2948600" y="30712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- 1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1" name="Google Shape;741;p44"/>
          <p:cNvSpPr/>
          <p:nvPr/>
        </p:nvSpPr>
        <p:spPr>
          <a:xfrm>
            <a:off x="3178600" y="37966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2" name="Google Shape;742;p44"/>
          <p:cNvSpPr/>
          <p:nvPr/>
        </p:nvSpPr>
        <p:spPr>
          <a:xfrm>
            <a:off x="3178600" y="42198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3" name="Google Shape;743;p44"/>
          <p:cNvSpPr/>
          <p:nvPr/>
        </p:nvSpPr>
        <p:spPr>
          <a:xfrm>
            <a:off x="3178600" y="46430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4" name="Google Shape;744;p44"/>
          <p:cNvSpPr/>
          <p:nvPr/>
        </p:nvSpPr>
        <p:spPr>
          <a:xfrm>
            <a:off x="6826267" y="24978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5" name="Google Shape;745;p44"/>
          <p:cNvSpPr/>
          <p:nvPr/>
        </p:nvSpPr>
        <p:spPr>
          <a:xfrm>
            <a:off x="6826267" y="29210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6" name="Google Shape;746;p44"/>
          <p:cNvSpPr/>
          <p:nvPr/>
        </p:nvSpPr>
        <p:spPr>
          <a:xfrm>
            <a:off x="6826267" y="33442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6826267" y="3772600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6826267" y="4195800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6826267" y="4619000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9858233" y="2715351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3" name="Google Shape;753;p44"/>
          <p:cNvSpPr txBox="1"/>
          <p:nvPr/>
        </p:nvSpPr>
        <p:spPr>
          <a:xfrm>
            <a:off x="9858233" y="3503067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4" name="Google Shape;754;p44"/>
          <p:cNvSpPr txBox="1"/>
          <p:nvPr/>
        </p:nvSpPr>
        <p:spPr>
          <a:xfrm>
            <a:off x="9803633" y="4357734"/>
            <a:ext cx="144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5" name="Google Shape;755;p44"/>
          <p:cNvSpPr/>
          <p:nvPr/>
        </p:nvSpPr>
        <p:spPr>
          <a:xfrm>
            <a:off x="11248000" y="26792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8" name="Google Shape;758;p44"/>
          <p:cNvSpPr/>
          <p:nvPr/>
        </p:nvSpPr>
        <p:spPr>
          <a:xfrm>
            <a:off x="11248000" y="26792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9" name="Google Shape;759;p44"/>
          <p:cNvSpPr txBox="1">
            <a:spLocks noGrp="1"/>
          </p:cNvSpPr>
          <p:nvPr>
            <p:ph type="body" idx="1"/>
          </p:nvPr>
        </p:nvSpPr>
        <p:spPr>
          <a:xfrm>
            <a:off x="47900" y="5184667"/>
            <a:ext cx="6778400" cy="10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95000"/>
              </a:lnSpc>
              <a:buSzPts val="234"/>
              <a:buNone/>
            </a:pPr>
            <a:r>
              <a:rPr lang="en" sz="2133" b="1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Thread 1 executes next and </a:t>
            </a:r>
            <a:endParaRPr sz="2133" b="1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34"/>
              <a:buNone/>
            </a:pPr>
            <a:r>
              <a:rPr lang="en" sz="2133" b="1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current value of counter is 6</a:t>
            </a:r>
            <a:endParaRPr sz="2133" b="1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0" name="Google Shape;760;p44"/>
          <p:cNvSpPr/>
          <p:nvPr/>
        </p:nvSpPr>
        <p:spPr>
          <a:xfrm>
            <a:off x="11251033" y="4360751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1" name="Google Shape;761;p44"/>
          <p:cNvSpPr/>
          <p:nvPr/>
        </p:nvSpPr>
        <p:spPr>
          <a:xfrm>
            <a:off x="11248000" y="4375651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2" name="Google Shape;762;p44"/>
          <p:cNvSpPr/>
          <p:nvPr/>
        </p:nvSpPr>
        <p:spPr>
          <a:xfrm>
            <a:off x="11248000" y="2688184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3" name="Google Shape;763;p44"/>
          <p:cNvSpPr txBox="1"/>
          <p:nvPr/>
        </p:nvSpPr>
        <p:spPr>
          <a:xfrm>
            <a:off x="116733" y="6213234"/>
            <a:ext cx="4904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Final value of counter is 5</a:t>
            </a:r>
            <a:endParaRPr sz="1867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769" name="Google Shape;769;p45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0" name="Google Shape;770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57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771" name="Google Shape;771;p45"/>
          <p:cNvSpPr/>
          <p:nvPr/>
        </p:nvSpPr>
        <p:spPr>
          <a:xfrm>
            <a:off x="3795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2" name="Google Shape;772;p45"/>
          <p:cNvSpPr/>
          <p:nvPr/>
        </p:nvSpPr>
        <p:spPr>
          <a:xfrm>
            <a:off x="34086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3" name="Google Shape;773;p45"/>
          <p:cNvSpPr/>
          <p:nvPr/>
        </p:nvSpPr>
        <p:spPr>
          <a:xfrm>
            <a:off x="11248000" y="27010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4" name="Google Shape;774;p45"/>
          <p:cNvSpPr txBox="1"/>
          <p:nvPr/>
        </p:nvSpPr>
        <p:spPr>
          <a:xfrm>
            <a:off x="-80500" y="30794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5" name="Google Shape;775;p45"/>
          <p:cNvSpPr txBox="1"/>
          <p:nvPr/>
        </p:nvSpPr>
        <p:spPr>
          <a:xfrm>
            <a:off x="2948600" y="30712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- 1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6" name="Google Shape;776;p45"/>
          <p:cNvSpPr/>
          <p:nvPr/>
        </p:nvSpPr>
        <p:spPr>
          <a:xfrm>
            <a:off x="6826267" y="38283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7" name="Google Shape;777;p45"/>
          <p:cNvSpPr/>
          <p:nvPr/>
        </p:nvSpPr>
        <p:spPr>
          <a:xfrm>
            <a:off x="6826267" y="42515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8" name="Google Shape;778;p45"/>
          <p:cNvSpPr/>
          <p:nvPr/>
        </p:nvSpPr>
        <p:spPr>
          <a:xfrm>
            <a:off x="6826267" y="46747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9" name="Google Shape;779;p45"/>
          <p:cNvSpPr/>
          <p:nvPr/>
        </p:nvSpPr>
        <p:spPr>
          <a:xfrm>
            <a:off x="6826267" y="25631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0" name="Google Shape;780;p45"/>
          <p:cNvSpPr/>
          <p:nvPr/>
        </p:nvSpPr>
        <p:spPr>
          <a:xfrm>
            <a:off x="6826267" y="29863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1" name="Google Shape;781;p45"/>
          <p:cNvSpPr/>
          <p:nvPr/>
        </p:nvSpPr>
        <p:spPr>
          <a:xfrm>
            <a:off x="6826267" y="34095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2" name="Google Shape;782;p45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3" name="Google Shape;783;p45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4" name="Google Shape;784;p45"/>
          <p:cNvSpPr txBox="1"/>
          <p:nvPr/>
        </p:nvSpPr>
        <p:spPr>
          <a:xfrm>
            <a:off x="9858233" y="2715351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5" name="Google Shape;785;p45"/>
          <p:cNvSpPr txBox="1"/>
          <p:nvPr/>
        </p:nvSpPr>
        <p:spPr>
          <a:xfrm>
            <a:off x="9858233" y="3503067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6" name="Google Shape;786;p45"/>
          <p:cNvSpPr txBox="1"/>
          <p:nvPr/>
        </p:nvSpPr>
        <p:spPr>
          <a:xfrm>
            <a:off x="9803633" y="4357734"/>
            <a:ext cx="144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7" name="Google Shape;787;p45"/>
          <p:cNvSpPr/>
          <p:nvPr/>
        </p:nvSpPr>
        <p:spPr>
          <a:xfrm>
            <a:off x="11248000" y="26792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8" name="Google Shape;788;p45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9" name="Google Shape;789;p45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0" name="Google Shape;790;p45"/>
          <p:cNvSpPr/>
          <p:nvPr/>
        </p:nvSpPr>
        <p:spPr>
          <a:xfrm>
            <a:off x="11248000" y="26792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1" name="Google Shape;791;p45"/>
          <p:cNvSpPr/>
          <p:nvPr/>
        </p:nvSpPr>
        <p:spPr>
          <a:xfrm>
            <a:off x="11251033" y="4360751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2" name="Google Shape;792;p45"/>
          <p:cNvSpPr/>
          <p:nvPr/>
        </p:nvSpPr>
        <p:spPr>
          <a:xfrm>
            <a:off x="11248000" y="4375651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3" name="Google Shape;793;p45"/>
          <p:cNvSpPr/>
          <p:nvPr/>
        </p:nvSpPr>
        <p:spPr>
          <a:xfrm>
            <a:off x="11248000" y="2688184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4" name="Google Shape;794;p45"/>
          <p:cNvSpPr txBox="1"/>
          <p:nvPr/>
        </p:nvSpPr>
        <p:spPr>
          <a:xfrm>
            <a:off x="379500" y="5166900"/>
            <a:ext cx="7081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If thread 1 executes first then thread 0.</a:t>
            </a:r>
            <a:endParaRPr sz="2000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defTabSz="1219170">
              <a:buClr>
                <a:srgbClr val="000000"/>
              </a:buClr>
            </a:pPr>
            <a:endParaRPr sz="2000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defTabSz="1219170">
              <a:buClr>
                <a:srgbClr val="000000"/>
              </a:buClr>
            </a:pPr>
            <a:r>
              <a:rPr lang="en" sz="2000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Above scenario looks fine when either thread 0 or thread 1 executes at a time</a:t>
            </a:r>
            <a:endParaRPr sz="2000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800" name="Google Shape;800;p46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1" name="Google Shape;801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58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802" name="Google Shape;802;p46"/>
          <p:cNvSpPr/>
          <p:nvPr/>
        </p:nvSpPr>
        <p:spPr>
          <a:xfrm>
            <a:off x="3795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3" name="Google Shape;803;p46"/>
          <p:cNvSpPr/>
          <p:nvPr/>
        </p:nvSpPr>
        <p:spPr>
          <a:xfrm>
            <a:off x="34086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4" name="Google Shape;804;p46"/>
          <p:cNvSpPr/>
          <p:nvPr/>
        </p:nvSpPr>
        <p:spPr>
          <a:xfrm>
            <a:off x="11248000" y="27010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5" name="Google Shape;805;p46"/>
          <p:cNvSpPr txBox="1"/>
          <p:nvPr/>
        </p:nvSpPr>
        <p:spPr>
          <a:xfrm>
            <a:off x="-80500" y="30794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6" name="Google Shape;806;p46"/>
          <p:cNvSpPr txBox="1"/>
          <p:nvPr/>
        </p:nvSpPr>
        <p:spPr>
          <a:xfrm>
            <a:off x="2948600" y="30712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- 1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7" name="Google Shape;807;p46"/>
          <p:cNvSpPr/>
          <p:nvPr/>
        </p:nvSpPr>
        <p:spPr>
          <a:xfrm>
            <a:off x="254667" y="38283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8" name="Google Shape;808;p46"/>
          <p:cNvSpPr/>
          <p:nvPr/>
        </p:nvSpPr>
        <p:spPr>
          <a:xfrm>
            <a:off x="254667" y="42515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9" name="Google Shape;809;p46"/>
          <p:cNvSpPr/>
          <p:nvPr/>
        </p:nvSpPr>
        <p:spPr>
          <a:xfrm>
            <a:off x="254667" y="46747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3178600" y="38283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1" name="Google Shape;811;p46"/>
          <p:cNvSpPr/>
          <p:nvPr/>
        </p:nvSpPr>
        <p:spPr>
          <a:xfrm>
            <a:off x="3178600" y="42515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2" name="Google Shape;812;p46"/>
          <p:cNvSpPr/>
          <p:nvPr/>
        </p:nvSpPr>
        <p:spPr>
          <a:xfrm>
            <a:off x="3178600" y="46747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3" name="Google Shape;813;p46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5" name="Google Shape;815;p46"/>
          <p:cNvSpPr txBox="1"/>
          <p:nvPr/>
        </p:nvSpPr>
        <p:spPr>
          <a:xfrm>
            <a:off x="9858233" y="2715351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6" name="Google Shape;816;p46"/>
          <p:cNvSpPr txBox="1"/>
          <p:nvPr/>
        </p:nvSpPr>
        <p:spPr>
          <a:xfrm>
            <a:off x="9858233" y="3503067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9803633" y="4357734"/>
            <a:ext cx="144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8" name="Google Shape;818;p46"/>
          <p:cNvSpPr txBox="1"/>
          <p:nvPr/>
        </p:nvSpPr>
        <p:spPr>
          <a:xfrm>
            <a:off x="254667" y="5534568"/>
            <a:ext cx="90728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Let’s understand what happens when both thread 0 and thread 1 runs concurrently with preemption</a:t>
            </a:r>
            <a:endParaRPr sz="2133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824" name="Google Shape;824;p47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5" name="Google Shape;825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59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826" name="Google Shape;826;p47"/>
          <p:cNvSpPr/>
          <p:nvPr/>
        </p:nvSpPr>
        <p:spPr>
          <a:xfrm>
            <a:off x="3795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7" name="Google Shape;827;p47"/>
          <p:cNvSpPr/>
          <p:nvPr/>
        </p:nvSpPr>
        <p:spPr>
          <a:xfrm>
            <a:off x="34086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8" name="Google Shape;828;p47"/>
          <p:cNvSpPr/>
          <p:nvPr/>
        </p:nvSpPr>
        <p:spPr>
          <a:xfrm>
            <a:off x="11248000" y="27010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9" name="Google Shape;829;p47"/>
          <p:cNvSpPr txBox="1"/>
          <p:nvPr/>
        </p:nvSpPr>
        <p:spPr>
          <a:xfrm>
            <a:off x="-80500" y="30794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0" name="Google Shape;830;p47"/>
          <p:cNvSpPr txBox="1"/>
          <p:nvPr/>
        </p:nvSpPr>
        <p:spPr>
          <a:xfrm>
            <a:off x="2948600" y="30712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1" name="Google Shape;831;p47"/>
          <p:cNvSpPr/>
          <p:nvPr/>
        </p:nvSpPr>
        <p:spPr>
          <a:xfrm>
            <a:off x="254667" y="38283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2" name="Google Shape;832;p47"/>
          <p:cNvSpPr/>
          <p:nvPr/>
        </p:nvSpPr>
        <p:spPr>
          <a:xfrm>
            <a:off x="254667" y="42515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3" name="Google Shape;833;p47"/>
          <p:cNvSpPr/>
          <p:nvPr/>
        </p:nvSpPr>
        <p:spPr>
          <a:xfrm>
            <a:off x="254667" y="46747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4" name="Google Shape;834;p47"/>
          <p:cNvSpPr/>
          <p:nvPr/>
        </p:nvSpPr>
        <p:spPr>
          <a:xfrm>
            <a:off x="3178600" y="38283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5" name="Google Shape;835;p47"/>
          <p:cNvSpPr/>
          <p:nvPr/>
        </p:nvSpPr>
        <p:spPr>
          <a:xfrm>
            <a:off x="3178600" y="42515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6" name="Google Shape;836;p47"/>
          <p:cNvSpPr/>
          <p:nvPr/>
        </p:nvSpPr>
        <p:spPr>
          <a:xfrm>
            <a:off x="3178600" y="46747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7" name="Google Shape;837;p47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7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9" name="Google Shape;839;p47"/>
          <p:cNvSpPr txBox="1"/>
          <p:nvPr/>
        </p:nvSpPr>
        <p:spPr>
          <a:xfrm>
            <a:off x="9858233" y="2715351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0" name="Google Shape;840;p47"/>
          <p:cNvSpPr txBox="1"/>
          <p:nvPr/>
        </p:nvSpPr>
        <p:spPr>
          <a:xfrm>
            <a:off x="9858233" y="3503067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1" name="Google Shape;841;p47"/>
          <p:cNvSpPr txBox="1"/>
          <p:nvPr/>
        </p:nvSpPr>
        <p:spPr>
          <a:xfrm>
            <a:off x="9803633" y="4357734"/>
            <a:ext cx="144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2" name="Google Shape;842;p47"/>
          <p:cNvSpPr/>
          <p:nvPr/>
        </p:nvSpPr>
        <p:spPr>
          <a:xfrm>
            <a:off x="6626667" y="25460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3" name="Google Shape;843;p47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4" name="Google Shape;844;p47"/>
          <p:cNvSpPr/>
          <p:nvPr/>
        </p:nvSpPr>
        <p:spPr>
          <a:xfrm>
            <a:off x="6633417" y="29744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5" name="Google Shape;845;p47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254667" y="5115334"/>
            <a:ext cx="995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Thread 0 gets preempted and Thread 1 continue execution</a:t>
            </a:r>
            <a:endParaRPr sz="2133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7" name="Google Shape;847;p47"/>
          <p:cNvSpPr/>
          <p:nvPr/>
        </p:nvSpPr>
        <p:spPr>
          <a:xfrm>
            <a:off x="6633417" y="3402800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8" name="Google Shape;848;p47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9" name="Google Shape;849;p47"/>
          <p:cNvSpPr/>
          <p:nvPr/>
        </p:nvSpPr>
        <p:spPr>
          <a:xfrm>
            <a:off x="6633433" y="38283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0" name="Google Shape;850;p47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277900" y="5502534"/>
            <a:ext cx="995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Thread 1 gets preempted and Thread 0 continue execution</a:t>
            </a:r>
            <a:endParaRPr sz="2133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2" name="Google Shape;852;p47"/>
          <p:cNvSpPr/>
          <p:nvPr/>
        </p:nvSpPr>
        <p:spPr>
          <a:xfrm>
            <a:off x="6633433" y="42590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3" name="Google Shape;853;p47"/>
          <p:cNvSpPr/>
          <p:nvPr/>
        </p:nvSpPr>
        <p:spPr>
          <a:xfrm>
            <a:off x="11248000" y="26792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277900" y="5914134"/>
            <a:ext cx="995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Thread 0 completed and Thread 1 starts</a:t>
            </a:r>
            <a:endParaRPr sz="2133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5" name="Google Shape;855;p47"/>
          <p:cNvSpPr/>
          <p:nvPr/>
        </p:nvSpPr>
        <p:spPr>
          <a:xfrm>
            <a:off x="6626667" y="46654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6" name="Google Shape;856;p47"/>
          <p:cNvSpPr/>
          <p:nvPr/>
        </p:nvSpPr>
        <p:spPr>
          <a:xfrm>
            <a:off x="11248000" y="26792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7" name="Google Shape;857;p47"/>
          <p:cNvSpPr txBox="1"/>
          <p:nvPr/>
        </p:nvSpPr>
        <p:spPr>
          <a:xfrm>
            <a:off x="314000" y="6319234"/>
            <a:ext cx="995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Thread 1 completed</a:t>
            </a:r>
            <a:endParaRPr sz="2133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1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But how to measure performance?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835CC1-B8CE-5750-A827-09D269AFC7F2}"/>
              </a:ext>
            </a:extLst>
          </p:cNvPr>
          <p:cNvSpPr/>
          <p:nvPr/>
        </p:nvSpPr>
        <p:spPr>
          <a:xfrm>
            <a:off x="838200" y="1690688"/>
            <a:ext cx="2271860" cy="1033658"/>
          </a:xfrm>
          <a:prstGeom prst="roundRect">
            <a:avLst/>
          </a:prstGeom>
          <a:solidFill>
            <a:schemeClr val="bg2">
              <a:lumMod val="25000"/>
              <a:alpha val="17000"/>
            </a:schemeClr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FLOPS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7AC7E3-83AB-36DC-BDC4-CCD4EF7C3D87}"/>
              </a:ext>
            </a:extLst>
          </p:cNvPr>
          <p:cNvSpPr/>
          <p:nvPr/>
        </p:nvSpPr>
        <p:spPr>
          <a:xfrm>
            <a:off x="838200" y="3099997"/>
            <a:ext cx="2271860" cy="1033658"/>
          </a:xfrm>
          <a:prstGeom prst="roundRect">
            <a:avLst/>
          </a:prstGeom>
          <a:solidFill>
            <a:schemeClr val="accent6">
              <a:lumMod val="50000"/>
              <a:alpha val="20000"/>
            </a:schemeClr>
          </a:solidFill>
          <a:ln w="28575">
            <a:solidFill>
              <a:schemeClr val="tx1">
                <a:alpha val="3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Speedup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544D4E-29AC-F0F2-FF3A-5BBEFFB650BF}"/>
              </a:ext>
            </a:extLst>
          </p:cNvPr>
          <p:cNvSpPr/>
          <p:nvPr/>
        </p:nvSpPr>
        <p:spPr>
          <a:xfrm>
            <a:off x="838200" y="4650483"/>
            <a:ext cx="2271860" cy="1033658"/>
          </a:xfrm>
          <a:prstGeom prst="roundRect">
            <a:avLst/>
          </a:prstGeom>
          <a:solidFill>
            <a:srgbClr val="002060"/>
          </a:solidFill>
          <a:ln w="28575">
            <a:solidFill>
              <a:schemeClr val="tx1">
                <a:alpha val="3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Parallel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Efficiency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85621B-86E9-C20F-21EF-10DEC3797A40}"/>
              </a:ext>
            </a:extLst>
          </p:cNvPr>
          <p:cNvCxnSpPr/>
          <p:nvPr/>
        </p:nvCxnSpPr>
        <p:spPr>
          <a:xfrm>
            <a:off x="3440784" y="1498862"/>
            <a:ext cx="0" cy="4534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D2B6F1-9D4D-0C6D-1543-8C079744A891}"/>
              </a:ext>
            </a:extLst>
          </p:cNvPr>
          <p:cNvSpPr txBox="1"/>
          <p:nvPr/>
        </p:nvSpPr>
        <p:spPr>
          <a:xfrm>
            <a:off x="3582209" y="1690688"/>
            <a:ext cx="8334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We measure how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closely we track perfect linear speedup </a:t>
            </a:r>
            <a:r>
              <a:rPr lang="en-US" sz="1800" b="0" i="0" u="none" strike="noStrike" baseline="0" dirty="0">
                <a:latin typeface="TimesNewRomanPSMT"/>
              </a:rPr>
              <a:t>with a scaled speedup called the </a:t>
            </a:r>
            <a:r>
              <a:rPr lang="en-US" sz="18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parallel efficiency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One of the oldest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“cheats” </a:t>
            </a:r>
            <a:r>
              <a:rPr lang="en-US" sz="1800" b="0" i="0" u="none" strike="noStrike" baseline="0" dirty="0">
                <a:latin typeface="TimesNewRomanPSMT"/>
              </a:rPr>
              <a:t>in high performance computing is to pick a slow algorithm that happens to have a low serial fraction.</a:t>
            </a:r>
            <a:endParaRPr lang="en-IN" b="1" dirty="0">
              <a:solidFill>
                <a:schemeClr val="accent1"/>
              </a:solidFill>
              <a:latin typeface="TimesNewRomanPS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7DA47D-85B8-8363-9FDB-5E242F71C1E2}"/>
                  </a:ext>
                </a:extLst>
              </p:cNvPr>
              <p:cNvSpPr txBox="1"/>
              <p:nvPr/>
            </p:nvSpPr>
            <p:spPr>
              <a:xfrm>
                <a:off x="8153400" y="3461789"/>
                <a:ext cx="2671692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7DA47D-85B8-8363-9FDB-5E242F71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461789"/>
                <a:ext cx="2671692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18075-A95C-8CEB-4C29-E716F1A79CA3}"/>
                  </a:ext>
                </a:extLst>
              </p:cNvPr>
              <p:cNvSpPr txBox="1"/>
              <p:nvPr/>
            </p:nvSpPr>
            <p:spPr>
              <a:xfrm>
                <a:off x="7169151" y="4216580"/>
                <a:ext cx="4640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Speedup with P number of processors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18075-A95C-8CEB-4C29-E716F1A7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51" y="4216580"/>
                <a:ext cx="464019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B363142-AF8F-3572-693F-58ED0FEFC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238" y="3163523"/>
            <a:ext cx="3038188" cy="23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8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Race Conditions</a:t>
            </a:r>
            <a:endParaRPr dirty="0"/>
          </a:p>
        </p:txBody>
      </p:sp>
      <p:sp>
        <p:nvSpPr>
          <p:cNvPr id="863" name="Google Shape;863;p48"/>
          <p:cNvSpPr txBox="1">
            <a:spLocks noGrp="1"/>
          </p:cNvSpPr>
          <p:nvPr>
            <p:ph type="body" idx="1"/>
          </p:nvPr>
        </p:nvSpPr>
        <p:spPr>
          <a:xfrm>
            <a:off x="3306600" y="1601233"/>
            <a:ext cx="5578800" cy="6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667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What could possibly go wrong?</a:t>
            </a:r>
            <a:endParaRPr sz="2667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4" name="Google Shape;864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60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865" name="Google Shape;865;p48"/>
          <p:cNvSpPr/>
          <p:nvPr/>
        </p:nvSpPr>
        <p:spPr>
          <a:xfrm>
            <a:off x="3795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0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6" name="Google Shape;866;p48"/>
          <p:cNvSpPr/>
          <p:nvPr/>
        </p:nvSpPr>
        <p:spPr>
          <a:xfrm>
            <a:off x="3408600" y="2497800"/>
            <a:ext cx="20412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Thread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7" name="Google Shape;867;p48"/>
          <p:cNvSpPr/>
          <p:nvPr/>
        </p:nvSpPr>
        <p:spPr>
          <a:xfrm>
            <a:off x="11248000" y="27010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8" name="Google Shape;868;p48"/>
          <p:cNvSpPr txBox="1"/>
          <p:nvPr/>
        </p:nvSpPr>
        <p:spPr>
          <a:xfrm>
            <a:off x="-80500" y="3079400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9" name="Google Shape;869;p48"/>
          <p:cNvSpPr txBox="1"/>
          <p:nvPr/>
        </p:nvSpPr>
        <p:spPr>
          <a:xfrm>
            <a:off x="2948600" y="3071218"/>
            <a:ext cx="2961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counter = counter + 1</a:t>
            </a:r>
            <a:endParaRPr sz="1867" b="1" kern="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0" name="Google Shape;870;p48"/>
          <p:cNvSpPr/>
          <p:nvPr/>
        </p:nvSpPr>
        <p:spPr>
          <a:xfrm>
            <a:off x="254667" y="38283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1" name="Google Shape;871;p48"/>
          <p:cNvSpPr/>
          <p:nvPr/>
        </p:nvSpPr>
        <p:spPr>
          <a:xfrm>
            <a:off x="254667" y="42515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2" name="Google Shape;872;p48"/>
          <p:cNvSpPr/>
          <p:nvPr/>
        </p:nvSpPr>
        <p:spPr>
          <a:xfrm>
            <a:off x="254667" y="46747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3" name="Google Shape;873;p48"/>
          <p:cNvSpPr/>
          <p:nvPr/>
        </p:nvSpPr>
        <p:spPr>
          <a:xfrm>
            <a:off x="3178600" y="38283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4" name="Google Shape;874;p48"/>
          <p:cNvSpPr/>
          <p:nvPr/>
        </p:nvSpPr>
        <p:spPr>
          <a:xfrm>
            <a:off x="3178600" y="42515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5" name="Google Shape;875;p48"/>
          <p:cNvSpPr/>
          <p:nvPr/>
        </p:nvSpPr>
        <p:spPr>
          <a:xfrm>
            <a:off x="3178600" y="46747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6" name="Google Shape;876;p48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7" name="Google Shape;877;p48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8" name="Google Shape;878;p48"/>
          <p:cNvSpPr txBox="1"/>
          <p:nvPr/>
        </p:nvSpPr>
        <p:spPr>
          <a:xfrm>
            <a:off x="9858233" y="2715351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9" name="Google Shape;879;p48"/>
          <p:cNvSpPr txBox="1"/>
          <p:nvPr/>
        </p:nvSpPr>
        <p:spPr>
          <a:xfrm>
            <a:off x="9858233" y="3503067"/>
            <a:ext cx="133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0" name="Google Shape;880;p48"/>
          <p:cNvSpPr txBox="1"/>
          <p:nvPr/>
        </p:nvSpPr>
        <p:spPr>
          <a:xfrm>
            <a:off x="9803633" y="4357734"/>
            <a:ext cx="1444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1" name="Google Shape;881;p48"/>
          <p:cNvSpPr/>
          <p:nvPr/>
        </p:nvSpPr>
        <p:spPr>
          <a:xfrm>
            <a:off x="6626667" y="25460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2" name="Google Shape;882;p48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3" name="Google Shape;883;p48"/>
          <p:cNvSpPr/>
          <p:nvPr/>
        </p:nvSpPr>
        <p:spPr>
          <a:xfrm>
            <a:off x="6633417" y="2974400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register1 = register1 + 1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4" name="Google Shape;884;p48"/>
          <p:cNvSpPr/>
          <p:nvPr/>
        </p:nvSpPr>
        <p:spPr>
          <a:xfrm>
            <a:off x="11248000" y="346916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5" name="Google Shape;885;p48"/>
          <p:cNvSpPr/>
          <p:nvPr/>
        </p:nvSpPr>
        <p:spPr>
          <a:xfrm>
            <a:off x="6633417" y="3402800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counter</a:t>
            </a:r>
            <a:endParaRPr sz="14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6" name="Google Shape;886;p48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7" name="Google Shape;887;p48"/>
          <p:cNvSpPr/>
          <p:nvPr/>
        </p:nvSpPr>
        <p:spPr>
          <a:xfrm>
            <a:off x="6633433" y="3828367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register2 = register2 - 1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8" name="Google Shape;888;p48"/>
          <p:cNvSpPr/>
          <p:nvPr/>
        </p:nvSpPr>
        <p:spPr>
          <a:xfrm>
            <a:off x="11248000" y="43577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9" name="Google Shape;889;p48"/>
          <p:cNvSpPr/>
          <p:nvPr/>
        </p:nvSpPr>
        <p:spPr>
          <a:xfrm>
            <a:off x="6633433" y="4259067"/>
            <a:ext cx="2501200" cy="428400"/>
          </a:xfrm>
          <a:prstGeom prst="rect">
            <a:avLst/>
          </a:prstGeom>
          <a:gradFill>
            <a:gsLst>
              <a:gs pos="0">
                <a:srgbClr val="006AA7"/>
              </a:gs>
              <a:gs pos="100000">
                <a:srgbClr val="02172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register1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0" name="Google Shape;890;p48"/>
          <p:cNvSpPr/>
          <p:nvPr/>
        </p:nvSpPr>
        <p:spPr>
          <a:xfrm>
            <a:off x="11248000" y="2679217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1" name="Google Shape;891;p48"/>
          <p:cNvSpPr/>
          <p:nvPr/>
        </p:nvSpPr>
        <p:spPr>
          <a:xfrm>
            <a:off x="6626667" y="4665451"/>
            <a:ext cx="2501200" cy="428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counter = register2</a:t>
            </a:r>
            <a:endParaRPr sz="20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2" name="Google Shape;892;p48"/>
          <p:cNvSpPr/>
          <p:nvPr/>
        </p:nvSpPr>
        <p:spPr>
          <a:xfrm>
            <a:off x="11248000" y="2679200"/>
            <a:ext cx="731600" cy="52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1867" b="1" kern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3" name="Google Shape;8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5318531"/>
            <a:ext cx="1335200" cy="1420868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8"/>
          <p:cNvSpPr txBox="1"/>
          <p:nvPr/>
        </p:nvSpPr>
        <p:spPr>
          <a:xfrm>
            <a:off x="2278033" y="5649501"/>
            <a:ext cx="68564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Value of counter supposed to be remain 7 after </a:t>
            </a:r>
            <a:endParaRPr sz="1867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Therad 0 and Thread 1 executes</a:t>
            </a:r>
            <a:endParaRPr sz="1867" b="1" kern="0" dirty="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EA76-CDF6-3B9F-C0BD-3F29A407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Race Conditions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B4722-2329-9B65-C7EB-DBCB7D98E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A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race condition </a:t>
            </a:r>
            <a:r>
              <a:rPr lang="en-US" sz="2000" dirty="0">
                <a:latin typeface="+mn-lt"/>
              </a:rPr>
              <a:t>occurs when two or more threads can access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shared data </a:t>
            </a:r>
            <a:r>
              <a:rPr lang="en-US" sz="2000" dirty="0">
                <a:latin typeface="+mn-lt"/>
              </a:rPr>
              <a:t>and they try to change it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at the same time. </a:t>
            </a:r>
          </a:p>
          <a:p>
            <a:r>
              <a:rPr lang="en-US" sz="2000" dirty="0">
                <a:latin typeface="+mn-lt"/>
              </a:rPr>
              <a:t>Because the thread scheduling algorithm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can swap between threads at any time</a:t>
            </a:r>
            <a:r>
              <a:rPr lang="en-US" sz="2000" dirty="0">
                <a:latin typeface="+mn-lt"/>
              </a:rPr>
              <a:t>, you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don't know the order </a:t>
            </a:r>
            <a:r>
              <a:rPr lang="en-US" sz="2000" dirty="0">
                <a:latin typeface="+mn-lt"/>
              </a:rPr>
              <a:t>in which the threads will attempt to access the shared data. </a:t>
            </a:r>
          </a:p>
          <a:p>
            <a:r>
              <a:rPr lang="en-US" sz="2000" dirty="0">
                <a:latin typeface="+mn-lt"/>
              </a:rPr>
              <a:t>Therefore, the result of the change in data is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dependent on the thread scheduling algorithm</a:t>
            </a:r>
            <a:r>
              <a:rPr lang="en-US" sz="2000" dirty="0">
                <a:latin typeface="+mn-lt"/>
              </a:rPr>
              <a:t>, i.e. both threads are </a:t>
            </a:r>
            <a:r>
              <a:rPr lang="en-US" sz="2000" b="1" dirty="0">
                <a:solidFill>
                  <a:srgbClr val="FFFF00"/>
                </a:solidFill>
                <a:latin typeface="+mn-lt"/>
              </a:rPr>
              <a:t>"racing" </a:t>
            </a:r>
            <a:r>
              <a:rPr lang="en-US" sz="2000" dirty="0">
                <a:latin typeface="+mn-lt"/>
              </a:rPr>
              <a:t>to access/change the data.</a:t>
            </a:r>
          </a:p>
          <a:p>
            <a:r>
              <a:rPr lang="en-US" sz="2000" dirty="0">
                <a:latin typeface="+mn-lt"/>
              </a:rPr>
              <a:t>That’s why if there are race conditions occur the output changes after every execution.</a:t>
            </a:r>
            <a:endParaRPr lang="en-IN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69855-5DF3-6959-C7F5-773EF893E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691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F3F-020B-6F2D-0B16-9A5333A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How to resolve race conditions in PI calculation?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7004-29C9-0E6E-8DB9-61E413AFB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783B-D900-237A-9FEB-8CBE03CEF125}"/>
              </a:ext>
            </a:extLst>
          </p:cNvPr>
          <p:cNvSpPr txBox="1"/>
          <p:nvPr/>
        </p:nvSpPr>
        <p:spPr>
          <a:xfrm>
            <a:off x="415601" y="1356967"/>
            <a:ext cx="549233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MIN(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((x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y)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 * chunk_size;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chunk_size;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sum += 4.0/(1.0 + x * x);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run_time = omp_get_wtime() - start_time;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,pi, run_time);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F3694-BD83-980A-BDB3-6F0D86411246}"/>
              </a:ext>
            </a:extLst>
          </p:cNvPr>
          <p:cNvSpPr txBox="1"/>
          <p:nvPr/>
        </p:nvSpPr>
        <p:spPr>
          <a:xfrm>
            <a:off x="6294041" y="26133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Create a sum[] array of size Nthreads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Each thread keep partial sum at location sum[tid]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As each thread is updating sum at distinct location in sum[] array, there are no race conditions.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69453-2D00-CA85-6D6D-EB84647BD855}"/>
              </a:ext>
            </a:extLst>
          </p:cNvPr>
          <p:cNvCxnSpPr>
            <a:cxnSpLocks/>
          </p:cNvCxnSpPr>
          <p:nvPr/>
        </p:nvCxnSpPr>
        <p:spPr>
          <a:xfrm>
            <a:off x="6284068" y="1797784"/>
            <a:ext cx="0" cy="4419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BE730D-353A-021A-88A3-CEE635776B18}"/>
              </a:ext>
            </a:extLst>
          </p:cNvPr>
          <p:cNvSpPr txBox="1"/>
          <p:nvPr/>
        </p:nvSpPr>
        <p:spPr>
          <a:xfrm>
            <a:off x="6380692" y="4336330"/>
            <a:ext cx="5697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NewRomanPSMT"/>
              </a:rPr>
              <a:t>Why can’t we use private sum variable for each thread?</a:t>
            </a:r>
          </a:p>
          <a:p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532263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F3F-020B-6F2D-0B16-9A5333A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How to resolve race conditions in PI calculation?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7004-29C9-0E6E-8DB9-61E413AFB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783B-D900-237A-9FEB-8CBE03CEF125}"/>
              </a:ext>
            </a:extLst>
          </p:cNvPr>
          <p:cNvSpPr txBox="1"/>
          <p:nvPr/>
        </p:nvSpPr>
        <p:spPr>
          <a:xfrm>
            <a:off x="415600" y="1356967"/>
            <a:ext cx="5420987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MIN(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((x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y)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pi, sum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 * chunk_size;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chunk_size;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sum += 4.0/(1.0 + x * x);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run_time = omp_get_wtime() - start_time;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Pi value = %f  total time = %f 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,pi, run_time);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F3694-BD83-980A-BDB3-6F0D86411246}"/>
              </a:ext>
            </a:extLst>
          </p:cNvPr>
          <p:cNvSpPr txBox="1"/>
          <p:nvPr/>
        </p:nvSpPr>
        <p:spPr>
          <a:xfrm>
            <a:off x="6294041" y="2613392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Create a sum[] array of size Nthreads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Each thread keep partial sum at location sum[tid]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As each thread is updating sum at distinct location in sum[] array, there are no race conditions.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69453-2D00-CA85-6D6D-EB84647BD855}"/>
              </a:ext>
            </a:extLst>
          </p:cNvPr>
          <p:cNvCxnSpPr>
            <a:cxnSpLocks/>
          </p:cNvCxnSpPr>
          <p:nvPr/>
        </p:nvCxnSpPr>
        <p:spPr>
          <a:xfrm>
            <a:off x="6284068" y="1797784"/>
            <a:ext cx="0" cy="4419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BE730D-353A-021A-88A3-CEE635776B18}"/>
              </a:ext>
            </a:extLst>
          </p:cNvPr>
          <p:cNvSpPr txBox="1"/>
          <p:nvPr/>
        </p:nvSpPr>
        <p:spPr>
          <a:xfrm>
            <a:off x="6380693" y="4336330"/>
            <a:ext cx="577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NewRomanPSMT"/>
              </a:rPr>
              <a:t>Why can’t we use private sum variable for each thread?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TimesNewRomanPSMT"/>
              </a:rPr>
              <a:t>Each thread can update the partial sum in its own variable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TimesNewRomanPSMT"/>
              </a:rPr>
              <a:t>But as soon as parallel region is over all the private variables get deleted!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TimesNewRomanPSMT"/>
              </a:rPr>
              <a:t>So partial sum cannot be taken outside the parallel region </a:t>
            </a:r>
          </a:p>
        </p:txBody>
      </p:sp>
    </p:spTree>
    <p:extLst>
      <p:ext uri="{BB962C8B-B14F-4D97-AF65-F5344CB8AC3E}">
        <p14:creationId xmlns:p14="http://schemas.microsoft.com/office/powerpoint/2010/main" val="2752052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F3F-020B-6F2D-0B16-9A5333A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How to resolve race conditions in PI calculation?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7004-29C9-0E6E-8DB9-61E413AFB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783B-D900-237A-9FEB-8CBE03CEF125}"/>
              </a:ext>
            </a:extLst>
          </p:cNvPr>
          <p:cNvSpPr txBox="1"/>
          <p:nvPr/>
        </p:nvSpPr>
        <p:spPr>
          <a:xfrm>
            <a:off x="415600" y="1494003"/>
            <a:ext cx="4282858" cy="4939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,actual_NThreads;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sum[NThreads];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9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numThreads = omp_get_num_threads();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(tid ==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actual_NThreads = numThreads;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sum[tid]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 * chunk_size;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chunk_size;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upper,num_steps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i++)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sum[tid] += </a:t>
            </a:r>
            <a:r>
              <a:rPr lang="en-IN" sz="90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4.0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/(</a:t>
            </a:r>
            <a:r>
              <a:rPr lang="en-IN" sz="90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1.0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+ x * x);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for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i = </a:t>
            </a:r>
            <a:r>
              <a:rPr lang="en-IN" sz="90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i &lt; actual_NThreads; i++)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pi += sum[i];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step*pi;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F3694-BD83-980A-BDB3-6F0D86411246}"/>
              </a:ext>
            </a:extLst>
          </p:cNvPr>
          <p:cNvSpPr txBox="1"/>
          <p:nvPr/>
        </p:nvSpPr>
        <p:spPr>
          <a:xfrm>
            <a:off x="5308193" y="2767280"/>
            <a:ext cx="6468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Create a sum[] array of size Nthreads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Each thread keep partial sum at location sum[tid]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As each thread is updating sum at distinct location in sum[] array, there are no race conditions.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69453-2D00-CA85-6D6D-EB84647BD855}"/>
              </a:ext>
            </a:extLst>
          </p:cNvPr>
          <p:cNvCxnSpPr>
            <a:cxnSpLocks/>
          </p:cNvCxnSpPr>
          <p:nvPr/>
        </p:nvCxnSpPr>
        <p:spPr>
          <a:xfrm>
            <a:off x="4902054" y="1797784"/>
            <a:ext cx="0" cy="4419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2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F3F-020B-6F2D-0B16-9A5333A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Data/compute distribution among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7004-29C9-0E6E-8DB9-61E413AFB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783B-D900-237A-9FEB-8CBE03CEF125}"/>
              </a:ext>
            </a:extLst>
          </p:cNvPr>
          <p:cNvSpPr txBox="1"/>
          <p:nvPr/>
        </p:nvSpPr>
        <p:spPr>
          <a:xfrm>
            <a:off x="415600" y="1466924"/>
            <a:ext cx="4302313" cy="4939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,actual_NThreads;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sum[NThreads];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9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numThreads = omp_get_num_threads();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(tid ==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actual_NThreads = numThreads;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sum[tid]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 * chunk_size;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chunk_size;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upper,num_steps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i++)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sum[tid] += </a:t>
            </a:r>
            <a:r>
              <a:rPr lang="en-IN" sz="90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4.0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/(</a:t>
            </a:r>
            <a:r>
              <a:rPr lang="en-IN" sz="90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1.0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+ x * x);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for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i = </a:t>
            </a:r>
            <a:r>
              <a:rPr lang="en-IN" sz="90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i &lt; actual_NThreads; i++)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pi += sum[i];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step*pi;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F3694-BD83-980A-BDB3-6F0D86411246}"/>
              </a:ext>
            </a:extLst>
          </p:cNvPr>
          <p:cNvSpPr txBox="1"/>
          <p:nvPr/>
        </p:nvSpPr>
        <p:spPr>
          <a:xfrm>
            <a:off x="5690682" y="2613392"/>
            <a:ext cx="608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The computations can be distributed in many ways among the threads. Lets see two possibilities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NewRomanPSMT"/>
              </a:rPr>
              <a:t>Block distribution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NewRomanPSMT"/>
              </a:rPr>
              <a:t>Cyclic distribution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69453-2D00-CA85-6D6D-EB84647BD855}"/>
              </a:ext>
            </a:extLst>
          </p:cNvPr>
          <p:cNvCxnSpPr>
            <a:cxnSpLocks/>
          </p:cNvCxnSpPr>
          <p:nvPr/>
        </p:nvCxnSpPr>
        <p:spPr>
          <a:xfrm>
            <a:off x="5457217" y="1797784"/>
            <a:ext cx="0" cy="4419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12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F3F-020B-6F2D-0B16-9A5333A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Data/compute distribution among threads -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Cyclic distribution</a:t>
            </a:r>
            <a:b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</a:br>
            <a:endParaRPr lang="en-IN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7004-29C9-0E6E-8DB9-61E413AFB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480C-5137-AA12-C629-06193A2A6C2A}"/>
              </a:ext>
            </a:extLst>
          </p:cNvPr>
          <p:cNvSpPr txBox="1"/>
          <p:nvPr/>
        </p:nvSpPr>
        <p:spPr>
          <a:xfrm>
            <a:off x="318323" y="1314676"/>
            <a:ext cx="4457958" cy="5324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  <a:b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,actual_NThreads;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sum[NThreads];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numThreads = omp_get_num_threads();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(tid ==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actual_NThreads = numThreads;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sum[tid]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num_steps; i+= numThreads)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actual_NThreads;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pi += sum[i];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step*pi;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0;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E7D0D2-139D-4A8D-9B1C-18399B49AE20}"/>
              </a:ext>
            </a:extLst>
          </p:cNvPr>
          <p:cNvCxnSpPr/>
          <p:nvPr/>
        </p:nvCxnSpPr>
        <p:spPr>
          <a:xfrm>
            <a:off x="5175115" y="1468877"/>
            <a:ext cx="0" cy="50000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55891-E29F-D68A-478A-B3E18FA9A53A}"/>
              </a:ext>
            </a:extLst>
          </p:cNvPr>
          <p:cNvSpPr txBox="1"/>
          <p:nvPr/>
        </p:nvSpPr>
        <p:spPr>
          <a:xfrm>
            <a:off x="5331866" y="2413337"/>
            <a:ext cx="6541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NewRomanPSMT"/>
              </a:rPr>
              <a:t>The iterations of for loop are distributed among the available threads in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cyclic fashion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NewRomanPSMT"/>
              </a:rPr>
              <a:t>Let there are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4 threads </a:t>
            </a:r>
            <a:r>
              <a:rPr lang="en-US" b="0" i="0" u="none" strike="noStrike" baseline="0" dirty="0">
                <a:latin typeface="TimesNewRomanPSMT"/>
              </a:rPr>
              <a:t>in parallel region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Thread 0 </a:t>
            </a:r>
            <a:r>
              <a:rPr lang="en-US" b="0" i="0" u="none" strike="noStrike" baseline="0" dirty="0">
                <a:latin typeface="TimesNewRomanPSMT"/>
              </a:rPr>
              <a:t>is responsible for iteration number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0,  4,  8,  12, ...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Thread 1 </a:t>
            </a:r>
            <a:r>
              <a:rPr lang="en-US" b="0" i="0" u="none" strike="noStrike" baseline="0" dirty="0">
                <a:latin typeface="TimesNewRomanPSMT"/>
              </a:rPr>
              <a:t>is responsible for iteration number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1,  5,  9,  13, ...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Thread 2 </a:t>
            </a:r>
            <a:r>
              <a:rPr lang="en-US" b="0" i="0" u="none" strike="noStrike" baseline="0" dirty="0">
                <a:latin typeface="TimesNewRomanPSMT"/>
              </a:rPr>
              <a:t>is responsible for iteration number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2,  6,  10,  14, 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Thread 3 </a:t>
            </a:r>
            <a:r>
              <a:rPr lang="en-US" b="0" i="0" u="none" strike="noStrike" baseline="0" dirty="0">
                <a:latin typeface="TimesNewRomanPSMT"/>
              </a:rPr>
              <a:t>is responsible for iteration number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TimesNewRomanPSMT"/>
              </a:rPr>
              <a:t>3,  7,  11,  15, ...</a:t>
            </a:r>
            <a:endParaRPr lang="en-IN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851E65C-8A75-3C9A-BF8F-5E977480E0A0}"/>
              </a:ext>
            </a:extLst>
          </p:cNvPr>
          <p:cNvSpPr/>
          <p:nvPr/>
        </p:nvSpPr>
        <p:spPr>
          <a:xfrm>
            <a:off x="5868585" y="5252152"/>
            <a:ext cx="5207909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>
                <a:latin typeface="TimesNewRomanPSMT"/>
              </a:rPr>
              <a:t>ParallelPi_v3_sumArray_CyclicReduction.c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5766254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F3F-020B-6F2D-0B16-9A5333A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Data/compute distribution among threads -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Block distribution</a:t>
            </a:r>
            <a:b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</a:br>
            <a:endParaRPr lang="en-IN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7004-29C9-0E6E-8DB9-61E413AFB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67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480C-5137-AA12-C629-06193A2A6C2A}"/>
              </a:ext>
            </a:extLst>
          </p:cNvPr>
          <p:cNvSpPr txBox="1"/>
          <p:nvPr/>
        </p:nvSpPr>
        <p:spPr>
          <a:xfrm>
            <a:off x="318323" y="1314676"/>
            <a:ext cx="4457958" cy="5324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,actual_NThreads;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sum[NThreads];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start_time = omp_get_wtime();</a:t>
            </a: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numThreads = omp_get_num_threads();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(tid ==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actual_NThreads = numThreads;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sum[tid]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lower = tid * chunk_size;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upper = (tid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chunk_size;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actual_NThreads;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pi += sum[i];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step*pi;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E7D0D2-139D-4A8D-9B1C-18399B49AE20}"/>
              </a:ext>
            </a:extLst>
          </p:cNvPr>
          <p:cNvCxnSpPr/>
          <p:nvPr/>
        </p:nvCxnSpPr>
        <p:spPr>
          <a:xfrm>
            <a:off x="5175115" y="1468877"/>
            <a:ext cx="0" cy="50000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55891-E29F-D68A-478A-B3E18FA9A53A}"/>
              </a:ext>
            </a:extLst>
          </p:cNvPr>
          <p:cNvSpPr txBox="1"/>
          <p:nvPr/>
        </p:nvSpPr>
        <p:spPr>
          <a:xfrm>
            <a:off x="5331866" y="1468877"/>
            <a:ext cx="65418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The idea is to give each thread an approximately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equal sized block of loop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iterations</a:t>
            </a:r>
            <a:r>
              <a:rPr lang="en-IN" sz="20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This block size (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chunk_size</a:t>
            </a:r>
            <a:r>
              <a:rPr lang="en-US" sz="2000" dirty="0">
                <a:latin typeface="TimesNewRomanPSMT"/>
              </a:rPr>
              <a:t>) is found by dividing the number of steps in the integration by the number of threads (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NThreads</a:t>
            </a:r>
            <a:r>
              <a:rPr lang="en-US" sz="2000" dirty="0">
                <a:latin typeface="TimesNewRomanPSMT"/>
              </a:rPr>
              <a:t>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We then multiply that block size by the thread id (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tid</a:t>
            </a:r>
            <a:r>
              <a:rPr lang="en-US" sz="2000" dirty="0">
                <a:latin typeface="TimesNewRomanPSMT"/>
              </a:rPr>
              <a:t>) to find the beginning of the block (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lower</a:t>
            </a:r>
            <a:r>
              <a:rPr lang="en-US" sz="2000" dirty="0">
                <a:latin typeface="TimesNewRomanPSMT"/>
              </a:rPr>
              <a:t>) for each thread and by id+1 to find the index for the last iteration of the block (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upper</a:t>
            </a:r>
            <a:r>
              <a:rPr lang="en-US" sz="2000" dirty="0">
                <a:latin typeface="TimesNewRomanPSMT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We need to account for cases where the number of steps in the integration is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not evenly divisible </a:t>
            </a:r>
            <a:r>
              <a:rPr lang="en-US" sz="2000" dirty="0">
                <a:latin typeface="TimesNewRomanPSMT"/>
              </a:rPr>
              <a:t>by the number of threads.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NewRomanPSMT"/>
              </a:rPr>
              <a:t>For that reason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MIN() </a:t>
            </a:r>
            <a:r>
              <a:rPr lang="en-US" sz="2000" dirty="0">
                <a:latin typeface="TimesNewRomanPSMT"/>
              </a:rPr>
              <a:t>function is defined as macro.</a:t>
            </a:r>
            <a:endParaRPr lang="en-IN" sz="2000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A278018-706A-6B05-E979-D4B03585925D}"/>
              </a:ext>
            </a:extLst>
          </p:cNvPr>
          <p:cNvSpPr/>
          <p:nvPr/>
        </p:nvSpPr>
        <p:spPr>
          <a:xfrm>
            <a:off x="5774317" y="5766874"/>
            <a:ext cx="5443579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>
                <a:latin typeface="TimesNewRomanPSMT"/>
              </a:rPr>
              <a:t>ParallelPi_v2_SumArray_BlockDistribution.c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41229760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03E6-26CB-2733-4EDD-133E40C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Performance comparison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1AEB3-D639-5EB1-E293-6DDE5B38E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68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44B757-5FB3-CD60-4D2D-7FA1195D4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81970"/>
              </p:ext>
            </p:extLst>
          </p:nvPr>
        </p:nvGraphicFramePr>
        <p:xfrm>
          <a:off x="1603376" y="1788587"/>
          <a:ext cx="8624707" cy="1775460"/>
        </p:xfrm>
        <a:graphic>
          <a:graphicData uri="http://schemas.openxmlformats.org/drawingml/2006/table">
            <a:tbl>
              <a:tblPr/>
              <a:tblGrid>
                <a:gridCol w="675918">
                  <a:extLst>
                    <a:ext uri="{9D8B030D-6E8A-4147-A177-3AD203B41FA5}">
                      <a16:colId xmlns:a16="http://schemas.microsoft.com/office/drawing/2014/main" val="3810802312"/>
                    </a:ext>
                  </a:extLst>
                </a:gridCol>
                <a:gridCol w="689436">
                  <a:extLst>
                    <a:ext uri="{9D8B030D-6E8A-4147-A177-3AD203B41FA5}">
                      <a16:colId xmlns:a16="http://schemas.microsoft.com/office/drawing/2014/main" val="4195804963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3889557082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2999053490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2322438134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2086952416"/>
                    </a:ext>
                  </a:extLst>
                </a:gridCol>
                <a:gridCol w="878693">
                  <a:extLst>
                    <a:ext uri="{9D8B030D-6E8A-4147-A177-3AD203B41FA5}">
                      <a16:colId xmlns:a16="http://schemas.microsoft.com/office/drawing/2014/main" val="3046323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08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Sequential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ParallelPi_v2_SumArray_BlockDistribution.c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9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84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74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54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140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 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978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0.987301587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1.206361521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1.30864717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1.506235622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2.031352057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723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3DB2B-7533-086C-0331-691B59ABB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62134"/>
              </p:ext>
            </p:extLst>
          </p:nvPr>
        </p:nvGraphicFramePr>
        <p:xfrm>
          <a:off x="1603377" y="3862484"/>
          <a:ext cx="8624706" cy="1775460"/>
        </p:xfrm>
        <a:graphic>
          <a:graphicData uri="http://schemas.openxmlformats.org/drawingml/2006/table">
            <a:tbl>
              <a:tblPr/>
              <a:tblGrid>
                <a:gridCol w="675917">
                  <a:extLst>
                    <a:ext uri="{9D8B030D-6E8A-4147-A177-3AD203B41FA5}">
                      <a16:colId xmlns:a16="http://schemas.microsoft.com/office/drawing/2014/main" val="205364567"/>
                    </a:ext>
                  </a:extLst>
                </a:gridCol>
                <a:gridCol w="689436">
                  <a:extLst>
                    <a:ext uri="{9D8B030D-6E8A-4147-A177-3AD203B41FA5}">
                      <a16:colId xmlns:a16="http://schemas.microsoft.com/office/drawing/2014/main" val="2404587705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3872863088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2291460920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4237336110"/>
                    </a:ext>
                  </a:extLst>
                </a:gridCol>
                <a:gridCol w="1595165">
                  <a:extLst>
                    <a:ext uri="{9D8B030D-6E8A-4147-A177-3AD203B41FA5}">
                      <a16:colId xmlns:a16="http://schemas.microsoft.com/office/drawing/2014/main" val="373618796"/>
                    </a:ext>
                  </a:extLst>
                </a:gridCol>
                <a:gridCol w="878693">
                  <a:extLst>
                    <a:ext uri="{9D8B030D-6E8A-4147-A177-3AD203B41FA5}">
                      <a16:colId xmlns:a16="http://schemas.microsoft.com/office/drawing/2014/main" val="37255407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Threads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122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Sequential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ParallelPi_v3_sumArray_CyclicReduction.c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63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07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12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46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91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7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 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86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1.039004427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1.022185703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1.261663286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1.455140952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2.042692939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0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38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03E6-26CB-2733-4EDD-133E40C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Why performance is getting increased even more threads than cores?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1AEB3-D639-5EB1-E293-6DDE5B38E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C5588-FAAE-FB49-F8BF-91D538723796}"/>
              </a:ext>
            </a:extLst>
          </p:cNvPr>
          <p:cNvSpPr txBox="1"/>
          <p:nvPr/>
        </p:nvSpPr>
        <p:spPr>
          <a:xfrm>
            <a:off x="415600" y="1640511"/>
            <a:ext cx="1088101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NewRomanPSMT"/>
              </a:rPr>
              <a:t>In general, launching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NewRomanPSMT"/>
              </a:rPr>
              <a:t>more threads than the number of physical cores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NewRomanPSMT"/>
              </a:rPr>
              <a:t>can still result in improved performance in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NewRomanPSMT"/>
              </a:rPr>
              <a:t>certain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Thread Overlapping: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	- </a:t>
            </a:r>
            <a:r>
              <a:rPr lang="en-US" sz="2000" dirty="0">
                <a:latin typeface="TimesNewRomanPSMT"/>
              </a:rPr>
              <a:t>When you launch more threads than the number of physical cores, it allows for potential 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                 overlapping of thread execution</a:t>
            </a:r>
            <a:r>
              <a:rPr lang="en-US" sz="2000" dirty="0">
                <a:latin typeface="TimesNewRomanPSMT"/>
              </a:rPr>
              <a:t>. </a:t>
            </a:r>
          </a:p>
          <a:p>
            <a:r>
              <a:rPr lang="en-US" sz="2000" dirty="0">
                <a:latin typeface="TimesNewRomanPSMT"/>
              </a:rPr>
              <a:t>               - While some threads are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waiting for resources </a:t>
            </a:r>
            <a:r>
              <a:rPr lang="en-US" sz="2000" dirty="0">
                <a:latin typeface="TimesNewRomanPSMT"/>
              </a:rPr>
              <a:t>or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blocked on certain operations</a:t>
            </a:r>
            <a:r>
              <a:rPr lang="en-US" sz="2000" dirty="0">
                <a:latin typeface="TimesNewRomanPSMT"/>
              </a:rPr>
              <a:t>, other </a:t>
            </a:r>
          </a:p>
          <a:p>
            <a:r>
              <a:rPr lang="en-US" sz="2000" dirty="0">
                <a:latin typeface="TimesNewRomanPSMT"/>
              </a:rPr>
              <a:t>                  threads can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continue executing instructions</a:t>
            </a:r>
            <a:r>
              <a:rPr lang="en-US" sz="2000" dirty="0">
                <a:latin typeface="TimesNewRomanPSMT"/>
              </a:rPr>
              <a:t>. </a:t>
            </a:r>
          </a:p>
          <a:p>
            <a:r>
              <a:rPr lang="en-US" sz="2000" dirty="0">
                <a:latin typeface="TimesNewRomanPSMT"/>
              </a:rPr>
              <a:t>               -  This overlap can help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maximize CPU utilization </a:t>
            </a:r>
            <a:r>
              <a:rPr lang="en-US" sz="2000" dirty="0">
                <a:latin typeface="TimesNewRomanPSMT"/>
              </a:rPr>
              <a:t>and keep the cores busy, leading to </a:t>
            </a:r>
          </a:p>
          <a:p>
            <a:r>
              <a:rPr lang="en-US" sz="2000" dirty="0">
                <a:latin typeface="TimesNewRomanPSMT"/>
              </a:rPr>
              <a:t>                   improved performance.</a:t>
            </a:r>
          </a:p>
          <a:p>
            <a:pPr marL="457200" indent="-457200">
              <a:buAutoNum type="arabicPeriod" startAt="2"/>
            </a:pP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Exploiting Resource Hierarchy: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              - </a:t>
            </a:r>
            <a:r>
              <a:rPr lang="en-US" sz="2000" dirty="0">
                <a:latin typeface="TimesNewRomanPSMT"/>
              </a:rPr>
              <a:t>Modern processors often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have multiple levels of cache and memory </a:t>
            </a:r>
            <a:r>
              <a:rPr lang="en-US" sz="2000" dirty="0">
                <a:latin typeface="TimesNewRomanPSMT"/>
              </a:rPr>
              <a:t>hierarchies. </a:t>
            </a:r>
          </a:p>
          <a:p>
            <a:r>
              <a:rPr lang="en-US" sz="2000" dirty="0">
                <a:latin typeface="TimesNewRomanPSMT"/>
              </a:rPr>
              <a:t>	- When you have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more threads than cores</a:t>
            </a:r>
            <a:r>
              <a:rPr lang="en-US" sz="2000" dirty="0">
                <a:latin typeface="TimesNewRomanPSMT"/>
              </a:rPr>
              <a:t>, it increases the chances of having multiple threads   </a:t>
            </a:r>
          </a:p>
          <a:p>
            <a:r>
              <a:rPr lang="en-US" sz="2000" dirty="0">
                <a:latin typeface="TimesNewRomanPSMT"/>
              </a:rPr>
              <a:t>               - accessing different levels of cache simultaneously, exploiting the memory hierarchy </a:t>
            </a:r>
          </a:p>
          <a:p>
            <a:r>
              <a:rPr lang="en-US" sz="2000" dirty="0">
                <a:latin typeface="TimesNewRomanPSMT"/>
              </a:rPr>
              <a:t>                 effectively. </a:t>
            </a:r>
          </a:p>
          <a:p>
            <a:r>
              <a:rPr lang="en-US" sz="2000" dirty="0">
                <a:latin typeface="TimesNewRomanPSMT"/>
              </a:rPr>
              <a:t>	- This can help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reduce cache misses </a:t>
            </a:r>
            <a:r>
              <a:rPr lang="en-US" sz="2000" dirty="0">
                <a:latin typeface="TimesNewRomanPSMT"/>
              </a:rPr>
              <a:t>and improve overall memory access patterns, resulting in </a:t>
            </a:r>
          </a:p>
          <a:p>
            <a:r>
              <a:rPr lang="en-US" sz="2000" dirty="0">
                <a:latin typeface="TimesNewRomanPSMT"/>
              </a:rPr>
              <a:t>               better performance.</a:t>
            </a:r>
            <a:endParaRPr lang="en-IN" sz="20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1905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Amdahl’s Law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7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8888B-5A11-7C25-B138-F005B5C09615}"/>
              </a:ext>
            </a:extLst>
          </p:cNvPr>
          <p:cNvSpPr txBox="1"/>
          <p:nvPr/>
        </p:nvSpPr>
        <p:spPr>
          <a:xfrm>
            <a:off x="452323" y="1388315"/>
            <a:ext cx="114901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A central concern in parallel computing is to understand how the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performance scales with the number of processors.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latin typeface="TimesNewRomanPSMT"/>
              </a:rPr>
              <a:t>If we increase </a:t>
            </a:r>
            <a:r>
              <a:rPr lang="en-US" sz="2000" b="0" i="0" u="none" strike="noStrike" baseline="0" dirty="0">
                <a:latin typeface="TimesNewRomanPSMT"/>
              </a:rPr>
              <a:t>the number of processing elements,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will the performance keep improving </a:t>
            </a:r>
            <a:r>
              <a:rPr lang="en-IN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without bound?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NewRomanPSMT"/>
              </a:rPr>
              <a:t>This question was addressed by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TimesNewRomanPSMT"/>
              </a:rPr>
              <a:t>Gene Amdahl </a:t>
            </a:r>
            <a:r>
              <a:rPr lang="en-US" sz="2000" b="0" i="0" u="none" strike="noStrike" baseline="0" dirty="0">
                <a:latin typeface="TimesNewRomanPSMT"/>
              </a:rPr>
              <a:t>in a 1967.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Not entire program </a:t>
            </a:r>
            <a:r>
              <a:rPr lang="en-US" sz="2000" dirty="0">
                <a:latin typeface="TimesNewRomanPSMT"/>
              </a:rPr>
              <a:t>can be executed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parallel</a:t>
            </a:r>
            <a:r>
              <a:rPr lang="en-US" sz="2000" dirty="0">
                <a:latin typeface="TimesNewRomanPSMT"/>
              </a:rPr>
              <a:t>!</a:t>
            </a:r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5C5CE1-F071-DFA9-20E7-7020CEF3C7FB}"/>
                  </a:ext>
                </a:extLst>
              </p:cNvPr>
              <p:cNvSpPr txBox="1"/>
              <p:nvPr/>
            </p:nvSpPr>
            <p:spPr>
              <a:xfrm>
                <a:off x="4038600" y="3239589"/>
                <a:ext cx="809932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IN" sz="1800" b="0" i="0" u="none" strike="noStrike" baseline="0" dirty="0">
                    <a:latin typeface="TimesNewRomanPSMT"/>
                  </a:rPr>
                  <a:t>Assume a </a:t>
                </a:r>
                <a:r>
                  <a:rPr lang="en-US" sz="1800" b="0" i="0" u="none" strike="noStrike" baseline="0" dirty="0">
                    <a:latin typeface="TimesNewRomanPSMT"/>
                  </a:rPr>
                  <a:t>program has some fraction of its work, </a:t>
                </a:r>
                <a:r>
                  <a:rPr lang="en-US" sz="1800" b="0" i="1" u="none" strike="noStrike" baseline="0" dirty="0">
                    <a:latin typeface="TimesNewRomanPS-ItalicMT"/>
                  </a:rPr>
                  <a:t>α</a:t>
                </a:r>
                <a:r>
                  <a:rPr lang="en-US" sz="1800" b="0" i="0" u="none" strike="noStrike" baseline="0" dirty="0">
                    <a:latin typeface="TimesNewRomanPSMT"/>
                  </a:rPr>
                  <a:t>, that is </a:t>
                </a:r>
                <a:r>
                  <a:rPr lang="en-US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fundamentally serial.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NewRomanPSMT"/>
                  </a:rPr>
                  <a:t>For that part of the program, it </a:t>
                </a:r>
                <a:r>
                  <a:rPr lang="en-US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will not run faster </a:t>
                </a:r>
                <a:r>
                  <a:rPr lang="en-US" sz="1800" b="0" i="0" u="none" strike="noStrike" baseline="0" dirty="0">
                    <a:latin typeface="TimesNewRomanPSMT"/>
                  </a:rPr>
                  <a:t>as you </a:t>
                </a:r>
                <a:r>
                  <a:rPr lang="en-US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add processing </a:t>
                </a:r>
                <a:r>
                  <a:rPr lang="en-IN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elements</a:t>
                </a:r>
                <a:r>
                  <a:rPr lang="en-IN" sz="1800" b="0" i="0" u="none" strike="noStrike" baseline="0" dirty="0">
                    <a:latin typeface="TimesNewRomanPSMT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NewRomanPSMT"/>
                  </a:rPr>
                  <a:t>If </a:t>
                </a:r>
                <a:r>
                  <a:rPr lang="en-US" sz="1800" b="1" i="1" u="none" strike="noStrike" baseline="0" dirty="0">
                    <a:solidFill>
                      <a:schemeClr val="accent1"/>
                    </a:solidFill>
                    <a:latin typeface="TimesNewRomanPS-ItalicMT"/>
                  </a:rPr>
                  <a:t>α </a:t>
                </a:r>
                <a:r>
                  <a:rPr lang="en-US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is the serial fraction </a:t>
                </a:r>
                <a:r>
                  <a:rPr lang="en-US" sz="1800" b="0" i="0" u="none" strike="noStrike" baseline="0" dirty="0">
                    <a:latin typeface="TimesNewRomanPSMT"/>
                  </a:rPr>
                  <a:t>of a problem, </a:t>
                </a:r>
                <a:r>
                  <a:rPr lang="en-US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then (1 − </a:t>
                </a:r>
                <a:r>
                  <a:rPr lang="en-US" sz="1800" b="1" i="1" u="none" strike="noStrike" baseline="0" dirty="0">
                    <a:solidFill>
                      <a:schemeClr val="accent1"/>
                    </a:solidFill>
                    <a:latin typeface="TimesNewRomanPS-ItalicMT"/>
                  </a:rPr>
                  <a:t>α</a:t>
                </a:r>
                <a:r>
                  <a:rPr lang="en-US" sz="1800" b="1" i="0" u="none" strike="noStrike" baseline="0" dirty="0">
                    <a:solidFill>
                      <a:schemeClr val="accent1"/>
                    </a:solidFill>
                    <a:latin typeface="TimesNewRomanPSMT"/>
                  </a:rPr>
                  <a:t>) is the parallel fraction</a:t>
                </a:r>
                <a:r>
                  <a:rPr lang="en-US" sz="1800" b="0" i="0" u="none" strike="noStrike" baseline="0" dirty="0">
                    <a:latin typeface="TimesNewRomanPSMT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NewRomanPSMT"/>
                  </a:rPr>
                  <a:t>Let the run time for the serial code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TimesNewRomanPS-ItalicMT"/>
                  </a:rPr>
                  <a:t> </a:t>
                </a:r>
                <a:r>
                  <a:rPr lang="en-US" sz="1800" b="0" i="0" u="none" strike="noStrike" baseline="0" dirty="0">
                    <a:latin typeface="TimesNewRomanPSMT"/>
                  </a:rPr>
                  <a:t>and the run time for the parallel code using </a:t>
                </a:r>
                <a:r>
                  <a:rPr lang="en-US" sz="1800" b="0" i="1" u="none" strike="noStrike" baseline="0" dirty="0">
                    <a:latin typeface="TimesNewRomanPS-ItalicMT"/>
                  </a:rPr>
                  <a:t>P </a:t>
                </a:r>
                <a:r>
                  <a:rPr lang="en-US" sz="1800" b="0" i="0" u="none" strike="noStrike" baseline="0" dirty="0">
                    <a:latin typeface="TimesNewRomanPSMT"/>
                  </a:rPr>
                  <a:t>processors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TimesNewRomanPSMT"/>
                  </a:rPr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5C5CE1-F071-DFA9-20E7-7020CEF3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239589"/>
                <a:ext cx="8099322" cy="1754326"/>
              </a:xfrm>
              <a:prstGeom prst="rect">
                <a:avLst/>
              </a:prstGeom>
              <a:blipFill>
                <a:blip r:embed="rId2"/>
                <a:stretch>
                  <a:fillRect l="-527" t="-1736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1BAA3F-AE1E-E362-B432-3B5B04E80960}"/>
                  </a:ext>
                </a:extLst>
              </p:cNvPr>
              <p:cNvSpPr txBox="1"/>
              <p:nvPr/>
            </p:nvSpPr>
            <p:spPr>
              <a:xfrm>
                <a:off x="628785" y="3302556"/>
                <a:ext cx="3086826" cy="5167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1BAA3F-AE1E-E362-B432-3B5B04E80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5" y="3302556"/>
                <a:ext cx="3086826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35F758-8FE3-FC5D-008B-A7525347B530}"/>
                  </a:ext>
                </a:extLst>
              </p:cNvPr>
              <p:cNvSpPr txBox="1"/>
              <p:nvPr/>
            </p:nvSpPr>
            <p:spPr>
              <a:xfrm>
                <a:off x="523734" y="4116752"/>
                <a:ext cx="3296928" cy="77348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𝑝𝑒𝑒𝑑𝑢𝑝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35F758-8FE3-FC5D-008B-A7525347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34" y="4116752"/>
                <a:ext cx="3296928" cy="773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C424DD8-5370-F76B-C71E-9E51E8AACB2D}"/>
              </a:ext>
            </a:extLst>
          </p:cNvPr>
          <p:cNvSpPr txBox="1"/>
          <p:nvPr/>
        </p:nvSpPr>
        <p:spPr>
          <a:xfrm>
            <a:off x="4038600" y="5143969"/>
            <a:ext cx="7414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In the limit of </a:t>
            </a:r>
            <a:r>
              <a:rPr lang="en-US" sz="1800" b="0" i="1" u="none" strike="noStrike" baseline="0" dirty="0">
                <a:latin typeface="TimesNewRomanPS-ItalicMT"/>
              </a:rPr>
              <a:t>P </a:t>
            </a:r>
            <a:r>
              <a:rPr lang="en-US" sz="1800" b="0" i="0" u="none" strike="noStrike" baseline="0" dirty="0">
                <a:latin typeface="TimesNewRomanPSMT"/>
              </a:rPr>
              <a:t>approaching infinity, the parallel term approaches zero and we are left with Amdahl’s law: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3B475C-37CC-4CC1-5E3A-A1B402F0611F}"/>
                  </a:ext>
                </a:extLst>
              </p:cNvPr>
              <p:cNvSpPr txBox="1"/>
              <p:nvPr/>
            </p:nvSpPr>
            <p:spPr>
              <a:xfrm>
                <a:off x="1208222" y="5187684"/>
                <a:ext cx="1743170" cy="52039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𝑝𝑒𝑒𝑑𝑢𝑝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3B475C-37CC-4CC1-5E3A-A1B402F06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22" y="5187684"/>
                <a:ext cx="1743170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09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57886-014D-6435-0A13-AF1AA0A2C008}"/>
              </a:ext>
            </a:extLst>
          </p:cNvPr>
          <p:cNvSpPr/>
          <p:nvPr/>
        </p:nvSpPr>
        <p:spPr>
          <a:xfrm>
            <a:off x="6018179" y="2347396"/>
            <a:ext cx="5666319" cy="2813035"/>
          </a:xfrm>
          <a:prstGeom prst="rect">
            <a:avLst/>
          </a:prstGeom>
          <a:pattFill prst="pct8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Bord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8C82A-D3EF-7335-A14B-27D89FBB5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3" y="2842520"/>
            <a:ext cx="5056762" cy="18227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C2F30C-4D79-A168-30FB-0DE8AE2134DF}"/>
              </a:ext>
            </a:extLst>
          </p:cNvPr>
          <p:cNvSpPr/>
          <p:nvPr/>
        </p:nvSpPr>
        <p:spPr>
          <a:xfrm>
            <a:off x="6206247" y="2572873"/>
            <a:ext cx="2587558" cy="1760707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Socket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DB90-B6DB-8B32-83F7-32AB84D25C45}"/>
              </a:ext>
            </a:extLst>
          </p:cNvPr>
          <p:cNvSpPr/>
          <p:nvPr/>
        </p:nvSpPr>
        <p:spPr>
          <a:xfrm>
            <a:off x="6206246" y="4538660"/>
            <a:ext cx="5330757" cy="4066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L3 Cache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614A24-645B-F88A-5572-7648FD52959D}"/>
              </a:ext>
            </a:extLst>
          </p:cNvPr>
          <p:cNvSpPr/>
          <p:nvPr/>
        </p:nvSpPr>
        <p:spPr>
          <a:xfrm>
            <a:off x="6295417" y="2651519"/>
            <a:ext cx="2409218" cy="16034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86F3F-9623-1BA8-5645-2DF6C02E286B}"/>
              </a:ext>
            </a:extLst>
          </p:cNvPr>
          <p:cNvSpPr/>
          <p:nvPr/>
        </p:nvSpPr>
        <p:spPr>
          <a:xfrm>
            <a:off x="6389451" y="2718097"/>
            <a:ext cx="987357" cy="64040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F7F-7424-2F3E-F90F-064430ADB403}"/>
              </a:ext>
            </a:extLst>
          </p:cNvPr>
          <p:cNvSpPr/>
          <p:nvPr/>
        </p:nvSpPr>
        <p:spPr>
          <a:xfrm>
            <a:off x="7632971" y="2718097"/>
            <a:ext cx="987358" cy="64040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ED277-0ABD-F6AA-713D-1C4CEF6D06AB}"/>
              </a:ext>
            </a:extLst>
          </p:cNvPr>
          <p:cNvSpPr/>
          <p:nvPr/>
        </p:nvSpPr>
        <p:spPr>
          <a:xfrm>
            <a:off x="6389451" y="3420465"/>
            <a:ext cx="987357" cy="348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3822A7-F03D-20C5-5A07-365C11AEADB5}"/>
              </a:ext>
            </a:extLst>
          </p:cNvPr>
          <p:cNvSpPr/>
          <p:nvPr/>
        </p:nvSpPr>
        <p:spPr>
          <a:xfrm>
            <a:off x="7632971" y="3428661"/>
            <a:ext cx="987357" cy="348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E6B5AE-1BD1-B37C-0D4C-B7266EED36E6}"/>
              </a:ext>
            </a:extLst>
          </p:cNvPr>
          <p:cNvSpPr/>
          <p:nvPr/>
        </p:nvSpPr>
        <p:spPr>
          <a:xfrm>
            <a:off x="6389451" y="3839021"/>
            <a:ext cx="2230877" cy="3483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61552E-E0FE-2442-0495-1D5E68C6EAF6}"/>
              </a:ext>
            </a:extLst>
          </p:cNvPr>
          <p:cNvSpPr/>
          <p:nvPr/>
        </p:nvSpPr>
        <p:spPr>
          <a:xfrm>
            <a:off x="8939719" y="2572873"/>
            <a:ext cx="2587558" cy="1760707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Socket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8F3D15-F50C-E49A-EAFC-DC3E99029CBE}"/>
              </a:ext>
            </a:extLst>
          </p:cNvPr>
          <p:cNvSpPr/>
          <p:nvPr/>
        </p:nvSpPr>
        <p:spPr>
          <a:xfrm>
            <a:off x="9028889" y="2651519"/>
            <a:ext cx="2409218" cy="16034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A3E8A4-445F-FAFC-CD37-2A9823893B80}"/>
              </a:ext>
            </a:extLst>
          </p:cNvPr>
          <p:cNvSpPr/>
          <p:nvPr/>
        </p:nvSpPr>
        <p:spPr>
          <a:xfrm>
            <a:off x="9122923" y="2718097"/>
            <a:ext cx="987357" cy="64040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8B8ED1-0756-F037-0409-33831A4ADE05}"/>
              </a:ext>
            </a:extLst>
          </p:cNvPr>
          <p:cNvSpPr/>
          <p:nvPr/>
        </p:nvSpPr>
        <p:spPr>
          <a:xfrm>
            <a:off x="10366443" y="2718097"/>
            <a:ext cx="987358" cy="64040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A06A27-183B-84E7-160B-3A5B9EE74156}"/>
              </a:ext>
            </a:extLst>
          </p:cNvPr>
          <p:cNvSpPr/>
          <p:nvPr/>
        </p:nvSpPr>
        <p:spPr>
          <a:xfrm>
            <a:off x="9122923" y="3420465"/>
            <a:ext cx="987357" cy="348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5B7263-2BBA-D6A1-3C47-982AED08C3B8}"/>
              </a:ext>
            </a:extLst>
          </p:cNvPr>
          <p:cNvSpPr/>
          <p:nvPr/>
        </p:nvSpPr>
        <p:spPr>
          <a:xfrm>
            <a:off x="10366443" y="3428661"/>
            <a:ext cx="987357" cy="348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6FF13B-5A63-D730-246C-6F0436C246CD}"/>
              </a:ext>
            </a:extLst>
          </p:cNvPr>
          <p:cNvSpPr/>
          <p:nvPr/>
        </p:nvSpPr>
        <p:spPr>
          <a:xfrm>
            <a:off x="9122923" y="3839021"/>
            <a:ext cx="2230877" cy="3483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C90797-AFDD-1A89-68A5-960EEA2E8092}"/>
              </a:ext>
            </a:extLst>
          </p:cNvPr>
          <p:cNvSpPr/>
          <p:nvPr/>
        </p:nvSpPr>
        <p:spPr>
          <a:xfrm>
            <a:off x="6018179" y="5549765"/>
            <a:ext cx="5666319" cy="716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97F4689B-E175-FD8A-DA0E-B8E53B346BAE}"/>
              </a:ext>
            </a:extLst>
          </p:cNvPr>
          <p:cNvSpPr/>
          <p:nvPr/>
        </p:nvSpPr>
        <p:spPr>
          <a:xfrm>
            <a:off x="6838545" y="5160431"/>
            <a:ext cx="321012" cy="406613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0F258A5B-86D3-AF24-9F79-ED5746B03775}"/>
              </a:ext>
            </a:extLst>
          </p:cNvPr>
          <p:cNvSpPr/>
          <p:nvPr/>
        </p:nvSpPr>
        <p:spPr>
          <a:xfrm rot="10800000">
            <a:off x="10356715" y="5155702"/>
            <a:ext cx="321012" cy="406613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566B72-F444-5DCC-7B84-7501BA38CBAA}"/>
              </a:ext>
            </a:extLst>
          </p:cNvPr>
          <p:cNvSpPr/>
          <p:nvPr/>
        </p:nvSpPr>
        <p:spPr>
          <a:xfrm>
            <a:off x="396511" y="4945776"/>
            <a:ext cx="4956945" cy="1320862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HDD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66017CFA-695E-0DE7-6337-CB97CDB98F82}"/>
              </a:ext>
            </a:extLst>
          </p:cNvPr>
          <p:cNvSpPr/>
          <p:nvPr/>
        </p:nvSpPr>
        <p:spPr>
          <a:xfrm rot="5400000">
            <a:off x="5525311" y="5349628"/>
            <a:ext cx="321012" cy="664723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B7CFA63-CA1A-4703-184D-36CDE6599DC0}"/>
              </a:ext>
            </a:extLst>
          </p:cNvPr>
          <p:cNvSpPr/>
          <p:nvPr/>
        </p:nvSpPr>
        <p:spPr>
          <a:xfrm rot="16200000">
            <a:off x="5518662" y="5613207"/>
            <a:ext cx="321012" cy="65142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1A443-87EF-AB74-B79C-2837EECC4EAE}"/>
              </a:ext>
            </a:extLst>
          </p:cNvPr>
          <p:cNvSpPr txBox="1"/>
          <p:nvPr/>
        </p:nvSpPr>
        <p:spPr>
          <a:xfrm>
            <a:off x="546755" y="1857080"/>
            <a:ext cx="32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Recall: Memory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446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34" grpId="0" animBg="1"/>
      <p:bldP spid="41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BB5A2-0A98-33C5-0F8D-81A92603ABD1}"/>
              </a:ext>
            </a:extLst>
          </p:cNvPr>
          <p:cNvGrpSpPr/>
          <p:nvPr/>
        </p:nvGrpSpPr>
        <p:grpSpPr>
          <a:xfrm>
            <a:off x="904973" y="2157011"/>
            <a:ext cx="2630079" cy="3499071"/>
            <a:chOff x="980387" y="1996756"/>
            <a:chExt cx="3280527" cy="41100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17AD990-8297-7DF7-0700-4A3BC0A429F9}"/>
                </a:ext>
              </a:extLst>
            </p:cNvPr>
            <p:cNvSpPr/>
            <p:nvPr/>
          </p:nvSpPr>
          <p:spPr>
            <a:xfrm>
              <a:off x="980387" y="1996756"/>
              <a:ext cx="3280527" cy="41100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269AF7-16DD-45A1-13BC-07A6AB644764}"/>
                </a:ext>
              </a:extLst>
            </p:cNvPr>
            <p:cNvSpPr/>
            <p:nvPr/>
          </p:nvSpPr>
          <p:spPr>
            <a:xfrm>
              <a:off x="2111603" y="2215298"/>
              <a:ext cx="952107" cy="9803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TimesNewRomanPSMT"/>
                </a:rPr>
                <a:t>Core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E9D0EB-8A9F-3A09-F306-64EE3775A499}"/>
                </a:ext>
              </a:extLst>
            </p:cNvPr>
            <p:cNvSpPr/>
            <p:nvPr/>
          </p:nvSpPr>
          <p:spPr>
            <a:xfrm>
              <a:off x="1677970" y="2965361"/>
              <a:ext cx="1885361" cy="416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TimesNewRomanPSMT"/>
                </a:rPr>
                <a:t>On-chip cache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B40892-E84F-AD76-562F-C7D6F21C4AA3}"/>
                </a:ext>
              </a:extLst>
            </p:cNvPr>
            <p:cNvSpPr/>
            <p:nvPr/>
          </p:nvSpPr>
          <p:spPr>
            <a:xfrm>
              <a:off x="1677970" y="3783136"/>
              <a:ext cx="1885361" cy="66631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TimesNewRomanPSMT"/>
                </a:rPr>
                <a:t>Off-chip cache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F1B777-52E4-DA88-E479-E86B848D7627}"/>
                </a:ext>
              </a:extLst>
            </p:cNvPr>
            <p:cNvSpPr/>
            <p:nvPr/>
          </p:nvSpPr>
          <p:spPr>
            <a:xfrm>
              <a:off x="1300897" y="4849226"/>
              <a:ext cx="2639505" cy="8578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NewRomanPSMT"/>
                </a:rPr>
                <a:t>Main Memory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0B57F5-13D2-2341-4F57-9368ADC8221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620651" y="3381865"/>
              <a:ext cx="0" cy="401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4B6459-1F19-C5D7-61F9-FF8DD6184F8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620650" y="4449451"/>
              <a:ext cx="1" cy="399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8EC05D-96FC-B9DA-DDE4-A84983410951}"/>
              </a:ext>
            </a:extLst>
          </p:cNvPr>
          <p:cNvCxnSpPr/>
          <p:nvPr/>
        </p:nvCxnSpPr>
        <p:spPr>
          <a:xfrm>
            <a:off x="4185501" y="1621410"/>
            <a:ext cx="0" cy="4430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BB7212-7A5E-00CA-74DE-C9EF52559429}"/>
              </a:ext>
            </a:extLst>
          </p:cNvPr>
          <p:cNvSpPr txBox="1"/>
          <p:nvPr/>
        </p:nvSpPr>
        <p:spPr>
          <a:xfrm>
            <a:off x="4336168" y="2613884"/>
            <a:ext cx="7409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CPU is faster than the memory and clock frequency is typically  3 to 4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Caches are small in size but expensive</a:t>
            </a:r>
          </a:p>
          <a:p>
            <a:r>
              <a:rPr lang="en-IN" dirty="0">
                <a:latin typeface="TimesNewRomanPSMT"/>
              </a:rPr>
              <a:t>      L1 cache is in few KBs  </a:t>
            </a:r>
            <a:r>
              <a:rPr lang="en-IN" b="1" dirty="0">
                <a:solidFill>
                  <a:srgbClr val="C00000"/>
                </a:solidFill>
                <a:latin typeface="TimesNewRomanPSMT"/>
              </a:rPr>
              <a:t>ON-CHIP</a:t>
            </a:r>
          </a:p>
          <a:p>
            <a:r>
              <a:rPr lang="en-IN" dirty="0">
                <a:latin typeface="TimesNewRomanPSMT"/>
              </a:rPr>
              <a:t>      L2 cache in few MBs     </a:t>
            </a:r>
            <a:r>
              <a:rPr lang="en-IN" b="1" dirty="0">
                <a:solidFill>
                  <a:srgbClr val="C00000"/>
                </a:solidFill>
                <a:latin typeface="TimesNewRomanPSMT"/>
              </a:rPr>
              <a:t>ON-CHIP</a:t>
            </a:r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      L3 cache is also in few MBs but bigger than L2 </a:t>
            </a:r>
            <a:r>
              <a:rPr lang="en-IN" b="1" dirty="0">
                <a:solidFill>
                  <a:srgbClr val="C00000"/>
                </a:solidFill>
                <a:latin typeface="TimesNewRomanPSMT"/>
              </a:rPr>
              <a:t>OFF-CHIP</a:t>
            </a:r>
            <a:endParaRPr lang="en-IN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Memory speed is typically ranges from 2 to 3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Caches are utilized to reduce main memory footprints by loading the data based on temporal or spatial locality.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2266356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8EC05D-96FC-B9DA-DDE4-A84983410951}"/>
              </a:ext>
            </a:extLst>
          </p:cNvPr>
          <p:cNvCxnSpPr/>
          <p:nvPr/>
        </p:nvCxnSpPr>
        <p:spPr>
          <a:xfrm>
            <a:off x="4986779" y="1621410"/>
            <a:ext cx="0" cy="4430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BB7212-7A5E-00CA-74DE-C9EF52559429}"/>
              </a:ext>
            </a:extLst>
          </p:cNvPr>
          <p:cNvSpPr txBox="1"/>
          <p:nvPr/>
        </p:nvSpPr>
        <p:spPr>
          <a:xfrm>
            <a:off x="5147037" y="2867213"/>
            <a:ext cx="6664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Typically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L1 cache is 10 to 20 times faster </a:t>
            </a:r>
            <a:r>
              <a:rPr lang="en-IN" sz="2000" dirty="0">
                <a:latin typeface="TimesNewRomanPSMT"/>
              </a:rPr>
              <a:t>than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L2 cache is on-chip and bigger than L1 cache but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slower than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L3 is an </a:t>
            </a:r>
            <a:r>
              <a:rPr lang="en-IN" sz="2000" b="1" dirty="0">
                <a:solidFill>
                  <a:schemeClr val="accent1"/>
                </a:solidFill>
                <a:latin typeface="TimesNewRomanPSMT"/>
              </a:rPr>
              <a:t>off-chip</a:t>
            </a:r>
            <a:r>
              <a:rPr lang="en-IN" sz="2000" dirty="0">
                <a:latin typeface="TimesNewRomanPSMT"/>
              </a:rPr>
              <a:t> cache, it</a:t>
            </a:r>
            <a:r>
              <a:rPr lang="en-US" sz="2000" dirty="0">
                <a:latin typeface="TimesNewRomanPSMT"/>
              </a:rPr>
              <a:t> is typically </a:t>
            </a:r>
            <a:r>
              <a:rPr lang="en-US" sz="2000" b="1" dirty="0">
                <a:solidFill>
                  <a:schemeClr val="accent1"/>
                </a:solidFill>
                <a:latin typeface="TimesNewRomanPSMT"/>
              </a:rPr>
              <a:t>shared among multiple processor cores</a:t>
            </a:r>
            <a:r>
              <a:rPr lang="en-US" sz="2000" dirty="0">
                <a:latin typeface="TimesNewRomanPSMT"/>
              </a:rPr>
              <a:t> in a multi-core system. </a:t>
            </a:r>
            <a:endParaRPr lang="en-IN" sz="2000" dirty="0">
              <a:latin typeface="TimesNewRomanPS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08B09-559D-3681-7AE7-6312D92E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1" y="2034438"/>
            <a:ext cx="4504421" cy="36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75523-AA27-AF5C-4AD0-9E29821014EB}"/>
              </a:ext>
            </a:extLst>
          </p:cNvPr>
          <p:cNvSpPr txBox="1"/>
          <p:nvPr/>
        </p:nvSpPr>
        <p:spPr>
          <a:xfrm>
            <a:off x="487598" y="1577398"/>
            <a:ext cx="409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NewRomanPSMT"/>
              </a:rPr>
              <a:t>Difference: </a:t>
            </a:r>
            <a:r>
              <a:rPr lang="en-IN" sz="2000" dirty="0">
                <a:latin typeface="TimesNewRomanPSMT"/>
              </a:rPr>
              <a:t>Cache size and cache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2E4BA-6E22-A781-6706-F0AB7B8479FA}"/>
              </a:ext>
            </a:extLst>
          </p:cNvPr>
          <p:cNvSpPr/>
          <p:nvPr/>
        </p:nvSpPr>
        <p:spPr>
          <a:xfrm>
            <a:off x="487598" y="2366422"/>
            <a:ext cx="5329948" cy="1643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Cache memory is a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random access memory</a:t>
            </a: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It lies on the path between the processor and the main memory.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It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bridges the speed mismatch </a:t>
            </a: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between the fastest processor and the slower main memory.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5F8AF-9652-30A8-106F-4FBDF0D7EF76}"/>
              </a:ext>
            </a:extLst>
          </p:cNvPr>
          <p:cNvSpPr/>
          <p:nvPr/>
        </p:nvSpPr>
        <p:spPr>
          <a:xfrm>
            <a:off x="453250" y="4361386"/>
            <a:ext cx="5329948" cy="1643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Cache memory is divided into equal size partitions called as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cache lines.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The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size of cache line affects </a:t>
            </a: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a lot of parameters in the caching system.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The larger the block size, better will be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spatial locality.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CDCB27-A1A1-3DC4-7474-08D6CA37FC8A}"/>
              </a:ext>
            </a:extLst>
          </p:cNvPr>
          <p:cNvGrpSpPr/>
          <p:nvPr/>
        </p:nvGrpSpPr>
        <p:grpSpPr>
          <a:xfrm>
            <a:off x="7138783" y="2739300"/>
            <a:ext cx="3776832" cy="2847933"/>
            <a:chOff x="6622628" y="2438369"/>
            <a:chExt cx="5130290" cy="40532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11A7-BCA2-56A9-8239-9918070207C4}"/>
                </a:ext>
              </a:extLst>
            </p:cNvPr>
            <p:cNvSpPr/>
            <p:nvPr/>
          </p:nvSpPr>
          <p:spPr>
            <a:xfrm>
              <a:off x="7023370" y="2444365"/>
              <a:ext cx="1459149" cy="10625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F729F1-2E79-F151-3DC3-C09A16D5FA73}"/>
                </a:ext>
              </a:extLst>
            </p:cNvPr>
            <p:cNvSpPr/>
            <p:nvPr/>
          </p:nvSpPr>
          <p:spPr>
            <a:xfrm>
              <a:off x="7023370" y="3506942"/>
              <a:ext cx="1459149" cy="10625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0D0FF8-F640-21E1-4058-DEF91A656BE3}"/>
                </a:ext>
              </a:extLst>
            </p:cNvPr>
            <p:cNvSpPr/>
            <p:nvPr/>
          </p:nvSpPr>
          <p:spPr>
            <a:xfrm>
              <a:off x="7023370" y="4569519"/>
              <a:ext cx="1459149" cy="10625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E5C3DB-9EE0-1F70-3887-2C308ABF3310}"/>
                </a:ext>
              </a:extLst>
            </p:cNvPr>
            <p:cNvSpPr/>
            <p:nvPr/>
          </p:nvSpPr>
          <p:spPr>
            <a:xfrm>
              <a:off x="9893031" y="2438369"/>
              <a:ext cx="1459149" cy="531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5DB1A1-F903-0D09-F74A-0E5409D88015}"/>
                </a:ext>
              </a:extLst>
            </p:cNvPr>
            <p:cNvSpPr/>
            <p:nvPr/>
          </p:nvSpPr>
          <p:spPr>
            <a:xfrm>
              <a:off x="9893032" y="2970163"/>
              <a:ext cx="1459149" cy="531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8B199D-96B1-BBD1-EFF8-6BFB39B03375}"/>
                </a:ext>
              </a:extLst>
            </p:cNvPr>
            <p:cNvSpPr/>
            <p:nvPr/>
          </p:nvSpPr>
          <p:spPr>
            <a:xfrm>
              <a:off x="9893030" y="3491725"/>
              <a:ext cx="1459149" cy="531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B1998-A2B0-B62E-5C56-566EC67DE34A}"/>
                </a:ext>
              </a:extLst>
            </p:cNvPr>
            <p:cNvSpPr/>
            <p:nvPr/>
          </p:nvSpPr>
          <p:spPr>
            <a:xfrm>
              <a:off x="9893031" y="4023519"/>
              <a:ext cx="1459149" cy="531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363966-DB02-2DD4-08D4-8D2127F25FD3}"/>
                </a:ext>
              </a:extLst>
            </p:cNvPr>
            <p:cNvSpPr/>
            <p:nvPr/>
          </p:nvSpPr>
          <p:spPr>
            <a:xfrm>
              <a:off x="9893029" y="4545081"/>
              <a:ext cx="1459149" cy="531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A0E4E3-2356-9792-CA8F-AC12175953F0}"/>
                </a:ext>
              </a:extLst>
            </p:cNvPr>
            <p:cNvSpPr/>
            <p:nvPr/>
          </p:nvSpPr>
          <p:spPr>
            <a:xfrm>
              <a:off x="9893030" y="5076875"/>
              <a:ext cx="1459149" cy="531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26CAB9-5C53-C787-807D-06E87B592388}"/>
                </a:ext>
              </a:extLst>
            </p:cNvPr>
            <p:cNvSpPr txBox="1"/>
            <p:nvPr/>
          </p:nvSpPr>
          <p:spPr>
            <a:xfrm>
              <a:off x="6622628" y="5659343"/>
              <a:ext cx="2260631" cy="83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latin typeface="TimesNewRomanPSMT"/>
                </a:rPr>
                <a:t>Cache memory</a:t>
              </a:r>
            </a:p>
            <a:p>
              <a:pPr algn="ctr"/>
              <a:r>
                <a:rPr lang="en-IN" sz="1600" dirty="0">
                  <a:latin typeface="TimesNewRomanPSMT"/>
                </a:rPr>
                <a:t>with 3 cache lines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6750EB-1721-FD2E-72D6-C7DD4DA6A387}"/>
                </a:ext>
              </a:extLst>
            </p:cNvPr>
            <p:cNvSpPr txBox="1"/>
            <p:nvPr/>
          </p:nvSpPr>
          <p:spPr>
            <a:xfrm>
              <a:off x="9492287" y="5632095"/>
              <a:ext cx="2260631" cy="83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>
                  <a:latin typeface="TimesNewRomanPSMT"/>
                </a:rPr>
                <a:t>Cache memory</a:t>
              </a:r>
            </a:p>
            <a:p>
              <a:pPr algn="ctr"/>
              <a:r>
                <a:rPr lang="en-IN" sz="1600" dirty="0">
                  <a:latin typeface="TimesNewRomanPSMT"/>
                </a:rPr>
                <a:t>with 6 cache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851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75523-AA27-AF5C-4AD0-9E29821014EB}"/>
              </a:ext>
            </a:extLst>
          </p:cNvPr>
          <p:cNvSpPr txBox="1"/>
          <p:nvPr/>
        </p:nvSpPr>
        <p:spPr>
          <a:xfrm>
            <a:off x="487598" y="1577398"/>
            <a:ext cx="409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NewRomanPSMT"/>
              </a:rPr>
              <a:t>Difference: </a:t>
            </a:r>
            <a:r>
              <a:rPr lang="en-IN" sz="2000" dirty="0">
                <a:latin typeface="TimesNewRomanPSMT"/>
              </a:rPr>
              <a:t>Cache size and cache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2E4BA-6E22-A781-6706-F0AB7B8479FA}"/>
              </a:ext>
            </a:extLst>
          </p:cNvPr>
          <p:cNvSpPr/>
          <p:nvPr/>
        </p:nvSpPr>
        <p:spPr>
          <a:xfrm>
            <a:off x="487598" y="2366422"/>
            <a:ext cx="5329948" cy="1643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Cache memory is a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random access memory</a:t>
            </a: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It lies on the path between the processor and the main memory.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It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bridges the speed mismatch </a:t>
            </a: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between the fastest processor and the slower main memory.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5F8AF-9652-30A8-106F-4FBDF0D7EF76}"/>
              </a:ext>
            </a:extLst>
          </p:cNvPr>
          <p:cNvSpPr/>
          <p:nvPr/>
        </p:nvSpPr>
        <p:spPr>
          <a:xfrm>
            <a:off x="453250" y="4361386"/>
            <a:ext cx="5329948" cy="1643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Cache memory is divided into equal size partitions called as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cache lines.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The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size of cache line affects </a:t>
            </a: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a lot of parameters in the caching system.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imesNewRomanPSMT"/>
              </a:rPr>
              <a:t>The larger the block size, better will be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NewRomanPSMT"/>
              </a:rPr>
              <a:t>spatial locality.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421A1-EF0F-4C09-5D11-B6FE2827EA92}"/>
              </a:ext>
            </a:extLst>
          </p:cNvPr>
          <p:cNvSpPr/>
          <p:nvPr/>
        </p:nvSpPr>
        <p:spPr>
          <a:xfrm>
            <a:off x="8201226" y="3187624"/>
            <a:ext cx="2305455" cy="98541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EBB8B8-2BA2-2109-58AD-44160A08220C}"/>
              </a:ext>
            </a:extLst>
          </p:cNvPr>
          <p:cNvSpPr/>
          <p:nvPr/>
        </p:nvSpPr>
        <p:spPr>
          <a:xfrm>
            <a:off x="8778239" y="1647173"/>
            <a:ext cx="953310" cy="976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NewRomanPSMT"/>
              </a:rPr>
              <a:t>Core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F83E19-D6F0-0822-7A13-6919063B6301}"/>
              </a:ext>
            </a:extLst>
          </p:cNvPr>
          <p:cNvSpPr txBox="1"/>
          <p:nvPr/>
        </p:nvSpPr>
        <p:spPr>
          <a:xfrm>
            <a:off x="8691177" y="6008535"/>
            <a:ext cx="1362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NewRomanPSMT"/>
              </a:rPr>
              <a:t>Main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4BC4C6-DE8F-218F-4DC0-13A13A519FEF}"/>
              </a:ext>
            </a:extLst>
          </p:cNvPr>
          <p:cNvSpPr txBox="1"/>
          <p:nvPr/>
        </p:nvSpPr>
        <p:spPr>
          <a:xfrm>
            <a:off x="6570949" y="3506427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NewRomanPSMT"/>
              </a:rPr>
              <a:t>Cache Memory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77900-A91D-0BC7-037B-512EDE940427}"/>
              </a:ext>
            </a:extLst>
          </p:cNvPr>
          <p:cNvSpPr/>
          <p:nvPr/>
        </p:nvSpPr>
        <p:spPr>
          <a:xfrm>
            <a:off x="8196362" y="3187622"/>
            <a:ext cx="230546" cy="976161"/>
          </a:xfrm>
          <a:prstGeom prst="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DB9F59-0636-9EFA-4516-0BF065456BAC}"/>
              </a:ext>
            </a:extLst>
          </p:cNvPr>
          <p:cNvSpPr/>
          <p:nvPr/>
        </p:nvSpPr>
        <p:spPr>
          <a:xfrm>
            <a:off x="8426908" y="3187621"/>
            <a:ext cx="230546" cy="976161"/>
          </a:xfrm>
          <a:prstGeom prst="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AE94CE-4B60-A63E-454A-B00906589E28}"/>
              </a:ext>
            </a:extLst>
          </p:cNvPr>
          <p:cNvSpPr/>
          <p:nvPr/>
        </p:nvSpPr>
        <p:spPr>
          <a:xfrm>
            <a:off x="8657453" y="3187621"/>
            <a:ext cx="230546" cy="976161"/>
          </a:xfrm>
          <a:prstGeom prst="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D91CE5-1C0D-357D-2C28-F63030707A61}"/>
              </a:ext>
            </a:extLst>
          </p:cNvPr>
          <p:cNvSpPr/>
          <p:nvPr/>
        </p:nvSpPr>
        <p:spPr>
          <a:xfrm>
            <a:off x="8887999" y="3187620"/>
            <a:ext cx="230546" cy="976161"/>
          </a:xfrm>
          <a:prstGeom prst="rect">
            <a:avLst/>
          </a:prstGeom>
          <a:solidFill>
            <a:srgbClr val="46DE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02C1B7-693A-22AC-60CE-D88C521B1693}"/>
              </a:ext>
            </a:extLst>
          </p:cNvPr>
          <p:cNvCxnSpPr>
            <a:cxnSpLocks/>
          </p:cNvCxnSpPr>
          <p:nvPr/>
        </p:nvCxnSpPr>
        <p:spPr>
          <a:xfrm flipV="1">
            <a:off x="6965004" y="4163781"/>
            <a:ext cx="1231357" cy="843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ACFA9A-2A17-0F94-595B-9C634B49139A}"/>
              </a:ext>
            </a:extLst>
          </p:cNvPr>
          <p:cNvCxnSpPr>
            <a:cxnSpLocks/>
          </p:cNvCxnSpPr>
          <p:nvPr/>
        </p:nvCxnSpPr>
        <p:spPr>
          <a:xfrm flipV="1">
            <a:off x="7882323" y="4163777"/>
            <a:ext cx="1233548" cy="843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3CD0A-3960-1150-2D9C-975FBE84231C}"/>
              </a:ext>
            </a:extLst>
          </p:cNvPr>
          <p:cNvSpPr txBox="1"/>
          <p:nvPr/>
        </p:nvSpPr>
        <p:spPr>
          <a:xfrm rot="19594109">
            <a:off x="7465584" y="4386307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NewRomanPSMT"/>
              </a:rPr>
              <a:t>Cache Line</a:t>
            </a:r>
          </a:p>
        </p:txBody>
      </p: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D6F1F864-6295-CD7F-DAB0-D10ED255D8A5}"/>
              </a:ext>
            </a:extLst>
          </p:cNvPr>
          <p:cNvSpPr/>
          <p:nvPr/>
        </p:nvSpPr>
        <p:spPr>
          <a:xfrm>
            <a:off x="9155187" y="2641855"/>
            <a:ext cx="230546" cy="527247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585965-489C-C235-F27E-BB4AF68457F2}"/>
              </a:ext>
            </a:extLst>
          </p:cNvPr>
          <p:cNvGrpSpPr/>
          <p:nvPr/>
        </p:nvGrpSpPr>
        <p:grpSpPr>
          <a:xfrm>
            <a:off x="6508338" y="5001893"/>
            <a:ext cx="5067575" cy="981206"/>
            <a:chOff x="6508338" y="5001893"/>
            <a:chExt cx="5067575" cy="98120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848CE-5791-ABCA-7EFE-7EE905EF7F6A}"/>
                </a:ext>
              </a:extLst>
            </p:cNvPr>
            <p:cNvGrpSpPr/>
            <p:nvPr/>
          </p:nvGrpSpPr>
          <p:grpSpPr>
            <a:xfrm>
              <a:off x="6965004" y="5006934"/>
              <a:ext cx="4610909" cy="976165"/>
              <a:chOff x="7009589" y="4951381"/>
              <a:chExt cx="4610909" cy="976165"/>
            </a:xfrm>
            <a:solidFill>
              <a:srgbClr val="46DEBF"/>
            </a:solidFill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D68349-1103-82E4-F71B-249BD2FB6AF0}"/>
                  </a:ext>
                </a:extLst>
              </p:cNvPr>
              <p:cNvGrpSpPr/>
              <p:nvPr/>
            </p:nvGrpSpPr>
            <p:grpSpPr>
              <a:xfrm>
                <a:off x="7009589" y="4951381"/>
                <a:ext cx="2305455" cy="976165"/>
                <a:chOff x="7286017" y="5029196"/>
                <a:chExt cx="3988340" cy="976165"/>
              </a:xfrm>
              <a:grpFill/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90A415F-267B-14A0-2764-83367341CB86}"/>
                    </a:ext>
                  </a:extLst>
                </p:cNvPr>
                <p:cNvSpPr/>
                <p:nvPr/>
              </p:nvSpPr>
              <p:spPr>
                <a:xfrm>
                  <a:off x="7286017" y="5029200"/>
                  <a:ext cx="3988340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4F509B4-074D-7F52-3F5E-54EA08BFEF55}"/>
                    </a:ext>
                  </a:extLst>
                </p:cNvPr>
                <p:cNvSpPr/>
                <p:nvPr/>
              </p:nvSpPr>
              <p:spPr>
                <a:xfrm>
                  <a:off x="7286017" y="5029200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D52C513-598D-8207-A4E5-7DB246263747}"/>
                    </a:ext>
                  </a:extLst>
                </p:cNvPr>
                <p:cNvSpPr/>
                <p:nvPr/>
              </p:nvSpPr>
              <p:spPr>
                <a:xfrm>
                  <a:off x="7684851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B3D2662-A9F3-F183-2EBF-A8D965482AE5}"/>
                    </a:ext>
                  </a:extLst>
                </p:cNvPr>
                <p:cNvSpPr/>
                <p:nvPr/>
              </p:nvSpPr>
              <p:spPr>
                <a:xfrm>
                  <a:off x="8083685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391FF22-5B7E-6576-2728-9C328F28A4B4}"/>
                    </a:ext>
                  </a:extLst>
                </p:cNvPr>
                <p:cNvSpPr/>
                <p:nvPr/>
              </p:nvSpPr>
              <p:spPr>
                <a:xfrm>
                  <a:off x="8482519" y="5029198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F6ED20-F640-4031-B704-0AD7800294F3}"/>
                    </a:ext>
                  </a:extLst>
                </p:cNvPr>
                <p:cNvSpPr/>
                <p:nvPr/>
              </p:nvSpPr>
              <p:spPr>
                <a:xfrm>
                  <a:off x="8881353" y="5029200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B53CAE8-E00F-23A7-F9CD-25D2C5687278}"/>
                    </a:ext>
                  </a:extLst>
                </p:cNvPr>
                <p:cNvSpPr/>
                <p:nvPr/>
              </p:nvSpPr>
              <p:spPr>
                <a:xfrm>
                  <a:off x="9280187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DC53257-7E82-5DC2-34FA-C0A35F0A27CC}"/>
                    </a:ext>
                  </a:extLst>
                </p:cNvPr>
                <p:cNvSpPr/>
                <p:nvPr/>
              </p:nvSpPr>
              <p:spPr>
                <a:xfrm>
                  <a:off x="9679021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87A61-1296-01D5-60F3-CCED41977BDE}"/>
                    </a:ext>
                  </a:extLst>
                </p:cNvPr>
                <p:cNvSpPr/>
                <p:nvPr/>
              </p:nvSpPr>
              <p:spPr>
                <a:xfrm>
                  <a:off x="10077855" y="5029198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ACADDE5-07A2-08E5-4A18-1603B9439A24}"/>
                    </a:ext>
                  </a:extLst>
                </p:cNvPr>
                <p:cNvSpPr/>
                <p:nvPr/>
              </p:nvSpPr>
              <p:spPr>
                <a:xfrm>
                  <a:off x="10476689" y="5029197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E4FD3D3-8B7B-E623-D942-673AF84F9489}"/>
                    </a:ext>
                  </a:extLst>
                </p:cNvPr>
                <p:cNvSpPr/>
                <p:nvPr/>
              </p:nvSpPr>
              <p:spPr>
                <a:xfrm>
                  <a:off x="10875523" y="5029196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F26CB27-63D5-52DC-88FC-7A21522BAB9F}"/>
                  </a:ext>
                </a:extLst>
              </p:cNvPr>
              <p:cNvGrpSpPr/>
              <p:nvPr/>
            </p:nvGrpSpPr>
            <p:grpSpPr>
              <a:xfrm>
                <a:off x="9315043" y="4951381"/>
                <a:ext cx="2305455" cy="976165"/>
                <a:chOff x="7286017" y="5029196"/>
                <a:chExt cx="3988340" cy="976165"/>
              </a:xfrm>
              <a:grpFill/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C09A729-1E57-F5AF-234A-D994B15D5F28}"/>
                    </a:ext>
                  </a:extLst>
                </p:cNvPr>
                <p:cNvSpPr/>
                <p:nvPr/>
              </p:nvSpPr>
              <p:spPr>
                <a:xfrm>
                  <a:off x="7286017" y="5029200"/>
                  <a:ext cx="3988340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13B8FB1-7252-467E-3332-E23A91A757FE}"/>
                    </a:ext>
                  </a:extLst>
                </p:cNvPr>
                <p:cNvSpPr/>
                <p:nvPr/>
              </p:nvSpPr>
              <p:spPr>
                <a:xfrm>
                  <a:off x="7286017" y="5029200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B1D6F26-0B69-3A0B-55C6-70EFA46C1537}"/>
                    </a:ext>
                  </a:extLst>
                </p:cNvPr>
                <p:cNvSpPr/>
                <p:nvPr/>
              </p:nvSpPr>
              <p:spPr>
                <a:xfrm>
                  <a:off x="7684851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00B91FB-8E51-3FD4-4CF8-CD37737CE77D}"/>
                    </a:ext>
                  </a:extLst>
                </p:cNvPr>
                <p:cNvSpPr/>
                <p:nvPr/>
              </p:nvSpPr>
              <p:spPr>
                <a:xfrm>
                  <a:off x="8083685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8D900D6-D714-FDC1-00EC-3EE1B0A91FCC}"/>
                    </a:ext>
                  </a:extLst>
                </p:cNvPr>
                <p:cNvSpPr/>
                <p:nvPr/>
              </p:nvSpPr>
              <p:spPr>
                <a:xfrm>
                  <a:off x="8482519" y="5029198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BB4FCB3-67D2-3F7A-3F8C-13BC29E43791}"/>
                    </a:ext>
                  </a:extLst>
                </p:cNvPr>
                <p:cNvSpPr/>
                <p:nvPr/>
              </p:nvSpPr>
              <p:spPr>
                <a:xfrm>
                  <a:off x="8881353" y="5029200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4F592AD-30F1-DCD0-095A-C8C0415636BB}"/>
                    </a:ext>
                  </a:extLst>
                </p:cNvPr>
                <p:cNvSpPr/>
                <p:nvPr/>
              </p:nvSpPr>
              <p:spPr>
                <a:xfrm>
                  <a:off x="9280187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82A4577-874E-7D25-5D7F-41BCE6844B35}"/>
                    </a:ext>
                  </a:extLst>
                </p:cNvPr>
                <p:cNvSpPr/>
                <p:nvPr/>
              </p:nvSpPr>
              <p:spPr>
                <a:xfrm>
                  <a:off x="9679021" y="5029199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7B96BDB-E8CD-E7B8-6220-C8CC76FAACB0}"/>
                    </a:ext>
                  </a:extLst>
                </p:cNvPr>
                <p:cNvSpPr/>
                <p:nvPr/>
              </p:nvSpPr>
              <p:spPr>
                <a:xfrm>
                  <a:off x="10077855" y="5029198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ADF2D71-E1E3-38FD-80DE-0BA92DE500D6}"/>
                    </a:ext>
                  </a:extLst>
                </p:cNvPr>
                <p:cNvSpPr/>
                <p:nvPr/>
              </p:nvSpPr>
              <p:spPr>
                <a:xfrm>
                  <a:off x="10476689" y="5029197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97A5177-FD9B-FCFF-E278-2EBBFEB9FC6A}"/>
                    </a:ext>
                  </a:extLst>
                </p:cNvPr>
                <p:cNvSpPr/>
                <p:nvPr/>
              </p:nvSpPr>
              <p:spPr>
                <a:xfrm>
                  <a:off x="10875523" y="5029196"/>
                  <a:ext cx="398834" cy="97616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087BDF-271E-52AC-F9D3-6D0A8DC657BE}"/>
                </a:ext>
              </a:extLst>
            </p:cNvPr>
            <p:cNvSpPr/>
            <p:nvPr/>
          </p:nvSpPr>
          <p:spPr>
            <a:xfrm>
              <a:off x="6508338" y="5001894"/>
              <a:ext cx="230546" cy="976161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7B4D59-6A0E-13BF-7E0D-AE382206CA40}"/>
                </a:ext>
              </a:extLst>
            </p:cNvPr>
            <p:cNvSpPr/>
            <p:nvPr/>
          </p:nvSpPr>
          <p:spPr>
            <a:xfrm>
              <a:off x="6738884" y="5001893"/>
              <a:ext cx="230546" cy="976161"/>
            </a:xfrm>
            <a:prstGeom prst="rect">
              <a:avLst/>
            </a:prstGeom>
            <a:solidFill>
              <a:srgbClr val="46DE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50F2F56-4E6A-1B46-BFD9-3616B4E85D1C}"/>
              </a:ext>
            </a:extLst>
          </p:cNvPr>
          <p:cNvSpPr/>
          <p:nvPr/>
        </p:nvSpPr>
        <p:spPr>
          <a:xfrm>
            <a:off x="9572633" y="3192683"/>
            <a:ext cx="230546" cy="9761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506154-C9BC-7A6B-5519-22A651F958DB}"/>
              </a:ext>
            </a:extLst>
          </p:cNvPr>
          <p:cNvSpPr/>
          <p:nvPr/>
        </p:nvSpPr>
        <p:spPr>
          <a:xfrm>
            <a:off x="9803179" y="3192682"/>
            <a:ext cx="230546" cy="9761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8213F6-B3BE-E2ED-1820-45AD6799132A}"/>
              </a:ext>
            </a:extLst>
          </p:cNvPr>
          <p:cNvSpPr/>
          <p:nvPr/>
        </p:nvSpPr>
        <p:spPr>
          <a:xfrm>
            <a:off x="10033724" y="3192682"/>
            <a:ext cx="230546" cy="9761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D14244-9F94-D287-50AC-C97CD6758804}"/>
              </a:ext>
            </a:extLst>
          </p:cNvPr>
          <p:cNvSpPr/>
          <p:nvPr/>
        </p:nvSpPr>
        <p:spPr>
          <a:xfrm>
            <a:off x="10264270" y="3192681"/>
            <a:ext cx="230546" cy="9761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AC557F-E2D7-B212-9091-342725C64647}"/>
              </a:ext>
            </a:extLst>
          </p:cNvPr>
          <p:cNvSpPr/>
          <p:nvPr/>
        </p:nvSpPr>
        <p:spPr>
          <a:xfrm>
            <a:off x="9111349" y="3187621"/>
            <a:ext cx="230546" cy="9761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ED599F-9CC9-97F8-C177-B57ADA5F14F9}"/>
              </a:ext>
            </a:extLst>
          </p:cNvPr>
          <p:cNvSpPr/>
          <p:nvPr/>
        </p:nvSpPr>
        <p:spPr>
          <a:xfrm>
            <a:off x="9341895" y="3187620"/>
            <a:ext cx="230546" cy="9761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83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528A2DB-1D0D-3B28-27E1-F33F68E5DE5E}"/>
              </a:ext>
            </a:extLst>
          </p:cNvPr>
          <p:cNvSpPr txBox="1"/>
          <p:nvPr/>
        </p:nvSpPr>
        <p:spPr>
          <a:xfrm>
            <a:off x="334284" y="4991442"/>
            <a:ext cx="8033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Let we have 2 cores on which 4 threads can execute in parallel (hyperthreading)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When a thread access sum array a chunk of memory is loaded into L1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This chunk of memory is based on cache line and typically ranges from 32 to 256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For two cores a separate L2 cache is present on the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Thread 0 and Thread 1 scheduled on core 0 and Thread 2 and Thread 3 scheduled on core 1 </a:t>
            </a:r>
          </a:p>
        </p:txBody>
      </p:sp>
    </p:spTree>
    <p:extLst>
      <p:ext uri="{BB962C8B-B14F-4D97-AF65-F5344CB8AC3E}">
        <p14:creationId xmlns:p14="http://schemas.microsoft.com/office/powerpoint/2010/main" val="12601711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528A2DB-1D0D-3B28-27E1-F33F68E5DE5E}"/>
              </a:ext>
            </a:extLst>
          </p:cNvPr>
          <p:cNvSpPr txBox="1"/>
          <p:nvPr/>
        </p:nvSpPr>
        <p:spPr>
          <a:xfrm>
            <a:off x="334284" y="4991442"/>
            <a:ext cx="8052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1"/>
                </a:solidFill>
                <a:latin typeface="TimesNewRomanPSMT"/>
              </a:rPr>
              <a:t>Assume!  </a:t>
            </a:r>
            <a:r>
              <a:rPr lang="en-IN" sz="1600" dirty="0">
                <a:latin typeface="TimesNewRomanPSMT"/>
              </a:rPr>
              <a:t>Cache line is 32 bytes i.e. it can load 4 float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When threads from Core 0 access sum array all 4 values are loaded into L1 cache of Core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When threads from Core 1 access sum array all 4 values are loaded into L1 cache of Core 1 </a:t>
            </a:r>
            <a:endParaRPr lang="en-IN" sz="1600" b="1" dirty="0">
              <a:solidFill>
                <a:schemeClr val="accent1"/>
              </a:solidFill>
              <a:latin typeface="TimesNewRomanPSMT"/>
            </a:endParaRPr>
          </a:p>
          <a:p>
            <a:endParaRPr lang="en-IN" sz="1600" b="1" dirty="0">
              <a:solidFill>
                <a:schemeClr val="accent1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525717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B3E362-06D8-F9EC-9D78-A98D4E760190}"/>
              </a:ext>
            </a:extLst>
          </p:cNvPr>
          <p:cNvCxnSpPr>
            <a:stCxn id="83" idx="2"/>
            <a:endCxn id="91" idx="0"/>
          </p:cNvCxnSpPr>
          <p:nvPr/>
        </p:nvCxnSpPr>
        <p:spPr>
          <a:xfrm>
            <a:off x="1417310" y="2280537"/>
            <a:ext cx="396071" cy="272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13F83-D937-F1FE-7C0B-DC38B10BF11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>
            <a:off x="5352217" y="2289238"/>
            <a:ext cx="396998" cy="31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A125A2-BF7C-EC84-9981-726DC17E05A4}"/>
              </a:ext>
            </a:extLst>
          </p:cNvPr>
          <p:cNvSpPr/>
          <p:nvPr/>
        </p:nvSpPr>
        <p:spPr>
          <a:xfrm>
            <a:off x="1466169" y="2487724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23CD1-BFB8-C8B4-7E11-ECF07571FD37}"/>
              </a:ext>
            </a:extLst>
          </p:cNvPr>
          <p:cNvSpPr/>
          <p:nvPr/>
        </p:nvSpPr>
        <p:spPr>
          <a:xfrm>
            <a:off x="5432706" y="2553328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6F5F0-88D5-FF15-759A-2D52C9386F46}"/>
              </a:ext>
            </a:extLst>
          </p:cNvPr>
          <p:cNvSpPr txBox="1"/>
          <p:nvPr/>
        </p:nvSpPr>
        <p:spPr>
          <a:xfrm>
            <a:off x="334284" y="4991442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Let </a:t>
            </a:r>
            <a:r>
              <a:rPr lang="en-IN" sz="1600" b="1" dirty="0">
                <a:solidFill>
                  <a:schemeClr val="accent1"/>
                </a:solidFill>
                <a:latin typeface="TimesNewRomanPSMT"/>
              </a:rPr>
              <a:t>Thread 0</a:t>
            </a:r>
            <a:r>
              <a:rPr lang="en-IN" sz="1600" dirty="0">
                <a:latin typeface="TimesNewRomanPSMT"/>
              </a:rPr>
              <a:t> updates </a:t>
            </a:r>
            <a:r>
              <a:rPr lang="en-IN" sz="1600" b="1" dirty="0">
                <a:solidFill>
                  <a:schemeClr val="accent1"/>
                </a:solidFill>
                <a:latin typeface="TimesNewRomanPSMT"/>
              </a:rPr>
              <a:t>sum[0]</a:t>
            </a:r>
            <a:r>
              <a:rPr lang="en-IN" sz="1600" dirty="0">
                <a:latin typeface="TimesNewRomanPSMT"/>
              </a:rPr>
              <a:t> and </a:t>
            </a:r>
            <a:r>
              <a:rPr lang="en-IN" sz="1600" b="1" dirty="0">
                <a:solidFill>
                  <a:schemeClr val="accent1"/>
                </a:solidFill>
                <a:latin typeface="TimesNewRomanPSMT"/>
              </a:rPr>
              <a:t>Thread 2 </a:t>
            </a:r>
            <a:r>
              <a:rPr lang="en-IN" sz="1600" dirty="0">
                <a:latin typeface="TimesNewRomanPSMT"/>
              </a:rPr>
              <a:t>updates </a:t>
            </a:r>
            <a:r>
              <a:rPr lang="en-IN" sz="1600" b="1" dirty="0">
                <a:solidFill>
                  <a:schemeClr val="accent1"/>
                </a:solidFill>
                <a:latin typeface="TimesNewRomanPSMT"/>
              </a:rPr>
              <a:t>sum[2]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Note that, entire sum[] array present at L1 cache at both cores</a:t>
            </a:r>
          </a:p>
        </p:txBody>
      </p:sp>
    </p:spTree>
    <p:extLst>
      <p:ext uri="{BB962C8B-B14F-4D97-AF65-F5344CB8AC3E}">
        <p14:creationId xmlns:p14="http://schemas.microsoft.com/office/powerpoint/2010/main" val="2451293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B3E362-06D8-F9EC-9D78-A98D4E760190}"/>
              </a:ext>
            </a:extLst>
          </p:cNvPr>
          <p:cNvCxnSpPr>
            <a:stCxn id="83" idx="2"/>
            <a:endCxn id="91" idx="0"/>
          </p:cNvCxnSpPr>
          <p:nvPr/>
        </p:nvCxnSpPr>
        <p:spPr>
          <a:xfrm>
            <a:off x="1417310" y="2280537"/>
            <a:ext cx="396071" cy="272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13F83-D937-F1FE-7C0B-DC38B10BF11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>
            <a:off x="5352217" y="2289238"/>
            <a:ext cx="396998" cy="31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A125A2-BF7C-EC84-9981-726DC17E05A4}"/>
              </a:ext>
            </a:extLst>
          </p:cNvPr>
          <p:cNvSpPr/>
          <p:nvPr/>
        </p:nvSpPr>
        <p:spPr>
          <a:xfrm>
            <a:off x="1466169" y="2487724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23CD1-BFB8-C8B4-7E11-ECF07571FD37}"/>
              </a:ext>
            </a:extLst>
          </p:cNvPr>
          <p:cNvSpPr/>
          <p:nvPr/>
        </p:nvSpPr>
        <p:spPr>
          <a:xfrm>
            <a:off x="5432706" y="2553328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6F5F0-88D5-FF15-759A-2D52C9386F46}"/>
              </a:ext>
            </a:extLst>
          </p:cNvPr>
          <p:cNvSpPr txBox="1"/>
          <p:nvPr/>
        </p:nvSpPr>
        <p:spPr>
          <a:xfrm>
            <a:off x="334284" y="4991442"/>
            <a:ext cx="11577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NewRomanPSMT"/>
              </a:rPr>
              <a:t>Sum[0] is updated by Thread 0 at L1 cache of Core 0. However copy of sum[0] is also present at L1 cache of Core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NewRomanPSMT"/>
              </a:rPr>
              <a:t>This </a:t>
            </a:r>
            <a:r>
              <a:rPr lang="en-US" sz="1600" b="0" i="0" u="none" strike="noStrike" baseline="0" dirty="0">
                <a:latin typeface="TimesNewRomanPSMT"/>
              </a:rPr>
              <a:t>modification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TimesNewRomanPSMT"/>
              </a:rPr>
              <a:t>invalidates</a:t>
            </a:r>
            <a:r>
              <a:rPr lang="en-US" sz="1600" b="0" i="0" u="none" strike="noStrike" baseline="0" dirty="0">
                <a:latin typeface="TimesNewRomanPSMT"/>
              </a:rPr>
              <a:t> all other copies of this cache line.</a:t>
            </a:r>
            <a:r>
              <a:rPr lang="en-IN" sz="1600" dirty="0">
                <a:latin typeface="TimesNewRomanPSMT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NewRomanPSMT"/>
              </a:rPr>
              <a:t>Unfortunately, </a:t>
            </a:r>
            <a:r>
              <a:rPr lang="en-US" sz="1600" b="0" i="0" u="none" strike="noStrike" baseline="0" dirty="0">
                <a:latin typeface="TimesNewRomanPSMT"/>
              </a:rPr>
              <a:t>this means that HW Thread 2 that is about to update Sum[2] believes the values of Sum[2] it has in its cache line is invalid.</a:t>
            </a:r>
            <a:endParaRPr lang="en-IN" sz="1600" dirty="0">
              <a:latin typeface="TimesNewRomanPSM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011CB2-9E43-E732-0B49-F473ADFE6EF8}"/>
              </a:ext>
            </a:extLst>
          </p:cNvPr>
          <p:cNvSpPr/>
          <p:nvPr/>
        </p:nvSpPr>
        <p:spPr>
          <a:xfrm>
            <a:off x="1906621" y="3005847"/>
            <a:ext cx="3501958" cy="894944"/>
          </a:xfrm>
          <a:custGeom>
            <a:avLst/>
            <a:gdLst>
              <a:gd name="connsiteX0" fmla="*/ 0 w 3501958"/>
              <a:gd name="connsiteY0" fmla="*/ 0 h 894944"/>
              <a:gd name="connsiteX1" fmla="*/ 2383277 w 3501958"/>
              <a:gd name="connsiteY1" fmla="*/ 894944 h 894944"/>
              <a:gd name="connsiteX2" fmla="*/ 3501958 w 3501958"/>
              <a:gd name="connsiteY2" fmla="*/ 0 h 894944"/>
              <a:gd name="connsiteX3" fmla="*/ 3501958 w 3501958"/>
              <a:gd name="connsiteY3" fmla="*/ 0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958" h="894944">
                <a:moveTo>
                  <a:pt x="0" y="0"/>
                </a:moveTo>
                <a:cubicBezTo>
                  <a:pt x="899808" y="447472"/>
                  <a:pt x="1799617" y="894944"/>
                  <a:pt x="2383277" y="894944"/>
                </a:cubicBezTo>
                <a:cubicBezTo>
                  <a:pt x="2966937" y="894944"/>
                  <a:pt x="3501958" y="0"/>
                  <a:pt x="3501958" y="0"/>
                </a:cubicBezTo>
                <a:lnTo>
                  <a:pt x="3501958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C4474-530B-AEAE-80FE-88017E12219E}"/>
              </a:ext>
            </a:extLst>
          </p:cNvPr>
          <p:cNvSpPr txBox="1"/>
          <p:nvPr/>
        </p:nvSpPr>
        <p:spPr>
          <a:xfrm>
            <a:off x="3699875" y="3839889"/>
            <a:ext cx="1193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C00000"/>
                </a:solidFill>
                <a:latin typeface="TimesNewRomanPSMT"/>
              </a:rPr>
              <a:t>invalidates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943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B3E362-06D8-F9EC-9D78-A98D4E760190}"/>
              </a:ext>
            </a:extLst>
          </p:cNvPr>
          <p:cNvCxnSpPr>
            <a:stCxn id="83" idx="2"/>
            <a:endCxn id="91" idx="0"/>
          </p:cNvCxnSpPr>
          <p:nvPr/>
        </p:nvCxnSpPr>
        <p:spPr>
          <a:xfrm>
            <a:off x="1417310" y="2280537"/>
            <a:ext cx="396071" cy="272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13F83-D937-F1FE-7C0B-DC38B10BF11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>
            <a:off x="5352217" y="2289238"/>
            <a:ext cx="396998" cy="31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A125A2-BF7C-EC84-9981-726DC17E05A4}"/>
              </a:ext>
            </a:extLst>
          </p:cNvPr>
          <p:cNvSpPr/>
          <p:nvPr/>
        </p:nvSpPr>
        <p:spPr>
          <a:xfrm>
            <a:off x="1466169" y="2487724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23CD1-BFB8-C8B4-7E11-ECF07571FD37}"/>
              </a:ext>
            </a:extLst>
          </p:cNvPr>
          <p:cNvSpPr/>
          <p:nvPr/>
        </p:nvSpPr>
        <p:spPr>
          <a:xfrm>
            <a:off x="5432706" y="2553328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6F5F0-88D5-FF15-759A-2D52C9386F46}"/>
              </a:ext>
            </a:extLst>
          </p:cNvPr>
          <p:cNvSpPr txBox="1"/>
          <p:nvPr/>
        </p:nvSpPr>
        <p:spPr>
          <a:xfrm>
            <a:off x="334284" y="4991442"/>
            <a:ext cx="1157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NewRomanPSMT"/>
              </a:rPr>
              <a:t>While we know this is not true, the system cannot distinguish changes at this level and will copy the freshly modified cache line to the L1 cache of Core 1.</a:t>
            </a:r>
            <a:endParaRPr lang="en-IN" sz="16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34888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Amdahl’s Law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3E92DCA-0D1B-0A12-099C-9596317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5BF999-EA7A-E0EB-24FD-C5780394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CECB4-EB64-0014-1711-6A4BE1BA1A85}"/>
              </a:ext>
            </a:extLst>
          </p:cNvPr>
          <p:cNvSpPr txBox="1"/>
          <p:nvPr/>
        </p:nvSpPr>
        <p:spPr>
          <a:xfrm>
            <a:off x="4630365" y="2461437"/>
            <a:ext cx="7274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If your algorithm can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speedup 95 percent </a:t>
            </a:r>
            <a:r>
              <a:rPr lang="en-US" sz="1800" b="0" i="0" u="none" strike="noStrike" baseline="0" dirty="0">
                <a:latin typeface="TimesNewRomanPSMT"/>
              </a:rPr>
              <a:t>of your program, for example, then your serial fraction is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 0.05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the best speedup </a:t>
            </a:r>
            <a:r>
              <a:rPr lang="en-US" sz="1800" b="0" i="0" u="none" strike="noStrike" baseline="0" dirty="0">
                <a:latin typeface="TimesNewRomanPSMT"/>
              </a:rPr>
              <a:t>you can achieve given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unlimited number of processors</a:t>
            </a:r>
            <a:r>
              <a:rPr lang="en-US" sz="1800" b="0" i="0" u="none" strike="noStrike" baseline="0" dirty="0">
                <a:latin typeface="TimesNewRomanPSMT"/>
              </a:rPr>
              <a:t> is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20x.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30E07-48BB-92E4-31DE-E42280A1A140}"/>
              </a:ext>
            </a:extLst>
          </p:cNvPr>
          <p:cNvSpPr txBox="1"/>
          <p:nvPr/>
        </p:nvSpPr>
        <p:spPr>
          <a:xfrm>
            <a:off x="4630365" y="3716396"/>
            <a:ext cx="693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According to </a:t>
            </a:r>
            <a:r>
              <a:rPr lang="en-US" sz="1800" b="1" i="0" u="none" strike="noStrike" baseline="0" dirty="0">
                <a:latin typeface="TimesNewRomanPSMT"/>
              </a:rPr>
              <a:t>Amdahl’s law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, if only 90% </a:t>
            </a:r>
            <a:r>
              <a:rPr lang="en-US" sz="1800" b="0" i="0" u="none" strike="noStrike" baseline="0" dirty="0">
                <a:latin typeface="TimesNewRomanPSMT"/>
              </a:rPr>
              <a:t>of the code can be parallelized, your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serial fraction is 10% </a:t>
            </a:r>
            <a:r>
              <a:rPr lang="en-US" sz="1800" b="0" i="0" u="none" strike="noStrike" baseline="0" dirty="0">
                <a:latin typeface="TimesNewRomanPSMT"/>
              </a:rPr>
              <a:t>and you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NewRomanPSMT"/>
              </a:rPr>
              <a:t>cannot</a:t>
            </a:r>
            <a:r>
              <a:rPr lang="en-US" sz="1800" b="0" i="0" u="none" strike="noStrike" baseline="0" dirty="0">
                <a:latin typeface="TimesNewRomanPSMT"/>
              </a:rPr>
              <a:t> do better than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a speedup of 10 </a:t>
            </a:r>
            <a:r>
              <a:rPr lang="en-US" sz="1800" b="0" i="0" u="none" strike="noStrike" baseline="0" dirty="0">
                <a:latin typeface="TimesNewRomanPSMT"/>
              </a:rPr>
              <a:t>no matter how many processors you have to work with.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B97BC-F3A9-6F57-002C-1DE8570E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" y="2175254"/>
            <a:ext cx="4265591" cy="33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9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B3E362-06D8-F9EC-9D78-A98D4E760190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2290295" y="2280537"/>
            <a:ext cx="714083" cy="312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13F83-D937-F1FE-7C0B-DC38B10BF11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>
            <a:off x="5352217" y="2289238"/>
            <a:ext cx="396998" cy="31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A125A2-BF7C-EC84-9981-726DC17E05A4}"/>
              </a:ext>
            </a:extLst>
          </p:cNvPr>
          <p:cNvSpPr/>
          <p:nvPr/>
        </p:nvSpPr>
        <p:spPr>
          <a:xfrm>
            <a:off x="1914145" y="2477599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23CD1-BFB8-C8B4-7E11-ECF07571FD37}"/>
              </a:ext>
            </a:extLst>
          </p:cNvPr>
          <p:cNvSpPr/>
          <p:nvPr/>
        </p:nvSpPr>
        <p:spPr>
          <a:xfrm>
            <a:off x="5432706" y="2553328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6F5F0-88D5-FF15-759A-2D52C9386F46}"/>
              </a:ext>
            </a:extLst>
          </p:cNvPr>
          <p:cNvSpPr txBox="1"/>
          <p:nvPr/>
        </p:nvSpPr>
        <p:spPr>
          <a:xfrm>
            <a:off x="334284" y="4991442"/>
            <a:ext cx="1157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NewRomanPSMT"/>
              </a:rPr>
              <a:t>Hardware thread 2 </a:t>
            </a:r>
            <a:r>
              <a:rPr lang="en-US" sz="1800" b="0" i="0" u="none" strike="noStrike" baseline="0" dirty="0">
                <a:latin typeface="TimesNewRomanPSMT"/>
              </a:rPr>
              <a:t>then updates Sum[2], but this automatically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TimesNewRomanPSMT"/>
              </a:rPr>
              <a:t>invalidates</a:t>
            </a:r>
            <a:r>
              <a:rPr lang="en-US" sz="1800" b="0" i="0" u="none" strike="noStrike" baseline="0" dirty="0">
                <a:latin typeface="TimesNewRomanPSMT"/>
              </a:rPr>
              <a:t> the other copies of this cache line.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Now suppose HW Thread 1 wants to update Sum[1].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It will see an invalid cache line and the system will fetch a copy of the just updated cache line from Core 1.</a:t>
            </a:r>
            <a:endParaRPr lang="en-IN" sz="1600" dirty="0">
              <a:latin typeface="TimesNewRomanPSM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E25B96-4E1B-A3AB-2147-BBE6F02BD070}"/>
              </a:ext>
            </a:extLst>
          </p:cNvPr>
          <p:cNvSpPr/>
          <p:nvPr/>
        </p:nvSpPr>
        <p:spPr>
          <a:xfrm>
            <a:off x="2197521" y="3007033"/>
            <a:ext cx="3211057" cy="893758"/>
          </a:xfrm>
          <a:custGeom>
            <a:avLst/>
            <a:gdLst>
              <a:gd name="connsiteX0" fmla="*/ 0 w 3501958"/>
              <a:gd name="connsiteY0" fmla="*/ 0 h 894944"/>
              <a:gd name="connsiteX1" fmla="*/ 2383277 w 3501958"/>
              <a:gd name="connsiteY1" fmla="*/ 894944 h 894944"/>
              <a:gd name="connsiteX2" fmla="*/ 3501958 w 3501958"/>
              <a:gd name="connsiteY2" fmla="*/ 0 h 894944"/>
              <a:gd name="connsiteX3" fmla="*/ 3501958 w 3501958"/>
              <a:gd name="connsiteY3" fmla="*/ 0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958" h="894944">
                <a:moveTo>
                  <a:pt x="0" y="0"/>
                </a:moveTo>
                <a:cubicBezTo>
                  <a:pt x="899808" y="447472"/>
                  <a:pt x="1799617" y="894944"/>
                  <a:pt x="2383277" y="894944"/>
                </a:cubicBezTo>
                <a:cubicBezTo>
                  <a:pt x="2966937" y="894944"/>
                  <a:pt x="3501958" y="0"/>
                  <a:pt x="3501958" y="0"/>
                </a:cubicBezTo>
                <a:lnTo>
                  <a:pt x="3501958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19674-70F0-E3BF-6295-6C6E16E4C404}"/>
              </a:ext>
            </a:extLst>
          </p:cNvPr>
          <p:cNvSpPr txBox="1"/>
          <p:nvPr/>
        </p:nvSpPr>
        <p:spPr>
          <a:xfrm>
            <a:off x="3699875" y="3839889"/>
            <a:ext cx="1193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C00000"/>
                </a:solidFill>
                <a:latin typeface="TimesNewRomanPSMT"/>
              </a:rPr>
              <a:t>invalidates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821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Yet Another Issue: False sharing!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45FD0E-36A8-2121-43F6-7A484654275E}"/>
              </a:ext>
            </a:extLst>
          </p:cNvPr>
          <p:cNvSpPr txBox="1"/>
          <p:nvPr/>
        </p:nvSpPr>
        <p:spPr>
          <a:xfrm>
            <a:off x="8171672" y="1690688"/>
            <a:ext cx="3740091" cy="1919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36000" tIns="72000" rIns="0" bIns="0">
            <a:spAutoFit/>
          </a:bodyPr>
          <a:lstStyle/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endParaRPr lang="en-IN" sz="1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lower; i &lt;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(upper, num_steps); i++)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 += 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4CCA91-3585-DECE-6B34-BF2DC3D84EB7}"/>
              </a:ext>
            </a:extLst>
          </p:cNvPr>
          <p:cNvGrpSpPr/>
          <p:nvPr/>
        </p:nvGrpSpPr>
        <p:grpSpPr>
          <a:xfrm>
            <a:off x="514564" y="1690688"/>
            <a:ext cx="7513958" cy="3203876"/>
            <a:chOff x="150770" y="1682674"/>
            <a:chExt cx="7513958" cy="32038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29CA7E-CF6B-7263-1A7E-FD6E034BDD74}"/>
                </a:ext>
              </a:extLst>
            </p:cNvPr>
            <p:cNvGrpSpPr/>
            <p:nvPr/>
          </p:nvGrpSpPr>
          <p:grpSpPr>
            <a:xfrm>
              <a:off x="150770" y="1682674"/>
              <a:ext cx="7513958" cy="2852597"/>
              <a:chOff x="195207" y="1690688"/>
              <a:chExt cx="7513958" cy="285259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19E6A46-229F-841F-EFBD-47B5553973ED}"/>
                  </a:ext>
                </a:extLst>
              </p:cNvPr>
              <p:cNvGrpSpPr/>
              <p:nvPr/>
            </p:nvGrpSpPr>
            <p:grpSpPr>
              <a:xfrm>
                <a:off x="195207" y="1690688"/>
                <a:ext cx="7513958" cy="2852597"/>
                <a:chOff x="1595337" y="1690688"/>
                <a:chExt cx="8658427" cy="34576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C3E7CD0-7B31-3360-F9D2-3D6C1A73AB27}"/>
                    </a:ext>
                  </a:extLst>
                </p:cNvPr>
                <p:cNvGrpSpPr/>
                <p:nvPr/>
              </p:nvGrpSpPr>
              <p:grpSpPr>
                <a:xfrm>
                  <a:off x="2774815" y="4646063"/>
                  <a:ext cx="7478949" cy="502262"/>
                  <a:chOff x="2240604" y="4961106"/>
                  <a:chExt cx="7478949" cy="502262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E8A9B3-AD98-50E0-3F4B-34DD93E20B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9633" y="4961106"/>
                    <a:ext cx="5980890" cy="502262"/>
                    <a:chOff x="838200" y="4173166"/>
                    <a:chExt cx="6822348" cy="502262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012E0E4-777B-7F04-D256-8702C159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TimesNewRomanPSMT"/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C25F72D-1BAB-B12B-38ED-C2DBD655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672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CD622D4-27AD-F471-BD35-7B5A7CC9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258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034F3C1-B5C6-47B4-9BD3-AECB38F5D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787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Sum[0]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7DB7D27-4DFF-2730-5026-5D45D5CE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2316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Sum[1]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EC8EBC8-0470-A128-7A00-CFB98AB4F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845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Sum[2]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B3D56A0-2C13-6EBC-A6CB-2EE615B15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9374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TimesNewRomanPSMT"/>
                        </a:rPr>
                        <a:t>Sum[3]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6EF5D5C-669D-3348-62A8-D1D7960D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7903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6D900B91-2A6A-D193-078F-F8F0FA56F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432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5373908-EE3D-1183-431E-1D2DFA3A9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4961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F0A70A3-DB7D-6FA1-1A6C-9DCFFED2D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3490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CBA65FC-7404-ABEC-7EC4-5E9DE4702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019" y="4173166"/>
                      <a:ext cx="568529" cy="50226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7989A39-FFD2-4E94-1A7D-70352C85114A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897052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8A59E08-E5C2-D722-28A3-4CCED324F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0604" y="5212237"/>
                    <a:ext cx="74902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A7892CC-4731-6FFA-1B32-2A6ACD216B24}"/>
                    </a:ext>
                  </a:extLst>
                </p:cNvPr>
                <p:cNvSpPr/>
                <p:nvPr/>
              </p:nvSpPr>
              <p:spPr>
                <a:xfrm>
                  <a:off x="1595337" y="1690688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9677648-3911-003B-1107-B02447AB3574}"/>
                    </a:ext>
                  </a:extLst>
                </p:cNvPr>
                <p:cNvSpPr/>
                <p:nvPr/>
              </p:nvSpPr>
              <p:spPr>
                <a:xfrm>
                  <a:off x="6118621" y="1701234"/>
                  <a:ext cx="3934165" cy="18865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9435D2E-AD0F-FC14-4EAD-862CEACD5788}"/>
                    </a:ext>
                  </a:extLst>
                </p:cNvPr>
                <p:cNvSpPr/>
                <p:nvPr/>
              </p:nvSpPr>
              <p:spPr>
                <a:xfrm>
                  <a:off x="1847027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D6D9734-B1FB-8F00-AF45-CAD489B77A6B}"/>
                    </a:ext>
                  </a:extLst>
                </p:cNvPr>
                <p:cNvSpPr/>
                <p:nvPr/>
              </p:nvSpPr>
              <p:spPr>
                <a:xfrm>
                  <a:off x="3675826" y="2041488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1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C77D29-0D78-31C5-61F3-E646AA7F1E3E}"/>
                    </a:ext>
                  </a:extLst>
                </p:cNvPr>
                <p:cNvSpPr/>
                <p:nvPr/>
              </p:nvSpPr>
              <p:spPr>
                <a:xfrm>
                  <a:off x="6381270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44B2A-A47F-1F8A-E784-27BC812DB088}"/>
                    </a:ext>
                  </a:extLst>
                </p:cNvPr>
                <p:cNvSpPr/>
                <p:nvPr/>
              </p:nvSpPr>
              <p:spPr>
                <a:xfrm>
                  <a:off x="8210069" y="2052035"/>
                  <a:ext cx="1577109" cy="36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bg1"/>
                      </a:solidFill>
                      <a:latin typeface="TimesNewRomanPSMT"/>
                    </a:rPr>
                    <a:t>HW thread 3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112CDFD-4C3D-6A40-11D9-4DC7A77EA576}"/>
                    </a:ext>
                  </a:extLst>
                </p:cNvPr>
                <p:cNvSpPr/>
                <p:nvPr/>
              </p:nvSpPr>
              <p:spPr>
                <a:xfrm>
                  <a:off x="1847027" y="2736162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EB1AF07-4AAC-9038-32C6-F6F5A25F529B}"/>
                    </a:ext>
                  </a:extLst>
                </p:cNvPr>
                <p:cNvSpPr/>
                <p:nvPr/>
              </p:nvSpPr>
              <p:spPr>
                <a:xfrm>
                  <a:off x="1845960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D5657B-EBD2-57BC-324E-D1529B4C9D62}"/>
                    </a:ext>
                  </a:extLst>
                </p:cNvPr>
                <p:cNvSpPr/>
                <p:nvPr/>
              </p:nvSpPr>
              <p:spPr>
                <a:xfrm>
                  <a:off x="2344367" y="2736162"/>
                  <a:ext cx="4984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1827267-3B44-E6AB-E3F4-414498D9BE73}"/>
                    </a:ext>
                  </a:extLst>
                </p:cNvPr>
                <p:cNvSpPr/>
                <p:nvPr/>
              </p:nvSpPr>
              <p:spPr>
                <a:xfrm>
                  <a:off x="284277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E479CB0-3386-E85B-1A29-6BB8602ABBD4}"/>
                    </a:ext>
                  </a:extLst>
                </p:cNvPr>
                <p:cNvSpPr/>
                <p:nvPr/>
              </p:nvSpPr>
              <p:spPr>
                <a:xfrm>
                  <a:off x="3341182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C6D55A-CE81-0A88-F809-D046C19AE82B}"/>
                    </a:ext>
                  </a:extLst>
                </p:cNvPr>
                <p:cNvSpPr/>
                <p:nvPr/>
              </p:nvSpPr>
              <p:spPr>
                <a:xfrm>
                  <a:off x="3834725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73E574D-238D-A12E-A28A-681330C23F2F}"/>
                    </a:ext>
                  </a:extLst>
                </p:cNvPr>
                <p:cNvSpPr/>
                <p:nvPr/>
              </p:nvSpPr>
              <p:spPr>
                <a:xfrm>
                  <a:off x="4328267" y="2736162"/>
                  <a:ext cx="498408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E1EAF15-D1DB-6A85-FB8C-0EE1CAE9D596}"/>
                    </a:ext>
                  </a:extLst>
                </p:cNvPr>
                <p:cNvSpPr/>
                <p:nvPr/>
              </p:nvSpPr>
              <p:spPr>
                <a:xfrm>
                  <a:off x="6382749" y="2798087"/>
                  <a:ext cx="3405908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49DE3F-8463-D08C-8EE2-ED2C68BB0DF4}"/>
                    </a:ext>
                  </a:extLst>
                </p:cNvPr>
                <p:cNvSpPr/>
                <p:nvPr/>
              </p:nvSpPr>
              <p:spPr>
                <a:xfrm>
                  <a:off x="6381270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Sum[0]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C294A5-45F5-C336-4D89-00DA4566E44A}"/>
                    </a:ext>
                  </a:extLst>
                </p:cNvPr>
                <p:cNvSpPr/>
                <p:nvPr/>
              </p:nvSpPr>
              <p:spPr>
                <a:xfrm>
                  <a:off x="6879677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>
                      <a:solidFill>
                        <a:schemeClr val="tx1"/>
                      </a:solidFill>
                      <a:latin typeface="TimesNewRomanPSMT"/>
                    </a:rPr>
                    <a:t>Sum[1]</a:t>
                  </a:r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419F36-300E-BCC5-C84B-082D25B0D0FA}"/>
                    </a:ext>
                  </a:extLst>
                </p:cNvPr>
                <p:cNvSpPr/>
                <p:nvPr/>
              </p:nvSpPr>
              <p:spPr>
                <a:xfrm>
                  <a:off x="7378085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Sum[2]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5E1BFF-43EF-1718-D89C-00597A33BAB5}"/>
                    </a:ext>
                  </a:extLst>
                </p:cNvPr>
                <p:cNvSpPr/>
                <p:nvPr/>
              </p:nvSpPr>
              <p:spPr>
                <a:xfrm>
                  <a:off x="7876492" y="2796459"/>
                  <a:ext cx="498409" cy="5022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IN" sz="1000" dirty="0">
                      <a:solidFill>
                        <a:schemeClr val="tx1"/>
                      </a:solidFill>
                      <a:latin typeface="TimesNewRomanPSMT"/>
                    </a:rPr>
                    <a:t>Sum[3]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CCD7168-330D-1355-6B19-38D2540EB66D}"/>
                    </a:ext>
                  </a:extLst>
                </p:cNvPr>
                <p:cNvSpPr/>
                <p:nvPr/>
              </p:nvSpPr>
              <p:spPr>
                <a:xfrm>
                  <a:off x="8370035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F84805-B500-1573-A122-60E15BA85DDF}"/>
                    </a:ext>
                  </a:extLst>
                </p:cNvPr>
                <p:cNvSpPr/>
                <p:nvPr/>
              </p:nvSpPr>
              <p:spPr>
                <a:xfrm>
                  <a:off x="8863577" y="2796459"/>
                  <a:ext cx="498409" cy="50226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IN" sz="1000" dirty="0">
                    <a:solidFill>
                      <a:schemeClr val="tx1"/>
                    </a:solidFill>
                    <a:latin typeface="TimesNewRomanPSMT"/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9B258EA-EEC3-C452-98F2-24B9D9E85AB2}"/>
                    </a:ext>
                  </a:extLst>
                </p:cNvPr>
                <p:cNvCxnSpPr/>
                <p:nvPr/>
              </p:nvCxnSpPr>
              <p:spPr>
                <a:xfrm flipH="1" flipV="1">
                  <a:off x="2842775" y="3238424"/>
                  <a:ext cx="2176292" cy="1407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833DA92-A0C1-9ABA-81C4-912D0E92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6412" y="3229756"/>
                  <a:ext cx="2216284" cy="13929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1608501-7818-E6F4-2812-D3EBD29F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696" y="3322082"/>
                  <a:ext cx="1357339" cy="1300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237991C-F390-C959-46E8-0B5472860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065" y="3280684"/>
                  <a:ext cx="1360116" cy="13588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981E85-4A5B-61C5-7B37-363A7BA6ACE5}"/>
                    </a:ext>
                  </a:extLst>
                </p:cNvPr>
                <p:cNvSpPr txBox="1"/>
                <p:nvPr/>
              </p:nvSpPr>
              <p:spPr>
                <a:xfrm rot="19004281">
                  <a:off x="4415913" y="3784437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C832949-E20F-3864-4E08-CE5DCF7CC72E}"/>
                    </a:ext>
                  </a:extLst>
                </p:cNvPr>
                <p:cNvSpPr txBox="1"/>
                <p:nvPr/>
              </p:nvSpPr>
              <p:spPr>
                <a:xfrm rot="1535980">
                  <a:off x="6630210" y="3783694"/>
                  <a:ext cx="901785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dirty="0">
                      <a:latin typeface="TimesNewRomanPSMT"/>
                    </a:rPr>
                    <a:t>Cache line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1B1EE66-583F-2FCF-D681-D0DC83C6BAF1}"/>
                    </a:ext>
                  </a:extLst>
                </p:cNvPr>
                <p:cNvSpPr txBox="1"/>
                <p:nvPr/>
              </p:nvSpPr>
              <p:spPr>
                <a:xfrm>
                  <a:off x="1744523" y="1724320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E0C003-2912-AEC4-DA22-40FBD324CA52}"/>
                    </a:ext>
                  </a:extLst>
                </p:cNvPr>
                <p:cNvSpPr txBox="1"/>
                <p:nvPr/>
              </p:nvSpPr>
              <p:spPr>
                <a:xfrm>
                  <a:off x="6319106" y="1732625"/>
                  <a:ext cx="678278" cy="317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>
                      <a:latin typeface="TimesNewRomanPSMT"/>
                    </a:rPr>
                    <a:t>Core 1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07D99BA-B0EC-6999-58F2-FE128F3D57D7}"/>
                  </a:ext>
                </a:extLst>
              </p:cNvPr>
              <p:cNvSpPr txBox="1"/>
              <p:nvPr/>
            </p:nvSpPr>
            <p:spPr>
              <a:xfrm>
                <a:off x="323544" y="2958287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B55F42A-CB36-EC76-923F-D0908B9878D5}"/>
                  </a:ext>
                </a:extLst>
              </p:cNvPr>
              <p:cNvSpPr txBox="1"/>
              <p:nvPr/>
            </p:nvSpPr>
            <p:spPr>
              <a:xfrm>
                <a:off x="4294589" y="3012323"/>
                <a:ext cx="10433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NewRomanPSMT"/>
                  </a:rPr>
                  <a:t>L1 cache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36723-661C-55AD-B501-798FB1DF39A5}"/>
                </a:ext>
              </a:extLst>
            </p:cNvPr>
            <p:cNvSpPr txBox="1"/>
            <p:nvPr/>
          </p:nvSpPr>
          <p:spPr>
            <a:xfrm>
              <a:off x="3768353" y="4578773"/>
              <a:ext cx="1667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latin typeface="TimesNewRomanPSMT"/>
                </a:rPr>
                <a:t>Memory / L2 cache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B3E362-06D8-F9EC-9D78-A98D4E760190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2290295" y="2280537"/>
            <a:ext cx="714083" cy="312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13F83-D937-F1FE-7C0B-DC38B10BF11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>
            <a:off x="5352217" y="2289238"/>
            <a:ext cx="396998" cy="313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A125A2-BF7C-EC84-9981-726DC17E05A4}"/>
              </a:ext>
            </a:extLst>
          </p:cNvPr>
          <p:cNvSpPr/>
          <p:nvPr/>
        </p:nvSpPr>
        <p:spPr>
          <a:xfrm>
            <a:off x="1914145" y="2477599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23CD1-BFB8-C8B4-7E11-ECF07571FD37}"/>
              </a:ext>
            </a:extLst>
          </p:cNvPr>
          <p:cNvSpPr/>
          <p:nvPr/>
        </p:nvSpPr>
        <p:spPr>
          <a:xfrm>
            <a:off x="5432706" y="2553328"/>
            <a:ext cx="650022" cy="5488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6F5F0-88D5-FF15-759A-2D52C9386F46}"/>
              </a:ext>
            </a:extLst>
          </p:cNvPr>
          <p:cNvSpPr txBox="1"/>
          <p:nvPr/>
        </p:nvSpPr>
        <p:spPr>
          <a:xfrm>
            <a:off x="334284" y="4991442"/>
            <a:ext cx="1157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This continues with the cache line moving back and forth between the two cores with each update to the Sum.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 program is correct.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There is no problem with data sharing conflicts between the threads.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However, due to the fact that array elements share a cache line, we have a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false sharing </a:t>
            </a:r>
            <a:r>
              <a:rPr lang="en-US" sz="1800" i="0" u="none" strike="noStrike" baseline="0" dirty="0">
                <a:latin typeface="TimesNewRomanPSMT"/>
              </a:rPr>
              <a:t>effect limiting our performance.</a:t>
            </a:r>
            <a:endParaRPr lang="en-IN" sz="1600" dirty="0">
              <a:latin typeface="TimesNewRomanPSM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E25B96-4E1B-A3AB-2147-BBE6F02BD070}"/>
              </a:ext>
            </a:extLst>
          </p:cNvPr>
          <p:cNvSpPr/>
          <p:nvPr/>
        </p:nvSpPr>
        <p:spPr>
          <a:xfrm>
            <a:off x="2197521" y="3007033"/>
            <a:ext cx="3211057" cy="893758"/>
          </a:xfrm>
          <a:custGeom>
            <a:avLst/>
            <a:gdLst>
              <a:gd name="connsiteX0" fmla="*/ 0 w 3501958"/>
              <a:gd name="connsiteY0" fmla="*/ 0 h 894944"/>
              <a:gd name="connsiteX1" fmla="*/ 2383277 w 3501958"/>
              <a:gd name="connsiteY1" fmla="*/ 894944 h 894944"/>
              <a:gd name="connsiteX2" fmla="*/ 3501958 w 3501958"/>
              <a:gd name="connsiteY2" fmla="*/ 0 h 894944"/>
              <a:gd name="connsiteX3" fmla="*/ 3501958 w 3501958"/>
              <a:gd name="connsiteY3" fmla="*/ 0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958" h="894944">
                <a:moveTo>
                  <a:pt x="0" y="0"/>
                </a:moveTo>
                <a:cubicBezTo>
                  <a:pt x="899808" y="447472"/>
                  <a:pt x="1799617" y="894944"/>
                  <a:pt x="2383277" y="894944"/>
                </a:cubicBezTo>
                <a:cubicBezTo>
                  <a:pt x="2966937" y="894944"/>
                  <a:pt x="3501958" y="0"/>
                  <a:pt x="3501958" y="0"/>
                </a:cubicBezTo>
                <a:lnTo>
                  <a:pt x="3501958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19674-70F0-E3BF-6295-6C6E16E4C404}"/>
              </a:ext>
            </a:extLst>
          </p:cNvPr>
          <p:cNvSpPr txBox="1"/>
          <p:nvPr/>
        </p:nvSpPr>
        <p:spPr>
          <a:xfrm>
            <a:off x="3699875" y="3839889"/>
            <a:ext cx="1193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C00000"/>
                </a:solidFill>
                <a:latin typeface="TimesNewRomanPSMT"/>
              </a:rPr>
              <a:t>invalidates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209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3DF-8869-2A4F-D780-F896764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How to resolve False Sharing issue?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0BA0F6-1D9C-76A4-5A2F-E2EFD25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Parallel Computing - OpenMP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AC747-DC01-6A36-1353-22B3DA4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9A7BC-B1E6-4B39-A429-C5AC682C49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DCCD2-B473-D315-061A-DF530E3FDDBC}"/>
              </a:ext>
            </a:extLst>
          </p:cNvPr>
          <p:cNvSpPr txBox="1"/>
          <p:nvPr/>
        </p:nvSpPr>
        <p:spPr>
          <a:xfrm>
            <a:off x="5068110" y="2231302"/>
            <a:ext cx="68190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One way to remove false sharing is to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pad the array </a:t>
            </a:r>
            <a:r>
              <a:rPr lang="en-US" sz="1800" b="0" i="0" u="none" strike="noStrike" baseline="0" dirty="0">
                <a:latin typeface="TimesNewRomanPSMT"/>
              </a:rPr>
              <a:t>responsible for the </a:t>
            </a:r>
            <a:r>
              <a:rPr lang="en-IN" sz="1800" b="0" i="0" u="none" strike="noStrike" baseline="0" dirty="0">
                <a:latin typeface="TimesNewRomanPSMT"/>
              </a:rPr>
              <a:t>false sharing.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Make sum array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large enough </a:t>
            </a:r>
            <a:r>
              <a:rPr lang="en-IN" dirty="0">
                <a:latin typeface="TimesNewRomanPSMT"/>
              </a:rPr>
              <a:t>such that each element of sum[] array fills the </a:t>
            </a:r>
            <a:r>
              <a:rPr lang="en-IN" b="1" dirty="0">
                <a:solidFill>
                  <a:schemeClr val="accent1"/>
                </a:solidFill>
                <a:latin typeface="TimesNewRomanPSMT"/>
              </a:rPr>
              <a:t>separate cache line.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We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waste the space </a:t>
            </a:r>
            <a:r>
              <a:rPr lang="en-US" sz="1800" b="0" i="0" u="none" strike="noStrike" baseline="0" dirty="0">
                <a:latin typeface="TimesNewRomanPSMT"/>
              </a:rPr>
              <a:t>in the cache line and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eliminate</a:t>
            </a:r>
            <a:r>
              <a:rPr lang="en-US" sz="1800" b="0" i="0" u="none" strike="noStrike" baseline="0" dirty="0">
                <a:latin typeface="TimesNewRomanPSMT"/>
              </a:rPr>
              <a:t> the possibility of exploiting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spatial locality.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NewRomanPSMT"/>
              </a:rPr>
              <a:t>In this </a:t>
            </a:r>
            <a:r>
              <a:rPr lang="en-US" sz="1800" b="0" i="0" u="none" strike="noStrike" baseline="0" dirty="0">
                <a:latin typeface="TimesNewRomanPSMT"/>
              </a:rPr>
              <a:t>program, however,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spatial locality is not important </a:t>
            </a:r>
            <a:r>
              <a:rPr lang="en-US" sz="1800" b="0" i="0" u="none" strike="noStrike" baseline="0" dirty="0">
                <a:latin typeface="TimesNewRomanPSMT"/>
              </a:rPr>
              <a:t>and we are not worried about inefficient utilization of memory since the </a:t>
            </a:r>
            <a:r>
              <a:rPr lang="en-US" sz="1800" b="0" i="0" u="none" strike="noStrike" baseline="0" dirty="0">
                <a:latin typeface="CourierNewPSMT"/>
              </a:rPr>
              <a:t>sum </a:t>
            </a:r>
            <a:r>
              <a:rPr lang="en-US" sz="1800" b="0" i="0" u="none" strike="noStrike" baseline="0" dirty="0">
                <a:latin typeface="TimesNewRomanPSMT"/>
              </a:rPr>
              <a:t>array is quite small (even when the padding is taken into account).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The optimal padding size CBLK is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depends on the cache line size </a:t>
            </a:r>
            <a:r>
              <a:rPr lang="en-US" dirty="0">
                <a:latin typeface="TimesNewRomanPSMT"/>
              </a:rPr>
              <a:t>and it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varies</a:t>
            </a:r>
            <a:r>
              <a:rPr lang="en-US" dirty="0">
                <a:latin typeface="TimesNewRomanPSMT"/>
              </a:rPr>
              <a:t> from system to system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4A6E0-3885-CACA-0FE7-9658C2AFC0F8}"/>
              </a:ext>
            </a:extLst>
          </p:cNvPr>
          <p:cNvSpPr txBox="1"/>
          <p:nvPr/>
        </p:nvSpPr>
        <p:spPr>
          <a:xfrm>
            <a:off x="257783" y="1484363"/>
            <a:ext cx="448282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CBLK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,actual_NThreads;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sum[NThreads][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CBLK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chunk_size = num_steps/NThreads;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9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numThreads = omp_get_num_threads();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(tid ==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actual_NThreads = numThreads;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sum[tid][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num_steps; i+= numThreads)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sum[tid][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actual_NThreads; i++)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pi += sum[i][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step*pi;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3DD16B17-7264-10D7-5BC9-ADA713BC776A}"/>
              </a:ext>
            </a:extLst>
          </p:cNvPr>
          <p:cNvSpPr/>
          <p:nvPr/>
        </p:nvSpPr>
        <p:spPr>
          <a:xfrm>
            <a:off x="5774317" y="5766874"/>
            <a:ext cx="5443579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>
                <a:latin typeface="TimesNewRomanPSMT"/>
              </a:rPr>
              <a:t>ParallelPi_v4_FalseSharing.c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6618502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4007-C070-38CF-7D66-6C36389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8F4-B472-1C3B-F1B3-0325628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83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D10A3-B842-E12C-3FB1-357B6A181DC2}"/>
              </a:ext>
            </a:extLst>
          </p:cNvPr>
          <p:cNvSpPr/>
          <p:nvPr/>
        </p:nvSpPr>
        <p:spPr>
          <a:xfrm>
            <a:off x="4410699" y="4073716"/>
            <a:ext cx="3370602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Critical and Barrier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30A0C-AB21-9D48-94B7-C777140181A8}"/>
              </a:ext>
            </a:extLst>
          </p:cNvPr>
          <p:cNvSpPr/>
          <p:nvPr/>
        </p:nvSpPr>
        <p:spPr>
          <a:xfrm>
            <a:off x="3709677" y="2967335"/>
            <a:ext cx="4772653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451400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NewRomanPSMT"/>
              </a:rPr>
              <a:t>OpenMP threads execute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concurrently</a:t>
            </a:r>
            <a:r>
              <a:rPr lang="en-US" sz="2400" b="0" i="0" u="none" strike="noStrike" baseline="0" dirty="0">
                <a:latin typeface="TimesNewRomanPSMT"/>
              </a:rPr>
              <a:t>; i.e., the instructions from the different threads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cannot be placed in a fixed order </a:t>
            </a:r>
            <a:r>
              <a:rPr lang="en-US" sz="2400" b="0" i="0" u="none" strike="noStrike" baseline="0" dirty="0">
                <a:latin typeface="TimesNewRomanPSMT"/>
              </a:rPr>
              <a:t>of execution with respect </a:t>
            </a:r>
            <a:r>
              <a:rPr lang="en-IN" sz="2400" b="0" i="0" u="none" strike="noStrike" baseline="0" dirty="0">
                <a:latin typeface="TimesNewRomanPSMT"/>
              </a:rPr>
              <a:t>to each other. 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There are times when we need concurrent threads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to orchestrate their execution </a:t>
            </a:r>
            <a:r>
              <a:rPr lang="en-US" sz="2400" b="0" i="0" u="none" strike="noStrike" baseline="0" dirty="0">
                <a:latin typeface="TimesNewRomanPSMT"/>
              </a:rPr>
              <a:t>so we can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constrain the order </a:t>
            </a:r>
            <a:r>
              <a:rPr lang="en-US" sz="2400" b="0" i="0" u="none" strike="noStrike" baseline="0" dirty="0">
                <a:latin typeface="TimesNewRomanPSMT"/>
              </a:rPr>
              <a:t>of certain </a:t>
            </a:r>
            <a:r>
              <a:rPr lang="en-IN" sz="2400" b="0" i="0" u="none" strike="noStrike" baseline="0" dirty="0">
                <a:latin typeface="TimesNewRomanPSMT"/>
              </a:rPr>
              <a:t>operations between threads.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This orchestration is called </a:t>
            </a:r>
            <a:r>
              <a:rPr lang="en-US" sz="2400" b="1" i="1" u="none" strike="noStrike" baseline="0" dirty="0">
                <a:solidFill>
                  <a:schemeClr val="accent1"/>
                </a:solidFill>
                <a:latin typeface="TimesNewRomanPSMT"/>
              </a:rPr>
              <a:t>synchronization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.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In the OpenMP Common Core, we have two synchronization mechanisms:</a:t>
            </a:r>
          </a:p>
          <a:p>
            <a:pPr marL="800100" lvl="1" indent="-342900">
              <a:buAutoNum type="arabicPeriod"/>
            </a:pPr>
            <a:r>
              <a:rPr lang="en-IN" b="0" u="none" strike="noStrike" baseline="0" dirty="0">
                <a:latin typeface="TimesNewRomanPSMT"/>
              </a:rPr>
              <a:t>Critical sections </a:t>
            </a:r>
          </a:p>
          <a:p>
            <a:pPr marL="800100" lvl="1" indent="-342900">
              <a:buAutoNum type="arabicPeriod"/>
            </a:pPr>
            <a:r>
              <a:rPr lang="en-IN" b="0" u="none" strike="noStrike" baseline="0" dirty="0">
                <a:latin typeface="TimesNewRomanPSMT"/>
              </a:rPr>
              <a:t>Barriers.</a:t>
            </a:r>
            <a:endParaRPr lang="en-IN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086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49" y="2282825"/>
            <a:ext cx="7365459" cy="2824196"/>
          </a:xfrm>
        </p:spPr>
        <p:txBody>
          <a:bodyPr>
            <a:normAutofit/>
          </a:bodyPr>
          <a:lstStyle/>
          <a:p>
            <a:r>
              <a:rPr lang="en-IN" sz="2400" b="1" u="none" strike="noStrike" baseline="0" dirty="0">
                <a:solidFill>
                  <a:schemeClr val="accent1"/>
                </a:solidFill>
                <a:latin typeface="TimesNewRomanPSMT"/>
              </a:rPr>
              <a:t>Critical section: </a:t>
            </a:r>
            <a:r>
              <a:rPr lang="en-US" sz="2400" b="0" u="none" strike="noStrike" baseline="0" dirty="0">
                <a:latin typeface="TimesNewRomanPSMT"/>
              </a:rPr>
              <a:t>The most basic synchronization construct defines a mutual exclusion relationship for code running with multiple threads.</a:t>
            </a:r>
            <a:r>
              <a:rPr lang="en-IN" sz="2400" b="0" u="none" strike="noStrike" baseline="0" dirty="0">
                <a:latin typeface="TimesNewRomanPSMT"/>
              </a:rPr>
              <a:t>  </a:t>
            </a:r>
            <a:endParaRPr lang="en-IN" dirty="0">
              <a:latin typeface="TimesNewRomanPSMT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Mutual exclusion </a:t>
            </a:r>
            <a:r>
              <a:rPr lang="en-US" sz="2400" dirty="0">
                <a:latin typeface="TimesNewRomanPSMT"/>
              </a:rPr>
              <a:t>stipulates that if one thread is executing a block of code and a second thread tries to execute the same code, that second thread will pause and wait until the first thread has finished with the code.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85</a:t>
            </a:fld>
            <a:endParaRPr lang="en-IN"/>
          </a:p>
        </p:txBody>
      </p:sp>
      <p:pic>
        <p:nvPicPr>
          <p:cNvPr id="6" name="Google Shape;934;p53">
            <a:extLst>
              <a:ext uri="{FF2B5EF4-FFF2-40B4-BE49-F238E27FC236}">
                <a16:creationId xmlns:a16="http://schemas.microsoft.com/office/drawing/2014/main" id="{1ACA44D7-1591-2D99-0E4F-BFA9A15F80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150" y="2282825"/>
            <a:ext cx="1541600" cy="22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5;p53">
            <a:extLst>
              <a:ext uri="{FF2B5EF4-FFF2-40B4-BE49-F238E27FC236}">
                <a16:creationId xmlns:a16="http://schemas.microsoft.com/office/drawing/2014/main" id="{B6D32BC4-2014-9095-0FED-5FA43F1725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425"/>
            <a:ext cx="1897749" cy="189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36;p53">
            <a:extLst>
              <a:ext uri="{FF2B5EF4-FFF2-40B4-BE49-F238E27FC236}">
                <a16:creationId xmlns:a16="http://schemas.microsoft.com/office/drawing/2014/main" id="{DE46E4CC-1980-9DC4-420E-1F73C773200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25" y="3706364"/>
            <a:ext cx="548700" cy="1240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7;p53">
            <a:extLst>
              <a:ext uri="{FF2B5EF4-FFF2-40B4-BE49-F238E27FC236}">
                <a16:creationId xmlns:a16="http://schemas.microsoft.com/office/drawing/2014/main" id="{7A8E2A1A-531B-D1CB-3A81-E98A4B8985E4}"/>
              </a:ext>
            </a:extLst>
          </p:cNvPr>
          <p:cNvSpPr txBox="1"/>
          <p:nvPr/>
        </p:nvSpPr>
        <p:spPr>
          <a:xfrm>
            <a:off x="1575950" y="2487850"/>
            <a:ext cx="123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TRIAL ROOM</a:t>
            </a:r>
            <a:endParaRPr sz="900" b="1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8226589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49" y="2282825"/>
            <a:ext cx="7365459" cy="2824196"/>
          </a:xfrm>
        </p:spPr>
        <p:txBody>
          <a:bodyPr>
            <a:normAutofit/>
          </a:bodyPr>
          <a:lstStyle/>
          <a:p>
            <a:r>
              <a:rPr lang="en-IN" sz="2400" b="1" u="none" strike="noStrike" baseline="0" dirty="0">
                <a:solidFill>
                  <a:schemeClr val="accent1"/>
                </a:solidFill>
                <a:latin typeface="TimesNewRomanPSMT"/>
              </a:rPr>
              <a:t>Critical section: </a:t>
            </a:r>
            <a:r>
              <a:rPr lang="en-US" sz="2400" b="0" u="none" strike="noStrike" baseline="0" dirty="0">
                <a:latin typeface="TimesNewRomanPSMT"/>
              </a:rPr>
              <a:t>The most basic synchronization construct defines a mutual exclusion relationship for code running with multiple threads.</a:t>
            </a:r>
            <a:r>
              <a:rPr lang="en-IN" sz="2400" b="0" u="none" strike="noStrike" baseline="0" dirty="0">
                <a:latin typeface="TimesNewRomanPSMT"/>
              </a:rPr>
              <a:t>  </a:t>
            </a:r>
            <a:endParaRPr lang="en-IN" dirty="0">
              <a:latin typeface="TimesNewRomanPSMT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Mutual exclusion </a:t>
            </a:r>
            <a:r>
              <a:rPr lang="en-US" sz="2400" dirty="0">
                <a:latin typeface="TimesNewRomanPSMT"/>
              </a:rPr>
              <a:t>stipulates that if one thread is executing a block of code and a second thread tries to execute the same code, that second thread will pause and wait until the first thread has finished with the code.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86</a:t>
            </a:fld>
            <a:endParaRPr lang="en-IN"/>
          </a:p>
        </p:txBody>
      </p:sp>
      <p:pic>
        <p:nvPicPr>
          <p:cNvPr id="6" name="Google Shape;934;p53">
            <a:extLst>
              <a:ext uri="{FF2B5EF4-FFF2-40B4-BE49-F238E27FC236}">
                <a16:creationId xmlns:a16="http://schemas.microsoft.com/office/drawing/2014/main" id="{1ACA44D7-1591-2D99-0E4F-BFA9A15F80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150" y="2282825"/>
            <a:ext cx="1541600" cy="22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5;p53">
            <a:extLst>
              <a:ext uri="{FF2B5EF4-FFF2-40B4-BE49-F238E27FC236}">
                <a16:creationId xmlns:a16="http://schemas.microsoft.com/office/drawing/2014/main" id="{B6D32BC4-2014-9095-0FED-5FA43F1725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425"/>
            <a:ext cx="1897749" cy="189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36;p53">
            <a:extLst>
              <a:ext uri="{FF2B5EF4-FFF2-40B4-BE49-F238E27FC236}">
                <a16:creationId xmlns:a16="http://schemas.microsoft.com/office/drawing/2014/main" id="{DE46E4CC-1980-9DC4-420E-1F73C773200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25" y="3706364"/>
            <a:ext cx="548700" cy="1240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7;p53">
            <a:extLst>
              <a:ext uri="{FF2B5EF4-FFF2-40B4-BE49-F238E27FC236}">
                <a16:creationId xmlns:a16="http://schemas.microsoft.com/office/drawing/2014/main" id="{7A8E2A1A-531B-D1CB-3A81-E98A4B8985E4}"/>
              </a:ext>
            </a:extLst>
          </p:cNvPr>
          <p:cNvSpPr txBox="1"/>
          <p:nvPr/>
        </p:nvSpPr>
        <p:spPr>
          <a:xfrm>
            <a:off x="1575950" y="2487850"/>
            <a:ext cx="123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TRIAL ROOM</a:t>
            </a:r>
            <a:endParaRPr sz="900" b="1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3AC972B-6D91-61D2-F878-795062BFF5B5}"/>
              </a:ext>
            </a:extLst>
          </p:cNvPr>
          <p:cNvSpPr/>
          <p:nvPr/>
        </p:nvSpPr>
        <p:spPr>
          <a:xfrm>
            <a:off x="2584236" y="2535853"/>
            <a:ext cx="1454364" cy="722804"/>
          </a:xfrm>
          <a:prstGeom prst="cloudCallout">
            <a:avLst>
              <a:gd name="adj1" fmla="val -46514"/>
              <a:gd name="adj2" fmla="val 13517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imesNewRomanPSMT"/>
              </a:rPr>
              <a:t>I will go inside and lock the door</a:t>
            </a:r>
          </a:p>
        </p:txBody>
      </p:sp>
    </p:spTree>
    <p:extLst>
      <p:ext uri="{BB962C8B-B14F-4D97-AF65-F5344CB8AC3E}">
        <p14:creationId xmlns:p14="http://schemas.microsoft.com/office/powerpoint/2010/main" val="4280898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49" y="2282825"/>
            <a:ext cx="7365459" cy="2824196"/>
          </a:xfrm>
        </p:spPr>
        <p:txBody>
          <a:bodyPr>
            <a:normAutofit/>
          </a:bodyPr>
          <a:lstStyle/>
          <a:p>
            <a:r>
              <a:rPr lang="en-IN" sz="2400" b="1" u="none" strike="noStrike" baseline="0" dirty="0">
                <a:solidFill>
                  <a:schemeClr val="accent1"/>
                </a:solidFill>
                <a:latin typeface="TimesNewRomanPSMT"/>
              </a:rPr>
              <a:t>Critical section: </a:t>
            </a:r>
            <a:r>
              <a:rPr lang="en-US" sz="2400" b="0" u="none" strike="noStrike" baseline="0" dirty="0">
                <a:latin typeface="TimesNewRomanPSMT"/>
              </a:rPr>
              <a:t>The most basic synchronization construct defines a mutual exclusion relationship for code running with multiple threads.</a:t>
            </a:r>
            <a:r>
              <a:rPr lang="en-IN" sz="2400" b="0" u="none" strike="noStrike" baseline="0" dirty="0">
                <a:latin typeface="TimesNewRomanPSMT"/>
              </a:rPr>
              <a:t>  </a:t>
            </a:r>
            <a:endParaRPr lang="en-IN" dirty="0">
              <a:latin typeface="TimesNewRomanPSMT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Mutual exclusion </a:t>
            </a:r>
            <a:r>
              <a:rPr lang="en-US" sz="2400" dirty="0">
                <a:latin typeface="TimesNewRomanPSMT"/>
              </a:rPr>
              <a:t>stipulates that if one thread is executing a block of code and a second thread tries to execute the same code, that second thread will pause and wait until the first thread has finished with the code.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87</a:t>
            </a:fld>
            <a:endParaRPr lang="en-IN"/>
          </a:p>
        </p:txBody>
      </p:sp>
      <p:pic>
        <p:nvPicPr>
          <p:cNvPr id="6" name="Google Shape;934;p53">
            <a:extLst>
              <a:ext uri="{FF2B5EF4-FFF2-40B4-BE49-F238E27FC236}">
                <a16:creationId xmlns:a16="http://schemas.microsoft.com/office/drawing/2014/main" id="{1ACA44D7-1591-2D99-0E4F-BFA9A15F80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150" y="2282825"/>
            <a:ext cx="1541600" cy="22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5;p53">
            <a:extLst>
              <a:ext uri="{FF2B5EF4-FFF2-40B4-BE49-F238E27FC236}">
                <a16:creationId xmlns:a16="http://schemas.microsoft.com/office/drawing/2014/main" id="{B6D32BC4-2014-9095-0FED-5FA43F1725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425"/>
            <a:ext cx="1897749" cy="18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7;p53">
            <a:extLst>
              <a:ext uri="{FF2B5EF4-FFF2-40B4-BE49-F238E27FC236}">
                <a16:creationId xmlns:a16="http://schemas.microsoft.com/office/drawing/2014/main" id="{7A8E2A1A-531B-D1CB-3A81-E98A4B8985E4}"/>
              </a:ext>
            </a:extLst>
          </p:cNvPr>
          <p:cNvSpPr txBox="1"/>
          <p:nvPr/>
        </p:nvSpPr>
        <p:spPr>
          <a:xfrm>
            <a:off x="1575950" y="2487850"/>
            <a:ext cx="123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TRIAL ROOM</a:t>
            </a:r>
            <a:endParaRPr sz="900" b="1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1850758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49" y="2282825"/>
            <a:ext cx="7365459" cy="2824196"/>
          </a:xfrm>
        </p:spPr>
        <p:txBody>
          <a:bodyPr>
            <a:normAutofit/>
          </a:bodyPr>
          <a:lstStyle/>
          <a:p>
            <a:r>
              <a:rPr lang="en-IN" sz="2400" b="1" u="none" strike="noStrike" baseline="0" dirty="0">
                <a:solidFill>
                  <a:schemeClr val="accent1"/>
                </a:solidFill>
                <a:latin typeface="TimesNewRomanPSMT"/>
              </a:rPr>
              <a:t>Critical section: </a:t>
            </a:r>
            <a:r>
              <a:rPr lang="en-US" sz="2400" b="0" u="none" strike="noStrike" baseline="0" dirty="0">
                <a:latin typeface="TimesNewRomanPSMT"/>
              </a:rPr>
              <a:t>The most basic synchronization construct defines a mutual exclusion relationship for code running with multiple threads.</a:t>
            </a:r>
            <a:r>
              <a:rPr lang="en-IN" sz="2400" b="0" u="none" strike="noStrike" baseline="0" dirty="0">
                <a:latin typeface="TimesNewRomanPSMT"/>
              </a:rPr>
              <a:t>  </a:t>
            </a:r>
            <a:endParaRPr lang="en-IN" dirty="0">
              <a:latin typeface="TimesNewRomanPSMT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Mutual exclusion </a:t>
            </a:r>
            <a:r>
              <a:rPr lang="en-US" sz="2400" dirty="0">
                <a:latin typeface="TimesNewRomanPSMT"/>
              </a:rPr>
              <a:t>stipulates that if one thread is executing a block of code and a second thread tries to execute the same code, that second thread will pause and wait until the first thread has finished with the code.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88</a:t>
            </a:fld>
            <a:endParaRPr lang="en-IN"/>
          </a:p>
        </p:txBody>
      </p:sp>
      <p:pic>
        <p:nvPicPr>
          <p:cNvPr id="6" name="Google Shape;934;p53">
            <a:extLst>
              <a:ext uri="{FF2B5EF4-FFF2-40B4-BE49-F238E27FC236}">
                <a16:creationId xmlns:a16="http://schemas.microsoft.com/office/drawing/2014/main" id="{1ACA44D7-1591-2D99-0E4F-BFA9A15F80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150" y="2282825"/>
            <a:ext cx="1541600" cy="22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5;p53">
            <a:extLst>
              <a:ext uri="{FF2B5EF4-FFF2-40B4-BE49-F238E27FC236}">
                <a16:creationId xmlns:a16="http://schemas.microsoft.com/office/drawing/2014/main" id="{B6D32BC4-2014-9095-0FED-5FA43F1725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425"/>
            <a:ext cx="1897749" cy="18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7;p53">
            <a:extLst>
              <a:ext uri="{FF2B5EF4-FFF2-40B4-BE49-F238E27FC236}">
                <a16:creationId xmlns:a16="http://schemas.microsoft.com/office/drawing/2014/main" id="{7A8E2A1A-531B-D1CB-3A81-E98A4B8985E4}"/>
              </a:ext>
            </a:extLst>
          </p:cNvPr>
          <p:cNvSpPr txBox="1"/>
          <p:nvPr/>
        </p:nvSpPr>
        <p:spPr>
          <a:xfrm>
            <a:off x="1575950" y="2487850"/>
            <a:ext cx="123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TRIAL ROOM</a:t>
            </a:r>
            <a:endParaRPr sz="900" b="1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3AC972B-6D91-61D2-F878-795062BFF5B5}"/>
              </a:ext>
            </a:extLst>
          </p:cNvPr>
          <p:cNvSpPr/>
          <p:nvPr/>
        </p:nvSpPr>
        <p:spPr>
          <a:xfrm>
            <a:off x="2584236" y="2535853"/>
            <a:ext cx="1454364" cy="722804"/>
          </a:xfrm>
          <a:prstGeom prst="cloudCallout">
            <a:avLst>
              <a:gd name="adj1" fmla="val -65242"/>
              <a:gd name="adj2" fmla="val 54425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imesNewRomanPSMT"/>
              </a:rPr>
              <a:t>Now I am inside and no one can enter</a:t>
            </a:r>
          </a:p>
        </p:txBody>
      </p:sp>
    </p:spTree>
    <p:extLst>
      <p:ext uri="{BB962C8B-B14F-4D97-AF65-F5344CB8AC3E}">
        <p14:creationId xmlns:p14="http://schemas.microsoft.com/office/powerpoint/2010/main" val="1866278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49" y="2282825"/>
            <a:ext cx="7365459" cy="2824196"/>
          </a:xfrm>
        </p:spPr>
        <p:txBody>
          <a:bodyPr>
            <a:normAutofit/>
          </a:bodyPr>
          <a:lstStyle/>
          <a:p>
            <a:r>
              <a:rPr lang="en-IN" sz="2400" b="1" u="none" strike="noStrike" baseline="0" dirty="0">
                <a:solidFill>
                  <a:schemeClr val="accent1"/>
                </a:solidFill>
                <a:latin typeface="TimesNewRomanPSMT"/>
              </a:rPr>
              <a:t>Critical section: </a:t>
            </a:r>
            <a:r>
              <a:rPr lang="en-US" sz="2400" b="0" u="none" strike="noStrike" baseline="0" dirty="0">
                <a:latin typeface="TimesNewRomanPSMT"/>
              </a:rPr>
              <a:t>The most basic synchronization construct defines a mutual exclusion relationship for code running with multiple threads.</a:t>
            </a:r>
            <a:r>
              <a:rPr lang="en-IN" sz="2400" b="0" u="none" strike="noStrike" baseline="0" dirty="0">
                <a:latin typeface="TimesNewRomanPSMT"/>
              </a:rPr>
              <a:t>  </a:t>
            </a:r>
            <a:endParaRPr lang="en-IN" dirty="0">
              <a:latin typeface="TimesNewRomanPSMT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TimesNewRomanPSMT"/>
              </a:rPr>
              <a:t>Mutual exclusion </a:t>
            </a:r>
            <a:r>
              <a:rPr lang="en-US" sz="2400" dirty="0">
                <a:latin typeface="TimesNewRomanPSMT"/>
              </a:rPr>
              <a:t>stipulates that if one thread is executing a block of code and a second thread tries to execute the same code, that second thread will pause and wait until the first thread has finished with the code.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89</a:t>
            </a:fld>
            <a:endParaRPr lang="en-IN"/>
          </a:p>
        </p:txBody>
      </p:sp>
      <p:pic>
        <p:nvPicPr>
          <p:cNvPr id="6" name="Google Shape;934;p53">
            <a:extLst>
              <a:ext uri="{FF2B5EF4-FFF2-40B4-BE49-F238E27FC236}">
                <a16:creationId xmlns:a16="http://schemas.microsoft.com/office/drawing/2014/main" id="{1ACA44D7-1591-2D99-0E4F-BFA9A15F80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150" y="2282825"/>
            <a:ext cx="1541600" cy="22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5;p53">
            <a:extLst>
              <a:ext uri="{FF2B5EF4-FFF2-40B4-BE49-F238E27FC236}">
                <a16:creationId xmlns:a16="http://schemas.microsoft.com/office/drawing/2014/main" id="{B6D32BC4-2014-9095-0FED-5FA43F1725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425"/>
            <a:ext cx="1897749" cy="18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7;p53">
            <a:extLst>
              <a:ext uri="{FF2B5EF4-FFF2-40B4-BE49-F238E27FC236}">
                <a16:creationId xmlns:a16="http://schemas.microsoft.com/office/drawing/2014/main" id="{7A8E2A1A-531B-D1CB-3A81-E98A4B8985E4}"/>
              </a:ext>
            </a:extLst>
          </p:cNvPr>
          <p:cNvSpPr txBox="1"/>
          <p:nvPr/>
        </p:nvSpPr>
        <p:spPr>
          <a:xfrm>
            <a:off x="1575950" y="2487850"/>
            <a:ext cx="123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TRIAL ROOM</a:t>
            </a:r>
            <a:endParaRPr sz="900" b="1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" name="Google Shape;936;p53">
            <a:extLst>
              <a:ext uri="{FF2B5EF4-FFF2-40B4-BE49-F238E27FC236}">
                <a16:creationId xmlns:a16="http://schemas.microsoft.com/office/drawing/2014/main" id="{B7EFC9C4-B033-8DD6-C2BB-21C98FDDB2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25" y="3706364"/>
            <a:ext cx="548700" cy="124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19A22143-BDAC-A330-0BCC-CE539DB5F340}"/>
              </a:ext>
            </a:extLst>
          </p:cNvPr>
          <p:cNvSpPr/>
          <p:nvPr/>
        </p:nvSpPr>
        <p:spPr>
          <a:xfrm>
            <a:off x="2584236" y="2535853"/>
            <a:ext cx="1454364" cy="722804"/>
          </a:xfrm>
          <a:prstGeom prst="cloudCallout">
            <a:avLst>
              <a:gd name="adj1" fmla="val -46514"/>
              <a:gd name="adj2" fmla="val 13517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imesNewRomanPSMT"/>
              </a:rPr>
              <a:t>Now I am done! You can use now</a:t>
            </a:r>
          </a:p>
        </p:txBody>
      </p:sp>
    </p:spTree>
    <p:extLst>
      <p:ext uri="{BB962C8B-B14F-4D97-AF65-F5344CB8AC3E}">
        <p14:creationId xmlns:p14="http://schemas.microsoft.com/office/powerpoint/2010/main" val="105691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B610-3EDD-4BB9-07E9-8AC7DC9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/>
                </a:solidFill>
              </a:rPr>
              <a:t>OpenMP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D189-140C-8DF2-2943-D8D34C10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OpenMP</a:t>
            </a:r>
            <a:r>
              <a:rPr lang="en-IN" sz="2400" b="0" i="0" u="none" strike="noStrike" baseline="0" dirty="0">
                <a:latin typeface="TimesNewRomanPSMT"/>
              </a:rPr>
              <a:t> is a programming </a:t>
            </a:r>
            <a:r>
              <a:rPr lang="en-US" sz="2400" b="0" i="0" u="none" strike="noStrike" baseline="0" dirty="0">
                <a:latin typeface="TimesNewRomanPSMT"/>
              </a:rPr>
              <a:t>language for writing parallel programs on shared memory architectures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.</a:t>
            </a:r>
          </a:p>
          <a:p>
            <a:pPr algn="l"/>
            <a:r>
              <a:rPr lang="en-US" sz="2400" i="0" u="none" strike="noStrike" baseline="0" dirty="0">
                <a:latin typeface="TimesNewRomanPSMT"/>
              </a:rPr>
              <a:t>OpenMP (Open Multi-Processing) is an API (application programming interface) that supports multi-platform shared memory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multiprocessing programming</a:t>
            </a:r>
            <a:r>
              <a:rPr lang="en-US" sz="240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IN" sz="2400" dirty="0">
                <a:latin typeface="TimesNewRomanPSMT"/>
              </a:rPr>
              <a:t>It is not a completely new programming language!</a:t>
            </a:r>
          </a:p>
          <a:p>
            <a:pPr algn="l"/>
            <a:r>
              <a:rPr lang="en-US" sz="2400" dirty="0">
                <a:latin typeface="TimesNewRomanPSMT"/>
              </a:rPr>
              <a:t>The OpenMP API supports multi-platform shared-memory parallel programming in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C/C++ and Fortran</a:t>
            </a:r>
            <a:r>
              <a:rPr lang="en-US" sz="2400" dirty="0">
                <a:latin typeface="TimesNewRomanPSMT"/>
              </a:rPr>
              <a:t>.</a:t>
            </a:r>
            <a:r>
              <a:rPr lang="en-IN" sz="2400" dirty="0">
                <a:latin typeface="TimesNewRomanPSMT"/>
              </a:rPr>
              <a:t> </a:t>
            </a:r>
          </a:p>
          <a:p>
            <a:pPr algn="l"/>
            <a:r>
              <a:rPr lang="en-US" sz="2400" dirty="0">
                <a:latin typeface="TimesNewRomanPSMT"/>
              </a:rPr>
              <a:t>Provide a consistent API for Fortran, C, and C++ so programmers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can easily move between languages.</a:t>
            </a:r>
            <a:endParaRPr lang="en-IN" sz="2400" b="1" dirty="0">
              <a:solidFill>
                <a:schemeClr val="accent1"/>
              </a:solidFill>
              <a:latin typeface="TimesNewRomanPSMT"/>
            </a:endParaRPr>
          </a:p>
          <a:p>
            <a:pPr algn="l"/>
            <a:r>
              <a:rPr lang="en-US" sz="2400" dirty="0">
                <a:latin typeface="TimesNewRomanPSMT"/>
              </a:rPr>
              <a:t>OpenMP is typically used for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loop-level parallelism</a:t>
            </a:r>
            <a:r>
              <a:rPr lang="en-US" sz="2400" dirty="0">
                <a:latin typeface="TimesNewRomanPSMT"/>
              </a:rPr>
              <a:t>, but it also supports </a:t>
            </a:r>
            <a:r>
              <a:rPr lang="en-US" sz="2400" b="1" dirty="0">
                <a:solidFill>
                  <a:schemeClr val="accent1"/>
                </a:solidFill>
                <a:latin typeface="TimesNewRomanPSMT"/>
              </a:rPr>
              <a:t>function-level parallelism.</a:t>
            </a:r>
          </a:p>
          <a:p>
            <a:pPr algn="l"/>
            <a:endParaRPr lang="en-IN" sz="2400" b="1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EF4EF-8A73-30F1-4E9E-305A87D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F5062-DB0F-7E54-B5F4-B6DEDC85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01C3-92F2-45B7-9859-A53B45F8CF5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443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722-85F8-E262-E9FC-062466BA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349" y="2282825"/>
            <a:ext cx="7365459" cy="75220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In OpenMP, we define a block of code that executes with mutual exclusion with a </a:t>
            </a:r>
            <a:r>
              <a:rPr lang="en-US" sz="1800" b="0" i="0" u="none" strike="noStrike" baseline="0" dirty="0">
                <a:latin typeface="CourierNewPSMT"/>
              </a:rPr>
              <a:t>critical </a:t>
            </a:r>
            <a:r>
              <a:rPr lang="en-US" sz="1800" b="0" i="0" u="none" strike="noStrike" baseline="0" dirty="0">
                <a:latin typeface="TimesNewRomanPSMT"/>
              </a:rPr>
              <a:t>construct as </a:t>
            </a:r>
            <a:r>
              <a:rPr lang="en-IN" sz="1800" b="0" i="0" u="none" strike="noStrike" baseline="0" dirty="0">
                <a:latin typeface="TimesNewRomanPSMT"/>
              </a:rPr>
              <a:t>shown below</a:t>
            </a:r>
            <a:endParaRPr lang="en-IN" sz="2400" dirty="0"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90</a:t>
            </a:fld>
            <a:endParaRPr lang="en-IN"/>
          </a:p>
        </p:txBody>
      </p:sp>
      <p:pic>
        <p:nvPicPr>
          <p:cNvPr id="6" name="Google Shape;934;p53">
            <a:extLst>
              <a:ext uri="{FF2B5EF4-FFF2-40B4-BE49-F238E27FC236}">
                <a16:creationId xmlns:a16="http://schemas.microsoft.com/office/drawing/2014/main" id="{1ACA44D7-1591-2D99-0E4F-BFA9A15F80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0150" y="2282825"/>
            <a:ext cx="1541600" cy="22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5;p53">
            <a:extLst>
              <a:ext uri="{FF2B5EF4-FFF2-40B4-BE49-F238E27FC236}">
                <a16:creationId xmlns:a16="http://schemas.microsoft.com/office/drawing/2014/main" id="{B6D32BC4-2014-9095-0FED-5FA43F1725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425"/>
            <a:ext cx="1897749" cy="18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7;p53">
            <a:extLst>
              <a:ext uri="{FF2B5EF4-FFF2-40B4-BE49-F238E27FC236}">
                <a16:creationId xmlns:a16="http://schemas.microsoft.com/office/drawing/2014/main" id="{7A8E2A1A-531B-D1CB-3A81-E98A4B8985E4}"/>
              </a:ext>
            </a:extLst>
          </p:cNvPr>
          <p:cNvSpPr txBox="1"/>
          <p:nvPr/>
        </p:nvSpPr>
        <p:spPr>
          <a:xfrm>
            <a:off x="1575950" y="2487850"/>
            <a:ext cx="123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TRIAL ROOM</a:t>
            </a:r>
            <a:endParaRPr sz="900" b="1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" name="Google Shape;936;p53">
            <a:extLst>
              <a:ext uri="{FF2B5EF4-FFF2-40B4-BE49-F238E27FC236}">
                <a16:creationId xmlns:a16="http://schemas.microsoft.com/office/drawing/2014/main" id="{B7EFC9C4-B033-8DD6-C2BB-21C98FDDB2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25" y="3706364"/>
            <a:ext cx="548700" cy="124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E9CBA5-EA60-90F2-4BB7-6568E2D18C4F}"/>
              </a:ext>
            </a:extLst>
          </p:cNvPr>
          <p:cNvSpPr txBox="1"/>
          <p:nvPr/>
        </p:nvSpPr>
        <p:spPr>
          <a:xfrm>
            <a:off x="4636860" y="3044970"/>
            <a:ext cx="528941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NewRomanPS-BoldMT"/>
              </a:rPr>
              <a:t>#pragma omp critical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	... one or more lines of code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1964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91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19473-C0E5-B08F-6892-8B0FEFBA7E24}"/>
              </a:ext>
            </a:extLst>
          </p:cNvPr>
          <p:cNvSpPr txBox="1"/>
          <p:nvPr/>
        </p:nvSpPr>
        <p:spPr>
          <a:xfrm>
            <a:off x="313715" y="1853694"/>
            <a:ext cx="6009263" cy="4339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niters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executeSequentially(niters);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final value after sequential execution is %f"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id, Nthreads;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 = omp_get_thread_num();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Nthreads = omp_get_num_threads();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id; i &lt; niters; i += Nthreads)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 = big_job(i);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    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critical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result += consumeB(B);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final value after parallel execution is %f"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70798-3EA8-8101-A38E-506537D74105}"/>
              </a:ext>
            </a:extLst>
          </p:cNvPr>
          <p:cNvSpPr txBox="1"/>
          <p:nvPr/>
        </p:nvSpPr>
        <p:spPr>
          <a:xfrm>
            <a:off x="6410527" y="2340077"/>
            <a:ext cx="55553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NewRomanPSMT"/>
              </a:rPr>
              <a:t>Critical section </a:t>
            </a:r>
            <a:r>
              <a:rPr lang="en-IN" dirty="0">
                <a:latin typeface="TimesNewRomanPSMT"/>
              </a:rPr>
              <a:t>is the region in the code which can be executed by only one thread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In this program </a:t>
            </a:r>
            <a:r>
              <a:rPr lang="en-IN" b="1" i="1" dirty="0">
                <a:solidFill>
                  <a:schemeClr val="accent1"/>
                </a:solidFill>
                <a:latin typeface="TimesNewRomanPSMT"/>
              </a:rPr>
              <a:t>big_job() </a:t>
            </a:r>
            <a:r>
              <a:rPr lang="en-IN" dirty="0">
                <a:latin typeface="TimesNewRomanPSMT"/>
              </a:rPr>
              <a:t>function can be executed by all the threads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The </a:t>
            </a:r>
            <a:r>
              <a:rPr lang="en-IN" b="1" i="1" dirty="0">
                <a:solidFill>
                  <a:schemeClr val="accent1"/>
                </a:solidFill>
                <a:latin typeface="TimesNewRomanPSMT"/>
              </a:rPr>
              <a:t>result</a:t>
            </a:r>
            <a:r>
              <a:rPr lang="en-IN" dirty="0">
                <a:latin typeface="TimesNewRomanPSMT"/>
              </a:rPr>
              <a:t> update is placed in the critical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 Only one thread can update the result variable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While a thread is updating </a:t>
            </a:r>
            <a:r>
              <a:rPr lang="en-IN" b="1" i="1" dirty="0">
                <a:solidFill>
                  <a:schemeClr val="accent1"/>
                </a:solidFill>
                <a:latin typeface="TimesNewRomanPSMT"/>
              </a:rPr>
              <a:t>result</a:t>
            </a:r>
            <a:r>
              <a:rPr lang="en-IN" dirty="0">
                <a:latin typeface="TimesNewRomanPSMT"/>
              </a:rPr>
              <a:t> variable, remaining threads waits outside the critical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Based on scheduler’s decision next thread will enter into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9499504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4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92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19473-C0E5-B08F-6892-8B0FEFBA7E24}"/>
              </a:ext>
            </a:extLst>
          </p:cNvPr>
          <p:cNvSpPr txBox="1"/>
          <p:nvPr/>
        </p:nvSpPr>
        <p:spPr>
          <a:xfrm>
            <a:off x="313715" y="1853694"/>
            <a:ext cx="6009263" cy="4339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niters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executeSequentially(niters);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final value after sequential execution is %f"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id, Nthreads;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 = omp_get_thread_num();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Nthreads = omp_get_num_threads();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id; i &lt; niters; i += Nthreads)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 = big_job(i);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    #pragma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critical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result += consumeB(B);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final value after parallel execution is %f"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E56D3-29DF-6F2E-026B-BB91F58C9D54}"/>
              </a:ext>
            </a:extLst>
          </p:cNvPr>
          <p:cNvSpPr txBox="1"/>
          <p:nvPr/>
        </p:nvSpPr>
        <p:spPr>
          <a:xfrm>
            <a:off x="6447005" y="1853694"/>
            <a:ext cx="54312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NewRomanPSMT"/>
              </a:rPr>
              <a:t>By placing critical construct in the parallel region</a:t>
            </a:r>
            <a:r>
              <a:rPr lang="en-US" dirty="0">
                <a:latin typeface="TimesNewRomanPSMT"/>
              </a:rPr>
              <a:t>, </a:t>
            </a:r>
            <a:r>
              <a:rPr lang="en-US" sz="1800" b="0" i="0" u="none" strike="noStrike" baseline="0" dirty="0">
                <a:latin typeface="TimesNewRomanPSMT"/>
              </a:rPr>
              <a:t>the execution would be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serialized.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NewRomanPSMT"/>
              </a:rPr>
              <a:t>This is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TimesNewRomanPSMT"/>
              </a:rPr>
              <a:t>disastrous</a:t>
            </a:r>
            <a:r>
              <a:rPr lang="en-US" sz="1800" b="0" i="0" u="none" strike="noStrike" baseline="0" dirty="0">
                <a:latin typeface="TimesNewRomanPSMT"/>
              </a:rPr>
              <a:t> if the goal is good parallel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Placing critical section inside the parallel region is OK if rest of the code in parallel code takes relatively large time to execute compare to critical section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Note that there are overheads associated with the critical section.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3082DC1F-0179-188C-836D-51E4D543C9C6}"/>
              </a:ext>
            </a:extLst>
          </p:cNvPr>
          <p:cNvSpPr/>
          <p:nvPr/>
        </p:nvSpPr>
        <p:spPr>
          <a:xfrm>
            <a:off x="8071189" y="4651045"/>
            <a:ext cx="2182909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 err="1">
                <a:latin typeface="TimesNewRomanPSMT"/>
              </a:rPr>
              <a:t>Critical.c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229019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Using </a:t>
            </a:r>
            <a:r>
              <a:rPr lang="en-IN" sz="40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Critical section Pi calculation program</a:t>
            </a:r>
            <a:endParaRPr lang="en-IN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87D20-0303-0BF8-FC56-80E5DCBF58F4}"/>
              </a:ext>
            </a:extLst>
          </p:cNvPr>
          <p:cNvSpPr txBox="1"/>
          <p:nvPr/>
        </p:nvSpPr>
        <p:spPr>
          <a:xfrm>
            <a:off x="515565" y="1391478"/>
            <a:ext cx="4114801" cy="5101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num_steps =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pi, sum =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start_time, run_time;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step =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)num_steps;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omp_set_num_threads(NThreads);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#pragma </a:t>
            </a:r>
            <a:r>
              <a:rPr lang="en-IN" sz="105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tid = omp_get_thread_num();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IN" sz="105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partial_sum = </a:t>
            </a:r>
            <a:r>
              <a:rPr lang="en-IN" sz="1050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0.0</a:t>
            </a:r>
            <a:r>
              <a:rPr lang="en-IN" sz="105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nthreads = omp_get_num_threads();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(tid ==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NThreads = nthreads;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tid; i &lt; num_steps; i+=nthreads)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(i +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)*step;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5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partial_sum 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 * x);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#pragma </a:t>
            </a:r>
            <a:r>
              <a:rPr lang="en-IN" sz="1050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omp</a:t>
            </a:r>
            <a:r>
              <a:rPr lang="en-IN" sz="105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critical</a:t>
            </a:r>
            <a:endParaRPr lang="en-IN" sz="105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    sum +=  partial_sum; 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 }   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step * sum;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838BF-802B-D6CF-2051-720B00B036AB}"/>
              </a:ext>
            </a:extLst>
          </p:cNvPr>
          <p:cNvCxnSpPr/>
          <p:nvPr/>
        </p:nvCxnSpPr>
        <p:spPr>
          <a:xfrm>
            <a:off x="5077839" y="1479834"/>
            <a:ext cx="0" cy="4924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4EFCF6-8321-B88D-0F08-CF420C8885EE}"/>
              </a:ext>
            </a:extLst>
          </p:cNvPr>
          <p:cNvSpPr txBox="1"/>
          <p:nvPr/>
        </p:nvSpPr>
        <p:spPr>
          <a:xfrm>
            <a:off x="5263549" y="2413337"/>
            <a:ext cx="6694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Each thread has its own private variable </a:t>
            </a:r>
            <a:r>
              <a:rPr lang="en-IN" sz="1800" b="1" i="1" dirty="0">
                <a:solidFill>
                  <a:schemeClr val="accent1"/>
                </a:solidFill>
                <a:effectLst/>
                <a:latin typeface="TimesNewRomanPSMT"/>
              </a:rPr>
              <a:t>partial_sum</a:t>
            </a:r>
            <a:r>
              <a:rPr lang="en-IN" b="1" i="1" dirty="0">
                <a:solidFill>
                  <a:schemeClr val="accent1"/>
                </a:solidFill>
                <a:latin typeface="TimesNewRomanPSMT"/>
              </a:rPr>
              <a:t> </a:t>
            </a:r>
            <a:r>
              <a:rPr lang="en-IN" dirty="0">
                <a:latin typeface="TimesNewRomanPSMT"/>
              </a:rPr>
              <a:t>to store partial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Final </a:t>
            </a:r>
            <a:r>
              <a:rPr lang="en-IN" b="1" i="1" dirty="0">
                <a:solidFill>
                  <a:schemeClr val="accent1"/>
                </a:solidFill>
                <a:latin typeface="TimesNewRomanPSMT"/>
              </a:rPr>
              <a:t>sum</a:t>
            </a:r>
            <a:r>
              <a:rPr lang="en-IN" dirty="0">
                <a:latin typeface="TimesNewRomanPSMT"/>
              </a:rPr>
              <a:t> updated in critical section by </a:t>
            </a:r>
            <a:r>
              <a:rPr lang="en-IN" b="1" i="1" dirty="0">
                <a:solidFill>
                  <a:schemeClr val="accent1"/>
                </a:solidFill>
                <a:latin typeface="TimesNewRomanPSMT"/>
              </a:rPr>
              <a:t>nthreads</a:t>
            </a:r>
            <a:r>
              <a:rPr lang="en-IN" dirty="0">
                <a:latin typeface="TimesNewRomanPSMT"/>
              </a:rPr>
              <a:t> number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As sum gets updated in critical section, there are no race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These private variables are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extremely unlikely </a:t>
            </a:r>
            <a:r>
              <a:rPr lang="en-US" dirty="0">
                <a:latin typeface="TimesNewRomanPSMT"/>
              </a:rPr>
              <a:t>to reside on the same L1 cache lines and therefore, there will be </a:t>
            </a:r>
            <a:r>
              <a:rPr lang="en-US" b="1" dirty="0">
                <a:solidFill>
                  <a:schemeClr val="accent1"/>
                </a:solidFill>
                <a:latin typeface="TimesNewRomanPSMT"/>
              </a:rPr>
              <a:t>no false sharing.</a:t>
            </a:r>
            <a:endParaRPr lang="en-IN" b="1" dirty="0">
              <a:solidFill>
                <a:schemeClr val="accent1"/>
              </a:solidFill>
              <a:latin typeface="TimesNewRomanPSMT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8DA51589-FD08-ADBC-7D75-3F3B989FD631}"/>
              </a:ext>
            </a:extLst>
          </p:cNvPr>
          <p:cNvSpPr/>
          <p:nvPr/>
        </p:nvSpPr>
        <p:spPr>
          <a:xfrm>
            <a:off x="6553200" y="4669552"/>
            <a:ext cx="4114800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</a:t>
            </a:r>
            <a:r>
              <a:rPr lang="en-US" dirty="0">
                <a:latin typeface="TimesNewRomanPSMT"/>
              </a:rPr>
              <a:t>ParallelPi_v5_criticalSection.c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7369044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3" y="167440"/>
            <a:ext cx="10515600" cy="76700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Performance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94</a:t>
            </a:fld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136647-8809-6453-D06E-44A52938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250585"/>
              </p:ext>
            </p:extLst>
          </p:nvPr>
        </p:nvGraphicFramePr>
        <p:xfrm>
          <a:off x="3285347" y="1841328"/>
          <a:ext cx="5437236" cy="315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DCF379F-AE18-383D-6D7E-8BD33DBF04CB}"/>
              </a:ext>
            </a:extLst>
          </p:cNvPr>
          <p:cNvSpPr txBox="1"/>
          <p:nvPr/>
        </p:nvSpPr>
        <p:spPr>
          <a:xfrm>
            <a:off x="4361977" y="5110910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NewRomanPSMT"/>
              </a:rPr>
              <a:t>Speedup comparison of all parallel versions</a:t>
            </a:r>
          </a:p>
        </p:txBody>
      </p:sp>
    </p:spTree>
    <p:extLst>
      <p:ext uri="{BB962C8B-B14F-4D97-AF65-F5344CB8AC3E}">
        <p14:creationId xmlns:p14="http://schemas.microsoft.com/office/powerpoint/2010/main" val="28093727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EDC3-6B36-A3F5-8048-3339F89D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3" y="167440"/>
            <a:ext cx="10515600" cy="76700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Synchronization - </a:t>
            </a:r>
            <a:r>
              <a:rPr lang="en-IN" sz="4000" b="1" u="none" strike="noStrike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Barrier</a:t>
            </a:r>
            <a:endParaRPr lang="en-IN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B4656-5452-E692-1716-39502D3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D191-2138-C27F-02DE-61C1DD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08A4-C91B-3455-B696-C8B547F3A2D3}"/>
              </a:ext>
            </a:extLst>
          </p:cNvPr>
          <p:cNvSpPr txBox="1"/>
          <p:nvPr/>
        </p:nvSpPr>
        <p:spPr>
          <a:xfrm>
            <a:off x="914400" y="1361872"/>
            <a:ext cx="10439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NewRomanPSMT"/>
              </a:rPr>
              <a:t>Barrier Synchronization: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The most commonly used synchronization construct in OpenMP is a </a:t>
            </a:r>
            <a:r>
              <a:rPr lang="en-IN" sz="2400" b="1" i="1" u="none" strike="noStrike" baseline="0" dirty="0">
                <a:solidFill>
                  <a:schemeClr val="accent1"/>
                </a:solidFill>
                <a:latin typeface="TimesNewRomanPS-ItalicMT"/>
              </a:rPr>
              <a:t>barrier</a:t>
            </a:r>
            <a:r>
              <a:rPr lang="en-IN" sz="2400" b="0" i="0" u="none" strike="noStrike" baseline="0" dirty="0"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A barrier defines a point in a program at which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all threads must arrive</a:t>
            </a:r>
            <a:r>
              <a:rPr lang="en-US" sz="2400" b="0" i="0" u="none" strike="noStrike" baseline="0" dirty="0">
                <a:latin typeface="TimesNewRomanPSMT"/>
              </a:rPr>
              <a:t> before any thread may proceed past the barrier.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latin typeface="TimesNewRomanPSMT"/>
              </a:rPr>
              <a:t>We have already </a:t>
            </a:r>
            <a:r>
              <a:rPr lang="en-US" sz="2400" b="0" i="0" u="none" strike="noStrike" baseline="0" dirty="0">
                <a:latin typeface="TimesNewRomanPSMT"/>
              </a:rPr>
              <a:t>encountered a barrier when we discussed the behavior at the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end of a </a:t>
            </a:r>
            <a:r>
              <a:rPr lang="en-IN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parallel construct</a:t>
            </a:r>
            <a:r>
              <a:rPr lang="en-IN" sz="2400" b="0" i="0" u="none" strike="noStrike" baseline="0" dirty="0">
                <a:latin typeface="TimesNewRomanPSM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When a team of threads reaches the end of the structured block of code within the parallel construct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, each thread waits at the end of the structured block </a:t>
            </a:r>
            <a:r>
              <a:rPr lang="en-US" sz="2400" b="0" i="0" u="none" strike="noStrike" baseline="0" dirty="0">
                <a:latin typeface="TimesNewRomanPSMT"/>
              </a:rPr>
              <a:t>until all the threads arrive.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NewRomanPSMT"/>
              </a:rPr>
              <a:t>Then the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master thread </a:t>
            </a:r>
            <a:r>
              <a:rPr lang="en-US" sz="2400" b="0" i="0" u="none" strike="noStrike" baseline="0" dirty="0">
                <a:latin typeface="TimesNewRomanPSMT"/>
              </a:rPr>
              <a:t>of the team, the thread that encountered the parallel construct in the first place, 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continues</a:t>
            </a:r>
            <a:r>
              <a:rPr lang="en-US" sz="2400" b="0" i="0" u="none" strike="noStrike" baseline="0" dirty="0">
                <a:latin typeface="TimesNewRomanPSMT"/>
              </a:rPr>
              <a:t> while the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NewRomanPSMT"/>
              </a:rPr>
              <a:t>other threads shut down</a:t>
            </a:r>
            <a:r>
              <a:rPr lang="en-US" sz="2400" b="0" i="0" u="none" strike="noStrike" baseline="0" dirty="0">
                <a:latin typeface="TimesNewRomanPSMT"/>
              </a:rPr>
              <a:t>.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B9CAC36F-3D6C-81C6-9046-15CBF8594079}"/>
              </a:ext>
            </a:extLst>
          </p:cNvPr>
          <p:cNvSpPr/>
          <p:nvPr/>
        </p:nvSpPr>
        <p:spPr>
          <a:xfrm>
            <a:off x="1309991" y="5718501"/>
            <a:ext cx="4114800" cy="497759"/>
          </a:xfrm>
          <a:prstGeom prst="snip1Rect">
            <a:avLst/>
          </a:prstGeom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NewRomanPSMT"/>
              </a:rPr>
              <a:t>Execute: Barrier</a:t>
            </a:r>
            <a:r>
              <a:rPr lang="en-US" dirty="0">
                <a:latin typeface="TimesNewRomanPSMT"/>
              </a:rPr>
              <a:t>.c</a:t>
            </a:r>
            <a:endParaRPr lang="en-IN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3146888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4007-C070-38CF-7D66-6C36389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8F4-B472-1C3B-F1B3-0325628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D10A3-B842-E12C-3FB1-357B6A181DC2}"/>
              </a:ext>
            </a:extLst>
          </p:cNvPr>
          <p:cNvSpPr/>
          <p:nvPr/>
        </p:nvSpPr>
        <p:spPr>
          <a:xfrm>
            <a:off x="4531728" y="4073716"/>
            <a:ext cx="3128549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#pragma omp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30A0C-AB21-9D48-94B7-C777140181A8}"/>
              </a:ext>
            </a:extLst>
          </p:cNvPr>
          <p:cNvSpPr/>
          <p:nvPr/>
        </p:nvSpPr>
        <p:spPr>
          <a:xfrm>
            <a:off x="4020791" y="2967335"/>
            <a:ext cx="4150432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Parallel Loops</a:t>
            </a:r>
          </a:p>
        </p:txBody>
      </p:sp>
    </p:spTree>
    <p:extLst>
      <p:ext uri="{BB962C8B-B14F-4D97-AF65-F5344CB8AC3E}">
        <p14:creationId xmlns:p14="http://schemas.microsoft.com/office/powerpoint/2010/main" val="7937060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8AC42-97CD-40B5-4EA5-F41963692DC7}"/>
              </a:ext>
            </a:extLst>
          </p:cNvPr>
          <p:cNvSpPr txBox="1"/>
          <p:nvPr/>
        </p:nvSpPr>
        <p:spPr>
          <a:xfrm>
            <a:off x="342089" y="1664468"/>
            <a:ext cx="519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Lets try to parallelize vector addition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AE438-4F72-CEE8-B520-B61D7FF124CD}"/>
              </a:ext>
            </a:extLst>
          </p:cNvPr>
          <p:cNvSpPr txBox="1"/>
          <p:nvPr/>
        </p:nvSpPr>
        <p:spPr>
          <a:xfrm>
            <a:off x="439365" y="2370374"/>
            <a:ext cx="541668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vecAddSequential(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double *B,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*C,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C[i] = A[i] + B[i];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3645B-0DB9-07DE-6F01-8842FF854159}"/>
              </a:ext>
            </a:extLst>
          </p:cNvPr>
          <p:cNvSpPr txBox="1"/>
          <p:nvPr/>
        </p:nvSpPr>
        <p:spPr>
          <a:xfrm>
            <a:off x="439365" y="4065723"/>
            <a:ext cx="4179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Three arrays A[ ], B[ ], C[ ] of size N</a:t>
            </a:r>
          </a:p>
          <a:p>
            <a:r>
              <a:rPr lang="en-IN" dirty="0">
                <a:latin typeface="TimesNewRomanPSMT"/>
              </a:rPr>
              <a:t>Let N = 8</a:t>
            </a:r>
          </a:p>
          <a:p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Assume no. of threads = 4</a:t>
            </a:r>
          </a:p>
          <a:p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How will you parallelize this computation?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AFF04-977C-8379-70AF-9BD97BFA04F1}"/>
              </a:ext>
            </a:extLst>
          </p:cNvPr>
          <p:cNvSpPr/>
          <p:nvPr/>
        </p:nvSpPr>
        <p:spPr>
          <a:xfrm>
            <a:off x="7957331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FF787-610A-3595-312A-82BF09C06D06}"/>
              </a:ext>
            </a:extLst>
          </p:cNvPr>
          <p:cNvSpPr/>
          <p:nvPr/>
        </p:nvSpPr>
        <p:spPr>
          <a:xfrm>
            <a:off x="8375515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5D31B-0B98-6693-495E-5BBDCF6C511D}"/>
              </a:ext>
            </a:extLst>
          </p:cNvPr>
          <p:cNvSpPr/>
          <p:nvPr/>
        </p:nvSpPr>
        <p:spPr>
          <a:xfrm>
            <a:off x="8793699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A4B00-749E-D69B-0F9B-1450FF25D0FA}"/>
              </a:ext>
            </a:extLst>
          </p:cNvPr>
          <p:cNvSpPr/>
          <p:nvPr/>
        </p:nvSpPr>
        <p:spPr>
          <a:xfrm>
            <a:off x="9211883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57FFD-D6C6-F397-7D8B-81D5817E03A7}"/>
              </a:ext>
            </a:extLst>
          </p:cNvPr>
          <p:cNvSpPr/>
          <p:nvPr/>
        </p:nvSpPr>
        <p:spPr>
          <a:xfrm>
            <a:off x="9631689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ED009-8E28-E638-987D-2CCC318C205B}"/>
              </a:ext>
            </a:extLst>
          </p:cNvPr>
          <p:cNvSpPr/>
          <p:nvPr/>
        </p:nvSpPr>
        <p:spPr>
          <a:xfrm>
            <a:off x="10049873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BD6F6-2674-A2AD-C196-9F92B3F5D3D5}"/>
              </a:ext>
            </a:extLst>
          </p:cNvPr>
          <p:cNvSpPr/>
          <p:nvPr/>
        </p:nvSpPr>
        <p:spPr>
          <a:xfrm>
            <a:off x="10468057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206E6-9E12-1C2A-9C5E-259495CE7235}"/>
              </a:ext>
            </a:extLst>
          </p:cNvPr>
          <p:cNvSpPr/>
          <p:nvPr/>
        </p:nvSpPr>
        <p:spPr>
          <a:xfrm>
            <a:off x="10886241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254BB-A763-EDC0-CDFD-F611A9BC821A}"/>
              </a:ext>
            </a:extLst>
          </p:cNvPr>
          <p:cNvSpPr/>
          <p:nvPr/>
        </p:nvSpPr>
        <p:spPr>
          <a:xfrm>
            <a:off x="7970298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CB3D3-ACA0-BAF7-7ECB-F69BD50F4A6F}"/>
              </a:ext>
            </a:extLst>
          </p:cNvPr>
          <p:cNvSpPr/>
          <p:nvPr/>
        </p:nvSpPr>
        <p:spPr>
          <a:xfrm>
            <a:off x="8388482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A6514-4035-6B27-5DC7-5FF17EB0CEA5}"/>
              </a:ext>
            </a:extLst>
          </p:cNvPr>
          <p:cNvSpPr/>
          <p:nvPr/>
        </p:nvSpPr>
        <p:spPr>
          <a:xfrm>
            <a:off x="8806666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F2F098-FF7B-76AE-E6A9-CF3849DA26C6}"/>
              </a:ext>
            </a:extLst>
          </p:cNvPr>
          <p:cNvSpPr/>
          <p:nvPr/>
        </p:nvSpPr>
        <p:spPr>
          <a:xfrm>
            <a:off x="9224850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78044-862B-9E75-3551-44901436AC25}"/>
              </a:ext>
            </a:extLst>
          </p:cNvPr>
          <p:cNvSpPr/>
          <p:nvPr/>
        </p:nvSpPr>
        <p:spPr>
          <a:xfrm>
            <a:off x="9644656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CF57D-973C-918A-C40D-0D9D11F37CE7}"/>
              </a:ext>
            </a:extLst>
          </p:cNvPr>
          <p:cNvSpPr/>
          <p:nvPr/>
        </p:nvSpPr>
        <p:spPr>
          <a:xfrm>
            <a:off x="10062840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D1C0D-4693-CFF8-5D0A-7AC90CC6A8AE}"/>
              </a:ext>
            </a:extLst>
          </p:cNvPr>
          <p:cNvSpPr/>
          <p:nvPr/>
        </p:nvSpPr>
        <p:spPr>
          <a:xfrm>
            <a:off x="10481024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8267C-979D-0B48-1D7A-635E30F97DA2}"/>
              </a:ext>
            </a:extLst>
          </p:cNvPr>
          <p:cNvSpPr/>
          <p:nvPr/>
        </p:nvSpPr>
        <p:spPr>
          <a:xfrm>
            <a:off x="10899208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0A17A2-8227-C4BD-07FD-8C5CF5BAAE8C}"/>
              </a:ext>
            </a:extLst>
          </p:cNvPr>
          <p:cNvSpPr/>
          <p:nvPr/>
        </p:nvSpPr>
        <p:spPr>
          <a:xfrm>
            <a:off x="8001102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FD4A3-F40C-753E-556C-4AA437BAB0A5}"/>
              </a:ext>
            </a:extLst>
          </p:cNvPr>
          <p:cNvSpPr/>
          <p:nvPr/>
        </p:nvSpPr>
        <p:spPr>
          <a:xfrm>
            <a:off x="8419286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A7E252-6A6B-51B6-D64B-88EA3B47405C}"/>
              </a:ext>
            </a:extLst>
          </p:cNvPr>
          <p:cNvSpPr/>
          <p:nvPr/>
        </p:nvSpPr>
        <p:spPr>
          <a:xfrm>
            <a:off x="8837470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122FA-C8C7-DF47-0161-40B4F8A65C43}"/>
              </a:ext>
            </a:extLst>
          </p:cNvPr>
          <p:cNvSpPr/>
          <p:nvPr/>
        </p:nvSpPr>
        <p:spPr>
          <a:xfrm>
            <a:off x="9255654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58F-8942-44DF-7D96-D432BE3FAF76}"/>
              </a:ext>
            </a:extLst>
          </p:cNvPr>
          <p:cNvSpPr/>
          <p:nvPr/>
        </p:nvSpPr>
        <p:spPr>
          <a:xfrm>
            <a:off x="9675460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1D26D9-578B-C693-996B-C1808BAB0C5C}"/>
              </a:ext>
            </a:extLst>
          </p:cNvPr>
          <p:cNvSpPr/>
          <p:nvPr/>
        </p:nvSpPr>
        <p:spPr>
          <a:xfrm>
            <a:off x="10093644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5C3EDB-7AA5-D8B2-7CA1-E7D728F280C1}"/>
              </a:ext>
            </a:extLst>
          </p:cNvPr>
          <p:cNvSpPr/>
          <p:nvPr/>
        </p:nvSpPr>
        <p:spPr>
          <a:xfrm>
            <a:off x="10511828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0F2D42-FA4B-378E-69EB-41937266599C}"/>
              </a:ext>
            </a:extLst>
          </p:cNvPr>
          <p:cNvSpPr/>
          <p:nvPr/>
        </p:nvSpPr>
        <p:spPr>
          <a:xfrm>
            <a:off x="10930012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/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blipFill>
                <a:blip r:embed="rId2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/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blipFill>
                <a:blip r:embed="rId3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/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blipFill>
                <a:blip r:embed="rId4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/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blipFill>
                <a:blip r:embed="rId5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/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blipFill>
                <a:blip r:embed="rId6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/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blipFill>
                <a:blip r:embed="rId7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/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blipFill>
                <a:blip r:embed="rId8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/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blipFill>
                <a:blip r:embed="rId9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/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/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blipFill>
                <a:blip r:embed="rId11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/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blipFill>
                <a:blip r:embed="rId12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/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blipFill>
                <a:blip r:embed="rId13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/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blipFill>
                <a:blip r:embed="rId14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/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blipFill>
                <a:blip r:embed="rId15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/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blipFill>
                <a:blip r:embed="rId16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/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blipFill>
                <a:blip r:embed="rId17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19EDB44-DB5E-9613-87B0-C3A9B0A20811}"/>
              </a:ext>
            </a:extLst>
          </p:cNvPr>
          <p:cNvSpPr txBox="1"/>
          <p:nvPr/>
        </p:nvSpPr>
        <p:spPr>
          <a:xfrm>
            <a:off x="7283580" y="26653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A[ 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331412-C1C2-F1B9-FFFE-834164F2922C}"/>
              </a:ext>
            </a:extLst>
          </p:cNvPr>
          <p:cNvSpPr txBox="1"/>
          <p:nvPr/>
        </p:nvSpPr>
        <p:spPr>
          <a:xfrm>
            <a:off x="7305234" y="33615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B[ ]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E286C-C17E-A1D3-B4F0-008308B3F65E}"/>
              </a:ext>
            </a:extLst>
          </p:cNvPr>
          <p:cNvSpPr txBox="1"/>
          <p:nvPr/>
        </p:nvSpPr>
        <p:spPr>
          <a:xfrm>
            <a:off x="7331547" y="40855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C[ ] </a:t>
            </a:r>
          </a:p>
        </p:txBody>
      </p:sp>
    </p:spTree>
    <p:extLst>
      <p:ext uri="{BB962C8B-B14F-4D97-AF65-F5344CB8AC3E}">
        <p14:creationId xmlns:p14="http://schemas.microsoft.com/office/powerpoint/2010/main" val="31242325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8AC42-97CD-40B5-4EA5-F41963692DC7}"/>
              </a:ext>
            </a:extLst>
          </p:cNvPr>
          <p:cNvSpPr txBox="1"/>
          <p:nvPr/>
        </p:nvSpPr>
        <p:spPr>
          <a:xfrm>
            <a:off x="342089" y="1664468"/>
            <a:ext cx="519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Lets try to parallelize vector addition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AE438-4F72-CEE8-B520-B61D7FF124CD}"/>
              </a:ext>
            </a:extLst>
          </p:cNvPr>
          <p:cNvSpPr txBox="1"/>
          <p:nvPr/>
        </p:nvSpPr>
        <p:spPr>
          <a:xfrm>
            <a:off x="439365" y="2370374"/>
            <a:ext cx="541668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vecAddSequential(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double *B,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*C,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C[i] = A[i] + B[i];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3645B-0DB9-07DE-6F01-8842FF854159}"/>
              </a:ext>
            </a:extLst>
          </p:cNvPr>
          <p:cNvSpPr txBox="1"/>
          <p:nvPr/>
        </p:nvSpPr>
        <p:spPr>
          <a:xfrm>
            <a:off x="439365" y="4065723"/>
            <a:ext cx="4179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Three arrays A[ ], B[ ], C[ ] of size N</a:t>
            </a:r>
          </a:p>
          <a:p>
            <a:r>
              <a:rPr lang="en-IN" dirty="0">
                <a:latin typeface="TimesNewRomanPSMT"/>
              </a:rPr>
              <a:t>Let N = 8</a:t>
            </a:r>
          </a:p>
          <a:p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Assume no. of threads = 4</a:t>
            </a:r>
          </a:p>
          <a:p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How will you parallelize this computation?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AFF04-977C-8379-70AF-9BD97BFA04F1}"/>
              </a:ext>
            </a:extLst>
          </p:cNvPr>
          <p:cNvSpPr/>
          <p:nvPr/>
        </p:nvSpPr>
        <p:spPr>
          <a:xfrm>
            <a:off x="7957331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FF787-610A-3595-312A-82BF09C06D06}"/>
              </a:ext>
            </a:extLst>
          </p:cNvPr>
          <p:cNvSpPr/>
          <p:nvPr/>
        </p:nvSpPr>
        <p:spPr>
          <a:xfrm>
            <a:off x="8375515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5D31B-0B98-6693-495E-5BBDCF6C511D}"/>
              </a:ext>
            </a:extLst>
          </p:cNvPr>
          <p:cNvSpPr/>
          <p:nvPr/>
        </p:nvSpPr>
        <p:spPr>
          <a:xfrm>
            <a:off x="8793699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A4B00-749E-D69B-0F9B-1450FF25D0FA}"/>
              </a:ext>
            </a:extLst>
          </p:cNvPr>
          <p:cNvSpPr/>
          <p:nvPr/>
        </p:nvSpPr>
        <p:spPr>
          <a:xfrm>
            <a:off x="9211883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57FFD-D6C6-F397-7D8B-81D5817E03A7}"/>
              </a:ext>
            </a:extLst>
          </p:cNvPr>
          <p:cNvSpPr/>
          <p:nvPr/>
        </p:nvSpPr>
        <p:spPr>
          <a:xfrm>
            <a:off x="9631689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ED009-8E28-E638-987D-2CCC318C205B}"/>
              </a:ext>
            </a:extLst>
          </p:cNvPr>
          <p:cNvSpPr/>
          <p:nvPr/>
        </p:nvSpPr>
        <p:spPr>
          <a:xfrm>
            <a:off x="10049873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BD6F6-2674-A2AD-C196-9F92B3F5D3D5}"/>
              </a:ext>
            </a:extLst>
          </p:cNvPr>
          <p:cNvSpPr/>
          <p:nvPr/>
        </p:nvSpPr>
        <p:spPr>
          <a:xfrm>
            <a:off x="10468057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206E6-9E12-1C2A-9C5E-259495CE7235}"/>
              </a:ext>
            </a:extLst>
          </p:cNvPr>
          <p:cNvSpPr/>
          <p:nvPr/>
        </p:nvSpPr>
        <p:spPr>
          <a:xfrm>
            <a:off x="10886241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254BB-A763-EDC0-CDFD-F611A9BC821A}"/>
              </a:ext>
            </a:extLst>
          </p:cNvPr>
          <p:cNvSpPr/>
          <p:nvPr/>
        </p:nvSpPr>
        <p:spPr>
          <a:xfrm>
            <a:off x="7970298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CB3D3-ACA0-BAF7-7ECB-F69BD50F4A6F}"/>
              </a:ext>
            </a:extLst>
          </p:cNvPr>
          <p:cNvSpPr/>
          <p:nvPr/>
        </p:nvSpPr>
        <p:spPr>
          <a:xfrm>
            <a:off x="8388482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A6514-4035-6B27-5DC7-5FF17EB0CEA5}"/>
              </a:ext>
            </a:extLst>
          </p:cNvPr>
          <p:cNvSpPr/>
          <p:nvPr/>
        </p:nvSpPr>
        <p:spPr>
          <a:xfrm>
            <a:off x="8806666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F2F098-FF7B-76AE-E6A9-CF3849DA26C6}"/>
              </a:ext>
            </a:extLst>
          </p:cNvPr>
          <p:cNvSpPr/>
          <p:nvPr/>
        </p:nvSpPr>
        <p:spPr>
          <a:xfrm>
            <a:off x="9224850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78044-862B-9E75-3551-44901436AC25}"/>
              </a:ext>
            </a:extLst>
          </p:cNvPr>
          <p:cNvSpPr/>
          <p:nvPr/>
        </p:nvSpPr>
        <p:spPr>
          <a:xfrm>
            <a:off x="9644656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CF57D-973C-918A-C40D-0D9D11F37CE7}"/>
              </a:ext>
            </a:extLst>
          </p:cNvPr>
          <p:cNvSpPr/>
          <p:nvPr/>
        </p:nvSpPr>
        <p:spPr>
          <a:xfrm>
            <a:off x="10062840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D1C0D-4693-CFF8-5D0A-7AC90CC6A8AE}"/>
              </a:ext>
            </a:extLst>
          </p:cNvPr>
          <p:cNvSpPr/>
          <p:nvPr/>
        </p:nvSpPr>
        <p:spPr>
          <a:xfrm>
            <a:off x="10481024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8267C-979D-0B48-1D7A-635E30F97DA2}"/>
              </a:ext>
            </a:extLst>
          </p:cNvPr>
          <p:cNvSpPr/>
          <p:nvPr/>
        </p:nvSpPr>
        <p:spPr>
          <a:xfrm>
            <a:off x="10899208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0A17A2-8227-C4BD-07FD-8C5CF5BAAE8C}"/>
              </a:ext>
            </a:extLst>
          </p:cNvPr>
          <p:cNvSpPr/>
          <p:nvPr/>
        </p:nvSpPr>
        <p:spPr>
          <a:xfrm>
            <a:off x="8001102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FD4A3-F40C-753E-556C-4AA437BAB0A5}"/>
              </a:ext>
            </a:extLst>
          </p:cNvPr>
          <p:cNvSpPr/>
          <p:nvPr/>
        </p:nvSpPr>
        <p:spPr>
          <a:xfrm>
            <a:off x="8419286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A7E252-6A6B-51B6-D64B-88EA3B47405C}"/>
              </a:ext>
            </a:extLst>
          </p:cNvPr>
          <p:cNvSpPr/>
          <p:nvPr/>
        </p:nvSpPr>
        <p:spPr>
          <a:xfrm>
            <a:off x="8837470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122FA-C8C7-DF47-0161-40B4F8A65C43}"/>
              </a:ext>
            </a:extLst>
          </p:cNvPr>
          <p:cNvSpPr/>
          <p:nvPr/>
        </p:nvSpPr>
        <p:spPr>
          <a:xfrm>
            <a:off x="9255654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58F-8942-44DF-7D96-D432BE3FAF76}"/>
              </a:ext>
            </a:extLst>
          </p:cNvPr>
          <p:cNvSpPr/>
          <p:nvPr/>
        </p:nvSpPr>
        <p:spPr>
          <a:xfrm>
            <a:off x="9675460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1D26D9-578B-C693-996B-C1808BAB0C5C}"/>
              </a:ext>
            </a:extLst>
          </p:cNvPr>
          <p:cNvSpPr/>
          <p:nvPr/>
        </p:nvSpPr>
        <p:spPr>
          <a:xfrm>
            <a:off x="10093644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5C3EDB-7AA5-D8B2-7CA1-E7D728F280C1}"/>
              </a:ext>
            </a:extLst>
          </p:cNvPr>
          <p:cNvSpPr/>
          <p:nvPr/>
        </p:nvSpPr>
        <p:spPr>
          <a:xfrm>
            <a:off x="10511828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0F2D42-FA4B-378E-69EB-41937266599C}"/>
              </a:ext>
            </a:extLst>
          </p:cNvPr>
          <p:cNvSpPr/>
          <p:nvPr/>
        </p:nvSpPr>
        <p:spPr>
          <a:xfrm>
            <a:off x="10930012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/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blipFill>
                <a:blip r:embed="rId2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/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blipFill>
                <a:blip r:embed="rId3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/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blipFill>
                <a:blip r:embed="rId4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/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blipFill>
                <a:blip r:embed="rId5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/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blipFill>
                <a:blip r:embed="rId6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/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blipFill>
                <a:blip r:embed="rId7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/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blipFill>
                <a:blip r:embed="rId8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/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blipFill>
                <a:blip r:embed="rId9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/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/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blipFill>
                <a:blip r:embed="rId11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/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blipFill>
                <a:blip r:embed="rId12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/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blipFill>
                <a:blip r:embed="rId13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/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blipFill>
                <a:blip r:embed="rId14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/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blipFill>
                <a:blip r:embed="rId15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/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blipFill>
                <a:blip r:embed="rId16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/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blipFill>
                <a:blip r:embed="rId17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19EDB44-DB5E-9613-87B0-C3A9B0A20811}"/>
              </a:ext>
            </a:extLst>
          </p:cNvPr>
          <p:cNvSpPr txBox="1"/>
          <p:nvPr/>
        </p:nvSpPr>
        <p:spPr>
          <a:xfrm>
            <a:off x="7283580" y="26653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A[ 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331412-C1C2-F1B9-FFFE-834164F2922C}"/>
              </a:ext>
            </a:extLst>
          </p:cNvPr>
          <p:cNvSpPr txBox="1"/>
          <p:nvPr/>
        </p:nvSpPr>
        <p:spPr>
          <a:xfrm>
            <a:off x="7305234" y="33615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B[ ]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E286C-C17E-A1D3-B4F0-008308B3F65E}"/>
              </a:ext>
            </a:extLst>
          </p:cNvPr>
          <p:cNvSpPr txBox="1"/>
          <p:nvPr/>
        </p:nvSpPr>
        <p:spPr>
          <a:xfrm>
            <a:off x="7331547" y="40855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C[ 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2864D-CBED-A58C-4FD5-FC7F4161F60D}"/>
              </a:ext>
            </a:extLst>
          </p:cNvPr>
          <p:cNvSpPr txBox="1"/>
          <p:nvPr/>
        </p:nvSpPr>
        <p:spPr>
          <a:xfrm>
            <a:off x="8733905" y="47902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latin typeface="TimesNewRomanPSMT"/>
              </a:rPr>
              <a:t>Block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7158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C60-6DC1-C9B6-2992-53971D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Parallel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EBAA-A9DF-696A-2931-CF826B3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Computing - OpenMP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F8DB-3647-8803-60BC-1DF9026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7BC-B1E6-4B39-A429-C5AC682C4931}" type="slidenum">
              <a:rPr lang="en-IN" smtClean="0"/>
              <a:t>99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8AC42-97CD-40B5-4EA5-F41963692DC7}"/>
              </a:ext>
            </a:extLst>
          </p:cNvPr>
          <p:cNvSpPr txBox="1"/>
          <p:nvPr/>
        </p:nvSpPr>
        <p:spPr>
          <a:xfrm>
            <a:off x="342089" y="1664468"/>
            <a:ext cx="519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Lets try to parallelize vector addition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AE438-4F72-CEE8-B520-B61D7FF124CD}"/>
              </a:ext>
            </a:extLst>
          </p:cNvPr>
          <p:cNvSpPr txBox="1"/>
          <p:nvPr/>
        </p:nvSpPr>
        <p:spPr>
          <a:xfrm>
            <a:off x="439365" y="2370374"/>
            <a:ext cx="541668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vecAddSequential(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double *B,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*C,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C[i] = A[i] + B[i];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3645B-0DB9-07DE-6F01-8842FF854159}"/>
              </a:ext>
            </a:extLst>
          </p:cNvPr>
          <p:cNvSpPr txBox="1"/>
          <p:nvPr/>
        </p:nvSpPr>
        <p:spPr>
          <a:xfrm>
            <a:off x="439365" y="4065723"/>
            <a:ext cx="4179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Three arrays A[ ], B[ ], C[ ] of size N</a:t>
            </a:r>
          </a:p>
          <a:p>
            <a:r>
              <a:rPr lang="en-IN" dirty="0">
                <a:latin typeface="TimesNewRomanPSMT"/>
              </a:rPr>
              <a:t>Let N = 8</a:t>
            </a:r>
          </a:p>
          <a:p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Assume no. of threads = 4</a:t>
            </a:r>
          </a:p>
          <a:p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How will you parallelize this computation?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AFF04-977C-8379-70AF-9BD97BFA04F1}"/>
              </a:ext>
            </a:extLst>
          </p:cNvPr>
          <p:cNvSpPr/>
          <p:nvPr/>
        </p:nvSpPr>
        <p:spPr>
          <a:xfrm>
            <a:off x="7957331" y="2665334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FF787-610A-3595-312A-82BF09C06D06}"/>
              </a:ext>
            </a:extLst>
          </p:cNvPr>
          <p:cNvSpPr/>
          <p:nvPr/>
        </p:nvSpPr>
        <p:spPr>
          <a:xfrm>
            <a:off x="8375515" y="2665334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5D31B-0B98-6693-495E-5BBDCF6C511D}"/>
              </a:ext>
            </a:extLst>
          </p:cNvPr>
          <p:cNvSpPr/>
          <p:nvPr/>
        </p:nvSpPr>
        <p:spPr>
          <a:xfrm>
            <a:off x="8793699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A4B00-749E-D69B-0F9B-1450FF25D0FA}"/>
              </a:ext>
            </a:extLst>
          </p:cNvPr>
          <p:cNvSpPr/>
          <p:nvPr/>
        </p:nvSpPr>
        <p:spPr>
          <a:xfrm>
            <a:off x="9211883" y="2665334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57FFD-D6C6-F397-7D8B-81D5817E03A7}"/>
              </a:ext>
            </a:extLst>
          </p:cNvPr>
          <p:cNvSpPr/>
          <p:nvPr/>
        </p:nvSpPr>
        <p:spPr>
          <a:xfrm>
            <a:off x="9631689" y="2665334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ED009-8E28-E638-987D-2CCC318C205B}"/>
              </a:ext>
            </a:extLst>
          </p:cNvPr>
          <p:cNvSpPr/>
          <p:nvPr/>
        </p:nvSpPr>
        <p:spPr>
          <a:xfrm>
            <a:off x="10049873" y="2665334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BD6F6-2674-A2AD-C196-9F92B3F5D3D5}"/>
              </a:ext>
            </a:extLst>
          </p:cNvPr>
          <p:cNvSpPr/>
          <p:nvPr/>
        </p:nvSpPr>
        <p:spPr>
          <a:xfrm>
            <a:off x="10468057" y="2665334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206E6-9E12-1C2A-9C5E-259495CE7235}"/>
              </a:ext>
            </a:extLst>
          </p:cNvPr>
          <p:cNvSpPr/>
          <p:nvPr/>
        </p:nvSpPr>
        <p:spPr>
          <a:xfrm>
            <a:off x="10886241" y="2665334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254BB-A763-EDC0-CDFD-F611A9BC821A}"/>
              </a:ext>
            </a:extLst>
          </p:cNvPr>
          <p:cNvSpPr/>
          <p:nvPr/>
        </p:nvSpPr>
        <p:spPr>
          <a:xfrm>
            <a:off x="7970298" y="3390045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CB3D3-ACA0-BAF7-7ECB-F69BD50F4A6F}"/>
              </a:ext>
            </a:extLst>
          </p:cNvPr>
          <p:cNvSpPr/>
          <p:nvPr/>
        </p:nvSpPr>
        <p:spPr>
          <a:xfrm>
            <a:off x="8388482" y="3390045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A6514-4035-6B27-5DC7-5FF17EB0CEA5}"/>
              </a:ext>
            </a:extLst>
          </p:cNvPr>
          <p:cNvSpPr/>
          <p:nvPr/>
        </p:nvSpPr>
        <p:spPr>
          <a:xfrm>
            <a:off x="8806666" y="3390045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F2F098-FF7B-76AE-E6A9-CF3849DA26C6}"/>
              </a:ext>
            </a:extLst>
          </p:cNvPr>
          <p:cNvSpPr/>
          <p:nvPr/>
        </p:nvSpPr>
        <p:spPr>
          <a:xfrm>
            <a:off x="9224850" y="3390045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78044-862B-9E75-3551-44901436AC25}"/>
              </a:ext>
            </a:extLst>
          </p:cNvPr>
          <p:cNvSpPr/>
          <p:nvPr/>
        </p:nvSpPr>
        <p:spPr>
          <a:xfrm>
            <a:off x="9644656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CF57D-973C-918A-C40D-0D9D11F37CE7}"/>
              </a:ext>
            </a:extLst>
          </p:cNvPr>
          <p:cNvSpPr/>
          <p:nvPr/>
        </p:nvSpPr>
        <p:spPr>
          <a:xfrm>
            <a:off x="10062840" y="3390045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D1C0D-4693-CFF8-5D0A-7AC90CC6A8AE}"/>
              </a:ext>
            </a:extLst>
          </p:cNvPr>
          <p:cNvSpPr/>
          <p:nvPr/>
        </p:nvSpPr>
        <p:spPr>
          <a:xfrm>
            <a:off x="10481024" y="3390045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8267C-979D-0B48-1D7A-635E30F97DA2}"/>
              </a:ext>
            </a:extLst>
          </p:cNvPr>
          <p:cNvSpPr/>
          <p:nvPr/>
        </p:nvSpPr>
        <p:spPr>
          <a:xfrm>
            <a:off x="10899208" y="3390045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0A17A2-8227-C4BD-07FD-8C5CF5BAAE8C}"/>
              </a:ext>
            </a:extLst>
          </p:cNvPr>
          <p:cNvSpPr/>
          <p:nvPr/>
        </p:nvSpPr>
        <p:spPr>
          <a:xfrm>
            <a:off x="8001102" y="4108908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FD4A3-F40C-753E-556C-4AA437BAB0A5}"/>
              </a:ext>
            </a:extLst>
          </p:cNvPr>
          <p:cNvSpPr/>
          <p:nvPr/>
        </p:nvSpPr>
        <p:spPr>
          <a:xfrm>
            <a:off x="8419286" y="4108908"/>
            <a:ext cx="418289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A7E252-6A6B-51B6-D64B-88EA3B47405C}"/>
              </a:ext>
            </a:extLst>
          </p:cNvPr>
          <p:cNvSpPr/>
          <p:nvPr/>
        </p:nvSpPr>
        <p:spPr>
          <a:xfrm>
            <a:off x="8837470" y="4108908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122FA-C8C7-DF47-0161-40B4F8A65C43}"/>
              </a:ext>
            </a:extLst>
          </p:cNvPr>
          <p:cNvSpPr/>
          <p:nvPr/>
        </p:nvSpPr>
        <p:spPr>
          <a:xfrm>
            <a:off x="9255654" y="4108908"/>
            <a:ext cx="418289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58F-8942-44DF-7D96-D432BE3FAF76}"/>
              </a:ext>
            </a:extLst>
          </p:cNvPr>
          <p:cNvSpPr/>
          <p:nvPr/>
        </p:nvSpPr>
        <p:spPr>
          <a:xfrm>
            <a:off x="9675460" y="4108908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1D26D9-578B-C693-996B-C1808BAB0C5C}"/>
              </a:ext>
            </a:extLst>
          </p:cNvPr>
          <p:cNvSpPr/>
          <p:nvPr/>
        </p:nvSpPr>
        <p:spPr>
          <a:xfrm>
            <a:off x="10093644" y="4108908"/>
            <a:ext cx="418289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5C3EDB-7AA5-D8B2-7CA1-E7D728F280C1}"/>
              </a:ext>
            </a:extLst>
          </p:cNvPr>
          <p:cNvSpPr/>
          <p:nvPr/>
        </p:nvSpPr>
        <p:spPr>
          <a:xfrm>
            <a:off x="10511828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0F2D42-FA4B-378E-69EB-41937266599C}"/>
              </a:ext>
            </a:extLst>
          </p:cNvPr>
          <p:cNvSpPr/>
          <p:nvPr/>
        </p:nvSpPr>
        <p:spPr>
          <a:xfrm>
            <a:off x="10930012" y="4108908"/>
            <a:ext cx="418289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/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5B3FC-AD92-6C3A-39E1-C35A3854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078917"/>
                <a:ext cx="250068" cy="307777"/>
              </a:xfrm>
              <a:prstGeom prst="rect">
                <a:avLst/>
              </a:prstGeom>
              <a:blipFill>
                <a:blip r:embed="rId2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/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0FEB94-C87D-0C52-3775-D492E173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396" y="3078917"/>
                <a:ext cx="250068" cy="307777"/>
              </a:xfrm>
              <a:prstGeom prst="rect">
                <a:avLst/>
              </a:prstGeom>
              <a:blipFill>
                <a:blip r:embed="rId3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/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99D78F-816D-601D-841F-65C7E940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887" y="3077492"/>
                <a:ext cx="250068" cy="307777"/>
              </a:xfrm>
              <a:prstGeom prst="rect">
                <a:avLst/>
              </a:prstGeom>
              <a:blipFill>
                <a:blip r:embed="rId4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/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A8FFA-5B39-CAC0-8C08-EAEEDF33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049" y="3077492"/>
                <a:ext cx="250068" cy="307777"/>
              </a:xfrm>
              <a:prstGeom prst="rect">
                <a:avLst/>
              </a:prstGeom>
              <a:blipFill>
                <a:blip r:embed="rId5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/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E690C3-7DAA-C233-D422-AB1154E7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950" y="3078917"/>
                <a:ext cx="250068" cy="307777"/>
              </a:xfrm>
              <a:prstGeom prst="rect">
                <a:avLst/>
              </a:prstGeom>
              <a:blipFill>
                <a:blip r:embed="rId6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/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D54E-B8FA-5E9E-60A9-EF2C6A0D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112" y="3078917"/>
                <a:ext cx="250068" cy="307777"/>
              </a:xfrm>
              <a:prstGeom prst="rect">
                <a:avLst/>
              </a:prstGeom>
              <a:blipFill>
                <a:blip r:embed="rId7"/>
                <a:stretch>
                  <a:fillRect l="-21951" r="-21951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/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232786-190C-1F9D-25F0-D46D1E436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03" y="3077492"/>
                <a:ext cx="250068" cy="307777"/>
              </a:xfrm>
              <a:prstGeom prst="rect">
                <a:avLst/>
              </a:prstGeom>
              <a:blipFill>
                <a:blip r:embed="rId8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/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E61544-FBDE-C580-2A57-0E6D80F37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765" y="3077492"/>
                <a:ext cx="250068" cy="307777"/>
              </a:xfrm>
              <a:prstGeom prst="rect">
                <a:avLst/>
              </a:prstGeom>
              <a:blipFill>
                <a:blip r:embed="rId9"/>
                <a:stretch>
                  <a:fillRect l="-21951" r="-2195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/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48986A-2A55-CFED-EF1C-5ADA5610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4" y="3748602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/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E62AF0-A8A3-0557-6763-200A6702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50" y="3740432"/>
                <a:ext cx="250068" cy="307777"/>
              </a:xfrm>
              <a:prstGeom prst="rect">
                <a:avLst/>
              </a:prstGeom>
              <a:blipFill>
                <a:blip r:embed="rId11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/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3DCD4-E94B-3168-2EC4-DA5B7F14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02" y="3747345"/>
                <a:ext cx="250068" cy="307777"/>
              </a:xfrm>
              <a:prstGeom prst="rect">
                <a:avLst/>
              </a:prstGeom>
              <a:blipFill>
                <a:blip r:embed="rId12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/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B47020-48ED-5185-04B4-9B1F88F2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18" y="3748602"/>
                <a:ext cx="250068" cy="307777"/>
              </a:xfrm>
              <a:prstGeom prst="rect">
                <a:avLst/>
              </a:prstGeom>
              <a:blipFill>
                <a:blip r:embed="rId13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/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FDF036-388B-0519-1299-EFB58264C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551" y="3739007"/>
                <a:ext cx="250068" cy="307777"/>
              </a:xfrm>
              <a:prstGeom prst="rect">
                <a:avLst/>
              </a:prstGeom>
              <a:blipFill>
                <a:blip r:embed="rId14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/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956FB8-C6DB-0AF0-3168-A9C9EB1E6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67" y="3730837"/>
                <a:ext cx="250068" cy="307777"/>
              </a:xfrm>
              <a:prstGeom prst="rect">
                <a:avLst/>
              </a:prstGeom>
              <a:blipFill>
                <a:blip r:embed="rId15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/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70178-D46E-E3B2-8791-56D430685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319" y="3737750"/>
                <a:ext cx="250068" cy="307777"/>
              </a:xfrm>
              <a:prstGeom prst="rect">
                <a:avLst/>
              </a:prstGeom>
              <a:blipFill>
                <a:blip r:embed="rId16"/>
                <a:stretch>
                  <a:fillRect l="-9756" r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/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DA7C0E-E3BA-D29F-0185-CCD6AF7B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135" y="3739007"/>
                <a:ext cx="250068" cy="307777"/>
              </a:xfrm>
              <a:prstGeom prst="rect">
                <a:avLst/>
              </a:prstGeom>
              <a:blipFill>
                <a:blip r:embed="rId17"/>
                <a:stretch>
                  <a:fillRect l="-12195" r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19EDB44-DB5E-9613-87B0-C3A9B0A20811}"/>
              </a:ext>
            </a:extLst>
          </p:cNvPr>
          <p:cNvSpPr txBox="1"/>
          <p:nvPr/>
        </p:nvSpPr>
        <p:spPr>
          <a:xfrm>
            <a:off x="7283580" y="26653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A[ 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331412-C1C2-F1B9-FFFE-834164F2922C}"/>
              </a:ext>
            </a:extLst>
          </p:cNvPr>
          <p:cNvSpPr txBox="1"/>
          <p:nvPr/>
        </p:nvSpPr>
        <p:spPr>
          <a:xfrm>
            <a:off x="7305234" y="33615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B[ ]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9E286C-C17E-A1D3-B4F0-008308B3F65E}"/>
              </a:ext>
            </a:extLst>
          </p:cNvPr>
          <p:cNvSpPr txBox="1"/>
          <p:nvPr/>
        </p:nvSpPr>
        <p:spPr>
          <a:xfrm>
            <a:off x="7331547" y="40855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NewRomanPSMT"/>
              </a:rPr>
              <a:t>C[ 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2864D-CBED-A58C-4FD5-FC7F4161F60D}"/>
              </a:ext>
            </a:extLst>
          </p:cNvPr>
          <p:cNvSpPr txBox="1"/>
          <p:nvPr/>
        </p:nvSpPr>
        <p:spPr>
          <a:xfrm>
            <a:off x="8733905" y="47902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latin typeface="TimesNewRomanPSMT"/>
              </a:rPr>
              <a:t>Block Distribution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D4F6EE-C881-0219-A2DB-B1F0EE9EC3CF}"/>
              </a:ext>
            </a:extLst>
          </p:cNvPr>
          <p:cNvSpPr/>
          <p:nvPr/>
        </p:nvSpPr>
        <p:spPr>
          <a:xfrm>
            <a:off x="7983977" y="1767042"/>
            <a:ext cx="801416" cy="36512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Thread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A474D4-7C0D-732C-E7DA-AACA89B70DE6}"/>
              </a:ext>
            </a:extLst>
          </p:cNvPr>
          <p:cNvSpPr/>
          <p:nvPr/>
        </p:nvSpPr>
        <p:spPr>
          <a:xfrm>
            <a:off x="8811621" y="1763527"/>
            <a:ext cx="801416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2C1AD8-E359-70CB-C341-CF152A95DE03}"/>
              </a:ext>
            </a:extLst>
          </p:cNvPr>
          <p:cNvSpPr/>
          <p:nvPr/>
        </p:nvSpPr>
        <p:spPr>
          <a:xfrm>
            <a:off x="9635520" y="1761843"/>
            <a:ext cx="801416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053176-4F4C-F860-C2A4-BD8A57DC444A}"/>
              </a:ext>
            </a:extLst>
          </p:cNvPr>
          <p:cNvSpPr/>
          <p:nvPr/>
        </p:nvSpPr>
        <p:spPr>
          <a:xfrm>
            <a:off x="10472892" y="1768056"/>
            <a:ext cx="801416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Thread 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B8849D-0D02-9E8C-933C-9CE762DFCC9D}"/>
              </a:ext>
            </a:extLst>
          </p:cNvPr>
          <p:cNvCxnSpPr>
            <a:stCxn id="59" idx="2"/>
          </p:cNvCxnSpPr>
          <p:nvPr/>
        </p:nvCxnSpPr>
        <p:spPr>
          <a:xfrm>
            <a:off x="8384685" y="2132167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839B87-0684-7250-5B53-7C20B54FD136}"/>
              </a:ext>
            </a:extLst>
          </p:cNvPr>
          <p:cNvCxnSpPr/>
          <p:nvPr/>
        </p:nvCxnSpPr>
        <p:spPr>
          <a:xfrm>
            <a:off x="9208086" y="2122138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29C8EF-F050-65C6-25EB-475FBAA1AAE7}"/>
              </a:ext>
            </a:extLst>
          </p:cNvPr>
          <p:cNvCxnSpPr/>
          <p:nvPr/>
        </p:nvCxnSpPr>
        <p:spPr>
          <a:xfrm>
            <a:off x="10031487" y="2135223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CFBD8B-52B0-51D7-F849-24B3D4CAFFDF}"/>
              </a:ext>
            </a:extLst>
          </p:cNvPr>
          <p:cNvCxnSpPr/>
          <p:nvPr/>
        </p:nvCxnSpPr>
        <p:spPr>
          <a:xfrm>
            <a:off x="10864058" y="2132167"/>
            <a:ext cx="3797" cy="53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B7C5BA-506F-4F44-A26F-217846D92706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30008</TotalTime>
  <Words>16976</Words>
  <Application>Microsoft Office PowerPoint</Application>
  <PresentationFormat>Widescreen</PresentationFormat>
  <Paragraphs>2901</Paragraphs>
  <Slides>137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137</vt:i4>
      </vt:variant>
    </vt:vector>
  </HeadingPairs>
  <TitlesOfParts>
    <vt:vector size="155" baseType="lpstr">
      <vt:lpstr>Arial</vt:lpstr>
      <vt:lpstr>Calibri</vt:lpstr>
      <vt:lpstr>Calibri Light</vt:lpstr>
      <vt:lpstr>Cambria Math</vt:lpstr>
      <vt:lpstr>Comfortaa</vt:lpstr>
      <vt:lpstr>Consolas</vt:lpstr>
      <vt:lpstr>Courier New</vt:lpstr>
      <vt:lpstr>CourierNewPSMT</vt:lpstr>
      <vt:lpstr>Proxima Nova</vt:lpstr>
      <vt:lpstr>Roboto</vt:lpstr>
      <vt:lpstr>Roboto Slab</vt:lpstr>
      <vt:lpstr>Times New Roman</vt:lpstr>
      <vt:lpstr>TimesNewRomanPS-BoldMT</vt:lpstr>
      <vt:lpstr>TimesNewRomanPS-ItalicMT</vt:lpstr>
      <vt:lpstr>TimesNewRomanPSMT</vt:lpstr>
      <vt:lpstr>Office Theme</vt:lpstr>
      <vt:lpstr>Marina</vt:lpstr>
      <vt:lpstr>1_Office Theme</vt:lpstr>
      <vt:lpstr>Shared Memory Programming  using  </vt:lpstr>
      <vt:lpstr>How to measure performance of a parallel program?</vt:lpstr>
      <vt:lpstr>How to measure performance of a parallel program?</vt:lpstr>
      <vt:lpstr>Top 500 Supercomputers in the world</vt:lpstr>
      <vt:lpstr>But how to measure performance?</vt:lpstr>
      <vt:lpstr>But how to measure performance?</vt:lpstr>
      <vt:lpstr>Amdahl’s Law</vt:lpstr>
      <vt:lpstr>Amdahl’s Law</vt:lpstr>
      <vt:lpstr>OpenMP</vt:lpstr>
      <vt:lpstr>OpenMP Solution stack</vt:lpstr>
      <vt:lpstr>OpenMP Solution stack</vt:lpstr>
      <vt:lpstr>OpenMP Solution stack</vt:lpstr>
      <vt:lpstr>OpenMP Solution stack</vt:lpstr>
      <vt:lpstr>PowerPoint Presentation</vt:lpstr>
      <vt:lpstr>A C program execution</vt:lpstr>
      <vt:lpstr>Process structure</vt:lpstr>
      <vt:lpstr>Process in Memory</vt:lpstr>
      <vt:lpstr>Memory layout of a C program</vt:lpstr>
      <vt:lpstr>Limitations of Process</vt:lpstr>
      <vt:lpstr>What is thread?</vt:lpstr>
      <vt:lpstr>Single vs multi threaded process</vt:lpstr>
      <vt:lpstr>Process execution</vt:lpstr>
      <vt:lpstr>Multiple process execution</vt:lpstr>
      <vt:lpstr>Multi Threaded execution</vt:lpstr>
      <vt:lpstr>OpenMP Fork – Join Model</vt:lpstr>
      <vt:lpstr>Fork – Join Model</vt:lpstr>
      <vt:lpstr>Structure of OpenMP Programs</vt:lpstr>
      <vt:lpstr>Structure of OpenMP Programs</vt:lpstr>
      <vt:lpstr>Structure of OpenMP Programs</vt:lpstr>
      <vt:lpstr>Threads, Cores, Logical cores, Hyperthreading</vt:lpstr>
      <vt:lpstr>Threads, Cores, Logical cores, Hyper-threading</vt:lpstr>
      <vt:lpstr>Threads, Cores, Logical cores, Hyper-threading</vt:lpstr>
      <vt:lpstr>OpenMP Library routines</vt:lpstr>
      <vt:lpstr>How threads scheduled on cores?</vt:lpstr>
      <vt:lpstr>How threads scheduled on cores?</vt:lpstr>
      <vt:lpstr>How threads scheduled on cores?</vt:lpstr>
      <vt:lpstr>How threads scheduled on cores?</vt:lpstr>
      <vt:lpstr>Maximum number of threads?</vt:lpstr>
      <vt:lpstr>Hello world program Recap</vt:lpstr>
      <vt:lpstr>What we do in parallel computing</vt:lpstr>
      <vt:lpstr>What we do in parallel computing</vt:lpstr>
      <vt:lpstr>What we do in parallel computing</vt:lpstr>
      <vt:lpstr>What we do in parallel computing</vt:lpstr>
      <vt:lpstr>What we do in parallel computing</vt:lpstr>
      <vt:lpstr>Program 1 – Calculation of Pi value</vt:lpstr>
      <vt:lpstr>Program 1 – Calculation of Pi value</vt:lpstr>
      <vt:lpstr>Program 1 – Calculation of Pi value</vt:lpstr>
      <vt:lpstr>Program  – Calculation of Pi value Sequentially</vt:lpstr>
      <vt:lpstr>Calculation of Pi – Parallel version 1</vt:lpstr>
      <vt:lpstr>Calculation of Pi – Parallel version 1</vt:lpstr>
      <vt:lpstr>Calculation of Pi – Parallel version 1</vt:lpstr>
      <vt:lpstr>PowerPoint Presentation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How to resolve race conditions in PI calculation?</vt:lpstr>
      <vt:lpstr>How to resolve race conditions in PI calculation?</vt:lpstr>
      <vt:lpstr>How to resolve race conditions in PI calculation?</vt:lpstr>
      <vt:lpstr>Data/compute distribution among threads</vt:lpstr>
      <vt:lpstr>Data/compute distribution among threads - Cyclic distribution </vt:lpstr>
      <vt:lpstr>Data/compute distribution among threads - Block distribution </vt:lpstr>
      <vt:lpstr>Performance comparison</vt:lpstr>
      <vt:lpstr>Why performance is getting increased even more threads than cores?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Yet Another Issue: False sharing!</vt:lpstr>
      <vt:lpstr>How to resolve False Sharing issue?</vt:lpstr>
      <vt:lpstr>PowerPoint Presentation</vt:lpstr>
      <vt:lpstr>Synchronization</vt:lpstr>
      <vt:lpstr>Synchronization - Critical section</vt:lpstr>
      <vt:lpstr>Synchronization - Critical section</vt:lpstr>
      <vt:lpstr>Synchronization - Critical section</vt:lpstr>
      <vt:lpstr>Synchronization - Critical section</vt:lpstr>
      <vt:lpstr>Synchronization - Critical section</vt:lpstr>
      <vt:lpstr>Synchronization - Critical section</vt:lpstr>
      <vt:lpstr>Synchronization - Critical section</vt:lpstr>
      <vt:lpstr>Synchronization - Critical section</vt:lpstr>
      <vt:lpstr>Using Critical section Pi calculation program</vt:lpstr>
      <vt:lpstr>Performance comparison</vt:lpstr>
      <vt:lpstr>Synchronization - Barrier</vt:lpstr>
      <vt:lpstr>PowerPoint Presentation</vt:lpstr>
      <vt:lpstr>Parallel Loops</vt:lpstr>
      <vt:lpstr>Parallel Loops</vt:lpstr>
      <vt:lpstr>Parallel Loops</vt:lpstr>
      <vt:lpstr>Parallel Loops</vt:lpstr>
      <vt:lpstr>Parallel Loops</vt:lpstr>
      <vt:lpstr>Parallel Loops</vt:lpstr>
      <vt:lpstr>Work-sharing - Loop Construct</vt:lpstr>
      <vt:lpstr>Work-sharing - Loop Construct</vt:lpstr>
      <vt:lpstr>Work-sharing - Loop Construct</vt:lpstr>
      <vt:lpstr>Combined parallel Work-sharing - Loop Construct</vt:lpstr>
      <vt:lpstr>PowerPoint Presentation</vt:lpstr>
      <vt:lpstr>Parallel computing pattern - Reduction</vt:lpstr>
      <vt:lpstr>Parallel computing pattern - Reduction</vt:lpstr>
      <vt:lpstr>Parallel computing pattern - Reduction</vt:lpstr>
      <vt:lpstr>Parallel computing pattern - Reduction</vt:lpstr>
      <vt:lpstr>Reduction operators and initial values</vt:lpstr>
      <vt:lpstr>Parallel Pi calculation using reduction clause</vt:lpstr>
      <vt:lpstr>PowerPoint Presentation</vt:lpstr>
      <vt:lpstr>Loop Schedules</vt:lpstr>
      <vt:lpstr>Loop Schedules</vt:lpstr>
      <vt:lpstr>Loop Schedules</vt:lpstr>
      <vt:lpstr>Loop Schedules</vt:lpstr>
      <vt:lpstr>Loop Schedules</vt:lpstr>
      <vt:lpstr>PowerPoint Presentation</vt:lpstr>
      <vt:lpstr>Data Environment</vt:lpstr>
      <vt:lpstr>Process in Memory</vt:lpstr>
      <vt:lpstr>Data Environment – Storage Attributes</vt:lpstr>
      <vt:lpstr>Data Environment – Storage Attributes</vt:lpstr>
      <vt:lpstr>Modifying Storage Attributes</vt:lpstr>
      <vt:lpstr>Modifying Storage Attributes</vt:lpstr>
      <vt:lpstr>Modifying Storage Attributes</vt:lpstr>
      <vt:lpstr>Modifying Storage Attributes</vt:lpstr>
      <vt:lpstr>Modifying Storage Attributes</vt:lpstr>
      <vt:lpstr>Modifying Storage Attributes</vt:lpstr>
      <vt:lpstr>Modifying Storage Attributes</vt:lpstr>
      <vt:lpstr>Modifying Storage Attributes</vt:lpstr>
      <vt:lpstr>Modifying Storage Attributes</vt:lpstr>
      <vt:lpstr>PowerPoint Presentation</vt:lpstr>
      <vt:lpstr>Arrays and Pointers</vt:lpstr>
      <vt:lpstr>Arrays and Pointers</vt:lpstr>
      <vt:lpstr>Arrays and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using OpenMP</dc:title>
  <dc:creator>Nileshchandra Pikle</dc:creator>
  <cp:lastModifiedBy>Nileshchandra Pikle</cp:lastModifiedBy>
  <cp:revision>1565</cp:revision>
  <dcterms:created xsi:type="dcterms:W3CDTF">2023-06-19T11:52:33Z</dcterms:created>
  <dcterms:modified xsi:type="dcterms:W3CDTF">2024-08-31T09:59:08Z</dcterms:modified>
</cp:coreProperties>
</file>