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300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89" r:id="rId17"/>
    <p:sldId id="290" r:id="rId18"/>
    <p:sldId id="261" r:id="rId19"/>
    <p:sldId id="262" r:id="rId20"/>
    <p:sldId id="26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88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51E38-1491-4160-B649-DF8151D113DB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AB87-A229-4C4F-AB22-28D5DF2F6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1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7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0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7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4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9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3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5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8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7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FAB87-A229-4C4F-AB22-28D5DF2F69F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8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D9F6-99EF-EC9F-0393-1489D7DC4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5B0E2-8C52-2266-D1B0-A8E6435AF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E5CC-F720-CA7F-03C1-18C8CE8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1BDA-110E-F583-8DCA-55D61C78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DDAC-02CA-7748-F3F0-89FD75B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4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CD76-B667-1461-8477-8516E5C6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0C152-96F7-0282-840C-893CA94F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45D6-1CBB-7EFE-7F9E-2C6A3CDF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7691-5C57-7265-4198-A0592938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67C4D-1B1D-6598-58F6-3BA93C6B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BEA1E-6B05-8996-19C4-A4B35CF53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C3D1D-1AEE-1CAB-568D-BEDA359A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2ED3-1B00-FA1B-BE86-138DE5F8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9521-84CC-FD20-B383-D8257597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0B3B-7C46-3143-293A-A6AF80EC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2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F633-F031-691C-5B10-678EDAD7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B5F6-0D20-25CF-F86A-DE2A7529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42F0-D1D7-D842-5ED2-D851EF87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97A2-C593-060F-34C2-B3685DF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7E39-979E-9987-8AC4-F922BE42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45FE-D73B-023A-A255-7686164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0CB3-A0CA-E5D1-32EA-AB32FE73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E08A-FE9E-CCA3-FD73-89436EB3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9F29-5EAD-22E8-BF29-F57034E9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5C16-3521-D6A5-B473-689E9E6E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CD6D-B957-0BA4-4D57-2360F2A0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D08D-A81C-C8B6-616B-945302AFF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32FA-2D00-E461-2A1B-2BA97A08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90493-DAA6-29F2-FF4B-FBA35C29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68C6-402C-2CCB-3433-4CB15655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8A408-BA16-D40D-3CDE-C4FF84A9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5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783E-EF0C-FA5E-58CD-CF452573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8922-96F9-E1B5-466B-17490FF6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56EBF-9433-5A28-7A29-198689A5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44F9E-ECA1-B9CB-2D1D-3D15ABA0E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55C5-5903-A3AD-EACF-A5A893969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1FFBD-B8D8-E541-CEF6-D9F0E524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3D6E2-128B-9C92-E2AE-547B6484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352A-7750-09ED-F039-A214748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3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E1B0-7874-C325-B6A2-9F6B6EE2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1686-95FD-06B5-6D14-45EB4F3B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2A527-01BB-2A0C-446D-5CD66715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90A84-38B5-B601-B3DA-355ED116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6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C8B9-9511-F8CE-85C2-67F0B967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8802E-0B88-D024-A4B1-2CAC7096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BB4C7-81FD-D99B-2932-A5DBA7A5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832D-3892-1F3E-DDB7-AFB14026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A61C-F0EC-E398-4BF3-6096F28A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5FF8-3185-BF9B-EB90-B76749722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473E-015F-C130-B4A9-358A3F4D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81D2-8A35-F1D8-9DCC-29C58CEF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6628-209B-1866-F64B-20855B5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1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E999-79B5-4774-5BA1-B0E09FD1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7D810-2DC8-D153-1F0B-A6333E8B5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05F4-42B5-0F61-D79F-1DE0012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7CBB-77F1-0432-E063-F78A8135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5976-4BCA-73DA-D4D3-4D504EB6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9B86-F071-1BBA-30B6-A0510D78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8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1D13B-DC2F-464F-0A24-0ADBF8E9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E378-AEA5-A6EF-8E3C-168215C4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E3869-A881-DAC9-355A-065C69665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D10A-EA3F-4650-B50E-AAED0480B3D2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BC78-4024-080A-69CA-FE9CD0678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A4BC-AB07-A24E-9625-EA441572B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7EC7F-DD39-4D52-A152-2C9886DF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33B-4F11-7A62-9D81-1FB09A42E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CUDA Matrix Addition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B9E9-9375-9929-BEA2-7EBF84C2D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Dr. Nileshchandra Pikle</a:t>
            </a:r>
          </a:p>
          <a:p>
            <a:r>
              <a:rPr lang="en-IN" dirty="0"/>
              <a:t>Certified CUDA Programming Trainer by NVIDIA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D739A-778D-FE3A-D0C6-051DDFC9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05" y="2908747"/>
            <a:ext cx="2271860" cy="28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509047" cy="1718666"/>
            <a:chOff x="8426783" y="1478401"/>
            <a:chExt cx="509047" cy="171866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760547"/>
            <a:ext cx="9735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Each thread performs 4 additions.</a:t>
            </a:r>
          </a:p>
          <a:p>
            <a:r>
              <a:rPr lang="en-IN" sz="2000" dirty="0"/>
              <a:t>In case of matrices of size M x N (M rows and N columns) each thread performs </a:t>
            </a:r>
            <a:r>
              <a:rPr lang="en-IN" sz="2000" b="1" dirty="0"/>
              <a:t>N </a:t>
            </a:r>
            <a:r>
              <a:rPr lang="en-IN" sz="2000" dirty="0"/>
              <a:t>additions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05A0-34D4-296D-7E55-621792798DF3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7CCFB-5C47-2ADD-184C-84C95F3E0FD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047EB-D81D-D5DE-76F0-FC6A9573230F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29604-1248-DA98-B085-88B42CD16826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C612-36F9-A0AC-C265-6BAD20FCCB9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BAACB-AD25-B29E-4A6D-02D42FC59DA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66359-FC9B-CD66-F1F9-C859E3C6D3FC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B0D088-0488-EB95-FAB7-08153C173528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31FFB-3845-E0F4-24E5-F9142BF1635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9B92C-786B-E136-9607-AF5A6590D0B7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EEC6C-AA8C-D258-DE69-A6D25C02D300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72A8B-BF44-92B7-26FC-B525B428A660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A9C1A-46C2-CADC-3B50-7A87FFD52F5E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42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68EE0-FDFE-347E-4E52-460FEBC728B1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FC311-6BD7-4B8D-7DF8-5A4ED19D8272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FE016-1FC2-9F3B-CE96-699B021FB8AA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C7DEC6-8553-7475-F2B0-FBCFF6A8E4DA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E3A1BA-BC57-5579-C486-C0325B080F3E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1E46D-C982-8E6A-B661-306A47367818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4DA52-B985-1801-3CDB-8C8D93592B2E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B21574-2ED7-4B64-6F69-515ACF594762}"/>
              </a:ext>
            </a:extLst>
          </p:cNvPr>
          <p:cNvSpPr/>
          <p:nvPr/>
        </p:nvSpPr>
        <p:spPr>
          <a:xfrm>
            <a:off x="983043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786E1-A5BD-3185-2B6A-468C2195AFC1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B010C-D577-99D3-8FA9-D7DC97557EB9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5A347C-0E4F-F835-5FEF-BF119207004E}"/>
              </a:ext>
            </a:extLst>
          </p:cNvPr>
          <p:cNvSpPr/>
          <p:nvPr/>
        </p:nvSpPr>
        <p:spPr>
          <a:xfrm>
            <a:off x="7911941" y="34821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EA318-1A88-A1D7-F654-6F8B6EA0B886}"/>
              </a:ext>
            </a:extLst>
          </p:cNvPr>
          <p:cNvSpPr/>
          <p:nvPr/>
        </p:nvSpPr>
        <p:spPr>
          <a:xfrm>
            <a:off x="10440052" y="349156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CAA96-308E-757C-9BD0-30017DD6EC8A}"/>
              </a:ext>
            </a:extLst>
          </p:cNvPr>
          <p:cNvSpPr txBox="1"/>
          <p:nvPr/>
        </p:nvSpPr>
        <p:spPr>
          <a:xfrm>
            <a:off x="891385" y="4259006"/>
            <a:ext cx="6659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Matrices are stored in 1D format (of size MxN) using row major order</a:t>
            </a:r>
          </a:p>
          <a:p>
            <a:endParaRPr lang="en-IN" dirty="0"/>
          </a:p>
          <a:p>
            <a:r>
              <a:rPr lang="en-IN" dirty="0"/>
              <a:t>Lest visualize order in which computations are performed!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A29E6CE-92F7-AB9D-EA12-115789FFE12D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6406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row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0ED4-F649-1176-506D-C3A2B59D9715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6383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row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B0F-4F67-C440-D4CD-8FB3168AC7BB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149A8-6B54-6762-F176-FD7FB7017E3D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ADEA0-F1D6-D729-B58E-77ACF310F703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7908D2-A78F-90AA-722B-D3DD95FB42BA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51242-AD5D-4A02-7509-8F61B542678B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3625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third corresponding row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B0F-4F67-C440-D4CD-8FB3168AC7BB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149A8-6B54-6762-F176-FD7FB7017E3D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ADEA0-F1D6-D729-B58E-77ACF310F703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7908D2-A78F-90AA-722B-D3DD95FB42BA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BF177-41CB-AC11-8EB6-1C613BB146E4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58139-E4FC-1A0B-4E08-A481D72F700C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179F4-8788-BD17-238A-96AA7FEF3D06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97ECA-59C1-D9B7-5E7D-9559F31F1063}"/>
              </a:ext>
            </a:extLst>
          </p:cNvPr>
          <p:cNvSpPr/>
          <p:nvPr/>
        </p:nvSpPr>
        <p:spPr>
          <a:xfrm>
            <a:off x="983043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3C307-0C96-96E8-6645-E4B650A301C3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9353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third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fourth corresponding row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15B0F-4F67-C440-D4CD-8FB3168AC7BB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149A8-6B54-6762-F176-FD7FB7017E3D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9ADEA0-F1D6-D729-B58E-77ACF310F703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7908D2-A78F-90AA-722B-D3DD95FB42BA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BF177-41CB-AC11-8EB6-1C613BB146E4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58139-E4FC-1A0B-4E08-A481D72F700C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179F4-8788-BD17-238A-96AA7FEF3D06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97ECA-59C1-D9B7-5E7D-9559F31F1063}"/>
              </a:ext>
            </a:extLst>
          </p:cNvPr>
          <p:cNvSpPr/>
          <p:nvPr/>
        </p:nvSpPr>
        <p:spPr>
          <a:xfrm>
            <a:off x="9830439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5C148-D8DD-79E3-2D19-566F9A5E9CB0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457F5C-6831-6DBB-3317-A0EF2084DA2D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E06689-9819-6307-9AE1-DD0124755485}"/>
              </a:ext>
            </a:extLst>
          </p:cNvPr>
          <p:cNvSpPr/>
          <p:nvPr/>
        </p:nvSpPr>
        <p:spPr>
          <a:xfrm>
            <a:off x="7911941" y="34821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152A2-4E2E-4596-54F0-9FD51990551A}"/>
              </a:ext>
            </a:extLst>
          </p:cNvPr>
          <p:cNvSpPr/>
          <p:nvPr/>
        </p:nvSpPr>
        <p:spPr>
          <a:xfrm>
            <a:off x="10440052" y="349156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554CCA-2A19-F680-C65E-584927FD0A71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801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287514" y="4712899"/>
            <a:ext cx="11561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If matrices have M = 512 rows and N = 1024 columns, If 1D thread block and 1D grid is considered, How many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thread blocks and total threads launched if threads per block = 128?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00B050"/>
                </a:solidFill>
              </a:rPr>
              <a:t>Considering row wise compute distribution, total blocks = ceil(M/128) = ceil(512/128) = 4</a:t>
            </a:r>
          </a:p>
          <a:p>
            <a:r>
              <a:rPr lang="en-IN" sz="2000" dirty="0">
                <a:solidFill>
                  <a:srgbClr val="00B050"/>
                </a:solidFill>
              </a:rPr>
              <a:t>Total threads  = Number of blocks X Threads per block = 4 x 128 =  512 threads</a:t>
            </a:r>
          </a:p>
          <a:p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7C1AD-5158-80A3-CFB9-0D1E66F1EB83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5290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287514" y="4712899"/>
            <a:ext cx="11431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If matrices have M = 552 rows and N = 648 columns, If 1D thread block and 1D grid is considered, How many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thread blocks and total threads launched if threads per block = 32?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00B050"/>
                </a:solidFill>
              </a:rPr>
              <a:t>Considering row wise compute distribution, total blocks = ceil(M/32) = ceil(552/32) = 18 blocks</a:t>
            </a:r>
          </a:p>
          <a:p>
            <a:r>
              <a:rPr lang="en-IN" sz="2000" dirty="0">
                <a:solidFill>
                  <a:srgbClr val="00B050"/>
                </a:solidFill>
              </a:rPr>
              <a:t>Total threads  = Number of blocks X Threads per block = 18 x 32 =  576 threads</a:t>
            </a:r>
          </a:p>
          <a:p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7C1AD-5158-80A3-CFB9-0D1E66F1EB83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6448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E5344-E4A3-6CB0-EC2F-72DF0B330877}"/>
              </a:ext>
            </a:extLst>
          </p:cNvPr>
          <p:cNvSpPr txBox="1"/>
          <p:nvPr/>
        </p:nvSpPr>
        <p:spPr>
          <a:xfrm>
            <a:off x="514788" y="4701243"/>
            <a:ext cx="8003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Assume matrices of size M x N where M number of rows and N number of columns</a:t>
            </a:r>
          </a:p>
          <a:p>
            <a:r>
              <a:rPr lang="en-IN" dirty="0"/>
              <a:t>Thread Block and Grid Configuration</a:t>
            </a:r>
          </a:p>
          <a:p>
            <a:endParaRPr lang="en-IN" dirty="0"/>
          </a:p>
          <a:p>
            <a:r>
              <a:rPr lang="en-IN" dirty="0"/>
              <a:t>dim3 threads(2,1,1);</a:t>
            </a:r>
          </a:p>
          <a:p>
            <a:r>
              <a:rPr lang="en-IN" dirty="0"/>
              <a:t>dim3 blocks( ceil(</a:t>
            </a:r>
            <a:r>
              <a:rPr lang="en-IN" dirty="0">
                <a:solidFill>
                  <a:srgbClr val="FF0000"/>
                </a:solidFill>
              </a:rPr>
              <a:t>M</a:t>
            </a:r>
            <a:r>
              <a:rPr lang="en-IN" dirty="0"/>
              <a:t>/(double)threads.x), 1,1);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F5354-5A3B-3D6D-E93D-131F66DE73E0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9719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6E927-FFA4-6F9A-1362-1A036F4F8613}"/>
              </a:ext>
            </a:extLst>
          </p:cNvPr>
          <p:cNvSpPr txBox="1"/>
          <p:nvPr/>
        </p:nvSpPr>
        <p:spPr>
          <a:xfrm>
            <a:off x="398147" y="1478401"/>
            <a:ext cx="86019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Matrix_Add_using1DBlocks(double *A, double *B, double *C, int M, 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row = threadIdx.x + blockIdx.x * blockDim.x; // Global thread Id</a:t>
            </a:r>
          </a:p>
          <a:p>
            <a:r>
              <a:rPr lang="en-IN" dirty="0"/>
              <a:t>   if(row &lt; M)  // To avoid out of order memory access when  " # threads &gt; M "</a:t>
            </a:r>
          </a:p>
          <a:p>
            <a:r>
              <a:rPr lang="en-IN" dirty="0"/>
              <a:t>   {   </a:t>
            </a:r>
          </a:p>
          <a:p>
            <a:r>
              <a:rPr lang="en-IN" dirty="0"/>
              <a:t>     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C[row*N + </a:t>
            </a:r>
            <a:r>
              <a:rPr lang="en-IN" dirty="0" err="1"/>
              <a:t>i</a:t>
            </a:r>
            <a:r>
              <a:rPr lang="en-IN" dirty="0"/>
              <a:t>] = A[row*N + </a:t>
            </a:r>
            <a:r>
              <a:rPr lang="en-IN" dirty="0" err="1"/>
              <a:t>i</a:t>
            </a:r>
            <a:r>
              <a:rPr lang="en-IN" dirty="0"/>
              <a:t>] + B[row*N + </a:t>
            </a:r>
            <a:r>
              <a:rPr lang="en-IN" dirty="0" err="1"/>
              <a:t>i</a:t>
            </a:r>
            <a:r>
              <a:rPr lang="en-IN" dirty="0"/>
              <a:t>];     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A8D3CD-28E7-8855-5F1F-414D0DF71C51}"/>
              </a:ext>
            </a:extLst>
          </p:cNvPr>
          <p:cNvGrpSpPr/>
          <p:nvPr/>
        </p:nvGrpSpPr>
        <p:grpSpPr>
          <a:xfrm>
            <a:off x="187460" y="4778651"/>
            <a:ext cx="10816641" cy="1164634"/>
            <a:chOff x="187460" y="4778651"/>
            <a:chExt cx="10816641" cy="11646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E52756-3B2E-8BE5-FF0A-535654054FE9}"/>
                </a:ext>
              </a:extLst>
            </p:cNvPr>
            <p:cNvSpPr/>
            <p:nvPr/>
          </p:nvSpPr>
          <p:spPr>
            <a:xfrm>
              <a:off x="1060120" y="488667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A65E2B-C4A8-D86B-72DB-74FAB7DA46DC}"/>
                </a:ext>
              </a:extLst>
            </p:cNvPr>
            <p:cNvSpPr/>
            <p:nvPr/>
          </p:nvSpPr>
          <p:spPr>
            <a:xfrm>
              <a:off x="3612026" y="4873138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9BAF3E-0152-A30D-79BD-250CC6984798}"/>
                </a:ext>
              </a:extLst>
            </p:cNvPr>
            <p:cNvSpPr/>
            <p:nvPr/>
          </p:nvSpPr>
          <p:spPr>
            <a:xfrm>
              <a:off x="6142060" y="487313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A783DF-08B2-9CA5-E257-CD306DCB24A5}"/>
                </a:ext>
              </a:extLst>
            </p:cNvPr>
            <p:cNvSpPr/>
            <p:nvPr/>
          </p:nvSpPr>
          <p:spPr>
            <a:xfrm>
              <a:off x="8670171" y="4882503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168EE0-FDFE-347E-4E52-460FEBC728B1}"/>
                </a:ext>
              </a:extLst>
            </p:cNvPr>
            <p:cNvSpPr/>
            <p:nvPr/>
          </p:nvSpPr>
          <p:spPr>
            <a:xfrm>
              <a:off x="1661866" y="488667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AFC311-6BD7-4B8D-7DF8-5A4ED19D8272}"/>
                </a:ext>
              </a:extLst>
            </p:cNvPr>
            <p:cNvSpPr/>
            <p:nvPr/>
          </p:nvSpPr>
          <p:spPr>
            <a:xfrm>
              <a:off x="4213772" y="4873138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2FE016-1FC2-9F3B-CE96-699B021FB8AA}"/>
                </a:ext>
              </a:extLst>
            </p:cNvPr>
            <p:cNvSpPr/>
            <p:nvPr/>
          </p:nvSpPr>
          <p:spPr>
            <a:xfrm>
              <a:off x="6743806" y="487313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7DEC6-8553-7475-F2B0-FBCFF6A8E4DA}"/>
                </a:ext>
              </a:extLst>
            </p:cNvPr>
            <p:cNvSpPr/>
            <p:nvPr/>
          </p:nvSpPr>
          <p:spPr>
            <a:xfrm>
              <a:off x="9271917" y="4882503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3A1BA-BC57-5579-C486-C0325B080F3E}"/>
                </a:ext>
              </a:extLst>
            </p:cNvPr>
            <p:cNvSpPr/>
            <p:nvPr/>
          </p:nvSpPr>
          <p:spPr>
            <a:xfrm>
              <a:off x="2275390" y="488667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11E46D-C982-8E6A-B661-306A47367818}"/>
                </a:ext>
              </a:extLst>
            </p:cNvPr>
            <p:cNvSpPr/>
            <p:nvPr/>
          </p:nvSpPr>
          <p:spPr>
            <a:xfrm>
              <a:off x="4827296" y="4873138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54DA52-B985-1801-3CDB-8C8D93592B2E}"/>
                </a:ext>
              </a:extLst>
            </p:cNvPr>
            <p:cNvSpPr/>
            <p:nvPr/>
          </p:nvSpPr>
          <p:spPr>
            <a:xfrm>
              <a:off x="7357330" y="487313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21574-2ED7-4B64-6F69-515ACF594762}"/>
                </a:ext>
              </a:extLst>
            </p:cNvPr>
            <p:cNvSpPr/>
            <p:nvPr/>
          </p:nvSpPr>
          <p:spPr>
            <a:xfrm>
              <a:off x="9885441" y="4882503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F786E1-A5BD-3185-2B6A-468C2195AFC1}"/>
                </a:ext>
              </a:extLst>
            </p:cNvPr>
            <p:cNvSpPr/>
            <p:nvPr/>
          </p:nvSpPr>
          <p:spPr>
            <a:xfrm>
              <a:off x="2885003" y="489604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1B010C-D577-99D3-8FA9-D7DC97557EB9}"/>
                </a:ext>
              </a:extLst>
            </p:cNvPr>
            <p:cNvSpPr/>
            <p:nvPr/>
          </p:nvSpPr>
          <p:spPr>
            <a:xfrm>
              <a:off x="5436909" y="4882503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5A347C-0E4F-F835-5FEF-BF119207004E}"/>
                </a:ext>
              </a:extLst>
            </p:cNvPr>
            <p:cNvSpPr/>
            <p:nvPr/>
          </p:nvSpPr>
          <p:spPr>
            <a:xfrm>
              <a:off x="7966943" y="488250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AEA318-1A88-A1D7-F654-6F8B6EA0B886}"/>
                </a:ext>
              </a:extLst>
            </p:cNvPr>
            <p:cNvSpPr/>
            <p:nvPr/>
          </p:nvSpPr>
          <p:spPr>
            <a:xfrm>
              <a:off x="10495054" y="4891868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4D31A9-4D75-A733-B18B-D180A684C1FE}"/>
                </a:ext>
              </a:extLst>
            </p:cNvPr>
            <p:cNvSpPr/>
            <p:nvPr/>
          </p:nvSpPr>
          <p:spPr>
            <a:xfrm>
              <a:off x="1916389" y="5547483"/>
              <a:ext cx="867885" cy="395802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Thread 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6BEAB9-A6C3-77B8-EE98-B9DCD56FA72F}"/>
                </a:ext>
              </a:extLst>
            </p:cNvPr>
            <p:cNvSpPr/>
            <p:nvPr/>
          </p:nvSpPr>
          <p:spPr>
            <a:xfrm>
              <a:off x="4468295" y="5547483"/>
              <a:ext cx="867885" cy="395802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Thread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294FBD-4759-1789-CFDF-F8A3887675E7}"/>
                </a:ext>
              </a:extLst>
            </p:cNvPr>
            <p:cNvSpPr/>
            <p:nvPr/>
          </p:nvSpPr>
          <p:spPr>
            <a:xfrm>
              <a:off x="6923387" y="5547483"/>
              <a:ext cx="867885" cy="39580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Thread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46AEB5-185E-B39B-E3BF-C849AA42EC12}"/>
                </a:ext>
              </a:extLst>
            </p:cNvPr>
            <p:cNvSpPr/>
            <p:nvPr/>
          </p:nvSpPr>
          <p:spPr>
            <a:xfrm>
              <a:off x="9451498" y="5547483"/>
              <a:ext cx="867885" cy="39580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Thread 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3C487-E7EB-DC5A-CD0C-0E549CE82C79}"/>
                </a:ext>
              </a:extLst>
            </p:cNvPr>
            <p:cNvSpPr txBox="1"/>
            <p:nvPr/>
          </p:nvSpPr>
          <p:spPr>
            <a:xfrm>
              <a:off x="187460" y="4778651"/>
              <a:ext cx="4154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CCCAA96-308E-757C-9BD0-30017DD6EC8A}"/>
              </a:ext>
            </a:extLst>
          </p:cNvPr>
          <p:cNvSpPr txBox="1"/>
          <p:nvPr/>
        </p:nvSpPr>
        <p:spPr>
          <a:xfrm>
            <a:off x="3439019" y="6144968"/>
            <a:ext cx="501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Matrix is stored in 1D format using row major order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423F46A-37E7-8E68-D765-E85088F2D785}"/>
              </a:ext>
            </a:extLst>
          </p:cNvPr>
          <p:cNvSpPr/>
          <p:nvPr/>
        </p:nvSpPr>
        <p:spPr>
          <a:xfrm>
            <a:off x="2818614" y="2997724"/>
            <a:ext cx="4940334" cy="1819373"/>
          </a:xfrm>
          <a:custGeom>
            <a:avLst/>
            <a:gdLst>
              <a:gd name="connsiteX0" fmla="*/ 0 w 4940334"/>
              <a:gd name="connsiteY0" fmla="*/ 0 h 1819373"/>
              <a:gd name="connsiteX1" fmla="*/ 4411745 w 4940334"/>
              <a:gd name="connsiteY1" fmla="*/ 509047 h 1819373"/>
              <a:gd name="connsiteX2" fmla="*/ 4694549 w 4940334"/>
              <a:gd name="connsiteY2" fmla="*/ 1819373 h 181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0334" h="1819373">
                <a:moveTo>
                  <a:pt x="0" y="0"/>
                </a:moveTo>
                <a:cubicBezTo>
                  <a:pt x="1814660" y="102909"/>
                  <a:pt x="3629320" y="205818"/>
                  <a:pt x="4411745" y="509047"/>
                </a:cubicBezTo>
                <a:cubicBezTo>
                  <a:pt x="5194170" y="812276"/>
                  <a:pt x="4944359" y="1315824"/>
                  <a:pt x="4694549" y="181937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604C01-6D47-3B8A-EBCF-260B620777DF}"/>
              </a:ext>
            </a:extLst>
          </p:cNvPr>
          <p:cNvSpPr txBox="1"/>
          <p:nvPr/>
        </p:nvSpPr>
        <p:spPr>
          <a:xfrm>
            <a:off x="7561028" y="3428292"/>
            <a:ext cx="466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loop required to add elements of entire row</a:t>
            </a:r>
          </a:p>
        </p:txBody>
      </p:sp>
    </p:spTree>
    <p:extLst>
      <p:ext uri="{BB962C8B-B14F-4D97-AF65-F5344CB8AC3E}">
        <p14:creationId xmlns:p14="http://schemas.microsoft.com/office/powerpoint/2010/main" val="25882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1919381" y="1963149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4822433" y="1963149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7750626" y="1972514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4345862" y="261941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62" y="2619410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7302108" y="26171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08" y="2617119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2893733" y="368181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5741455" y="3679638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8606895" y="370054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D061064-91A6-29F7-0C54-DF1DFCFAD822}"/>
              </a:ext>
            </a:extLst>
          </p:cNvPr>
          <p:cNvSpPr txBox="1"/>
          <p:nvPr/>
        </p:nvSpPr>
        <p:spPr>
          <a:xfrm>
            <a:off x="381525" y="4770069"/>
            <a:ext cx="10789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The matrix addition can be performed by organizing threads in different ways such as</a:t>
            </a:r>
          </a:p>
          <a:p>
            <a:pPr marL="342900" indent="-342900">
              <a:buAutoNum type="arabicPeriod"/>
            </a:pPr>
            <a:r>
              <a:rPr lang="en-IN" sz="2400" dirty="0"/>
              <a:t>1D thread block and 1D grid </a:t>
            </a:r>
          </a:p>
          <a:p>
            <a:pPr marL="342900" indent="-342900">
              <a:buAutoNum type="arabicPeriod"/>
            </a:pPr>
            <a:r>
              <a:rPr lang="en-IN" sz="2400" dirty="0"/>
              <a:t>2D thread block and 2D grid </a:t>
            </a:r>
          </a:p>
        </p:txBody>
      </p:sp>
    </p:spTree>
    <p:extLst>
      <p:ext uri="{BB962C8B-B14F-4D97-AF65-F5344CB8AC3E}">
        <p14:creationId xmlns:p14="http://schemas.microsoft.com/office/powerpoint/2010/main" val="179426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760505"/>
            <a:ext cx="7902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Column wise distribution of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Total number of threads equals to number of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Each thread is responsible to compute 1 column of the output matrix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2C6D1-C179-357D-48DA-B31BD524E236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6653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72AC9C-EA82-A36F-C400-77AC35706882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E2CE5FA-37A1-F029-760C-712B4337A03F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BCB1B48-8DBE-747D-5781-07FA4E34E15D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ABAD168-2ED7-24B0-028B-589B8D4EAEE0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44F2510-7CEC-57E7-8968-A16C7766FA80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746E491-10AD-F180-4EF7-5415FA59B6D6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7F3E7C9-353D-7D0E-C5C0-816EA442DB2D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8520CD-9DD9-A2B2-1CC4-A51A3AF2F61E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3FDB300-C7B2-7055-73AD-78BADAE03E64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2C5734F-1903-72CC-FD8B-F2DF4F9C1FD3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C38E2D1-D902-2B2E-ABE4-20FB1A945E4E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83A9E9-0BC3-7FA9-A5AD-B10EED58BBDE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3DA18-8728-F39B-565D-3CD67823E251}"/>
              </a:ext>
            </a:extLst>
          </p:cNvPr>
          <p:cNvSpPr txBox="1"/>
          <p:nvPr/>
        </p:nvSpPr>
        <p:spPr>
          <a:xfrm>
            <a:off x="514788" y="4698836"/>
            <a:ext cx="6953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CB7BE-9057-A223-BD20-20DA66F1EDA5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8069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448F-C05D-CCC2-7954-B91E33595FCB}"/>
              </a:ext>
            </a:extLst>
          </p:cNvPr>
          <p:cNvSpPr txBox="1"/>
          <p:nvPr/>
        </p:nvSpPr>
        <p:spPr>
          <a:xfrm>
            <a:off x="514788" y="4698836"/>
            <a:ext cx="8195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First all threads perform addition of first corresponding column element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86DA-494F-61C0-5028-92215B9DB928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8659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448F-C05D-CCC2-7954-B91E33595FCB}"/>
              </a:ext>
            </a:extLst>
          </p:cNvPr>
          <p:cNvSpPr txBox="1"/>
          <p:nvPr/>
        </p:nvSpPr>
        <p:spPr>
          <a:xfrm>
            <a:off x="514788" y="4698836"/>
            <a:ext cx="8220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First 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column element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86DA-494F-61C0-5028-92215B9DB928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A342F-5928-23AD-6666-D1FC1162A2EE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F22D4-1D92-A3E6-7334-B3358C778EEA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F2277-EB09-B7CA-850A-13C643B73BDA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C41A2-BE0C-E9A3-E5ED-6D2FD93459EA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2625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448F-C05D-CCC2-7954-B91E33595FCB}"/>
              </a:ext>
            </a:extLst>
          </p:cNvPr>
          <p:cNvSpPr txBox="1"/>
          <p:nvPr/>
        </p:nvSpPr>
        <p:spPr>
          <a:xfrm>
            <a:off x="514788" y="4698836"/>
            <a:ext cx="8335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First 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column element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third corresponding column element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86DA-494F-61C0-5028-92215B9DB928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A342F-5928-23AD-6666-D1FC1162A2EE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F22D4-1D92-A3E6-7334-B3358C778EEA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F2277-EB09-B7CA-850A-13C643B73BDA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C41A2-BE0C-E9A3-E5ED-6D2FD93459EA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1CD35-C6B5-447B-7915-BE388B9A9EE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D2889-D898-1D0A-90B1-05446A75602C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552754-302F-9F49-C656-B94444D28C8E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EA88-8A50-4927-3E9E-2F67317F9035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070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B448F-C05D-CCC2-7954-B91E33595FCB}"/>
              </a:ext>
            </a:extLst>
          </p:cNvPr>
          <p:cNvSpPr txBox="1"/>
          <p:nvPr/>
        </p:nvSpPr>
        <p:spPr>
          <a:xfrm>
            <a:off x="514788" y="4698836"/>
            <a:ext cx="83646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First 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column element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third corresponding column element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fourth corresponding column element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86DA-494F-61C0-5028-92215B9DB928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A342F-5928-23AD-6666-D1FC1162A2EE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F22D4-1D92-A3E6-7334-B3358C778EEA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F2277-EB09-B7CA-850A-13C643B73BDA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C41A2-BE0C-E9A3-E5ED-6D2FD93459EA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1CD35-C6B5-447B-7915-BE388B9A9EE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D2889-D898-1D0A-90B1-05446A75602C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552754-302F-9F49-C656-B94444D28C8E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EA88-8A50-4927-3E9E-2F67317F9035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E9DA1-55E0-4DED-ABA4-FA89ED55003C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DB914-A0C5-BEAC-E99A-22E3519D321A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45CB3-912F-CDDD-67B8-209ACCC26557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556A8-2062-E9B2-3D40-DE72C2C95D30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1224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5CBCCA-03A1-86D3-A4A3-1F662F47D292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9F00E51-D489-7436-F391-A49D0D6BE1C4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2700BC7-3EE3-E009-3D4E-83ADB7A16453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183D0CF-2563-E7DF-1F9A-1AB38B3BC6D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486DA-494F-61C0-5028-92215B9DB928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A342F-5928-23AD-6666-D1FC1162A2EE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F22D4-1D92-A3E6-7334-B3358C778EEA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F2277-EB09-B7CA-850A-13C643B73BDA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C41A2-BE0C-E9A3-E5ED-6D2FD93459EA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1CD35-C6B5-447B-7915-BE388B9A9EE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D2889-D898-1D0A-90B1-05446A75602C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552754-302F-9F49-C656-B94444D28C8E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5EA88-8A50-4927-3E9E-2F67317F9035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8E9DA1-55E0-4DED-ABA4-FA89ED55003C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CDB914-A0C5-BEAC-E99A-22E3519D321A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545CB3-912F-CDDD-67B8-209ACCC26557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556A8-2062-E9B2-3D40-DE72C2C95D30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9C021-EF2D-29FB-DA98-A64461D91F0E}"/>
              </a:ext>
            </a:extLst>
          </p:cNvPr>
          <p:cNvSpPr txBox="1"/>
          <p:nvPr/>
        </p:nvSpPr>
        <p:spPr>
          <a:xfrm>
            <a:off x="514788" y="4760547"/>
            <a:ext cx="9735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Each thread performs 4 additions.</a:t>
            </a:r>
          </a:p>
          <a:p>
            <a:r>
              <a:rPr lang="en-IN" sz="2000" dirty="0"/>
              <a:t>In case of matrices of size M x N (M rows and N columns) each thread performs </a:t>
            </a:r>
            <a:r>
              <a:rPr lang="en-IN" sz="2000" b="1" dirty="0"/>
              <a:t>M </a:t>
            </a:r>
            <a:r>
              <a:rPr lang="en-IN" sz="2000" dirty="0"/>
              <a:t>additions </a:t>
            </a:r>
          </a:p>
        </p:txBody>
      </p:sp>
    </p:spTree>
    <p:extLst>
      <p:ext uri="{BB962C8B-B14F-4D97-AF65-F5344CB8AC3E}">
        <p14:creationId xmlns:p14="http://schemas.microsoft.com/office/powerpoint/2010/main" val="147346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52756-3B2E-8BE5-FF0A-535654054FE9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65E2B-C4A8-D86B-72DB-74FAB7DA46DC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BAF3E-0152-A30D-79BD-250CC6984798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783DF-08B2-9CA5-E257-CD306DCB24A5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68EE0-FDFE-347E-4E52-460FEBC728B1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AFC311-6BD7-4B8D-7DF8-5A4ED19D8272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FE016-1FC2-9F3B-CE96-699B021FB8AA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C7DEC6-8553-7475-F2B0-FBCFF6A8E4DA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E3A1BA-BC57-5579-C486-C0325B080F3E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1E46D-C982-8E6A-B661-306A47367818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4DA52-B985-1801-3CDB-8C8D93592B2E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B21574-2ED7-4B64-6F69-515ACF594762}"/>
              </a:ext>
            </a:extLst>
          </p:cNvPr>
          <p:cNvSpPr/>
          <p:nvPr/>
        </p:nvSpPr>
        <p:spPr>
          <a:xfrm>
            <a:off x="9830439" y="34821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F786E1-A5BD-3185-2B6A-468C2195AFC1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1B010C-D577-99D3-8FA9-D7DC97557EB9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5A347C-0E4F-F835-5FEF-BF119207004E}"/>
              </a:ext>
            </a:extLst>
          </p:cNvPr>
          <p:cNvSpPr/>
          <p:nvPr/>
        </p:nvSpPr>
        <p:spPr>
          <a:xfrm>
            <a:off x="7911941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EA318-1A88-A1D7-F654-6F8B6EA0B886}"/>
              </a:ext>
            </a:extLst>
          </p:cNvPr>
          <p:cNvSpPr/>
          <p:nvPr/>
        </p:nvSpPr>
        <p:spPr>
          <a:xfrm>
            <a:off x="10440052" y="349156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CAA96-308E-757C-9BD0-30017DD6EC8A}"/>
              </a:ext>
            </a:extLst>
          </p:cNvPr>
          <p:cNvSpPr txBox="1"/>
          <p:nvPr/>
        </p:nvSpPr>
        <p:spPr>
          <a:xfrm>
            <a:off x="891385" y="4259006"/>
            <a:ext cx="6659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Matrices are stored in 1D format (of size MxN) using row major order</a:t>
            </a:r>
          </a:p>
          <a:p>
            <a:endParaRPr lang="en-IN" dirty="0"/>
          </a:p>
          <a:p>
            <a:r>
              <a:rPr lang="en-IN" dirty="0"/>
              <a:t>Lest visualize order in which computations are performed!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5A29E6CE-92F7-AB9D-EA12-115789FFE12D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1552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column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0ED4-F649-1176-506D-C3A2B59D9715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10EB-0367-8BBF-F8BE-72EE83EB29E4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6E990E-854D-3522-1D9D-193745A07955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85644-BF94-09B9-6FCB-626CC39D3068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7DAA7-6F6D-C0F2-9F0A-655E91A3D1F9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754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column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51242-AD5D-4A02-7509-8F61B542678B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8256D-BE99-CEF0-8A40-DFED19B808E1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EB05B8-3216-5A0B-F88B-55508CA4ECF8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5C230-D00A-4C4A-482F-2BF32CB68000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FC48E-F5F4-11C9-7901-F7C976D8C11A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760B08-8B7B-3D37-02A3-ED2652D79013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17C7D-F0C6-B967-9577-2603140466CC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EA7FA3-CACD-4859-A729-6BFCF62A6FBC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FDD2F-0284-4F87-0B13-8A22FE817F62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74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1857813" y="1997223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4760865" y="1997223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4284294" y="2653484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294" y="2653484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7240540" y="265119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40" y="2651193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2832165" y="371588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5679887" y="3713712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487207" y="4681184"/>
            <a:ext cx="70710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Matrix Addition 1D thread block and 1D grid can be performed by </a:t>
            </a:r>
          </a:p>
          <a:p>
            <a:pPr marL="457200" indent="-457200">
              <a:buAutoNum type="arabicPeriod"/>
            </a:pPr>
            <a:r>
              <a:rPr lang="en-US" sz="2000" dirty="0"/>
              <a:t>Distributing computations row wise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Distributing computations column wise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IN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820E87-FAFE-4AB7-98E8-96F72CB37DB6}"/>
              </a:ext>
            </a:extLst>
          </p:cNvPr>
          <p:cNvGrpSpPr/>
          <p:nvPr/>
        </p:nvGrpSpPr>
        <p:grpSpPr>
          <a:xfrm>
            <a:off x="7749105" y="2015953"/>
            <a:ext cx="2333930" cy="1728031"/>
            <a:chOff x="8426783" y="1478401"/>
            <a:chExt cx="2333930" cy="17280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690E3D-A6E4-48FA-330F-1C70A42CC44C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E85B7F-3CD0-D01A-B5BB-5D8C2EE668E3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7F124A-F7F2-F72A-491B-76DA5FF5AE44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AFBE92-9BD4-D78F-845D-7DB9A076E8E8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E1C7C8-404F-C15A-0A36-13760ED796B0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3F3CBE-5427-4FAB-573C-30B7AB81C41D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1B739-7C23-77C2-85EF-9068C68E8088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0516E9-ABD8-254D-D91B-40EB1EC01689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DB9943-C800-B436-E9A8-13898E599F89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858C6F-64C3-AE90-3352-D5EF6CA2F78F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F4026B-9938-CE86-6B7C-0975CCCBD795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2AA601-EDBD-8A56-5711-050FAFF7C093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BF9205-974B-449F-E731-AA93C1DDC331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256428-6305-B575-F5B8-9C0D8EE35420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9054F-C492-CD09-B864-DDB4486D4506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91A8A8-5C67-DB2F-1CA3-A3C15532CCCF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68EDEB-DA99-5FB5-7BB8-74C4C1FD90BA}"/>
              </a:ext>
            </a:extLst>
          </p:cNvPr>
          <p:cNvSpPr txBox="1"/>
          <p:nvPr/>
        </p:nvSpPr>
        <p:spPr>
          <a:xfrm>
            <a:off x="8605374" y="374398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77946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third corresponding column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3C307-0C96-96E8-6645-E4B650A301C3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0EF773-65FD-635F-8595-D421E6B43128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72D9E-16B7-1472-CDE2-D2E401D6F5B3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20670-F4F1-C360-D931-907803A0089F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2396B-FA6F-30AE-06F1-2335B1C93683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3B83-C201-4CD5-45F1-0CB1F0B12764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614C7D-F9B3-2929-C071-87DD6BE00062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E14DB2-FD32-E64C-9BF1-E561DED2BCA2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6C6EDE-A98C-71B3-22C5-0F861E073A23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DF9CE4-FDD7-A9BF-A024-D252CFC3246D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8CF5E-0515-035B-4217-961080E6BC71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E90EEA-4DCE-D86B-819F-C18DCB57D074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B8EBF6-B541-8D8F-CC1E-82125450D52C}"/>
              </a:ext>
            </a:extLst>
          </p:cNvPr>
          <p:cNvSpPr/>
          <p:nvPr/>
        </p:nvSpPr>
        <p:spPr>
          <a:xfrm>
            <a:off x="7911941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3650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D14F2-8F18-8E72-CEC3-D8ED5F522EA6}"/>
              </a:ext>
            </a:extLst>
          </p:cNvPr>
          <p:cNvSpPr/>
          <p:nvPr/>
        </p:nvSpPr>
        <p:spPr>
          <a:xfrm>
            <a:off x="104126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0E6AF-3008-5A77-A710-CCE41D6FCD84}"/>
              </a:ext>
            </a:extLst>
          </p:cNvPr>
          <p:cNvSpPr/>
          <p:nvPr/>
        </p:nvSpPr>
        <p:spPr>
          <a:xfrm>
            <a:off x="359317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7258D-65BC-A1F8-8298-2A531D3D5FB7}"/>
              </a:ext>
            </a:extLst>
          </p:cNvPr>
          <p:cNvSpPr/>
          <p:nvPr/>
        </p:nvSpPr>
        <p:spPr>
          <a:xfrm>
            <a:off x="612320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BD28B-9F4F-1D12-E494-DC7D57F0343F}"/>
              </a:ext>
            </a:extLst>
          </p:cNvPr>
          <p:cNvSpPr/>
          <p:nvPr/>
        </p:nvSpPr>
        <p:spPr>
          <a:xfrm>
            <a:off x="8651317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DE314-789E-F2F0-2085-5EFD3695709C}"/>
              </a:ext>
            </a:extLst>
          </p:cNvPr>
          <p:cNvSpPr/>
          <p:nvPr/>
        </p:nvSpPr>
        <p:spPr>
          <a:xfrm>
            <a:off x="1643012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4D300-CA4F-4559-FE35-5A95ED90A203}"/>
              </a:ext>
            </a:extLst>
          </p:cNvPr>
          <p:cNvSpPr/>
          <p:nvPr/>
        </p:nvSpPr>
        <p:spPr>
          <a:xfrm>
            <a:off x="4194918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95298-C7FB-37E2-50C9-334567C953B9}"/>
              </a:ext>
            </a:extLst>
          </p:cNvPr>
          <p:cNvSpPr/>
          <p:nvPr/>
        </p:nvSpPr>
        <p:spPr>
          <a:xfrm>
            <a:off x="672495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9F0A57-4F44-C255-D0D3-6D715BEB2B57}"/>
              </a:ext>
            </a:extLst>
          </p:cNvPr>
          <p:cNvSpPr/>
          <p:nvPr/>
        </p:nvSpPr>
        <p:spPr>
          <a:xfrm>
            <a:off x="9253063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B22784-62A2-9EF4-0125-D16FACA29855}"/>
              </a:ext>
            </a:extLst>
          </p:cNvPr>
          <p:cNvSpPr/>
          <p:nvPr/>
        </p:nvSpPr>
        <p:spPr>
          <a:xfrm>
            <a:off x="2256536" y="181389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24E3F-BC61-B9F0-885A-0B6D0F5A9660}"/>
              </a:ext>
            </a:extLst>
          </p:cNvPr>
          <p:cNvSpPr/>
          <p:nvPr/>
        </p:nvSpPr>
        <p:spPr>
          <a:xfrm>
            <a:off x="4808442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DB2721-8CDD-8425-A063-6556E51C209C}"/>
              </a:ext>
            </a:extLst>
          </p:cNvPr>
          <p:cNvSpPr/>
          <p:nvPr/>
        </p:nvSpPr>
        <p:spPr>
          <a:xfrm>
            <a:off x="7338476" y="18003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C437-C019-01F6-A96B-C40850A6CADC}"/>
              </a:ext>
            </a:extLst>
          </p:cNvPr>
          <p:cNvSpPr/>
          <p:nvPr/>
        </p:nvSpPr>
        <p:spPr>
          <a:xfrm>
            <a:off x="9866587" y="180972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8B5DF5-5FB9-0A14-3A31-4B0DC2960A0A}"/>
              </a:ext>
            </a:extLst>
          </p:cNvPr>
          <p:cNvSpPr/>
          <p:nvPr/>
        </p:nvSpPr>
        <p:spPr>
          <a:xfrm>
            <a:off x="2866149" y="182326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8828F0-2FBB-5F43-891B-29231A057D40}"/>
              </a:ext>
            </a:extLst>
          </p:cNvPr>
          <p:cNvSpPr/>
          <p:nvPr/>
        </p:nvSpPr>
        <p:spPr>
          <a:xfrm>
            <a:off x="5418055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D319DF-D1F2-4E99-B649-45505D0D3341}"/>
              </a:ext>
            </a:extLst>
          </p:cNvPr>
          <p:cNvSpPr/>
          <p:nvPr/>
        </p:nvSpPr>
        <p:spPr>
          <a:xfrm>
            <a:off x="7948089" y="180972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29C35-09B9-6C1B-BD10-B235D1F08EC2}"/>
              </a:ext>
            </a:extLst>
          </p:cNvPr>
          <p:cNvSpPr/>
          <p:nvPr/>
        </p:nvSpPr>
        <p:spPr>
          <a:xfrm>
            <a:off x="10476200" y="181908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75EC34-F970-E23E-D5F6-9E159FEEF815}"/>
              </a:ext>
            </a:extLst>
          </p:cNvPr>
          <p:cNvSpPr txBox="1"/>
          <p:nvPr/>
        </p:nvSpPr>
        <p:spPr>
          <a:xfrm>
            <a:off x="168606" y="170587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586F2C-E20C-9249-F926-FCFA318EF283}"/>
              </a:ext>
            </a:extLst>
          </p:cNvPr>
          <p:cNvSpPr/>
          <p:nvPr/>
        </p:nvSpPr>
        <p:spPr>
          <a:xfrm>
            <a:off x="100511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221A62A-C1B1-0B81-D220-4A9B7E919156}"/>
              </a:ext>
            </a:extLst>
          </p:cNvPr>
          <p:cNvSpPr/>
          <p:nvPr/>
        </p:nvSpPr>
        <p:spPr>
          <a:xfrm>
            <a:off x="355702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AEED92-4758-2F06-DAA4-A86AF1A8242B}"/>
              </a:ext>
            </a:extLst>
          </p:cNvPr>
          <p:cNvSpPr/>
          <p:nvPr/>
        </p:nvSpPr>
        <p:spPr>
          <a:xfrm>
            <a:off x="608705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49915B-16D9-F870-6213-B4430205C8DD}"/>
              </a:ext>
            </a:extLst>
          </p:cNvPr>
          <p:cNvSpPr/>
          <p:nvPr/>
        </p:nvSpPr>
        <p:spPr>
          <a:xfrm>
            <a:off x="8615169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170E9F-5228-F1FB-E9F2-24F9149D34C9}"/>
              </a:ext>
            </a:extLst>
          </p:cNvPr>
          <p:cNvSpPr/>
          <p:nvPr/>
        </p:nvSpPr>
        <p:spPr>
          <a:xfrm>
            <a:off x="1606864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F2D14-991C-7653-02E0-9AE14853487A}"/>
              </a:ext>
            </a:extLst>
          </p:cNvPr>
          <p:cNvSpPr/>
          <p:nvPr/>
        </p:nvSpPr>
        <p:spPr>
          <a:xfrm>
            <a:off x="4158770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ABC152-3BB6-68AD-571C-1DBA6B154104}"/>
              </a:ext>
            </a:extLst>
          </p:cNvPr>
          <p:cNvSpPr/>
          <p:nvPr/>
        </p:nvSpPr>
        <p:spPr>
          <a:xfrm>
            <a:off x="668880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932636-BA91-B65B-DD9C-F763F9CBDE17}"/>
              </a:ext>
            </a:extLst>
          </p:cNvPr>
          <p:cNvSpPr/>
          <p:nvPr/>
        </p:nvSpPr>
        <p:spPr>
          <a:xfrm>
            <a:off x="9216915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14CC66-573D-6D1B-55B4-EFCE6A48BAD1}"/>
              </a:ext>
            </a:extLst>
          </p:cNvPr>
          <p:cNvSpPr/>
          <p:nvPr/>
        </p:nvSpPr>
        <p:spPr>
          <a:xfrm>
            <a:off x="2220388" y="270020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78FF9A-8D07-4294-0CD0-36DF41A53C18}"/>
              </a:ext>
            </a:extLst>
          </p:cNvPr>
          <p:cNvSpPr/>
          <p:nvPr/>
        </p:nvSpPr>
        <p:spPr>
          <a:xfrm>
            <a:off x="4772294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9DEFD-1490-A541-93B6-F4713B55C466}"/>
              </a:ext>
            </a:extLst>
          </p:cNvPr>
          <p:cNvSpPr/>
          <p:nvPr/>
        </p:nvSpPr>
        <p:spPr>
          <a:xfrm>
            <a:off x="7302328" y="268666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5C43AE-6AE7-7082-8F94-06FACAEC3B9B}"/>
              </a:ext>
            </a:extLst>
          </p:cNvPr>
          <p:cNvSpPr/>
          <p:nvPr/>
        </p:nvSpPr>
        <p:spPr>
          <a:xfrm>
            <a:off x="9830439" y="269602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1E2F51-011B-AAC2-BF80-E56904D31D21}"/>
              </a:ext>
            </a:extLst>
          </p:cNvPr>
          <p:cNvSpPr/>
          <p:nvPr/>
        </p:nvSpPr>
        <p:spPr>
          <a:xfrm>
            <a:off x="2830001" y="270956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2C282E-5E07-E190-FCAC-77DC40D41D9B}"/>
              </a:ext>
            </a:extLst>
          </p:cNvPr>
          <p:cNvSpPr/>
          <p:nvPr/>
        </p:nvSpPr>
        <p:spPr>
          <a:xfrm>
            <a:off x="5381907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817F2-AD0B-E23C-EC34-8E1E1EAA0AC3}"/>
              </a:ext>
            </a:extLst>
          </p:cNvPr>
          <p:cNvSpPr/>
          <p:nvPr/>
        </p:nvSpPr>
        <p:spPr>
          <a:xfrm>
            <a:off x="7911941" y="269602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CDC613-129E-CD1A-6DB4-DEEFF1F0571D}"/>
              </a:ext>
            </a:extLst>
          </p:cNvPr>
          <p:cNvSpPr/>
          <p:nvPr/>
        </p:nvSpPr>
        <p:spPr>
          <a:xfrm>
            <a:off x="10440052" y="270539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D60F3D-34B7-4986-0431-FA9F73B7AAC7}"/>
              </a:ext>
            </a:extLst>
          </p:cNvPr>
          <p:cNvSpPr txBox="1"/>
          <p:nvPr/>
        </p:nvSpPr>
        <p:spPr>
          <a:xfrm>
            <a:off x="185396" y="259217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10E501-9C3E-B826-F0CB-D17DFFA05C47}"/>
              </a:ext>
            </a:extLst>
          </p:cNvPr>
          <p:cNvSpPr txBox="1"/>
          <p:nvPr/>
        </p:nvSpPr>
        <p:spPr>
          <a:xfrm>
            <a:off x="168606" y="339832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/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DBB099-084B-F636-A4CF-7093AA4E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2232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/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B81846-1F72-2063-8A55-5D38259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7" y="3124322"/>
                <a:ext cx="3494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9DCBA2-C851-600D-ED70-B5D8D9A36E59}"/>
              </a:ext>
            </a:extLst>
          </p:cNvPr>
          <p:cNvSpPr txBox="1"/>
          <p:nvPr/>
        </p:nvSpPr>
        <p:spPr>
          <a:xfrm>
            <a:off x="551082" y="4596652"/>
            <a:ext cx="98245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first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second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third corresponding column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All threads perform addition of fourth corresponding column element</a:t>
            </a:r>
          </a:p>
          <a:p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D42F3-F5D7-C23E-AA13-6E15DFE3AD7D}"/>
              </a:ext>
            </a:extLst>
          </p:cNvPr>
          <p:cNvSpPr/>
          <p:nvPr/>
        </p:nvSpPr>
        <p:spPr>
          <a:xfrm>
            <a:off x="1718116" y="4119900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4ADE62-B90B-E204-FACF-D6DA82DD615E}"/>
              </a:ext>
            </a:extLst>
          </p:cNvPr>
          <p:cNvSpPr/>
          <p:nvPr/>
        </p:nvSpPr>
        <p:spPr>
          <a:xfrm>
            <a:off x="4270022" y="4119900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5E175F-4675-E18D-E152-AE6545D1AA46}"/>
              </a:ext>
            </a:extLst>
          </p:cNvPr>
          <p:cNvSpPr/>
          <p:nvPr/>
        </p:nvSpPr>
        <p:spPr>
          <a:xfrm>
            <a:off x="6725114" y="4119900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0A8179-7AB8-933F-6820-D516FADF5BD6}"/>
              </a:ext>
            </a:extLst>
          </p:cNvPr>
          <p:cNvSpPr/>
          <p:nvPr/>
        </p:nvSpPr>
        <p:spPr>
          <a:xfrm>
            <a:off x="9253225" y="4119900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554CCA-2A19-F680-C65E-584927FD0A71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0DFC9-34CD-AE94-2D97-9BB80079B416}"/>
              </a:ext>
            </a:extLst>
          </p:cNvPr>
          <p:cNvSpPr/>
          <p:nvPr/>
        </p:nvSpPr>
        <p:spPr>
          <a:xfrm>
            <a:off x="1005118" y="348637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C67FC0-C010-19A2-70DE-593318E63E45}"/>
              </a:ext>
            </a:extLst>
          </p:cNvPr>
          <p:cNvSpPr/>
          <p:nvPr/>
        </p:nvSpPr>
        <p:spPr>
          <a:xfrm>
            <a:off x="3557024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F9CA1E-3A0E-5097-6CBF-54061F2F41D2}"/>
              </a:ext>
            </a:extLst>
          </p:cNvPr>
          <p:cNvSpPr/>
          <p:nvPr/>
        </p:nvSpPr>
        <p:spPr>
          <a:xfrm>
            <a:off x="6087058" y="3472834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C78B15-7380-54B2-8D1A-FF9FC4FC5F66}"/>
              </a:ext>
            </a:extLst>
          </p:cNvPr>
          <p:cNvSpPr/>
          <p:nvPr/>
        </p:nvSpPr>
        <p:spPr>
          <a:xfrm>
            <a:off x="8615169" y="348219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F5F7CD-BDBB-AAB0-9BC6-7E5E6C323683}"/>
              </a:ext>
            </a:extLst>
          </p:cNvPr>
          <p:cNvSpPr/>
          <p:nvPr/>
        </p:nvSpPr>
        <p:spPr>
          <a:xfrm>
            <a:off x="1606864" y="348637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896D17-FE14-1711-69AF-DF2B2F51833D}"/>
              </a:ext>
            </a:extLst>
          </p:cNvPr>
          <p:cNvSpPr/>
          <p:nvPr/>
        </p:nvSpPr>
        <p:spPr>
          <a:xfrm>
            <a:off x="4158770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BF1E82-03A5-7E4F-834D-B676700E5B08}"/>
              </a:ext>
            </a:extLst>
          </p:cNvPr>
          <p:cNvSpPr/>
          <p:nvPr/>
        </p:nvSpPr>
        <p:spPr>
          <a:xfrm>
            <a:off x="6688804" y="347283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E04C6A-E7DD-9DFE-0251-B3A8A78D3296}"/>
              </a:ext>
            </a:extLst>
          </p:cNvPr>
          <p:cNvSpPr/>
          <p:nvPr/>
        </p:nvSpPr>
        <p:spPr>
          <a:xfrm>
            <a:off x="9216915" y="348219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3D2549-57C8-652E-E304-04B48A481BAA}"/>
              </a:ext>
            </a:extLst>
          </p:cNvPr>
          <p:cNvSpPr/>
          <p:nvPr/>
        </p:nvSpPr>
        <p:spPr>
          <a:xfrm>
            <a:off x="2220388" y="348637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85D55-BAD5-27E4-7762-F0451EB91E5F}"/>
              </a:ext>
            </a:extLst>
          </p:cNvPr>
          <p:cNvSpPr/>
          <p:nvPr/>
        </p:nvSpPr>
        <p:spPr>
          <a:xfrm>
            <a:off x="4772294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09495D-0ED6-39A0-4017-EC5B23B16584}"/>
              </a:ext>
            </a:extLst>
          </p:cNvPr>
          <p:cNvSpPr/>
          <p:nvPr/>
        </p:nvSpPr>
        <p:spPr>
          <a:xfrm>
            <a:off x="7302328" y="34728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857938-94E7-96D6-DF27-BD509C05577C}"/>
              </a:ext>
            </a:extLst>
          </p:cNvPr>
          <p:cNvSpPr/>
          <p:nvPr/>
        </p:nvSpPr>
        <p:spPr>
          <a:xfrm>
            <a:off x="9830439" y="34821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E63777-AA00-6929-C705-B4E9DADB203A}"/>
              </a:ext>
            </a:extLst>
          </p:cNvPr>
          <p:cNvSpPr/>
          <p:nvPr/>
        </p:nvSpPr>
        <p:spPr>
          <a:xfrm>
            <a:off x="2830001" y="349573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25A380-D20D-179A-EF25-7F2214E49118}"/>
              </a:ext>
            </a:extLst>
          </p:cNvPr>
          <p:cNvSpPr/>
          <p:nvPr/>
        </p:nvSpPr>
        <p:spPr>
          <a:xfrm>
            <a:off x="5381907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A347D8-EA09-4A0C-78D3-E68A1D8A597F}"/>
              </a:ext>
            </a:extLst>
          </p:cNvPr>
          <p:cNvSpPr/>
          <p:nvPr/>
        </p:nvSpPr>
        <p:spPr>
          <a:xfrm>
            <a:off x="7911941" y="3482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6712B2-C984-26EB-498E-9241AF99596B}"/>
              </a:ext>
            </a:extLst>
          </p:cNvPr>
          <p:cNvSpPr/>
          <p:nvPr/>
        </p:nvSpPr>
        <p:spPr>
          <a:xfrm>
            <a:off x="10440052" y="349156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9489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E5344-E4A3-6CB0-EC2F-72DF0B330877}"/>
              </a:ext>
            </a:extLst>
          </p:cNvPr>
          <p:cNvSpPr txBox="1"/>
          <p:nvPr/>
        </p:nvSpPr>
        <p:spPr>
          <a:xfrm>
            <a:off x="514788" y="4701243"/>
            <a:ext cx="80030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Assume matrices of size M x N where M number of rows and N number of columns</a:t>
            </a:r>
          </a:p>
          <a:p>
            <a:r>
              <a:rPr lang="en-IN" dirty="0"/>
              <a:t>Thread Block and Grid Configuration</a:t>
            </a:r>
          </a:p>
          <a:p>
            <a:endParaRPr lang="en-IN" dirty="0"/>
          </a:p>
          <a:p>
            <a:r>
              <a:rPr lang="en-IN" dirty="0"/>
              <a:t>dim3 threads(2,1,1);</a:t>
            </a:r>
          </a:p>
          <a:p>
            <a:r>
              <a:rPr lang="en-IN" dirty="0"/>
              <a:t>dim3 blocks( ceil(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/(double)threads.x), 1,1);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F5354-5A3B-3D6D-E93D-131F66DE73E0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F10CB-0F7E-8157-5D91-7D80B280179D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E63CB-096F-9101-A887-9272C44086A9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9FA14C-519B-6318-7669-E4D316895F1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72B52-A409-61F4-C337-09AB427894CF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DCF31-4A95-ECAC-A6F3-E0686FFCDE58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83728-086D-5D08-5FEA-AF9EA5E9D161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00EDF-4A48-693D-DD6C-29D05412C6DB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8BEBC-8CF6-01E3-E2E0-72C9D75DB817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BA6EA-EB0D-50BB-0EF2-840070174EE3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6EA7D9-6C43-B81A-A605-53879177516D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721ABE-F741-5B04-7CEF-0F58173C7FA7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CF70D-CB10-AAD5-2745-92CB830E1B9C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1E4EF-F3AD-981E-8683-4FA4537287B9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97808A-997D-1A4B-4C1F-9E97800707E8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392D3-BDDF-15B5-9987-44FF3CA26AA2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A0BCE4-F265-C4CB-4349-8D61B8FAAD1B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A0B04-5B54-2043-7830-1F881C3EEE67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2E20B-6256-3D65-9940-EC5D8E487667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9F64E-713B-E138-565D-330C465D38D9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F5FDC6-C0C8-3F42-6599-4AAAB9ECC083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86812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F5354-5A3B-3D6D-E93D-131F66DE73E0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F10CB-0F7E-8157-5D91-7D80B280179D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E63CB-096F-9101-A887-9272C44086A9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9FA14C-519B-6318-7669-E4D316895F1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72B52-A409-61F4-C337-09AB427894CF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DCF31-4A95-ECAC-A6F3-E0686FFCDE58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83728-086D-5D08-5FEA-AF9EA5E9D161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00EDF-4A48-693D-DD6C-29D05412C6DB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8BEBC-8CF6-01E3-E2E0-72C9D75DB817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BA6EA-EB0D-50BB-0EF2-840070174EE3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6EA7D9-6C43-B81A-A605-53879177516D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721ABE-F741-5B04-7CEF-0F58173C7FA7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CF70D-CB10-AAD5-2745-92CB830E1B9C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1E4EF-F3AD-981E-8683-4FA4537287B9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97808A-997D-1A4B-4C1F-9E97800707E8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392D3-BDDF-15B5-9987-44FF3CA26AA2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A0BCE4-F265-C4CB-4349-8D61B8FAAD1B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A0B04-5B54-2043-7830-1F881C3EEE67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2E20B-6256-3D65-9940-EC5D8E487667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9F64E-713B-E138-565D-330C465D38D9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F5FDC6-C0C8-3F42-6599-4AAAB9ECC083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BD507-6612-82B8-053B-7217494E1C4E}"/>
              </a:ext>
            </a:extLst>
          </p:cNvPr>
          <p:cNvSpPr txBox="1"/>
          <p:nvPr/>
        </p:nvSpPr>
        <p:spPr>
          <a:xfrm>
            <a:off x="287514" y="4712899"/>
            <a:ext cx="11561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If matrices have M = 512 rows and N = 1024 columns, If 1D thread block and 1D grid is considered, How many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thread blocks and total threads launched if threads per block = 128?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00B050"/>
                </a:solidFill>
              </a:rPr>
              <a:t>Considering column wise compute distribution, total blocks = ceil(N/128) = ceil(1024/128) = 8</a:t>
            </a:r>
          </a:p>
          <a:p>
            <a:r>
              <a:rPr lang="en-IN" sz="2000" dirty="0">
                <a:solidFill>
                  <a:srgbClr val="00B050"/>
                </a:solidFill>
              </a:rPr>
              <a:t>Total threads  = Number of blocks X Threads per block = 8 x 128 =  1024 threads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3420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F5354-5A3B-3D6D-E93D-131F66DE73E0}"/>
              </a:ext>
            </a:extLst>
          </p:cNvPr>
          <p:cNvSpPr txBox="1"/>
          <p:nvPr/>
        </p:nvSpPr>
        <p:spPr>
          <a:xfrm>
            <a:off x="443060" y="1364667"/>
            <a:ext cx="347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Column wise compute distribution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F10CB-0F7E-8157-5D91-7D80B280179D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E63CB-096F-9101-A887-9272C44086A9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9FA14C-519B-6318-7669-E4D316895F1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72B52-A409-61F4-C337-09AB427894CF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DCF31-4A95-ECAC-A6F3-E0686FFCDE58}"/>
              </a:ext>
            </a:extLst>
          </p:cNvPr>
          <p:cNvSpPr/>
          <p:nvPr/>
        </p:nvSpPr>
        <p:spPr>
          <a:xfrm rot="16200000">
            <a:off x="6166614" y="157797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83728-086D-5D08-5FEA-AF9EA5E9D161}"/>
              </a:ext>
            </a:extLst>
          </p:cNvPr>
          <p:cNvSpPr/>
          <p:nvPr/>
        </p:nvSpPr>
        <p:spPr>
          <a:xfrm rot="16200000">
            <a:off x="6778208" y="157097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00EDF-4A48-693D-DD6C-29D05412C6DB}"/>
              </a:ext>
            </a:extLst>
          </p:cNvPr>
          <p:cNvSpPr/>
          <p:nvPr/>
        </p:nvSpPr>
        <p:spPr>
          <a:xfrm rot="16200000">
            <a:off x="7411232" y="1600771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88BEBC-8CF6-01E3-E2E0-72C9D75DB817}"/>
              </a:ext>
            </a:extLst>
          </p:cNvPr>
          <p:cNvSpPr/>
          <p:nvPr/>
        </p:nvSpPr>
        <p:spPr>
          <a:xfrm rot="16200000">
            <a:off x="8022826" y="1600709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BA6EA-EB0D-50BB-0EF2-840070174EE3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6EA7D9-6C43-B81A-A605-53879177516D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721ABE-F741-5B04-7CEF-0F58173C7FA7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DCF70D-CB10-AAD5-2745-92CB830E1B9C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1E4EF-F3AD-981E-8683-4FA4537287B9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97808A-997D-1A4B-4C1F-9E97800707E8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392D3-BDDF-15B5-9987-44FF3CA26AA2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A0BCE4-F265-C4CB-4349-8D61B8FAAD1B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5A0B04-5B54-2043-7830-1F881C3EEE67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2E20B-6256-3D65-9940-EC5D8E487667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C9F64E-713B-E138-565D-330C465D38D9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F5FDC6-C0C8-3F42-6599-4AAAB9ECC083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4CED6-3748-EC94-1D51-D3E913C9D57F}"/>
              </a:ext>
            </a:extLst>
          </p:cNvPr>
          <p:cNvSpPr txBox="1"/>
          <p:nvPr/>
        </p:nvSpPr>
        <p:spPr>
          <a:xfrm>
            <a:off x="287514" y="4712899"/>
            <a:ext cx="11431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If matrices have M = 552 rows and N = 648 columns, If 1D thread block and 1D grid is considered, How many</a:t>
            </a:r>
          </a:p>
          <a:p>
            <a:r>
              <a:rPr lang="en-IN" sz="2000" dirty="0">
                <a:solidFill>
                  <a:srgbClr val="C00000"/>
                </a:solidFill>
              </a:rPr>
              <a:t>thread blocks and total threads launched if threads per block = 32?</a:t>
            </a:r>
          </a:p>
          <a:p>
            <a:endParaRPr lang="en-IN" sz="2000" dirty="0"/>
          </a:p>
          <a:p>
            <a:r>
              <a:rPr lang="en-IN" sz="2000" dirty="0">
                <a:solidFill>
                  <a:srgbClr val="00B050"/>
                </a:solidFill>
              </a:rPr>
              <a:t>Considering row wise compute distribution, total blocks = ceil(N/32) = ceil(648/32) = 21 blocks</a:t>
            </a:r>
          </a:p>
          <a:p>
            <a:r>
              <a:rPr lang="en-IN" sz="2000" dirty="0">
                <a:solidFill>
                  <a:srgbClr val="00B050"/>
                </a:solidFill>
              </a:rPr>
              <a:t>Total threads  = Number of blocks X Threads per block = 21 x 32 =  672 threads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6938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6E927-FFA4-6F9A-1362-1A036F4F8613}"/>
              </a:ext>
            </a:extLst>
          </p:cNvPr>
          <p:cNvSpPr txBox="1"/>
          <p:nvPr/>
        </p:nvSpPr>
        <p:spPr>
          <a:xfrm>
            <a:off x="398147" y="1478401"/>
            <a:ext cx="86019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Matrix_Add_using1DBlocks(double *A, double *B, double *C, int M, int N)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int col = threadIdx.x + blockIdx.x * blockDim.x; // Global thread Id</a:t>
            </a:r>
          </a:p>
          <a:p>
            <a:r>
              <a:rPr lang="en-IN" dirty="0"/>
              <a:t>   if(col &lt; N)  // To avoid out of order memory access when  " # threads &gt; N "</a:t>
            </a:r>
          </a:p>
          <a:p>
            <a:r>
              <a:rPr lang="en-IN" dirty="0"/>
              <a:t>   {   </a:t>
            </a:r>
          </a:p>
          <a:p>
            <a:r>
              <a:rPr lang="en-IN" dirty="0"/>
              <a:t>     for(int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M;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</a:t>
            </a:r>
            <a:r>
              <a:rPr lang="pt-BR" dirty="0"/>
              <a:t>C[i*N + </a:t>
            </a:r>
            <a:r>
              <a:rPr lang="en-IN" dirty="0"/>
              <a:t>col</a:t>
            </a:r>
            <a:r>
              <a:rPr lang="pt-BR" dirty="0"/>
              <a:t>] = A[i*N + </a:t>
            </a:r>
            <a:r>
              <a:rPr lang="en-IN" dirty="0"/>
              <a:t>col</a:t>
            </a:r>
            <a:r>
              <a:rPr lang="pt-BR" dirty="0"/>
              <a:t>] + B[i*N + </a:t>
            </a:r>
            <a:r>
              <a:rPr lang="en-IN" dirty="0"/>
              <a:t>col</a:t>
            </a:r>
            <a:r>
              <a:rPr lang="pt-BR" dirty="0"/>
              <a:t>];</a:t>
            </a:r>
            <a:endParaRPr lang="en-IN" dirty="0"/>
          </a:p>
          <a:p>
            <a:r>
              <a:rPr lang="en-IN" dirty="0"/>
              <a:t>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D31A9-4D75-A733-B18B-D180A684C1FE}"/>
              </a:ext>
            </a:extLst>
          </p:cNvPr>
          <p:cNvSpPr/>
          <p:nvPr/>
        </p:nvSpPr>
        <p:spPr>
          <a:xfrm>
            <a:off x="1916389" y="5547483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6BEAB9-A6C3-77B8-EE98-B9DCD56FA72F}"/>
              </a:ext>
            </a:extLst>
          </p:cNvPr>
          <p:cNvSpPr/>
          <p:nvPr/>
        </p:nvSpPr>
        <p:spPr>
          <a:xfrm>
            <a:off x="4468295" y="554748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294FBD-4759-1789-CFDF-F8A3887675E7}"/>
              </a:ext>
            </a:extLst>
          </p:cNvPr>
          <p:cNvSpPr/>
          <p:nvPr/>
        </p:nvSpPr>
        <p:spPr>
          <a:xfrm>
            <a:off x="6923387" y="5547483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46AEB5-185E-B39B-E3BF-C849AA42EC12}"/>
              </a:ext>
            </a:extLst>
          </p:cNvPr>
          <p:cNvSpPr/>
          <p:nvPr/>
        </p:nvSpPr>
        <p:spPr>
          <a:xfrm>
            <a:off x="9451498" y="5547483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3C487-E7EB-DC5A-CD0C-0E549CE82C79}"/>
              </a:ext>
            </a:extLst>
          </p:cNvPr>
          <p:cNvSpPr txBox="1"/>
          <p:nvPr/>
        </p:nvSpPr>
        <p:spPr>
          <a:xfrm>
            <a:off x="187460" y="477865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CAA96-308E-757C-9BD0-30017DD6EC8A}"/>
              </a:ext>
            </a:extLst>
          </p:cNvPr>
          <p:cNvSpPr txBox="1"/>
          <p:nvPr/>
        </p:nvSpPr>
        <p:spPr>
          <a:xfrm>
            <a:off x="3439019" y="6144968"/>
            <a:ext cx="501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Matrix is stored in 1D format using row major order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423F46A-37E7-8E68-D765-E85088F2D785}"/>
              </a:ext>
            </a:extLst>
          </p:cNvPr>
          <p:cNvSpPr/>
          <p:nvPr/>
        </p:nvSpPr>
        <p:spPr>
          <a:xfrm>
            <a:off x="2818614" y="2997724"/>
            <a:ext cx="4940334" cy="1819373"/>
          </a:xfrm>
          <a:custGeom>
            <a:avLst/>
            <a:gdLst>
              <a:gd name="connsiteX0" fmla="*/ 0 w 4940334"/>
              <a:gd name="connsiteY0" fmla="*/ 0 h 1819373"/>
              <a:gd name="connsiteX1" fmla="*/ 4411745 w 4940334"/>
              <a:gd name="connsiteY1" fmla="*/ 509047 h 1819373"/>
              <a:gd name="connsiteX2" fmla="*/ 4694549 w 4940334"/>
              <a:gd name="connsiteY2" fmla="*/ 1819373 h 181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0334" h="1819373">
                <a:moveTo>
                  <a:pt x="0" y="0"/>
                </a:moveTo>
                <a:cubicBezTo>
                  <a:pt x="1814660" y="102909"/>
                  <a:pt x="3629320" y="205818"/>
                  <a:pt x="4411745" y="509047"/>
                </a:cubicBezTo>
                <a:cubicBezTo>
                  <a:pt x="5194170" y="812276"/>
                  <a:pt x="4944359" y="1315824"/>
                  <a:pt x="4694549" y="181937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604C01-6D47-3B8A-EBCF-260B620777DF}"/>
              </a:ext>
            </a:extLst>
          </p:cNvPr>
          <p:cNvSpPr txBox="1"/>
          <p:nvPr/>
        </p:nvSpPr>
        <p:spPr>
          <a:xfrm>
            <a:off x="7561028" y="3428292"/>
            <a:ext cx="457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loop required to add elements of entire col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51F8B-9C33-05B5-25E9-ED7C1362D4E1}"/>
              </a:ext>
            </a:extLst>
          </p:cNvPr>
          <p:cNvSpPr/>
          <p:nvPr/>
        </p:nvSpPr>
        <p:spPr>
          <a:xfrm>
            <a:off x="1184228" y="4917511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428A6-B1EB-F02F-74AD-03E99D5602A7}"/>
              </a:ext>
            </a:extLst>
          </p:cNvPr>
          <p:cNvSpPr/>
          <p:nvPr/>
        </p:nvSpPr>
        <p:spPr>
          <a:xfrm>
            <a:off x="3736134" y="490397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ACF46-0807-7257-144E-102C5425FAE0}"/>
              </a:ext>
            </a:extLst>
          </p:cNvPr>
          <p:cNvSpPr/>
          <p:nvPr/>
        </p:nvSpPr>
        <p:spPr>
          <a:xfrm>
            <a:off x="6266168" y="490397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CCEB9-FDBF-99B6-4028-27B9E300CB3D}"/>
              </a:ext>
            </a:extLst>
          </p:cNvPr>
          <p:cNvSpPr/>
          <p:nvPr/>
        </p:nvSpPr>
        <p:spPr>
          <a:xfrm>
            <a:off x="8794279" y="4913338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C49C7-D5E5-EF68-DC0F-4584E0F24EC9}"/>
              </a:ext>
            </a:extLst>
          </p:cNvPr>
          <p:cNvSpPr/>
          <p:nvPr/>
        </p:nvSpPr>
        <p:spPr>
          <a:xfrm>
            <a:off x="1785974" y="4917511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216E3-F0E3-1CE1-E180-C5DD695087B3}"/>
              </a:ext>
            </a:extLst>
          </p:cNvPr>
          <p:cNvSpPr/>
          <p:nvPr/>
        </p:nvSpPr>
        <p:spPr>
          <a:xfrm>
            <a:off x="4337880" y="490397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886DE-B905-741C-9D66-B64F341CAA4C}"/>
              </a:ext>
            </a:extLst>
          </p:cNvPr>
          <p:cNvSpPr/>
          <p:nvPr/>
        </p:nvSpPr>
        <p:spPr>
          <a:xfrm>
            <a:off x="6867914" y="490397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F7DC5B-0C3B-22CC-6DCF-101CB7B8E7FE}"/>
              </a:ext>
            </a:extLst>
          </p:cNvPr>
          <p:cNvSpPr/>
          <p:nvPr/>
        </p:nvSpPr>
        <p:spPr>
          <a:xfrm>
            <a:off x="9396025" y="491333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D6612-5AA5-FA6E-80AE-F00FF6572A6E}"/>
              </a:ext>
            </a:extLst>
          </p:cNvPr>
          <p:cNvSpPr/>
          <p:nvPr/>
        </p:nvSpPr>
        <p:spPr>
          <a:xfrm>
            <a:off x="2399498" y="4917511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F0F51-A8B5-1542-2CD2-25282709A68E}"/>
              </a:ext>
            </a:extLst>
          </p:cNvPr>
          <p:cNvSpPr/>
          <p:nvPr/>
        </p:nvSpPr>
        <p:spPr>
          <a:xfrm>
            <a:off x="4951404" y="490397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A55248-86D3-C6E2-84D2-359B9A13246B}"/>
              </a:ext>
            </a:extLst>
          </p:cNvPr>
          <p:cNvSpPr/>
          <p:nvPr/>
        </p:nvSpPr>
        <p:spPr>
          <a:xfrm>
            <a:off x="7481438" y="490397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724633-12B0-B8E0-3CA9-EBFC3CE27AE1}"/>
              </a:ext>
            </a:extLst>
          </p:cNvPr>
          <p:cNvSpPr/>
          <p:nvPr/>
        </p:nvSpPr>
        <p:spPr>
          <a:xfrm>
            <a:off x="10009549" y="491333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16A894-2E4A-F952-B8AA-E57D63A2C52D}"/>
              </a:ext>
            </a:extLst>
          </p:cNvPr>
          <p:cNvSpPr/>
          <p:nvPr/>
        </p:nvSpPr>
        <p:spPr>
          <a:xfrm>
            <a:off x="3009111" y="4926876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A41605-0B66-F803-B998-E4CE89FEF695}"/>
              </a:ext>
            </a:extLst>
          </p:cNvPr>
          <p:cNvSpPr/>
          <p:nvPr/>
        </p:nvSpPr>
        <p:spPr>
          <a:xfrm>
            <a:off x="5561017" y="491333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28E93B-6E08-2BCF-9599-9F1B068D0015}"/>
              </a:ext>
            </a:extLst>
          </p:cNvPr>
          <p:cNvSpPr/>
          <p:nvPr/>
        </p:nvSpPr>
        <p:spPr>
          <a:xfrm>
            <a:off x="8091051" y="4913338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2EF7C6-C4B0-915E-178D-0C333AEB20AB}"/>
              </a:ext>
            </a:extLst>
          </p:cNvPr>
          <p:cNvSpPr/>
          <p:nvPr/>
        </p:nvSpPr>
        <p:spPr>
          <a:xfrm>
            <a:off x="10619162" y="4922703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460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2F01-0F42-0761-E62C-92E18415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2800" dirty="0"/>
              <a:t>2D thread block and 2D grid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429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9493F-1C1D-C3B6-3BBF-9D661C8CB985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713541-47DE-B544-F6E3-C6FCCE7B3376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DFA774-ABBD-B74F-4A0E-BF4585442A97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FD82D-1552-8179-8908-45E2BB089637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FB12B5-0C2E-79F2-99D1-03518E4BEE42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C8A580-C21B-6A9E-0384-142B028F2B8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BEA08-464D-A0F8-7C7F-CD81353D3020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A13CB6-8A11-D1C4-7910-EDF773B65BA6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94872F-77AD-1AC6-053E-976609DCFDAC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FEAE8-8EF6-7459-E5D1-EE90D358D52B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DC9D02-876E-CC56-ADBB-6410B34693AE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97E3CF-8C73-FDE2-EBF1-3FF3632013D0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8548E-C51C-7B11-2760-9D2EA5B2F386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0CE751-C4FB-37B4-3DA0-407A30970328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B7A178-8FEB-AC58-9BB7-F90CF1845B89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34EF79-8244-8B46-475B-58C1F7BDA324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08472C-F75D-83EA-B902-5CFC1C7A9C7A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075CF3-3DA6-C74B-ADDB-2E870113447B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AB5AA3-3D25-C38A-8DA4-60716FE6B93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59054-0849-21E3-2B68-BB5FE9FBBAE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64F89-3FCE-E3BA-A16E-21BDE40FA066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33289-99B2-4162-4307-1838973C2793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A17AF-4AED-9B5E-FAD2-D97B267765C9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DEC30E-AE8B-ACC0-93AE-87FF2E815144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57A592-7C8E-4C51-5376-2BCF2278B682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3E7B2-2E88-30D1-B6EE-5D6EC8FC48C3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39266F-28EC-6B30-0901-3A1DD3811D25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F935E3-D097-0227-BF2B-FCC41A059774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AEC666-6904-5053-7D63-91159AE1BB3C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F2245F-D78C-B4E2-49D1-DDB387D53034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780B-3E37-B1CB-0959-4BADB0E5BEEF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573966-6005-7F8E-9234-DC0EBA486729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4E9C5B-F68F-9204-3FCA-7BFF63FC6A1E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9C29F0-A2D4-F495-9A1D-8A8CBCB9651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260EF05-2E8E-EF90-C6ED-949483EC9537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B448D8-9EAA-A472-4E58-78513F3314CF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A0006-8A50-41F3-E0D0-00491020084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AE3B-5482-3887-C162-2C3D9F4F69D1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7F807-99D1-E29C-29F4-655073D93F6C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5F211D-97C8-0AD8-803B-F2C9FE02565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7AF5F1-D068-4212-EE89-8573301641D5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7201D-C86E-A0D4-132B-10E1E0F3A842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77A910-44D0-952F-ADA1-6C514CFCF82B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C9F9A-238F-295C-DFF8-5A332F30C6E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575DE-0F1D-8E69-3CC8-A60166CE3216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E18E80-4EC3-C4C5-20A3-A8EB54580264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5131F8-89B1-7AED-7B20-2F949029E35E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19B9D-98EA-E048-63AB-3EA1EA69FC9F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708B6C-530E-2BF8-A205-A1EFB57D4EDE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4B803F-2BBF-C6FA-D4D5-457A749DDD0E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EFC62CD-7FEB-FE6B-A2D2-8C02473965F5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4CFFED-E6C4-5A78-A236-369FF53E1581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BF66FC-5B40-7E4F-AC16-BADF9B078CE4}"/>
              </a:ext>
            </a:extLst>
          </p:cNvPr>
          <p:cNvSpPr/>
          <p:nvPr/>
        </p:nvSpPr>
        <p:spPr>
          <a:xfrm>
            <a:off x="9021453" y="2349648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AA31EC-EFCB-FCE1-466F-11D22B3B9A7C}"/>
              </a:ext>
            </a:extLst>
          </p:cNvPr>
          <p:cNvSpPr/>
          <p:nvPr/>
        </p:nvSpPr>
        <p:spPr>
          <a:xfrm>
            <a:off x="9616246" y="2359013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699371-F16B-1E99-26E9-0C9C50332F06}"/>
              </a:ext>
            </a:extLst>
          </p:cNvPr>
          <p:cNvSpPr/>
          <p:nvPr/>
        </p:nvSpPr>
        <p:spPr>
          <a:xfrm>
            <a:off x="9021453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787317-D936-1C2F-8F8F-ED817206014D}"/>
              </a:ext>
            </a:extLst>
          </p:cNvPr>
          <p:cNvSpPr/>
          <p:nvPr/>
        </p:nvSpPr>
        <p:spPr>
          <a:xfrm>
            <a:off x="9616245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942D1-C684-E407-EA94-A43548045655}"/>
              </a:ext>
            </a:extLst>
          </p:cNvPr>
          <p:cNvSpPr/>
          <p:nvPr/>
        </p:nvSpPr>
        <p:spPr>
          <a:xfrm>
            <a:off x="9021453" y="3250351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864F42-E749-8B3E-80F2-6BDA4F348B74}"/>
              </a:ext>
            </a:extLst>
          </p:cNvPr>
          <p:cNvSpPr/>
          <p:nvPr/>
        </p:nvSpPr>
        <p:spPr>
          <a:xfrm>
            <a:off x="9616246" y="3259716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35FAEF-C4AC-974C-C036-6236BF6EA079}"/>
              </a:ext>
            </a:extLst>
          </p:cNvPr>
          <p:cNvSpPr/>
          <p:nvPr/>
        </p:nvSpPr>
        <p:spPr>
          <a:xfrm>
            <a:off x="9021453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CE320A-CA81-1F2A-57B2-7D078EEEA1D4}"/>
              </a:ext>
            </a:extLst>
          </p:cNvPr>
          <p:cNvSpPr/>
          <p:nvPr/>
        </p:nvSpPr>
        <p:spPr>
          <a:xfrm>
            <a:off x="9616245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A8A64-A7BD-87FE-B455-8D4F395401F7}"/>
              </a:ext>
            </a:extLst>
          </p:cNvPr>
          <p:cNvSpPr/>
          <p:nvPr/>
        </p:nvSpPr>
        <p:spPr>
          <a:xfrm>
            <a:off x="10215127" y="2359013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D9F570-C65A-7E67-623A-7E0B685FD7DF}"/>
              </a:ext>
            </a:extLst>
          </p:cNvPr>
          <p:cNvSpPr/>
          <p:nvPr/>
        </p:nvSpPr>
        <p:spPr>
          <a:xfrm>
            <a:off x="10809920" y="2368378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C40D14-D009-003E-E54E-752610867CE3}"/>
              </a:ext>
            </a:extLst>
          </p:cNvPr>
          <p:cNvSpPr/>
          <p:nvPr/>
        </p:nvSpPr>
        <p:spPr>
          <a:xfrm>
            <a:off x="10215127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C92D4B-D49B-B285-67B0-E25196455827}"/>
              </a:ext>
            </a:extLst>
          </p:cNvPr>
          <p:cNvSpPr/>
          <p:nvPr/>
        </p:nvSpPr>
        <p:spPr>
          <a:xfrm>
            <a:off x="10809919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0AC94B-9037-0577-266C-7A25DCFC794A}"/>
              </a:ext>
            </a:extLst>
          </p:cNvPr>
          <p:cNvSpPr/>
          <p:nvPr/>
        </p:nvSpPr>
        <p:spPr>
          <a:xfrm>
            <a:off x="10215127" y="3259716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774515-DDEC-E9A7-8481-199F242C2B18}"/>
              </a:ext>
            </a:extLst>
          </p:cNvPr>
          <p:cNvSpPr/>
          <p:nvPr/>
        </p:nvSpPr>
        <p:spPr>
          <a:xfrm>
            <a:off x="10809920" y="3269081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CCBF29-A3C7-A6C5-131A-DA765585B732}"/>
              </a:ext>
            </a:extLst>
          </p:cNvPr>
          <p:cNvSpPr/>
          <p:nvPr/>
        </p:nvSpPr>
        <p:spPr>
          <a:xfrm>
            <a:off x="10215127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9BE7A0-3A31-3335-928D-6280F21BE7A9}"/>
              </a:ext>
            </a:extLst>
          </p:cNvPr>
          <p:cNvSpPr/>
          <p:nvPr/>
        </p:nvSpPr>
        <p:spPr>
          <a:xfrm>
            <a:off x="10809919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54CB8F-EF58-F9EA-2F8E-856D947AAFF3}"/>
              </a:ext>
            </a:extLst>
          </p:cNvPr>
          <p:cNvSpPr txBox="1"/>
          <p:nvPr/>
        </p:nvSpPr>
        <p:spPr>
          <a:xfrm>
            <a:off x="7374259" y="406613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D85BD-FA7E-D4EB-7DC7-AF49F356FC88}"/>
              </a:ext>
            </a:extLst>
          </p:cNvPr>
          <p:cNvSpPr txBox="1"/>
          <p:nvPr/>
        </p:nvSpPr>
        <p:spPr>
          <a:xfrm>
            <a:off x="9030187" y="19414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98CF8B-12D9-59D5-F16F-0B1501F7EF54}"/>
              </a:ext>
            </a:extLst>
          </p:cNvPr>
          <p:cNvSpPr txBox="1"/>
          <p:nvPr/>
        </p:nvSpPr>
        <p:spPr>
          <a:xfrm>
            <a:off x="10202303" y="19510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79DFB7-3D73-DF83-C0AF-2A0BC0AEEB96}"/>
              </a:ext>
            </a:extLst>
          </p:cNvPr>
          <p:cNvSpPr txBox="1"/>
          <p:nvPr/>
        </p:nvSpPr>
        <p:spPr>
          <a:xfrm>
            <a:off x="10146850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976598-ADB5-3B55-71E8-F2F5710A4BA3}"/>
              </a:ext>
            </a:extLst>
          </p:cNvPr>
          <p:cNvSpPr txBox="1"/>
          <p:nvPr/>
        </p:nvSpPr>
        <p:spPr>
          <a:xfrm>
            <a:off x="8974734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B8E8EA-30DA-2468-A28B-178FFA8811E5}"/>
              </a:ext>
            </a:extLst>
          </p:cNvPr>
          <p:cNvSpPr txBox="1"/>
          <p:nvPr/>
        </p:nvSpPr>
        <p:spPr>
          <a:xfrm>
            <a:off x="514788" y="4974114"/>
            <a:ext cx="7740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Computations are divided per thread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Each thread is responsible to compute one element of result matrix C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If matrix size is M x N, we need to launch at least M*N threads</a:t>
            </a:r>
          </a:p>
        </p:txBody>
      </p:sp>
    </p:spTree>
    <p:extLst>
      <p:ext uri="{BB962C8B-B14F-4D97-AF65-F5344CB8AC3E}">
        <p14:creationId xmlns:p14="http://schemas.microsoft.com/office/powerpoint/2010/main" val="4217919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9493F-1C1D-C3B6-3BBF-9D661C8CB985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713541-47DE-B544-F6E3-C6FCCE7B3376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DFA774-ABBD-B74F-4A0E-BF4585442A97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FD82D-1552-8179-8908-45E2BB089637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FB12B5-0C2E-79F2-99D1-03518E4BEE42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C8A580-C21B-6A9E-0384-142B028F2B8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BEA08-464D-A0F8-7C7F-CD81353D3020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A13CB6-8A11-D1C4-7910-EDF773B65BA6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94872F-77AD-1AC6-053E-976609DCFDAC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FEAE8-8EF6-7459-E5D1-EE90D358D52B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DC9D02-876E-CC56-ADBB-6410B34693AE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97E3CF-8C73-FDE2-EBF1-3FF3632013D0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8548E-C51C-7B11-2760-9D2EA5B2F386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0CE751-C4FB-37B4-3DA0-407A30970328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B7A178-8FEB-AC58-9BB7-F90CF1845B89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34EF79-8244-8B46-475B-58C1F7BDA324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08472C-F75D-83EA-B902-5CFC1C7A9C7A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075CF3-3DA6-C74B-ADDB-2E870113447B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AB5AA3-3D25-C38A-8DA4-60716FE6B93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59054-0849-21E3-2B68-BB5FE9FBBAE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64F89-3FCE-E3BA-A16E-21BDE40FA066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33289-99B2-4162-4307-1838973C2793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A17AF-4AED-9B5E-FAD2-D97B267765C9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DEC30E-AE8B-ACC0-93AE-87FF2E815144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57A592-7C8E-4C51-5376-2BCF2278B682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3E7B2-2E88-30D1-B6EE-5D6EC8FC48C3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39266F-28EC-6B30-0901-3A1DD3811D25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F935E3-D097-0227-BF2B-FCC41A059774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AEC666-6904-5053-7D63-91159AE1BB3C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F2245F-D78C-B4E2-49D1-DDB387D53034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780B-3E37-B1CB-0959-4BADB0E5BEEF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573966-6005-7F8E-9234-DC0EBA486729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4E9C5B-F68F-9204-3FCA-7BFF63FC6A1E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9C29F0-A2D4-F495-9A1D-8A8CBCB9651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260EF05-2E8E-EF90-C6ED-949483EC9537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B448D8-9EAA-A472-4E58-78513F3314CF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A0006-8A50-41F3-E0D0-00491020084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AE3B-5482-3887-C162-2C3D9F4F69D1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7F807-99D1-E29C-29F4-655073D93F6C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5F211D-97C8-0AD8-803B-F2C9FE02565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7AF5F1-D068-4212-EE89-8573301641D5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7201D-C86E-A0D4-132B-10E1E0F3A842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77A910-44D0-952F-ADA1-6C514CFCF82B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C9F9A-238F-295C-DFF8-5A332F30C6E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575DE-0F1D-8E69-3CC8-A60166CE3216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E18E80-4EC3-C4C5-20A3-A8EB54580264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5131F8-89B1-7AED-7B20-2F949029E35E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19B9D-98EA-E048-63AB-3EA1EA69FC9F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708B6C-530E-2BF8-A205-A1EFB57D4EDE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4B803F-2BBF-C6FA-D4D5-457A749DDD0E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EFC62CD-7FEB-FE6B-A2D2-8C02473965F5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4CFFED-E6C4-5A78-A236-369FF53E1581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BF66FC-5B40-7E4F-AC16-BADF9B078CE4}"/>
              </a:ext>
            </a:extLst>
          </p:cNvPr>
          <p:cNvSpPr/>
          <p:nvPr/>
        </p:nvSpPr>
        <p:spPr>
          <a:xfrm>
            <a:off x="9021453" y="2349648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AA31EC-EFCB-FCE1-466F-11D22B3B9A7C}"/>
              </a:ext>
            </a:extLst>
          </p:cNvPr>
          <p:cNvSpPr/>
          <p:nvPr/>
        </p:nvSpPr>
        <p:spPr>
          <a:xfrm>
            <a:off x="9616246" y="2359013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699371-F16B-1E99-26E9-0C9C50332F06}"/>
              </a:ext>
            </a:extLst>
          </p:cNvPr>
          <p:cNvSpPr/>
          <p:nvPr/>
        </p:nvSpPr>
        <p:spPr>
          <a:xfrm>
            <a:off x="9021453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787317-D936-1C2F-8F8F-ED817206014D}"/>
              </a:ext>
            </a:extLst>
          </p:cNvPr>
          <p:cNvSpPr/>
          <p:nvPr/>
        </p:nvSpPr>
        <p:spPr>
          <a:xfrm>
            <a:off x="9616245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942D1-C684-E407-EA94-A43548045655}"/>
              </a:ext>
            </a:extLst>
          </p:cNvPr>
          <p:cNvSpPr/>
          <p:nvPr/>
        </p:nvSpPr>
        <p:spPr>
          <a:xfrm>
            <a:off x="9021453" y="3250351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864F42-E749-8B3E-80F2-6BDA4F348B74}"/>
              </a:ext>
            </a:extLst>
          </p:cNvPr>
          <p:cNvSpPr/>
          <p:nvPr/>
        </p:nvSpPr>
        <p:spPr>
          <a:xfrm>
            <a:off x="9616246" y="3259716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35FAEF-C4AC-974C-C036-6236BF6EA079}"/>
              </a:ext>
            </a:extLst>
          </p:cNvPr>
          <p:cNvSpPr/>
          <p:nvPr/>
        </p:nvSpPr>
        <p:spPr>
          <a:xfrm>
            <a:off x="9021453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CE320A-CA81-1F2A-57B2-7D078EEEA1D4}"/>
              </a:ext>
            </a:extLst>
          </p:cNvPr>
          <p:cNvSpPr/>
          <p:nvPr/>
        </p:nvSpPr>
        <p:spPr>
          <a:xfrm>
            <a:off x="9616245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A8A64-A7BD-87FE-B455-8D4F395401F7}"/>
              </a:ext>
            </a:extLst>
          </p:cNvPr>
          <p:cNvSpPr/>
          <p:nvPr/>
        </p:nvSpPr>
        <p:spPr>
          <a:xfrm>
            <a:off x="10215127" y="2359013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D9F570-C65A-7E67-623A-7E0B685FD7DF}"/>
              </a:ext>
            </a:extLst>
          </p:cNvPr>
          <p:cNvSpPr/>
          <p:nvPr/>
        </p:nvSpPr>
        <p:spPr>
          <a:xfrm>
            <a:off x="10809920" y="2368378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C40D14-D009-003E-E54E-752610867CE3}"/>
              </a:ext>
            </a:extLst>
          </p:cNvPr>
          <p:cNvSpPr/>
          <p:nvPr/>
        </p:nvSpPr>
        <p:spPr>
          <a:xfrm>
            <a:off x="10215127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C92D4B-D49B-B285-67B0-E25196455827}"/>
              </a:ext>
            </a:extLst>
          </p:cNvPr>
          <p:cNvSpPr/>
          <p:nvPr/>
        </p:nvSpPr>
        <p:spPr>
          <a:xfrm>
            <a:off x="10809919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0AC94B-9037-0577-266C-7A25DCFC794A}"/>
              </a:ext>
            </a:extLst>
          </p:cNvPr>
          <p:cNvSpPr/>
          <p:nvPr/>
        </p:nvSpPr>
        <p:spPr>
          <a:xfrm>
            <a:off x="10215127" y="3259716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774515-DDEC-E9A7-8481-199F242C2B18}"/>
              </a:ext>
            </a:extLst>
          </p:cNvPr>
          <p:cNvSpPr/>
          <p:nvPr/>
        </p:nvSpPr>
        <p:spPr>
          <a:xfrm>
            <a:off x="10809920" y="3269081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CCBF29-A3C7-A6C5-131A-DA765585B732}"/>
              </a:ext>
            </a:extLst>
          </p:cNvPr>
          <p:cNvSpPr/>
          <p:nvPr/>
        </p:nvSpPr>
        <p:spPr>
          <a:xfrm>
            <a:off x="10215127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9BE7A0-3A31-3335-928D-6280F21BE7A9}"/>
              </a:ext>
            </a:extLst>
          </p:cNvPr>
          <p:cNvSpPr/>
          <p:nvPr/>
        </p:nvSpPr>
        <p:spPr>
          <a:xfrm>
            <a:off x="10809919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54CB8F-EF58-F9EA-2F8E-856D947AAFF3}"/>
              </a:ext>
            </a:extLst>
          </p:cNvPr>
          <p:cNvSpPr txBox="1"/>
          <p:nvPr/>
        </p:nvSpPr>
        <p:spPr>
          <a:xfrm>
            <a:off x="7374259" y="406613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D85BD-FA7E-D4EB-7DC7-AF49F356FC88}"/>
              </a:ext>
            </a:extLst>
          </p:cNvPr>
          <p:cNvSpPr txBox="1"/>
          <p:nvPr/>
        </p:nvSpPr>
        <p:spPr>
          <a:xfrm>
            <a:off x="9030187" y="19414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98CF8B-12D9-59D5-F16F-0B1501F7EF54}"/>
              </a:ext>
            </a:extLst>
          </p:cNvPr>
          <p:cNvSpPr txBox="1"/>
          <p:nvPr/>
        </p:nvSpPr>
        <p:spPr>
          <a:xfrm>
            <a:off x="10202303" y="19510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79DFB7-3D73-DF83-C0AF-2A0BC0AEEB96}"/>
              </a:ext>
            </a:extLst>
          </p:cNvPr>
          <p:cNvSpPr txBox="1"/>
          <p:nvPr/>
        </p:nvSpPr>
        <p:spPr>
          <a:xfrm>
            <a:off x="10146850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976598-ADB5-3B55-71E8-F2F5710A4BA3}"/>
              </a:ext>
            </a:extLst>
          </p:cNvPr>
          <p:cNvSpPr txBox="1"/>
          <p:nvPr/>
        </p:nvSpPr>
        <p:spPr>
          <a:xfrm>
            <a:off x="8974734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E76A6-1369-6B9A-95A5-DA0FC3A15D5C}"/>
              </a:ext>
            </a:extLst>
          </p:cNvPr>
          <p:cNvSpPr txBox="1"/>
          <p:nvPr/>
        </p:nvSpPr>
        <p:spPr>
          <a:xfrm>
            <a:off x="9134475" y="4886325"/>
            <a:ext cx="245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Threads and Blocks with</a:t>
            </a:r>
          </a:p>
          <a:p>
            <a:r>
              <a:rPr lang="en-IN" dirty="0"/>
              <a:t>local thread IDs</a:t>
            </a:r>
          </a:p>
        </p:txBody>
      </p:sp>
    </p:spTree>
    <p:extLst>
      <p:ext uri="{BB962C8B-B14F-4D97-AF65-F5344CB8AC3E}">
        <p14:creationId xmlns:p14="http://schemas.microsoft.com/office/powerpoint/2010/main" val="112086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9493F-1C1D-C3B6-3BBF-9D661C8CB985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713541-47DE-B544-F6E3-C6FCCE7B3376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DFA774-ABBD-B74F-4A0E-BF4585442A97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FD82D-1552-8179-8908-45E2BB089637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FB12B5-0C2E-79F2-99D1-03518E4BEE42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C8A580-C21B-6A9E-0384-142B028F2B8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BEA08-464D-A0F8-7C7F-CD81353D3020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A13CB6-8A11-D1C4-7910-EDF773B65BA6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94872F-77AD-1AC6-053E-976609DCFDAC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FEAE8-8EF6-7459-E5D1-EE90D358D52B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DC9D02-876E-CC56-ADBB-6410B34693AE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97E3CF-8C73-FDE2-EBF1-3FF3632013D0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8548E-C51C-7B11-2760-9D2EA5B2F386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0CE751-C4FB-37B4-3DA0-407A30970328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B7A178-8FEB-AC58-9BB7-F90CF1845B89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34EF79-8244-8B46-475B-58C1F7BDA324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08472C-F75D-83EA-B902-5CFC1C7A9C7A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075CF3-3DA6-C74B-ADDB-2E870113447B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AB5AA3-3D25-C38A-8DA4-60716FE6B93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59054-0849-21E3-2B68-BB5FE9FBBAE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64F89-3FCE-E3BA-A16E-21BDE40FA066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33289-99B2-4162-4307-1838973C2793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A17AF-4AED-9B5E-FAD2-D97B267765C9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DEC30E-AE8B-ACC0-93AE-87FF2E815144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57A592-7C8E-4C51-5376-2BCF2278B682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3E7B2-2E88-30D1-B6EE-5D6EC8FC48C3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39266F-28EC-6B30-0901-3A1DD3811D25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F935E3-D097-0227-BF2B-FCC41A059774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AEC666-6904-5053-7D63-91159AE1BB3C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F2245F-D78C-B4E2-49D1-DDB387D53034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780B-3E37-B1CB-0959-4BADB0E5BEEF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573966-6005-7F8E-9234-DC0EBA486729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4E9C5B-F68F-9204-3FCA-7BFF63FC6A1E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9C29F0-A2D4-F495-9A1D-8A8CBCB9651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260EF05-2E8E-EF90-C6ED-949483EC9537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B448D8-9EAA-A472-4E58-78513F3314CF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A0006-8A50-41F3-E0D0-00491020084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AE3B-5482-3887-C162-2C3D9F4F69D1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7F807-99D1-E29C-29F4-655073D93F6C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5F211D-97C8-0AD8-803B-F2C9FE02565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7AF5F1-D068-4212-EE89-8573301641D5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7201D-C86E-A0D4-132B-10E1E0F3A842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77A910-44D0-952F-ADA1-6C514CFCF82B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C9F9A-238F-295C-DFF8-5A332F30C6E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575DE-0F1D-8E69-3CC8-A60166CE3216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E18E80-4EC3-C4C5-20A3-A8EB54580264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5131F8-89B1-7AED-7B20-2F949029E35E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19B9D-98EA-E048-63AB-3EA1EA69FC9F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708B6C-530E-2BF8-A205-A1EFB57D4EDE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4B803F-2BBF-C6FA-D4D5-457A749DDD0E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EFC62CD-7FEB-FE6B-A2D2-8C02473965F5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4CFFED-E6C4-5A78-A236-369FF53E1581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BF66FC-5B40-7E4F-AC16-BADF9B078CE4}"/>
              </a:ext>
            </a:extLst>
          </p:cNvPr>
          <p:cNvSpPr/>
          <p:nvPr/>
        </p:nvSpPr>
        <p:spPr>
          <a:xfrm>
            <a:off x="9021453" y="2349648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G(0,0)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AA31EC-EFCB-FCE1-466F-11D22B3B9A7C}"/>
              </a:ext>
            </a:extLst>
          </p:cNvPr>
          <p:cNvSpPr/>
          <p:nvPr/>
        </p:nvSpPr>
        <p:spPr>
          <a:xfrm>
            <a:off x="9616246" y="2359013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G(1,0)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699371-F16B-1E99-26E9-0C9C50332F06}"/>
              </a:ext>
            </a:extLst>
          </p:cNvPr>
          <p:cNvSpPr/>
          <p:nvPr/>
        </p:nvSpPr>
        <p:spPr>
          <a:xfrm>
            <a:off x="9021453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G(0,1)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787317-D936-1C2F-8F8F-ED817206014D}"/>
              </a:ext>
            </a:extLst>
          </p:cNvPr>
          <p:cNvSpPr/>
          <p:nvPr/>
        </p:nvSpPr>
        <p:spPr>
          <a:xfrm>
            <a:off x="9616245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G(1,1)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942D1-C684-E407-EA94-A43548045655}"/>
              </a:ext>
            </a:extLst>
          </p:cNvPr>
          <p:cNvSpPr/>
          <p:nvPr/>
        </p:nvSpPr>
        <p:spPr>
          <a:xfrm>
            <a:off x="9021453" y="3250351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G(0,2)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864F42-E749-8B3E-80F2-6BDA4F348B74}"/>
              </a:ext>
            </a:extLst>
          </p:cNvPr>
          <p:cNvSpPr/>
          <p:nvPr/>
        </p:nvSpPr>
        <p:spPr>
          <a:xfrm>
            <a:off x="9616246" y="3259716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G(1,2)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35FAEF-C4AC-974C-C036-6236BF6EA079}"/>
              </a:ext>
            </a:extLst>
          </p:cNvPr>
          <p:cNvSpPr/>
          <p:nvPr/>
        </p:nvSpPr>
        <p:spPr>
          <a:xfrm>
            <a:off x="9021453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G(0,3)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CE320A-CA81-1F2A-57B2-7D078EEEA1D4}"/>
              </a:ext>
            </a:extLst>
          </p:cNvPr>
          <p:cNvSpPr/>
          <p:nvPr/>
        </p:nvSpPr>
        <p:spPr>
          <a:xfrm>
            <a:off x="9616245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G(1,3)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A8A64-A7BD-87FE-B455-8D4F395401F7}"/>
              </a:ext>
            </a:extLst>
          </p:cNvPr>
          <p:cNvSpPr/>
          <p:nvPr/>
        </p:nvSpPr>
        <p:spPr>
          <a:xfrm>
            <a:off x="10215127" y="2359013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G(2,0)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D9F570-C65A-7E67-623A-7E0B685FD7DF}"/>
              </a:ext>
            </a:extLst>
          </p:cNvPr>
          <p:cNvSpPr/>
          <p:nvPr/>
        </p:nvSpPr>
        <p:spPr>
          <a:xfrm>
            <a:off x="10809920" y="2368378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G(3,0)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C40D14-D009-003E-E54E-752610867CE3}"/>
              </a:ext>
            </a:extLst>
          </p:cNvPr>
          <p:cNvSpPr/>
          <p:nvPr/>
        </p:nvSpPr>
        <p:spPr>
          <a:xfrm>
            <a:off x="10215127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G(2,1)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C92D4B-D49B-B285-67B0-E25196455827}"/>
              </a:ext>
            </a:extLst>
          </p:cNvPr>
          <p:cNvSpPr/>
          <p:nvPr/>
        </p:nvSpPr>
        <p:spPr>
          <a:xfrm>
            <a:off x="10809919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G(3,1)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0AC94B-9037-0577-266C-7A25DCFC794A}"/>
              </a:ext>
            </a:extLst>
          </p:cNvPr>
          <p:cNvSpPr/>
          <p:nvPr/>
        </p:nvSpPr>
        <p:spPr>
          <a:xfrm>
            <a:off x="10215127" y="3259716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G(2,2)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774515-DDEC-E9A7-8481-199F242C2B18}"/>
              </a:ext>
            </a:extLst>
          </p:cNvPr>
          <p:cNvSpPr/>
          <p:nvPr/>
        </p:nvSpPr>
        <p:spPr>
          <a:xfrm>
            <a:off x="10809920" y="3269081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G(3,2)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CCBF29-A3C7-A6C5-131A-DA765585B732}"/>
              </a:ext>
            </a:extLst>
          </p:cNvPr>
          <p:cNvSpPr/>
          <p:nvPr/>
        </p:nvSpPr>
        <p:spPr>
          <a:xfrm>
            <a:off x="10215127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G(2,3)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9BE7A0-3A31-3335-928D-6280F21BE7A9}"/>
              </a:ext>
            </a:extLst>
          </p:cNvPr>
          <p:cNvSpPr/>
          <p:nvPr/>
        </p:nvSpPr>
        <p:spPr>
          <a:xfrm>
            <a:off x="10809919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G(3,3)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54CB8F-EF58-F9EA-2F8E-856D947AAFF3}"/>
              </a:ext>
            </a:extLst>
          </p:cNvPr>
          <p:cNvSpPr txBox="1"/>
          <p:nvPr/>
        </p:nvSpPr>
        <p:spPr>
          <a:xfrm>
            <a:off x="7374259" y="406613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D85BD-FA7E-D4EB-7DC7-AF49F356FC88}"/>
              </a:ext>
            </a:extLst>
          </p:cNvPr>
          <p:cNvSpPr txBox="1"/>
          <p:nvPr/>
        </p:nvSpPr>
        <p:spPr>
          <a:xfrm>
            <a:off x="9030187" y="19414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98CF8B-12D9-59D5-F16F-0B1501F7EF54}"/>
              </a:ext>
            </a:extLst>
          </p:cNvPr>
          <p:cNvSpPr txBox="1"/>
          <p:nvPr/>
        </p:nvSpPr>
        <p:spPr>
          <a:xfrm>
            <a:off x="10202303" y="19510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79DFB7-3D73-DF83-C0AF-2A0BC0AEEB96}"/>
              </a:ext>
            </a:extLst>
          </p:cNvPr>
          <p:cNvSpPr txBox="1"/>
          <p:nvPr/>
        </p:nvSpPr>
        <p:spPr>
          <a:xfrm>
            <a:off x="10146850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976598-ADB5-3B55-71E8-F2F5710A4BA3}"/>
              </a:ext>
            </a:extLst>
          </p:cNvPr>
          <p:cNvSpPr txBox="1"/>
          <p:nvPr/>
        </p:nvSpPr>
        <p:spPr>
          <a:xfrm>
            <a:off x="8974734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E76A6-1369-6B9A-95A5-DA0FC3A15D5C}"/>
              </a:ext>
            </a:extLst>
          </p:cNvPr>
          <p:cNvSpPr txBox="1"/>
          <p:nvPr/>
        </p:nvSpPr>
        <p:spPr>
          <a:xfrm>
            <a:off x="9021453" y="4601382"/>
            <a:ext cx="245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Threads and Blocks with</a:t>
            </a:r>
          </a:p>
          <a:p>
            <a:r>
              <a:rPr lang="en-IN" dirty="0"/>
              <a:t>global thread IDs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8EDC50-A7AD-6C38-7533-9F34EF5AF9A4}"/>
              </a:ext>
            </a:extLst>
          </p:cNvPr>
          <p:cNvSpPr txBox="1"/>
          <p:nvPr/>
        </p:nvSpPr>
        <p:spPr>
          <a:xfrm>
            <a:off x="250033" y="5167007"/>
            <a:ext cx="6605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col   = threadIdx.x + blockIdx.x * blockDim.x; // Global thread Id int row = threadIdx.y + blockIdx.y * blockDim.y; // Global thread 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B7620F-386A-477D-EC30-E495A6081B5B}"/>
              </a:ext>
            </a:extLst>
          </p:cNvPr>
          <p:cNvSpPr txBox="1"/>
          <p:nvPr/>
        </p:nvSpPr>
        <p:spPr>
          <a:xfrm>
            <a:off x="1367395" y="4756160"/>
            <a:ext cx="459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Calculating Global Thread Ids in each direction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FA72A5-793F-BD7C-0A64-D3E9E133F539}"/>
              </a:ext>
            </a:extLst>
          </p:cNvPr>
          <p:cNvSpPr txBox="1"/>
          <p:nvPr/>
        </p:nvSpPr>
        <p:spPr>
          <a:xfrm>
            <a:off x="234159" y="5852674"/>
            <a:ext cx="6605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col   = 0+ 0* 2; </a:t>
            </a:r>
          </a:p>
          <a:p>
            <a:r>
              <a:rPr lang="en-IN" dirty="0"/>
              <a:t>int row = 1 + 1 * 2;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4F716D8-11EC-F463-82F4-1B778B71F569}"/>
              </a:ext>
            </a:extLst>
          </p:cNvPr>
          <p:cNvSpPr/>
          <p:nvPr/>
        </p:nvSpPr>
        <p:spPr>
          <a:xfrm>
            <a:off x="2734745" y="6112799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52ECED-5F7F-C669-2DDB-CF8ACA3160C3}"/>
              </a:ext>
            </a:extLst>
          </p:cNvPr>
          <p:cNvSpPr txBox="1"/>
          <p:nvPr/>
        </p:nvSpPr>
        <p:spPr>
          <a:xfrm>
            <a:off x="2403211" y="575616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2AAC87-7637-EACB-ACC5-11BF60FF0765}"/>
              </a:ext>
            </a:extLst>
          </p:cNvPr>
          <p:cNvSpPr txBox="1"/>
          <p:nvPr/>
        </p:nvSpPr>
        <p:spPr>
          <a:xfrm>
            <a:off x="4855630" y="6004986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row =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7E7CD6-ACE7-99D2-B07F-ACBDA80A3F9B}"/>
              </a:ext>
            </a:extLst>
          </p:cNvPr>
          <p:cNvSpPr txBox="1"/>
          <p:nvPr/>
        </p:nvSpPr>
        <p:spPr>
          <a:xfrm>
            <a:off x="4864443" y="6308436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 = 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B522A2-FBD8-865C-BD40-CF893FBD3683}"/>
              </a:ext>
            </a:extLst>
          </p:cNvPr>
          <p:cNvSpPr txBox="1"/>
          <p:nvPr/>
        </p:nvSpPr>
        <p:spPr>
          <a:xfrm>
            <a:off x="6929497" y="4834417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5E4D97-E73F-C754-211E-9EA6CF78FEB4}"/>
              </a:ext>
            </a:extLst>
          </p:cNvPr>
          <p:cNvSpPr/>
          <p:nvPr/>
        </p:nvSpPr>
        <p:spPr>
          <a:xfrm>
            <a:off x="4164235" y="6175935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G(0,3)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FA0F3F-1155-E036-7401-914CCA9D17DD}"/>
              </a:ext>
            </a:extLst>
          </p:cNvPr>
          <p:cNvCxnSpPr>
            <a:cxnSpLocks/>
          </p:cNvCxnSpPr>
          <p:nvPr/>
        </p:nvCxnSpPr>
        <p:spPr>
          <a:xfrm>
            <a:off x="3252562" y="6373836"/>
            <a:ext cx="8961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974114"/>
            <a:ext cx="85836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Row wise distribution of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Total number of threads equals to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If matrix dimension is MxN then at least M number of threads to be launched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Each thread is responsible to compute 1 row of the output matrix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3E5FD-152F-E947-4E5C-B9939E7E64A1}"/>
              </a:ext>
            </a:extLst>
          </p:cNvPr>
          <p:cNvSpPr txBox="1"/>
          <p:nvPr/>
        </p:nvSpPr>
        <p:spPr>
          <a:xfrm>
            <a:off x="380213" y="1360026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35124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9493F-1C1D-C3B6-3BBF-9D661C8CB985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713541-47DE-B544-F6E3-C6FCCE7B3376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DFA774-ABBD-B74F-4A0E-BF4585442A97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DFD82D-1552-8179-8908-45E2BB089637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FB12B5-0C2E-79F2-99D1-03518E4BEE42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C8A580-C21B-6A9E-0384-142B028F2B8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BEA08-464D-A0F8-7C7F-CD81353D3020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A13CB6-8A11-D1C4-7910-EDF773B65BA6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94872F-77AD-1AC6-053E-976609DCFDAC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FEAE8-8EF6-7459-E5D1-EE90D358D52B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DC9D02-876E-CC56-ADBB-6410B34693AE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97E3CF-8C73-FDE2-EBF1-3FF3632013D0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48548E-C51C-7B11-2760-9D2EA5B2F386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0CE751-C4FB-37B4-3DA0-407A30970328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B7A178-8FEB-AC58-9BB7-F90CF1845B89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34EF79-8244-8B46-475B-58C1F7BDA324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08472C-F75D-83EA-B902-5CFC1C7A9C7A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075CF3-3DA6-C74B-ADDB-2E870113447B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1AB5AA3-3D25-C38A-8DA4-60716FE6B93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859054-0849-21E3-2B68-BB5FE9FBBAE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64F89-3FCE-E3BA-A16E-21BDE40FA066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33289-99B2-4162-4307-1838973C2793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CA17AF-4AED-9B5E-FAD2-D97B267765C9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DEC30E-AE8B-ACC0-93AE-87FF2E815144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57A592-7C8E-4C51-5376-2BCF2278B682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3E7B2-2E88-30D1-B6EE-5D6EC8FC48C3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39266F-28EC-6B30-0901-3A1DD3811D25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F935E3-D097-0227-BF2B-FCC41A059774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AEC666-6904-5053-7D63-91159AE1BB3C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F2245F-D78C-B4E2-49D1-DDB387D53034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780B-3E37-B1CB-0959-4BADB0E5BEEF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573966-6005-7F8E-9234-DC0EBA486729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4E9C5B-F68F-9204-3FCA-7BFF63FC6A1E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9C29F0-A2D4-F495-9A1D-8A8CBCB9651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260EF05-2E8E-EF90-C6ED-949483EC9537}"/>
              </a:ext>
            </a:extLst>
          </p:cNvPr>
          <p:cNvSpPr/>
          <p:nvPr/>
        </p:nvSpPr>
        <p:spPr>
          <a:xfrm>
            <a:off x="6346033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B448D8-9EAA-A472-4E58-78513F3314CF}"/>
              </a:ext>
            </a:extLst>
          </p:cNvPr>
          <p:cNvSpPr/>
          <p:nvPr/>
        </p:nvSpPr>
        <p:spPr>
          <a:xfrm>
            <a:off x="6346033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9A0006-8A50-41F3-E0D0-004910200844}"/>
              </a:ext>
            </a:extLst>
          </p:cNvPr>
          <p:cNvSpPr/>
          <p:nvPr/>
        </p:nvSpPr>
        <p:spPr>
          <a:xfrm>
            <a:off x="6346033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AE3B-5482-3887-C162-2C3D9F4F69D1}"/>
              </a:ext>
            </a:extLst>
          </p:cNvPr>
          <p:cNvSpPr/>
          <p:nvPr/>
        </p:nvSpPr>
        <p:spPr>
          <a:xfrm>
            <a:off x="6346033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A7F807-99D1-E29C-29F4-655073D93F6C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5F211D-97C8-0AD8-803B-F2C9FE02565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7AF5F1-D068-4212-EE89-8573301641D5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97201D-C86E-A0D4-132B-10E1E0F3A842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77A910-44D0-952F-ADA1-6C514CFCF82B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3C9F9A-238F-295C-DFF8-5A332F30C6E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575DE-0F1D-8E69-3CC8-A60166CE3216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E18E80-4EC3-C4C5-20A3-A8EB54580264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5131F8-89B1-7AED-7B20-2F949029E35E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F19B9D-98EA-E048-63AB-3EA1EA69FC9F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708B6C-530E-2BF8-A205-A1EFB57D4EDE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4B803F-2BBF-C6FA-D4D5-457A749DDD0E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0E528C-134D-EE63-52EA-2BA830DE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532B4C-D3A5-6EB1-7E1D-DBC0E039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EFC62CD-7FEB-FE6B-A2D2-8C02473965F5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4CFFED-E6C4-5A78-A236-369FF53E1581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BF66FC-5B40-7E4F-AC16-BADF9B078CE4}"/>
              </a:ext>
            </a:extLst>
          </p:cNvPr>
          <p:cNvSpPr/>
          <p:nvPr/>
        </p:nvSpPr>
        <p:spPr>
          <a:xfrm>
            <a:off x="9021453" y="2349648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AA31EC-EFCB-FCE1-466F-11D22B3B9A7C}"/>
              </a:ext>
            </a:extLst>
          </p:cNvPr>
          <p:cNvSpPr/>
          <p:nvPr/>
        </p:nvSpPr>
        <p:spPr>
          <a:xfrm>
            <a:off x="9616246" y="2359013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699371-F16B-1E99-26E9-0C9C50332F06}"/>
              </a:ext>
            </a:extLst>
          </p:cNvPr>
          <p:cNvSpPr/>
          <p:nvPr/>
        </p:nvSpPr>
        <p:spPr>
          <a:xfrm>
            <a:off x="9021453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787317-D936-1C2F-8F8F-ED817206014D}"/>
              </a:ext>
            </a:extLst>
          </p:cNvPr>
          <p:cNvSpPr/>
          <p:nvPr/>
        </p:nvSpPr>
        <p:spPr>
          <a:xfrm>
            <a:off x="9616245" y="2823259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942D1-C684-E407-EA94-A43548045655}"/>
              </a:ext>
            </a:extLst>
          </p:cNvPr>
          <p:cNvSpPr/>
          <p:nvPr/>
        </p:nvSpPr>
        <p:spPr>
          <a:xfrm>
            <a:off x="9021453" y="3250351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864F42-E749-8B3E-80F2-6BDA4F348B74}"/>
              </a:ext>
            </a:extLst>
          </p:cNvPr>
          <p:cNvSpPr/>
          <p:nvPr/>
        </p:nvSpPr>
        <p:spPr>
          <a:xfrm>
            <a:off x="9616246" y="3259716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35FAEF-C4AC-974C-C036-6236BF6EA079}"/>
              </a:ext>
            </a:extLst>
          </p:cNvPr>
          <p:cNvSpPr/>
          <p:nvPr/>
        </p:nvSpPr>
        <p:spPr>
          <a:xfrm>
            <a:off x="9021453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CE320A-CA81-1F2A-57B2-7D078EEEA1D4}"/>
              </a:ext>
            </a:extLst>
          </p:cNvPr>
          <p:cNvSpPr/>
          <p:nvPr/>
        </p:nvSpPr>
        <p:spPr>
          <a:xfrm>
            <a:off x="9616245" y="3723962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CA8A64-A7BD-87FE-B455-8D4F395401F7}"/>
              </a:ext>
            </a:extLst>
          </p:cNvPr>
          <p:cNvSpPr/>
          <p:nvPr/>
        </p:nvSpPr>
        <p:spPr>
          <a:xfrm>
            <a:off x="10215127" y="2359013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D9F570-C65A-7E67-623A-7E0B685FD7DF}"/>
              </a:ext>
            </a:extLst>
          </p:cNvPr>
          <p:cNvSpPr/>
          <p:nvPr/>
        </p:nvSpPr>
        <p:spPr>
          <a:xfrm>
            <a:off x="10809920" y="2368378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C40D14-D009-003E-E54E-752610867CE3}"/>
              </a:ext>
            </a:extLst>
          </p:cNvPr>
          <p:cNvSpPr/>
          <p:nvPr/>
        </p:nvSpPr>
        <p:spPr>
          <a:xfrm>
            <a:off x="10215127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C92D4B-D49B-B285-67B0-E25196455827}"/>
              </a:ext>
            </a:extLst>
          </p:cNvPr>
          <p:cNvSpPr/>
          <p:nvPr/>
        </p:nvSpPr>
        <p:spPr>
          <a:xfrm>
            <a:off x="10809919" y="2832624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0AC94B-9037-0577-266C-7A25DCFC794A}"/>
              </a:ext>
            </a:extLst>
          </p:cNvPr>
          <p:cNvSpPr/>
          <p:nvPr/>
        </p:nvSpPr>
        <p:spPr>
          <a:xfrm>
            <a:off x="10215127" y="3259716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774515-DDEC-E9A7-8481-199F242C2B18}"/>
              </a:ext>
            </a:extLst>
          </p:cNvPr>
          <p:cNvSpPr/>
          <p:nvPr/>
        </p:nvSpPr>
        <p:spPr>
          <a:xfrm>
            <a:off x="10809920" y="3269081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CCBF29-A3C7-A6C5-131A-DA765585B732}"/>
              </a:ext>
            </a:extLst>
          </p:cNvPr>
          <p:cNvSpPr/>
          <p:nvPr/>
        </p:nvSpPr>
        <p:spPr>
          <a:xfrm>
            <a:off x="10215127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9BE7A0-3A31-3335-928D-6280F21BE7A9}"/>
              </a:ext>
            </a:extLst>
          </p:cNvPr>
          <p:cNvSpPr/>
          <p:nvPr/>
        </p:nvSpPr>
        <p:spPr>
          <a:xfrm>
            <a:off x="10809919" y="3733327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gid15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54CB8F-EF58-F9EA-2F8E-856D947AAFF3}"/>
              </a:ext>
            </a:extLst>
          </p:cNvPr>
          <p:cNvSpPr txBox="1"/>
          <p:nvPr/>
        </p:nvSpPr>
        <p:spPr>
          <a:xfrm>
            <a:off x="7374259" y="4066136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D85BD-FA7E-D4EB-7DC7-AF49F356FC88}"/>
              </a:ext>
            </a:extLst>
          </p:cNvPr>
          <p:cNvSpPr txBox="1"/>
          <p:nvPr/>
        </p:nvSpPr>
        <p:spPr>
          <a:xfrm>
            <a:off x="9030187" y="19414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98CF8B-12D9-59D5-F16F-0B1501F7EF54}"/>
              </a:ext>
            </a:extLst>
          </p:cNvPr>
          <p:cNvSpPr txBox="1"/>
          <p:nvPr/>
        </p:nvSpPr>
        <p:spPr>
          <a:xfrm>
            <a:off x="10202303" y="195102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79DFB7-3D73-DF83-C0AF-2A0BC0AEEB96}"/>
              </a:ext>
            </a:extLst>
          </p:cNvPr>
          <p:cNvSpPr txBox="1"/>
          <p:nvPr/>
        </p:nvSpPr>
        <p:spPr>
          <a:xfrm>
            <a:off x="10146850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976598-ADB5-3B55-71E8-F2F5710A4BA3}"/>
              </a:ext>
            </a:extLst>
          </p:cNvPr>
          <p:cNvSpPr txBox="1"/>
          <p:nvPr/>
        </p:nvSpPr>
        <p:spPr>
          <a:xfrm>
            <a:off x="8974734" y="41812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8EDC50-A7AD-6C38-7533-9F34EF5AF9A4}"/>
              </a:ext>
            </a:extLst>
          </p:cNvPr>
          <p:cNvSpPr txBox="1"/>
          <p:nvPr/>
        </p:nvSpPr>
        <p:spPr>
          <a:xfrm>
            <a:off x="250033" y="5167007"/>
            <a:ext cx="6605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col   = threadIdx.x + blockIdx.x * blockDim.x; // Global thread Id int row = threadIdx.y + blockIdx.y * blockDim.y; // Global thread 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B7620F-386A-477D-EC30-E495A6081B5B}"/>
              </a:ext>
            </a:extLst>
          </p:cNvPr>
          <p:cNvSpPr txBox="1"/>
          <p:nvPr/>
        </p:nvSpPr>
        <p:spPr>
          <a:xfrm>
            <a:off x="1367395" y="4756160"/>
            <a:ext cx="29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Calculating Global Thread Ids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588939-D38D-D1D2-F750-164357B4BB0D}"/>
              </a:ext>
            </a:extLst>
          </p:cNvPr>
          <p:cNvSpPr txBox="1"/>
          <p:nvPr/>
        </p:nvSpPr>
        <p:spPr>
          <a:xfrm>
            <a:off x="250033" y="5787943"/>
            <a:ext cx="6605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gid = row * N + col;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EE4B87-6E2F-B801-CE33-0FB353A53658}"/>
              </a:ext>
            </a:extLst>
          </p:cNvPr>
          <p:cNvSpPr txBox="1"/>
          <p:nvPr/>
        </p:nvSpPr>
        <p:spPr>
          <a:xfrm>
            <a:off x="242724" y="61680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C[gid] = A[gid] + B[gid]; </a:t>
            </a:r>
          </a:p>
        </p:txBody>
      </p:sp>
    </p:spTree>
    <p:extLst>
      <p:ext uri="{BB962C8B-B14F-4D97-AF65-F5344CB8AC3E}">
        <p14:creationId xmlns:p14="http://schemas.microsoft.com/office/powerpoint/2010/main" val="615534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739F37-7CA4-181B-37F3-557AE433FE95}"/>
              </a:ext>
            </a:extLst>
          </p:cNvPr>
          <p:cNvSpPr txBox="1"/>
          <p:nvPr/>
        </p:nvSpPr>
        <p:spPr>
          <a:xfrm>
            <a:off x="422087" y="2237244"/>
            <a:ext cx="8686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Matrix_Add_using2DBlocks(double *A, double *B, double *C, int M, int N)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int col = threadIdx.x + blockIdx.x * blockDim.x; // Global thread Id</a:t>
            </a:r>
          </a:p>
          <a:p>
            <a:r>
              <a:rPr lang="en-IN" dirty="0"/>
              <a:t>  int row = threadIdx.y + blockIdx.y * blockDim.y; // Global thread Id</a:t>
            </a:r>
          </a:p>
          <a:p>
            <a:r>
              <a:rPr lang="en-IN" dirty="0"/>
              <a:t>   if(row &lt; M &amp;&amp; col &lt; N)  // To avoid out of order memory access when  " # threads &gt; M "</a:t>
            </a:r>
          </a:p>
          <a:p>
            <a:r>
              <a:rPr lang="en-IN" dirty="0"/>
              <a:t>   {              </a:t>
            </a:r>
          </a:p>
          <a:p>
            <a:r>
              <a:rPr lang="en-IN" dirty="0"/>
              <a:t>    C[row*N + col] = A[row*N + col] + B[row*N + col]; 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27DC0D-B436-FA7E-0ADA-F423759D9EDB}"/>
              </a:ext>
            </a:extLst>
          </p:cNvPr>
          <p:cNvSpPr txBox="1"/>
          <p:nvPr/>
        </p:nvSpPr>
        <p:spPr>
          <a:xfrm>
            <a:off x="422087" y="1780470"/>
            <a:ext cx="512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Matrix addition kernel using 2D thread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3399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787-3A17-EBBA-B0DC-C725EE0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7" y="353179"/>
            <a:ext cx="10515600" cy="73025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27DC0D-B436-FA7E-0ADA-F423759D9EDB}"/>
              </a:ext>
            </a:extLst>
          </p:cNvPr>
          <p:cNvSpPr txBox="1"/>
          <p:nvPr/>
        </p:nvSpPr>
        <p:spPr>
          <a:xfrm>
            <a:off x="404866" y="1095147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Visualization of thread mappings in Matrix addition using 2D thread organization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2740F-BAC7-3EF4-529C-3DEFBA5F4D4D}"/>
              </a:ext>
            </a:extLst>
          </p:cNvPr>
          <p:cNvSpPr/>
          <p:nvPr/>
        </p:nvSpPr>
        <p:spPr>
          <a:xfrm>
            <a:off x="6241982" y="218245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C0946-E5C8-B893-E207-8A5E3316A751}"/>
              </a:ext>
            </a:extLst>
          </p:cNvPr>
          <p:cNvSpPr/>
          <p:nvPr/>
        </p:nvSpPr>
        <p:spPr>
          <a:xfrm>
            <a:off x="6241982" y="2631761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BFDB4-0856-44C8-F77B-3DDA5FF25AD0}"/>
              </a:ext>
            </a:extLst>
          </p:cNvPr>
          <p:cNvSpPr/>
          <p:nvPr/>
        </p:nvSpPr>
        <p:spPr>
          <a:xfrm>
            <a:off x="6241982" y="308106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BE1EC-C4FE-7C3C-13B5-8E4BDA4F2BFA}"/>
              </a:ext>
            </a:extLst>
          </p:cNvPr>
          <p:cNvSpPr/>
          <p:nvPr/>
        </p:nvSpPr>
        <p:spPr>
          <a:xfrm>
            <a:off x="6241982" y="3524049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AB572-A72D-AE48-3FD6-ECF88B776CC2}"/>
              </a:ext>
            </a:extLst>
          </p:cNvPr>
          <p:cNvSpPr/>
          <p:nvPr/>
        </p:nvSpPr>
        <p:spPr>
          <a:xfrm>
            <a:off x="6843728" y="218245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4E6BE4-E7CF-3C30-DD9D-962D3D3821A4}"/>
              </a:ext>
            </a:extLst>
          </p:cNvPr>
          <p:cNvSpPr/>
          <p:nvPr/>
        </p:nvSpPr>
        <p:spPr>
          <a:xfrm>
            <a:off x="6843728" y="2631761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60741-26C1-0A67-CDDD-9A4CAA441806}"/>
              </a:ext>
            </a:extLst>
          </p:cNvPr>
          <p:cNvSpPr/>
          <p:nvPr/>
        </p:nvSpPr>
        <p:spPr>
          <a:xfrm>
            <a:off x="6843728" y="3081067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6FFC1-63BB-36FD-E575-6E94BC848A4D}"/>
              </a:ext>
            </a:extLst>
          </p:cNvPr>
          <p:cNvSpPr/>
          <p:nvPr/>
        </p:nvSpPr>
        <p:spPr>
          <a:xfrm>
            <a:off x="6843728" y="3524049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402755-77A6-FFE9-00DD-EE5C9D45116A}"/>
              </a:ext>
            </a:extLst>
          </p:cNvPr>
          <p:cNvSpPr/>
          <p:nvPr/>
        </p:nvSpPr>
        <p:spPr>
          <a:xfrm>
            <a:off x="7457252" y="218245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00CD0D-E777-0075-4EC1-7A0BA1C4EEFF}"/>
              </a:ext>
            </a:extLst>
          </p:cNvPr>
          <p:cNvSpPr/>
          <p:nvPr/>
        </p:nvSpPr>
        <p:spPr>
          <a:xfrm>
            <a:off x="7457252" y="2631761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A781E-9FD9-3F6F-1595-3FF9937FC6FE}"/>
              </a:ext>
            </a:extLst>
          </p:cNvPr>
          <p:cNvSpPr/>
          <p:nvPr/>
        </p:nvSpPr>
        <p:spPr>
          <a:xfrm>
            <a:off x="7457252" y="308106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4883D-6B5F-E3DC-FEA4-9E8494D7CCC6}"/>
              </a:ext>
            </a:extLst>
          </p:cNvPr>
          <p:cNvSpPr/>
          <p:nvPr/>
        </p:nvSpPr>
        <p:spPr>
          <a:xfrm>
            <a:off x="7457252" y="352404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B1F7A7-2037-4A96-B7AF-F4B8275B244A}"/>
              </a:ext>
            </a:extLst>
          </p:cNvPr>
          <p:cNvSpPr/>
          <p:nvPr/>
        </p:nvSpPr>
        <p:spPr>
          <a:xfrm>
            <a:off x="8066865" y="2191820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495EF9-36B2-7D56-5432-8D75CAD3762F}"/>
              </a:ext>
            </a:extLst>
          </p:cNvPr>
          <p:cNvSpPr/>
          <p:nvPr/>
        </p:nvSpPr>
        <p:spPr>
          <a:xfrm>
            <a:off x="8066865" y="2641126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2F94-1A78-73F4-22C3-2CADD8953FB2}"/>
              </a:ext>
            </a:extLst>
          </p:cNvPr>
          <p:cNvSpPr/>
          <p:nvPr/>
        </p:nvSpPr>
        <p:spPr>
          <a:xfrm>
            <a:off x="8066865" y="309043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D273D-4347-1B17-B347-9C90DFC7A882}"/>
              </a:ext>
            </a:extLst>
          </p:cNvPr>
          <p:cNvSpPr/>
          <p:nvPr/>
        </p:nvSpPr>
        <p:spPr>
          <a:xfrm>
            <a:off x="8066865" y="353341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78A94-BEB8-E162-A558-78ED2E215058}"/>
              </a:ext>
            </a:extLst>
          </p:cNvPr>
          <p:cNvSpPr/>
          <p:nvPr/>
        </p:nvSpPr>
        <p:spPr>
          <a:xfrm>
            <a:off x="8917402" y="2173090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9BCF7-06EE-7987-5A73-D39E63FB5BB3}"/>
              </a:ext>
            </a:extLst>
          </p:cNvPr>
          <p:cNvSpPr/>
          <p:nvPr/>
        </p:nvSpPr>
        <p:spPr>
          <a:xfrm>
            <a:off x="9512195" y="2182455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9D6C4-50E6-BCE0-7238-05EA99A6B530}"/>
              </a:ext>
            </a:extLst>
          </p:cNvPr>
          <p:cNvSpPr/>
          <p:nvPr/>
        </p:nvSpPr>
        <p:spPr>
          <a:xfrm>
            <a:off x="8917402" y="2646701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BEFAB-64B2-B03B-2E0D-E5AD5C2065AA}"/>
              </a:ext>
            </a:extLst>
          </p:cNvPr>
          <p:cNvSpPr/>
          <p:nvPr/>
        </p:nvSpPr>
        <p:spPr>
          <a:xfrm>
            <a:off x="9512194" y="2646701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AB464-034B-BD08-7129-83BBBAD88055}"/>
              </a:ext>
            </a:extLst>
          </p:cNvPr>
          <p:cNvSpPr/>
          <p:nvPr/>
        </p:nvSpPr>
        <p:spPr>
          <a:xfrm>
            <a:off x="8917402" y="3073793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DF8B85-D342-D477-1A28-5D841AD99E43}"/>
              </a:ext>
            </a:extLst>
          </p:cNvPr>
          <p:cNvSpPr/>
          <p:nvPr/>
        </p:nvSpPr>
        <p:spPr>
          <a:xfrm>
            <a:off x="9512195" y="3083158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715670-9588-06F6-617B-7B15A8B3C39C}"/>
              </a:ext>
            </a:extLst>
          </p:cNvPr>
          <p:cNvSpPr/>
          <p:nvPr/>
        </p:nvSpPr>
        <p:spPr>
          <a:xfrm>
            <a:off x="8917402" y="3547404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9A57DA-2BB6-3684-F993-0E3A7394E584}"/>
              </a:ext>
            </a:extLst>
          </p:cNvPr>
          <p:cNvSpPr/>
          <p:nvPr/>
        </p:nvSpPr>
        <p:spPr>
          <a:xfrm>
            <a:off x="9512194" y="3547404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A4F4A3-0D36-AE5B-302A-D032FF6E33D2}"/>
              </a:ext>
            </a:extLst>
          </p:cNvPr>
          <p:cNvSpPr/>
          <p:nvPr/>
        </p:nvSpPr>
        <p:spPr>
          <a:xfrm>
            <a:off x="10111076" y="2182455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7B3569-5DC1-02EE-B994-898BFE574345}"/>
              </a:ext>
            </a:extLst>
          </p:cNvPr>
          <p:cNvSpPr/>
          <p:nvPr/>
        </p:nvSpPr>
        <p:spPr>
          <a:xfrm>
            <a:off x="10705869" y="2191820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DAE99-38FF-7E7D-49BC-D27448D5CC4D}"/>
              </a:ext>
            </a:extLst>
          </p:cNvPr>
          <p:cNvSpPr/>
          <p:nvPr/>
        </p:nvSpPr>
        <p:spPr>
          <a:xfrm>
            <a:off x="10111076" y="2656066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68F52C-5E6B-C352-D772-632D95E5E0AC}"/>
              </a:ext>
            </a:extLst>
          </p:cNvPr>
          <p:cNvSpPr/>
          <p:nvPr/>
        </p:nvSpPr>
        <p:spPr>
          <a:xfrm>
            <a:off x="10705868" y="2656066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14A793-B4F8-110B-8303-0EB4BAA1BB9E}"/>
              </a:ext>
            </a:extLst>
          </p:cNvPr>
          <p:cNvSpPr/>
          <p:nvPr/>
        </p:nvSpPr>
        <p:spPr>
          <a:xfrm>
            <a:off x="10111076" y="3083158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B71FD-EE77-C886-07DC-CF621F8C5CA3}"/>
              </a:ext>
            </a:extLst>
          </p:cNvPr>
          <p:cNvSpPr/>
          <p:nvPr/>
        </p:nvSpPr>
        <p:spPr>
          <a:xfrm>
            <a:off x="10705869" y="3092523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409E6-1C66-D6F5-B883-9878C3EF3B28}"/>
              </a:ext>
            </a:extLst>
          </p:cNvPr>
          <p:cNvSpPr/>
          <p:nvPr/>
        </p:nvSpPr>
        <p:spPr>
          <a:xfrm>
            <a:off x="10111076" y="3556769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4FB7A4-7DC1-5093-5DC7-0215A2FCFADF}"/>
              </a:ext>
            </a:extLst>
          </p:cNvPr>
          <p:cNvSpPr/>
          <p:nvPr/>
        </p:nvSpPr>
        <p:spPr>
          <a:xfrm>
            <a:off x="10705868" y="3556769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8C53C-D98C-AC6D-A2BB-C7D4C9FDB78F}"/>
              </a:ext>
            </a:extLst>
          </p:cNvPr>
          <p:cNvSpPr txBox="1"/>
          <p:nvPr/>
        </p:nvSpPr>
        <p:spPr>
          <a:xfrm>
            <a:off x="8851283" y="17968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4D675-4FCC-474F-BE5B-6B90A4B11562}"/>
              </a:ext>
            </a:extLst>
          </p:cNvPr>
          <p:cNvSpPr txBox="1"/>
          <p:nvPr/>
        </p:nvSpPr>
        <p:spPr>
          <a:xfrm>
            <a:off x="10023399" y="18064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70000F-F6C6-BB5E-CF82-B618B94F270D}"/>
              </a:ext>
            </a:extLst>
          </p:cNvPr>
          <p:cNvSpPr txBox="1"/>
          <p:nvPr/>
        </p:nvSpPr>
        <p:spPr>
          <a:xfrm>
            <a:off x="10042799" y="400473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48A0D-6E24-8762-65BE-AD0CDFB61E27}"/>
              </a:ext>
            </a:extLst>
          </p:cNvPr>
          <p:cNvSpPr txBox="1"/>
          <p:nvPr/>
        </p:nvSpPr>
        <p:spPr>
          <a:xfrm>
            <a:off x="8870683" y="400473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7B6757-3A5A-960A-3D9A-40CA94B8CCE7}"/>
              </a:ext>
            </a:extLst>
          </p:cNvPr>
          <p:cNvSpPr/>
          <p:nvPr/>
        </p:nvSpPr>
        <p:spPr>
          <a:xfrm>
            <a:off x="406060" y="516354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7D5A39-F0F6-4642-C4BE-1F59F251CB1F}"/>
              </a:ext>
            </a:extLst>
          </p:cNvPr>
          <p:cNvSpPr/>
          <p:nvPr/>
        </p:nvSpPr>
        <p:spPr>
          <a:xfrm>
            <a:off x="2840556" y="517291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5494B-CD81-099A-912E-0EAAC5A81C00}"/>
              </a:ext>
            </a:extLst>
          </p:cNvPr>
          <p:cNvSpPr/>
          <p:nvPr/>
        </p:nvSpPr>
        <p:spPr>
          <a:xfrm>
            <a:off x="5275052" y="5172910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670AAB-B2E4-464E-54B2-AE7D28A4CB89}"/>
              </a:ext>
            </a:extLst>
          </p:cNvPr>
          <p:cNvSpPr/>
          <p:nvPr/>
        </p:nvSpPr>
        <p:spPr>
          <a:xfrm>
            <a:off x="7709548" y="518227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F0AA42-BDA7-D7BC-5F29-83D3A241546C}"/>
              </a:ext>
            </a:extLst>
          </p:cNvPr>
          <p:cNvSpPr/>
          <p:nvPr/>
        </p:nvSpPr>
        <p:spPr>
          <a:xfrm>
            <a:off x="1007806" y="516354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09351B-1053-D959-A2F9-31A40EB9E350}"/>
              </a:ext>
            </a:extLst>
          </p:cNvPr>
          <p:cNvSpPr/>
          <p:nvPr/>
        </p:nvSpPr>
        <p:spPr>
          <a:xfrm>
            <a:off x="3442302" y="517291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445A03-A0C9-3288-03D1-3F35DB86E2A5}"/>
              </a:ext>
            </a:extLst>
          </p:cNvPr>
          <p:cNvSpPr/>
          <p:nvPr/>
        </p:nvSpPr>
        <p:spPr>
          <a:xfrm>
            <a:off x="5876798" y="5172910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64AF84-64ED-A59F-24B9-B8512DCD1EDE}"/>
              </a:ext>
            </a:extLst>
          </p:cNvPr>
          <p:cNvSpPr/>
          <p:nvPr/>
        </p:nvSpPr>
        <p:spPr>
          <a:xfrm>
            <a:off x="8311294" y="5182275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78B3FF-AF41-45BD-BED7-F1BDC8B0833D}"/>
              </a:ext>
            </a:extLst>
          </p:cNvPr>
          <p:cNvSpPr/>
          <p:nvPr/>
        </p:nvSpPr>
        <p:spPr>
          <a:xfrm>
            <a:off x="1621330" y="516354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34A823-0267-6CDE-39CE-2166EDF81293}"/>
              </a:ext>
            </a:extLst>
          </p:cNvPr>
          <p:cNvSpPr/>
          <p:nvPr/>
        </p:nvSpPr>
        <p:spPr>
          <a:xfrm>
            <a:off x="4055826" y="5172910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EF38C-5749-344D-5D39-D307D949E0DB}"/>
              </a:ext>
            </a:extLst>
          </p:cNvPr>
          <p:cNvSpPr/>
          <p:nvPr/>
        </p:nvSpPr>
        <p:spPr>
          <a:xfrm>
            <a:off x="6490322" y="517291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3E3C1B-B802-A49D-4CBB-61996396EAAE}"/>
              </a:ext>
            </a:extLst>
          </p:cNvPr>
          <p:cNvSpPr/>
          <p:nvPr/>
        </p:nvSpPr>
        <p:spPr>
          <a:xfrm>
            <a:off x="8924818" y="518227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1A9ED5-215E-FA33-3923-B310184409D1}"/>
              </a:ext>
            </a:extLst>
          </p:cNvPr>
          <p:cNvSpPr/>
          <p:nvPr/>
        </p:nvSpPr>
        <p:spPr>
          <a:xfrm>
            <a:off x="2230943" y="5172910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EB899C-C800-6C20-C4F3-CA932869A68D}"/>
              </a:ext>
            </a:extLst>
          </p:cNvPr>
          <p:cNvSpPr/>
          <p:nvPr/>
        </p:nvSpPr>
        <p:spPr>
          <a:xfrm>
            <a:off x="4665439" y="518227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D16FD2-6E9F-3EDF-CAA0-961AD0D90738}"/>
              </a:ext>
            </a:extLst>
          </p:cNvPr>
          <p:cNvSpPr/>
          <p:nvPr/>
        </p:nvSpPr>
        <p:spPr>
          <a:xfrm>
            <a:off x="7099935" y="5182275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DD71D5-FB40-7F15-A7FC-7A3A5293689B}"/>
              </a:ext>
            </a:extLst>
          </p:cNvPr>
          <p:cNvSpPr/>
          <p:nvPr/>
        </p:nvSpPr>
        <p:spPr>
          <a:xfrm>
            <a:off x="9534431" y="5191640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D65601-4CB7-64D0-D16B-8AA0C78E88DC}"/>
              </a:ext>
            </a:extLst>
          </p:cNvPr>
          <p:cNvSpPr/>
          <p:nvPr/>
        </p:nvSpPr>
        <p:spPr>
          <a:xfrm>
            <a:off x="419455" y="5833808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290B41-2696-B572-BDBB-B675082260A4}"/>
              </a:ext>
            </a:extLst>
          </p:cNvPr>
          <p:cNvSpPr/>
          <p:nvPr/>
        </p:nvSpPr>
        <p:spPr>
          <a:xfrm>
            <a:off x="1014248" y="5843173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3D2DB1-AF79-E385-F964-8381034D0B7B}"/>
              </a:ext>
            </a:extLst>
          </p:cNvPr>
          <p:cNvSpPr/>
          <p:nvPr/>
        </p:nvSpPr>
        <p:spPr>
          <a:xfrm>
            <a:off x="1613129" y="5843173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C3107E-EF50-A104-D7A1-2E39FCD429A9}"/>
              </a:ext>
            </a:extLst>
          </p:cNvPr>
          <p:cNvSpPr/>
          <p:nvPr/>
        </p:nvSpPr>
        <p:spPr>
          <a:xfrm>
            <a:off x="2207922" y="5852538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FF2CAD-4D17-C5A9-B315-58425C1AD2D1}"/>
              </a:ext>
            </a:extLst>
          </p:cNvPr>
          <p:cNvSpPr/>
          <p:nvPr/>
        </p:nvSpPr>
        <p:spPr>
          <a:xfrm>
            <a:off x="2876973" y="5825916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A88DC7-0A92-9974-A894-675B4999A171}"/>
              </a:ext>
            </a:extLst>
          </p:cNvPr>
          <p:cNvSpPr/>
          <p:nvPr/>
        </p:nvSpPr>
        <p:spPr>
          <a:xfrm>
            <a:off x="3471765" y="5825916"/>
            <a:ext cx="509047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6FEBF3-89F7-E1F2-0C50-DFC1FBDEE302}"/>
              </a:ext>
            </a:extLst>
          </p:cNvPr>
          <p:cNvSpPr/>
          <p:nvPr/>
        </p:nvSpPr>
        <p:spPr>
          <a:xfrm>
            <a:off x="4070647" y="5835281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EB679-0850-191D-EC13-10D7400B0E5C}"/>
              </a:ext>
            </a:extLst>
          </p:cNvPr>
          <p:cNvSpPr/>
          <p:nvPr/>
        </p:nvSpPr>
        <p:spPr>
          <a:xfrm>
            <a:off x="4665439" y="5835281"/>
            <a:ext cx="509047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49E5437-A43C-193F-259A-866071F4D378}"/>
              </a:ext>
            </a:extLst>
          </p:cNvPr>
          <p:cNvSpPr/>
          <p:nvPr/>
        </p:nvSpPr>
        <p:spPr>
          <a:xfrm>
            <a:off x="5309785" y="5834971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C54062-2F6C-A5FF-4859-AF485EE85C0C}"/>
              </a:ext>
            </a:extLst>
          </p:cNvPr>
          <p:cNvSpPr/>
          <p:nvPr/>
        </p:nvSpPr>
        <p:spPr>
          <a:xfrm>
            <a:off x="5904578" y="5844336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D122E0-6463-6785-D169-A286CB2D7F6F}"/>
              </a:ext>
            </a:extLst>
          </p:cNvPr>
          <p:cNvSpPr/>
          <p:nvPr/>
        </p:nvSpPr>
        <p:spPr>
          <a:xfrm>
            <a:off x="6503459" y="5844336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3B41EB-C6AD-6459-6088-26E8F7652E12}"/>
              </a:ext>
            </a:extLst>
          </p:cNvPr>
          <p:cNvSpPr/>
          <p:nvPr/>
        </p:nvSpPr>
        <p:spPr>
          <a:xfrm>
            <a:off x="7098252" y="5853701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0BFD1A-9F87-BDB3-C5D0-B15794AF9977}"/>
              </a:ext>
            </a:extLst>
          </p:cNvPr>
          <p:cNvSpPr/>
          <p:nvPr/>
        </p:nvSpPr>
        <p:spPr>
          <a:xfrm>
            <a:off x="7767303" y="5833808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D5186DE-3466-97F6-8F4B-7F00ED0EF6D0}"/>
              </a:ext>
            </a:extLst>
          </p:cNvPr>
          <p:cNvSpPr/>
          <p:nvPr/>
        </p:nvSpPr>
        <p:spPr>
          <a:xfrm>
            <a:off x="8362095" y="5833808"/>
            <a:ext cx="509047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9B1141-BB70-4884-C496-CEF09D287F6D}"/>
              </a:ext>
            </a:extLst>
          </p:cNvPr>
          <p:cNvSpPr/>
          <p:nvPr/>
        </p:nvSpPr>
        <p:spPr>
          <a:xfrm>
            <a:off x="8960977" y="5843173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1C8549-B1B1-C404-5546-253766589577}"/>
              </a:ext>
            </a:extLst>
          </p:cNvPr>
          <p:cNvSpPr/>
          <p:nvPr/>
        </p:nvSpPr>
        <p:spPr>
          <a:xfrm>
            <a:off x="9555769" y="5843173"/>
            <a:ext cx="509047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E8B7B0-EDEC-94E8-5C15-BBA34551C9D2}"/>
              </a:ext>
            </a:extLst>
          </p:cNvPr>
          <p:cNvSpPr txBox="1"/>
          <p:nvPr/>
        </p:nvSpPr>
        <p:spPr>
          <a:xfrm>
            <a:off x="352811" y="62483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41A589-7AE1-7CCB-9F4F-D27914F2C702}"/>
              </a:ext>
            </a:extLst>
          </p:cNvPr>
          <p:cNvSpPr txBox="1"/>
          <p:nvPr/>
        </p:nvSpPr>
        <p:spPr>
          <a:xfrm>
            <a:off x="2854545" y="62688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179B69-22E1-EFF9-6961-958D500FD783}"/>
              </a:ext>
            </a:extLst>
          </p:cNvPr>
          <p:cNvSpPr txBox="1"/>
          <p:nvPr/>
        </p:nvSpPr>
        <p:spPr>
          <a:xfrm>
            <a:off x="1596683" y="6268869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7EA703-DC82-AE85-F1B7-27BC159AEB32}"/>
              </a:ext>
            </a:extLst>
          </p:cNvPr>
          <p:cNvSpPr txBox="1"/>
          <p:nvPr/>
        </p:nvSpPr>
        <p:spPr>
          <a:xfrm>
            <a:off x="3951349" y="6268869"/>
            <a:ext cx="117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820AF3-3BE4-FAC5-736F-630A3A35BE1A}"/>
              </a:ext>
            </a:extLst>
          </p:cNvPr>
          <p:cNvSpPr txBox="1"/>
          <p:nvPr/>
        </p:nvSpPr>
        <p:spPr>
          <a:xfrm>
            <a:off x="5275052" y="62483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AF65F5-30DE-50BC-9060-DA0ED51B5257}"/>
              </a:ext>
            </a:extLst>
          </p:cNvPr>
          <p:cNvSpPr txBox="1"/>
          <p:nvPr/>
        </p:nvSpPr>
        <p:spPr>
          <a:xfrm>
            <a:off x="7725016" y="626886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CE417D-7AE3-C770-61A5-55526EF52429}"/>
              </a:ext>
            </a:extLst>
          </p:cNvPr>
          <p:cNvSpPr txBox="1"/>
          <p:nvPr/>
        </p:nvSpPr>
        <p:spPr>
          <a:xfrm>
            <a:off x="6447168" y="626516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DBA4DD-DFE4-846D-71C3-9E2DABDBF420}"/>
              </a:ext>
            </a:extLst>
          </p:cNvPr>
          <p:cNvSpPr txBox="1"/>
          <p:nvPr/>
        </p:nvSpPr>
        <p:spPr>
          <a:xfrm>
            <a:off x="8897132" y="627823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1FC3CF-F4BD-6131-96D3-10F551A781C2}"/>
              </a:ext>
            </a:extLst>
          </p:cNvPr>
          <p:cNvSpPr txBox="1"/>
          <p:nvPr/>
        </p:nvSpPr>
        <p:spPr>
          <a:xfrm>
            <a:off x="3689406" y="1597031"/>
            <a:ext cx="53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view of thread and data mapping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3D80D7-DD37-CB86-2517-254DBF47A8B3}"/>
              </a:ext>
            </a:extLst>
          </p:cNvPr>
          <p:cNvSpPr txBox="1"/>
          <p:nvPr/>
        </p:nvSpPr>
        <p:spPr>
          <a:xfrm>
            <a:off x="2648972" y="4742607"/>
            <a:ext cx="39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view of thread and data mapping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DD005E-F26E-7339-B7BA-20ECFF033C07}"/>
              </a:ext>
            </a:extLst>
          </p:cNvPr>
          <p:cNvSpPr txBox="1"/>
          <p:nvPr/>
        </p:nvSpPr>
        <p:spPr>
          <a:xfrm>
            <a:off x="10510149" y="505969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8160FA-7C61-97E9-AA35-73E353B10AAC}"/>
              </a:ext>
            </a:extLst>
          </p:cNvPr>
          <p:cNvSpPr txBox="1"/>
          <p:nvPr/>
        </p:nvSpPr>
        <p:spPr>
          <a:xfrm>
            <a:off x="10322342" y="585253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Threads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47D868-DEB3-EB70-A9D8-2846B9AA346B}"/>
              </a:ext>
            </a:extLst>
          </p:cNvPr>
          <p:cNvSpPr txBox="1"/>
          <p:nvPr/>
        </p:nvSpPr>
        <p:spPr>
          <a:xfrm>
            <a:off x="7087927" y="3898620"/>
            <a:ext cx="37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52EBE1-F41A-8CB3-7220-0360003FABFD}"/>
              </a:ext>
            </a:extLst>
          </p:cNvPr>
          <p:cNvGrpSpPr/>
          <p:nvPr/>
        </p:nvGrpSpPr>
        <p:grpSpPr>
          <a:xfrm>
            <a:off x="371547" y="2132516"/>
            <a:ext cx="2295424" cy="1718666"/>
            <a:chOff x="216817" y="1478401"/>
            <a:chExt cx="2295424" cy="171866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99BC293-ADF6-AD28-2F6C-172EAF6104E8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58F1288-B968-ED35-E35C-973B28829408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83A9A-C85F-8600-5DDB-73023DB90A0D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9CBA31-28F0-F4F0-793E-195FD5B9FAB9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B3FF3D-9363-9FE9-41B5-5F7F0F461E22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0DD149-0894-B33F-8961-91D30DDDC81B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D8618BC-73D1-1CDD-77D2-5CB1C8E66C80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FE3673-042F-C84E-9692-61E09FEBA8D4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1C3EA-9258-7905-0CA0-1AD622BD36B4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45E4074-4137-7398-6CA0-25B7B1D861F5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58A1237-9444-0AAF-D6BB-29DD2EF6BB94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C725FF0-04BC-A704-7A38-7FEDA3E2E02F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F9FF612-C3D5-7575-8C71-BEC108FF5D05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07B757F-53B0-A6F3-84C0-961FF7A321F6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E6E6174-217D-181E-3F2F-5C363D6368C7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D48D2B-5EE6-5832-E852-1EEA9EEC34CB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C118F8-508C-5E32-FC12-0F817E7FBED8}"/>
              </a:ext>
            </a:extLst>
          </p:cNvPr>
          <p:cNvGrpSpPr/>
          <p:nvPr/>
        </p:nvGrpSpPr>
        <p:grpSpPr>
          <a:xfrm>
            <a:off x="3274599" y="2132516"/>
            <a:ext cx="2320565" cy="1728031"/>
            <a:chOff x="4248345" y="1478401"/>
            <a:chExt cx="2320565" cy="172803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E49375A-CE4F-482B-D052-2B06F0335A90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ACACE09-890C-AE06-4B63-B182B4153C9B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1106F9-44FB-8EF0-E62C-73370BAF34CD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36E2ABF-58E5-8E90-2B4B-9CE2C672289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77EE5D-D562-F32F-8490-2229C8A8500A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FFE043D-89F7-F89E-1AA9-749CEA808901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E6F2408-F4DE-464B-B7C1-DE0912860991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8932E6-D025-55EE-08EF-8531069A6323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925E716-D38D-C687-1225-C84F108D5418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7CF56E4-E2C3-B03C-992C-DE80A6F1A12D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742522E-FA12-3714-26C4-1EEDE5C0F585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85A79BC-E4F3-5427-AF63-1F254CAE88E0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55C10E0-1085-0EB5-9207-4B61A48E51C8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C22C78E-1909-7A65-A658-ACC6BDC77DBC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B26AD5-F8AE-E229-78E0-D3E1A0ACF45B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328977B-11EB-C116-523A-0F6F38165257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4AB41EB-5D0D-8F84-EE9E-49F4BB22AF30}"/>
                  </a:ext>
                </a:extLst>
              </p:cNvPr>
              <p:cNvSpPr txBox="1"/>
              <p:nvPr/>
            </p:nvSpPr>
            <p:spPr>
              <a:xfrm>
                <a:off x="2798028" y="2788777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4AB41EB-5D0D-8F84-EE9E-49F4BB22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28" y="2788777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57A9B1D-B341-7083-C6BC-D3369935BABA}"/>
                  </a:ext>
                </a:extLst>
              </p:cNvPr>
              <p:cNvSpPr txBox="1"/>
              <p:nvPr/>
            </p:nvSpPr>
            <p:spPr>
              <a:xfrm>
                <a:off x="5754274" y="27864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57A9B1D-B341-7083-C6BC-D3369935B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74" y="2786486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>
            <a:extLst>
              <a:ext uri="{FF2B5EF4-FFF2-40B4-BE49-F238E27FC236}">
                <a16:creationId xmlns:a16="http://schemas.microsoft.com/office/drawing/2014/main" id="{A023CC9B-5DEB-D10F-6722-F444ACB0A90E}"/>
              </a:ext>
            </a:extLst>
          </p:cNvPr>
          <p:cNvSpPr txBox="1"/>
          <p:nvPr/>
        </p:nvSpPr>
        <p:spPr>
          <a:xfrm>
            <a:off x="1345899" y="3851182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EB1B092-F22B-C5ED-73D5-C74F8168E44C}"/>
              </a:ext>
            </a:extLst>
          </p:cNvPr>
          <p:cNvSpPr txBox="1"/>
          <p:nvPr/>
        </p:nvSpPr>
        <p:spPr>
          <a:xfrm>
            <a:off x="4193621" y="384900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4892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97A9-CE1B-BD6D-EDE5-84CC0CCD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3C5-66B0-7891-6506-33E12E0F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C00000"/>
                </a:solidFill>
              </a:rPr>
              <a:t>If matrices have M = 552 rows and N = 648 columns, If 2D thread block and 2D grid is considered, How many thread blocks and total threads launched if threads per block = (8,8)?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00B050"/>
                </a:solidFill>
              </a:rPr>
              <a:t>Total blocks in x direction = ceil(N/8) = ceil(648/8) = 81 blocks</a:t>
            </a:r>
          </a:p>
          <a:p>
            <a:r>
              <a:rPr lang="en-IN" sz="2800" dirty="0">
                <a:solidFill>
                  <a:srgbClr val="00B050"/>
                </a:solidFill>
              </a:rPr>
              <a:t>Total blocks in y direction = ceil(M/8) = ceil(552/8) = 69 blocks</a:t>
            </a:r>
          </a:p>
          <a:p>
            <a:r>
              <a:rPr lang="en-IN" sz="2800" dirty="0">
                <a:solidFill>
                  <a:srgbClr val="00B050"/>
                </a:solidFill>
              </a:rPr>
              <a:t>Total threads  = </a:t>
            </a:r>
            <a:r>
              <a:rPr lang="en-IN" sz="2800" dirty="0"/>
              <a:t>Number of blocks </a:t>
            </a:r>
            <a:r>
              <a:rPr lang="en-IN" sz="2800" dirty="0">
                <a:solidFill>
                  <a:srgbClr val="00B050"/>
                </a:solidFill>
              </a:rPr>
              <a:t>X Threads per block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         </a:t>
            </a:r>
            <a:r>
              <a:rPr lang="en-IN" sz="2800" dirty="0">
                <a:solidFill>
                  <a:srgbClr val="00B050"/>
                </a:solidFill>
              </a:rPr>
              <a:t>= </a:t>
            </a:r>
            <a:r>
              <a:rPr lang="en-IN" sz="2800" dirty="0"/>
              <a:t>(81 x 69) x (8 x 8)</a:t>
            </a:r>
            <a:r>
              <a:rPr lang="en-IN" sz="2800" dirty="0">
                <a:solidFill>
                  <a:srgbClr val="00B050"/>
                </a:solidFill>
              </a:rPr>
              <a:t>=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357696</a:t>
            </a:r>
            <a:r>
              <a:rPr lang="en-IN" sz="2800" dirty="0">
                <a:solidFill>
                  <a:srgbClr val="00B050"/>
                </a:solidFill>
              </a:rPr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3880541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97A9-CE1B-BD6D-EDE5-84CC0CCD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2D thread block and 2D grid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3C5-66B0-7891-6506-33E12E0F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C00000"/>
                </a:solidFill>
              </a:rPr>
              <a:t>If matrices have M = 512 rows and N = 512 columns, If 2D thread block and 2D grid is considered, How many thread blocks and total threads launched if threads per block = (16,16)?</a:t>
            </a:r>
          </a:p>
          <a:p>
            <a:endParaRPr lang="en-IN" sz="2800" dirty="0"/>
          </a:p>
          <a:p>
            <a:r>
              <a:rPr lang="en-IN" sz="2800" dirty="0">
                <a:solidFill>
                  <a:srgbClr val="00B050"/>
                </a:solidFill>
              </a:rPr>
              <a:t>Total blocks in x direction = ceil(N/16) = ceil(512/16) = 32 blocks</a:t>
            </a:r>
          </a:p>
          <a:p>
            <a:r>
              <a:rPr lang="en-IN" sz="2800" dirty="0">
                <a:solidFill>
                  <a:srgbClr val="00B050"/>
                </a:solidFill>
              </a:rPr>
              <a:t>Total blocks in y direction = ceil(M/16) = ceil(512/16) = 32 blocks</a:t>
            </a:r>
          </a:p>
          <a:p>
            <a:r>
              <a:rPr lang="en-IN" sz="2800" dirty="0">
                <a:solidFill>
                  <a:srgbClr val="00B050"/>
                </a:solidFill>
              </a:rPr>
              <a:t>Total threads  = </a:t>
            </a:r>
            <a:r>
              <a:rPr lang="en-IN" sz="2800" dirty="0"/>
              <a:t>Number of blocks </a:t>
            </a:r>
            <a:r>
              <a:rPr lang="en-IN" sz="2800" dirty="0">
                <a:solidFill>
                  <a:srgbClr val="00B050"/>
                </a:solidFill>
              </a:rPr>
              <a:t>X Threads per block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                </a:t>
            </a:r>
            <a:r>
              <a:rPr lang="en-IN" sz="2800" dirty="0">
                <a:solidFill>
                  <a:srgbClr val="00B050"/>
                </a:solidFill>
              </a:rPr>
              <a:t>= </a:t>
            </a:r>
            <a:r>
              <a:rPr lang="en-IN" sz="2800" dirty="0"/>
              <a:t>(32 x 32) x (16 x 16) </a:t>
            </a:r>
            <a:r>
              <a:rPr lang="en-IN" sz="2800" dirty="0">
                <a:solidFill>
                  <a:srgbClr val="00B050"/>
                </a:solidFill>
              </a:rPr>
              <a:t>=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262144</a:t>
            </a:r>
            <a:r>
              <a:rPr lang="en-IN" sz="2800" dirty="0">
                <a:solidFill>
                  <a:srgbClr val="00B050"/>
                </a:solidFill>
              </a:rPr>
              <a:t> threads</a:t>
            </a:r>
          </a:p>
        </p:txBody>
      </p:sp>
    </p:spTree>
    <p:extLst>
      <p:ext uri="{BB962C8B-B14F-4D97-AF65-F5344CB8AC3E}">
        <p14:creationId xmlns:p14="http://schemas.microsoft.com/office/powerpoint/2010/main" val="32303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648899-5F45-3F98-06EF-58FB6093C24B}"/>
              </a:ext>
            </a:extLst>
          </p:cNvPr>
          <p:cNvGrpSpPr/>
          <p:nvPr/>
        </p:nvGrpSpPr>
        <p:grpSpPr>
          <a:xfrm>
            <a:off x="514788" y="2349648"/>
            <a:ext cx="2295424" cy="1718666"/>
            <a:chOff x="216817" y="1478401"/>
            <a:chExt cx="2295424" cy="1718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C13FE7-54AF-F09E-F2BA-8E5BABACC6F1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9BF4517-CE3E-3534-F01E-41C143275BD1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A665FEB-84C2-84F7-4B72-AF2AAF78E7F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1C7876-51BA-2493-E817-AF226B7E5D15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82FDD3B-A9BB-FFDC-BA6D-10028851BAD7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D8C0E6-9B89-3291-D7B1-EFC5F56AF7BC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167E2F-2774-D9D5-20D3-A4F2B6B81835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31E4AC6-F9E9-6D4D-FA8D-1158B3808251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018AA42-EB1B-159B-FB66-286E93F1FB8E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8AF3E31-D415-9F22-F71B-EAA573B52143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CCDB3B5-C594-904A-831E-BC5699A97172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4E8794D-E688-33FD-36A3-99A4094ED94B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D4BB866-7858-2F25-A00B-615F14E33859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D08E4F4-F9A1-DE3F-AD2E-7AED4E0A13C4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CE5EE0-5608-B9E3-3074-E8AE1E631840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FA5A9B-8EAA-9171-14BD-2C21F15F1CFC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2E5C843-D34E-8CA9-EE61-DF14EEA2D024}"/>
              </a:ext>
            </a:extLst>
          </p:cNvPr>
          <p:cNvGrpSpPr/>
          <p:nvPr/>
        </p:nvGrpSpPr>
        <p:grpSpPr>
          <a:xfrm>
            <a:off x="3417840" y="2349648"/>
            <a:ext cx="2320565" cy="1728031"/>
            <a:chOff x="4248345" y="1478401"/>
            <a:chExt cx="2320565" cy="17280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97A5DD-A1A1-1201-DF98-5E9131C1ACC5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CFBB208-148E-90DE-C89B-EDD3E85AC0CA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149B0EF-2F65-C44B-CDE0-23A048624945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B7CF1C-96DF-4631-C465-CA032CC69008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2B27418-29B6-46F1-32A5-B2FE4214232C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F1A92D-BB03-1431-2105-9D7C5F962145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E9BB8B-4092-920F-3B51-FFD7D45EBF13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545DE80-A932-7EB7-25E7-3303014C8872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2EA0285-292D-336F-C00C-445A71FE2F8B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4B3B607-78DC-56D6-A0BB-89CE86B1B9B7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ACEA15-3313-59C7-0314-01D75848F1DA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E6C4A6E-A433-C0BC-AB9D-409838324695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1B075AB-E4B5-AB18-EA23-7525F5B4B42D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C3354F6-20C9-F9C9-AE33-6881F25C6EF4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C685229-C701-0020-6123-6580125D2826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3DB97F-0FAF-E6A8-BDC0-8E85FB868908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2333930" cy="1728031"/>
            <a:chOff x="8426783" y="1478401"/>
            <a:chExt cx="2333930" cy="1728031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9F00E51-D489-7436-F391-A49D0D6BE1C4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BAD168-2ED7-24B0-028B-589B8D4EAEE0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F44F2510-7CEC-57E7-8968-A16C7766FA80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746E491-10AD-F180-4EF7-5415FA59B6D6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2700BC7-3EE3-E009-3D4E-83ADB7A16453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7F3E7C9-353D-7D0E-C5C0-816EA442DB2D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08520CD-9DD9-A2B2-1CC4-A51A3AF2F61E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3FDB300-C7B2-7055-73AD-78BADAE03E64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183D0CF-2563-E7DF-1F9A-1AB38B3BC6D3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2C5734F-1903-72CC-FD8B-F2DF4F9C1FD3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C38E2D1-D902-2B2E-ABE4-20FB1A945E4E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83A9E9-0BC3-7FA9-A5AD-B10EED58BBDE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698836"/>
            <a:ext cx="6953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AED30-C3A3-9739-E43A-E2923468AF09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60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509047" cy="1718666"/>
            <a:chOff x="8426783" y="1478401"/>
            <a:chExt cx="509047" cy="171866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698836"/>
            <a:ext cx="7764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First all threads perform addition of first corresponding row element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24AC7-8A15-A598-4670-1DE27B5F0FA0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9485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509047" cy="1718666"/>
            <a:chOff x="8426783" y="1478401"/>
            <a:chExt cx="509047" cy="171866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698836"/>
            <a:ext cx="7500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05A0-34D4-296D-7E55-621792798DF3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7CCFB-5C47-2ADD-184C-84C95F3E0FD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047EB-D81D-D5DE-76F0-FC6A9573230F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29604-1248-DA98-B085-88B42CD16826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45F39-B1B2-088F-9440-7CCE4E9B6CB0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3270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509047" cy="1718666"/>
            <a:chOff x="8426783" y="1478401"/>
            <a:chExt cx="509047" cy="171866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698836"/>
            <a:ext cx="75009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third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05A0-34D4-296D-7E55-621792798DF3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7CCFB-5C47-2ADD-184C-84C95F3E0FD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047EB-D81D-D5DE-76F0-FC6A9573230F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29604-1248-DA98-B085-88B42CD16826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C612-36F9-A0AC-C265-6BAD20FCCB9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BAACB-AD25-B29E-4A6D-02D42FC59DA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66359-FC9B-CD66-F1F9-C859E3C6D3FC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B0D088-0488-EB95-FAB7-08153C173528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4E259-C676-69C5-0122-2C8CFD12A4C4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9416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EF2-6BCB-DC3F-A26D-643B2DAB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4" y="152838"/>
            <a:ext cx="10515600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Addition </a:t>
            </a:r>
            <a:r>
              <a:rPr lang="en-IN" sz="4400" dirty="0"/>
              <a:t>1D thread block and 1D grid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13FE7-54AF-F09E-F2BA-8E5BABACC6F1}"/>
              </a:ext>
            </a:extLst>
          </p:cNvPr>
          <p:cNvSpPr/>
          <p:nvPr/>
        </p:nvSpPr>
        <p:spPr>
          <a:xfrm>
            <a:off x="514788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BF4517-CE3E-3534-F01E-41C143275BD1}"/>
              </a:ext>
            </a:extLst>
          </p:cNvPr>
          <p:cNvSpPr/>
          <p:nvPr/>
        </p:nvSpPr>
        <p:spPr>
          <a:xfrm>
            <a:off x="514788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A665FEB-84C2-84F7-4B72-AF2AAF78E7FF}"/>
              </a:ext>
            </a:extLst>
          </p:cNvPr>
          <p:cNvSpPr/>
          <p:nvPr/>
        </p:nvSpPr>
        <p:spPr>
          <a:xfrm>
            <a:off x="514788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1C7876-51BA-2493-E817-AF226B7E5D15}"/>
              </a:ext>
            </a:extLst>
          </p:cNvPr>
          <p:cNvSpPr/>
          <p:nvPr/>
        </p:nvSpPr>
        <p:spPr>
          <a:xfrm>
            <a:off x="514788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2FDD3B-A9BB-FFDC-BA6D-10028851BAD7}"/>
              </a:ext>
            </a:extLst>
          </p:cNvPr>
          <p:cNvSpPr/>
          <p:nvPr/>
        </p:nvSpPr>
        <p:spPr>
          <a:xfrm>
            <a:off x="1110247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FD8C0E6-9B89-3291-D7B1-EFC5F56AF7BC}"/>
              </a:ext>
            </a:extLst>
          </p:cNvPr>
          <p:cNvSpPr/>
          <p:nvPr/>
        </p:nvSpPr>
        <p:spPr>
          <a:xfrm>
            <a:off x="1110247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7167E2F-2774-D9D5-20D3-A4F2B6B81835}"/>
              </a:ext>
            </a:extLst>
          </p:cNvPr>
          <p:cNvSpPr/>
          <p:nvPr/>
        </p:nvSpPr>
        <p:spPr>
          <a:xfrm>
            <a:off x="1110247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E4AC6-F9E9-6D4D-FA8D-1158B3808251}"/>
              </a:ext>
            </a:extLst>
          </p:cNvPr>
          <p:cNvSpPr/>
          <p:nvPr/>
        </p:nvSpPr>
        <p:spPr>
          <a:xfrm>
            <a:off x="1110247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18AA42-EB1B-159B-FB66-286E93F1FB8E}"/>
              </a:ext>
            </a:extLst>
          </p:cNvPr>
          <p:cNvSpPr/>
          <p:nvPr/>
        </p:nvSpPr>
        <p:spPr>
          <a:xfrm>
            <a:off x="170570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8AF3E31-D415-9F22-F71B-EAA573B52143}"/>
              </a:ext>
            </a:extLst>
          </p:cNvPr>
          <p:cNvSpPr/>
          <p:nvPr/>
        </p:nvSpPr>
        <p:spPr>
          <a:xfrm>
            <a:off x="170570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CCDB3B5-C594-904A-831E-BC5699A97172}"/>
              </a:ext>
            </a:extLst>
          </p:cNvPr>
          <p:cNvSpPr/>
          <p:nvPr/>
        </p:nvSpPr>
        <p:spPr>
          <a:xfrm>
            <a:off x="170570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E8794D-E688-33FD-36A3-99A4094ED94B}"/>
              </a:ext>
            </a:extLst>
          </p:cNvPr>
          <p:cNvSpPr/>
          <p:nvPr/>
        </p:nvSpPr>
        <p:spPr>
          <a:xfrm>
            <a:off x="170570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4BB866-7858-2F25-A00B-615F14E33859}"/>
              </a:ext>
            </a:extLst>
          </p:cNvPr>
          <p:cNvSpPr/>
          <p:nvPr/>
        </p:nvSpPr>
        <p:spPr>
          <a:xfrm>
            <a:off x="2301165" y="2349648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D08E4F4-F9A1-DE3F-AD2E-7AED4E0A13C4}"/>
              </a:ext>
            </a:extLst>
          </p:cNvPr>
          <p:cNvSpPr/>
          <p:nvPr/>
        </p:nvSpPr>
        <p:spPr>
          <a:xfrm>
            <a:off x="2301165" y="2798954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4CE5EE0-5608-B9E3-3074-E8AE1E631840}"/>
              </a:ext>
            </a:extLst>
          </p:cNvPr>
          <p:cNvSpPr/>
          <p:nvPr/>
        </p:nvSpPr>
        <p:spPr>
          <a:xfrm>
            <a:off x="2301165" y="3248260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FA5A9B-8EAA-9171-14BD-2C21F15F1CFC}"/>
              </a:ext>
            </a:extLst>
          </p:cNvPr>
          <p:cNvSpPr/>
          <p:nvPr/>
        </p:nvSpPr>
        <p:spPr>
          <a:xfrm>
            <a:off x="2301165" y="3691242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97A5DD-A1A1-1201-DF98-5E9131C1ACC5}"/>
              </a:ext>
            </a:extLst>
          </p:cNvPr>
          <p:cNvSpPr/>
          <p:nvPr/>
        </p:nvSpPr>
        <p:spPr>
          <a:xfrm>
            <a:off x="3417840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CFBB208-148E-90DE-C89B-EDD3E85AC0CA}"/>
              </a:ext>
            </a:extLst>
          </p:cNvPr>
          <p:cNvSpPr/>
          <p:nvPr/>
        </p:nvSpPr>
        <p:spPr>
          <a:xfrm>
            <a:off x="3417840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49B0EF-2F65-C44B-CDE0-23A048624945}"/>
              </a:ext>
            </a:extLst>
          </p:cNvPr>
          <p:cNvSpPr/>
          <p:nvPr/>
        </p:nvSpPr>
        <p:spPr>
          <a:xfrm>
            <a:off x="3417840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FB7CF1C-96DF-4631-C465-CA032CC69008}"/>
              </a:ext>
            </a:extLst>
          </p:cNvPr>
          <p:cNvSpPr/>
          <p:nvPr/>
        </p:nvSpPr>
        <p:spPr>
          <a:xfrm>
            <a:off x="3417840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B27418-29B6-46F1-32A5-B2FE4214232C}"/>
              </a:ext>
            </a:extLst>
          </p:cNvPr>
          <p:cNvSpPr/>
          <p:nvPr/>
        </p:nvSpPr>
        <p:spPr>
          <a:xfrm>
            <a:off x="4022726" y="234964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F1A92D-BB03-1431-2105-9D7C5F962145}"/>
              </a:ext>
            </a:extLst>
          </p:cNvPr>
          <p:cNvSpPr/>
          <p:nvPr/>
        </p:nvSpPr>
        <p:spPr>
          <a:xfrm>
            <a:off x="4022726" y="279895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7E9BB8B-4092-920F-3B51-FFD7D45EBF13}"/>
              </a:ext>
            </a:extLst>
          </p:cNvPr>
          <p:cNvSpPr/>
          <p:nvPr/>
        </p:nvSpPr>
        <p:spPr>
          <a:xfrm>
            <a:off x="4022726" y="324826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545DE80-A932-7EB7-25E7-3303014C8872}"/>
              </a:ext>
            </a:extLst>
          </p:cNvPr>
          <p:cNvSpPr/>
          <p:nvPr/>
        </p:nvSpPr>
        <p:spPr>
          <a:xfrm>
            <a:off x="4022726" y="369124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2EA0285-292D-336F-C00C-445A71FE2F8B}"/>
              </a:ext>
            </a:extLst>
          </p:cNvPr>
          <p:cNvSpPr/>
          <p:nvPr/>
        </p:nvSpPr>
        <p:spPr>
          <a:xfrm>
            <a:off x="4624472" y="235901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B3B607-78DC-56D6-A0BB-89CE86B1B9B7}"/>
              </a:ext>
            </a:extLst>
          </p:cNvPr>
          <p:cNvSpPr/>
          <p:nvPr/>
        </p:nvSpPr>
        <p:spPr>
          <a:xfrm>
            <a:off x="4624472" y="280831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1ACEA15-3313-59C7-0314-01D75848F1DA}"/>
              </a:ext>
            </a:extLst>
          </p:cNvPr>
          <p:cNvSpPr/>
          <p:nvPr/>
        </p:nvSpPr>
        <p:spPr>
          <a:xfrm>
            <a:off x="4624472" y="325762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E6C4A6E-A433-C0BC-AB9D-409838324695}"/>
              </a:ext>
            </a:extLst>
          </p:cNvPr>
          <p:cNvSpPr/>
          <p:nvPr/>
        </p:nvSpPr>
        <p:spPr>
          <a:xfrm>
            <a:off x="4624472" y="370060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1B075AB-E4B5-AB18-EA23-7525F5B4B42D}"/>
              </a:ext>
            </a:extLst>
          </p:cNvPr>
          <p:cNvSpPr/>
          <p:nvPr/>
        </p:nvSpPr>
        <p:spPr>
          <a:xfrm>
            <a:off x="5229358" y="2359013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3354F6-20C9-F9C9-AE33-6881F25C6EF4}"/>
              </a:ext>
            </a:extLst>
          </p:cNvPr>
          <p:cNvSpPr/>
          <p:nvPr/>
        </p:nvSpPr>
        <p:spPr>
          <a:xfrm>
            <a:off x="5229358" y="2808319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C685229-C701-0020-6123-6580125D2826}"/>
              </a:ext>
            </a:extLst>
          </p:cNvPr>
          <p:cNvSpPr/>
          <p:nvPr/>
        </p:nvSpPr>
        <p:spPr>
          <a:xfrm>
            <a:off x="5229358" y="3257625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3DB97F-0FAF-E6A8-BDC0-8E85FB868908}"/>
              </a:ext>
            </a:extLst>
          </p:cNvPr>
          <p:cNvSpPr/>
          <p:nvPr/>
        </p:nvSpPr>
        <p:spPr>
          <a:xfrm>
            <a:off x="5229358" y="3700607"/>
            <a:ext cx="509047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4F23F93-3E13-87C9-E0FD-A1954B2BD142}"/>
              </a:ext>
            </a:extLst>
          </p:cNvPr>
          <p:cNvGrpSpPr/>
          <p:nvPr/>
        </p:nvGrpSpPr>
        <p:grpSpPr>
          <a:xfrm>
            <a:off x="6346033" y="2359013"/>
            <a:ext cx="509047" cy="1718666"/>
            <a:chOff x="8426783" y="1478401"/>
            <a:chExt cx="509047" cy="171866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25CBCCA-03A1-86D3-A4A3-1F662F47D292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72AC9C-EA82-A36F-C400-77AC35706882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E2CE5FA-37A1-F029-760C-712B4337A03F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BCB1B48-8DBE-747D-5781-07FA4E34E15D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/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A284DFD-BEF9-8F45-DA56-B6568B9AF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269" y="3005909"/>
                <a:ext cx="34945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/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4C0D7EE1-3862-2CFC-CB45-BCFE05BE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515" y="3003618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6B3DF53-9059-160A-0932-D3739B428C1F}"/>
              </a:ext>
            </a:extLst>
          </p:cNvPr>
          <p:cNvSpPr txBox="1"/>
          <p:nvPr/>
        </p:nvSpPr>
        <p:spPr>
          <a:xfrm>
            <a:off x="1489140" y="4068314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D8E187A-A1F2-20D7-06A1-AB8B0650E117}"/>
              </a:ext>
            </a:extLst>
          </p:cNvPr>
          <p:cNvSpPr txBox="1"/>
          <p:nvPr/>
        </p:nvSpPr>
        <p:spPr>
          <a:xfrm>
            <a:off x="4336862" y="406613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8A5BF-86AD-D89A-C4F4-9DA2396C7A2B}"/>
              </a:ext>
            </a:extLst>
          </p:cNvPr>
          <p:cNvSpPr txBox="1"/>
          <p:nvPr/>
        </p:nvSpPr>
        <p:spPr>
          <a:xfrm>
            <a:off x="7202302" y="4087044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DA6FF-7529-F2CA-00E4-D6EB9BDCEF7D}"/>
              </a:ext>
            </a:extLst>
          </p:cNvPr>
          <p:cNvSpPr txBox="1"/>
          <p:nvPr/>
        </p:nvSpPr>
        <p:spPr>
          <a:xfrm>
            <a:off x="514788" y="4698836"/>
            <a:ext cx="75009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Thread execution – Order in which computations are 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first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second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third corresponding row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All threads perform addition of fourth corresponding row element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30A51-EEB3-1D4B-9463-A3DF195EAE2C}"/>
              </a:ext>
            </a:extLst>
          </p:cNvPr>
          <p:cNvSpPr/>
          <p:nvPr/>
        </p:nvSpPr>
        <p:spPr>
          <a:xfrm>
            <a:off x="9021452" y="2349648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EFDE5-3C41-A10D-11AE-5479A999BA12}"/>
              </a:ext>
            </a:extLst>
          </p:cNvPr>
          <p:cNvSpPr/>
          <p:nvPr/>
        </p:nvSpPr>
        <p:spPr>
          <a:xfrm>
            <a:off x="9021451" y="2823259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83198-EFA9-1FE2-BBC3-055902813553}"/>
              </a:ext>
            </a:extLst>
          </p:cNvPr>
          <p:cNvSpPr/>
          <p:nvPr/>
        </p:nvSpPr>
        <p:spPr>
          <a:xfrm>
            <a:off x="9021450" y="3257625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1F5B5-CC87-4795-270B-8F1BAC10120D}"/>
              </a:ext>
            </a:extLst>
          </p:cNvPr>
          <p:cNvSpPr/>
          <p:nvPr/>
        </p:nvSpPr>
        <p:spPr>
          <a:xfrm>
            <a:off x="9021449" y="3691242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405A0-34D4-296D-7E55-621792798DF3}"/>
              </a:ext>
            </a:extLst>
          </p:cNvPr>
          <p:cNvSpPr/>
          <p:nvPr/>
        </p:nvSpPr>
        <p:spPr>
          <a:xfrm>
            <a:off x="6947779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7CCFB-5C47-2ADD-184C-84C95F3E0FDB}"/>
              </a:ext>
            </a:extLst>
          </p:cNvPr>
          <p:cNvSpPr/>
          <p:nvPr/>
        </p:nvSpPr>
        <p:spPr>
          <a:xfrm>
            <a:off x="6947779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047EB-D81D-D5DE-76F0-FC6A9573230F}"/>
              </a:ext>
            </a:extLst>
          </p:cNvPr>
          <p:cNvSpPr/>
          <p:nvPr/>
        </p:nvSpPr>
        <p:spPr>
          <a:xfrm>
            <a:off x="6947779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29604-1248-DA98-B085-88B42CD16826}"/>
              </a:ext>
            </a:extLst>
          </p:cNvPr>
          <p:cNvSpPr/>
          <p:nvPr/>
        </p:nvSpPr>
        <p:spPr>
          <a:xfrm>
            <a:off x="6947779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C612-36F9-A0AC-C265-6BAD20FCCB92}"/>
              </a:ext>
            </a:extLst>
          </p:cNvPr>
          <p:cNvSpPr/>
          <p:nvPr/>
        </p:nvSpPr>
        <p:spPr>
          <a:xfrm>
            <a:off x="7561303" y="2359013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BAACB-AD25-B29E-4A6D-02D42FC59DA4}"/>
              </a:ext>
            </a:extLst>
          </p:cNvPr>
          <p:cNvSpPr/>
          <p:nvPr/>
        </p:nvSpPr>
        <p:spPr>
          <a:xfrm>
            <a:off x="7561303" y="2808319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66359-FC9B-CD66-F1F9-C859E3C6D3FC}"/>
              </a:ext>
            </a:extLst>
          </p:cNvPr>
          <p:cNvSpPr/>
          <p:nvPr/>
        </p:nvSpPr>
        <p:spPr>
          <a:xfrm>
            <a:off x="7561303" y="3257625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B0D088-0488-EB95-FAB7-08153C173528}"/>
              </a:ext>
            </a:extLst>
          </p:cNvPr>
          <p:cNvSpPr/>
          <p:nvPr/>
        </p:nvSpPr>
        <p:spPr>
          <a:xfrm>
            <a:off x="7561303" y="370060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31FFB-3845-E0F4-24E5-F9142BF16353}"/>
              </a:ext>
            </a:extLst>
          </p:cNvPr>
          <p:cNvSpPr/>
          <p:nvPr/>
        </p:nvSpPr>
        <p:spPr>
          <a:xfrm>
            <a:off x="8170916" y="2368378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9B92C-786B-E136-9607-AF5A6590D0B7}"/>
              </a:ext>
            </a:extLst>
          </p:cNvPr>
          <p:cNvSpPr/>
          <p:nvPr/>
        </p:nvSpPr>
        <p:spPr>
          <a:xfrm>
            <a:off x="8170916" y="2817684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EEC6C-AA8C-D258-DE69-A6D25C02D300}"/>
              </a:ext>
            </a:extLst>
          </p:cNvPr>
          <p:cNvSpPr/>
          <p:nvPr/>
        </p:nvSpPr>
        <p:spPr>
          <a:xfrm>
            <a:off x="8170916" y="326699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72A8B-BF44-92B7-26FC-B525B428A660}"/>
              </a:ext>
            </a:extLst>
          </p:cNvPr>
          <p:cNvSpPr/>
          <p:nvPr/>
        </p:nvSpPr>
        <p:spPr>
          <a:xfrm>
            <a:off x="8170916" y="370997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261E8-5832-43B1-522D-7A946F686790}"/>
              </a:ext>
            </a:extLst>
          </p:cNvPr>
          <p:cNvSpPr txBox="1"/>
          <p:nvPr/>
        </p:nvSpPr>
        <p:spPr>
          <a:xfrm>
            <a:off x="443060" y="1364667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Row wise compute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340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5071</Words>
  <Application>Microsoft Office PowerPoint</Application>
  <PresentationFormat>Widescreen</PresentationFormat>
  <Paragraphs>2437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Cambria Math</vt:lpstr>
      <vt:lpstr>Office Theme</vt:lpstr>
      <vt:lpstr>CUDA Matrix Addition</vt:lpstr>
      <vt:lpstr>Matrix Addition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Matrix Addition 1D thread block and 1D grid </vt:lpstr>
      <vt:lpstr>PowerPoint Presentation</vt:lpstr>
      <vt:lpstr>Matrix Addition 2D thread block and 2D grid </vt:lpstr>
      <vt:lpstr>Matrix Addition 2D thread block and 2D grid </vt:lpstr>
      <vt:lpstr>Matrix Addition 2D thread block and 2D grid </vt:lpstr>
      <vt:lpstr>Matrix Addition 2D thread block and 2D grid </vt:lpstr>
      <vt:lpstr>Matrix Addition 2D thread block and 2D grid </vt:lpstr>
      <vt:lpstr>Matrix Addition 2D thread block and 2D grid </vt:lpstr>
      <vt:lpstr>Matrix Addition 2D thread block and 2D grid </vt:lpstr>
      <vt:lpstr>Matrix Addition 2D thread block and 2D grid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Matrix Addition using 1D thread block and 1D grid</dc:title>
  <dc:creator>Nileshchandra Pikle</dc:creator>
  <cp:lastModifiedBy>Nileshchandra Pikle</cp:lastModifiedBy>
  <cp:revision>322</cp:revision>
  <dcterms:created xsi:type="dcterms:W3CDTF">2023-05-09T05:34:09Z</dcterms:created>
  <dcterms:modified xsi:type="dcterms:W3CDTF">2024-07-12T06:02:56Z</dcterms:modified>
</cp:coreProperties>
</file>