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C829-AFFE-C7C1-3D5D-92188F687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90E96-90EC-2751-C45A-53D7CD16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4D20-3CEF-EE72-212F-1429A0A2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A595-B8DD-1DB2-9265-B771A613D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D8C9-A9A5-5FCA-CCA3-983287C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68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8D25-B1B9-5BBB-6297-48982E3E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C383D-BF37-00B9-DE3F-FAFD87E6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D9FA-60BE-D6ED-413C-1E39B6EC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C9913-0667-392D-6C49-22932BB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6FFF7-42A8-056D-1D5A-A8688224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1A775-8009-172F-C4BD-03193C06E4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11840-D7FE-81C6-1345-4C0514D8F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EA937-CCE6-4129-CF23-EB9E6323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A523-69EC-7588-2CDF-56702459B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70A9-163C-6D52-6D00-CC636E10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3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2434-3E1D-EDB9-FAB5-94B7B3E8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D3CE3-874A-D7DE-6F6D-F84099F9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4747-605E-89AB-E467-2F9A8F3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D7DB-9BEC-E50B-9655-478ACBF9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7240-43BD-B66D-53FC-FC051A53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D055-7E90-A016-D7AA-C66852B1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F5F67-F8E9-4E8F-D721-3A1C4B288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DB00-25D6-C008-2E26-70F5B914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D4BDD-2012-9FF6-04EA-82CF4072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F06E-318B-7287-F113-9F8C158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20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84D2-2245-277D-5AF4-F1E4FA09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34C7-69DD-2559-FEA5-C5241384B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9AEC2-3817-6FF3-FB31-E71C8A9F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E03A-94A5-2946-4164-D5889617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40DAD-B95B-9E77-F3CE-73884922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9A6E9-4C79-C797-D35E-620E80A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8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DFC6-D763-52EE-BE91-5185C555E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88B7D-955F-4835-BDF2-E83A2C9C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19752-3994-E68B-2F93-003434A6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F2DFAF-D387-A603-D9DA-AA589F81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61280-295C-C2A1-07AA-45B40CA2A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43E88E-42E2-DEA3-8404-F8BA20A5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7E71C-43B9-7793-0568-CE945134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C7844-224D-8202-83DB-85DB80C1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02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C276-672A-B87D-8379-A62846216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1A9531-5382-A92A-A22D-385B99DE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6F0D0-5338-D17F-AE37-B5FC9A0A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6762F7-F907-F413-A12C-609577B7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5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119FC-42A5-6A40-E7D3-56CF8278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2B14C-BC0B-D728-50A6-59FECF53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00210-675D-FBD0-799C-B4ECC25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0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D4D0D-D63F-4863-88FC-15C5BDF6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F525-A7B9-9E55-43B8-F88EBE544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86C08-9505-F90E-A24E-A6DC772D3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048A6-41D6-36E0-E9C3-70DE6E4D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8D54D-54DA-4BBE-17DC-A87C21D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92B6D-6FFF-CF4D-67EF-35F4458E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6DFD-3294-84C2-CE6B-B55CD06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C3356-C1EC-25F9-5A76-10CE371BA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9F4D4-0B1B-E613-4507-B4A50F889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71573-6092-B91B-20A6-87348967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AC51E-2A63-4F78-149F-AE9624E4E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0169B-6B2D-126E-7B06-8D1108C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974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81800-6F8F-C996-5520-7C48F6E1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2D1D3-EABA-7A8F-74AB-8FB74430F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932F-DA23-63CE-8611-CB46A1A95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66B9-3689-461E-AB2E-BA5FA0AA32EA}" type="datetimeFigureOut">
              <a:rPr lang="en-IN" smtClean="0"/>
              <a:t>16-05-2023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9B22-EC6E-10ED-B290-0092E622A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1C4A-42C9-9F3D-7C47-86E5B560D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CF83-7368-4417-94F5-75232F666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933B-4F11-7A62-9D81-1FB09A42E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CUDA 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AB9E9-9375-9929-BEA2-7EBF84C2D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Dr. Nileshchandra Pikle</a:t>
            </a:r>
          </a:p>
          <a:p>
            <a:r>
              <a:rPr lang="en-IN" dirty="0"/>
              <a:t>Certified CUDA Programming Trainer by NVIDIA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D739A-778D-FE3A-D0C6-051DDFC9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805" y="2908747"/>
            <a:ext cx="2271860" cy="28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61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E1A547-0B15-0B27-7283-6361D0D02787}"/>
              </a:ext>
            </a:extLst>
          </p:cNvPr>
          <p:cNvGrpSpPr/>
          <p:nvPr/>
        </p:nvGrpSpPr>
        <p:grpSpPr>
          <a:xfrm>
            <a:off x="1023835" y="1953722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6003A0-5060-4FBB-49D0-278CC778C540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9A302-5C1A-427F-4946-E22531021DF9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EDDD4-E203-DB79-A67A-EDD49E4CE01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2C473-282E-7B28-328F-8BEE101D5E5B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4A96F-86BD-482D-D724-4625CD21E239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35DB6D-2083-1C41-5377-E0633DA56ADF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60AAE5-3B73-FB6D-A510-DDB2B7622C99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8F385B-63A9-D68C-B9CF-C54447D740B4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AA338F-35B9-74E0-03B1-831B51D0621C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ABEA13-7EC3-2116-FF4E-E8AAE911F5D8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8F4016-2AB0-3B92-79DF-52A74A1D9F8E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8EEE68-9584-F4C7-28C0-EB7D3D4966A3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A9FF69-6309-78AA-ACC7-15CF6792C3C5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3ED1DD-F5D2-0F49-039A-77CF811357FD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BB0804-B990-2E7C-6578-231E3FAA7655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8E8A1-5399-AF2E-F871-E79EF3A6DE66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31CAB1-351A-CE8A-1536-D0F0A4DA6DAD}"/>
              </a:ext>
            </a:extLst>
          </p:cNvPr>
          <p:cNvGrpSpPr/>
          <p:nvPr/>
        </p:nvGrpSpPr>
        <p:grpSpPr>
          <a:xfrm>
            <a:off x="3926887" y="1953722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B52429-ABE2-CD23-F3F3-83B8C4D8DDA6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BF6BF5-27E3-6217-4F6E-4BF4D8150BB1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22EC69-DD4D-C7FE-B89E-F021EAB2FC00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0F7F53-0A47-4C9D-3CD2-307CAFB910F7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509F4-10CF-ED4A-2E64-DCA14C10CC95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F3D9F3-66C5-5052-BC76-20107FC64CDC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0E144A-02DB-88C9-2B5E-253AC807A604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3DAAC8-60C2-6F72-BCA9-F706EA4E26BF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F66AD7-8F21-4103-EA7B-504EF282F2DC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211225-C175-392D-C415-FBEE46F4A51C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325D95-23C7-F51D-BB8C-1396503D7AE1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1128A8-263A-32D7-5DFB-31A97611FB2A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8A6BB0-100B-2594-C644-BDF8B0DAFE59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9DE30E-3627-7D15-EF10-C244C3FC71E6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8FC40F-004F-C544-98AA-5EAEDE92DDCD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A4DE62-4BC3-4A37-CFAD-E3F9A3A8E02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2A273E-758B-DF83-2FA0-DA701B5BD765}"/>
              </a:ext>
            </a:extLst>
          </p:cNvPr>
          <p:cNvGrpSpPr/>
          <p:nvPr/>
        </p:nvGrpSpPr>
        <p:grpSpPr>
          <a:xfrm>
            <a:off x="6855080" y="1963087"/>
            <a:ext cx="2333930" cy="1728031"/>
            <a:chOff x="8426783" y="1478401"/>
            <a:chExt cx="2333930" cy="17280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F14656-AB38-0847-65EE-A9DC76D5CC1F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49B392-28DB-B977-A987-25CAE4B8027E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A458B5-65C5-9FD1-D5B5-FC6BCF463F4B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F335D7-D2D8-68B2-2ED9-15AA26E94FBE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80129B-325F-3ACE-5585-CC42173E51BA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22E644-1889-FD80-D608-E873D6C25E44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D8C51D-FBC5-237B-6CB7-D5BFD701511D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6D61F4-3775-CD38-F39E-796A55BE79FC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0CA604-4C03-1B15-6C7F-B39D9C188E84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7E781D-472B-055B-3653-B20AC1843676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F564EC-2650-6625-CC9F-A8273AE6F071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F95838-C67D-7E0E-D5D8-54DFF159C53D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2EE3C7-0058-8263-B304-69ACB2B28060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E043AC-43BE-7251-7597-E1190BDC1B11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FC2FEC-6AA3-32A1-3C3A-999D40F592EA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6CDE3-0547-3254-ACA0-11E4723597CF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CF09E-643E-FC47-D0EF-5B44E418CBAB}"/>
              </a:ext>
            </a:extLst>
          </p:cNvPr>
          <p:cNvSpPr txBox="1"/>
          <p:nvPr/>
        </p:nvSpPr>
        <p:spPr>
          <a:xfrm>
            <a:off x="249720" y="4254011"/>
            <a:ext cx="11705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To compute one element of output matrix C, </a:t>
            </a:r>
            <a:r>
              <a:rPr lang="en-IN" sz="2000" b="1" dirty="0"/>
              <a:t>sum of products </a:t>
            </a:r>
            <a:r>
              <a:rPr lang="en-IN" sz="2000" dirty="0"/>
              <a:t>is calculated on one row of Matrix A and one </a:t>
            </a:r>
          </a:p>
          <a:p>
            <a:r>
              <a:rPr lang="en-IN" sz="2000" dirty="0"/>
              <a:t>      column of matrix B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F2BC80F-2F80-59FD-7AF6-84DD33A3EFA8}"/>
              </a:ext>
            </a:extLst>
          </p:cNvPr>
          <p:cNvSpPr txBox="1"/>
          <p:nvPr/>
        </p:nvSpPr>
        <p:spPr>
          <a:xfrm>
            <a:off x="249720" y="5026323"/>
            <a:ext cx="9643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computations can be divided as follows</a:t>
            </a:r>
          </a:p>
          <a:p>
            <a:pPr marL="457200" indent="-457200">
              <a:buAutoNum type="arabicPeriod"/>
            </a:pPr>
            <a:r>
              <a:rPr lang="en-IN" sz="2000" dirty="0"/>
              <a:t>One thread is responsible to compute entire row of matrix C – 1D Thread block 1D grid</a:t>
            </a:r>
          </a:p>
          <a:p>
            <a:pPr marL="457200" indent="-457200">
              <a:buAutoNum type="arabicPeriod"/>
            </a:pPr>
            <a:r>
              <a:rPr lang="en-IN" sz="2000" dirty="0"/>
              <a:t>A thread is responsible to compute one element of matrix C- 2D thread block 2D grid</a:t>
            </a:r>
          </a:p>
        </p:txBody>
      </p:sp>
    </p:spTree>
    <p:extLst>
      <p:ext uri="{BB962C8B-B14F-4D97-AF65-F5344CB8AC3E}">
        <p14:creationId xmlns:p14="http://schemas.microsoft.com/office/powerpoint/2010/main" val="548991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E1A547-0B15-0B27-7283-6361D0D02787}"/>
              </a:ext>
            </a:extLst>
          </p:cNvPr>
          <p:cNvGrpSpPr/>
          <p:nvPr/>
        </p:nvGrpSpPr>
        <p:grpSpPr>
          <a:xfrm>
            <a:off x="1023835" y="1953722"/>
            <a:ext cx="2295424" cy="1718666"/>
            <a:chOff x="216817" y="1478401"/>
            <a:chExt cx="2295424" cy="17186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6003A0-5060-4FBB-49D0-278CC778C540}"/>
                </a:ext>
              </a:extLst>
            </p:cNvPr>
            <p:cNvSpPr/>
            <p:nvPr/>
          </p:nvSpPr>
          <p:spPr>
            <a:xfrm>
              <a:off x="216817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3E9A302-5C1A-427F-4946-E22531021DF9}"/>
                </a:ext>
              </a:extLst>
            </p:cNvPr>
            <p:cNvSpPr/>
            <p:nvPr/>
          </p:nvSpPr>
          <p:spPr>
            <a:xfrm>
              <a:off x="216817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2DEDDD4-E203-DB79-A67A-EDD49E4CE01F}"/>
                </a:ext>
              </a:extLst>
            </p:cNvPr>
            <p:cNvSpPr/>
            <p:nvPr/>
          </p:nvSpPr>
          <p:spPr>
            <a:xfrm>
              <a:off x="216817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12C473-282E-7B28-328F-8BEE101D5E5B}"/>
                </a:ext>
              </a:extLst>
            </p:cNvPr>
            <p:cNvSpPr/>
            <p:nvPr/>
          </p:nvSpPr>
          <p:spPr>
            <a:xfrm>
              <a:off x="216817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04A96F-86BD-482D-D724-4625CD21E239}"/>
                </a:ext>
              </a:extLst>
            </p:cNvPr>
            <p:cNvSpPr/>
            <p:nvPr/>
          </p:nvSpPr>
          <p:spPr>
            <a:xfrm>
              <a:off x="812276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35DB6D-2083-1C41-5377-E0633DA56ADF}"/>
                </a:ext>
              </a:extLst>
            </p:cNvPr>
            <p:cNvSpPr/>
            <p:nvPr/>
          </p:nvSpPr>
          <p:spPr>
            <a:xfrm>
              <a:off x="812276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60AAE5-3B73-FB6D-A510-DDB2B7622C99}"/>
                </a:ext>
              </a:extLst>
            </p:cNvPr>
            <p:cNvSpPr/>
            <p:nvPr/>
          </p:nvSpPr>
          <p:spPr>
            <a:xfrm>
              <a:off x="812276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8F385B-63A9-D68C-B9CF-C54447D740B4}"/>
                </a:ext>
              </a:extLst>
            </p:cNvPr>
            <p:cNvSpPr/>
            <p:nvPr/>
          </p:nvSpPr>
          <p:spPr>
            <a:xfrm>
              <a:off x="812276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AA338F-35B9-74E0-03B1-831B51D0621C}"/>
                </a:ext>
              </a:extLst>
            </p:cNvPr>
            <p:cNvSpPr/>
            <p:nvPr/>
          </p:nvSpPr>
          <p:spPr>
            <a:xfrm>
              <a:off x="140773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ABEA13-7EC3-2116-FF4E-E8AAE911F5D8}"/>
                </a:ext>
              </a:extLst>
            </p:cNvPr>
            <p:cNvSpPr/>
            <p:nvPr/>
          </p:nvSpPr>
          <p:spPr>
            <a:xfrm>
              <a:off x="140773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8F4016-2AB0-3B92-79DF-52A74A1D9F8E}"/>
                </a:ext>
              </a:extLst>
            </p:cNvPr>
            <p:cNvSpPr/>
            <p:nvPr/>
          </p:nvSpPr>
          <p:spPr>
            <a:xfrm>
              <a:off x="140773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8EEE68-9584-F4C7-28C0-EB7D3D4966A3}"/>
                </a:ext>
              </a:extLst>
            </p:cNvPr>
            <p:cNvSpPr/>
            <p:nvPr/>
          </p:nvSpPr>
          <p:spPr>
            <a:xfrm>
              <a:off x="140773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A9FF69-6309-78AA-ACC7-15CF6792C3C5}"/>
                </a:ext>
              </a:extLst>
            </p:cNvPr>
            <p:cNvSpPr/>
            <p:nvPr/>
          </p:nvSpPr>
          <p:spPr>
            <a:xfrm>
              <a:off x="2003194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53ED1DD-F5D2-0F49-039A-77CF811357FD}"/>
                </a:ext>
              </a:extLst>
            </p:cNvPr>
            <p:cNvSpPr/>
            <p:nvPr/>
          </p:nvSpPr>
          <p:spPr>
            <a:xfrm>
              <a:off x="2003194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DBB0804-B990-2E7C-6578-231E3FAA7655}"/>
                </a:ext>
              </a:extLst>
            </p:cNvPr>
            <p:cNvSpPr/>
            <p:nvPr/>
          </p:nvSpPr>
          <p:spPr>
            <a:xfrm>
              <a:off x="2003194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A8E8A1-5399-AF2E-F871-E79EF3A6DE66}"/>
                </a:ext>
              </a:extLst>
            </p:cNvPr>
            <p:cNvSpPr/>
            <p:nvPr/>
          </p:nvSpPr>
          <p:spPr>
            <a:xfrm>
              <a:off x="2003194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631CAB1-351A-CE8A-1536-D0F0A4DA6DAD}"/>
              </a:ext>
            </a:extLst>
          </p:cNvPr>
          <p:cNvGrpSpPr/>
          <p:nvPr/>
        </p:nvGrpSpPr>
        <p:grpSpPr>
          <a:xfrm>
            <a:off x="3926887" y="1953722"/>
            <a:ext cx="2320565" cy="1728031"/>
            <a:chOff x="4248345" y="1478401"/>
            <a:chExt cx="2320565" cy="172803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9B52429-ABE2-CD23-F3F3-83B8C4D8DDA6}"/>
                </a:ext>
              </a:extLst>
            </p:cNvPr>
            <p:cNvSpPr/>
            <p:nvPr/>
          </p:nvSpPr>
          <p:spPr>
            <a:xfrm>
              <a:off x="4248345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BF6BF5-27E3-6217-4F6E-4BF4D8150BB1}"/>
                </a:ext>
              </a:extLst>
            </p:cNvPr>
            <p:cNvSpPr/>
            <p:nvPr/>
          </p:nvSpPr>
          <p:spPr>
            <a:xfrm>
              <a:off x="4248345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22EC69-DD4D-C7FE-B89E-F021EAB2FC00}"/>
                </a:ext>
              </a:extLst>
            </p:cNvPr>
            <p:cNvSpPr/>
            <p:nvPr/>
          </p:nvSpPr>
          <p:spPr>
            <a:xfrm>
              <a:off x="4248345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0F7F53-0A47-4C9D-3CD2-307CAFB910F7}"/>
                </a:ext>
              </a:extLst>
            </p:cNvPr>
            <p:cNvSpPr/>
            <p:nvPr/>
          </p:nvSpPr>
          <p:spPr>
            <a:xfrm>
              <a:off x="4248345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E509F4-10CF-ED4A-2E64-DCA14C10CC95}"/>
                </a:ext>
              </a:extLst>
            </p:cNvPr>
            <p:cNvSpPr/>
            <p:nvPr/>
          </p:nvSpPr>
          <p:spPr>
            <a:xfrm>
              <a:off x="4853231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CF3D9F3-66C5-5052-BC76-20107FC64CDC}"/>
                </a:ext>
              </a:extLst>
            </p:cNvPr>
            <p:cNvSpPr/>
            <p:nvPr/>
          </p:nvSpPr>
          <p:spPr>
            <a:xfrm>
              <a:off x="4853231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0E144A-02DB-88C9-2B5E-253AC807A604}"/>
                </a:ext>
              </a:extLst>
            </p:cNvPr>
            <p:cNvSpPr/>
            <p:nvPr/>
          </p:nvSpPr>
          <p:spPr>
            <a:xfrm>
              <a:off x="4853231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3DAAC8-60C2-6F72-BCA9-F706EA4E26BF}"/>
                </a:ext>
              </a:extLst>
            </p:cNvPr>
            <p:cNvSpPr/>
            <p:nvPr/>
          </p:nvSpPr>
          <p:spPr>
            <a:xfrm>
              <a:off x="4853231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F66AD7-8F21-4103-EA7B-504EF282F2DC}"/>
                </a:ext>
              </a:extLst>
            </p:cNvPr>
            <p:cNvSpPr/>
            <p:nvPr/>
          </p:nvSpPr>
          <p:spPr>
            <a:xfrm>
              <a:off x="5454977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211225-C175-392D-C415-FBEE46F4A51C}"/>
                </a:ext>
              </a:extLst>
            </p:cNvPr>
            <p:cNvSpPr/>
            <p:nvPr/>
          </p:nvSpPr>
          <p:spPr>
            <a:xfrm>
              <a:off x="5454977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325D95-23C7-F51D-BB8C-1396503D7AE1}"/>
                </a:ext>
              </a:extLst>
            </p:cNvPr>
            <p:cNvSpPr/>
            <p:nvPr/>
          </p:nvSpPr>
          <p:spPr>
            <a:xfrm>
              <a:off x="5454977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1128A8-263A-32D7-5DFB-31A97611FB2A}"/>
                </a:ext>
              </a:extLst>
            </p:cNvPr>
            <p:cNvSpPr/>
            <p:nvPr/>
          </p:nvSpPr>
          <p:spPr>
            <a:xfrm>
              <a:off x="5454977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8A6BB0-100B-2594-C644-BDF8B0DAFE59}"/>
                </a:ext>
              </a:extLst>
            </p:cNvPr>
            <p:cNvSpPr/>
            <p:nvPr/>
          </p:nvSpPr>
          <p:spPr>
            <a:xfrm>
              <a:off x="6059863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9DE30E-3627-7D15-EF10-C244C3FC71E6}"/>
                </a:ext>
              </a:extLst>
            </p:cNvPr>
            <p:cNvSpPr/>
            <p:nvPr/>
          </p:nvSpPr>
          <p:spPr>
            <a:xfrm>
              <a:off x="6059863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8FC40F-004F-C544-98AA-5EAEDE92DDCD}"/>
                </a:ext>
              </a:extLst>
            </p:cNvPr>
            <p:cNvSpPr/>
            <p:nvPr/>
          </p:nvSpPr>
          <p:spPr>
            <a:xfrm>
              <a:off x="6059863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0A4DE62-4BC3-4A37-CFAD-E3F9A3A8E021}"/>
                </a:ext>
              </a:extLst>
            </p:cNvPr>
            <p:cNvSpPr/>
            <p:nvPr/>
          </p:nvSpPr>
          <p:spPr>
            <a:xfrm>
              <a:off x="6059863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2A273E-758B-DF83-2FA0-DA701B5BD765}"/>
              </a:ext>
            </a:extLst>
          </p:cNvPr>
          <p:cNvGrpSpPr/>
          <p:nvPr/>
        </p:nvGrpSpPr>
        <p:grpSpPr>
          <a:xfrm>
            <a:off x="6855080" y="1963087"/>
            <a:ext cx="2333930" cy="1728031"/>
            <a:chOff x="8426783" y="1478401"/>
            <a:chExt cx="2333930" cy="172803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F14656-AB38-0847-65EE-A9DC76D5CC1F}"/>
                </a:ext>
              </a:extLst>
            </p:cNvPr>
            <p:cNvSpPr/>
            <p:nvPr/>
          </p:nvSpPr>
          <p:spPr>
            <a:xfrm>
              <a:off x="842678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49B392-28DB-B977-A987-25CAE4B8027E}"/>
                </a:ext>
              </a:extLst>
            </p:cNvPr>
            <p:cNvSpPr/>
            <p:nvPr/>
          </p:nvSpPr>
          <p:spPr>
            <a:xfrm>
              <a:off x="842678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8A458B5-65C5-9FD1-D5B5-FC6BCF463F4B}"/>
                </a:ext>
              </a:extLst>
            </p:cNvPr>
            <p:cNvSpPr/>
            <p:nvPr/>
          </p:nvSpPr>
          <p:spPr>
            <a:xfrm>
              <a:off x="842678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F335D7-D2D8-68B2-2ED9-15AA26E94FBE}"/>
                </a:ext>
              </a:extLst>
            </p:cNvPr>
            <p:cNvSpPr/>
            <p:nvPr/>
          </p:nvSpPr>
          <p:spPr>
            <a:xfrm>
              <a:off x="842678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80129B-325F-3ACE-5585-CC42173E51BA}"/>
                </a:ext>
              </a:extLst>
            </p:cNvPr>
            <p:cNvSpPr/>
            <p:nvPr/>
          </p:nvSpPr>
          <p:spPr>
            <a:xfrm>
              <a:off x="9028529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522E644-1889-FD80-D608-E873D6C25E44}"/>
                </a:ext>
              </a:extLst>
            </p:cNvPr>
            <p:cNvSpPr/>
            <p:nvPr/>
          </p:nvSpPr>
          <p:spPr>
            <a:xfrm>
              <a:off x="9028529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0D8C51D-FBC5-237B-6CB7-D5BFD701511D}"/>
                </a:ext>
              </a:extLst>
            </p:cNvPr>
            <p:cNvSpPr/>
            <p:nvPr/>
          </p:nvSpPr>
          <p:spPr>
            <a:xfrm>
              <a:off x="9028529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66D61F4-3775-CD38-F39E-796A55BE79FC}"/>
                </a:ext>
              </a:extLst>
            </p:cNvPr>
            <p:cNvSpPr/>
            <p:nvPr/>
          </p:nvSpPr>
          <p:spPr>
            <a:xfrm>
              <a:off x="9028529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50CA604-4C03-1B15-6C7F-B39D9C188E84}"/>
                </a:ext>
              </a:extLst>
            </p:cNvPr>
            <p:cNvSpPr/>
            <p:nvPr/>
          </p:nvSpPr>
          <p:spPr>
            <a:xfrm>
              <a:off x="9642053" y="1478401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A7E781D-472B-055B-3653-B20AC1843676}"/>
                </a:ext>
              </a:extLst>
            </p:cNvPr>
            <p:cNvSpPr/>
            <p:nvPr/>
          </p:nvSpPr>
          <p:spPr>
            <a:xfrm>
              <a:off x="9642053" y="1927707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F564EC-2650-6625-CC9F-A8273AE6F071}"/>
                </a:ext>
              </a:extLst>
            </p:cNvPr>
            <p:cNvSpPr/>
            <p:nvPr/>
          </p:nvSpPr>
          <p:spPr>
            <a:xfrm>
              <a:off x="9642053" y="2377013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F95838-C67D-7E0E-D5D8-54DFF159C53D}"/>
                </a:ext>
              </a:extLst>
            </p:cNvPr>
            <p:cNvSpPr/>
            <p:nvPr/>
          </p:nvSpPr>
          <p:spPr>
            <a:xfrm>
              <a:off x="9642053" y="2819995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2EE3C7-0058-8263-B304-69ACB2B28060}"/>
                </a:ext>
              </a:extLst>
            </p:cNvPr>
            <p:cNvSpPr/>
            <p:nvPr/>
          </p:nvSpPr>
          <p:spPr>
            <a:xfrm>
              <a:off x="10251666" y="1487766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EE043AC-43BE-7251-7597-E1190BDC1B11}"/>
                </a:ext>
              </a:extLst>
            </p:cNvPr>
            <p:cNvSpPr/>
            <p:nvPr/>
          </p:nvSpPr>
          <p:spPr>
            <a:xfrm>
              <a:off x="10251666" y="1937072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1FC2FEC-6AA3-32A1-3C3A-999D40F592EA}"/>
                </a:ext>
              </a:extLst>
            </p:cNvPr>
            <p:cNvSpPr/>
            <p:nvPr/>
          </p:nvSpPr>
          <p:spPr>
            <a:xfrm>
              <a:off x="10251666" y="2386378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BF6CDE3-0547-3254-ACA0-11E4723597CF}"/>
                </a:ext>
              </a:extLst>
            </p:cNvPr>
            <p:cNvSpPr/>
            <p:nvPr/>
          </p:nvSpPr>
          <p:spPr>
            <a:xfrm>
              <a:off x="10251666" y="2829360"/>
              <a:ext cx="509047" cy="377072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F51B-EBBD-316A-1459-A06FD673C343}"/>
              </a:ext>
            </a:extLst>
          </p:cNvPr>
          <p:cNvSpPr/>
          <p:nvPr/>
        </p:nvSpPr>
        <p:spPr>
          <a:xfrm>
            <a:off x="9359474" y="1972452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165BB-3108-E58E-4D27-23846AD5E1D0}"/>
              </a:ext>
            </a:extLst>
          </p:cNvPr>
          <p:cNvSpPr/>
          <p:nvPr/>
        </p:nvSpPr>
        <p:spPr>
          <a:xfrm>
            <a:off x="9359473" y="244606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E71B0B-9878-0B2A-46FA-D61823FAA716}"/>
              </a:ext>
            </a:extLst>
          </p:cNvPr>
          <p:cNvSpPr/>
          <p:nvPr/>
        </p:nvSpPr>
        <p:spPr>
          <a:xfrm>
            <a:off x="9359472" y="2880429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FE6B49-1993-27D1-E8EA-D154422715BB}"/>
              </a:ext>
            </a:extLst>
          </p:cNvPr>
          <p:cNvSpPr/>
          <p:nvPr/>
        </p:nvSpPr>
        <p:spPr>
          <a:xfrm>
            <a:off x="9359471" y="3314046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1F439-BF25-2D19-32D3-8FA0DA2B0FF1}"/>
              </a:ext>
            </a:extLst>
          </p:cNvPr>
          <p:cNvSpPr txBox="1"/>
          <p:nvPr/>
        </p:nvSpPr>
        <p:spPr>
          <a:xfrm>
            <a:off x="1023835" y="4427521"/>
            <a:ext cx="10109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One thread is responsible to compute entire row of matrix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C matrix is of size M x N (M rows and N columns) then at least M number of threads to be launched </a:t>
            </a:r>
          </a:p>
        </p:txBody>
      </p:sp>
    </p:spTree>
    <p:extLst>
      <p:ext uri="{BB962C8B-B14F-4D97-AF65-F5344CB8AC3E}">
        <p14:creationId xmlns:p14="http://schemas.microsoft.com/office/powerpoint/2010/main" val="88917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F51B-EBBD-316A-1459-A06FD673C343}"/>
              </a:ext>
            </a:extLst>
          </p:cNvPr>
          <p:cNvSpPr/>
          <p:nvPr/>
        </p:nvSpPr>
        <p:spPr>
          <a:xfrm>
            <a:off x="9359474" y="1972452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165BB-3108-E58E-4D27-23846AD5E1D0}"/>
              </a:ext>
            </a:extLst>
          </p:cNvPr>
          <p:cNvSpPr/>
          <p:nvPr/>
        </p:nvSpPr>
        <p:spPr>
          <a:xfrm>
            <a:off x="9359473" y="244606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E71B0B-9878-0B2A-46FA-D61823FAA716}"/>
              </a:ext>
            </a:extLst>
          </p:cNvPr>
          <p:cNvSpPr/>
          <p:nvPr/>
        </p:nvSpPr>
        <p:spPr>
          <a:xfrm>
            <a:off x="9359472" y="2880429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FE6B49-1993-27D1-E8EA-D154422715BB}"/>
              </a:ext>
            </a:extLst>
          </p:cNvPr>
          <p:cNvSpPr/>
          <p:nvPr/>
        </p:nvSpPr>
        <p:spPr>
          <a:xfrm>
            <a:off x="9359471" y="3314046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1F439-BF25-2D19-32D3-8FA0DA2B0FF1}"/>
              </a:ext>
            </a:extLst>
          </p:cNvPr>
          <p:cNvSpPr txBox="1"/>
          <p:nvPr/>
        </p:nvSpPr>
        <p:spPr>
          <a:xfrm>
            <a:off x="572515" y="4428661"/>
            <a:ext cx="1084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Thread 0 performs multiplication of first row of matrix A and all columns of matrix B to get first row of matrix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14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F51B-EBBD-316A-1459-A06FD673C343}"/>
              </a:ext>
            </a:extLst>
          </p:cNvPr>
          <p:cNvSpPr/>
          <p:nvPr/>
        </p:nvSpPr>
        <p:spPr>
          <a:xfrm>
            <a:off x="9359474" y="1972452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165BB-3108-E58E-4D27-23846AD5E1D0}"/>
              </a:ext>
            </a:extLst>
          </p:cNvPr>
          <p:cNvSpPr/>
          <p:nvPr/>
        </p:nvSpPr>
        <p:spPr>
          <a:xfrm>
            <a:off x="9359473" y="244606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E71B0B-9878-0B2A-46FA-D61823FAA716}"/>
              </a:ext>
            </a:extLst>
          </p:cNvPr>
          <p:cNvSpPr/>
          <p:nvPr/>
        </p:nvSpPr>
        <p:spPr>
          <a:xfrm>
            <a:off x="9359472" y="2880429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FE6B49-1993-27D1-E8EA-D154422715BB}"/>
              </a:ext>
            </a:extLst>
          </p:cNvPr>
          <p:cNvSpPr/>
          <p:nvPr/>
        </p:nvSpPr>
        <p:spPr>
          <a:xfrm>
            <a:off x="9359471" y="3314046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1F439-BF25-2D19-32D3-8FA0DA2B0FF1}"/>
              </a:ext>
            </a:extLst>
          </p:cNvPr>
          <p:cNvSpPr txBox="1"/>
          <p:nvPr/>
        </p:nvSpPr>
        <p:spPr>
          <a:xfrm>
            <a:off x="282805" y="4428661"/>
            <a:ext cx="1134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Thread 1 performs multiplication of second row of matrix A and all columns of matrix B to get second row of matrix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10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F51B-EBBD-316A-1459-A06FD673C343}"/>
              </a:ext>
            </a:extLst>
          </p:cNvPr>
          <p:cNvSpPr/>
          <p:nvPr/>
        </p:nvSpPr>
        <p:spPr>
          <a:xfrm>
            <a:off x="9359474" y="1972452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165BB-3108-E58E-4D27-23846AD5E1D0}"/>
              </a:ext>
            </a:extLst>
          </p:cNvPr>
          <p:cNvSpPr/>
          <p:nvPr/>
        </p:nvSpPr>
        <p:spPr>
          <a:xfrm>
            <a:off x="9359473" y="244606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E71B0B-9878-0B2A-46FA-D61823FAA716}"/>
              </a:ext>
            </a:extLst>
          </p:cNvPr>
          <p:cNvSpPr/>
          <p:nvPr/>
        </p:nvSpPr>
        <p:spPr>
          <a:xfrm>
            <a:off x="9359472" y="2880429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FE6B49-1993-27D1-E8EA-D154422715BB}"/>
              </a:ext>
            </a:extLst>
          </p:cNvPr>
          <p:cNvSpPr/>
          <p:nvPr/>
        </p:nvSpPr>
        <p:spPr>
          <a:xfrm>
            <a:off x="9359471" y="3314046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1F439-BF25-2D19-32D3-8FA0DA2B0FF1}"/>
              </a:ext>
            </a:extLst>
          </p:cNvPr>
          <p:cNvSpPr txBox="1"/>
          <p:nvPr/>
        </p:nvSpPr>
        <p:spPr>
          <a:xfrm>
            <a:off x="282805" y="4428661"/>
            <a:ext cx="1134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Thread 2 performs multiplication of third row of matrix A and all columns of matrix B to get third row of matrix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083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656F51B-EBBD-316A-1459-A06FD673C343}"/>
              </a:ext>
            </a:extLst>
          </p:cNvPr>
          <p:cNvSpPr/>
          <p:nvPr/>
        </p:nvSpPr>
        <p:spPr>
          <a:xfrm>
            <a:off x="9359474" y="1972452"/>
            <a:ext cx="867885" cy="395802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A4165BB-3108-E58E-4D27-23846AD5E1D0}"/>
              </a:ext>
            </a:extLst>
          </p:cNvPr>
          <p:cNvSpPr/>
          <p:nvPr/>
        </p:nvSpPr>
        <p:spPr>
          <a:xfrm>
            <a:off x="9359473" y="2446063"/>
            <a:ext cx="867885" cy="395802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0E71B0B-9878-0B2A-46FA-D61823FAA716}"/>
              </a:ext>
            </a:extLst>
          </p:cNvPr>
          <p:cNvSpPr/>
          <p:nvPr/>
        </p:nvSpPr>
        <p:spPr>
          <a:xfrm>
            <a:off x="9359472" y="2880429"/>
            <a:ext cx="867885" cy="395802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FE6B49-1993-27D1-E8EA-D154422715BB}"/>
              </a:ext>
            </a:extLst>
          </p:cNvPr>
          <p:cNvSpPr/>
          <p:nvPr/>
        </p:nvSpPr>
        <p:spPr>
          <a:xfrm>
            <a:off x="9359471" y="3314046"/>
            <a:ext cx="867885" cy="395802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Thread 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71F439-BF25-2D19-32D3-8FA0DA2B0FF1}"/>
              </a:ext>
            </a:extLst>
          </p:cNvPr>
          <p:cNvSpPr txBox="1"/>
          <p:nvPr/>
        </p:nvSpPr>
        <p:spPr>
          <a:xfrm>
            <a:off x="282805" y="4428661"/>
            <a:ext cx="1134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Thread 3 performs multiplication of fourth row of matrix A and all columns of matrix B to get fourth row of matrix 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73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1D Thread block 1D grid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53A9A-91F6-CAD0-5C40-F03E4628C3A1}"/>
              </a:ext>
            </a:extLst>
          </p:cNvPr>
          <p:cNvSpPr txBox="1"/>
          <p:nvPr/>
        </p:nvSpPr>
        <p:spPr>
          <a:xfrm>
            <a:off x="659877" y="1528881"/>
            <a:ext cx="81259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Matrix_Mul_using1DBlocks(double *A, double *B, double *C, int M)</a:t>
            </a:r>
          </a:p>
          <a:p>
            <a:r>
              <a:rPr lang="en-IN" dirty="0"/>
              <a:t>{  </a:t>
            </a:r>
          </a:p>
          <a:p>
            <a:r>
              <a:rPr lang="en-IN" dirty="0"/>
              <a:t>  int row = threadIdx.x + blockIdx.x * blockDim.x; // Global thread Id  </a:t>
            </a:r>
          </a:p>
          <a:p>
            <a:r>
              <a:rPr lang="en-IN" dirty="0"/>
              <a:t>  double sum = 0.0;</a:t>
            </a:r>
          </a:p>
          <a:p>
            <a:r>
              <a:rPr lang="en-IN" dirty="0"/>
              <a:t>   if(row &lt; M )  // To avoid out of order memory access when  " # threads &gt; M "</a:t>
            </a:r>
          </a:p>
          <a:p>
            <a:r>
              <a:rPr lang="en-IN" dirty="0"/>
              <a:t>   {   </a:t>
            </a:r>
          </a:p>
          <a:p>
            <a:r>
              <a:rPr lang="en-IN" dirty="0"/>
              <a:t>     for(int j = 0; j &lt; M; j++)</a:t>
            </a:r>
          </a:p>
          <a:p>
            <a:r>
              <a:rPr lang="en-IN" dirty="0"/>
              <a:t>     {</a:t>
            </a:r>
          </a:p>
          <a:p>
            <a:r>
              <a:rPr lang="en-IN" dirty="0"/>
              <a:t>       sum = 0.0;</a:t>
            </a:r>
          </a:p>
          <a:p>
            <a:r>
              <a:rPr lang="en-IN" dirty="0"/>
              <a:t>      for(int k = 0; k &lt; M; k++)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sum += A[row*M+k]*B[k*M+j];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C[row*M+j] = sum;</a:t>
            </a:r>
          </a:p>
          <a:p>
            <a:r>
              <a:rPr lang="en-IN" dirty="0"/>
              <a:t>     }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3DF50-978F-C8D2-A6C8-F991F357155C}"/>
              </a:ext>
            </a:extLst>
          </p:cNvPr>
          <p:cNvSpPr txBox="1"/>
          <p:nvPr/>
        </p:nvSpPr>
        <p:spPr>
          <a:xfrm>
            <a:off x="5674936" y="3996965"/>
            <a:ext cx="463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Assuming all matrices are square of size M x M!</a:t>
            </a:r>
          </a:p>
        </p:txBody>
      </p:sp>
    </p:spTree>
    <p:extLst>
      <p:ext uri="{BB962C8B-B14F-4D97-AF65-F5344CB8AC3E}">
        <p14:creationId xmlns:p14="http://schemas.microsoft.com/office/powerpoint/2010/main" val="2704608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048-C1EA-F9F1-A97D-FE35EC5F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7" y="365125"/>
            <a:ext cx="10895573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2D Thread block 2D grid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CBD1E-F022-4F39-AF11-0E5523EEE5F2}"/>
              </a:ext>
            </a:extLst>
          </p:cNvPr>
          <p:cNvSpPr/>
          <p:nvPr/>
        </p:nvSpPr>
        <p:spPr>
          <a:xfrm>
            <a:off x="8919924" y="2383008"/>
            <a:ext cx="496465" cy="36494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C7FE4-FF50-BE2E-7AA3-95B51C7C82CE}"/>
              </a:ext>
            </a:extLst>
          </p:cNvPr>
          <p:cNvSpPr/>
          <p:nvPr/>
        </p:nvSpPr>
        <p:spPr>
          <a:xfrm>
            <a:off x="9514717" y="2392373"/>
            <a:ext cx="496465" cy="36494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78612-C679-3CB3-4C60-ECE02BDFCE15}"/>
              </a:ext>
            </a:extLst>
          </p:cNvPr>
          <p:cNvSpPr/>
          <p:nvPr/>
        </p:nvSpPr>
        <p:spPr>
          <a:xfrm>
            <a:off x="8919924" y="2856619"/>
            <a:ext cx="496465" cy="36494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8AAD0-0BDC-58DD-19AC-80124C665B22}"/>
              </a:ext>
            </a:extLst>
          </p:cNvPr>
          <p:cNvSpPr/>
          <p:nvPr/>
        </p:nvSpPr>
        <p:spPr>
          <a:xfrm>
            <a:off x="9514716" y="2856619"/>
            <a:ext cx="496465" cy="364949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D7B61-B594-52DE-A159-DC34A7723EB9}"/>
              </a:ext>
            </a:extLst>
          </p:cNvPr>
          <p:cNvSpPr/>
          <p:nvPr/>
        </p:nvSpPr>
        <p:spPr>
          <a:xfrm>
            <a:off x="8919924" y="3283711"/>
            <a:ext cx="496465" cy="36494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3EB4F-7EE4-4CB0-4BBF-04E45944F91A}"/>
              </a:ext>
            </a:extLst>
          </p:cNvPr>
          <p:cNvSpPr/>
          <p:nvPr/>
        </p:nvSpPr>
        <p:spPr>
          <a:xfrm>
            <a:off x="9514717" y="3293076"/>
            <a:ext cx="496465" cy="36494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B73902-0706-55DB-9032-C67E87822FE6}"/>
              </a:ext>
            </a:extLst>
          </p:cNvPr>
          <p:cNvSpPr/>
          <p:nvPr/>
        </p:nvSpPr>
        <p:spPr>
          <a:xfrm>
            <a:off x="8919924" y="3757322"/>
            <a:ext cx="496465" cy="36494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3ABFE4-4CA7-C223-E012-B3BF237CFE1C}"/>
              </a:ext>
            </a:extLst>
          </p:cNvPr>
          <p:cNvSpPr/>
          <p:nvPr/>
        </p:nvSpPr>
        <p:spPr>
          <a:xfrm>
            <a:off x="9514716" y="3757322"/>
            <a:ext cx="496465" cy="364949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E7F98E-A67D-2EDF-F6AB-1A128D3D5B3C}"/>
              </a:ext>
            </a:extLst>
          </p:cNvPr>
          <p:cNvSpPr/>
          <p:nvPr/>
        </p:nvSpPr>
        <p:spPr>
          <a:xfrm>
            <a:off x="10113598" y="2392373"/>
            <a:ext cx="496465" cy="36494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35DD45-3683-389B-060A-1E2BCF9EB9E0}"/>
              </a:ext>
            </a:extLst>
          </p:cNvPr>
          <p:cNvSpPr/>
          <p:nvPr/>
        </p:nvSpPr>
        <p:spPr>
          <a:xfrm>
            <a:off x="10708391" y="2401738"/>
            <a:ext cx="496465" cy="36494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DFCBD-9C56-B0D7-4A8E-B9EF916187D7}"/>
              </a:ext>
            </a:extLst>
          </p:cNvPr>
          <p:cNvSpPr/>
          <p:nvPr/>
        </p:nvSpPr>
        <p:spPr>
          <a:xfrm>
            <a:off x="10113598" y="2865984"/>
            <a:ext cx="496465" cy="36494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DBA275-4CA4-2A72-7655-E4689F0520F3}"/>
              </a:ext>
            </a:extLst>
          </p:cNvPr>
          <p:cNvSpPr/>
          <p:nvPr/>
        </p:nvSpPr>
        <p:spPr>
          <a:xfrm>
            <a:off x="10708390" y="2865984"/>
            <a:ext cx="496465" cy="364949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4BB028-26DE-C49B-C2A9-F7F77162D4B7}"/>
              </a:ext>
            </a:extLst>
          </p:cNvPr>
          <p:cNvSpPr/>
          <p:nvPr/>
        </p:nvSpPr>
        <p:spPr>
          <a:xfrm>
            <a:off x="10113598" y="3293076"/>
            <a:ext cx="496465" cy="364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T(0,0)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157D4D-7706-1619-D0D0-5DEC931ACFCA}"/>
              </a:ext>
            </a:extLst>
          </p:cNvPr>
          <p:cNvSpPr/>
          <p:nvPr/>
        </p:nvSpPr>
        <p:spPr>
          <a:xfrm>
            <a:off x="10708391" y="3302441"/>
            <a:ext cx="496465" cy="364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T(1,0)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C26F49-EFD3-FB7E-D764-3E128AD0B519}"/>
              </a:ext>
            </a:extLst>
          </p:cNvPr>
          <p:cNvSpPr/>
          <p:nvPr/>
        </p:nvSpPr>
        <p:spPr>
          <a:xfrm>
            <a:off x="10113598" y="3766687"/>
            <a:ext cx="496465" cy="364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T(0,1)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EDB47B-A37D-3F22-C69A-B6E6604865D6}"/>
              </a:ext>
            </a:extLst>
          </p:cNvPr>
          <p:cNvSpPr/>
          <p:nvPr/>
        </p:nvSpPr>
        <p:spPr>
          <a:xfrm>
            <a:off x="10708390" y="3766687"/>
            <a:ext cx="496465" cy="364949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b="1" dirty="0">
                <a:solidFill>
                  <a:schemeClr val="tx1"/>
                </a:solidFill>
              </a:rPr>
              <a:t>T(1,1)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05BDC1-E8A3-CE1B-DF4D-CE9B70E5F009}"/>
              </a:ext>
            </a:extLst>
          </p:cNvPr>
          <p:cNvSpPr txBox="1"/>
          <p:nvPr/>
        </p:nvSpPr>
        <p:spPr>
          <a:xfrm>
            <a:off x="8883508" y="1972710"/>
            <a:ext cx="120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(0,0)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3D686-22A1-514A-78E0-197174D9D959}"/>
              </a:ext>
            </a:extLst>
          </p:cNvPr>
          <p:cNvSpPr txBox="1"/>
          <p:nvPr/>
        </p:nvSpPr>
        <p:spPr>
          <a:xfrm>
            <a:off x="10117164" y="1982327"/>
            <a:ext cx="123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(1,0)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9A0B6F-9743-8276-75B0-5592772A678A}"/>
              </a:ext>
            </a:extLst>
          </p:cNvPr>
          <p:cNvSpPr txBox="1"/>
          <p:nvPr/>
        </p:nvSpPr>
        <p:spPr>
          <a:xfrm>
            <a:off x="10061711" y="4212586"/>
            <a:ext cx="123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(1,1)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6C4E3F-F8CA-9E4E-2DF5-34E7129F7785}"/>
              </a:ext>
            </a:extLst>
          </p:cNvPr>
          <p:cNvSpPr txBox="1"/>
          <p:nvPr/>
        </p:nvSpPr>
        <p:spPr>
          <a:xfrm>
            <a:off x="8889594" y="4212586"/>
            <a:ext cx="131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Block (0,1)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9AE7A8-AA3B-ABD5-B1C9-3D8ACFA2FA2C}"/>
              </a:ext>
            </a:extLst>
          </p:cNvPr>
          <p:cNvSpPr/>
          <p:nvPr/>
        </p:nvSpPr>
        <p:spPr>
          <a:xfrm>
            <a:off x="458227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D20E0D-06F3-20DF-AAA7-B3D9EA34DC33}"/>
              </a:ext>
            </a:extLst>
          </p:cNvPr>
          <p:cNvSpPr/>
          <p:nvPr/>
        </p:nvSpPr>
        <p:spPr>
          <a:xfrm>
            <a:off x="458227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23D464-705E-8F7A-BEEC-1F493C7E1FB2}"/>
              </a:ext>
            </a:extLst>
          </p:cNvPr>
          <p:cNvSpPr/>
          <p:nvPr/>
        </p:nvSpPr>
        <p:spPr>
          <a:xfrm>
            <a:off x="458227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6D55B1-40AA-8D38-C90E-97325CA676BB}"/>
              </a:ext>
            </a:extLst>
          </p:cNvPr>
          <p:cNvSpPr/>
          <p:nvPr/>
        </p:nvSpPr>
        <p:spPr>
          <a:xfrm>
            <a:off x="458227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7D55A1-28AB-F7BA-E3C3-F286B74C6575}"/>
              </a:ext>
            </a:extLst>
          </p:cNvPr>
          <p:cNvSpPr/>
          <p:nvPr/>
        </p:nvSpPr>
        <p:spPr>
          <a:xfrm>
            <a:off x="1053686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20CD53-DC8C-98BF-2F54-AABFA0CB0B03}"/>
              </a:ext>
            </a:extLst>
          </p:cNvPr>
          <p:cNvSpPr/>
          <p:nvPr/>
        </p:nvSpPr>
        <p:spPr>
          <a:xfrm>
            <a:off x="1053686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F41EB2-13E9-1E00-6F94-EB4A65DB2179}"/>
              </a:ext>
            </a:extLst>
          </p:cNvPr>
          <p:cNvSpPr/>
          <p:nvPr/>
        </p:nvSpPr>
        <p:spPr>
          <a:xfrm>
            <a:off x="1053686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B24DCE-4A89-CD12-034F-AAA3A559220B}"/>
              </a:ext>
            </a:extLst>
          </p:cNvPr>
          <p:cNvSpPr/>
          <p:nvPr/>
        </p:nvSpPr>
        <p:spPr>
          <a:xfrm>
            <a:off x="1053686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67D4F4-8E7F-03E4-17C1-BB1B270CB8EF}"/>
              </a:ext>
            </a:extLst>
          </p:cNvPr>
          <p:cNvSpPr/>
          <p:nvPr/>
        </p:nvSpPr>
        <p:spPr>
          <a:xfrm>
            <a:off x="1649145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68CB6-680E-E701-F0F6-277693C804FE}"/>
              </a:ext>
            </a:extLst>
          </p:cNvPr>
          <p:cNvSpPr/>
          <p:nvPr/>
        </p:nvSpPr>
        <p:spPr>
          <a:xfrm>
            <a:off x="1649145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44886D-607A-7BDC-CDBF-AA3E1831758F}"/>
              </a:ext>
            </a:extLst>
          </p:cNvPr>
          <p:cNvSpPr/>
          <p:nvPr/>
        </p:nvSpPr>
        <p:spPr>
          <a:xfrm>
            <a:off x="1649145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72A99-3018-F5F5-793B-C6058979A26C}"/>
              </a:ext>
            </a:extLst>
          </p:cNvPr>
          <p:cNvSpPr/>
          <p:nvPr/>
        </p:nvSpPr>
        <p:spPr>
          <a:xfrm>
            <a:off x="1649145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7DC1D-9B9D-344A-4E34-AAA98467377D}"/>
              </a:ext>
            </a:extLst>
          </p:cNvPr>
          <p:cNvSpPr/>
          <p:nvPr/>
        </p:nvSpPr>
        <p:spPr>
          <a:xfrm>
            <a:off x="2244604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08C57B-2B35-1E2D-A123-1BDB95F980A0}"/>
              </a:ext>
            </a:extLst>
          </p:cNvPr>
          <p:cNvSpPr/>
          <p:nvPr/>
        </p:nvSpPr>
        <p:spPr>
          <a:xfrm>
            <a:off x="2244604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6257B0-01F5-B734-D0DC-5A7316D4BBB7}"/>
              </a:ext>
            </a:extLst>
          </p:cNvPr>
          <p:cNvSpPr/>
          <p:nvPr/>
        </p:nvSpPr>
        <p:spPr>
          <a:xfrm>
            <a:off x="2244604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7C4D0D-77C7-1CA7-953C-4F13DAA980B8}"/>
              </a:ext>
            </a:extLst>
          </p:cNvPr>
          <p:cNvSpPr/>
          <p:nvPr/>
        </p:nvSpPr>
        <p:spPr>
          <a:xfrm>
            <a:off x="2244604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38C989-FF42-2D0C-02C9-D0655E7A57D8}"/>
              </a:ext>
            </a:extLst>
          </p:cNvPr>
          <p:cNvSpPr/>
          <p:nvPr/>
        </p:nvSpPr>
        <p:spPr>
          <a:xfrm>
            <a:off x="3361279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02BD31-8539-C6D3-2334-979F3E7AA579}"/>
              </a:ext>
            </a:extLst>
          </p:cNvPr>
          <p:cNvSpPr/>
          <p:nvPr/>
        </p:nvSpPr>
        <p:spPr>
          <a:xfrm>
            <a:off x="3361279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C636AD1-00A1-50C5-2949-D30259286C10}"/>
              </a:ext>
            </a:extLst>
          </p:cNvPr>
          <p:cNvSpPr/>
          <p:nvPr/>
        </p:nvSpPr>
        <p:spPr>
          <a:xfrm>
            <a:off x="3361279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C903AC-D1C7-3E53-B3F1-A3A1AE220AF1}"/>
              </a:ext>
            </a:extLst>
          </p:cNvPr>
          <p:cNvSpPr/>
          <p:nvPr/>
        </p:nvSpPr>
        <p:spPr>
          <a:xfrm>
            <a:off x="3361279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9A2FBA-67FB-5B31-844D-219A6F6ADB12}"/>
              </a:ext>
            </a:extLst>
          </p:cNvPr>
          <p:cNvSpPr/>
          <p:nvPr/>
        </p:nvSpPr>
        <p:spPr>
          <a:xfrm>
            <a:off x="3966165" y="2384875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EFF3F9E-2C09-F9E7-D621-F5F1825481EB}"/>
              </a:ext>
            </a:extLst>
          </p:cNvPr>
          <p:cNvSpPr/>
          <p:nvPr/>
        </p:nvSpPr>
        <p:spPr>
          <a:xfrm>
            <a:off x="3966165" y="28341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63484A-4B81-5563-9B37-046B37E3BBD0}"/>
              </a:ext>
            </a:extLst>
          </p:cNvPr>
          <p:cNvSpPr/>
          <p:nvPr/>
        </p:nvSpPr>
        <p:spPr>
          <a:xfrm>
            <a:off x="3966165" y="32834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F37054-8132-9BEA-91B5-4AC11BB579F8}"/>
              </a:ext>
            </a:extLst>
          </p:cNvPr>
          <p:cNvSpPr/>
          <p:nvPr/>
        </p:nvSpPr>
        <p:spPr>
          <a:xfrm>
            <a:off x="3966165" y="372646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F360AE-7CDE-22DE-34A3-77171B0635A6}"/>
              </a:ext>
            </a:extLst>
          </p:cNvPr>
          <p:cNvSpPr/>
          <p:nvPr/>
        </p:nvSpPr>
        <p:spPr>
          <a:xfrm>
            <a:off x="4567911" y="239424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93D2D9-6604-82BF-1E9A-16D8BFD9C4DA}"/>
              </a:ext>
            </a:extLst>
          </p:cNvPr>
          <p:cNvSpPr/>
          <p:nvPr/>
        </p:nvSpPr>
        <p:spPr>
          <a:xfrm>
            <a:off x="4567911" y="28435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D7949C-79B7-94D7-EAFC-5543D6B81CB7}"/>
              </a:ext>
            </a:extLst>
          </p:cNvPr>
          <p:cNvSpPr/>
          <p:nvPr/>
        </p:nvSpPr>
        <p:spPr>
          <a:xfrm>
            <a:off x="4567911" y="32928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486711-071F-CD4A-EB0F-42C09F7D17B7}"/>
              </a:ext>
            </a:extLst>
          </p:cNvPr>
          <p:cNvSpPr/>
          <p:nvPr/>
        </p:nvSpPr>
        <p:spPr>
          <a:xfrm>
            <a:off x="4567911" y="37358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4A39528-4C5C-3C84-B241-2BA2A499E366}"/>
              </a:ext>
            </a:extLst>
          </p:cNvPr>
          <p:cNvSpPr/>
          <p:nvPr/>
        </p:nvSpPr>
        <p:spPr>
          <a:xfrm>
            <a:off x="5172797" y="2394240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96CB0C-44D6-E104-AA99-F53CCF3E7750}"/>
              </a:ext>
            </a:extLst>
          </p:cNvPr>
          <p:cNvSpPr/>
          <p:nvPr/>
        </p:nvSpPr>
        <p:spPr>
          <a:xfrm>
            <a:off x="5172797" y="28435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41778BD-B585-91F8-700A-19E8287309E3}"/>
              </a:ext>
            </a:extLst>
          </p:cNvPr>
          <p:cNvSpPr/>
          <p:nvPr/>
        </p:nvSpPr>
        <p:spPr>
          <a:xfrm>
            <a:off x="5172797" y="32928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2E1E30-BBBD-C820-6C5B-A1C6A7EF0489}"/>
              </a:ext>
            </a:extLst>
          </p:cNvPr>
          <p:cNvSpPr/>
          <p:nvPr/>
        </p:nvSpPr>
        <p:spPr>
          <a:xfrm>
            <a:off x="5172797" y="37358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08364D-1E5D-C5CC-737E-9550C253A4E8}"/>
              </a:ext>
            </a:extLst>
          </p:cNvPr>
          <p:cNvSpPr/>
          <p:nvPr/>
        </p:nvSpPr>
        <p:spPr>
          <a:xfrm>
            <a:off x="6289472" y="239424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FBBBED-6291-5E2B-B8DC-595923C1FF70}"/>
              </a:ext>
            </a:extLst>
          </p:cNvPr>
          <p:cNvSpPr/>
          <p:nvPr/>
        </p:nvSpPr>
        <p:spPr>
          <a:xfrm>
            <a:off x="6289472" y="284354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711CAE-BF81-9881-6892-9765FA180366}"/>
              </a:ext>
            </a:extLst>
          </p:cNvPr>
          <p:cNvSpPr/>
          <p:nvPr/>
        </p:nvSpPr>
        <p:spPr>
          <a:xfrm>
            <a:off x="6289472" y="3292852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4F5341-911E-6CF0-9E4D-8786F770FE33}"/>
              </a:ext>
            </a:extLst>
          </p:cNvPr>
          <p:cNvSpPr/>
          <p:nvPr/>
        </p:nvSpPr>
        <p:spPr>
          <a:xfrm>
            <a:off x="6289472" y="3735834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73D333C-BD96-FEE7-2E99-D6BFBD810B9A}"/>
              </a:ext>
            </a:extLst>
          </p:cNvPr>
          <p:cNvSpPr/>
          <p:nvPr/>
        </p:nvSpPr>
        <p:spPr>
          <a:xfrm>
            <a:off x="6891218" y="2394240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B1AFBAF-CE1C-11DE-2EA7-CABB62BECD87}"/>
              </a:ext>
            </a:extLst>
          </p:cNvPr>
          <p:cNvSpPr/>
          <p:nvPr/>
        </p:nvSpPr>
        <p:spPr>
          <a:xfrm>
            <a:off x="6891218" y="2843546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480BEB-41C7-C5D0-AE6E-61D20F78EE7B}"/>
              </a:ext>
            </a:extLst>
          </p:cNvPr>
          <p:cNvSpPr/>
          <p:nvPr/>
        </p:nvSpPr>
        <p:spPr>
          <a:xfrm>
            <a:off x="6891218" y="3292852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DBEB144-2C8E-D2DC-A35A-BD744E70FAB0}"/>
              </a:ext>
            </a:extLst>
          </p:cNvPr>
          <p:cNvSpPr/>
          <p:nvPr/>
        </p:nvSpPr>
        <p:spPr>
          <a:xfrm>
            <a:off x="6891218" y="3735834"/>
            <a:ext cx="509047" cy="377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F6B00A9-5DF3-0036-7FB7-DC092EB271CB}"/>
              </a:ext>
            </a:extLst>
          </p:cNvPr>
          <p:cNvSpPr/>
          <p:nvPr/>
        </p:nvSpPr>
        <p:spPr>
          <a:xfrm>
            <a:off x="7504742" y="2394240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801820-9A2B-E04E-442D-79366C90A5DF}"/>
              </a:ext>
            </a:extLst>
          </p:cNvPr>
          <p:cNvSpPr/>
          <p:nvPr/>
        </p:nvSpPr>
        <p:spPr>
          <a:xfrm>
            <a:off x="7504742" y="2843546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B9A4F2-70FA-C7B8-8208-1A97C445D381}"/>
              </a:ext>
            </a:extLst>
          </p:cNvPr>
          <p:cNvSpPr/>
          <p:nvPr/>
        </p:nvSpPr>
        <p:spPr>
          <a:xfrm>
            <a:off x="7504742" y="3292852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0AAE0A-6768-3F0A-25DB-B547EF21081E}"/>
              </a:ext>
            </a:extLst>
          </p:cNvPr>
          <p:cNvSpPr/>
          <p:nvPr/>
        </p:nvSpPr>
        <p:spPr>
          <a:xfrm>
            <a:off x="7504742" y="3735834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6743A56-0B7F-6607-712E-06859484A726}"/>
              </a:ext>
            </a:extLst>
          </p:cNvPr>
          <p:cNvSpPr/>
          <p:nvPr/>
        </p:nvSpPr>
        <p:spPr>
          <a:xfrm>
            <a:off x="8114355" y="2403605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93AF337-2A0D-2343-ACE5-CB5080C73C7A}"/>
              </a:ext>
            </a:extLst>
          </p:cNvPr>
          <p:cNvSpPr/>
          <p:nvPr/>
        </p:nvSpPr>
        <p:spPr>
          <a:xfrm>
            <a:off x="8114355" y="2852911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5ED444-C76E-98B2-A221-FA138C3534BD}"/>
              </a:ext>
            </a:extLst>
          </p:cNvPr>
          <p:cNvSpPr/>
          <p:nvPr/>
        </p:nvSpPr>
        <p:spPr>
          <a:xfrm>
            <a:off x="8114355" y="3302217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B2DCAA-242C-A027-A9A7-E8BAF06043FA}"/>
              </a:ext>
            </a:extLst>
          </p:cNvPr>
          <p:cNvSpPr/>
          <p:nvPr/>
        </p:nvSpPr>
        <p:spPr>
          <a:xfrm>
            <a:off x="8114355" y="3745199"/>
            <a:ext cx="509047" cy="37707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713FB6D-FDB4-C7EB-ED31-785EDE7FB1F1}"/>
                  </a:ext>
                </a:extLst>
              </p:cNvPr>
              <p:cNvSpPr txBox="1"/>
              <p:nvPr/>
            </p:nvSpPr>
            <p:spPr>
              <a:xfrm>
                <a:off x="2884708" y="3041136"/>
                <a:ext cx="338233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713FB6D-FDB4-C7EB-ED31-785EDE7F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4708" y="3041136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09DDE0-192B-3691-A450-9F683875EE17}"/>
                  </a:ext>
                </a:extLst>
              </p:cNvPr>
              <p:cNvSpPr txBox="1"/>
              <p:nvPr/>
            </p:nvSpPr>
            <p:spPr>
              <a:xfrm>
                <a:off x="5840954" y="3038845"/>
                <a:ext cx="349455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F09DDE0-192B-3691-A450-9F683875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954" y="3038845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FBFFA714-FA68-47F5-ED7D-D879AE4FC829}"/>
              </a:ext>
            </a:extLst>
          </p:cNvPr>
          <p:cNvSpPr txBox="1"/>
          <p:nvPr/>
        </p:nvSpPr>
        <p:spPr>
          <a:xfrm>
            <a:off x="1432579" y="4169451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D7892FA-1D02-0683-C563-B0661D5EC554}"/>
              </a:ext>
            </a:extLst>
          </p:cNvPr>
          <p:cNvSpPr txBox="1"/>
          <p:nvPr/>
        </p:nvSpPr>
        <p:spPr>
          <a:xfrm>
            <a:off x="4280301" y="416727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CBFEC5D-E376-5B73-BE25-95EBACB2E02D}"/>
              </a:ext>
            </a:extLst>
          </p:cNvPr>
          <p:cNvSpPr txBox="1"/>
          <p:nvPr/>
        </p:nvSpPr>
        <p:spPr>
          <a:xfrm>
            <a:off x="7145741" y="4188181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B2EDBF-DD4F-FAA7-1CF5-CFC39EFABCE5}"/>
              </a:ext>
            </a:extLst>
          </p:cNvPr>
          <p:cNvSpPr txBox="1"/>
          <p:nvPr/>
        </p:nvSpPr>
        <p:spPr>
          <a:xfrm>
            <a:off x="458227" y="5052767"/>
            <a:ext cx="637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Total number of threads = M x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thread is responsible to compute one element of C matrix</a:t>
            </a:r>
          </a:p>
        </p:txBody>
      </p:sp>
    </p:spTree>
    <p:extLst>
      <p:ext uri="{BB962C8B-B14F-4D97-AF65-F5344CB8AC3E}">
        <p14:creationId xmlns:p14="http://schemas.microsoft.com/office/powerpoint/2010/main" val="2434857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1048-C1EA-F9F1-A97D-FE35EC5F4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227" y="365125"/>
            <a:ext cx="10895573" cy="13255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 </a:t>
            </a:r>
            <a:r>
              <a:rPr lang="en-IN" sz="4400" dirty="0"/>
              <a:t>2D Thread block 2D grid</a:t>
            </a:r>
            <a:endParaRPr lang="en-IN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0F87CCA-CB32-CF1B-903E-96DF16FC4942}"/>
              </a:ext>
            </a:extLst>
          </p:cNvPr>
          <p:cNvSpPr txBox="1"/>
          <p:nvPr/>
        </p:nvSpPr>
        <p:spPr>
          <a:xfrm>
            <a:off x="311085" y="1690688"/>
            <a:ext cx="87645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__global__ void Matrix_Mul_using2DBlocks(double *A, double *B, double *C, int M)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int row = threadIdx.y + blockIdx.y * blockDim.y; // Global thread Id</a:t>
            </a:r>
          </a:p>
          <a:p>
            <a:r>
              <a:rPr lang="en-IN" dirty="0"/>
              <a:t>  int col = threadIdx.x + blockIdx.x * blockDim.x; // Global thread Id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double sum = 0.0;</a:t>
            </a:r>
          </a:p>
          <a:p>
            <a:r>
              <a:rPr lang="en-IN" dirty="0"/>
              <a:t>   if(row &lt; M &amp;&amp; col &lt; M)  // To avoid out of order memory access when  " # threads &gt; M "</a:t>
            </a:r>
          </a:p>
          <a:p>
            <a:r>
              <a:rPr lang="en-IN" dirty="0"/>
              <a:t>   {       </a:t>
            </a:r>
          </a:p>
          <a:p>
            <a:r>
              <a:rPr lang="en-IN" dirty="0"/>
              <a:t>       sum = 0.0;</a:t>
            </a:r>
          </a:p>
          <a:p>
            <a:r>
              <a:rPr lang="en-IN" dirty="0"/>
              <a:t>      for(int k = 0; k &lt; M; k++)</a:t>
            </a:r>
          </a:p>
          <a:p>
            <a:r>
              <a:rPr lang="en-IN" dirty="0"/>
              <a:t>      {</a:t>
            </a:r>
          </a:p>
          <a:p>
            <a:r>
              <a:rPr lang="en-IN" dirty="0"/>
              <a:t>        sum += A[row*M + k]*B[k*M + col];</a:t>
            </a:r>
          </a:p>
          <a:p>
            <a:r>
              <a:rPr lang="en-IN" dirty="0"/>
              <a:t>      }</a:t>
            </a:r>
          </a:p>
          <a:p>
            <a:r>
              <a:rPr lang="en-IN" dirty="0"/>
              <a:t>      C[row*M + col] = sum;</a:t>
            </a:r>
          </a:p>
          <a:p>
            <a:r>
              <a:rPr lang="en-IN" dirty="0"/>
              <a:t>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647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5078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60190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461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6452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161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207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4076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D9FE-84A2-BC6A-FC58-D963B239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 Multiplication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003A0-5060-4FBB-49D0-278CC778C540}"/>
              </a:ext>
            </a:extLst>
          </p:cNvPr>
          <p:cNvSpPr/>
          <p:nvPr/>
        </p:nvSpPr>
        <p:spPr>
          <a:xfrm>
            <a:off x="1023835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E9A302-5C1A-427F-4946-E22531021DF9}"/>
              </a:ext>
            </a:extLst>
          </p:cNvPr>
          <p:cNvSpPr/>
          <p:nvPr/>
        </p:nvSpPr>
        <p:spPr>
          <a:xfrm>
            <a:off x="1023835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EDDD4-E203-DB79-A67A-EDD49E4CE01F}"/>
              </a:ext>
            </a:extLst>
          </p:cNvPr>
          <p:cNvSpPr/>
          <p:nvPr/>
        </p:nvSpPr>
        <p:spPr>
          <a:xfrm>
            <a:off x="1023835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12C473-282E-7B28-328F-8BEE101D5E5B}"/>
              </a:ext>
            </a:extLst>
          </p:cNvPr>
          <p:cNvSpPr/>
          <p:nvPr/>
        </p:nvSpPr>
        <p:spPr>
          <a:xfrm>
            <a:off x="1023835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04A96F-86BD-482D-D724-4625CD21E239}"/>
              </a:ext>
            </a:extLst>
          </p:cNvPr>
          <p:cNvSpPr/>
          <p:nvPr/>
        </p:nvSpPr>
        <p:spPr>
          <a:xfrm>
            <a:off x="1619294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35DB6D-2083-1C41-5377-E0633DA56ADF}"/>
              </a:ext>
            </a:extLst>
          </p:cNvPr>
          <p:cNvSpPr/>
          <p:nvPr/>
        </p:nvSpPr>
        <p:spPr>
          <a:xfrm>
            <a:off x="1619294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60AAE5-3B73-FB6D-A510-DDB2B7622C99}"/>
              </a:ext>
            </a:extLst>
          </p:cNvPr>
          <p:cNvSpPr/>
          <p:nvPr/>
        </p:nvSpPr>
        <p:spPr>
          <a:xfrm>
            <a:off x="1619294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F385B-63A9-D68C-B9CF-C54447D740B4}"/>
              </a:ext>
            </a:extLst>
          </p:cNvPr>
          <p:cNvSpPr/>
          <p:nvPr/>
        </p:nvSpPr>
        <p:spPr>
          <a:xfrm>
            <a:off x="1619294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AA338F-35B9-74E0-03B1-831B51D0621C}"/>
              </a:ext>
            </a:extLst>
          </p:cNvPr>
          <p:cNvSpPr/>
          <p:nvPr/>
        </p:nvSpPr>
        <p:spPr>
          <a:xfrm>
            <a:off x="221475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BEA13-7EC3-2116-FF4E-E8AAE911F5D8}"/>
              </a:ext>
            </a:extLst>
          </p:cNvPr>
          <p:cNvSpPr/>
          <p:nvPr/>
        </p:nvSpPr>
        <p:spPr>
          <a:xfrm>
            <a:off x="2214753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F4016-2AB0-3B92-79DF-52A74A1D9F8E}"/>
              </a:ext>
            </a:extLst>
          </p:cNvPr>
          <p:cNvSpPr/>
          <p:nvPr/>
        </p:nvSpPr>
        <p:spPr>
          <a:xfrm>
            <a:off x="221475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EE68-9584-F4C7-28C0-EB7D3D4966A3}"/>
              </a:ext>
            </a:extLst>
          </p:cNvPr>
          <p:cNvSpPr/>
          <p:nvPr/>
        </p:nvSpPr>
        <p:spPr>
          <a:xfrm>
            <a:off x="221475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A9FF69-6309-78AA-ACC7-15CF6792C3C5}"/>
              </a:ext>
            </a:extLst>
          </p:cNvPr>
          <p:cNvSpPr/>
          <p:nvPr/>
        </p:nvSpPr>
        <p:spPr>
          <a:xfrm>
            <a:off x="2810212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3ED1DD-F5D2-0F49-039A-77CF811357FD}"/>
              </a:ext>
            </a:extLst>
          </p:cNvPr>
          <p:cNvSpPr/>
          <p:nvPr/>
        </p:nvSpPr>
        <p:spPr>
          <a:xfrm>
            <a:off x="2810212" y="2403028"/>
            <a:ext cx="509047" cy="37707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BB0804-B990-2E7C-6578-231E3FAA7655}"/>
              </a:ext>
            </a:extLst>
          </p:cNvPr>
          <p:cNvSpPr/>
          <p:nvPr/>
        </p:nvSpPr>
        <p:spPr>
          <a:xfrm>
            <a:off x="2810212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A8E8A1-5399-AF2E-F871-E79EF3A6DE66}"/>
              </a:ext>
            </a:extLst>
          </p:cNvPr>
          <p:cNvSpPr/>
          <p:nvPr/>
        </p:nvSpPr>
        <p:spPr>
          <a:xfrm>
            <a:off x="2810212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B52429-ABE2-CD23-F3F3-83B8C4D8DDA6}"/>
              </a:ext>
            </a:extLst>
          </p:cNvPr>
          <p:cNvSpPr/>
          <p:nvPr/>
        </p:nvSpPr>
        <p:spPr>
          <a:xfrm>
            <a:off x="3926887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BF6BF5-27E3-6217-4F6E-4BF4D8150BB1}"/>
              </a:ext>
            </a:extLst>
          </p:cNvPr>
          <p:cNvSpPr/>
          <p:nvPr/>
        </p:nvSpPr>
        <p:spPr>
          <a:xfrm>
            <a:off x="3926887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22EC69-DD4D-C7FE-B89E-F021EAB2FC00}"/>
              </a:ext>
            </a:extLst>
          </p:cNvPr>
          <p:cNvSpPr/>
          <p:nvPr/>
        </p:nvSpPr>
        <p:spPr>
          <a:xfrm>
            <a:off x="3926887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F7F53-0A47-4C9D-3CD2-307CAFB910F7}"/>
              </a:ext>
            </a:extLst>
          </p:cNvPr>
          <p:cNvSpPr/>
          <p:nvPr/>
        </p:nvSpPr>
        <p:spPr>
          <a:xfrm>
            <a:off x="3926887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E509F4-10CF-ED4A-2E64-DCA14C10CC95}"/>
              </a:ext>
            </a:extLst>
          </p:cNvPr>
          <p:cNvSpPr/>
          <p:nvPr/>
        </p:nvSpPr>
        <p:spPr>
          <a:xfrm>
            <a:off x="4531773" y="1953722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F3D9F3-66C5-5052-BC76-20107FC64CDC}"/>
              </a:ext>
            </a:extLst>
          </p:cNvPr>
          <p:cNvSpPr/>
          <p:nvPr/>
        </p:nvSpPr>
        <p:spPr>
          <a:xfrm>
            <a:off x="4531773" y="2403028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144A-02DB-88C9-2B5E-253AC807A604}"/>
              </a:ext>
            </a:extLst>
          </p:cNvPr>
          <p:cNvSpPr/>
          <p:nvPr/>
        </p:nvSpPr>
        <p:spPr>
          <a:xfrm>
            <a:off x="4531773" y="285233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3DAAC8-60C2-6F72-BCA9-F706EA4E26BF}"/>
              </a:ext>
            </a:extLst>
          </p:cNvPr>
          <p:cNvSpPr/>
          <p:nvPr/>
        </p:nvSpPr>
        <p:spPr>
          <a:xfrm>
            <a:off x="4531773" y="329531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66AD7-8F21-4103-EA7B-504EF282F2DC}"/>
              </a:ext>
            </a:extLst>
          </p:cNvPr>
          <p:cNvSpPr/>
          <p:nvPr/>
        </p:nvSpPr>
        <p:spPr>
          <a:xfrm>
            <a:off x="5133519" y="1963087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E211225-C175-392D-C415-FBEE46F4A51C}"/>
              </a:ext>
            </a:extLst>
          </p:cNvPr>
          <p:cNvSpPr/>
          <p:nvPr/>
        </p:nvSpPr>
        <p:spPr>
          <a:xfrm>
            <a:off x="5133519" y="2412393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325D95-23C7-F51D-BB8C-1396503D7AE1}"/>
              </a:ext>
            </a:extLst>
          </p:cNvPr>
          <p:cNvSpPr/>
          <p:nvPr/>
        </p:nvSpPr>
        <p:spPr>
          <a:xfrm>
            <a:off x="5133519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1128A8-263A-32D7-5DFB-31A97611FB2A}"/>
              </a:ext>
            </a:extLst>
          </p:cNvPr>
          <p:cNvSpPr/>
          <p:nvPr/>
        </p:nvSpPr>
        <p:spPr>
          <a:xfrm>
            <a:off x="5133519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8A6BB0-100B-2594-C644-BDF8B0DAFE59}"/>
              </a:ext>
            </a:extLst>
          </p:cNvPr>
          <p:cNvSpPr/>
          <p:nvPr/>
        </p:nvSpPr>
        <p:spPr>
          <a:xfrm>
            <a:off x="5738405" y="1963087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E30E-3627-7D15-EF10-C244C3FC71E6}"/>
              </a:ext>
            </a:extLst>
          </p:cNvPr>
          <p:cNvSpPr/>
          <p:nvPr/>
        </p:nvSpPr>
        <p:spPr>
          <a:xfrm>
            <a:off x="5738405" y="2412393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8FC40F-004F-C544-98AA-5EAEDE92DDCD}"/>
              </a:ext>
            </a:extLst>
          </p:cNvPr>
          <p:cNvSpPr/>
          <p:nvPr/>
        </p:nvSpPr>
        <p:spPr>
          <a:xfrm>
            <a:off x="5738405" y="2861699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DE62-4BC3-4A37-CFAD-E3F9A3A8E021}"/>
              </a:ext>
            </a:extLst>
          </p:cNvPr>
          <p:cNvSpPr/>
          <p:nvPr/>
        </p:nvSpPr>
        <p:spPr>
          <a:xfrm>
            <a:off x="5738405" y="3304681"/>
            <a:ext cx="509047" cy="37707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DF14656-AB38-0847-65EE-A9DC76D5CC1F}"/>
              </a:ext>
            </a:extLst>
          </p:cNvPr>
          <p:cNvSpPr/>
          <p:nvPr/>
        </p:nvSpPr>
        <p:spPr>
          <a:xfrm>
            <a:off x="685508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8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49B392-28DB-B977-A987-25CAE4B8027E}"/>
              </a:ext>
            </a:extLst>
          </p:cNvPr>
          <p:cNvSpPr/>
          <p:nvPr/>
        </p:nvSpPr>
        <p:spPr>
          <a:xfrm>
            <a:off x="685508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8A458B5-65C5-9FD1-D5B5-FC6BCF463F4B}"/>
              </a:ext>
            </a:extLst>
          </p:cNvPr>
          <p:cNvSpPr/>
          <p:nvPr/>
        </p:nvSpPr>
        <p:spPr>
          <a:xfrm>
            <a:off x="685508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F335D7-D2D8-68B2-2ED9-15AA26E94FBE}"/>
              </a:ext>
            </a:extLst>
          </p:cNvPr>
          <p:cNvSpPr/>
          <p:nvPr/>
        </p:nvSpPr>
        <p:spPr>
          <a:xfrm>
            <a:off x="685508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80129B-325F-3ACE-5585-CC42173E51BA}"/>
              </a:ext>
            </a:extLst>
          </p:cNvPr>
          <p:cNvSpPr/>
          <p:nvPr/>
        </p:nvSpPr>
        <p:spPr>
          <a:xfrm>
            <a:off x="7456826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22E644-1889-FD80-D608-E873D6C25E44}"/>
              </a:ext>
            </a:extLst>
          </p:cNvPr>
          <p:cNvSpPr/>
          <p:nvPr/>
        </p:nvSpPr>
        <p:spPr>
          <a:xfrm>
            <a:off x="7456826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0D8C51D-FBC5-237B-6CB7-D5BFD701511D}"/>
              </a:ext>
            </a:extLst>
          </p:cNvPr>
          <p:cNvSpPr/>
          <p:nvPr/>
        </p:nvSpPr>
        <p:spPr>
          <a:xfrm>
            <a:off x="7456826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66D61F4-3775-CD38-F39E-796A55BE79FC}"/>
              </a:ext>
            </a:extLst>
          </p:cNvPr>
          <p:cNvSpPr/>
          <p:nvPr/>
        </p:nvSpPr>
        <p:spPr>
          <a:xfrm>
            <a:off x="7456826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0CA604-4C03-1B15-6C7F-B39D9C188E84}"/>
              </a:ext>
            </a:extLst>
          </p:cNvPr>
          <p:cNvSpPr/>
          <p:nvPr/>
        </p:nvSpPr>
        <p:spPr>
          <a:xfrm>
            <a:off x="8070350" y="1963087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7E781D-472B-055B-3653-B20AC1843676}"/>
              </a:ext>
            </a:extLst>
          </p:cNvPr>
          <p:cNvSpPr/>
          <p:nvPr/>
        </p:nvSpPr>
        <p:spPr>
          <a:xfrm>
            <a:off x="8070350" y="2412393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F564EC-2650-6625-CC9F-A8273AE6F071}"/>
              </a:ext>
            </a:extLst>
          </p:cNvPr>
          <p:cNvSpPr/>
          <p:nvPr/>
        </p:nvSpPr>
        <p:spPr>
          <a:xfrm>
            <a:off x="8070350" y="2861699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F95838-C67D-7E0E-D5D8-54DFF159C53D}"/>
              </a:ext>
            </a:extLst>
          </p:cNvPr>
          <p:cNvSpPr/>
          <p:nvPr/>
        </p:nvSpPr>
        <p:spPr>
          <a:xfrm>
            <a:off x="8070350" y="3304681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22EE3C7-0058-8263-B304-69ACB2B28060}"/>
              </a:ext>
            </a:extLst>
          </p:cNvPr>
          <p:cNvSpPr/>
          <p:nvPr/>
        </p:nvSpPr>
        <p:spPr>
          <a:xfrm>
            <a:off x="8679963" y="1972452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EE043AC-43BE-7251-7597-E1190BDC1B11}"/>
              </a:ext>
            </a:extLst>
          </p:cNvPr>
          <p:cNvSpPr/>
          <p:nvPr/>
        </p:nvSpPr>
        <p:spPr>
          <a:xfrm>
            <a:off x="8679963" y="2421758"/>
            <a:ext cx="509047" cy="377072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1FC2FEC-6AA3-32A1-3C3A-999D40F592EA}"/>
              </a:ext>
            </a:extLst>
          </p:cNvPr>
          <p:cNvSpPr/>
          <p:nvPr/>
        </p:nvSpPr>
        <p:spPr>
          <a:xfrm>
            <a:off x="8679963" y="2871064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F6CDE3-0547-3254-ACA0-11E4723597CF}"/>
              </a:ext>
            </a:extLst>
          </p:cNvPr>
          <p:cNvSpPr/>
          <p:nvPr/>
        </p:nvSpPr>
        <p:spPr>
          <a:xfrm>
            <a:off x="8679963" y="3314046"/>
            <a:ext cx="509047" cy="377072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/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D2E6536-19C2-3826-51E6-0A87A6C9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316" y="2609983"/>
                <a:ext cx="33823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/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F33C7C8-0418-56BD-8898-4B7DAB9E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62" y="2607692"/>
                <a:ext cx="34945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326CE98-604A-612B-823E-DAB1E50496A6}"/>
              </a:ext>
            </a:extLst>
          </p:cNvPr>
          <p:cNvSpPr txBox="1"/>
          <p:nvPr/>
        </p:nvSpPr>
        <p:spPr>
          <a:xfrm>
            <a:off x="1998187" y="3672388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6037A-2475-23DD-77EE-B13817DDABEC}"/>
              </a:ext>
            </a:extLst>
          </p:cNvPr>
          <p:cNvSpPr txBox="1"/>
          <p:nvPr/>
        </p:nvSpPr>
        <p:spPr>
          <a:xfrm>
            <a:off x="4845909" y="3670211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033B99-4029-7B0E-1155-FD0D34BD7DAA}"/>
              </a:ext>
            </a:extLst>
          </p:cNvPr>
          <p:cNvSpPr txBox="1"/>
          <p:nvPr/>
        </p:nvSpPr>
        <p:spPr>
          <a:xfrm>
            <a:off x="7711349" y="3691118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3426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1447</Words>
  <Application>Microsoft Office PowerPoint</Application>
  <PresentationFormat>Widescreen</PresentationFormat>
  <Paragraphs>812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CUDA 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 1D Thread block 1D grid</vt:lpstr>
      <vt:lpstr>Matrix Multiplication 1D Thread block 1D grid</vt:lpstr>
      <vt:lpstr>Matrix Multiplication 1D Thread block 1D grid</vt:lpstr>
      <vt:lpstr>Matrix Multiplication 1D Thread block 1D grid</vt:lpstr>
      <vt:lpstr>Matrix Multiplication 1D Thread block 1D grid</vt:lpstr>
      <vt:lpstr>Matrix Multiplication 1D Thread block 1D grid</vt:lpstr>
      <vt:lpstr>Matrix Multiplication 2D Thread block 2D grid</vt:lpstr>
      <vt:lpstr>Matrix Multiplication 2D Thread block 2D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CUDA Matrix Addition</dc:title>
  <dc:creator>Nileshchandra Pikle</dc:creator>
  <cp:lastModifiedBy>Nileshchandra Pikle</cp:lastModifiedBy>
  <cp:revision>95</cp:revision>
  <dcterms:created xsi:type="dcterms:W3CDTF">2023-05-11T05:12:16Z</dcterms:created>
  <dcterms:modified xsi:type="dcterms:W3CDTF">2023-05-16T05:59:55Z</dcterms:modified>
</cp:coreProperties>
</file>