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36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3" r:id="rId37"/>
    <p:sldId id="294" r:id="rId38"/>
    <p:sldId id="295" r:id="rId39"/>
    <p:sldId id="297" r:id="rId40"/>
    <p:sldId id="337" r:id="rId41"/>
    <p:sldId id="300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38" r:id="rId56"/>
    <p:sldId id="324" r:id="rId57"/>
    <p:sldId id="326" r:id="rId58"/>
    <p:sldId id="327" r:id="rId59"/>
    <p:sldId id="330" r:id="rId60"/>
    <p:sldId id="331" r:id="rId61"/>
    <p:sldId id="332" r:id="rId62"/>
    <p:sldId id="333" r:id="rId63"/>
    <p:sldId id="335" r:id="rId6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248DFC-210F-A5B4-11A0-03AFD83950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9EF4E-AAC5-C421-5BD3-4003CF780F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FC03F0-EA0F-45FE-801A-C7064A2702DC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1E884-FADF-0A11-3376-C08B553E22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8976A-22A0-CF14-1C4D-69AB3D9973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28EAD-318A-4679-8702-3777D88EDE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83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2D023-8E3C-4011-AB56-E2B7E556182B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316AE-1EDE-48F0-BF02-A3B38453AF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1706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1200" i="1" spc="85" dirty="0">
                <a:latin typeface="Calibri"/>
                <a:cs typeface="Calibri"/>
              </a:rPr>
              <a:t>ζ</a:t>
            </a:r>
            <a:r>
              <a:rPr lang="en-IN" sz="1200" i="1" spc="85" dirty="0">
                <a:latin typeface="Calibri"/>
                <a:cs typeface="Calibri"/>
              </a:rPr>
              <a:t>: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Zeta (uppercase/lowercase Ζ / ζ)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316AE-1EDE-48F0-BF02-A3B38453AF5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218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σ-algebra can be thought of as a "nice" collection of subsets of XXX that allows us to:</a:t>
            </a:r>
          </a:p>
          <a:p>
            <a:pPr>
              <a:buFont typeface="+mj-lt"/>
              <a:buAutoNum type="arabicPeriod"/>
            </a:pPr>
            <a:r>
              <a:rPr lang="en-US" dirty="0"/>
              <a:t>Perform operations like taking complements and countable unions/intersections without leaving the collection.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Define measures (e.g., probabilities or areas) in a consistent way over these subsets.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316AE-1EDE-48F0-BF02-A3B38453AF5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447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Mutually exclusive events are the events in probability such that two events can occur at the same time.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Exhaustive events are a set of events in a sample space such that one of them compulsorily occurs while performing the experiment. 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316AE-1EDE-48F0-BF02-A3B38453AF5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846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models the number of events occurring in a fixed interval of time or space, assuming the events occur randomly and independently.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316AE-1EDE-48F0-BF02-A3B38453AF5A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476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uniform random variable</a:t>
            </a:r>
            <a:r>
              <a:rPr lang="en-US" dirty="0"/>
              <a:t> models situations where every value in a given interval is equally likely. The probability density is constant across the range.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316AE-1EDE-48F0-BF02-A3B38453AF5A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21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exponential random variable</a:t>
            </a:r>
            <a:r>
              <a:rPr lang="en-US" dirty="0"/>
              <a:t> models the time until the first occurrence of an event in a process where events happen continuously and independently at a constant average rate.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316AE-1EDE-48F0-BF02-A3B38453AF5A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25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 and b are scalars, it means they are single-valued quantities or real numbers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316AE-1EDE-48F0-BF02-A3B38453AF5A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50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44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C54599-0445-7C61-A015-D2E0D75DCE4E}"/>
              </a:ext>
            </a:extLst>
          </p:cNvPr>
          <p:cNvSpPr/>
          <p:nvPr userDrawn="1"/>
        </p:nvSpPr>
        <p:spPr>
          <a:xfrm>
            <a:off x="0" y="3352800"/>
            <a:ext cx="4610100" cy="130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bg 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236181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311998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3624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412798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632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513598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564005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614398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6648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715198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65604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815998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44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6F094-3F38-6047-BE4F-823B5BBD7C48}"/>
              </a:ext>
            </a:extLst>
          </p:cNvPr>
          <p:cNvSpPr/>
          <p:nvPr userDrawn="1"/>
        </p:nvSpPr>
        <p:spPr>
          <a:xfrm>
            <a:off x="0" y="3352800"/>
            <a:ext cx="4610100" cy="130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23E28-07C7-CAFB-4F41-CF86E03028D4}"/>
              </a:ext>
            </a:extLst>
          </p:cNvPr>
          <p:cNvSpPr/>
          <p:nvPr userDrawn="1"/>
        </p:nvSpPr>
        <p:spPr>
          <a:xfrm>
            <a:off x="0" y="3352800"/>
            <a:ext cx="4610100" cy="130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44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A85FB-08FF-4054-F894-A7B81770FBF1}"/>
              </a:ext>
            </a:extLst>
          </p:cNvPr>
          <p:cNvSpPr/>
          <p:nvPr userDrawn="1"/>
        </p:nvSpPr>
        <p:spPr>
          <a:xfrm>
            <a:off x="0" y="3352800"/>
            <a:ext cx="4610100" cy="130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4234F4-F0DB-7094-9766-8BC11248D9AF}"/>
              </a:ext>
            </a:extLst>
          </p:cNvPr>
          <p:cNvSpPr/>
          <p:nvPr userDrawn="1"/>
        </p:nvSpPr>
        <p:spPr>
          <a:xfrm>
            <a:off x="0" y="3352800"/>
            <a:ext cx="4610100" cy="130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236181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20650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71056" y="119115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200708"/>
            <a:ext cx="33089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2084" y="728927"/>
            <a:ext cx="4210050" cy="15424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08190" y="3351784"/>
            <a:ext cx="920115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30193" y="3351784"/>
            <a:ext cx="51976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2241" y="3351784"/>
            <a:ext cx="2813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44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E2DC6-6708-DD0D-0938-80972EB7B604}"/>
              </a:ext>
            </a:extLst>
          </p:cNvPr>
          <p:cNvSpPr/>
          <p:nvPr userDrawn="1"/>
        </p:nvSpPr>
        <p:spPr>
          <a:xfrm>
            <a:off x="0" y="3352800"/>
            <a:ext cx="4610100" cy="130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5.xml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slide" Target="slide4.xml"/><Relationship Id="rId9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5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slide" Target="slide2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5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slide" Target="slide4.xml"/><Relationship Id="rId9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slide" Target="slide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slide" Target="slide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hyperlink" Target="https://www.vfu.bg/en/e-Learning/Math--Bertsekas_Tsitsiklis_Introduction_to_probability.pdf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31.jp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5.xml"/><Relationship Id="rId5" Type="http://schemas.openxmlformats.org/officeDocument/2006/relationships/image" Target="../media/image32.png"/><Relationship Id="rId4" Type="http://schemas.openxmlformats.org/officeDocument/2006/relationships/slide" Target="slide4.xml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25.xml"/><Relationship Id="rId5" Type="http://schemas.openxmlformats.org/officeDocument/2006/relationships/image" Target="../media/image32.png"/><Relationship Id="rId10" Type="http://schemas.openxmlformats.org/officeDocument/2006/relationships/image" Target="../media/image34.png"/><Relationship Id="rId4" Type="http://schemas.openxmlformats.org/officeDocument/2006/relationships/slide" Target="slide4.xml"/><Relationship Id="rId9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38.png"/><Relationship Id="rId9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5.png"/><Relationship Id="rId7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11" Type="http://schemas.openxmlformats.org/officeDocument/2006/relationships/image" Target="../media/image47.png"/><Relationship Id="rId5" Type="http://schemas.openxmlformats.org/officeDocument/2006/relationships/image" Target="../media/image3.png"/><Relationship Id="rId10" Type="http://schemas.openxmlformats.org/officeDocument/2006/relationships/image" Target="../media/image46.png"/><Relationship Id="rId4" Type="http://schemas.openxmlformats.org/officeDocument/2006/relationships/slide" Target="slide25.xml"/><Relationship Id="rId9" Type="http://schemas.openxmlformats.org/officeDocument/2006/relationships/slide" Target="slide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8.png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slide" Target="slide25.xml"/><Relationship Id="rId9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0.png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slide" Target="slide25.xml"/><Relationship Id="rId9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2.png"/><Relationship Id="rId7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.xml"/><Relationship Id="rId5" Type="http://schemas.openxmlformats.org/officeDocument/2006/relationships/image" Target="../media/image3.png"/><Relationship Id="rId4" Type="http://schemas.openxmlformats.org/officeDocument/2006/relationships/slide" Target="slide25.xml"/><Relationship Id="rId9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image" Target="../media/image5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slide" Target="slide4.xml"/><Relationship Id="rId9" Type="http://schemas.openxmlformats.org/officeDocument/2006/relationships/image" Target="../media/image6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slide" Target="slide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10" Type="http://schemas.openxmlformats.org/officeDocument/2006/relationships/image" Target="../media/image71.png"/><Relationship Id="rId4" Type="http://schemas.openxmlformats.org/officeDocument/2006/relationships/image" Target="../media/image3.png"/><Relationship Id="rId9" Type="http://schemas.openxmlformats.org/officeDocument/2006/relationships/image" Target="../media/image7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12" Type="http://schemas.openxmlformats.org/officeDocument/2006/relationships/image" Target="../media/image76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11" Type="http://schemas.openxmlformats.org/officeDocument/2006/relationships/image" Target="../media/image75.png"/><Relationship Id="rId5" Type="http://schemas.openxmlformats.org/officeDocument/2006/relationships/slide" Target="slide2.xml"/><Relationship Id="rId10" Type="http://schemas.openxmlformats.org/officeDocument/2006/relationships/image" Target="../media/image74.png"/><Relationship Id="rId4" Type="http://schemas.openxmlformats.org/officeDocument/2006/relationships/image" Target="../media/image3.png"/><Relationship Id="rId9" Type="http://schemas.openxmlformats.org/officeDocument/2006/relationships/image" Target="../media/image7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7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slide" Target="slide25.xml"/><Relationship Id="rId7" Type="http://schemas.openxmlformats.org/officeDocument/2006/relationships/slide" Target="slide1.xml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2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25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image" Target="../media/image82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slide" Target="slide25.xml"/><Relationship Id="rId7" Type="http://schemas.openxmlformats.org/officeDocument/2006/relationships/image" Target="../media/image4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4.xml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31" y="1373505"/>
            <a:ext cx="4432935" cy="585470"/>
          </a:xfrm>
          <a:custGeom>
            <a:avLst/>
            <a:gdLst/>
            <a:ahLst/>
            <a:cxnLst/>
            <a:rect l="l" t="t" r="r" b="b"/>
            <a:pathLst>
              <a:path w="4432935" h="585469">
                <a:moveTo>
                  <a:pt x="4432566" y="44424"/>
                </a:moveTo>
                <a:lnTo>
                  <a:pt x="4431271" y="44424"/>
                </a:lnTo>
                <a:lnTo>
                  <a:pt x="4428566" y="31076"/>
                </a:lnTo>
                <a:lnTo>
                  <a:pt x="4417644" y="14922"/>
                </a:lnTo>
                <a:lnTo>
                  <a:pt x="4401502" y="4013"/>
                </a:lnTo>
                <a:lnTo>
                  <a:pt x="4381766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534339"/>
                </a:lnTo>
                <a:lnTo>
                  <a:pt x="4013" y="554075"/>
                </a:lnTo>
                <a:lnTo>
                  <a:pt x="14922" y="570230"/>
                </a:lnTo>
                <a:lnTo>
                  <a:pt x="31076" y="581139"/>
                </a:lnTo>
                <a:lnTo>
                  <a:pt x="50812" y="585152"/>
                </a:lnTo>
                <a:lnTo>
                  <a:pt x="4381766" y="585152"/>
                </a:lnTo>
                <a:lnTo>
                  <a:pt x="4401502" y="581139"/>
                </a:lnTo>
                <a:lnTo>
                  <a:pt x="4417644" y="570230"/>
                </a:lnTo>
                <a:lnTo>
                  <a:pt x="4428566" y="554075"/>
                </a:lnTo>
                <a:lnTo>
                  <a:pt x="4432566" y="534339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32566" y="44424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02524" y="1370456"/>
            <a:ext cx="2002789" cy="5073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6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Probability</a:t>
            </a:r>
            <a:r>
              <a:rPr sz="14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Primer</a:t>
            </a:r>
            <a:endParaRPr sz="14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100" spc="-45" dirty="0">
                <a:solidFill>
                  <a:srgbClr val="FFFFFF"/>
                </a:solidFill>
                <a:latin typeface="Tahoma"/>
                <a:cs typeface="Tahoma"/>
              </a:rPr>
              <a:t>Reinforcement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8501" y="339653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8884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36686" y="3392576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158109" y="3383695"/>
            <a:ext cx="203200" cy="55880"/>
            <a:chOff x="3158109" y="3383695"/>
            <a:chExt cx="203200" cy="55880"/>
          </a:xfrm>
        </p:grpSpPr>
        <p:sp>
          <p:nvSpPr>
            <p:cNvPr id="9" name="object 9"/>
            <p:cNvSpPr/>
            <p:nvPr/>
          </p:nvSpPr>
          <p:spPr>
            <a:xfrm>
              <a:off x="3221277" y="3386225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58109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457346" y="3382429"/>
            <a:ext cx="203200" cy="58419"/>
            <a:chOff x="3457346" y="3382429"/>
            <a:chExt cx="203200" cy="58419"/>
          </a:xfrm>
        </p:grpSpPr>
        <p:sp>
          <p:nvSpPr>
            <p:cNvPr id="12" name="object 12"/>
            <p:cNvSpPr/>
            <p:nvPr/>
          </p:nvSpPr>
          <p:spPr>
            <a:xfrm>
              <a:off x="3546247" y="3398926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57346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33547" y="3386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756583" y="3382429"/>
            <a:ext cx="203200" cy="58419"/>
            <a:chOff x="3756583" y="3382429"/>
            <a:chExt cx="203200" cy="58419"/>
          </a:xfrm>
        </p:grpSpPr>
        <p:sp>
          <p:nvSpPr>
            <p:cNvPr id="16" name="object 16"/>
            <p:cNvSpPr/>
            <p:nvPr/>
          </p:nvSpPr>
          <p:spPr>
            <a:xfrm>
              <a:off x="3832784" y="3386225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56583" y="3392576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32784" y="342432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132009" y="338622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337275" y="3383695"/>
            <a:ext cx="238760" cy="57150"/>
            <a:chOff x="4337275" y="3383695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461727" y="3416706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34663" y="339021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39806" y="33862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3">
            <a:extLst>
              <a:ext uri="{FF2B5EF4-FFF2-40B4-BE49-F238E27FC236}">
                <a16:creationId xmlns:a16="http://schemas.microsoft.com/office/drawing/2014/main" id="{B9AC3895-D826-35C0-A316-5915FC802971}"/>
              </a:ext>
            </a:extLst>
          </p:cNvPr>
          <p:cNvSpPr txBox="1"/>
          <p:nvPr/>
        </p:nvSpPr>
        <p:spPr>
          <a:xfrm>
            <a:off x="1321578" y="358775"/>
            <a:ext cx="2002789" cy="28789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65"/>
              </a:spcBef>
            </a:pPr>
            <a:r>
              <a:rPr lang="en-IN" sz="1400" spc="-10" dirty="0">
                <a:solidFill>
                  <a:srgbClr val="0000FF"/>
                </a:solidFill>
                <a:latin typeface="Tahoma"/>
                <a:cs typeface="Tahoma"/>
              </a:rPr>
              <a:t>Module 1</a:t>
            </a:r>
            <a:endParaRPr sz="1100" dirty="0">
              <a:solidFill>
                <a:srgbClr val="0000FF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85572"/>
            <a:ext cx="4608195" cy="312420"/>
            <a:chOff x="0" y="185572"/>
            <a:chExt cx="4608195" cy="31242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463918"/>
              <a:ext cx="4608004" cy="3374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1800" y="200708"/>
            <a:ext cx="4451350" cy="3094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  <a:p>
            <a:pPr marL="383540" marR="93980" indent="-131445">
              <a:lnSpc>
                <a:spcPts val="1200"/>
              </a:lnSpc>
              <a:spcBef>
                <a:spcPts val="133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0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Any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subset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260" dirty="0">
                <a:latin typeface="Calibri"/>
                <a:cs typeface="Calibri"/>
              </a:rPr>
              <a:t>E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space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165" dirty="0">
                <a:latin typeface="Calibri"/>
                <a:cs typeface="Calibri"/>
              </a:rPr>
              <a:t>S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known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Tahoma"/>
                <a:cs typeface="Tahoma"/>
              </a:rPr>
              <a:t>event</a:t>
            </a:r>
            <a:r>
              <a:rPr sz="1100" spc="-55" dirty="0">
                <a:latin typeface="Tahoma"/>
                <a:cs typeface="Tahoma"/>
              </a:rPr>
              <a:t>.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We, </a:t>
            </a:r>
            <a:r>
              <a:rPr sz="1100" spc="-45" dirty="0">
                <a:latin typeface="Tahoma"/>
                <a:cs typeface="Tahoma"/>
              </a:rPr>
              <a:t>sometimes,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interested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occurrence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specific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outcomes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rather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occurrence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combination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few </a:t>
            </a:r>
            <a:r>
              <a:rPr sz="1100" spc="-10" dirty="0">
                <a:latin typeface="Tahoma"/>
                <a:cs typeface="Tahoma"/>
              </a:rPr>
              <a:t>outcomes.</a:t>
            </a:r>
            <a:endParaRPr sz="1100">
              <a:latin typeface="Tahoma"/>
              <a:cs typeface="Tahoma"/>
            </a:endParaRPr>
          </a:p>
          <a:p>
            <a:pPr marL="383540">
              <a:lnSpc>
                <a:spcPts val="1165"/>
              </a:lnSpc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requires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consider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subsets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spc="114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658495" indent="-165735">
              <a:lnSpc>
                <a:spcPct val="100000"/>
              </a:lnSpc>
              <a:spcBef>
                <a:spcPts val="10"/>
              </a:spcBef>
              <a:buClr>
                <a:srgbClr val="FF7F00"/>
              </a:buClr>
              <a:buFont typeface="Lucida Sans Unicode"/>
              <a:buChar char="►"/>
              <a:tabLst>
                <a:tab pos="658495" algn="l"/>
              </a:tabLst>
            </a:pPr>
            <a:r>
              <a:rPr sz="1000" spc="-10" dirty="0">
                <a:latin typeface="Tahoma"/>
                <a:cs typeface="Tahoma"/>
              </a:rPr>
              <a:t>Getting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even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number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when</a:t>
            </a:r>
            <a:r>
              <a:rPr sz="1000" spc="-10" dirty="0">
                <a:latin typeface="Tahoma"/>
                <a:cs typeface="Tahoma"/>
              </a:rPr>
              <a:t> rolling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die,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i="1" spc="140" dirty="0">
                <a:latin typeface="Calibri"/>
                <a:cs typeface="Calibri"/>
              </a:rPr>
              <a:t>E</a:t>
            </a:r>
            <a:r>
              <a:rPr sz="1050" spc="209" baseline="-11904" dirty="0">
                <a:latin typeface="Calibri"/>
                <a:cs typeface="Calibri"/>
              </a:rPr>
              <a:t>2 </a:t>
            </a:r>
            <a:r>
              <a:rPr sz="1000" spc="270" dirty="0">
                <a:latin typeface="Calibri"/>
                <a:cs typeface="Calibri"/>
              </a:rPr>
              <a:t>=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2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4</a:t>
            </a:r>
            <a:r>
              <a:rPr sz="1000" i="1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6</a:t>
            </a:r>
            <a:r>
              <a:rPr sz="1000" spc="50" dirty="0">
                <a:latin typeface="Lucida Sans Unicode"/>
                <a:cs typeface="Lucida Sans Unicode"/>
              </a:rPr>
              <a:t>}</a:t>
            </a:r>
            <a:endParaRPr sz="1000">
              <a:latin typeface="Lucida Sans Unicode"/>
              <a:cs typeface="Lucida Sans Unicode"/>
            </a:endParaRPr>
          </a:p>
          <a:p>
            <a:pPr marL="658495" indent="-165735">
              <a:lnSpc>
                <a:spcPts val="12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658495" algn="l"/>
              </a:tabLst>
            </a:pPr>
            <a:r>
              <a:rPr sz="1000" spc="-20" dirty="0">
                <a:latin typeface="Tahoma"/>
                <a:cs typeface="Tahoma"/>
              </a:rPr>
              <a:t>Number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heads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equal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number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tails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when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flipping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coin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twice,</a:t>
            </a:r>
            <a:endParaRPr sz="1000">
              <a:latin typeface="Tahoma"/>
              <a:cs typeface="Tahoma"/>
            </a:endParaRPr>
          </a:p>
          <a:p>
            <a:pPr marL="660400">
              <a:lnSpc>
                <a:spcPts val="1200"/>
              </a:lnSpc>
            </a:pPr>
            <a:r>
              <a:rPr sz="1000" i="1" spc="140" dirty="0">
                <a:latin typeface="Calibri"/>
                <a:cs typeface="Calibri"/>
              </a:rPr>
              <a:t>E</a:t>
            </a:r>
            <a:r>
              <a:rPr sz="1050" spc="209" baseline="-11904" dirty="0">
                <a:latin typeface="Calibri"/>
                <a:cs typeface="Calibri"/>
              </a:rPr>
              <a:t>3</a:t>
            </a:r>
            <a:r>
              <a:rPr sz="1050" spc="262" baseline="-11904" dirty="0">
                <a:latin typeface="Calibri"/>
                <a:cs typeface="Calibri"/>
              </a:rPr>
              <a:t> </a:t>
            </a:r>
            <a:r>
              <a:rPr sz="1000" spc="270" dirty="0">
                <a:latin typeface="Calibri"/>
                <a:cs typeface="Calibri"/>
              </a:rPr>
              <a:t>=</a:t>
            </a:r>
            <a:r>
              <a:rPr sz="1000" spc="60" dirty="0">
                <a:latin typeface="Calibri"/>
                <a:cs typeface="Calibri"/>
              </a:rPr>
              <a:t> </a:t>
            </a:r>
            <a:r>
              <a:rPr sz="1000" spc="160" dirty="0">
                <a:latin typeface="Lucida Sans Unicode"/>
                <a:cs typeface="Lucida Sans Unicode"/>
              </a:rPr>
              <a:t>{</a:t>
            </a:r>
            <a:r>
              <a:rPr sz="1000" i="1" spc="160" dirty="0">
                <a:latin typeface="Calibri"/>
                <a:cs typeface="Calibri"/>
              </a:rPr>
              <a:t>HT,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0" dirty="0">
                <a:latin typeface="Calibri"/>
                <a:cs typeface="Calibri"/>
              </a:rPr>
              <a:t>TH</a:t>
            </a:r>
            <a:r>
              <a:rPr sz="1000" spc="200" dirty="0">
                <a:latin typeface="Lucida Sans Unicode"/>
                <a:cs typeface="Lucida Sans Unicode"/>
              </a:rPr>
              <a:t>}</a:t>
            </a:r>
            <a:endParaRPr sz="1000">
              <a:latin typeface="Lucida Sans Unicode"/>
              <a:cs typeface="Lucida Sans Unicode"/>
            </a:endParaRPr>
          </a:p>
          <a:p>
            <a:pPr marL="658495" indent="-165735">
              <a:lnSpc>
                <a:spcPts val="12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658495" algn="l"/>
              </a:tabLst>
            </a:pPr>
            <a:r>
              <a:rPr sz="1000" dirty="0">
                <a:latin typeface="Tahoma"/>
                <a:cs typeface="Tahoma"/>
              </a:rPr>
              <a:t>Two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numbers</a:t>
            </a:r>
            <a:r>
              <a:rPr sz="1000" spc="-20" dirty="0">
                <a:latin typeface="Tahoma"/>
                <a:cs typeface="Tahoma"/>
              </a:rPr>
              <a:t> differ by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less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than </a:t>
            </a:r>
            <a:r>
              <a:rPr sz="1000" spc="-20" dirty="0">
                <a:latin typeface="Calibri"/>
                <a:cs typeface="Calibri"/>
              </a:rPr>
              <a:t>1</a:t>
            </a:r>
            <a:r>
              <a:rPr sz="1000" i="1" spc="-20" dirty="0">
                <a:latin typeface="Calibri"/>
                <a:cs typeface="Calibri"/>
              </a:rPr>
              <a:t>/</a:t>
            </a:r>
            <a:r>
              <a:rPr sz="1000" spc="-20" dirty="0">
                <a:latin typeface="Calibri"/>
                <a:cs typeface="Calibri"/>
              </a:rPr>
              <a:t>10</a:t>
            </a:r>
            <a:r>
              <a:rPr sz="1000" spc="-20" dirty="0">
                <a:latin typeface="Tahoma"/>
                <a:cs typeface="Tahoma"/>
              </a:rPr>
              <a:t>,</a:t>
            </a:r>
            <a:endParaRPr sz="1000">
              <a:latin typeface="Tahoma"/>
              <a:cs typeface="Tahoma"/>
            </a:endParaRPr>
          </a:p>
          <a:p>
            <a:pPr marL="660400">
              <a:lnSpc>
                <a:spcPts val="1200"/>
              </a:lnSpc>
            </a:pPr>
            <a:r>
              <a:rPr sz="1000" i="1" spc="140" dirty="0">
                <a:latin typeface="Calibri"/>
                <a:cs typeface="Calibri"/>
              </a:rPr>
              <a:t>E</a:t>
            </a:r>
            <a:r>
              <a:rPr sz="1050" spc="209" baseline="-11904" dirty="0">
                <a:latin typeface="Calibri"/>
                <a:cs typeface="Calibri"/>
              </a:rPr>
              <a:t>4</a:t>
            </a:r>
            <a:r>
              <a:rPr sz="1050" spc="225" baseline="-11904" dirty="0">
                <a:latin typeface="Calibri"/>
                <a:cs typeface="Calibri"/>
              </a:rPr>
              <a:t> </a:t>
            </a:r>
            <a:r>
              <a:rPr sz="1000" spc="270" dirty="0">
                <a:latin typeface="Calibri"/>
                <a:cs typeface="Calibri"/>
              </a:rPr>
              <a:t>=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spc="100" dirty="0">
                <a:latin typeface="Lucida Sans Unicode"/>
                <a:cs typeface="Lucida Sans Unicode"/>
              </a:rPr>
              <a:t>{</a:t>
            </a:r>
            <a:r>
              <a:rPr sz="1000" spc="10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Calibri"/>
                <a:cs typeface="Calibri"/>
              </a:rPr>
              <a:t>x,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75" dirty="0">
                <a:latin typeface="Calibri"/>
                <a:cs typeface="Calibri"/>
              </a:rPr>
              <a:t>y</a:t>
            </a:r>
            <a:r>
              <a:rPr sz="1000" spc="75" dirty="0">
                <a:latin typeface="Calibri"/>
                <a:cs typeface="Calibri"/>
              </a:rPr>
              <a:t>)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: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Calibri"/>
                <a:cs typeface="Calibri"/>
              </a:rPr>
              <a:t>y</a:t>
            </a:r>
            <a:r>
              <a:rPr sz="1000" i="1" spc="75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x</a:t>
            </a:r>
            <a:r>
              <a:rPr sz="1000" i="1" spc="40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Calibri"/>
                <a:cs typeface="Calibri"/>
              </a:rPr>
              <a:t>1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Calibri"/>
                <a:cs typeface="Calibri"/>
              </a:rPr>
              <a:t>x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spc="-40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Calibri"/>
                <a:cs typeface="Calibri"/>
              </a:rPr>
              <a:t>y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i="1" spc="270" dirty="0">
                <a:latin typeface="Calibri"/>
                <a:cs typeface="Calibri"/>
              </a:rPr>
              <a:t>&lt;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i="1" spc="-10" dirty="0">
                <a:latin typeface="Calibri"/>
                <a:cs typeface="Calibri"/>
              </a:rPr>
              <a:t>/</a:t>
            </a:r>
            <a:r>
              <a:rPr sz="1000" spc="-10" dirty="0">
                <a:latin typeface="Calibri"/>
                <a:cs typeface="Calibri"/>
              </a:rPr>
              <a:t>10</a:t>
            </a:r>
            <a:r>
              <a:rPr sz="1000" spc="-10" dirty="0">
                <a:latin typeface="Lucida Sans Unicode"/>
                <a:cs typeface="Lucida Sans Unicode"/>
              </a:rPr>
              <a:t>}</a:t>
            </a:r>
            <a:r>
              <a:rPr sz="1000" spc="-1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52729">
              <a:lnSpc>
                <a:spcPct val="100000"/>
              </a:lnSpc>
              <a:spcBef>
                <a:spcPts val="350"/>
              </a:spcBef>
            </a:pPr>
            <a:r>
              <a:rPr sz="1100" spc="-35" dirty="0">
                <a:solidFill>
                  <a:srgbClr val="FFD8D8"/>
                </a:solidFill>
                <a:latin typeface="Lucida Sans Unicode"/>
                <a:cs typeface="Lucida Sans Unicode"/>
              </a:rPr>
              <a:t>§</a:t>
            </a:r>
            <a:r>
              <a:rPr sz="1100" spc="100" dirty="0">
                <a:solidFill>
                  <a:srgbClr val="FFD8D8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We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D8D8D8"/>
                </a:solidFill>
                <a:latin typeface="Tahoma"/>
                <a:cs typeface="Tahoma"/>
              </a:rPr>
              <a:t>say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that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an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event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i="1" spc="260" dirty="0">
                <a:solidFill>
                  <a:srgbClr val="D8D8D8"/>
                </a:solidFill>
                <a:latin typeface="Calibri"/>
                <a:cs typeface="Calibri"/>
              </a:rPr>
              <a:t>E</a:t>
            </a:r>
            <a:r>
              <a:rPr sz="1100" i="1" spc="11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occurs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if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outcome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i="1" spc="85" dirty="0">
                <a:solidFill>
                  <a:srgbClr val="D8D8D8"/>
                </a:solidFill>
                <a:latin typeface="Calibri"/>
                <a:cs typeface="Calibri"/>
              </a:rPr>
              <a:t>ζ</a:t>
            </a:r>
            <a:r>
              <a:rPr sz="1100" i="1" spc="13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in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i="1" spc="210" dirty="0">
                <a:solidFill>
                  <a:srgbClr val="D8D8D8"/>
                </a:solidFill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252729">
              <a:lnSpc>
                <a:spcPct val="100000"/>
              </a:lnSpc>
              <a:spcBef>
                <a:spcPts val="175"/>
              </a:spcBef>
            </a:pPr>
            <a:r>
              <a:rPr sz="1100" spc="-35" dirty="0">
                <a:solidFill>
                  <a:srgbClr val="FFF2F2"/>
                </a:solidFill>
                <a:latin typeface="Lucida Sans Unicode"/>
                <a:cs typeface="Lucida Sans Unicode"/>
              </a:rPr>
              <a:t>§</a:t>
            </a:r>
            <a:r>
              <a:rPr sz="1100" spc="45" dirty="0">
                <a:solidFill>
                  <a:srgbClr val="FFF2F2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Three</a:t>
            </a:r>
            <a:r>
              <a:rPr sz="1100" spc="-50" dirty="0">
                <a:solidFill>
                  <a:srgbClr val="F2F2F2"/>
                </a:solidFill>
                <a:latin typeface="Tahoma"/>
                <a:cs typeface="Tahoma"/>
              </a:rPr>
              <a:t> events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2F2F2"/>
                </a:solidFill>
                <a:latin typeface="Tahoma"/>
                <a:cs typeface="Tahoma"/>
              </a:rPr>
              <a:t>are</a:t>
            </a:r>
            <a:r>
              <a:rPr sz="1100" spc="-2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of</a:t>
            </a:r>
            <a:r>
              <a:rPr sz="1100" spc="-5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2F2F2"/>
                </a:solidFill>
                <a:latin typeface="Tahoma"/>
                <a:cs typeface="Tahoma"/>
              </a:rPr>
              <a:t>special</a:t>
            </a:r>
            <a:r>
              <a:rPr sz="1100" spc="-5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2F2F2"/>
                </a:solidFill>
                <a:latin typeface="Tahoma"/>
                <a:cs typeface="Tahoma"/>
              </a:rPr>
              <a:t>importance.</a:t>
            </a:r>
            <a:endParaRPr sz="1100">
              <a:latin typeface="Tahoma"/>
              <a:cs typeface="Tahoma"/>
            </a:endParaRPr>
          </a:p>
          <a:p>
            <a:pPr marL="658495" indent="-165735">
              <a:lnSpc>
                <a:spcPct val="100000"/>
              </a:lnSpc>
              <a:spcBef>
                <a:spcPts val="10"/>
              </a:spcBef>
              <a:buClr>
                <a:srgbClr val="FFF8F2"/>
              </a:buClr>
              <a:buFont typeface="Lucida Sans Unicode"/>
              <a:buChar char="►"/>
              <a:tabLst>
                <a:tab pos="658495" algn="l"/>
              </a:tabLst>
            </a:pPr>
            <a:r>
              <a:rPr sz="1000" b="1" spc="-50" dirty="0">
                <a:solidFill>
                  <a:srgbClr val="F2F2F2"/>
                </a:solidFill>
                <a:latin typeface="Tahoma"/>
                <a:cs typeface="Tahoma"/>
              </a:rPr>
              <a:t>Simple</a:t>
            </a:r>
            <a:r>
              <a:rPr sz="1000" b="1" spc="2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b="1" spc="-70" dirty="0">
                <a:solidFill>
                  <a:srgbClr val="F2F2F2"/>
                </a:solidFill>
                <a:latin typeface="Tahoma"/>
                <a:cs typeface="Tahoma"/>
              </a:rPr>
              <a:t>event</a:t>
            </a:r>
            <a:r>
              <a:rPr sz="1000" b="1" spc="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2F2F2"/>
                </a:solidFill>
                <a:latin typeface="Tahoma"/>
                <a:cs typeface="Tahoma"/>
              </a:rPr>
              <a:t>are</a:t>
            </a:r>
            <a:r>
              <a:rPr sz="1000" spc="-20" dirty="0">
                <a:solidFill>
                  <a:srgbClr val="F2F2F2"/>
                </a:solidFill>
                <a:latin typeface="Tahoma"/>
                <a:cs typeface="Tahoma"/>
              </a:rPr>
              <a:t> the </a:t>
            </a:r>
            <a:r>
              <a:rPr sz="1000" spc="-40" dirty="0">
                <a:solidFill>
                  <a:srgbClr val="F2F2F2"/>
                </a:solidFill>
                <a:latin typeface="Tahoma"/>
                <a:cs typeface="Tahoma"/>
              </a:rPr>
              <a:t>outcomes</a:t>
            </a:r>
            <a:r>
              <a:rPr sz="1000" spc="-2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2F2F2"/>
                </a:solidFill>
                <a:latin typeface="Tahoma"/>
                <a:cs typeface="Tahoma"/>
              </a:rPr>
              <a:t>of</a:t>
            </a:r>
            <a:r>
              <a:rPr sz="1000" spc="-1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2F2F2"/>
                </a:solidFill>
                <a:latin typeface="Tahoma"/>
                <a:cs typeface="Tahoma"/>
              </a:rPr>
              <a:t>random</a:t>
            </a:r>
            <a:r>
              <a:rPr sz="1000" spc="-2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2F2F2"/>
                </a:solidFill>
                <a:latin typeface="Tahoma"/>
                <a:cs typeface="Tahoma"/>
              </a:rPr>
              <a:t>experiments.</a:t>
            </a:r>
            <a:endParaRPr sz="1000">
              <a:latin typeface="Tahoma"/>
              <a:cs typeface="Tahoma"/>
            </a:endParaRPr>
          </a:p>
          <a:p>
            <a:pPr marL="657860" marR="93345" indent="-165735">
              <a:lnSpc>
                <a:spcPct val="100000"/>
              </a:lnSpc>
              <a:spcBef>
                <a:spcPts val="295"/>
              </a:spcBef>
              <a:buClr>
                <a:srgbClr val="FFF8F2"/>
              </a:buClr>
              <a:buFont typeface="Lucida Sans Unicode"/>
              <a:buChar char="►"/>
              <a:tabLst>
                <a:tab pos="660400" algn="l"/>
              </a:tabLst>
            </a:pPr>
            <a:r>
              <a:rPr sz="1000" b="1" spc="-55" dirty="0">
                <a:solidFill>
                  <a:srgbClr val="F2F2F2"/>
                </a:solidFill>
                <a:latin typeface="Tahoma"/>
                <a:cs typeface="Tahoma"/>
              </a:rPr>
              <a:t>Sure</a:t>
            </a:r>
            <a:r>
              <a:rPr sz="1000" b="1" spc="1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b="1" spc="-70" dirty="0">
                <a:solidFill>
                  <a:srgbClr val="F2F2F2"/>
                </a:solidFill>
                <a:latin typeface="Tahoma"/>
                <a:cs typeface="Tahoma"/>
              </a:rPr>
              <a:t>event</a:t>
            </a:r>
            <a:r>
              <a:rPr sz="1000" b="1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2F2F2"/>
                </a:solidFill>
                <a:latin typeface="Tahoma"/>
                <a:cs typeface="Tahoma"/>
              </a:rPr>
              <a:t>is</a:t>
            </a:r>
            <a:r>
              <a:rPr sz="1000" spc="-2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2F2F2"/>
                </a:solidFill>
                <a:latin typeface="Tahoma"/>
                <a:cs typeface="Tahoma"/>
              </a:rPr>
              <a:t>the</a:t>
            </a:r>
            <a:r>
              <a:rPr sz="1000" spc="-2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2F2F2"/>
                </a:solidFill>
                <a:latin typeface="Tahoma"/>
                <a:cs typeface="Tahoma"/>
              </a:rPr>
              <a:t>sample</a:t>
            </a:r>
            <a:r>
              <a:rPr sz="1000" spc="-2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F2F2F2"/>
                </a:solidFill>
                <a:latin typeface="Tahoma"/>
                <a:cs typeface="Tahoma"/>
              </a:rPr>
              <a:t>space</a:t>
            </a:r>
            <a:r>
              <a:rPr sz="1000" spc="-2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i="1" spc="155" dirty="0">
                <a:solidFill>
                  <a:srgbClr val="F2F2F2"/>
                </a:solidFill>
                <a:latin typeface="Calibri"/>
                <a:cs typeface="Calibri"/>
              </a:rPr>
              <a:t>S</a:t>
            </a:r>
            <a:r>
              <a:rPr sz="1000" i="1" spc="11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F2F2F2"/>
                </a:solidFill>
                <a:latin typeface="Tahoma"/>
                <a:cs typeface="Tahoma"/>
              </a:rPr>
              <a:t>which</a:t>
            </a:r>
            <a:r>
              <a:rPr sz="1000" spc="-2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F2F2F2"/>
                </a:solidFill>
                <a:latin typeface="Tahoma"/>
                <a:cs typeface="Tahoma"/>
              </a:rPr>
              <a:t>consists</a:t>
            </a:r>
            <a:r>
              <a:rPr sz="1000" spc="-2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2F2F2"/>
                </a:solidFill>
                <a:latin typeface="Tahoma"/>
                <a:cs typeface="Tahoma"/>
              </a:rPr>
              <a:t>of</a:t>
            </a:r>
            <a:r>
              <a:rPr sz="1000" spc="-2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2F2F2"/>
                </a:solidFill>
                <a:latin typeface="Tahoma"/>
                <a:cs typeface="Tahoma"/>
              </a:rPr>
              <a:t>all</a:t>
            </a:r>
            <a:r>
              <a:rPr sz="1000" spc="-2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2F2F2"/>
                </a:solidFill>
                <a:latin typeface="Tahoma"/>
                <a:cs typeface="Tahoma"/>
              </a:rPr>
              <a:t>outcomes</a:t>
            </a:r>
            <a:r>
              <a:rPr sz="1000" spc="-2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2F2F2"/>
                </a:solidFill>
                <a:latin typeface="Tahoma"/>
                <a:cs typeface="Tahoma"/>
              </a:rPr>
              <a:t>and 	</a:t>
            </a:r>
            <a:r>
              <a:rPr sz="1000" spc="-55" dirty="0">
                <a:solidFill>
                  <a:srgbClr val="F2F2F2"/>
                </a:solidFill>
                <a:latin typeface="Tahoma"/>
                <a:cs typeface="Tahoma"/>
              </a:rPr>
              <a:t>hence</a:t>
            </a:r>
            <a:r>
              <a:rPr sz="1000" spc="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F2F2F2"/>
                </a:solidFill>
                <a:latin typeface="Tahoma"/>
                <a:cs typeface="Tahoma"/>
              </a:rPr>
              <a:t>always</a:t>
            </a:r>
            <a:r>
              <a:rPr sz="1000" spc="1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2F2F2"/>
                </a:solidFill>
                <a:latin typeface="Tahoma"/>
                <a:cs typeface="Tahoma"/>
              </a:rPr>
              <a:t>occurs.</a:t>
            </a:r>
            <a:endParaRPr sz="1000">
              <a:latin typeface="Tahoma"/>
              <a:cs typeface="Tahoma"/>
            </a:endParaRPr>
          </a:p>
          <a:p>
            <a:pPr marL="657860" marR="194310" indent="-165735">
              <a:lnSpc>
                <a:spcPct val="100000"/>
              </a:lnSpc>
              <a:spcBef>
                <a:spcPts val="290"/>
              </a:spcBef>
              <a:buClr>
                <a:srgbClr val="FFF8F2"/>
              </a:buClr>
              <a:buFont typeface="Lucida Sans Unicode"/>
              <a:buChar char="►"/>
              <a:tabLst>
                <a:tab pos="660400" algn="l"/>
              </a:tabLst>
            </a:pPr>
            <a:r>
              <a:rPr sz="1000" b="1" spc="-90" dirty="0">
                <a:solidFill>
                  <a:srgbClr val="F2F2F2"/>
                </a:solidFill>
                <a:latin typeface="Tahoma"/>
                <a:cs typeface="Tahoma"/>
              </a:rPr>
              <a:t>Impossible</a:t>
            </a:r>
            <a:r>
              <a:rPr sz="1000" b="1" spc="1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2F2F2"/>
                </a:solidFill>
                <a:latin typeface="Tahoma"/>
                <a:cs typeface="Tahoma"/>
              </a:rPr>
              <a:t>or</a:t>
            </a:r>
            <a:r>
              <a:rPr sz="1000" spc="-5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b="1" spc="-50" dirty="0">
                <a:solidFill>
                  <a:srgbClr val="F2F2F2"/>
                </a:solidFill>
                <a:latin typeface="Tahoma"/>
                <a:cs typeface="Tahoma"/>
              </a:rPr>
              <a:t>null</a:t>
            </a:r>
            <a:r>
              <a:rPr sz="1000" b="1" spc="2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b="1" spc="-70" dirty="0">
                <a:solidFill>
                  <a:srgbClr val="F2F2F2"/>
                </a:solidFill>
                <a:latin typeface="Tahoma"/>
                <a:cs typeface="Tahoma"/>
              </a:rPr>
              <a:t>event</a:t>
            </a:r>
            <a:r>
              <a:rPr sz="1000" b="1" spc="-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i="1" dirty="0">
                <a:solidFill>
                  <a:srgbClr val="F2F2F2"/>
                </a:solidFill>
                <a:latin typeface="Calibri"/>
                <a:cs typeface="Calibri"/>
              </a:rPr>
              <a:t>φ</a:t>
            </a:r>
            <a:r>
              <a:rPr sz="1000" i="1" spc="6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F2F2F2"/>
                </a:solidFill>
                <a:latin typeface="Tahoma"/>
                <a:cs typeface="Tahoma"/>
              </a:rPr>
              <a:t>which contains</a:t>
            </a:r>
            <a:r>
              <a:rPr sz="1000" spc="-3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F2F2F2"/>
                </a:solidFill>
                <a:latin typeface="Tahoma"/>
                <a:cs typeface="Tahoma"/>
              </a:rPr>
              <a:t>no</a:t>
            </a:r>
            <a:r>
              <a:rPr sz="1000" spc="-3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2F2F2"/>
                </a:solidFill>
                <a:latin typeface="Tahoma"/>
                <a:cs typeface="Tahoma"/>
              </a:rPr>
              <a:t>outcomes</a:t>
            </a:r>
            <a:r>
              <a:rPr sz="1000" spc="-3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F2F2F2"/>
                </a:solidFill>
                <a:latin typeface="Tahoma"/>
                <a:cs typeface="Tahoma"/>
              </a:rPr>
              <a:t>and hence 	</a:t>
            </a:r>
            <a:r>
              <a:rPr sz="1000" spc="-55" dirty="0">
                <a:solidFill>
                  <a:srgbClr val="F2F2F2"/>
                </a:solidFill>
                <a:latin typeface="Tahoma"/>
                <a:cs typeface="Tahoma"/>
              </a:rPr>
              <a:t>never</a:t>
            </a:r>
            <a:r>
              <a:rPr sz="1000" spc="-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2F2F2"/>
                </a:solidFill>
                <a:latin typeface="Tahoma"/>
                <a:cs typeface="Tahoma"/>
              </a:rPr>
              <a:t>occurs.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42261" y="3351784"/>
            <a:ext cx="3238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  <a:hlinkClick r:id="rId8" action="ppaction://hlinksldjump"/>
              </a:rPr>
              <a:t>CS60077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12576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</a:rPr>
              <a:t>44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85572"/>
            <a:ext cx="4608195" cy="312420"/>
            <a:chOff x="0" y="185572"/>
            <a:chExt cx="4608195" cy="31242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463918"/>
              <a:ext cx="4608004" cy="3374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1800" y="200708"/>
            <a:ext cx="4451350" cy="3094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  <a:p>
            <a:pPr marL="383540" marR="93980" indent="-131445">
              <a:lnSpc>
                <a:spcPts val="1200"/>
              </a:lnSpc>
              <a:spcBef>
                <a:spcPts val="133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0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Any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subset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260" dirty="0">
                <a:latin typeface="Calibri"/>
                <a:cs typeface="Calibri"/>
              </a:rPr>
              <a:t>E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space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165" dirty="0">
                <a:latin typeface="Calibri"/>
                <a:cs typeface="Calibri"/>
              </a:rPr>
              <a:t>S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known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Tahoma"/>
                <a:cs typeface="Tahoma"/>
              </a:rPr>
              <a:t>event</a:t>
            </a:r>
            <a:r>
              <a:rPr sz="1100" spc="-55" dirty="0">
                <a:latin typeface="Tahoma"/>
                <a:cs typeface="Tahoma"/>
              </a:rPr>
              <a:t>.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We, </a:t>
            </a:r>
            <a:r>
              <a:rPr sz="1100" spc="-45" dirty="0">
                <a:latin typeface="Tahoma"/>
                <a:cs typeface="Tahoma"/>
              </a:rPr>
              <a:t>sometimes,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interested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occurrence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specific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outcomes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rather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occurrence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combination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few </a:t>
            </a:r>
            <a:r>
              <a:rPr sz="1100" spc="-10" dirty="0">
                <a:latin typeface="Tahoma"/>
                <a:cs typeface="Tahoma"/>
              </a:rPr>
              <a:t>outcomes.</a:t>
            </a:r>
            <a:endParaRPr sz="1100">
              <a:latin typeface="Tahoma"/>
              <a:cs typeface="Tahoma"/>
            </a:endParaRPr>
          </a:p>
          <a:p>
            <a:pPr marL="383540">
              <a:lnSpc>
                <a:spcPts val="1165"/>
              </a:lnSpc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requires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consider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subsets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spc="114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658495" indent="-165735">
              <a:lnSpc>
                <a:spcPct val="100000"/>
              </a:lnSpc>
              <a:spcBef>
                <a:spcPts val="10"/>
              </a:spcBef>
              <a:buClr>
                <a:srgbClr val="FF7F00"/>
              </a:buClr>
              <a:buFont typeface="Lucida Sans Unicode"/>
              <a:buChar char="►"/>
              <a:tabLst>
                <a:tab pos="658495" algn="l"/>
              </a:tabLst>
            </a:pPr>
            <a:r>
              <a:rPr sz="1000" spc="-10" dirty="0">
                <a:latin typeface="Tahoma"/>
                <a:cs typeface="Tahoma"/>
              </a:rPr>
              <a:t>Getting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even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number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when</a:t>
            </a:r>
            <a:r>
              <a:rPr sz="1000" spc="-10" dirty="0">
                <a:latin typeface="Tahoma"/>
                <a:cs typeface="Tahoma"/>
              </a:rPr>
              <a:t> rolling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die,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i="1" spc="140" dirty="0">
                <a:latin typeface="Calibri"/>
                <a:cs typeface="Calibri"/>
              </a:rPr>
              <a:t>E</a:t>
            </a:r>
            <a:r>
              <a:rPr sz="1050" spc="209" baseline="-11904" dirty="0">
                <a:latin typeface="Calibri"/>
                <a:cs typeface="Calibri"/>
              </a:rPr>
              <a:t>2 </a:t>
            </a:r>
            <a:r>
              <a:rPr sz="1000" spc="270" dirty="0">
                <a:latin typeface="Calibri"/>
                <a:cs typeface="Calibri"/>
              </a:rPr>
              <a:t>=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2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4</a:t>
            </a:r>
            <a:r>
              <a:rPr sz="1000" i="1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6</a:t>
            </a:r>
            <a:r>
              <a:rPr sz="1000" spc="50" dirty="0">
                <a:latin typeface="Lucida Sans Unicode"/>
                <a:cs typeface="Lucida Sans Unicode"/>
              </a:rPr>
              <a:t>}</a:t>
            </a:r>
            <a:endParaRPr sz="1000">
              <a:latin typeface="Lucida Sans Unicode"/>
              <a:cs typeface="Lucida Sans Unicode"/>
            </a:endParaRPr>
          </a:p>
          <a:p>
            <a:pPr marL="658495" indent="-165735">
              <a:lnSpc>
                <a:spcPts val="12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658495" algn="l"/>
              </a:tabLst>
            </a:pPr>
            <a:r>
              <a:rPr sz="1000" spc="-20" dirty="0">
                <a:latin typeface="Tahoma"/>
                <a:cs typeface="Tahoma"/>
              </a:rPr>
              <a:t>Number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heads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equal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number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tails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when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flipping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coin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twice,</a:t>
            </a:r>
            <a:endParaRPr sz="1000">
              <a:latin typeface="Tahoma"/>
              <a:cs typeface="Tahoma"/>
            </a:endParaRPr>
          </a:p>
          <a:p>
            <a:pPr marL="660400">
              <a:lnSpc>
                <a:spcPts val="1200"/>
              </a:lnSpc>
            </a:pPr>
            <a:r>
              <a:rPr sz="1000" i="1" spc="140" dirty="0">
                <a:latin typeface="Calibri"/>
                <a:cs typeface="Calibri"/>
              </a:rPr>
              <a:t>E</a:t>
            </a:r>
            <a:r>
              <a:rPr sz="1050" spc="209" baseline="-11904" dirty="0">
                <a:latin typeface="Calibri"/>
                <a:cs typeface="Calibri"/>
              </a:rPr>
              <a:t>3</a:t>
            </a:r>
            <a:r>
              <a:rPr sz="1050" spc="262" baseline="-11904" dirty="0">
                <a:latin typeface="Calibri"/>
                <a:cs typeface="Calibri"/>
              </a:rPr>
              <a:t> </a:t>
            </a:r>
            <a:r>
              <a:rPr sz="1000" spc="270" dirty="0">
                <a:latin typeface="Calibri"/>
                <a:cs typeface="Calibri"/>
              </a:rPr>
              <a:t>=</a:t>
            </a:r>
            <a:r>
              <a:rPr sz="1000" spc="60" dirty="0">
                <a:latin typeface="Calibri"/>
                <a:cs typeface="Calibri"/>
              </a:rPr>
              <a:t> </a:t>
            </a:r>
            <a:r>
              <a:rPr sz="1000" spc="160" dirty="0">
                <a:latin typeface="Lucida Sans Unicode"/>
                <a:cs typeface="Lucida Sans Unicode"/>
              </a:rPr>
              <a:t>{</a:t>
            </a:r>
            <a:r>
              <a:rPr sz="1000" i="1" spc="160" dirty="0">
                <a:latin typeface="Calibri"/>
                <a:cs typeface="Calibri"/>
              </a:rPr>
              <a:t>HT,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0" dirty="0">
                <a:latin typeface="Calibri"/>
                <a:cs typeface="Calibri"/>
              </a:rPr>
              <a:t>TH</a:t>
            </a:r>
            <a:r>
              <a:rPr sz="1000" spc="200" dirty="0">
                <a:latin typeface="Lucida Sans Unicode"/>
                <a:cs typeface="Lucida Sans Unicode"/>
              </a:rPr>
              <a:t>}</a:t>
            </a:r>
            <a:endParaRPr sz="1000">
              <a:latin typeface="Lucida Sans Unicode"/>
              <a:cs typeface="Lucida Sans Unicode"/>
            </a:endParaRPr>
          </a:p>
          <a:p>
            <a:pPr marL="658495" indent="-165735">
              <a:lnSpc>
                <a:spcPts val="12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658495" algn="l"/>
              </a:tabLst>
            </a:pPr>
            <a:r>
              <a:rPr sz="1000" dirty="0">
                <a:latin typeface="Tahoma"/>
                <a:cs typeface="Tahoma"/>
              </a:rPr>
              <a:t>Two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numbers</a:t>
            </a:r>
            <a:r>
              <a:rPr sz="1000" spc="-20" dirty="0">
                <a:latin typeface="Tahoma"/>
                <a:cs typeface="Tahoma"/>
              </a:rPr>
              <a:t> differ by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less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than </a:t>
            </a:r>
            <a:r>
              <a:rPr sz="1000" spc="-20" dirty="0">
                <a:latin typeface="Calibri"/>
                <a:cs typeface="Calibri"/>
              </a:rPr>
              <a:t>1</a:t>
            </a:r>
            <a:r>
              <a:rPr sz="1000" i="1" spc="-20" dirty="0">
                <a:latin typeface="Calibri"/>
                <a:cs typeface="Calibri"/>
              </a:rPr>
              <a:t>/</a:t>
            </a:r>
            <a:r>
              <a:rPr sz="1000" spc="-20" dirty="0">
                <a:latin typeface="Calibri"/>
                <a:cs typeface="Calibri"/>
              </a:rPr>
              <a:t>10</a:t>
            </a:r>
            <a:r>
              <a:rPr sz="1000" spc="-20" dirty="0">
                <a:latin typeface="Tahoma"/>
                <a:cs typeface="Tahoma"/>
              </a:rPr>
              <a:t>,</a:t>
            </a:r>
            <a:endParaRPr sz="1000">
              <a:latin typeface="Tahoma"/>
              <a:cs typeface="Tahoma"/>
            </a:endParaRPr>
          </a:p>
          <a:p>
            <a:pPr marL="660400">
              <a:lnSpc>
                <a:spcPts val="1200"/>
              </a:lnSpc>
            </a:pPr>
            <a:r>
              <a:rPr sz="1000" i="1" spc="140" dirty="0">
                <a:latin typeface="Calibri"/>
                <a:cs typeface="Calibri"/>
              </a:rPr>
              <a:t>E</a:t>
            </a:r>
            <a:r>
              <a:rPr sz="1050" spc="209" baseline="-11904" dirty="0">
                <a:latin typeface="Calibri"/>
                <a:cs typeface="Calibri"/>
              </a:rPr>
              <a:t>4</a:t>
            </a:r>
            <a:r>
              <a:rPr sz="1050" spc="225" baseline="-11904" dirty="0">
                <a:latin typeface="Calibri"/>
                <a:cs typeface="Calibri"/>
              </a:rPr>
              <a:t> </a:t>
            </a:r>
            <a:r>
              <a:rPr sz="1000" spc="270" dirty="0">
                <a:latin typeface="Calibri"/>
                <a:cs typeface="Calibri"/>
              </a:rPr>
              <a:t>=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spc="100" dirty="0">
                <a:latin typeface="Lucida Sans Unicode"/>
                <a:cs typeface="Lucida Sans Unicode"/>
              </a:rPr>
              <a:t>{</a:t>
            </a:r>
            <a:r>
              <a:rPr sz="1000" spc="10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Calibri"/>
                <a:cs typeface="Calibri"/>
              </a:rPr>
              <a:t>x,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75" dirty="0">
                <a:latin typeface="Calibri"/>
                <a:cs typeface="Calibri"/>
              </a:rPr>
              <a:t>y</a:t>
            </a:r>
            <a:r>
              <a:rPr sz="1000" spc="75" dirty="0">
                <a:latin typeface="Calibri"/>
                <a:cs typeface="Calibri"/>
              </a:rPr>
              <a:t>)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: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Calibri"/>
                <a:cs typeface="Calibri"/>
              </a:rPr>
              <a:t>y</a:t>
            </a:r>
            <a:r>
              <a:rPr sz="1000" i="1" spc="75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x</a:t>
            </a:r>
            <a:r>
              <a:rPr sz="1000" i="1" spc="40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Calibri"/>
                <a:cs typeface="Calibri"/>
              </a:rPr>
              <a:t>1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Calibri"/>
                <a:cs typeface="Calibri"/>
              </a:rPr>
              <a:t>x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spc="-40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Calibri"/>
                <a:cs typeface="Calibri"/>
              </a:rPr>
              <a:t>y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i="1" spc="270" dirty="0">
                <a:latin typeface="Calibri"/>
                <a:cs typeface="Calibri"/>
              </a:rPr>
              <a:t>&lt;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i="1" spc="-10" dirty="0">
                <a:latin typeface="Calibri"/>
                <a:cs typeface="Calibri"/>
              </a:rPr>
              <a:t>/</a:t>
            </a:r>
            <a:r>
              <a:rPr sz="1000" spc="-10" dirty="0">
                <a:latin typeface="Calibri"/>
                <a:cs typeface="Calibri"/>
              </a:rPr>
              <a:t>10</a:t>
            </a:r>
            <a:r>
              <a:rPr sz="1000" spc="-10" dirty="0">
                <a:latin typeface="Lucida Sans Unicode"/>
                <a:cs typeface="Lucida Sans Unicode"/>
              </a:rPr>
              <a:t>}</a:t>
            </a:r>
            <a:r>
              <a:rPr sz="1000" spc="-1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52729">
              <a:lnSpc>
                <a:spcPct val="100000"/>
              </a:lnSpc>
              <a:spcBef>
                <a:spcPts val="35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We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event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260" dirty="0">
                <a:latin typeface="Calibri"/>
                <a:cs typeface="Calibri"/>
              </a:rPr>
              <a:t>E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occurs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outcome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85" dirty="0">
                <a:latin typeface="Calibri"/>
                <a:cs typeface="Calibri"/>
              </a:rPr>
              <a:t>ζ</a:t>
            </a:r>
            <a:r>
              <a:rPr sz="1100" i="1" spc="13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21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252729">
              <a:lnSpc>
                <a:spcPct val="100000"/>
              </a:lnSpc>
              <a:spcBef>
                <a:spcPts val="175"/>
              </a:spcBef>
            </a:pPr>
            <a:r>
              <a:rPr sz="1100" spc="-35" dirty="0">
                <a:solidFill>
                  <a:srgbClr val="FFD8D8"/>
                </a:solidFill>
                <a:latin typeface="Lucida Sans Unicode"/>
                <a:cs typeface="Lucida Sans Unicode"/>
              </a:rPr>
              <a:t>§</a:t>
            </a:r>
            <a:r>
              <a:rPr sz="1100" spc="45" dirty="0">
                <a:solidFill>
                  <a:srgbClr val="FFD8D8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Three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 events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D8D8D8"/>
                </a:solidFill>
                <a:latin typeface="Tahoma"/>
                <a:cs typeface="Tahoma"/>
              </a:rPr>
              <a:t>are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special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importance.</a:t>
            </a:r>
            <a:endParaRPr sz="1100">
              <a:latin typeface="Tahoma"/>
              <a:cs typeface="Tahoma"/>
            </a:endParaRPr>
          </a:p>
          <a:p>
            <a:pPr marL="658495" indent="-165735">
              <a:lnSpc>
                <a:spcPct val="100000"/>
              </a:lnSpc>
              <a:spcBef>
                <a:spcPts val="10"/>
              </a:spcBef>
              <a:buClr>
                <a:srgbClr val="FFEBD8"/>
              </a:buClr>
              <a:buFont typeface="Lucida Sans Unicode"/>
              <a:buChar char="►"/>
              <a:tabLst>
                <a:tab pos="658495" algn="l"/>
              </a:tabLst>
            </a:pPr>
            <a:r>
              <a:rPr sz="1000" b="1" spc="-50" dirty="0">
                <a:solidFill>
                  <a:srgbClr val="D8D8D8"/>
                </a:solidFill>
                <a:latin typeface="Tahoma"/>
                <a:cs typeface="Tahoma"/>
              </a:rPr>
              <a:t>Simple</a:t>
            </a:r>
            <a:r>
              <a:rPr sz="1000" b="1" spc="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b="1" spc="-70" dirty="0">
                <a:solidFill>
                  <a:srgbClr val="D8D8D8"/>
                </a:solidFill>
                <a:latin typeface="Tahoma"/>
                <a:cs typeface="Tahoma"/>
              </a:rPr>
              <a:t>event</a:t>
            </a:r>
            <a:r>
              <a:rPr sz="1000" b="1" spc="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D8D8D8"/>
                </a:solidFill>
                <a:latin typeface="Tahoma"/>
                <a:cs typeface="Tahoma"/>
              </a:rPr>
              <a:t>are</a:t>
            </a:r>
            <a:r>
              <a:rPr sz="1000" spc="-20" dirty="0">
                <a:solidFill>
                  <a:srgbClr val="D8D8D8"/>
                </a:solidFill>
                <a:latin typeface="Tahoma"/>
                <a:cs typeface="Tahoma"/>
              </a:rPr>
              <a:t> the </a:t>
            </a:r>
            <a:r>
              <a:rPr sz="1000" spc="-40" dirty="0">
                <a:solidFill>
                  <a:srgbClr val="D8D8D8"/>
                </a:solidFill>
                <a:latin typeface="Tahoma"/>
                <a:cs typeface="Tahoma"/>
              </a:rPr>
              <a:t>outcomes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000" spc="-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D8D8D8"/>
                </a:solidFill>
                <a:latin typeface="Tahoma"/>
                <a:cs typeface="Tahoma"/>
              </a:rPr>
              <a:t>random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D8D8D8"/>
                </a:solidFill>
                <a:latin typeface="Tahoma"/>
                <a:cs typeface="Tahoma"/>
              </a:rPr>
              <a:t>experiments.</a:t>
            </a:r>
            <a:endParaRPr sz="1000">
              <a:latin typeface="Tahoma"/>
              <a:cs typeface="Tahoma"/>
            </a:endParaRPr>
          </a:p>
          <a:p>
            <a:pPr marL="657860" marR="93345" indent="-165735">
              <a:lnSpc>
                <a:spcPct val="100000"/>
              </a:lnSpc>
              <a:spcBef>
                <a:spcPts val="295"/>
              </a:spcBef>
              <a:buClr>
                <a:srgbClr val="FFEBD8"/>
              </a:buClr>
              <a:buFont typeface="Lucida Sans Unicode"/>
              <a:buChar char="►"/>
              <a:tabLst>
                <a:tab pos="660400" algn="l"/>
              </a:tabLst>
            </a:pPr>
            <a:r>
              <a:rPr sz="1000" b="1" spc="-55" dirty="0">
                <a:solidFill>
                  <a:srgbClr val="D8D8D8"/>
                </a:solidFill>
                <a:latin typeface="Tahoma"/>
                <a:cs typeface="Tahoma"/>
              </a:rPr>
              <a:t>Sure</a:t>
            </a:r>
            <a:r>
              <a:rPr sz="1000" b="1" spc="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b="1" spc="-70" dirty="0">
                <a:solidFill>
                  <a:srgbClr val="D8D8D8"/>
                </a:solidFill>
                <a:latin typeface="Tahoma"/>
                <a:cs typeface="Tahoma"/>
              </a:rPr>
              <a:t>event</a:t>
            </a:r>
            <a:r>
              <a:rPr sz="1000" b="1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is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0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D8D8D8"/>
                </a:solidFill>
                <a:latin typeface="Tahoma"/>
                <a:cs typeface="Tahoma"/>
              </a:rPr>
              <a:t>sample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45" dirty="0">
                <a:solidFill>
                  <a:srgbClr val="D8D8D8"/>
                </a:solidFill>
                <a:latin typeface="Tahoma"/>
                <a:cs typeface="Tahoma"/>
              </a:rPr>
              <a:t>space</a:t>
            </a:r>
            <a:r>
              <a:rPr sz="10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i="1" spc="155" dirty="0">
                <a:solidFill>
                  <a:srgbClr val="D8D8D8"/>
                </a:solidFill>
                <a:latin typeface="Calibri"/>
                <a:cs typeface="Calibri"/>
              </a:rPr>
              <a:t>S</a:t>
            </a:r>
            <a:r>
              <a:rPr sz="1000" i="1" spc="11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which</a:t>
            </a:r>
            <a:r>
              <a:rPr sz="10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35" dirty="0">
                <a:solidFill>
                  <a:srgbClr val="D8D8D8"/>
                </a:solidFill>
                <a:latin typeface="Tahoma"/>
                <a:cs typeface="Tahoma"/>
              </a:rPr>
              <a:t>consists</a:t>
            </a:r>
            <a:r>
              <a:rPr sz="10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all</a:t>
            </a:r>
            <a:r>
              <a:rPr sz="10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D8D8D8"/>
                </a:solidFill>
                <a:latin typeface="Tahoma"/>
                <a:cs typeface="Tahoma"/>
              </a:rPr>
              <a:t>outcomes</a:t>
            </a:r>
            <a:r>
              <a:rPr sz="10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and 	</a:t>
            </a:r>
            <a:r>
              <a:rPr sz="1000" spc="-55" dirty="0">
                <a:solidFill>
                  <a:srgbClr val="D8D8D8"/>
                </a:solidFill>
                <a:latin typeface="Tahoma"/>
                <a:cs typeface="Tahoma"/>
              </a:rPr>
              <a:t>hence</a:t>
            </a:r>
            <a:r>
              <a:rPr sz="1000" spc="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D8D8D8"/>
                </a:solidFill>
                <a:latin typeface="Tahoma"/>
                <a:cs typeface="Tahoma"/>
              </a:rPr>
              <a:t>always</a:t>
            </a:r>
            <a:r>
              <a:rPr sz="1000" spc="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D8D8D8"/>
                </a:solidFill>
                <a:latin typeface="Tahoma"/>
                <a:cs typeface="Tahoma"/>
              </a:rPr>
              <a:t>occurs.</a:t>
            </a:r>
            <a:endParaRPr sz="1000">
              <a:latin typeface="Tahoma"/>
              <a:cs typeface="Tahoma"/>
            </a:endParaRPr>
          </a:p>
          <a:p>
            <a:pPr marL="657860" marR="194310" indent="-165735">
              <a:lnSpc>
                <a:spcPct val="100000"/>
              </a:lnSpc>
              <a:spcBef>
                <a:spcPts val="290"/>
              </a:spcBef>
              <a:buClr>
                <a:srgbClr val="FFEBD8"/>
              </a:buClr>
              <a:buFont typeface="Lucida Sans Unicode"/>
              <a:buChar char="►"/>
              <a:tabLst>
                <a:tab pos="660400" algn="l"/>
              </a:tabLst>
            </a:pPr>
            <a:r>
              <a:rPr sz="1000" b="1" spc="-80" dirty="0">
                <a:solidFill>
                  <a:srgbClr val="D8D8D8"/>
                </a:solidFill>
                <a:latin typeface="Tahoma"/>
                <a:cs typeface="Tahoma"/>
              </a:rPr>
              <a:t>Impossible</a:t>
            </a:r>
            <a:r>
              <a:rPr sz="1000" b="1" spc="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or</a:t>
            </a:r>
            <a:r>
              <a:rPr sz="1000" spc="-6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b="1" spc="-50" dirty="0">
                <a:solidFill>
                  <a:srgbClr val="D8D8D8"/>
                </a:solidFill>
                <a:latin typeface="Tahoma"/>
                <a:cs typeface="Tahoma"/>
              </a:rPr>
              <a:t>null</a:t>
            </a:r>
            <a:r>
              <a:rPr sz="1000" b="1" spc="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b="1" spc="-70" dirty="0">
                <a:solidFill>
                  <a:srgbClr val="D8D8D8"/>
                </a:solidFill>
                <a:latin typeface="Tahoma"/>
                <a:cs typeface="Tahoma"/>
              </a:rPr>
              <a:t>event</a:t>
            </a:r>
            <a:r>
              <a:rPr sz="1000" b="1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i="1" dirty="0">
                <a:solidFill>
                  <a:srgbClr val="D8D8D8"/>
                </a:solidFill>
                <a:latin typeface="Calibri"/>
                <a:cs typeface="Calibri"/>
              </a:rPr>
              <a:t>φ</a:t>
            </a:r>
            <a:r>
              <a:rPr sz="1000" i="1" spc="5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which</a:t>
            </a:r>
            <a:r>
              <a:rPr sz="10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contains</a:t>
            </a:r>
            <a:r>
              <a:rPr sz="10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no</a:t>
            </a:r>
            <a:r>
              <a:rPr sz="1000" spc="-40" dirty="0">
                <a:solidFill>
                  <a:srgbClr val="D8D8D8"/>
                </a:solidFill>
                <a:latin typeface="Tahoma"/>
                <a:cs typeface="Tahoma"/>
              </a:rPr>
              <a:t> outcomes</a:t>
            </a:r>
            <a:r>
              <a:rPr sz="10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and</a:t>
            </a:r>
            <a:r>
              <a:rPr sz="10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hence 	</a:t>
            </a:r>
            <a:r>
              <a:rPr sz="1000" spc="-55" dirty="0">
                <a:solidFill>
                  <a:srgbClr val="D8D8D8"/>
                </a:solidFill>
                <a:latin typeface="Tahoma"/>
                <a:cs typeface="Tahoma"/>
              </a:rPr>
              <a:t>never</a:t>
            </a:r>
            <a:r>
              <a:rPr sz="1000" spc="-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D8D8D8"/>
                </a:solidFill>
                <a:latin typeface="Tahoma"/>
                <a:cs typeface="Tahoma"/>
              </a:rPr>
              <a:t>occurs.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535976" y="3346348"/>
            <a:ext cx="1536065" cy="89768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20"/>
              </a:lnSpc>
            </a:pPr>
            <a:endParaRPr sz="600" dirty="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85572"/>
            <a:ext cx="4608195" cy="312420"/>
            <a:chOff x="0" y="185572"/>
            <a:chExt cx="4608195" cy="31242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463918"/>
              <a:ext cx="4608004" cy="3374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1800" y="200708"/>
            <a:ext cx="4451350" cy="3094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  <a:p>
            <a:pPr marL="383540" marR="93980" indent="-131445">
              <a:lnSpc>
                <a:spcPts val="1200"/>
              </a:lnSpc>
              <a:spcBef>
                <a:spcPts val="133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0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Any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subset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260" dirty="0">
                <a:latin typeface="Calibri"/>
                <a:cs typeface="Calibri"/>
              </a:rPr>
              <a:t>E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space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165" dirty="0">
                <a:latin typeface="Calibri"/>
                <a:cs typeface="Calibri"/>
              </a:rPr>
              <a:t>S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known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Tahoma"/>
                <a:cs typeface="Tahoma"/>
              </a:rPr>
              <a:t>event</a:t>
            </a:r>
            <a:r>
              <a:rPr sz="1100" spc="-55" dirty="0">
                <a:latin typeface="Tahoma"/>
                <a:cs typeface="Tahoma"/>
              </a:rPr>
              <a:t>.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We, </a:t>
            </a:r>
            <a:r>
              <a:rPr sz="1100" spc="-45" dirty="0">
                <a:latin typeface="Tahoma"/>
                <a:cs typeface="Tahoma"/>
              </a:rPr>
              <a:t>sometimes,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interested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occurrence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specific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outcomes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rather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occurrence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combination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few </a:t>
            </a:r>
            <a:r>
              <a:rPr sz="1100" spc="-10" dirty="0">
                <a:latin typeface="Tahoma"/>
                <a:cs typeface="Tahoma"/>
              </a:rPr>
              <a:t>outcomes.</a:t>
            </a:r>
            <a:endParaRPr sz="1100">
              <a:latin typeface="Tahoma"/>
              <a:cs typeface="Tahoma"/>
            </a:endParaRPr>
          </a:p>
          <a:p>
            <a:pPr marL="383540">
              <a:lnSpc>
                <a:spcPts val="1165"/>
              </a:lnSpc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requires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consider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subsets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spc="114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658495" indent="-165735">
              <a:lnSpc>
                <a:spcPct val="100000"/>
              </a:lnSpc>
              <a:spcBef>
                <a:spcPts val="10"/>
              </a:spcBef>
              <a:buClr>
                <a:srgbClr val="FF7F00"/>
              </a:buClr>
              <a:buFont typeface="Lucida Sans Unicode"/>
              <a:buChar char="►"/>
              <a:tabLst>
                <a:tab pos="658495" algn="l"/>
              </a:tabLst>
            </a:pPr>
            <a:r>
              <a:rPr sz="1000" spc="-10" dirty="0">
                <a:latin typeface="Tahoma"/>
                <a:cs typeface="Tahoma"/>
              </a:rPr>
              <a:t>Getting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even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number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when</a:t>
            </a:r>
            <a:r>
              <a:rPr sz="1000" spc="-10" dirty="0">
                <a:latin typeface="Tahoma"/>
                <a:cs typeface="Tahoma"/>
              </a:rPr>
              <a:t> rolling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die,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i="1" spc="140" dirty="0">
                <a:latin typeface="Calibri"/>
                <a:cs typeface="Calibri"/>
              </a:rPr>
              <a:t>E</a:t>
            </a:r>
            <a:r>
              <a:rPr sz="1050" spc="209" baseline="-11904" dirty="0">
                <a:latin typeface="Calibri"/>
                <a:cs typeface="Calibri"/>
              </a:rPr>
              <a:t>2 </a:t>
            </a:r>
            <a:r>
              <a:rPr sz="1000" spc="270" dirty="0">
                <a:latin typeface="Calibri"/>
                <a:cs typeface="Calibri"/>
              </a:rPr>
              <a:t>=</a:t>
            </a:r>
            <a:r>
              <a:rPr sz="1000" spc="25" dirty="0">
                <a:latin typeface="Calibri"/>
                <a:cs typeface="Calibri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2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4</a:t>
            </a:r>
            <a:r>
              <a:rPr sz="1000" i="1" dirty="0">
                <a:latin typeface="Calibri"/>
                <a:cs typeface="Calibri"/>
              </a:rPr>
              <a:t>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6</a:t>
            </a:r>
            <a:r>
              <a:rPr sz="1000" spc="50" dirty="0">
                <a:latin typeface="Lucida Sans Unicode"/>
                <a:cs typeface="Lucida Sans Unicode"/>
              </a:rPr>
              <a:t>}</a:t>
            </a:r>
            <a:endParaRPr sz="1000">
              <a:latin typeface="Lucida Sans Unicode"/>
              <a:cs typeface="Lucida Sans Unicode"/>
            </a:endParaRPr>
          </a:p>
          <a:p>
            <a:pPr marL="658495" indent="-165735">
              <a:lnSpc>
                <a:spcPts val="12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658495" algn="l"/>
              </a:tabLst>
            </a:pPr>
            <a:r>
              <a:rPr sz="1000" spc="-20" dirty="0">
                <a:latin typeface="Tahoma"/>
                <a:cs typeface="Tahoma"/>
              </a:rPr>
              <a:t>Number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heads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equal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number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tails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when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flipping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coin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twice,</a:t>
            </a:r>
            <a:endParaRPr sz="1000">
              <a:latin typeface="Tahoma"/>
              <a:cs typeface="Tahoma"/>
            </a:endParaRPr>
          </a:p>
          <a:p>
            <a:pPr marL="660400">
              <a:lnSpc>
                <a:spcPts val="1200"/>
              </a:lnSpc>
            </a:pPr>
            <a:r>
              <a:rPr sz="1000" i="1" spc="140" dirty="0">
                <a:latin typeface="Calibri"/>
                <a:cs typeface="Calibri"/>
              </a:rPr>
              <a:t>E</a:t>
            </a:r>
            <a:r>
              <a:rPr sz="1050" spc="209" baseline="-11904" dirty="0">
                <a:latin typeface="Calibri"/>
                <a:cs typeface="Calibri"/>
              </a:rPr>
              <a:t>3</a:t>
            </a:r>
            <a:r>
              <a:rPr sz="1050" spc="262" baseline="-11904" dirty="0">
                <a:latin typeface="Calibri"/>
                <a:cs typeface="Calibri"/>
              </a:rPr>
              <a:t> </a:t>
            </a:r>
            <a:r>
              <a:rPr sz="1000" spc="270" dirty="0">
                <a:latin typeface="Calibri"/>
                <a:cs typeface="Calibri"/>
              </a:rPr>
              <a:t>=</a:t>
            </a:r>
            <a:r>
              <a:rPr sz="1000" spc="60" dirty="0">
                <a:latin typeface="Calibri"/>
                <a:cs typeface="Calibri"/>
              </a:rPr>
              <a:t> </a:t>
            </a:r>
            <a:r>
              <a:rPr sz="1000" spc="160" dirty="0">
                <a:latin typeface="Lucida Sans Unicode"/>
                <a:cs typeface="Lucida Sans Unicode"/>
              </a:rPr>
              <a:t>{</a:t>
            </a:r>
            <a:r>
              <a:rPr sz="1000" i="1" spc="160" dirty="0">
                <a:latin typeface="Calibri"/>
                <a:cs typeface="Calibri"/>
              </a:rPr>
              <a:t>HT,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200" dirty="0">
                <a:latin typeface="Calibri"/>
                <a:cs typeface="Calibri"/>
              </a:rPr>
              <a:t>TH</a:t>
            </a:r>
            <a:r>
              <a:rPr sz="1000" spc="200" dirty="0">
                <a:latin typeface="Lucida Sans Unicode"/>
                <a:cs typeface="Lucida Sans Unicode"/>
              </a:rPr>
              <a:t>}</a:t>
            </a:r>
            <a:endParaRPr sz="1000">
              <a:latin typeface="Lucida Sans Unicode"/>
              <a:cs typeface="Lucida Sans Unicode"/>
            </a:endParaRPr>
          </a:p>
          <a:p>
            <a:pPr marL="658495" indent="-165735">
              <a:lnSpc>
                <a:spcPts val="12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658495" algn="l"/>
              </a:tabLst>
            </a:pPr>
            <a:r>
              <a:rPr sz="1000" dirty="0">
                <a:latin typeface="Tahoma"/>
                <a:cs typeface="Tahoma"/>
              </a:rPr>
              <a:t>Two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numbers</a:t>
            </a:r>
            <a:r>
              <a:rPr sz="1000" spc="-20" dirty="0">
                <a:latin typeface="Tahoma"/>
                <a:cs typeface="Tahoma"/>
              </a:rPr>
              <a:t> differ by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less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than </a:t>
            </a:r>
            <a:r>
              <a:rPr sz="1000" spc="-20" dirty="0">
                <a:latin typeface="Calibri"/>
                <a:cs typeface="Calibri"/>
              </a:rPr>
              <a:t>1</a:t>
            </a:r>
            <a:r>
              <a:rPr sz="1000" i="1" spc="-20" dirty="0">
                <a:latin typeface="Calibri"/>
                <a:cs typeface="Calibri"/>
              </a:rPr>
              <a:t>/</a:t>
            </a:r>
            <a:r>
              <a:rPr sz="1000" spc="-20" dirty="0">
                <a:latin typeface="Calibri"/>
                <a:cs typeface="Calibri"/>
              </a:rPr>
              <a:t>10</a:t>
            </a:r>
            <a:r>
              <a:rPr sz="1000" spc="-20" dirty="0">
                <a:latin typeface="Tahoma"/>
                <a:cs typeface="Tahoma"/>
              </a:rPr>
              <a:t>,</a:t>
            </a:r>
            <a:endParaRPr sz="1000">
              <a:latin typeface="Tahoma"/>
              <a:cs typeface="Tahoma"/>
            </a:endParaRPr>
          </a:p>
          <a:p>
            <a:pPr marL="660400">
              <a:lnSpc>
                <a:spcPts val="1200"/>
              </a:lnSpc>
            </a:pPr>
            <a:r>
              <a:rPr sz="1000" i="1" spc="140" dirty="0">
                <a:latin typeface="Calibri"/>
                <a:cs typeface="Calibri"/>
              </a:rPr>
              <a:t>E</a:t>
            </a:r>
            <a:r>
              <a:rPr sz="1050" spc="209" baseline="-11904" dirty="0">
                <a:latin typeface="Calibri"/>
                <a:cs typeface="Calibri"/>
              </a:rPr>
              <a:t>4</a:t>
            </a:r>
            <a:r>
              <a:rPr sz="1050" spc="225" baseline="-11904" dirty="0">
                <a:latin typeface="Calibri"/>
                <a:cs typeface="Calibri"/>
              </a:rPr>
              <a:t> </a:t>
            </a:r>
            <a:r>
              <a:rPr sz="1000" spc="270" dirty="0">
                <a:latin typeface="Calibri"/>
                <a:cs typeface="Calibri"/>
              </a:rPr>
              <a:t>=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spc="100" dirty="0">
                <a:latin typeface="Lucida Sans Unicode"/>
                <a:cs typeface="Lucida Sans Unicode"/>
              </a:rPr>
              <a:t>{</a:t>
            </a:r>
            <a:r>
              <a:rPr sz="1000" spc="10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Calibri"/>
                <a:cs typeface="Calibri"/>
              </a:rPr>
              <a:t>x,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75" dirty="0">
                <a:latin typeface="Calibri"/>
                <a:cs typeface="Calibri"/>
              </a:rPr>
              <a:t>y</a:t>
            </a:r>
            <a:r>
              <a:rPr sz="1000" spc="75" dirty="0">
                <a:latin typeface="Calibri"/>
                <a:cs typeface="Calibri"/>
              </a:rPr>
              <a:t>)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: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Calibri"/>
                <a:cs typeface="Calibri"/>
              </a:rPr>
              <a:t>y</a:t>
            </a:r>
            <a:r>
              <a:rPr sz="1000" i="1" spc="75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x</a:t>
            </a:r>
            <a:r>
              <a:rPr sz="1000" i="1" spc="40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Calibri"/>
                <a:cs typeface="Calibri"/>
              </a:rPr>
              <a:t>1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Calibri"/>
                <a:cs typeface="Calibri"/>
              </a:rPr>
              <a:t>x</a:t>
            </a:r>
            <a:r>
              <a:rPr sz="1000" i="1" spc="-15" dirty="0">
                <a:latin typeface="Calibri"/>
                <a:cs typeface="Calibri"/>
              </a:rPr>
              <a:t> </a:t>
            </a:r>
            <a:r>
              <a:rPr sz="1000" spc="-40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Calibri"/>
                <a:cs typeface="Calibri"/>
              </a:rPr>
              <a:t>y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i="1" spc="270" dirty="0">
                <a:latin typeface="Calibri"/>
                <a:cs typeface="Calibri"/>
              </a:rPr>
              <a:t>&lt;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1</a:t>
            </a:r>
            <a:r>
              <a:rPr sz="1000" i="1" spc="-10" dirty="0">
                <a:latin typeface="Calibri"/>
                <a:cs typeface="Calibri"/>
              </a:rPr>
              <a:t>/</a:t>
            </a:r>
            <a:r>
              <a:rPr sz="1000" spc="-10" dirty="0">
                <a:latin typeface="Calibri"/>
                <a:cs typeface="Calibri"/>
              </a:rPr>
              <a:t>10</a:t>
            </a:r>
            <a:r>
              <a:rPr sz="1000" spc="-10" dirty="0">
                <a:latin typeface="Lucida Sans Unicode"/>
                <a:cs typeface="Lucida Sans Unicode"/>
              </a:rPr>
              <a:t>}</a:t>
            </a:r>
            <a:r>
              <a:rPr sz="1000" spc="-1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52729">
              <a:lnSpc>
                <a:spcPct val="100000"/>
              </a:lnSpc>
              <a:spcBef>
                <a:spcPts val="35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We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event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260" dirty="0">
                <a:latin typeface="Calibri"/>
                <a:cs typeface="Calibri"/>
              </a:rPr>
              <a:t>E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occurs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outcome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85" dirty="0">
                <a:latin typeface="Calibri"/>
                <a:cs typeface="Calibri"/>
              </a:rPr>
              <a:t>ζ</a:t>
            </a:r>
            <a:r>
              <a:rPr sz="1100" i="1" spc="13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210" dirty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marL="252729">
              <a:lnSpc>
                <a:spcPct val="100000"/>
              </a:lnSpc>
              <a:spcBef>
                <a:spcPts val="17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Tahoma"/>
                <a:cs typeface="Tahoma"/>
              </a:rPr>
              <a:t>Three</a:t>
            </a:r>
            <a:r>
              <a:rPr sz="1100" spc="-50" dirty="0">
                <a:latin typeface="Tahoma"/>
                <a:cs typeface="Tahoma"/>
              </a:rPr>
              <a:t> events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special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importance.</a:t>
            </a:r>
            <a:endParaRPr sz="1100">
              <a:latin typeface="Tahoma"/>
              <a:cs typeface="Tahoma"/>
            </a:endParaRPr>
          </a:p>
          <a:p>
            <a:pPr marL="658495" indent="-165735">
              <a:lnSpc>
                <a:spcPct val="100000"/>
              </a:lnSpc>
              <a:spcBef>
                <a:spcPts val="10"/>
              </a:spcBef>
              <a:buClr>
                <a:srgbClr val="FF7F00"/>
              </a:buClr>
              <a:buFont typeface="Lucida Sans Unicode"/>
              <a:buChar char="►"/>
              <a:tabLst>
                <a:tab pos="658495" algn="l"/>
              </a:tabLst>
            </a:pPr>
            <a:r>
              <a:rPr sz="1000" b="1" spc="-50" dirty="0">
                <a:latin typeface="Tahoma"/>
                <a:cs typeface="Tahoma"/>
              </a:rPr>
              <a:t>Simple</a:t>
            </a:r>
            <a:r>
              <a:rPr sz="1000" b="1" spc="25" dirty="0">
                <a:latin typeface="Tahoma"/>
                <a:cs typeface="Tahoma"/>
              </a:rPr>
              <a:t> </a:t>
            </a:r>
            <a:r>
              <a:rPr sz="1000" b="1" spc="-70" dirty="0">
                <a:latin typeface="Tahoma"/>
                <a:cs typeface="Tahoma"/>
              </a:rPr>
              <a:t>event</a:t>
            </a:r>
            <a:r>
              <a:rPr sz="1000" b="1" spc="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are</a:t>
            </a:r>
            <a:r>
              <a:rPr sz="1000" spc="-20" dirty="0">
                <a:latin typeface="Tahoma"/>
                <a:cs typeface="Tahoma"/>
              </a:rPr>
              <a:t> the </a:t>
            </a:r>
            <a:r>
              <a:rPr sz="1000" spc="-40" dirty="0">
                <a:latin typeface="Tahoma"/>
                <a:cs typeface="Tahoma"/>
              </a:rPr>
              <a:t>outcomes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random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experiments.</a:t>
            </a:r>
            <a:endParaRPr sz="1000">
              <a:latin typeface="Tahoma"/>
              <a:cs typeface="Tahoma"/>
            </a:endParaRPr>
          </a:p>
          <a:p>
            <a:pPr marL="657860" marR="93345" indent="-165735">
              <a:lnSpc>
                <a:spcPct val="1000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660400" algn="l"/>
              </a:tabLst>
            </a:pPr>
            <a:r>
              <a:rPr sz="1000" b="1" spc="-55" dirty="0">
                <a:latin typeface="Tahoma"/>
                <a:cs typeface="Tahoma"/>
              </a:rPr>
              <a:t>Sure</a:t>
            </a:r>
            <a:r>
              <a:rPr sz="1000" b="1" spc="10" dirty="0">
                <a:latin typeface="Tahoma"/>
                <a:cs typeface="Tahoma"/>
              </a:rPr>
              <a:t> </a:t>
            </a:r>
            <a:r>
              <a:rPr sz="1000" b="1" spc="-70" dirty="0">
                <a:latin typeface="Tahoma"/>
                <a:cs typeface="Tahoma"/>
              </a:rPr>
              <a:t>event</a:t>
            </a:r>
            <a:r>
              <a:rPr sz="1000" b="1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sample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space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spc="155" dirty="0">
                <a:latin typeface="Calibri"/>
                <a:cs typeface="Calibri"/>
              </a:rPr>
              <a:t>S</a:t>
            </a:r>
            <a:r>
              <a:rPr sz="1000" i="1" spc="110" dirty="0">
                <a:latin typeface="Calibri"/>
                <a:cs typeface="Calibri"/>
              </a:rPr>
              <a:t> </a:t>
            </a:r>
            <a:r>
              <a:rPr sz="1000" spc="-25" dirty="0">
                <a:latin typeface="Tahoma"/>
                <a:cs typeface="Tahoma"/>
              </a:rPr>
              <a:t>which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consists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all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outcomes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 	</a:t>
            </a:r>
            <a:r>
              <a:rPr sz="1000" spc="-55" dirty="0">
                <a:latin typeface="Tahoma"/>
                <a:cs typeface="Tahoma"/>
              </a:rPr>
              <a:t>hence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always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occurs.</a:t>
            </a:r>
            <a:endParaRPr sz="1000">
              <a:latin typeface="Tahoma"/>
              <a:cs typeface="Tahoma"/>
            </a:endParaRPr>
          </a:p>
          <a:p>
            <a:pPr marL="657860" marR="194310" indent="-165735">
              <a:lnSpc>
                <a:spcPct val="100000"/>
              </a:lnSpc>
              <a:spcBef>
                <a:spcPts val="290"/>
              </a:spcBef>
              <a:buClr>
                <a:srgbClr val="FF7F00"/>
              </a:buClr>
              <a:buFont typeface="Lucida Sans Unicode"/>
              <a:buChar char="►"/>
              <a:tabLst>
                <a:tab pos="660400" algn="l"/>
              </a:tabLst>
            </a:pPr>
            <a:r>
              <a:rPr sz="1000" b="1" spc="-80" dirty="0">
                <a:latin typeface="Tahoma"/>
                <a:cs typeface="Tahoma"/>
              </a:rPr>
              <a:t>Impossible</a:t>
            </a:r>
            <a:r>
              <a:rPr sz="1000" b="1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or</a:t>
            </a:r>
            <a:r>
              <a:rPr sz="1000" spc="-65" dirty="0">
                <a:latin typeface="Tahoma"/>
                <a:cs typeface="Tahoma"/>
              </a:rPr>
              <a:t> </a:t>
            </a:r>
            <a:r>
              <a:rPr sz="1000" b="1" spc="-50" dirty="0">
                <a:latin typeface="Tahoma"/>
                <a:cs typeface="Tahoma"/>
              </a:rPr>
              <a:t>null</a:t>
            </a:r>
            <a:r>
              <a:rPr sz="1000" b="1" spc="10" dirty="0">
                <a:latin typeface="Tahoma"/>
                <a:cs typeface="Tahoma"/>
              </a:rPr>
              <a:t> </a:t>
            </a:r>
            <a:r>
              <a:rPr sz="1000" b="1" spc="-70" dirty="0">
                <a:latin typeface="Tahoma"/>
                <a:cs typeface="Tahoma"/>
              </a:rPr>
              <a:t>event</a:t>
            </a:r>
            <a:r>
              <a:rPr sz="1000" b="1" dirty="0">
                <a:latin typeface="Tahoma"/>
                <a:cs typeface="Tahoma"/>
              </a:rPr>
              <a:t> </a:t>
            </a:r>
            <a:r>
              <a:rPr sz="1000" i="1" dirty="0">
                <a:latin typeface="Calibri"/>
                <a:cs typeface="Calibri"/>
              </a:rPr>
              <a:t>φ</a:t>
            </a:r>
            <a:r>
              <a:rPr sz="1000" i="1" spc="50" dirty="0">
                <a:latin typeface="Calibri"/>
                <a:cs typeface="Calibri"/>
              </a:rPr>
              <a:t> </a:t>
            </a:r>
            <a:r>
              <a:rPr sz="1000" spc="-25" dirty="0">
                <a:latin typeface="Tahoma"/>
                <a:cs typeface="Tahoma"/>
              </a:rPr>
              <a:t>which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contains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no</a:t>
            </a:r>
            <a:r>
              <a:rPr sz="1000" spc="-40" dirty="0">
                <a:latin typeface="Tahoma"/>
                <a:cs typeface="Tahoma"/>
              </a:rPr>
              <a:t> outcomes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hence 	</a:t>
            </a:r>
            <a:r>
              <a:rPr sz="1000" spc="-55" dirty="0">
                <a:latin typeface="Tahoma"/>
                <a:cs typeface="Tahoma"/>
              </a:rPr>
              <a:t>never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occurs.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00708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42261" y="3351784"/>
            <a:ext cx="3238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  <a:hlinkClick r:id="rId9" action="ppaction://hlinksldjump"/>
              </a:rPr>
              <a:t>CS60077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B3B2DB1-74B1-927B-0282-7A5FFAC979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185089"/>
            <a:ext cx="4610100" cy="107868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70F9925-D8DD-6AC0-DAA0-DED799DFE6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877" y="2328343"/>
            <a:ext cx="3161107" cy="10874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AEFD239-674C-5C8D-0BCD-F84CC938268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55030"/>
          <a:stretch/>
        </p:blipFill>
        <p:spPr>
          <a:xfrm>
            <a:off x="19050" y="487815"/>
            <a:ext cx="4610100" cy="68132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DE0DB-4326-740A-96F9-AF9F8A080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03F681F-4C9A-CAA2-6711-9863FEAFEFED}"/>
              </a:ext>
            </a:extLst>
          </p:cNvPr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8F843FA-13EE-A101-AB1A-24CA3CA5C8F9}"/>
              </a:ext>
            </a:extLst>
          </p:cNvPr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2B200C2-3565-989D-8EB6-3AA3E6935130}"/>
                </a:ext>
              </a:extLst>
            </p:cNvPr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DCB45F1-EF10-7AEA-5138-18E637F7E840}"/>
                </a:ext>
              </a:extLst>
            </p:cNvPr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694DF3FB-69AF-5D98-32AC-5FB7B2BA4F4B}"/>
                </a:ext>
              </a:extLst>
            </p:cNvPr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E413FE35-7EA1-8735-E092-7FFA002816C7}"/>
                </a:ext>
              </a:extLst>
            </p:cNvPr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9E91986-C67C-F452-0DB5-C586AE6DAC4B}"/>
                </a:ext>
              </a:extLst>
            </p:cNvPr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05AF7A2A-47C2-A419-68E0-A4A04D19D091}"/>
                </a:ext>
              </a:extLst>
            </p:cNvPr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ED9F0571-E6AD-30B1-F81D-9B4B27AB87B8}"/>
                </a:ext>
              </a:extLst>
            </p:cNvPr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C4CC7DDB-614C-3962-C01D-35C5DC4D3433}"/>
                </a:ext>
              </a:extLst>
            </p:cNvPr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81778E6F-C079-97AB-1BD8-492DA5AA6C3D}"/>
                </a:ext>
              </a:extLst>
            </p:cNvPr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ADBAA347-7A32-601D-64FE-3D929FF3F02C}"/>
                </a:ext>
              </a:extLst>
            </p:cNvPr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76E0272F-0778-9610-1FC8-829ADD3BDAFF}"/>
                </a:ext>
              </a:extLst>
            </p:cNvPr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0BAF2AA3-4AF7-DC14-221B-B5F981412022}"/>
                </a:ext>
              </a:extLst>
            </p:cNvPr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508AFCD7-3C60-8526-620E-8BAED3F75D2A}"/>
              </a:ext>
            </a:extLst>
          </p:cNvPr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C83B9588-35C2-97B7-7F47-6540F79E961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8" name="object 18">
            <a:extLst>
              <a:ext uri="{FF2B5EF4-FFF2-40B4-BE49-F238E27FC236}">
                <a16:creationId xmlns:a16="http://schemas.microsoft.com/office/drawing/2014/main" id="{96CD2D92-BFCD-46E2-038E-BA364DC30BF6}"/>
              </a:ext>
            </a:extLst>
          </p:cNvPr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D77365BE-C312-BE4B-09A6-370E931F622E}"/>
              </a:ext>
            </a:extLst>
          </p:cNvPr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2A8D6735-DB02-4511-03C4-CF3A95A0AE5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DCEFFCB5-6FA2-D482-5F14-52BC19E1FDAF}"/>
                </a:ext>
              </a:extLst>
            </p:cNvPr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F7119EB4-583F-866A-9733-57F1DC53A6A1}"/>
              </a:ext>
            </a:extLst>
          </p:cNvPr>
          <p:cNvSpPr txBox="1"/>
          <p:nvPr/>
        </p:nvSpPr>
        <p:spPr>
          <a:xfrm>
            <a:off x="95300" y="200708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3" name="object 23">
            <a:extLst>
              <a:ext uri="{FF2B5EF4-FFF2-40B4-BE49-F238E27FC236}">
                <a16:creationId xmlns:a16="http://schemas.microsoft.com/office/drawing/2014/main" id="{473F4DE6-A8D1-EE03-568B-33A0E9E4FAAE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4" name="object 24">
            <a:extLst>
              <a:ext uri="{FF2B5EF4-FFF2-40B4-BE49-F238E27FC236}">
                <a16:creationId xmlns:a16="http://schemas.microsoft.com/office/drawing/2014/main" id="{0A9A3965-BEAE-52E3-5D03-F9FC685D963E}"/>
              </a:ext>
            </a:extLst>
          </p:cNvPr>
          <p:cNvSpPr txBox="1"/>
          <p:nvPr/>
        </p:nvSpPr>
        <p:spPr>
          <a:xfrm>
            <a:off x="95300" y="589366"/>
            <a:ext cx="4260850" cy="72500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1610" marR="17780" indent="-13144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7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b="1" spc="-20" dirty="0">
                <a:latin typeface="Tahoma"/>
                <a:cs typeface="Tahoma"/>
              </a:rPr>
              <a:t>Set</a:t>
            </a:r>
            <a:r>
              <a:rPr sz="1100" b="1" spc="2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of</a:t>
            </a:r>
            <a:r>
              <a:rPr sz="1100" b="1" spc="20" dirty="0">
                <a:latin typeface="Tahoma"/>
                <a:cs typeface="Tahoma"/>
              </a:rPr>
              <a:t> </a:t>
            </a:r>
            <a:r>
              <a:rPr sz="1100" b="1" spc="-90" dirty="0">
                <a:latin typeface="Tahoma"/>
                <a:cs typeface="Tahoma"/>
              </a:rPr>
              <a:t>events</a:t>
            </a:r>
            <a:r>
              <a:rPr sz="1100" b="1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(or </a:t>
            </a:r>
            <a:r>
              <a:rPr sz="1100" b="1" spc="-70" dirty="0">
                <a:latin typeface="Tahoma"/>
                <a:cs typeface="Tahoma"/>
              </a:rPr>
              <a:t>event</a:t>
            </a:r>
            <a:r>
              <a:rPr sz="1100" b="1" spc="20" dirty="0">
                <a:latin typeface="Tahoma"/>
                <a:cs typeface="Tahoma"/>
              </a:rPr>
              <a:t> </a:t>
            </a:r>
            <a:r>
              <a:rPr sz="1100" b="1" spc="-70" dirty="0">
                <a:latin typeface="Tahoma"/>
                <a:cs typeface="Tahoma"/>
              </a:rPr>
              <a:t>space</a:t>
            </a:r>
            <a:r>
              <a:rPr sz="1100" spc="-70" dirty="0">
                <a:latin typeface="Tahoma"/>
                <a:cs typeface="Tahoma"/>
              </a:rPr>
              <a:t>)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7</a:t>
            </a:r>
            <a:r>
              <a:rPr sz="1100" dirty="0">
                <a:latin typeface="Tahoma"/>
                <a:cs typeface="Tahoma"/>
              </a:rPr>
              <a:t>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set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whose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elements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subsets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space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i.e.</a:t>
            </a:r>
            <a:r>
              <a:rPr sz="1100" spc="-20" dirty="0">
                <a:latin typeface="Tahoma"/>
                <a:cs typeface="Tahoma"/>
              </a:rPr>
              <a:t>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events).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80" dirty="0">
                <a:latin typeface="Lucida Sans Unicode"/>
                <a:cs typeface="Lucida Sans Unicode"/>
              </a:rPr>
              <a:t>7</a:t>
            </a:r>
            <a:r>
              <a:rPr sz="1100" spc="25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spc="175" dirty="0">
                <a:latin typeface="Lucida Sans Unicode"/>
                <a:cs typeface="Lucida Sans Unicode"/>
              </a:rPr>
              <a:t>{</a:t>
            </a:r>
            <a:r>
              <a:rPr sz="1100" i="1" spc="175" dirty="0">
                <a:latin typeface="Calibri"/>
                <a:cs typeface="Calibri"/>
              </a:rPr>
              <a:t>A</a:t>
            </a:r>
            <a:r>
              <a:rPr sz="1100" i="1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: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i="1" spc="175" dirty="0">
                <a:latin typeface="Calibri"/>
                <a:cs typeface="Calibri"/>
              </a:rPr>
              <a:t>A</a:t>
            </a:r>
            <a:r>
              <a:rPr sz="1100" i="1" spc="25" dirty="0">
                <a:latin typeface="Calibri"/>
                <a:cs typeface="Calibri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⊆</a:t>
            </a:r>
            <a:r>
              <a:rPr sz="1100" spc="-70" dirty="0">
                <a:latin typeface="Lucida Sans Unicode"/>
                <a:cs typeface="Lucida Sans Unicode"/>
              </a:rPr>
              <a:t> </a:t>
            </a:r>
            <a:r>
              <a:rPr sz="1100" i="1" spc="120" dirty="0">
                <a:latin typeface="Calibri"/>
                <a:cs typeface="Calibri"/>
              </a:rPr>
              <a:t>S</a:t>
            </a:r>
            <a:r>
              <a:rPr sz="1100" spc="120" dirty="0">
                <a:latin typeface="Lucida Sans Unicode"/>
                <a:cs typeface="Lucida Sans Unicode"/>
              </a:rPr>
              <a:t>}</a:t>
            </a:r>
            <a:r>
              <a:rPr sz="1100" spc="120" dirty="0">
                <a:latin typeface="Tahoma"/>
                <a:cs typeface="Tahoma"/>
              </a:rPr>
              <a:t>.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80" dirty="0">
                <a:latin typeface="Lucida Sans Unicode"/>
                <a:cs typeface="Lucida Sans Unicode"/>
              </a:rPr>
              <a:t>7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really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 </a:t>
            </a:r>
            <a:r>
              <a:rPr sz="1100" dirty="0">
                <a:latin typeface="Tahoma"/>
                <a:cs typeface="Tahoma"/>
              </a:rPr>
              <a:t>“set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sets”.</a:t>
            </a:r>
            <a:endParaRPr sz="110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75"/>
              </a:spcBef>
            </a:pPr>
            <a:endParaRPr sz="1000" dirty="0">
              <a:latin typeface="Lucida Sans Unicode"/>
              <a:cs typeface="Lucida Sans Unicode"/>
            </a:endParaRPr>
          </a:p>
        </p:txBody>
      </p: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9A66CD39-9D63-55CC-55B7-9010AD0607E0}"/>
              </a:ext>
            </a:extLst>
          </p:cNvPr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95E537B-29DD-DE37-B0F3-864CBA8CF640}"/>
                </a:ext>
              </a:extLst>
            </p:cNvPr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9A3B0F07-B9D5-F9C4-1347-41370DAD4759}"/>
                </a:ext>
              </a:extLst>
            </p:cNvPr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BC6B05A2-154E-A61F-059F-11B410FFF469}"/>
                </a:ext>
              </a:extLst>
            </p:cNvPr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0E427F2-F874-E212-1D3C-3EF0D76CA3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185089"/>
            <a:ext cx="4610100" cy="10786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81D02C1-D469-880F-FF42-073BBEC0F8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07329"/>
            <a:ext cx="4610100" cy="26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0712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00708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72084" y="1223169"/>
            <a:ext cx="4123690" cy="104060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3510" marR="5080" indent="-131445" algn="just">
              <a:lnSpc>
                <a:spcPct val="102600"/>
              </a:lnSpc>
              <a:spcBef>
                <a:spcPts val="55"/>
              </a:spcBef>
            </a:pPr>
            <a:endParaRPr lang="en-IN" sz="1100" spc="-10" dirty="0">
              <a:latin typeface="Tahoma"/>
              <a:cs typeface="Tahoma"/>
            </a:endParaRPr>
          </a:p>
          <a:p>
            <a:pPr marL="143510" marR="34925" indent="-131445">
              <a:lnSpc>
                <a:spcPts val="1200"/>
              </a:lnSpc>
              <a:spcBef>
                <a:spcPts val="315"/>
              </a:spcBef>
            </a:pPr>
            <a:r>
              <a:rPr sz="1100" spc="-35" dirty="0">
                <a:solidFill>
                  <a:srgbClr val="FFD8D8"/>
                </a:solidFill>
                <a:latin typeface="Lucida Sans Unicode"/>
                <a:cs typeface="Lucida Sans Unicode"/>
              </a:rPr>
              <a:t>§</a:t>
            </a:r>
            <a:r>
              <a:rPr sz="1100" spc="125" dirty="0">
                <a:solidFill>
                  <a:srgbClr val="FFD8D8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Let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random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experiment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has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sample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space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i="1" spc="165" dirty="0">
                <a:solidFill>
                  <a:srgbClr val="D8D8D8"/>
                </a:solidFill>
                <a:latin typeface="Calibri"/>
                <a:cs typeface="Calibri"/>
              </a:rPr>
              <a:t>S</a:t>
            </a:r>
            <a:r>
              <a:rPr sz="1100" i="1" spc="12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and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event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space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50" dirty="0">
                <a:solidFill>
                  <a:srgbClr val="D8D8D8"/>
                </a:solidFill>
                <a:latin typeface="Lucida Sans Unicode"/>
                <a:cs typeface="Lucida Sans Unicode"/>
              </a:rPr>
              <a:t>7</a:t>
            </a:r>
            <a:r>
              <a:rPr sz="1100" spc="50" dirty="0">
                <a:solidFill>
                  <a:srgbClr val="D8D8D8"/>
                </a:solidFill>
                <a:latin typeface="Tahoma"/>
                <a:cs typeface="Tahoma"/>
              </a:rPr>
              <a:t>.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Probability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100" spc="-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an</a:t>
            </a:r>
            <a:r>
              <a:rPr sz="1100" spc="-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event</a:t>
            </a:r>
            <a:r>
              <a:rPr sz="1100" spc="-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i="1" spc="175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i="1" spc="8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is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a</a:t>
            </a:r>
            <a:r>
              <a:rPr sz="1100" spc="-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function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1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D8D8D8"/>
                </a:solidFill>
                <a:latin typeface="Calibri"/>
                <a:cs typeface="Calibri"/>
              </a:rPr>
              <a:t>:</a:t>
            </a:r>
            <a:r>
              <a:rPr sz="1100" spc="2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80" dirty="0">
                <a:solidFill>
                  <a:srgbClr val="D8D8D8"/>
                </a:solidFill>
                <a:latin typeface="Lucida Sans Unicode"/>
                <a:cs typeface="Lucida Sans Unicode"/>
              </a:rPr>
              <a:t>7</a:t>
            </a:r>
            <a:r>
              <a:rPr sz="1100" spc="2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D8D8D8"/>
                </a:solidFill>
                <a:latin typeface="Lucida Sans Unicode"/>
                <a:cs typeface="Lucida Sans Unicode"/>
              </a:rPr>
              <a:t>→</a:t>
            </a:r>
            <a:r>
              <a:rPr sz="1100" spc="-7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D8D8D8"/>
                </a:solidFill>
                <a:latin typeface="Arial MT"/>
                <a:cs typeface="Arial MT"/>
              </a:rPr>
              <a:t>R</a:t>
            </a:r>
            <a:r>
              <a:rPr sz="1100" spc="20" dirty="0">
                <a:solidFill>
                  <a:srgbClr val="D8D8D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that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satisfies</a:t>
            </a:r>
            <a:r>
              <a:rPr sz="1100" spc="-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the 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following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 properties</a:t>
            </a:r>
            <a:endParaRPr sz="1100" dirty="0">
              <a:latin typeface="Tahoma"/>
              <a:cs typeface="Tahoma"/>
            </a:endParaRPr>
          </a:p>
          <a:p>
            <a:pPr marL="418465" indent="-165735">
              <a:lnSpc>
                <a:spcPct val="100000"/>
              </a:lnSpc>
              <a:spcBef>
                <a:spcPts val="145"/>
              </a:spcBef>
              <a:buClr>
                <a:srgbClr val="FFEBD8"/>
              </a:buClr>
              <a:buFont typeface="Lucida Sans Unicode"/>
              <a:buChar char="►"/>
              <a:tabLst>
                <a:tab pos="418465" algn="l"/>
              </a:tabLst>
            </a:pPr>
            <a:r>
              <a:rPr sz="1000" i="1" spc="120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000" i="1" spc="-9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000" i="1" spc="110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000" spc="110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000" spc="3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D8D8D8"/>
                </a:solidFill>
                <a:latin typeface="Lucida Sans Unicode"/>
                <a:cs typeface="Lucida Sans Unicode"/>
              </a:rPr>
              <a:t>≥</a:t>
            </a:r>
            <a:r>
              <a:rPr sz="1000" spc="-5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D8D8D8"/>
                </a:solidFill>
                <a:latin typeface="Calibri"/>
                <a:cs typeface="Calibri"/>
              </a:rPr>
              <a:t>0</a:t>
            </a:r>
            <a:r>
              <a:rPr sz="1000" i="1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000" i="1" spc="254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-65" dirty="0">
                <a:solidFill>
                  <a:srgbClr val="D8D8D8"/>
                </a:solidFill>
                <a:latin typeface="Lucida Sans Unicode"/>
                <a:cs typeface="Lucida Sans Unicode"/>
              </a:rPr>
              <a:t>∀</a:t>
            </a:r>
            <a:r>
              <a:rPr sz="1000" i="1" spc="-65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000" i="1" spc="4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-150" dirty="0">
                <a:solidFill>
                  <a:srgbClr val="D8D8D8"/>
                </a:solidFill>
                <a:latin typeface="Lucida Sans Unicode"/>
                <a:cs typeface="Lucida Sans Unicode"/>
              </a:rPr>
              <a:t>∈</a:t>
            </a:r>
            <a:r>
              <a:rPr sz="1000" spc="-4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000" spc="25" dirty="0">
                <a:solidFill>
                  <a:srgbClr val="D8D8D8"/>
                </a:solidFill>
                <a:latin typeface="Lucida Sans Unicode"/>
                <a:cs typeface="Lucida Sans Unicode"/>
              </a:rPr>
              <a:t>7</a:t>
            </a:r>
            <a:endParaRPr sz="1000" dirty="0">
              <a:latin typeface="Lucida Sans Unicode"/>
              <a:cs typeface="Lucida Sans Unicode"/>
            </a:endParaRPr>
          </a:p>
          <a:p>
            <a:pPr marL="418465" indent="-165735">
              <a:lnSpc>
                <a:spcPct val="100000"/>
              </a:lnSpc>
              <a:spcBef>
                <a:spcPts val="295"/>
              </a:spcBef>
              <a:buClr>
                <a:srgbClr val="FFEBD8"/>
              </a:buClr>
              <a:buFont typeface="Lucida Sans Unicode"/>
              <a:buChar char="►"/>
              <a:tabLst>
                <a:tab pos="418465" algn="l"/>
              </a:tabLst>
            </a:pPr>
            <a:r>
              <a:rPr sz="1000" i="1" spc="120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000" i="1" spc="-9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000" i="1" spc="125" dirty="0">
                <a:solidFill>
                  <a:srgbClr val="D8D8D8"/>
                </a:solidFill>
                <a:latin typeface="Calibri"/>
                <a:cs typeface="Calibri"/>
              </a:rPr>
              <a:t>S</a:t>
            </a:r>
            <a:r>
              <a:rPr sz="1000" spc="125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000" spc="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270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000" spc="5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-50" dirty="0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0206" y="2354874"/>
            <a:ext cx="2838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0345" algn="l"/>
              </a:tabLst>
            </a:pPr>
            <a:r>
              <a:rPr sz="700" spc="-50" dirty="0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r>
              <a:rPr sz="700" dirty="0">
                <a:solidFill>
                  <a:srgbClr val="D8D8D8"/>
                </a:solidFill>
                <a:latin typeface="Calibri"/>
                <a:cs typeface="Calibri"/>
              </a:rPr>
              <a:t>	</a:t>
            </a:r>
            <a:r>
              <a:rPr sz="700" spc="-50" dirty="0">
                <a:solidFill>
                  <a:srgbClr val="D8D8D8"/>
                </a:solidFill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29851" y="2354874"/>
            <a:ext cx="342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020" algn="l"/>
              </a:tabLst>
            </a:pPr>
            <a:r>
              <a:rPr sz="700" i="1" spc="65" dirty="0">
                <a:solidFill>
                  <a:srgbClr val="D8D8D8"/>
                </a:solidFill>
                <a:latin typeface="Calibri"/>
                <a:cs typeface="Calibri"/>
              </a:rPr>
              <a:t>i</a:t>
            </a:r>
            <a:r>
              <a:rPr sz="700" i="1" dirty="0">
                <a:solidFill>
                  <a:srgbClr val="D8D8D8"/>
                </a:solidFill>
                <a:latin typeface="Calibri"/>
                <a:cs typeface="Calibri"/>
              </a:rPr>
              <a:t>	</a:t>
            </a:r>
            <a:r>
              <a:rPr sz="700" i="1" spc="114" dirty="0">
                <a:solidFill>
                  <a:srgbClr val="D8D8D8"/>
                </a:solidFill>
                <a:latin typeface="Calibri"/>
                <a:cs typeface="Calibri"/>
              </a:rPr>
              <a:t>j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2343" y="2297943"/>
            <a:ext cx="3970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 indent="-165735">
              <a:lnSpc>
                <a:spcPct val="100000"/>
              </a:lnSpc>
              <a:spcBef>
                <a:spcPts val="95"/>
              </a:spcBef>
              <a:buClr>
                <a:srgbClr val="FFEBD8"/>
              </a:buClr>
              <a:buFont typeface="Lucida Sans Unicode"/>
              <a:buChar char="►"/>
              <a:tabLst>
                <a:tab pos="178435" algn="l"/>
              </a:tabLst>
            </a:pPr>
            <a:r>
              <a:rPr sz="1000" spc="-30" dirty="0">
                <a:solidFill>
                  <a:srgbClr val="D8D8D8"/>
                </a:solidFill>
                <a:latin typeface="Tahoma"/>
                <a:cs typeface="Tahoma"/>
              </a:rPr>
              <a:t>If</a:t>
            </a:r>
            <a:r>
              <a:rPr sz="1000" spc="-5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i="1" spc="165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000" i="1" spc="19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i="1" spc="165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000" i="1" spc="20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-365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000" spc="-15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000" spc="-365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0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000" spc="-365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000" spc="-4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000" spc="-150" dirty="0">
                <a:solidFill>
                  <a:srgbClr val="D8D8D8"/>
                </a:solidFill>
                <a:latin typeface="Lucida Sans Unicode"/>
                <a:cs typeface="Lucida Sans Unicode"/>
              </a:rPr>
              <a:t>∈</a:t>
            </a:r>
            <a:r>
              <a:rPr sz="1000" spc="-4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000" spc="75" dirty="0">
                <a:solidFill>
                  <a:srgbClr val="D8D8D8"/>
                </a:solidFill>
                <a:latin typeface="Lucida Sans Unicode"/>
                <a:cs typeface="Lucida Sans Unicode"/>
              </a:rPr>
              <a:t>7</a:t>
            </a:r>
            <a:r>
              <a:rPr sz="1000" spc="9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000" spc="-50" dirty="0">
                <a:solidFill>
                  <a:srgbClr val="D8D8D8"/>
                </a:solidFill>
                <a:latin typeface="Tahoma"/>
                <a:cs typeface="Tahoma"/>
              </a:rPr>
              <a:t>are</a:t>
            </a: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D8D8D8"/>
                </a:solidFill>
                <a:latin typeface="Tahoma"/>
                <a:cs typeface="Tahoma"/>
              </a:rPr>
              <a:t>disjoint</a:t>
            </a: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D8D8D8"/>
                </a:solidFill>
                <a:latin typeface="Tahoma"/>
                <a:cs typeface="Tahoma"/>
              </a:rPr>
              <a:t>events</a:t>
            </a: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sz="1000" i="1" spc="-10" dirty="0">
                <a:solidFill>
                  <a:srgbClr val="D8D8D8"/>
                </a:solidFill>
                <a:latin typeface="Arial"/>
                <a:cs typeface="Arial"/>
              </a:rPr>
              <a:t>i.e.</a:t>
            </a:r>
            <a:r>
              <a:rPr sz="1000" spc="-10" dirty="0">
                <a:solidFill>
                  <a:srgbClr val="D8D8D8"/>
                </a:solidFill>
                <a:latin typeface="Tahoma"/>
                <a:cs typeface="Tahoma"/>
              </a:rPr>
              <a:t>,</a:t>
            </a:r>
            <a:r>
              <a:rPr sz="1000" spc="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i="1" spc="165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000" i="1" spc="29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-150" dirty="0">
                <a:solidFill>
                  <a:srgbClr val="D8D8D8"/>
                </a:solidFill>
                <a:latin typeface="Lucida Sans Unicode"/>
                <a:cs typeface="Lucida Sans Unicode"/>
              </a:rPr>
              <a:t>∩</a:t>
            </a:r>
            <a:r>
              <a:rPr sz="1000" spc="-11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000" i="1" spc="165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000" i="1" spc="44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270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000" spc="4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D8D8D8"/>
                </a:solidFill>
                <a:latin typeface="Calibri"/>
                <a:cs typeface="Calibri"/>
              </a:rPr>
              <a:t>φ</a:t>
            </a:r>
            <a:r>
              <a:rPr sz="1000" i="1" spc="9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D8D8D8"/>
                </a:solidFill>
                <a:latin typeface="Tahoma"/>
                <a:cs typeface="Tahoma"/>
              </a:rPr>
              <a:t>for</a:t>
            </a:r>
            <a:r>
              <a:rPr sz="1000" spc="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i="1" spc="114" dirty="0">
                <a:solidFill>
                  <a:srgbClr val="D8D8D8"/>
                </a:solidFill>
                <a:latin typeface="Calibri"/>
                <a:cs typeface="Calibri"/>
              </a:rPr>
              <a:t>i</a:t>
            </a:r>
            <a:r>
              <a:rPr sz="1000" i="1" spc="4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-395" dirty="0">
                <a:solidFill>
                  <a:srgbClr val="D8D8D8"/>
                </a:solidFill>
                <a:latin typeface="Lucida Sans Unicode"/>
                <a:cs typeface="Lucida Sans Unicode"/>
              </a:rPr>
              <a:t>/</a:t>
            </a:r>
            <a:r>
              <a:rPr sz="1000" spc="140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000" spc="5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i="1" spc="110" dirty="0">
                <a:solidFill>
                  <a:srgbClr val="D8D8D8"/>
                </a:solidFill>
                <a:latin typeface="Calibri"/>
                <a:cs typeface="Calibri"/>
              </a:rPr>
              <a:t>j</a:t>
            </a:r>
            <a:r>
              <a:rPr sz="1000" spc="110" dirty="0">
                <a:solidFill>
                  <a:srgbClr val="D8D8D8"/>
                </a:solidFill>
                <a:latin typeface="Tahoma"/>
                <a:cs typeface="Tahoma"/>
              </a:rPr>
              <a:t>)</a:t>
            </a: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D8D8D8"/>
                </a:solidFill>
                <a:latin typeface="Tahoma"/>
                <a:cs typeface="Tahoma"/>
              </a:rPr>
              <a:t>then,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09433" y="2354877"/>
            <a:ext cx="146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40" dirty="0">
                <a:solidFill>
                  <a:srgbClr val="D8D8D8"/>
                </a:solidFill>
                <a:latin typeface="Lucida Sans Unicode"/>
                <a:cs typeface="Lucida Sans Unicode"/>
              </a:rPr>
              <a:t>Σ</a:t>
            </a:r>
            <a:endParaRPr sz="10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4634" y="2449771"/>
            <a:ext cx="1236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00735" algn="l"/>
              </a:tabLst>
            </a:pPr>
            <a:r>
              <a:rPr sz="1000" i="1" spc="120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000" i="1" spc="-8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000" spc="85" dirty="0">
                <a:solidFill>
                  <a:srgbClr val="D8D8D8"/>
                </a:solidFill>
                <a:latin typeface="Lucida Sans Unicode"/>
                <a:cs typeface="Lucida Sans Unicode"/>
              </a:rPr>
              <a:t>∪</a:t>
            </a:r>
            <a:r>
              <a:rPr sz="1050" i="1" spc="127" baseline="-11904" dirty="0">
                <a:solidFill>
                  <a:srgbClr val="D8D8D8"/>
                </a:solidFill>
                <a:latin typeface="Calibri"/>
                <a:cs typeface="Calibri"/>
              </a:rPr>
              <a:t>i</a:t>
            </a:r>
            <a:r>
              <a:rPr sz="1000" i="1" spc="85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050" i="1" spc="127" baseline="-11904" dirty="0">
                <a:solidFill>
                  <a:srgbClr val="D8D8D8"/>
                </a:solidFill>
                <a:latin typeface="Calibri"/>
                <a:cs typeface="Calibri"/>
              </a:rPr>
              <a:t>i</a:t>
            </a:r>
            <a:r>
              <a:rPr sz="1000" spc="85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000" spc="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220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000" dirty="0">
                <a:solidFill>
                  <a:srgbClr val="D8D8D8"/>
                </a:solidFill>
                <a:latin typeface="Calibri"/>
                <a:cs typeface="Calibri"/>
              </a:rPr>
              <a:t>	</a:t>
            </a:r>
            <a:r>
              <a:rPr sz="1050" i="1" spc="172" baseline="-23809" dirty="0">
                <a:solidFill>
                  <a:srgbClr val="D8D8D8"/>
                </a:solidFill>
                <a:latin typeface="Calibri"/>
                <a:cs typeface="Calibri"/>
              </a:rPr>
              <a:t>i</a:t>
            </a:r>
            <a:r>
              <a:rPr sz="1050" i="1" spc="82" baseline="-23809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i="1" spc="120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000" i="1" spc="-8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000" i="1" spc="100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050" i="1" spc="150" baseline="-11904" dirty="0">
                <a:solidFill>
                  <a:srgbClr val="D8D8D8"/>
                </a:solidFill>
                <a:latin typeface="Calibri"/>
                <a:cs typeface="Calibri"/>
              </a:rPr>
              <a:t>i</a:t>
            </a:r>
            <a:r>
              <a:rPr sz="1000" spc="100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2084" y="2647783"/>
            <a:ext cx="37211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FFF2F2"/>
                </a:solidFill>
                <a:latin typeface="Lucida Sans Unicode"/>
                <a:cs typeface="Lucida Sans Unicode"/>
              </a:rPr>
              <a:t>§</a:t>
            </a:r>
            <a:r>
              <a:rPr sz="1100" spc="30" dirty="0">
                <a:solidFill>
                  <a:srgbClr val="FFF2F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F2F2F2"/>
                </a:solidFill>
                <a:latin typeface="Tahoma"/>
                <a:cs typeface="Tahoma"/>
              </a:rPr>
              <a:t>These</a:t>
            </a:r>
            <a:r>
              <a:rPr sz="1100" spc="-5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2F2F2"/>
                </a:solidFill>
                <a:latin typeface="Tahoma"/>
                <a:cs typeface="Tahoma"/>
              </a:rPr>
              <a:t>three 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properties</a:t>
            </a:r>
            <a:r>
              <a:rPr sz="1100" spc="-4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2F2F2"/>
                </a:solidFill>
                <a:latin typeface="Tahoma"/>
                <a:cs typeface="Tahoma"/>
              </a:rPr>
              <a:t>are</a:t>
            </a:r>
            <a:r>
              <a:rPr sz="1100" spc="-3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2F2F2"/>
                </a:solidFill>
                <a:latin typeface="Tahoma"/>
                <a:cs typeface="Tahoma"/>
              </a:rPr>
              <a:t>called</a:t>
            </a:r>
            <a:r>
              <a:rPr sz="1100" spc="-5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2F2F2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b="1" spc="-60" dirty="0">
                <a:solidFill>
                  <a:srgbClr val="F2F2F2"/>
                </a:solidFill>
                <a:latin typeface="Tahoma"/>
                <a:cs typeface="Tahoma"/>
              </a:rPr>
              <a:t>Axioms</a:t>
            </a:r>
            <a:r>
              <a:rPr sz="1100" b="1" spc="-10" dirty="0">
                <a:solidFill>
                  <a:srgbClr val="F2F2F2"/>
                </a:solidFill>
                <a:latin typeface="Tahoma"/>
                <a:cs typeface="Tahoma"/>
              </a:rPr>
              <a:t> of</a:t>
            </a:r>
            <a:r>
              <a:rPr sz="1100" b="1" spc="-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b="1" spc="-55" dirty="0">
                <a:solidFill>
                  <a:srgbClr val="F2F2F2"/>
                </a:solidFill>
                <a:latin typeface="Tahoma"/>
                <a:cs typeface="Tahoma"/>
              </a:rPr>
              <a:t>Probability</a:t>
            </a:r>
            <a:r>
              <a:rPr sz="1100" spc="-55" dirty="0">
                <a:solidFill>
                  <a:srgbClr val="F2F2F2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142261" y="3351784"/>
            <a:ext cx="3238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  <a:hlinkClick r:id="rId8" action="ppaction://hlinksldjump"/>
              </a:rPr>
              <a:t>CS60077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EF8B164-CF68-0B46-F9A3-8C5620A892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326" y="742339"/>
            <a:ext cx="4324209" cy="61758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00708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AB0E4455-4D0C-5894-5001-AF6A79920C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858535"/>
            <a:ext cx="4610100" cy="224344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00708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46684" y="1104544"/>
            <a:ext cx="2145030" cy="13404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Properties</a:t>
            </a:r>
            <a:endParaRPr sz="1100" dirty="0">
              <a:latin typeface="Tahoma"/>
              <a:cs typeface="Tahoma"/>
            </a:endParaRPr>
          </a:p>
          <a:p>
            <a:pPr marL="443865" indent="-165735">
              <a:lnSpc>
                <a:spcPct val="100000"/>
              </a:lnSpc>
              <a:spcBef>
                <a:spcPts val="175"/>
              </a:spcBef>
              <a:buClr>
                <a:srgbClr val="FF7F00"/>
              </a:buClr>
              <a:buFont typeface="Lucida Sans Unicode"/>
              <a:buChar char="►"/>
              <a:tabLst>
                <a:tab pos="443865" algn="l"/>
              </a:tabLst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110" dirty="0">
                <a:latin typeface="Calibri"/>
                <a:cs typeface="Calibri"/>
              </a:rPr>
              <a:t>(</a:t>
            </a:r>
            <a:r>
              <a:rPr sz="1000" i="1" spc="110" dirty="0">
                <a:latin typeface="Calibri"/>
                <a:cs typeface="Calibri"/>
              </a:rPr>
              <a:t>A</a:t>
            </a:r>
            <a:r>
              <a:rPr sz="1050" i="1" spc="165" baseline="27777" dirty="0">
                <a:latin typeface="Calibri"/>
                <a:cs typeface="Calibri"/>
              </a:rPr>
              <a:t>c</a:t>
            </a:r>
            <a:r>
              <a:rPr sz="1000" spc="110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270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1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40" dirty="0">
                <a:latin typeface="Lucida Sans Unicode"/>
                <a:cs typeface="Lucida Sans Unicode"/>
              </a:rPr>
              <a:t>−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5" dirty="0">
                <a:latin typeface="Calibri"/>
                <a:cs typeface="Calibri"/>
              </a:rPr>
              <a:t>(</a:t>
            </a:r>
            <a:r>
              <a:rPr sz="1000" i="1" spc="85" dirty="0">
                <a:latin typeface="Calibri"/>
                <a:cs typeface="Calibri"/>
              </a:rPr>
              <a:t>A</a:t>
            </a:r>
            <a:r>
              <a:rPr sz="1000" spc="85" dirty="0">
                <a:latin typeface="Calibri"/>
                <a:cs typeface="Calibri"/>
              </a:rPr>
              <a:t>)</a:t>
            </a:r>
            <a:endParaRPr sz="1000" dirty="0">
              <a:latin typeface="Calibri"/>
              <a:cs typeface="Calibri"/>
            </a:endParaRPr>
          </a:p>
          <a:p>
            <a:pPr marL="443865" indent="-165735">
              <a:lnSpc>
                <a:spcPct val="1000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443865" algn="l"/>
              </a:tabLst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110" dirty="0">
                <a:latin typeface="Calibri"/>
                <a:cs typeface="Calibri"/>
              </a:rPr>
              <a:t>(</a:t>
            </a:r>
            <a:r>
              <a:rPr sz="1000" i="1" spc="110" dirty="0">
                <a:latin typeface="Calibri"/>
                <a:cs typeface="Calibri"/>
              </a:rPr>
              <a:t>A</a:t>
            </a:r>
            <a:r>
              <a:rPr sz="1000" spc="110" dirty="0">
                <a:latin typeface="Calibri"/>
                <a:cs typeface="Calibri"/>
              </a:rPr>
              <a:t>)</a:t>
            </a:r>
            <a:r>
              <a:rPr sz="1000" spc="35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spc="-50" dirty="0">
                <a:latin typeface="Lucida Sans Unicode"/>
                <a:cs typeface="Lucida Sans Unicode"/>
              </a:rPr>
              <a:t> </a:t>
            </a:r>
            <a:r>
              <a:rPr sz="1000" spc="-50" dirty="0">
                <a:latin typeface="Calibri"/>
                <a:cs typeface="Calibri"/>
              </a:rPr>
              <a:t>1</a:t>
            </a:r>
            <a:endParaRPr sz="1000" dirty="0">
              <a:latin typeface="Calibri"/>
              <a:cs typeface="Calibri"/>
            </a:endParaRPr>
          </a:p>
          <a:p>
            <a:pPr marL="443865" indent="-165735">
              <a:lnSpc>
                <a:spcPct val="1000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443865" algn="l"/>
              </a:tabLst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7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(</a:t>
            </a:r>
            <a:r>
              <a:rPr sz="1000" i="1" dirty="0">
                <a:latin typeface="Calibri"/>
                <a:cs typeface="Calibri"/>
              </a:rPr>
              <a:t>φ</a:t>
            </a:r>
            <a:r>
              <a:rPr sz="1000" dirty="0">
                <a:latin typeface="Calibri"/>
                <a:cs typeface="Calibri"/>
              </a:rPr>
              <a:t>)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270" dirty="0">
                <a:latin typeface="Calibri"/>
                <a:cs typeface="Calibri"/>
              </a:rPr>
              <a:t>=</a:t>
            </a:r>
            <a:r>
              <a:rPr sz="1000" spc="95" dirty="0">
                <a:latin typeface="Calibri"/>
                <a:cs typeface="Calibri"/>
              </a:rPr>
              <a:t> </a:t>
            </a:r>
            <a:r>
              <a:rPr sz="1000" spc="-50" dirty="0">
                <a:latin typeface="Calibri"/>
                <a:cs typeface="Calibri"/>
              </a:rPr>
              <a:t>0</a:t>
            </a:r>
            <a:endParaRPr sz="1000" dirty="0">
              <a:latin typeface="Calibri"/>
              <a:cs typeface="Calibri"/>
            </a:endParaRPr>
          </a:p>
          <a:p>
            <a:pPr marL="443865" indent="-165735">
              <a:lnSpc>
                <a:spcPct val="1000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443865" algn="l"/>
              </a:tabLst>
            </a:pPr>
            <a:r>
              <a:rPr sz="1000" spc="-20" dirty="0">
                <a:latin typeface="Tahoma"/>
                <a:cs typeface="Tahoma"/>
              </a:rPr>
              <a:t>If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A</a:t>
            </a:r>
            <a:r>
              <a:rPr sz="1000" i="1" spc="30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⊆</a:t>
            </a:r>
            <a:r>
              <a:rPr sz="1000" spc="-60" dirty="0">
                <a:latin typeface="Lucida Sans Unicode"/>
                <a:cs typeface="Lucida Sans Unicode"/>
              </a:rPr>
              <a:t> </a:t>
            </a:r>
            <a:r>
              <a:rPr sz="1000" i="1" spc="110" dirty="0">
                <a:latin typeface="Calibri"/>
                <a:cs typeface="Calibri"/>
              </a:rPr>
              <a:t>B</a:t>
            </a:r>
            <a:r>
              <a:rPr sz="1000" spc="110" dirty="0">
                <a:latin typeface="Tahoma"/>
                <a:cs typeface="Tahoma"/>
              </a:rPr>
              <a:t>,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then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110" dirty="0">
                <a:latin typeface="Calibri"/>
                <a:cs typeface="Calibri"/>
              </a:rPr>
              <a:t>(</a:t>
            </a:r>
            <a:r>
              <a:rPr sz="1000" i="1" spc="110" dirty="0">
                <a:latin typeface="Calibri"/>
                <a:cs typeface="Calibri"/>
              </a:rPr>
              <a:t>A</a:t>
            </a:r>
            <a:r>
              <a:rPr sz="1000" spc="110" dirty="0">
                <a:latin typeface="Calibri"/>
                <a:cs typeface="Calibri"/>
              </a:rPr>
              <a:t>)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spc="-60" dirty="0">
                <a:latin typeface="Lucida Sans Unicode"/>
                <a:cs typeface="Lucida Sans Unicode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75" dirty="0">
                <a:latin typeface="Calibri"/>
                <a:cs typeface="Calibri"/>
              </a:rPr>
              <a:t>(</a:t>
            </a:r>
            <a:r>
              <a:rPr sz="1000" i="1" spc="75" dirty="0">
                <a:latin typeface="Calibri"/>
                <a:cs typeface="Calibri"/>
              </a:rPr>
              <a:t>B</a:t>
            </a:r>
            <a:r>
              <a:rPr sz="1000" spc="75" dirty="0">
                <a:latin typeface="Calibri"/>
                <a:cs typeface="Calibri"/>
              </a:rPr>
              <a:t>)</a:t>
            </a:r>
            <a:r>
              <a:rPr sz="1000" spc="75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443865" indent="-165735">
              <a:lnSpc>
                <a:spcPct val="1000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443865" algn="l"/>
              </a:tabLst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125" dirty="0">
                <a:latin typeface="Calibri"/>
                <a:cs typeface="Calibri"/>
              </a:rPr>
              <a:t>(</a:t>
            </a:r>
            <a:r>
              <a:rPr sz="1000" i="1" spc="125" dirty="0">
                <a:latin typeface="Calibri"/>
                <a:cs typeface="Calibri"/>
              </a:rPr>
              <a:t>A</a:t>
            </a:r>
            <a:r>
              <a:rPr sz="1000" i="1" spc="-5" dirty="0">
                <a:latin typeface="Calibri"/>
                <a:cs typeface="Calibri"/>
              </a:rPr>
              <a:t> </a:t>
            </a:r>
            <a:r>
              <a:rPr sz="1000" spc="-150" dirty="0">
                <a:latin typeface="Lucida Sans Unicode"/>
                <a:cs typeface="Lucida Sans Unicode"/>
              </a:rPr>
              <a:t>∩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B</a:t>
            </a:r>
            <a:r>
              <a:rPr sz="1000" spc="165" dirty="0">
                <a:latin typeface="Calibri"/>
                <a:cs typeface="Calibri"/>
              </a:rPr>
              <a:t>)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Calibri"/>
                <a:cs typeface="Calibri"/>
              </a:rPr>
              <a:t>min(</a:t>
            </a:r>
            <a:r>
              <a:rPr sz="1000" i="1" spc="6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85" dirty="0">
                <a:latin typeface="Calibri"/>
                <a:cs typeface="Calibri"/>
              </a:rPr>
              <a:t>(</a:t>
            </a:r>
            <a:r>
              <a:rPr sz="1000" i="1" spc="85" dirty="0">
                <a:latin typeface="Calibri"/>
                <a:cs typeface="Calibri"/>
              </a:rPr>
              <a:t>A</a:t>
            </a:r>
            <a:r>
              <a:rPr sz="1000" spc="85" dirty="0">
                <a:latin typeface="Calibri"/>
                <a:cs typeface="Calibri"/>
              </a:rPr>
              <a:t>)</a:t>
            </a:r>
            <a:r>
              <a:rPr sz="1000" i="1" spc="85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105" dirty="0">
                <a:latin typeface="Calibri"/>
                <a:cs typeface="Calibri"/>
              </a:rPr>
              <a:t>(</a:t>
            </a:r>
            <a:r>
              <a:rPr sz="1000" i="1" spc="105" dirty="0">
                <a:latin typeface="Calibri"/>
                <a:cs typeface="Calibri"/>
              </a:rPr>
              <a:t>B</a:t>
            </a:r>
            <a:r>
              <a:rPr sz="1000" spc="105" dirty="0">
                <a:latin typeface="Calibri"/>
                <a:cs typeface="Calibri"/>
              </a:rPr>
              <a:t>))</a:t>
            </a:r>
            <a:endParaRPr sz="1000" dirty="0">
              <a:latin typeface="Calibri"/>
              <a:cs typeface="Calibri"/>
            </a:endParaRPr>
          </a:p>
          <a:p>
            <a:pPr marL="443865" indent="-165735">
              <a:lnSpc>
                <a:spcPct val="1000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443865" algn="l"/>
              </a:tabLst>
            </a:pP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125" dirty="0">
                <a:latin typeface="Calibri"/>
                <a:cs typeface="Calibri"/>
              </a:rPr>
              <a:t>(</a:t>
            </a:r>
            <a:r>
              <a:rPr sz="1000" i="1" spc="125" dirty="0">
                <a:latin typeface="Calibri"/>
                <a:cs typeface="Calibri"/>
              </a:rPr>
              <a:t>A</a:t>
            </a:r>
            <a:r>
              <a:rPr sz="1000" i="1" spc="-10" dirty="0">
                <a:latin typeface="Calibri"/>
                <a:cs typeface="Calibri"/>
              </a:rPr>
              <a:t> </a:t>
            </a:r>
            <a:r>
              <a:rPr sz="1000" spc="-150" dirty="0">
                <a:latin typeface="Lucida Sans Unicode"/>
                <a:cs typeface="Lucida Sans Unicode"/>
              </a:rPr>
              <a:t>∪</a:t>
            </a:r>
            <a:r>
              <a:rPr sz="1000" spc="-95" dirty="0">
                <a:latin typeface="Lucida Sans Unicode"/>
                <a:cs typeface="Lucida Sans Unicode"/>
              </a:rPr>
              <a:t> </a:t>
            </a:r>
            <a:r>
              <a:rPr sz="1000" i="1" spc="165" dirty="0">
                <a:latin typeface="Calibri"/>
                <a:cs typeface="Calibri"/>
              </a:rPr>
              <a:t>B</a:t>
            </a:r>
            <a:r>
              <a:rPr sz="1000" spc="165" dirty="0">
                <a:latin typeface="Calibri"/>
                <a:cs typeface="Calibri"/>
              </a:rPr>
              <a:t>)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110" dirty="0">
                <a:latin typeface="Calibri"/>
                <a:cs typeface="Calibri"/>
              </a:rPr>
              <a:t>(</a:t>
            </a:r>
            <a:r>
              <a:rPr sz="1000" i="1" spc="110" dirty="0">
                <a:latin typeface="Calibri"/>
                <a:cs typeface="Calibri"/>
              </a:rPr>
              <a:t>A</a:t>
            </a:r>
            <a:r>
              <a:rPr sz="1000" spc="110" dirty="0">
                <a:latin typeface="Calibri"/>
                <a:cs typeface="Calibri"/>
              </a:rPr>
              <a:t>)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spc="270" dirty="0">
                <a:latin typeface="Calibri"/>
                <a:cs typeface="Calibri"/>
              </a:rPr>
              <a:t>+</a:t>
            </a:r>
            <a:r>
              <a:rPr sz="1000" spc="-5" dirty="0">
                <a:latin typeface="Calibri"/>
                <a:cs typeface="Calibri"/>
              </a:rPr>
              <a:t> </a:t>
            </a:r>
            <a:r>
              <a:rPr sz="1000" i="1" spc="120" dirty="0">
                <a:latin typeface="Calibri"/>
                <a:cs typeface="Calibri"/>
              </a:rPr>
              <a:t>P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114" dirty="0">
                <a:latin typeface="Calibri"/>
                <a:cs typeface="Calibri"/>
              </a:rPr>
              <a:t>(</a:t>
            </a:r>
            <a:r>
              <a:rPr sz="1000" i="1" spc="114" dirty="0">
                <a:latin typeface="Calibri"/>
                <a:cs typeface="Calibri"/>
              </a:rPr>
              <a:t>B</a:t>
            </a:r>
            <a:r>
              <a:rPr sz="1000" spc="114" dirty="0">
                <a:latin typeface="Calibri"/>
                <a:cs typeface="Calibri"/>
              </a:rPr>
              <a:t>)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Conditional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Probability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72084" y="512761"/>
            <a:ext cx="4112895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3510" marR="5080" indent="-13144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2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b="1" spc="-60" dirty="0">
                <a:latin typeface="Tahoma"/>
                <a:cs typeface="Tahoma"/>
              </a:rPr>
              <a:t>Conditional</a:t>
            </a:r>
            <a:r>
              <a:rPr sz="1100" b="1" spc="25" dirty="0">
                <a:latin typeface="Tahoma"/>
                <a:cs typeface="Tahoma"/>
              </a:rPr>
              <a:t> </a:t>
            </a:r>
            <a:r>
              <a:rPr sz="1100" b="1" spc="-85" dirty="0">
                <a:latin typeface="Tahoma"/>
                <a:cs typeface="Tahoma"/>
              </a:rPr>
              <a:t>probability</a:t>
            </a:r>
            <a:r>
              <a:rPr sz="1100" b="1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provides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whether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events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related</a:t>
            </a:r>
            <a:r>
              <a:rPr sz="1100" spc="-25" dirty="0">
                <a:latin typeface="Tahoma"/>
                <a:cs typeface="Tahoma"/>
              </a:rPr>
              <a:t> in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sense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knowledge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about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occurrence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one,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114" dirty="0">
                <a:latin typeface="Calibri"/>
                <a:cs typeface="Calibri"/>
              </a:rPr>
              <a:t>B</a:t>
            </a:r>
            <a:r>
              <a:rPr sz="1100" spc="114" dirty="0">
                <a:latin typeface="Tahoma"/>
                <a:cs typeface="Tahoma"/>
              </a:rPr>
              <a:t>,</a:t>
            </a:r>
            <a:r>
              <a:rPr sz="1100" spc="-30" dirty="0">
                <a:latin typeface="Tahoma"/>
                <a:cs typeface="Tahoma"/>
              </a:rPr>
              <a:t> alters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likelihood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occurrence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other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say,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A</a:t>
            </a:r>
            <a:r>
              <a:rPr sz="1100" spc="4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0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conditional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probability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defined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as,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4192" y="1371344"/>
            <a:ext cx="641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00" dirty="0">
                <a:latin typeface="Calibri"/>
                <a:cs typeface="Calibri"/>
              </a:rPr>
              <a:t>(</a:t>
            </a:r>
            <a:r>
              <a:rPr sz="1100" i="1" spc="100" dirty="0">
                <a:latin typeface="Calibri"/>
                <a:cs typeface="Calibri"/>
              </a:rPr>
              <a:t>A</a:t>
            </a:r>
            <a:r>
              <a:rPr sz="1100" spc="100" dirty="0">
                <a:latin typeface="Lucida Sans Unicode"/>
                <a:cs typeface="Lucida Sans Unicode"/>
              </a:rPr>
              <a:t>|</a:t>
            </a:r>
            <a:r>
              <a:rPr sz="1100" i="1" spc="100" dirty="0">
                <a:latin typeface="Calibri"/>
                <a:cs typeface="Calibri"/>
              </a:rPr>
              <a:t>B</a:t>
            </a:r>
            <a:r>
              <a:rPr sz="1100" spc="100" dirty="0">
                <a:latin typeface="Calibri"/>
                <a:cs typeface="Calibri"/>
              </a:rPr>
              <a:t>)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24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64485" y="1255113"/>
            <a:ext cx="61150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i="1" u="sng" spc="1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100" i="1" u="sng" spc="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-15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∩</a:t>
            </a:r>
            <a:r>
              <a:rPr sz="1100" u="sng" spc="-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spc="1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1100" u="sng" spc="1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20" dirty="0">
                <a:latin typeface="Calibri"/>
                <a:cs typeface="Calibri"/>
              </a:rPr>
              <a:t>(</a:t>
            </a:r>
            <a:r>
              <a:rPr sz="1100" i="1" spc="120" dirty="0">
                <a:latin typeface="Calibri"/>
                <a:cs typeface="Calibri"/>
              </a:rPr>
              <a:t>B</a:t>
            </a:r>
            <a:r>
              <a:rPr sz="1100" spc="12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684" y="1748636"/>
            <a:ext cx="4047490" cy="15481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68910" marR="30480" indent="-13144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D8D8"/>
                </a:solidFill>
                <a:latin typeface="Lucida Sans Unicode"/>
                <a:cs typeface="Lucida Sans Unicode"/>
              </a:rPr>
              <a:t>§</a:t>
            </a:r>
            <a:r>
              <a:rPr sz="1100" spc="145" dirty="0">
                <a:solidFill>
                  <a:srgbClr val="FFD8D8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Two</a:t>
            </a:r>
            <a:r>
              <a:rPr sz="1100" spc="-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events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i="1" spc="175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i="1" spc="7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and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i="1" spc="220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100" i="1" spc="13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60" dirty="0">
                <a:solidFill>
                  <a:srgbClr val="D8D8D8"/>
                </a:solidFill>
                <a:latin typeface="Tahoma"/>
                <a:cs typeface="Tahoma"/>
              </a:rPr>
              <a:t>are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b="1" spc="-80" dirty="0">
                <a:solidFill>
                  <a:srgbClr val="D8D8D8"/>
                </a:solidFill>
                <a:latin typeface="Tahoma"/>
                <a:cs typeface="Tahoma"/>
              </a:rPr>
              <a:t>independent</a:t>
            </a:r>
            <a:r>
              <a:rPr sz="1100" b="1" spc="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(denoted</a:t>
            </a:r>
            <a:r>
              <a:rPr sz="1100" spc="-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as</a:t>
            </a:r>
            <a:r>
              <a:rPr sz="1100" spc="-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i="1" spc="175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i="1" spc="2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D8D8D8"/>
                </a:solidFill>
                <a:latin typeface="Lucida Sans Unicode"/>
                <a:cs typeface="Lucida Sans Unicode"/>
              </a:rPr>
              <a:t>⊥</a:t>
            </a:r>
            <a:r>
              <a:rPr sz="1100" spc="-7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100" spc="135" dirty="0">
                <a:solidFill>
                  <a:srgbClr val="D8D8D8"/>
                </a:solidFill>
                <a:latin typeface="Tahoma"/>
                <a:cs typeface="Tahoma"/>
              </a:rPr>
              <a:t>)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if</a:t>
            </a:r>
            <a:r>
              <a:rPr sz="1100" spc="-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the 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knowledge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occurrence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one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does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not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change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likelihood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of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occurrence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other.</a:t>
            </a:r>
            <a:r>
              <a:rPr sz="1100" spc="5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This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translates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to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condition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for 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independence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as,</a:t>
            </a:r>
            <a:endParaRPr sz="1100">
              <a:latin typeface="Tahoma"/>
              <a:cs typeface="Tahoma"/>
            </a:endParaRPr>
          </a:p>
          <a:p>
            <a:pPr marL="1616710">
              <a:lnSpc>
                <a:spcPct val="100000"/>
              </a:lnSpc>
              <a:spcBef>
                <a:spcPts val="565"/>
              </a:spcBef>
            </a:pP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0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00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spc="100" dirty="0">
                <a:solidFill>
                  <a:srgbClr val="D8D8D8"/>
                </a:solidFill>
                <a:latin typeface="Lucida Sans Unicode"/>
                <a:cs typeface="Lucida Sans Unicode"/>
              </a:rPr>
              <a:t>|</a:t>
            </a:r>
            <a:r>
              <a:rPr sz="1100" i="1" spc="100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100" spc="100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spc="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100" spc="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85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85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spc="85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615440" marR="1447165" indent="-129539">
              <a:lnSpc>
                <a:spcPct val="112599"/>
              </a:lnSpc>
              <a:spcBef>
                <a:spcPts val="135"/>
              </a:spcBef>
            </a:pPr>
            <a:r>
              <a:rPr sz="1100" i="1" u="sng" spc="13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Calibri"/>
                <a:cs typeface="Calibri"/>
              </a:rPr>
              <a:t>P</a:t>
            </a:r>
            <a:r>
              <a:rPr sz="1100" i="1" u="sng" spc="-100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130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Calibri"/>
                <a:cs typeface="Calibri"/>
              </a:rPr>
              <a:t>(</a:t>
            </a:r>
            <a:r>
              <a:rPr sz="1100" i="1" u="sng" spc="130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Calibri"/>
                <a:cs typeface="Calibri"/>
              </a:rPr>
              <a:t>A</a:t>
            </a:r>
            <a:r>
              <a:rPr sz="1100" i="1" u="sng" spc="-10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-155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Lucida Sans Unicode"/>
                <a:cs typeface="Lucida Sans Unicode"/>
              </a:rPr>
              <a:t>∩</a:t>
            </a:r>
            <a:r>
              <a:rPr sz="1100" u="sng" spc="-100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spc="180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Calibri"/>
                <a:cs typeface="Calibri"/>
              </a:rPr>
              <a:t>B</a:t>
            </a:r>
            <a:r>
              <a:rPr sz="1100" u="sng" spc="180" dirty="0">
                <a:solidFill>
                  <a:srgbClr val="D8D8D8"/>
                </a:solidFill>
                <a:uFill>
                  <a:solidFill>
                    <a:srgbClr val="D8D8D8"/>
                  </a:solidFill>
                </a:uFill>
                <a:latin typeface="Calibri"/>
                <a:cs typeface="Calibri"/>
              </a:rPr>
              <a:t>)</a:t>
            </a:r>
            <a:r>
              <a:rPr sz="1100" spc="17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650" spc="442" baseline="-37878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650" spc="89" baseline="-37878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650" i="1" spc="202" baseline="-37878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650" i="1" spc="-150" baseline="-37878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650" spc="127" baseline="-37878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650" i="1" spc="127" baseline="-37878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650" spc="127" baseline="-37878" dirty="0">
                <a:solidFill>
                  <a:srgbClr val="D8D8D8"/>
                </a:solidFill>
                <a:latin typeface="Calibri"/>
                <a:cs typeface="Calibri"/>
              </a:rPr>
              <a:t>) </a:t>
            </a: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2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20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100" spc="120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501775">
              <a:lnSpc>
                <a:spcPct val="100000"/>
              </a:lnSpc>
              <a:spcBef>
                <a:spcPts val="300"/>
              </a:spcBef>
            </a:pP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3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i="1" spc="-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∩</a:t>
            </a:r>
            <a:r>
              <a:rPr sz="1100" spc="-10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i="1" spc="180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100" spc="180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spc="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100" spc="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9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14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14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spc="114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i="1" spc="114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2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20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100" spc="120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7" name="object 2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Conditional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Probability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72084" y="512761"/>
            <a:ext cx="4112895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3510" marR="5080" indent="-13144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2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b="1" spc="-60" dirty="0">
                <a:latin typeface="Tahoma"/>
                <a:cs typeface="Tahoma"/>
              </a:rPr>
              <a:t>Conditional</a:t>
            </a:r>
            <a:r>
              <a:rPr sz="1100" b="1" spc="25" dirty="0">
                <a:latin typeface="Tahoma"/>
                <a:cs typeface="Tahoma"/>
              </a:rPr>
              <a:t> </a:t>
            </a:r>
            <a:r>
              <a:rPr sz="1100" b="1" spc="-85" dirty="0">
                <a:latin typeface="Tahoma"/>
                <a:cs typeface="Tahoma"/>
              </a:rPr>
              <a:t>probability</a:t>
            </a:r>
            <a:r>
              <a:rPr sz="1100" b="1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provides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whether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events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related</a:t>
            </a:r>
            <a:r>
              <a:rPr sz="1100" spc="-25" dirty="0">
                <a:latin typeface="Tahoma"/>
                <a:cs typeface="Tahoma"/>
              </a:rPr>
              <a:t> in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sense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knowledge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about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occurrence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one,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say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114" dirty="0">
                <a:latin typeface="Calibri"/>
                <a:cs typeface="Calibri"/>
              </a:rPr>
              <a:t>B</a:t>
            </a:r>
            <a:r>
              <a:rPr sz="1100" spc="114" dirty="0">
                <a:latin typeface="Tahoma"/>
                <a:cs typeface="Tahoma"/>
              </a:rPr>
              <a:t>,</a:t>
            </a:r>
            <a:r>
              <a:rPr sz="1100" spc="-30" dirty="0">
                <a:latin typeface="Tahoma"/>
                <a:cs typeface="Tahoma"/>
              </a:rPr>
              <a:t> alters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likelihood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occurrence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other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say,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40" dirty="0">
                <a:latin typeface="Calibri"/>
                <a:cs typeface="Calibri"/>
              </a:rPr>
              <a:t>A</a:t>
            </a:r>
            <a:r>
              <a:rPr sz="1100" spc="4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0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conditional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probability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defined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as,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94192" y="1371344"/>
            <a:ext cx="641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00" dirty="0">
                <a:latin typeface="Calibri"/>
                <a:cs typeface="Calibri"/>
              </a:rPr>
              <a:t>(</a:t>
            </a:r>
            <a:r>
              <a:rPr sz="1100" i="1" spc="100" dirty="0">
                <a:latin typeface="Calibri"/>
                <a:cs typeface="Calibri"/>
              </a:rPr>
              <a:t>A</a:t>
            </a:r>
            <a:r>
              <a:rPr sz="1100" spc="100" dirty="0">
                <a:latin typeface="Lucida Sans Unicode"/>
                <a:cs typeface="Lucida Sans Unicode"/>
              </a:rPr>
              <a:t>|</a:t>
            </a:r>
            <a:r>
              <a:rPr sz="1100" i="1" spc="100" dirty="0">
                <a:latin typeface="Calibri"/>
                <a:cs typeface="Calibri"/>
              </a:rPr>
              <a:t>B</a:t>
            </a:r>
            <a:r>
              <a:rPr sz="1100" spc="100" dirty="0">
                <a:latin typeface="Calibri"/>
                <a:cs typeface="Calibri"/>
              </a:rPr>
              <a:t>)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24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64485" y="1255113"/>
            <a:ext cx="611505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i="1" u="sng" spc="1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100" i="1" u="sng" spc="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100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-15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∩</a:t>
            </a:r>
            <a:r>
              <a:rPr sz="1100" u="sng" spc="-10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spc="1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1100" u="sng" spc="1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20" dirty="0">
                <a:latin typeface="Calibri"/>
                <a:cs typeface="Calibri"/>
              </a:rPr>
              <a:t>(</a:t>
            </a:r>
            <a:r>
              <a:rPr sz="1100" i="1" spc="120" dirty="0">
                <a:latin typeface="Calibri"/>
                <a:cs typeface="Calibri"/>
              </a:rPr>
              <a:t>B</a:t>
            </a:r>
            <a:r>
              <a:rPr sz="1100" spc="12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6684" y="1748636"/>
            <a:ext cx="4047490" cy="15481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68910" marR="30480" indent="-13144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4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Two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events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175" dirty="0">
                <a:latin typeface="Calibri"/>
                <a:cs typeface="Calibri"/>
              </a:rPr>
              <a:t>A</a:t>
            </a:r>
            <a:r>
              <a:rPr sz="1100" i="1" spc="75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220" dirty="0">
                <a:latin typeface="Calibri"/>
                <a:cs typeface="Calibri"/>
              </a:rPr>
              <a:t>B</a:t>
            </a:r>
            <a:r>
              <a:rPr sz="1100" i="1" spc="130" dirty="0">
                <a:latin typeface="Calibri"/>
                <a:cs typeface="Calibri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b="1" spc="-80" dirty="0">
                <a:latin typeface="Tahoma"/>
                <a:cs typeface="Tahoma"/>
              </a:rPr>
              <a:t>independent</a:t>
            </a:r>
            <a:r>
              <a:rPr sz="1100" b="1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(denoted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spc="175" dirty="0">
                <a:latin typeface="Calibri"/>
                <a:cs typeface="Calibri"/>
              </a:rPr>
              <a:t>A</a:t>
            </a:r>
            <a:r>
              <a:rPr sz="1100" i="1" spc="25" dirty="0">
                <a:latin typeface="Calibri"/>
                <a:cs typeface="Calibri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⊥</a:t>
            </a:r>
            <a:r>
              <a:rPr sz="1100" spc="-75" dirty="0">
                <a:latin typeface="Lucida Sans Unicode"/>
                <a:cs typeface="Lucida Sans Unicode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B</a:t>
            </a:r>
            <a:r>
              <a:rPr sz="1100" spc="135" dirty="0">
                <a:latin typeface="Tahoma"/>
                <a:cs typeface="Tahoma"/>
              </a:rPr>
              <a:t>)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55" dirty="0">
                <a:latin typeface="Tahoma"/>
                <a:cs typeface="Tahoma"/>
              </a:rPr>
              <a:t>knowledge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occurrence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one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does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change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likelihood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 </a:t>
            </a:r>
            <a:r>
              <a:rPr sz="1100" spc="-40" dirty="0">
                <a:latin typeface="Tahoma"/>
                <a:cs typeface="Tahoma"/>
              </a:rPr>
              <a:t>occurrence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other.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translates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condition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55" dirty="0">
                <a:latin typeface="Tahoma"/>
                <a:cs typeface="Tahoma"/>
              </a:rPr>
              <a:t>independence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as,</a:t>
            </a:r>
            <a:endParaRPr sz="1100" dirty="0">
              <a:latin typeface="Tahoma"/>
              <a:cs typeface="Tahoma"/>
            </a:endParaRPr>
          </a:p>
          <a:p>
            <a:pPr marL="1616710">
              <a:lnSpc>
                <a:spcPct val="100000"/>
              </a:lnSpc>
              <a:spcBef>
                <a:spcPts val="565"/>
              </a:spcBef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00" dirty="0">
                <a:latin typeface="Calibri"/>
                <a:cs typeface="Calibri"/>
              </a:rPr>
              <a:t>(</a:t>
            </a:r>
            <a:r>
              <a:rPr sz="1100" i="1" spc="100" dirty="0">
                <a:latin typeface="Calibri"/>
                <a:cs typeface="Calibri"/>
              </a:rPr>
              <a:t>A</a:t>
            </a:r>
            <a:r>
              <a:rPr sz="1100" spc="100" dirty="0">
                <a:latin typeface="Lucida Sans Unicode"/>
                <a:cs typeface="Lucida Sans Unicode"/>
              </a:rPr>
              <a:t>|</a:t>
            </a:r>
            <a:r>
              <a:rPr sz="1100" i="1" spc="100" dirty="0">
                <a:latin typeface="Calibri"/>
                <a:cs typeface="Calibri"/>
              </a:rPr>
              <a:t>B</a:t>
            </a:r>
            <a:r>
              <a:rPr sz="1100" spc="100" dirty="0">
                <a:latin typeface="Calibri"/>
                <a:cs typeface="Calibri"/>
              </a:rPr>
              <a:t>)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85" dirty="0">
                <a:latin typeface="Calibri"/>
                <a:cs typeface="Calibri"/>
              </a:rPr>
              <a:t>A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 dirty="0">
              <a:latin typeface="Calibri"/>
              <a:cs typeface="Calibri"/>
            </a:endParaRPr>
          </a:p>
          <a:p>
            <a:pPr marL="1615440" marR="1447165" indent="-129539">
              <a:lnSpc>
                <a:spcPct val="112599"/>
              </a:lnSpc>
              <a:spcBef>
                <a:spcPts val="135"/>
              </a:spcBef>
            </a:pPr>
            <a:r>
              <a:rPr sz="1100" i="1" u="sng" spc="1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100" i="1" u="sng" spc="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-155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∩</a:t>
            </a:r>
            <a:r>
              <a:rPr sz="1100" u="sng" spc="-10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1100" i="1" u="sng" spc="1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1100" u="sng" spc="1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1100" spc="175" dirty="0">
                <a:latin typeface="Calibri"/>
                <a:cs typeface="Calibri"/>
              </a:rPr>
              <a:t> </a:t>
            </a:r>
            <a:r>
              <a:rPr sz="1650" spc="442" baseline="-37878" dirty="0">
                <a:latin typeface="Calibri"/>
                <a:cs typeface="Calibri"/>
              </a:rPr>
              <a:t>=</a:t>
            </a:r>
            <a:r>
              <a:rPr sz="1650" spc="89" baseline="-37878" dirty="0">
                <a:latin typeface="Calibri"/>
                <a:cs typeface="Calibri"/>
              </a:rPr>
              <a:t> </a:t>
            </a:r>
            <a:r>
              <a:rPr sz="1650" i="1" spc="202" baseline="-37878" dirty="0">
                <a:latin typeface="Calibri"/>
                <a:cs typeface="Calibri"/>
              </a:rPr>
              <a:t>P</a:t>
            </a:r>
            <a:r>
              <a:rPr sz="1650" i="1" spc="-150" baseline="-37878" dirty="0">
                <a:latin typeface="Calibri"/>
                <a:cs typeface="Calibri"/>
              </a:rPr>
              <a:t> </a:t>
            </a:r>
            <a:r>
              <a:rPr sz="1650" spc="127" baseline="-37878" dirty="0">
                <a:latin typeface="Calibri"/>
                <a:cs typeface="Calibri"/>
              </a:rPr>
              <a:t>(</a:t>
            </a:r>
            <a:r>
              <a:rPr sz="1650" i="1" spc="127" baseline="-37878" dirty="0">
                <a:latin typeface="Calibri"/>
                <a:cs typeface="Calibri"/>
              </a:rPr>
              <a:t>A</a:t>
            </a:r>
            <a:r>
              <a:rPr sz="1650" spc="127" baseline="-37878" dirty="0">
                <a:latin typeface="Calibri"/>
                <a:cs typeface="Calibri"/>
              </a:rPr>
              <a:t>)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20" dirty="0">
                <a:latin typeface="Calibri"/>
                <a:cs typeface="Calibri"/>
              </a:rPr>
              <a:t>(</a:t>
            </a:r>
            <a:r>
              <a:rPr sz="1100" i="1" spc="120" dirty="0">
                <a:latin typeface="Calibri"/>
                <a:cs typeface="Calibri"/>
              </a:rPr>
              <a:t>B</a:t>
            </a:r>
            <a:r>
              <a:rPr sz="1100" spc="120" dirty="0">
                <a:latin typeface="Calibri"/>
                <a:cs typeface="Calibri"/>
              </a:rPr>
              <a:t>)</a:t>
            </a:r>
            <a:endParaRPr sz="1100" dirty="0">
              <a:latin typeface="Calibri"/>
              <a:cs typeface="Calibri"/>
            </a:endParaRPr>
          </a:p>
          <a:p>
            <a:pPr marL="1501775">
              <a:lnSpc>
                <a:spcPct val="100000"/>
              </a:lnSpc>
              <a:spcBef>
                <a:spcPts val="300"/>
              </a:spcBef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30" dirty="0">
                <a:latin typeface="Calibri"/>
                <a:cs typeface="Calibri"/>
              </a:rPr>
              <a:t>(</a:t>
            </a:r>
            <a:r>
              <a:rPr sz="1100" i="1" spc="130" dirty="0">
                <a:latin typeface="Calibri"/>
                <a:cs typeface="Calibri"/>
              </a:rPr>
              <a:t>A</a:t>
            </a:r>
            <a:r>
              <a:rPr sz="1100" i="1" spc="-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180" dirty="0">
                <a:latin typeface="Calibri"/>
                <a:cs typeface="Calibri"/>
              </a:rPr>
              <a:t>B</a:t>
            </a:r>
            <a:r>
              <a:rPr sz="1100" spc="180" dirty="0">
                <a:latin typeface="Calibri"/>
                <a:cs typeface="Calibri"/>
              </a:rPr>
              <a:t>)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114" dirty="0">
                <a:latin typeface="Calibri"/>
                <a:cs typeface="Calibri"/>
              </a:rPr>
              <a:t>(</a:t>
            </a:r>
            <a:r>
              <a:rPr sz="1100" i="1" spc="114" dirty="0">
                <a:latin typeface="Calibri"/>
                <a:cs typeface="Calibri"/>
              </a:rPr>
              <a:t>A</a:t>
            </a:r>
            <a:r>
              <a:rPr sz="1100" spc="114" dirty="0">
                <a:latin typeface="Calibri"/>
                <a:cs typeface="Calibri"/>
              </a:rPr>
              <a:t>)</a:t>
            </a:r>
            <a:r>
              <a:rPr sz="1100" i="1" spc="114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20" dirty="0">
                <a:latin typeface="Calibri"/>
                <a:cs typeface="Calibri"/>
              </a:rPr>
              <a:t>(</a:t>
            </a:r>
            <a:r>
              <a:rPr sz="1100" i="1" spc="120" dirty="0">
                <a:latin typeface="Calibri"/>
                <a:cs typeface="Calibri"/>
              </a:rPr>
              <a:t>B</a:t>
            </a:r>
            <a:r>
              <a:rPr sz="1100" spc="120" dirty="0">
                <a:latin typeface="Calibri"/>
                <a:cs typeface="Calibri"/>
              </a:rPr>
              <a:t>)</a:t>
            </a:r>
            <a:endParaRPr sz="1100" dirty="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7" name="object 2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42526" y="3248732"/>
            <a:ext cx="203200" cy="55880"/>
            <a:chOff x="3242526" y="324873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05694" y="325126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2526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17976" y="3247467"/>
            <a:ext cx="203200" cy="58419"/>
            <a:chOff x="3517976" y="324746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06877" y="32639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7976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4177" y="32512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793439" y="3247467"/>
            <a:ext cx="203200" cy="58419"/>
            <a:chOff x="3793439" y="3247467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69640" y="325126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936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48732"/>
            <a:ext cx="238760" cy="57150"/>
            <a:chOff x="4326582" y="324873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817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5524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5126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3618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28" name="object 28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5300" y="200708"/>
            <a:ext cx="13033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00" spc="-45" dirty="0">
                <a:solidFill>
                  <a:srgbClr val="FFFFFF"/>
                </a:solidFill>
                <a:latin typeface="Tahoma"/>
                <a:cs typeface="Tahoma"/>
              </a:rPr>
              <a:t>Covered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125844" y="1578900"/>
            <a:ext cx="32327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To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brush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up</a:t>
            </a:r>
            <a:r>
              <a:rPr sz="1100" spc="-35" dirty="0">
                <a:latin typeface="Tahoma"/>
                <a:cs typeface="Tahoma"/>
              </a:rPr>
              <a:t> basics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probability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random</a:t>
            </a:r>
            <a:r>
              <a:rPr sz="1100" spc="-35" dirty="0">
                <a:latin typeface="Tahoma"/>
                <a:cs typeface="Tahoma"/>
              </a:rPr>
              <a:t> variables.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9" name="object 4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7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7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7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Probability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Theorem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33984" y="512761"/>
            <a:ext cx="425450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1610" marR="43180" indent="-13144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3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Let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B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B</a:t>
            </a:r>
            <a:r>
              <a:rPr sz="1200" spc="157" baseline="-10416" dirty="0">
                <a:latin typeface="Calibri"/>
                <a:cs typeface="Calibri"/>
              </a:rPr>
              <a:t>2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60" dirty="0">
                <a:latin typeface="Calibri"/>
                <a:cs typeface="Calibri"/>
              </a:rPr>
              <a:t>B</a:t>
            </a:r>
            <a:r>
              <a:rPr sz="1200" i="1" spc="240" baseline="-10416" dirty="0">
                <a:latin typeface="Calibri"/>
                <a:cs typeface="Calibri"/>
              </a:rPr>
              <a:t>n</a:t>
            </a:r>
            <a:r>
              <a:rPr sz="1200" i="1" spc="284" baseline="-10416" dirty="0">
                <a:latin typeface="Calibri"/>
                <a:cs typeface="Calibri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exhaustive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mutually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exclusive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events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such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each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these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events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has </a:t>
            </a:r>
            <a:r>
              <a:rPr sz="1100" spc="-25" dirty="0">
                <a:latin typeface="Tahoma"/>
                <a:cs typeface="Tahoma"/>
              </a:rPr>
              <a:t>positive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probabilities.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any </a:t>
            </a:r>
            <a:r>
              <a:rPr sz="1100" spc="-40" dirty="0">
                <a:latin typeface="Tahoma"/>
                <a:cs typeface="Tahoma"/>
              </a:rPr>
              <a:t>event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70" dirty="0">
                <a:latin typeface="Calibri"/>
                <a:cs typeface="Calibri"/>
              </a:rPr>
              <a:t>A</a:t>
            </a:r>
            <a:r>
              <a:rPr sz="1100" spc="70" dirty="0">
                <a:latin typeface="Tahoma"/>
                <a:cs typeface="Tahoma"/>
              </a:rPr>
              <a:t>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total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probability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theorem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says,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87549" y="1166495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Calibri"/>
                <a:cs typeface="Calibri"/>
              </a:rPr>
              <a:t>n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2650" y="1273175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69" dirty="0">
                <a:latin typeface="Lucida Sans Unicode"/>
                <a:cs typeface="Lucida Sans Unicode"/>
              </a:rPr>
              <a:t>Σ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8117" y="1324405"/>
            <a:ext cx="42608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6555" algn="l"/>
              </a:tabLst>
            </a:pPr>
            <a:r>
              <a:rPr sz="800" i="1" spc="45" dirty="0">
                <a:latin typeface="Calibri"/>
                <a:cs typeface="Calibri"/>
              </a:rPr>
              <a:t>i</a:t>
            </a:r>
            <a:r>
              <a:rPr sz="800" i="1" dirty="0">
                <a:latin typeface="Calibri"/>
                <a:cs typeface="Calibri"/>
              </a:rPr>
              <a:t>	</a:t>
            </a:r>
            <a:r>
              <a:rPr sz="800" i="1" spc="45" dirty="0"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30768" y="1266303"/>
            <a:ext cx="162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40410" algn="l"/>
              </a:tabLst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(</a:t>
            </a:r>
            <a:r>
              <a:rPr sz="1100" i="1" spc="110" dirty="0">
                <a:latin typeface="Calibri"/>
                <a:cs typeface="Calibri"/>
              </a:rPr>
              <a:t>A</a:t>
            </a:r>
            <a:r>
              <a:rPr sz="1100" spc="110" dirty="0">
                <a:latin typeface="Calibri"/>
                <a:cs typeface="Calibri"/>
              </a:rPr>
              <a:t>)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24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90" dirty="0">
                <a:latin typeface="Calibri"/>
                <a:cs typeface="Calibri"/>
              </a:rPr>
              <a:t>(</a:t>
            </a:r>
            <a:r>
              <a:rPr sz="1100" i="1" spc="90" dirty="0">
                <a:latin typeface="Calibri"/>
                <a:cs typeface="Calibri"/>
              </a:rPr>
              <a:t>A</a:t>
            </a:r>
            <a:r>
              <a:rPr sz="1100" spc="90" dirty="0">
                <a:latin typeface="Lucida Sans Unicode"/>
                <a:cs typeface="Lucida Sans Unicode"/>
              </a:rPr>
              <a:t>|</a:t>
            </a:r>
            <a:r>
              <a:rPr sz="1100" i="1" spc="90" dirty="0">
                <a:latin typeface="Calibri"/>
                <a:cs typeface="Calibri"/>
              </a:rPr>
              <a:t>B</a:t>
            </a:r>
            <a:r>
              <a:rPr sz="1100" i="1" spc="95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)</a:t>
            </a:r>
            <a:r>
              <a:rPr sz="1100" i="1" spc="105" dirty="0">
                <a:latin typeface="Calibri"/>
                <a:cs typeface="Calibri"/>
              </a:rPr>
              <a:t>P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150" dirty="0">
                <a:latin typeface="Calibri"/>
                <a:cs typeface="Calibri"/>
              </a:rPr>
              <a:t>(</a:t>
            </a:r>
            <a:r>
              <a:rPr sz="1100" i="1" spc="150" dirty="0">
                <a:latin typeface="Calibri"/>
                <a:cs typeface="Calibri"/>
              </a:rPr>
              <a:t>B</a:t>
            </a:r>
            <a:r>
              <a:rPr sz="1100" i="1" spc="100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4934" y="1423898"/>
            <a:ext cx="4225290" cy="630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88595" algn="ctr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latin typeface="Calibri"/>
                <a:cs typeface="Calibri"/>
              </a:rPr>
              <a:t>i</a:t>
            </a:r>
            <a:r>
              <a:rPr sz="800" spc="100" dirty="0">
                <a:latin typeface="Calibri"/>
                <a:cs typeface="Calibri"/>
              </a:rPr>
              <a:t>=1</a:t>
            </a:r>
            <a:endParaRPr sz="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800" dirty="0">
              <a:latin typeface="Calibri"/>
              <a:cs typeface="Calibri"/>
            </a:endParaRPr>
          </a:p>
          <a:p>
            <a:pPr marL="181610" marR="43180" indent="-131445">
              <a:lnSpc>
                <a:spcPct val="102600"/>
              </a:lnSpc>
            </a:pPr>
            <a:r>
              <a:rPr sz="1100" spc="-35" dirty="0">
                <a:solidFill>
                  <a:srgbClr val="FFD8D8"/>
                </a:solidFill>
                <a:latin typeface="Lucida Sans Unicode"/>
                <a:cs typeface="Lucida Sans Unicode"/>
              </a:rPr>
              <a:t>§</a:t>
            </a:r>
            <a:r>
              <a:rPr sz="1100" dirty="0">
                <a:solidFill>
                  <a:srgbClr val="FFD8D8"/>
                </a:solidFill>
                <a:latin typeface="Lucida Sans Unicode"/>
                <a:cs typeface="Lucida Sans Unicode"/>
              </a:rPr>
              <a:t> </a:t>
            </a:r>
            <a:r>
              <a:rPr sz="1100" b="1" spc="-30" dirty="0">
                <a:solidFill>
                  <a:srgbClr val="D8D8D8"/>
                </a:solidFill>
                <a:latin typeface="Tahoma"/>
                <a:cs typeface="Tahoma"/>
              </a:rPr>
              <a:t>Proof:</a:t>
            </a:r>
            <a:r>
              <a:rPr sz="1100" b="1" spc="10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Since, </a:t>
            </a:r>
            <a:r>
              <a:rPr sz="1100" i="1" spc="105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200" spc="157" baseline="-10416" dirty="0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r>
              <a:rPr sz="1100" i="1" spc="105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05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200" spc="157" baseline="-10416" dirty="0">
                <a:solidFill>
                  <a:srgbClr val="D8D8D8"/>
                </a:solidFill>
                <a:latin typeface="Calibri"/>
                <a:cs typeface="Calibri"/>
              </a:rPr>
              <a:t>2</a:t>
            </a:r>
            <a:r>
              <a:rPr sz="1100" i="1" spc="105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400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100" spc="-16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100" spc="-17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100" spc="1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i="1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60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200" i="1" spc="240" baseline="-10416" dirty="0">
                <a:solidFill>
                  <a:srgbClr val="D8D8D8"/>
                </a:solidFill>
                <a:latin typeface="Calibri"/>
                <a:cs typeface="Calibri"/>
              </a:rPr>
              <a:t>n</a:t>
            </a:r>
            <a:r>
              <a:rPr sz="1200" i="1" spc="270" baseline="-10416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60" dirty="0">
                <a:solidFill>
                  <a:srgbClr val="D8D8D8"/>
                </a:solidFill>
                <a:latin typeface="Tahoma"/>
                <a:cs typeface="Tahoma"/>
              </a:rPr>
              <a:t>are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exhaustive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sz="1100" i="1" spc="-20" dirty="0">
                <a:solidFill>
                  <a:srgbClr val="D8D8D8"/>
                </a:solidFill>
                <a:latin typeface="Arial"/>
                <a:cs typeface="Arial"/>
              </a:rPr>
              <a:t>i.e.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,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their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union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covers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whole</a:t>
            </a:r>
            <a:r>
              <a:rPr sz="1100" spc="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sample</a:t>
            </a:r>
            <a:r>
              <a:rPr sz="1100" spc="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space),</a:t>
            </a:r>
            <a:r>
              <a:rPr sz="1100" spc="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i="1" spc="175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i="1" spc="4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100" spc="5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3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i="1" spc="-2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∩</a:t>
            </a:r>
            <a:r>
              <a:rPr sz="1100" spc="-10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i="1" spc="125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200" spc="187" baseline="-10416" dirty="0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r>
              <a:rPr sz="1100" spc="125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spc="-1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∪</a:t>
            </a:r>
            <a:r>
              <a:rPr sz="1100" spc="-10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13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i="1" spc="-1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∩</a:t>
            </a:r>
            <a:r>
              <a:rPr sz="1100" spc="-10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i="1" spc="125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200" spc="187" baseline="-10416" dirty="0">
                <a:solidFill>
                  <a:srgbClr val="D8D8D8"/>
                </a:solidFill>
                <a:latin typeface="Calibri"/>
                <a:cs typeface="Calibri"/>
              </a:rPr>
              <a:t>2</a:t>
            </a:r>
            <a:r>
              <a:rPr sz="1100" spc="125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spc="-1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∪</a:t>
            </a:r>
            <a:r>
              <a:rPr sz="1100" spc="-11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100" spc="-16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100" spc="-16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100" spc="-17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13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i="1" spc="-1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∩</a:t>
            </a:r>
            <a:r>
              <a:rPr sz="1100" spc="-10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i="1" spc="125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200" i="1" spc="187" baseline="-10416" dirty="0">
                <a:solidFill>
                  <a:srgbClr val="D8D8D8"/>
                </a:solidFill>
                <a:latin typeface="Calibri"/>
                <a:cs typeface="Calibri"/>
              </a:rPr>
              <a:t>n</a:t>
            </a:r>
            <a:r>
              <a:rPr sz="1100" spc="125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9722" y="1266303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(1)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71611" y="2277654"/>
            <a:ext cx="16452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230" algn="l"/>
                <a:tab pos="1566545" algn="l"/>
              </a:tabLst>
            </a:pPr>
            <a:r>
              <a:rPr sz="800" spc="-50" dirty="0">
                <a:solidFill>
                  <a:srgbClr val="F2F2F2"/>
                </a:solidFill>
                <a:latin typeface="Calibri"/>
                <a:cs typeface="Calibri"/>
              </a:rPr>
              <a:t>1</a:t>
            </a:r>
            <a:r>
              <a:rPr sz="800" dirty="0">
                <a:solidFill>
                  <a:srgbClr val="F2F2F2"/>
                </a:solidFill>
                <a:latin typeface="Calibri"/>
                <a:cs typeface="Calibri"/>
              </a:rPr>
              <a:t>	</a:t>
            </a:r>
            <a:r>
              <a:rPr sz="800" spc="-50" dirty="0">
                <a:solidFill>
                  <a:srgbClr val="F2F2F2"/>
                </a:solidFill>
                <a:latin typeface="Calibri"/>
                <a:cs typeface="Calibri"/>
              </a:rPr>
              <a:t>2</a:t>
            </a:r>
            <a:r>
              <a:rPr sz="800" dirty="0">
                <a:solidFill>
                  <a:srgbClr val="F2F2F2"/>
                </a:solidFill>
                <a:latin typeface="Calibri"/>
                <a:cs typeface="Calibri"/>
              </a:rPr>
              <a:t>	</a:t>
            </a:r>
            <a:r>
              <a:rPr sz="800" i="1" spc="35" dirty="0">
                <a:solidFill>
                  <a:srgbClr val="F2F2F2"/>
                </a:solidFill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8522" y="2219552"/>
            <a:ext cx="2798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3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114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114" dirty="0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r>
              <a:rPr sz="1100" spc="114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r>
              <a:rPr sz="1100" spc="5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F2F2F2"/>
                </a:solidFill>
                <a:latin typeface="Calibri"/>
                <a:cs typeface="Calibri"/>
              </a:rPr>
              <a:t>=</a:t>
            </a:r>
            <a:r>
              <a:rPr sz="1100" spc="6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i="1" spc="13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100" i="1" spc="409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130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r>
              <a:rPr sz="1100" i="1" spc="-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F2F2F2"/>
                </a:solidFill>
                <a:latin typeface="Lucida Sans Unicode"/>
                <a:cs typeface="Lucida Sans Unicode"/>
              </a:rPr>
              <a:t>∩</a:t>
            </a:r>
            <a:r>
              <a:rPr sz="1100" spc="-105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i="1" spc="220" dirty="0">
                <a:solidFill>
                  <a:srgbClr val="F2F2F2"/>
                </a:solidFill>
                <a:latin typeface="Calibri"/>
                <a:cs typeface="Calibri"/>
              </a:rPr>
              <a:t>B</a:t>
            </a:r>
            <a:r>
              <a:rPr sz="1100" i="1" spc="229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80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r>
              <a:rPr sz="1100" spc="-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F2F2F2"/>
                </a:solidFill>
                <a:latin typeface="Lucida Sans Unicode"/>
                <a:cs typeface="Lucida Sans Unicode"/>
              </a:rPr>
              <a:t>∪</a:t>
            </a:r>
            <a:r>
              <a:rPr sz="1100" spc="-100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spc="130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r>
              <a:rPr sz="1100" i="1" spc="-1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F2F2F2"/>
                </a:solidFill>
                <a:latin typeface="Lucida Sans Unicode"/>
                <a:cs typeface="Lucida Sans Unicode"/>
              </a:rPr>
              <a:t>∩</a:t>
            </a:r>
            <a:r>
              <a:rPr sz="1100" spc="-100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i="1" spc="220" dirty="0">
                <a:solidFill>
                  <a:srgbClr val="F2F2F2"/>
                </a:solidFill>
                <a:latin typeface="Calibri"/>
                <a:cs typeface="Calibri"/>
              </a:rPr>
              <a:t>B</a:t>
            </a:r>
            <a:r>
              <a:rPr sz="1100" i="1" spc="229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80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r>
              <a:rPr sz="1100" spc="-1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F2F2F2"/>
                </a:solidFill>
                <a:latin typeface="Lucida Sans Unicode"/>
                <a:cs typeface="Lucida Sans Unicode"/>
              </a:rPr>
              <a:t>∪</a:t>
            </a:r>
            <a:r>
              <a:rPr sz="1100" spc="-105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F2F2F2"/>
                </a:solidFill>
                <a:latin typeface="Lucida Sans Unicode"/>
                <a:cs typeface="Lucida Sans Unicode"/>
              </a:rPr>
              <a:t>·</a:t>
            </a:r>
            <a:r>
              <a:rPr sz="1100" spc="-165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F2F2F2"/>
                </a:solidFill>
                <a:latin typeface="Lucida Sans Unicode"/>
                <a:cs typeface="Lucida Sans Unicode"/>
              </a:rPr>
              <a:t>·</a:t>
            </a:r>
            <a:r>
              <a:rPr sz="1100" spc="-170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F2F2F2"/>
                </a:solidFill>
                <a:latin typeface="Lucida Sans Unicode"/>
                <a:cs typeface="Lucida Sans Unicode"/>
              </a:rPr>
              <a:t>·</a:t>
            </a:r>
            <a:r>
              <a:rPr sz="1100" spc="-160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spc="130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r>
              <a:rPr sz="1100" i="1" spc="-1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F2F2F2"/>
                </a:solidFill>
                <a:latin typeface="Lucida Sans Unicode"/>
                <a:cs typeface="Lucida Sans Unicode"/>
              </a:rPr>
              <a:t>∩</a:t>
            </a:r>
            <a:r>
              <a:rPr sz="1100" spc="-100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i="1" spc="220" dirty="0">
                <a:solidFill>
                  <a:srgbClr val="F2F2F2"/>
                </a:solidFill>
                <a:latin typeface="Calibri"/>
                <a:cs typeface="Calibri"/>
              </a:rPr>
              <a:t>B</a:t>
            </a:r>
            <a:r>
              <a:rPr sz="1100" i="1" spc="32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91297" y="2107335"/>
            <a:ext cx="2249170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172335" algn="l"/>
              </a:tabLst>
            </a:pPr>
            <a:r>
              <a:rPr sz="1100" dirty="0">
                <a:solidFill>
                  <a:srgbClr val="F2F2F2"/>
                </a:solidFill>
                <a:latin typeface="Lucida Sans Unicode"/>
                <a:cs typeface="Lucida Sans Unicode"/>
              </a:rPr>
              <a:t>	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98765" y="2385807"/>
            <a:ext cx="284607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295" dirty="0">
                <a:solidFill>
                  <a:srgbClr val="F2F2F2"/>
                </a:solidFill>
                <a:latin typeface="Calibri"/>
                <a:cs typeface="Calibri"/>
              </a:rPr>
              <a:t>=</a:t>
            </a:r>
            <a:r>
              <a:rPr sz="1100" spc="5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i="1" spc="13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130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r>
              <a:rPr sz="1100" i="1" spc="-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F2F2F2"/>
                </a:solidFill>
                <a:latin typeface="Lucida Sans Unicode"/>
                <a:cs typeface="Lucida Sans Unicode"/>
              </a:rPr>
              <a:t>∩</a:t>
            </a:r>
            <a:r>
              <a:rPr sz="1100" spc="-105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i="1" spc="125" dirty="0">
                <a:solidFill>
                  <a:srgbClr val="F2F2F2"/>
                </a:solidFill>
                <a:latin typeface="Calibri"/>
                <a:cs typeface="Calibri"/>
              </a:rPr>
              <a:t>B</a:t>
            </a:r>
            <a:r>
              <a:rPr sz="1200" spc="187" baseline="-10416" dirty="0">
                <a:solidFill>
                  <a:srgbClr val="F2F2F2"/>
                </a:solidFill>
                <a:latin typeface="Calibri"/>
                <a:cs typeface="Calibri"/>
              </a:rPr>
              <a:t>1</a:t>
            </a:r>
            <a:r>
              <a:rPr sz="1100" spc="125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r>
              <a:rPr sz="1100" spc="-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F2F2F2"/>
                </a:solidFill>
                <a:latin typeface="Calibri"/>
                <a:cs typeface="Calibri"/>
              </a:rPr>
              <a:t>+</a:t>
            </a:r>
            <a:r>
              <a:rPr sz="1100" spc="-1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i="1" spc="13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100" i="1" spc="-9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130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r>
              <a:rPr sz="1100" i="1" spc="-1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F2F2F2"/>
                </a:solidFill>
                <a:latin typeface="Lucida Sans Unicode"/>
                <a:cs typeface="Lucida Sans Unicode"/>
              </a:rPr>
              <a:t>∩</a:t>
            </a:r>
            <a:r>
              <a:rPr sz="1100" spc="-100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i="1" spc="125" dirty="0">
                <a:solidFill>
                  <a:srgbClr val="F2F2F2"/>
                </a:solidFill>
                <a:latin typeface="Calibri"/>
                <a:cs typeface="Calibri"/>
              </a:rPr>
              <a:t>B</a:t>
            </a:r>
            <a:r>
              <a:rPr sz="1200" spc="187" baseline="-10416" dirty="0">
                <a:solidFill>
                  <a:srgbClr val="F2F2F2"/>
                </a:solidFill>
                <a:latin typeface="Calibri"/>
                <a:cs typeface="Calibri"/>
              </a:rPr>
              <a:t>2</a:t>
            </a:r>
            <a:r>
              <a:rPr sz="1100" spc="125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r>
              <a:rPr sz="1100" spc="-1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F2F2F2"/>
                </a:solidFill>
                <a:latin typeface="Calibri"/>
                <a:cs typeface="Calibri"/>
              </a:rPr>
              <a:t>+</a:t>
            </a:r>
            <a:r>
              <a:rPr sz="1100" spc="-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400" dirty="0">
                <a:solidFill>
                  <a:srgbClr val="F2F2F2"/>
                </a:solidFill>
                <a:latin typeface="Lucida Sans Unicode"/>
                <a:cs typeface="Lucida Sans Unicode"/>
              </a:rPr>
              <a:t>·</a:t>
            </a:r>
            <a:r>
              <a:rPr sz="1100" spc="-165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F2F2F2"/>
                </a:solidFill>
                <a:latin typeface="Lucida Sans Unicode"/>
                <a:cs typeface="Lucida Sans Unicode"/>
              </a:rPr>
              <a:t>·</a:t>
            </a:r>
            <a:r>
              <a:rPr sz="1100" spc="-170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F2F2F2"/>
                </a:solidFill>
                <a:latin typeface="Lucida Sans Unicode"/>
                <a:cs typeface="Lucida Sans Unicode"/>
              </a:rPr>
              <a:t>·</a:t>
            </a:r>
            <a:r>
              <a:rPr sz="1100" spc="-100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spc="295" dirty="0">
                <a:solidFill>
                  <a:srgbClr val="F2F2F2"/>
                </a:solidFill>
                <a:latin typeface="Calibri"/>
                <a:cs typeface="Calibri"/>
              </a:rPr>
              <a:t>+</a:t>
            </a:r>
            <a:r>
              <a:rPr sz="1100" spc="-1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i="1" spc="13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100" i="1" spc="-9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130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r>
              <a:rPr sz="1100" i="1" spc="-1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F2F2F2"/>
                </a:solidFill>
                <a:latin typeface="Lucida Sans Unicode"/>
                <a:cs typeface="Lucida Sans Unicode"/>
              </a:rPr>
              <a:t>∩</a:t>
            </a:r>
            <a:r>
              <a:rPr sz="1100" spc="-100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i="1" spc="125" dirty="0">
                <a:solidFill>
                  <a:srgbClr val="F2F2F2"/>
                </a:solidFill>
                <a:latin typeface="Calibri"/>
                <a:cs typeface="Calibri"/>
              </a:rPr>
              <a:t>B</a:t>
            </a:r>
            <a:r>
              <a:rPr sz="1200" i="1" spc="187" baseline="-10416" dirty="0">
                <a:solidFill>
                  <a:srgbClr val="F2F2F2"/>
                </a:solidFill>
                <a:latin typeface="Calibri"/>
                <a:cs typeface="Calibri"/>
              </a:rPr>
              <a:t>n</a:t>
            </a:r>
            <a:r>
              <a:rPr sz="1100" spc="125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58419">
              <a:lnSpc>
                <a:spcPct val="100000"/>
              </a:lnSpc>
              <a:spcBef>
                <a:spcPts val="334"/>
              </a:spcBef>
            </a:pP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(as </a:t>
            </a:r>
            <a:r>
              <a:rPr sz="1100" i="1" spc="90" dirty="0">
                <a:solidFill>
                  <a:srgbClr val="F2F2F2"/>
                </a:solidFill>
                <a:latin typeface="Calibri"/>
                <a:cs typeface="Calibri"/>
              </a:rPr>
              <a:t>B</a:t>
            </a:r>
            <a:r>
              <a:rPr sz="1200" i="1" spc="135" baseline="-10416" dirty="0">
                <a:solidFill>
                  <a:srgbClr val="F2F2F2"/>
                </a:solidFill>
                <a:latin typeface="Calibri"/>
                <a:cs typeface="Calibri"/>
              </a:rPr>
              <a:t>i</a:t>
            </a:r>
            <a:r>
              <a:rPr sz="1100" spc="90" dirty="0">
                <a:solidFill>
                  <a:srgbClr val="F2F2F2"/>
                </a:solidFill>
                <a:latin typeface="Tahoma"/>
                <a:cs typeface="Tahoma"/>
              </a:rPr>
              <a:t>’s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2F2F2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mutually</a:t>
            </a:r>
            <a:r>
              <a:rPr sz="1100" spc="-2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2F2F2"/>
                </a:solidFill>
                <a:latin typeface="Tahoma"/>
                <a:cs typeface="Tahoma"/>
              </a:rPr>
              <a:t>exclusive)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36865" y="2972471"/>
            <a:ext cx="784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1635" algn="l"/>
              </a:tabLst>
            </a:pPr>
            <a:r>
              <a:rPr sz="1100" spc="235" dirty="0">
                <a:solidFill>
                  <a:srgbClr val="F2F2F2"/>
                </a:solidFill>
                <a:latin typeface="Calibri"/>
                <a:cs typeface="Calibri"/>
              </a:rPr>
              <a:t>=</a:t>
            </a:r>
            <a:r>
              <a:rPr sz="1100" dirty="0">
                <a:solidFill>
                  <a:srgbClr val="F2F2F2"/>
                </a:solidFill>
                <a:latin typeface="Calibri"/>
                <a:cs typeface="Calibri"/>
              </a:rPr>
              <a:t>	</a:t>
            </a:r>
            <a:r>
              <a:rPr sz="1100" i="1" spc="13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130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r>
              <a:rPr sz="1100" i="1" spc="-1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90" dirty="0">
                <a:solidFill>
                  <a:srgbClr val="F2F2F2"/>
                </a:solidFill>
                <a:latin typeface="Lucida Sans Unicode"/>
                <a:cs typeface="Lucida Sans Unicode"/>
              </a:rPr>
              <a:t>∩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50530" y="2836607"/>
            <a:ext cx="11207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2035" algn="l"/>
              </a:tabLst>
            </a:pPr>
            <a:r>
              <a:rPr sz="800" i="1" spc="45" dirty="0">
                <a:solidFill>
                  <a:srgbClr val="F2F2F2"/>
                </a:solidFill>
                <a:latin typeface="Calibri"/>
                <a:cs typeface="Calibri"/>
              </a:rPr>
              <a:t>n</a:t>
            </a:r>
            <a:r>
              <a:rPr sz="800" i="1" dirty="0">
                <a:solidFill>
                  <a:srgbClr val="F2F2F2"/>
                </a:solidFill>
                <a:latin typeface="Calibri"/>
                <a:cs typeface="Calibri"/>
              </a:rPr>
              <a:t>	</a:t>
            </a:r>
            <a:r>
              <a:rPr sz="800" i="1" spc="45" dirty="0">
                <a:solidFill>
                  <a:srgbClr val="F2F2F2"/>
                </a:solidFill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83106" y="2840849"/>
            <a:ext cx="12553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42035" algn="l"/>
              </a:tabLst>
            </a:pPr>
            <a:r>
              <a:rPr sz="1100" spc="869" dirty="0">
                <a:solidFill>
                  <a:srgbClr val="F2F2F2"/>
                </a:solidFill>
                <a:latin typeface="Lucida Sans Unicode"/>
                <a:cs typeface="Lucida Sans Unicode"/>
              </a:rPr>
              <a:t>Σ</a:t>
            </a:r>
            <a:r>
              <a:rPr sz="1100" dirty="0">
                <a:solidFill>
                  <a:srgbClr val="F2F2F2"/>
                </a:solidFill>
                <a:latin typeface="Lucida Sans Unicode"/>
                <a:cs typeface="Lucida Sans Unicode"/>
              </a:rPr>
              <a:t>	</a:t>
            </a:r>
            <a:r>
              <a:rPr sz="1100" spc="869" dirty="0">
                <a:solidFill>
                  <a:srgbClr val="F2F2F2"/>
                </a:solidFill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96149" y="3176002"/>
            <a:ext cx="2000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solidFill>
                  <a:srgbClr val="F2F2F2"/>
                </a:solidFill>
                <a:latin typeface="Calibri"/>
                <a:cs typeface="Calibri"/>
              </a:rPr>
              <a:t>i</a:t>
            </a:r>
            <a:r>
              <a:rPr sz="800" spc="100" dirty="0">
                <a:solidFill>
                  <a:srgbClr val="F2F2F2"/>
                </a:solidFill>
                <a:latin typeface="Calibri"/>
                <a:cs typeface="Calibri"/>
              </a:rPr>
              <a:t>=1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25915" y="3176002"/>
            <a:ext cx="2000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solidFill>
                  <a:srgbClr val="F2F2F2"/>
                </a:solidFill>
                <a:latin typeface="Calibri"/>
                <a:cs typeface="Calibri"/>
              </a:rPr>
              <a:t>i</a:t>
            </a:r>
            <a:r>
              <a:rPr sz="800" spc="100" dirty="0">
                <a:solidFill>
                  <a:srgbClr val="F2F2F2"/>
                </a:solidFill>
                <a:latin typeface="Calibri"/>
                <a:cs typeface="Calibri"/>
              </a:rPr>
              <a:t>=1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31326" y="3030574"/>
            <a:ext cx="13404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  <a:tab pos="1290320" algn="l"/>
              </a:tabLst>
            </a:pPr>
            <a:r>
              <a:rPr sz="800" i="1" spc="45" dirty="0">
                <a:solidFill>
                  <a:srgbClr val="F2F2F2"/>
                </a:solidFill>
                <a:latin typeface="Calibri"/>
                <a:cs typeface="Calibri"/>
              </a:rPr>
              <a:t>i</a:t>
            </a:r>
            <a:r>
              <a:rPr sz="800" i="1" dirty="0">
                <a:solidFill>
                  <a:srgbClr val="F2F2F2"/>
                </a:solidFill>
                <a:latin typeface="Calibri"/>
                <a:cs typeface="Calibri"/>
              </a:rPr>
              <a:t>	</a:t>
            </a:r>
            <a:r>
              <a:rPr sz="800" i="1" spc="45" dirty="0">
                <a:solidFill>
                  <a:srgbClr val="F2F2F2"/>
                </a:solidFill>
                <a:latin typeface="Calibri"/>
                <a:cs typeface="Calibri"/>
              </a:rPr>
              <a:t>i</a:t>
            </a:r>
            <a:r>
              <a:rPr sz="800" i="1" dirty="0">
                <a:solidFill>
                  <a:srgbClr val="F2F2F2"/>
                </a:solidFill>
                <a:latin typeface="Calibri"/>
                <a:cs typeface="Calibri"/>
              </a:rPr>
              <a:t>	</a:t>
            </a:r>
            <a:r>
              <a:rPr sz="800" i="1" spc="45" dirty="0">
                <a:solidFill>
                  <a:srgbClr val="F2F2F2"/>
                </a:solid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26234" y="2972471"/>
            <a:ext cx="1505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2300" algn="l"/>
              </a:tabLst>
            </a:pPr>
            <a:r>
              <a:rPr sz="1100" i="1" spc="220" dirty="0">
                <a:solidFill>
                  <a:srgbClr val="F2F2F2"/>
                </a:solidFill>
                <a:latin typeface="Calibri"/>
                <a:cs typeface="Calibri"/>
              </a:rPr>
              <a:t>B</a:t>
            </a:r>
            <a:r>
              <a:rPr sz="1100" i="1" spc="9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80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r>
              <a:rPr sz="1100" spc="6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245" dirty="0">
                <a:solidFill>
                  <a:srgbClr val="F2F2F2"/>
                </a:solidFill>
                <a:latin typeface="Calibri"/>
                <a:cs typeface="Calibri"/>
              </a:rPr>
              <a:t>=</a:t>
            </a:r>
            <a:r>
              <a:rPr sz="1100" dirty="0">
                <a:solidFill>
                  <a:srgbClr val="F2F2F2"/>
                </a:solidFill>
                <a:latin typeface="Calibri"/>
                <a:cs typeface="Calibri"/>
              </a:rPr>
              <a:t>	</a:t>
            </a:r>
            <a:r>
              <a:rPr sz="1100" i="1" spc="13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90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90" dirty="0">
                <a:solidFill>
                  <a:srgbClr val="F2F2F2"/>
                </a:solidFill>
                <a:latin typeface="Calibri"/>
                <a:cs typeface="Calibri"/>
              </a:rPr>
              <a:t>A</a:t>
            </a:r>
            <a:r>
              <a:rPr sz="1100" spc="90" dirty="0">
                <a:solidFill>
                  <a:srgbClr val="F2F2F2"/>
                </a:solidFill>
                <a:latin typeface="Lucida Sans Unicode"/>
                <a:cs typeface="Lucida Sans Unicode"/>
              </a:rPr>
              <a:t>|</a:t>
            </a:r>
            <a:r>
              <a:rPr sz="1100" i="1" spc="90" dirty="0">
                <a:solidFill>
                  <a:srgbClr val="F2F2F2"/>
                </a:solidFill>
                <a:latin typeface="Calibri"/>
                <a:cs typeface="Calibri"/>
              </a:rPr>
              <a:t>B</a:t>
            </a:r>
            <a:r>
              <a:rPr sz="1100" i="1" spc="10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105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r>
              <a:rPr sz="1100" i="1" spc="10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100" i="1" spc="-9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150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150" dirty="0">
                <a:solidFill>
                  <a:srgbClr val="F2F2F2"/>
                </a:solidFill>
                <a:latin typeface="Calibri"/>
                <a:cs typeface="Calibri"/>
              </a:rPr>
              <a:t>B</a:t>
            </a:r>
            <a:r>
              <a:rPr sz="1100" i="1" spc="10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1" name="object 4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Probability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Theorem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33984" y="512761"/>
            <a:ext cx="425450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1610" marR="43180" indent="-13144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3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Let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B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B</a:t>
            </a:r>
            <a:r>
              <a:rPr sz="1200" spc="157" baseline="-10416" dirty="0">
                <a:latin typeface="Calibri"/>
                <a:cs typeface="Calibri"/>
              </a:rPr>
              <a:t>2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60" dirty="0">
                <a:latin typeface="Calibri"/>
                <a:cs typeface="Calibri"/>
              </a:rPr>
              <a:t>B</a:t>
            </a:r>
            <a:r>
              <a:rPr sz="1200" i="1" spc="240" baseline="-10416" dirty="0">
                <a:latin typeface="Calibri"/>
                <a:cs typeface="Calibri"/>
              </a:rPr>
              <a:t>n</a:t>
            </a:r>
            <a:r>
              <a:rPr sz="1200" i="1" spc="284" baseline="-10416" dirty="0">
                <a:latin typeface="Calibri"/>
                <a:cs typeface="Calibri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exhaustive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mutually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exclusive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events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such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each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these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events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has </a:t>
            </a:r>
            <a:r>
              <a:rPr sz="1100" spc="-25" dirty="0">
                <a:latin typeface="Tahoma"/>
                <a:cs typeface="Tahoma"/>
              </a:rPr>
              <a:t>positive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probabilities.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any </a:t>
            </a:r>
            <a:r>
              <a:rPr sz="1100" spc="-40" dirty="0">
                <a:latin typeface="Tahoma"/>
                <a:cs typeface="Tahoma"/>
              </a:rPr>
              <a:t>event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70" dirty="0">
                <a:latin typeface="Calibri"/>
                <a:cs typeface="Calibri"/>
              </a:rPr>
              <a:t>A</a:t>
            </a:r>
            <a:r>
              <a:rPr sz="1100" spc="70" dirty="0">
                <a:latin typeface="Tahoma"/>
                <a:cs typeface="Tahoma"/>
              </a:rPr>
              <a:t>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total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probability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theorem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says,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3984" y="1469833"/>
            <a:ext cx="4225290" cy="630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88595" algn="ctr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latin typeface="Calibri"/>
                <a:cs typeface="Calibri"/>
              </a:rPr>
              <a:t>i</a:t>
            </a:r>
            <a:r>
              <a:rPr sz="800" spc="100" dirty="0">
                <a:latin typeface="Calibri"/>
                <a:cs typeface="Calibri"/>
              </a:rPr>
              <a:t>=1</a:t>
            </a:r>
            <a:endParaRPr sz="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800" dirty="0">
              <a:latin typeface="Calibri"/>
              <a:cs typeface="Calibri"/>
            </a:endParaRPr>
          </a:p>
          <a:p>
            <a:pPr marL="181610" marR="43180" indent="-131445">
              <a:lnSpc>
                <a:spcPct val="102600"/>
              </a:lnSpc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b="1" spc="-30" dirty="0">
                <a:latin typeface="Tahoma"/>
                <a:cs typeface="Tahoma"/>
              </a:rPr>
              <a:t>Proof:</a:t>
            </a:r>
            <a:r>
              <a:rPr sz="1100" b="1" spc="10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Since, </a:t>
            </a:r>
            <a:r>
              <a:rPr sz="1100" i="1" spc="105" dirty="0">
                <a:latin typeface="Calibri"/>
                <a:cs typeface="Calibri"/>
              </a:rPr>
              <a:t>B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B</a:t>
            </a:r>
            <a:r>
              <a:rPr sz="1200" spc="157" baseline="-10416" dirty="0">
                <a:latin typeface="Calibri"/>
                <a:cs typeface="Calibri"/>
              </a:rPr>
              <a:t>2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60" dirty="0">
                <a:latin typeface="Calibri"/>
                <a:cs typeface="Calibri"/>
              </a:rPr>
              <a:t>B</a:t>
            </a:r>
            <a:r>
              <a:rPr sz="1200" i="1" spc="240" baseline="-10416" dirty="0">
                <a:latin typeface="Calibri"/>
                <a:cs typeface="Calibri"/>
              </a:rPr>
              <a:t>n</a:t>
            </a:r>
            <a:r>
              <a:rPr sz="1200" i="1" spc="270" baseline="-10416" dirty="0">
                <a:latin typeface="Calibri"/>
                <a:cs typeface="Calibri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exhaustive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i.e.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10" dirty="0">
                <a:latin typeface="Tahoma"/>
                <a:cs typeface="Tahoma"/>
              </a:rPr>
              <a:t>their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union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covers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whole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space),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75" dirty="0">
                <a:latin typeface="Calibri"/>
                <a:cs typeface="Calibri"/>
              </a:rPr>
              <a:t>A</a:t>
            </a:r>
            <a:r>
              <a:rPr sz="1100" i="1" spc="4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30" dirty="0">
                <a:latin typeface="Calibri"/>
                <a:cs typeface="Calibri"/>
              </a:rPr>
              <a:t>(</a:t>
            </a:r>
            <a:r>
              <a:rPr sz="1100" i="1" spc="130" dirty="0">
                <a:latin typeface="Calibri"/>
                <a:cs typeface="Calibri"/>
              </a:rPr>
              <a:t>A</a:t>
            </a:r>
            <a:r>
              <a:rPr sz="1100" i="1" spc="-2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B</a:t>
            </a:r>
            <a:r>
              <a:rPr sz="1200" spc="187" baseline="-10416" dirty="0">
                <a:latin typeface="Calibri"/>
                <a:cs typeface="Calibri"/>
              </a:rPr>
              <a:t>1</a:t>
            </a:r>
            <a:r>
              <a:rPr sz="1100" spc="125" dirty="0">
                <a:latin typeface="Calibri"/>
                <a:cs typeface="Calibri"/>
              </a:rPr>
              <a:t>)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Calibri"/>
                <a:cs typeface="Calibri"/>
              </a:rPr>
              <a:t>(</a:t>
            </a:r>
            <a:r>
              <a:rPr sz="1100" i="1" spc="130" dirty="0">
                <a:latin typeface="Calibri"/>
                <a:cs typeface="Calibri"/>
              </a:rPr>
              <a:t>A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B</a:t>
            </a:r>
            <a:r>
              <a:rPr sz="1200" spc="187" baseline="-10416" dirty="0">
                <a:latin typeface="Calibri"/>
                <a:cs typeface="Calibri"/>
              </a:rPr>
              <a:t>2</a:t>
            </a:r>
            <a:r>
              <a:rPr sz="1100" spc="125" dirty="0">
                <a:latin typeface="Calibri"/>
                <a:cs typeface="Calibri"/>
              </a:rPr>
              <a:t>)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Calibri"/>
                <a:cs typeface="Calibri"/>
              </a:rPr>
              <a:t>(</a:t>
            </a:r>
            <a:r>
              <a:rPr sz="1100" i="1" spc="130" dirty="0">
                <a:latin typeface="Calibri"/>
                <a:cs typeface="Calibri"/>
              </a:rPr>
              <a:t>A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B</a:t>
            </a:r>
            <a:r>
              <a:rPr sz="1200" i="1" spc="187" baseline="-10416" dirty="0">
                <a:latin typeface="Calibri"/>
                <a:cs typeface="Calibri"/>
              </a:rPr>
              <a:t>n</a:t>
            </a:r>
            <a:r>
              <a:rPr sz="1100" spc="125" dirty="0">
                <a:latin typeface="Calibri"/>
                <a:cs typeface="Calibri"/>
              </a:rPr>
              <a:t>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9722" y="1266303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(1)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71611" y="2277654"/>
            <a:ext cx="16452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230" algn="l"/>
                <a:tab pos="1566545" algn="l"/>
              </a:tabLst>
            </a:pPr>
            <a:r>
              <a:rPr sz="800" spc="-50" dirty="0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r>
              <a:rPr sz="800" dirty="0">
                <a:solidFill>
                  <a:srgbClr val="D8D8D8"/>
                </a:solidFill>
                <a:latin typeface="Calibri"/>
                <a:cs typeface="Calibri"/>
              </a:rPr>
              <a:t>	</a:t>
            </a:r>
            <a:r>
              <a:rPr sz="800" spc="-50" dirty="0">
                <a:solidFill>
                  <a:srgbClr val="D8D8D8"/>
                </a:solidFill>
                <a:latin typeface="Calibri"/>
                <a:cs typeface="Calibri"/>
              </a:rPr>
              <a:t>2</a:t>
            </a:r>
            <a:r>
              <a:rPr sz="800" dirty="0">
                <a:solidFill>
                  <a:srgbClr val="D8D8D8"/>
                </a:solidFill>
                <a:latin typeface="Calibri"/>
                <a:cs typeface="Calibri"/>
              </a:rPr>
              <a:t>	</a:t>
            </a:r>
            <a:r>
              <a:rPr sz="800" i="1" spc="35" dirty="0">
                <a:solidFill>
                  <a:srgbClr val="D8D8D8"/>
                </a:solidFill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8522" y="2219552"/>
            <a:ext cx="2798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14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14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spc="114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spc="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100" spc="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409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3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i="1" spc="-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∩</a:t>
            </a:r>
            <a:r>
              <a:rPr sz="1100" spc="-10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i="1" spc="220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100" i="1" spc="229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80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spc="-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∪</a:t>
            </a:r>
            <a:r>
              <a:rPr sz="1100" spc="-10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13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i="1" spc="-1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∩</a:t>
            </a:r>
            <a:r>
              <a:rPr sz="1100" spc="-10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i="1" spc="220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100" i="1" spc="229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80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spc="-1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∪</a:t>
            </a:r>
            <a:r>
              <a:rPr sz="1100" spc="-10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100" spc="-16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100" spc="-17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100" spc="-16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13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i="1" spc="-1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∩</a:t>
            </a:r>
            <a:r>
              <a:rPr sz="1100" spc="-10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i="1" spc="220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100" i="1" spc="32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91297" y="2107335"/>
            <a:ext cx="2249170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172335" algn="l"/>
              </a:tabLst>
            </a:pPr>
            <a:r>
              <a:rPr sz="1100" dirty="0">
                <a:solidFill>
                  <a:srgbClr val="D8D8D8"/>
                </a:solidFill>
                <a:latin typeface="Lucida Sans Unicode"/>
                <a:cs typeface="Lucida Sans Unicode"/>
              </a:rPr>
              <a:t>	 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198765" y="2385807"/>
            <a:ext cx="284607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295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100" spc="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3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i="1" spc="-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∩</a:t>
            </a:r>
            <a:r>
              <a:rPr sz="1100" spc="-10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i="1" spc="125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200" spc="187" baseline="-10416" dirty="0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r>
              <a:rPr sz="1100" spc="125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spc="-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D8D8D8"/>
                </a:solidFill>
                <a:latin typeface="Calibri"/>
                <a:cs typeface="Calibri"/>
              </a:rPr>
              <a:t>+</a:t>
            </a:r>
            <a:r>
              <a:rPr sz="1100" spc="-1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9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3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i="1" spc="-1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∩</a:t>
            </a:r>
            <a:r>
              <a:rPr sz="1100" spc="-10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i="1" spc="125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200" spc="187" baseline="-10416" dirty="0">
                <a:solidFill>
                  <a:srgbClr val="D8D8D8"/>
                </a:solidFill>
                <a:latin typeface="Calibri"/>
                <a:cs typeface="Calibri"/>
              </a:rPr>
              <a:t>2</a:t>
            </a:r>
            <a:r>
              <a:rPr sz="1100" spc="125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spc="-1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D8D8D8"/>
                </a:solidFill>
                <a:latin typeface="Calibri"/>
                <a:cs typeface="Calibri"/>
              </a:rPr>
              <a:t>+</a:t>
            </a:r>
            <a:r>
              <a:rPr sz="1100" spc="-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400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100" spc="-16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100" spc="-17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100" spc="-10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295" dirty="0">
                <a:solidFill>
                  <a:srgbClr val="D8D8D8"/>
                </a:solidFill>
                <a:latin typeface="Calibri"/>
                <a:cs typeface="Calibri"/>
              </a:rPr>
              <a:t>+</a:t>
            </a:r>
            <a:r>
              <a:rPr sz="1100" spc="-1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9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3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i="1" spc="-1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∩</a:t>
            </a:r>
            <a:r>
              <a:rPr sz="1100" spc="-10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i="1" spc="125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200" i="1" spc="187" baseline="-10416" dirty="0">
                <a:solidFill>
                  <a:srgbClr val="D8D8D8"/>
                </a:solidFill>
                <a:latin typeface="Calibri"/>
                <a:cs typeface="Calibri"/>
              </a:rPr>
              <a:t>n</a:t>
            </a:r>
            <a:r>
              <a:rPr sz="1100" spc="125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58419">
              <a:lnSpc>
                <a:spcPct val="100000"/>
              </a:lnSpc>
              <a:spcBef>
                <a:spcPts val="334"/>
              </a:spcBef>
            </a:pP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(as </a:t>
            </a:r>
            <a:r>
              <a:rPr sz="1100" i="1" spc="90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200" i="1" spc="135" baseline="-10416" dirty="0">
                <a:solidFill>
                  <a:srgbClr val="D8D8D8"/>
                </a:solidFill>
                <a:latin typeface="Calibri"/>
                <a:cs typeface="Calibri"/>
              </a:rPr>
              <a:t>i</a:t>
            </a:r>
            <a:r>
              <a:rPr sz="1100" spc="90" dirty="0">
                <a:solidFill>
                  <a:srgbClr val="D8D8D8"/>
                </a:solidFill>
                <a:latin typeface="Tahoma"/>
                <a:cs typeface="Tahoma"/>
              </a:rPr>
              <a:t>’s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D8D8D8"/>
                </a:solidFill>
                <a:latin typeface="Tahoma"/>
                <a:cs typeface="Tahoma"/>
              </a:rPr>
              <a:t>are</a:t>
            </a:r>
            <a:r>
              <a:rPr sz="1100" spc="-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mutually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exclusive)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36865" y="2972471"/>
            <a:ext cx="784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1635" algn="l"/>
              </a:tabLst>
            </a:pPr>
            <a:r>
              <a:rPr sz="1100" spc="235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100" dirty="0">
                <a:solidFill>
                  <a:srgbClr val="D8D8D8"/>
                </a:solidFill>
                <a:latin typeface="Calibri"/>
                <a:cs typeface="Calibri"/>
              </a:rPr>
              <a:t>	</a:t>
            </a: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3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30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i="1" spc="-1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90" dirty="0">
                <a:solidFill>
                  <a:srgbClr val="D8D8D8"/>
                </a:solidFill>
                <a:latin typeface="Lucida Sans Unicode"/>
                <a:cs typeface="Lucida Sans Unicode"/>
              </a:rPr>
              <a:t>∩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50530" y="2836607"/>
            <a:ext cx="11207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2035" algn="l"/>
              </a:tabLst>
            </a:pPr>
            <a:r>
              <a:rPr sz="800" i="1" spc="45" dirty="0">
                <a:solidFill>
                  <a:srgbClr val="D8D8D8"/>
                </a:solidFill>
                <a:latin typeface="Calibri"/>
                <a:cs typeface="Calibri"/>
              </a:rPr>
              <a:t>n</a:t>
            </a:r>
            <a:r>
              <a:rPr sz="800" i="1" dirty="0">
                <a:solidFill>
                  <a:srgbClr val="D8D8D8"/>
                </a:solidFill>
                <a:latin typeface="Calibri"/>
                <a:cs typeface="Calibri"/>
              </a:rPr>
              <a:t>	</a:t>
            </a:r>
            <a:r>
              <a:rPr sz="800" i="1" spc="45" dirty="0">
                <a:solidFill>
                  <a:srgbClr val="D8D8D8"/>
                </a:solidFill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8574" y="2987357"/>
            <a:ext cx="12553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42035" algn="l"/>
              </a:tabLst>
            </a:pPr>
            <a:r>
              <a:rPr sz="1100" spc="869" dirty="0">
                <a:solidFill>
                  <a:srgbClr val="D8D8D8"/>
                </a:solidFill>
                <a:latin typeface="Lucida Sans Unicode"/>
                <a:cs typeface="Lucida Sans Unicode"/>
              </a:rPr>
              <a:t>Σ</a:t>
            </a:r>
            <a:r>
              <a:rPr sz="1100" dirty="0">
                <a:solidFill>
                  <a:srgbClr val="D8D8D8"/>
                </a:solidFill>
                <a:latin typeface="Lucida Sans Unicode"/>
                <a:cs typeface="Lucida Sans Unicode"/>
              </a:rPr>
              <a:t>	</a:t>
            </a:r>
            <a:r>
              <a:rPr sz="1100" spc="869" dirty="0">
                <a:solidFill>
                  <a:srgbClr val="D8D8D8"/>
                </a:solidFill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96149" y="3176002"/>
            <a:ext cx="12293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2035" algn="l"/>
              </a:tabLst>
            </a:pPr>
            <a:r>
              <a:rPr sz="800" i="1" spc="100" dirty="0">
                <a:solidFill>
                  <a:srgbClr val="D8D8D8"/>
                </a:solidFill>
                <a:latin typeface="Calibri"/>
                <a:cs typeface="Calibri"/>
              </a:rPr>
              <a:t>i</a:t>
            </a:r>
            <a:r>
              <a:rPr sz="800" spc="100" dirty="0">
                <a:solidFill>
                  <a:srgbClr val="D8D8D8"/>
                </a:solidFill>
                <a:latin typeface="Calibri"/>
                <a:cs typeface="Calibri"/>
              </a:rPr>
              <a:t>=1</a:t>
            </a:r>
            <a:r>
              <a:rPr sz="800" dirty="0">
                <a:solidFill>
                  <a:srgbClr val="D8D8D8"/>
                </a:solidFill>
                <a:latin typeface="Calibri"/>
                <a:cs typeface="Calibri"/>
              </a:rPr>
              <a:t>	</a:t>
            </a:r>
            <a:r>
              <a:rPr sz="800" i="1" spc="100" dirty="0">
                <a:solidFill>
                  <a:srgbClr val="D8D8D8"/>
                </a:solidFill>
                <a:latin typeface="Calibri"/>
                <a:cs typeface="Calibri"/>
              </a:rPr>
              <a:t>i</a:t>
            </a:r>
            <a:r>
              <a:rPr sz="800" spc="100" dirty="0">
                <a:solidFill>
                  <a:srgbClr val="D8D8D8"/>
                </a:solidFill>
                <a:latin typeface="Calibri"/>
                <a:cs typeface="Calibri"/>
              </a:rPr>
              <a:t>=1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31326" y="3030574"/>
            <a:ext cx="13404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  <a:tab pos="1290320" algn="l"/>
              </a:tabLst>
            </a:pPr>
            <a:r>
              <a:rPr sz="800" i="1" spc="45" dirty="0">
                <a:solidFill>
                  <a:srgbClr val="D8D8D8"/>
                </a:solidFill>
                <a:latin typeface="Calibri"/>
                <a:cs typeface="Calibri"/>
              </a:rPr>
              <a:t>i</a:t>
            </a:r>
            <a:r>
              <a:rPr sz="800" i="1" dirty="0">
                <a:solidFill>
                  <a:srgbClr val="D8D8D8"/>
                </a:solidFill>
                <a:latin typeface="Calibri"/>
                <a:cs typeface="Calibri"/>
              </a:rPr>
              <a:t>	</a:t>
            </a:r>
            <a:r>
              <a:rPr sz="800" i="1" spc="45" dirty="0">
                <a:solidFill>
                  <a:srgbClr val="D8D8D8"/>
                </a:solidFill>
                <a:latin typeface="Calibri"/>
                <a:cs typeface="Calibri"/>
              </a:rPr>
              <a:t>i</a:t>
            </a:r>
            <a:r>
              <a:rPr sz="800" i="1" dirty="0">
                <a:solidFill>
                  <a:srgbClr val="D8D8D8"/>
                </a:solidFill>
                <a:latin typeface="Calibri"/>
                <a:cs typeface="Calibri"/>
              </a:rPr>
              <a:t>	</a:t>
            </a:r>
            <a:r>
              <a:rPr sz="800" i="1" spc="45" dirty="0">
                <a:solidFill>
                  <a:srgbClr val="D8D8D8"/>
                </a:solid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026234" y="2972471"/>
            <a:ext cx="1505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2300" algn="l"/>
              </a:tabLst>
            </a:pPr>
            <a:r>
              <a:rPr sz="1100" i="1" spc="220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100" i="1" spc="9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80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spc="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245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100" dirty="0">
                <a:solidFill>
                  <a:srgbClr val="D8D8D8"/>
                </a:solidFill>
                <a:latin typeface="Calibri"/>
                <a:cs typeface="Calibri"/>
              </a:rPr>
              <a:t>	</a:t>
            </a: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9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90" dirty="0">
                <a:solidFill>
                  <a:srgbClr val="D8D8D8"/>
                </a:solidFill>
                <a:latin typeface="Calibri"/>
                <a:cs typeface="Calibri"/>
              </a:rPr>
              <a:t>A</a:t>
            </a:r>
            <a:r>
              <a:rPr sz="1100" spc="90" dirty="0">
                <a:solidFill>
                  <a:srgbClr val="D8D8D8"/>
                </a:solidFill>
                <a:latin typeface="Lucida Sans Unicode"/>
                <a:cs typeface="Lucida Sans Unicode"/>
              </a:rPr>
              <a:t>|</a:t>
            </a:r>
            <a:r>
              <a:rPr sz="1100" i="1" spc="90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100" i="1" spc="10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05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i="1" spc="10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9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5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50" dirty="0">
                <a:solidFill>
                  <a:srgbClr val="D8D8D8"/>
                </a:solidFill>
                <a:latin typeface="Calibri"/>
                <a:cs typeface="Calibri"/>
              </a:rPr>
              <a:t>B</a:t>
            </a:r>
            <a:r>
              <a:rPr sz="1100" i="1" spc="10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30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535976" y="3346348"/>
            <a:ext cx="1536065" cy="89768"/>
          </a:xfrm>
          <a:prstGeom prst="rect">
            <a:avLst/>
          </a:prstGeom>
          <a:solidFill>
            <a:srgbClr val="262685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720"/>
              </a:lnSpc>
            </a:pPr>
            <a:endParaRPr sz="600" dirty="0">
              <a:latin typeface="Arial MT"/>
              <a:cs typeface="Arial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B470032-FB1A-7C84-5933-DEEFEC731D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1302" y="1176537"/>
            <a:ext cx="1501338" cy="43565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Probability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Theorem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33984" y="512761"/>
            <a:ext cx="425450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1610" marR="43180" indent="-13144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3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Let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B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B</a:t>
            </a:r>
            <a:r>
              <a:rPr sz="1200" spc="157" baseline="-10416" dirty="0">
                <a:latin typeface="Calibri"/>
                <a:cs typeface="Calibri"/>
              </a:rPr>
              <a:t>2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60" dirty="0">
                <a:latin typeface="Calibri"/>
                <a:cs typeface="Calibri"/>
              </a:rPr>
              <a:t>B</a:t>
            </a:r>
            <a:r>
              <a:rPr sz="1200" i="1" spc="240" baseline="-10416" dirty="0">
                <a:latin typeface="Calibri"/>
                <a:cs typeface="Calibri"/>
              </a:rPr>
              <a:t>n</a:t>
            </a:r>
            <a:r>
              <a:rPr sz="1200" i="1" spc="284" baseline="-10416" dirty="0">
                <a:latin typeface="Calibri"/>
                <a:cs typeface="Calibri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exhaustive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mutually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exclusive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events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such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each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these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events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has </a:t>
            </a:r>
            <a:r>
              <a:rPr sz="1100" spc="-25" dirty="0">
                <a:latin typeface="Tahoma"/>
                <a:cs typeface="Tahoma"/>
              </a:rPr>
              <a:t>positive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probabilities.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any </a:t>
            </a:r>
            <a:r>
              <a:rPr sz="1100" spc="-40" dirty="0">
                <a:latin typeface="Tahoma"/>
                <a:cs typeface="Tahoma"/>
              </a:rPr>
              <a:t>event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70" dirty="0">
                <a:latin typeface="Calibri"/>
                <a:cs typeface="Calibri"/>
              </a:rPr>
              <a:t>A</a:t>
            </a:r>
            <a:r>
              <a:rPr sz="1100" spc="70" dirty="0">
                <a:latin typeface="Tahoma"/>
                <a:cs typeface="Tahoma"/>
              </a:rPr>
              <a:t>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total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probability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theorem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says,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02789" y="1130438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35352" y="1134680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869" dirty="0">
                <a:latin typeface="Lucida Sans Unicode"/>
                <a:cs typeface="Lucida Sans Unicode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8117" y="1324405"/>
            <a:ext cx="42608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6555" algn="l"/>
              </a:tabLst>
            </a:pPr>
            <a:r>
              <a:rPr sz="800" i="1" spc="45" dirty="0">
                <a:latin typeface="Calibri"/>
                <a:cs typeface="Calibri"/>
              </a:rPr>
              <a:t>i</a:t>
            </a:r>
            <a:r>
              <a:rPr sz="800" i="1" dirty="0">
                <a:latin typeface="Calibri"/>
                <a:cs typeface="Calibri"/>
              </a:rPr>
              <a:t>	</a:t>
            </a:r>
            <a:r>
              <a:rPr sz="800" i="1" spc="45" dirty="0"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30768" y="1266303"/>
            <a:ext cx="16236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40410" algn="l"/>
              </a:tabLst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(</a:t>
            </a:r>
            <a:r>
              <a:rPr sz="1100" i="1" spc="110" dirty="0">
                <a:latin typeface="Calibri"/>
                <a:cs typeface="Calibri"/>
              </a:rPr>
              <a:t>A</a:t>
            </a:r>
            <a:r>
              <a:rPr sz="1100" spc="110" dirty="0">
                <a:latin typeface="Calibri"/>
                <a:cs typeface="Calibri"/>
              </a:rPr>
              <a:t>)</a:t>
            </a:r>
            <a:r>
              <a:rPr sz="1100" spc="65" dirty="0">
                <a:latin typeface="Calibri"/>
                <a:cs typeface="Calibri"/>
              </a:rPr>
              <a:t> </a:t>
            </a:r>
            <a:r>
              <a:rPr sz="1100" spc="24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90" dirty="0">
                <a:latin typeface="Calibri"/>
                <a:cs typeface="Calibri"/>
              </a:rPr>
              <a:t>(</a:t>
            </a:r>
            <a:r>
              <a:rPr sz="1100" i="1" spc="90" dirty="0">
                <a:latin typeface="Calibri"/>
                <a:cs typeface="Calibri"/>
              </a:rPr>
              <a:t>A</a:t>
            </a:r>
            <a:r>
              <a:rPr sz="1100" spc="90" dirty="0">
                <a:latin typeface="Lucida Sans Unicode"/>
                <a:cs typeface="Lucida Sans Unicode"/>
              </a:rPr>
              <a:t>|</a:t>
            </a:r>
            <a:r>
              <a:rPr sz="1100" i="1" spc="90" dirty="0">
                <a:latin typeface="Calibri"/>
                <a:cs typeface="Calibri"/>
              </a:rPr>
              <a:t>B</a:t>
            </a:r>
            <a:r>
              <a:rPr sz="1100" i="1" spc="95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)</a:t>
            </a:r>
            <a:r>
              <a:rPr sz="1100" i="1" spc="105" dirty="0">
                <a:latin typeface="Calibri"/>
                <a:cs typeface="Calibri"/>
              </a:rPr>
              <a:t>P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150" dirty="0">
                <a:latin typeface="Calibri"/>
                <a:cs typeface="Calibri"/>
              </a:rPr>
              <a:t>(</a:t>
            </a:r>
            <a:r>
              <a:rPr sz="1100" i="1" spc="150" dirty="0">
                <a:latin typeface="Calibri"/>
                <a:cs typeface="Calibri"/>
              </a:rPr>
              <a:t>B</a:t>
            </a:r>
            <a:r>
              <a:rPr sz="1100" i="1" spc="100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33984" y="1469833"/>
            <a:ext cx="4225290" cy="6305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88595" algn="ctr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latin typeface="Calibri"/>
                <a:cs typeface="Calibri"/>
              </a:rPr>
              <a:t>i</a:t>
            </a:r>
            <a:r>
              <a:rPr sz="800" spc="100" dirty="0">
                <a:latin typeface="Calibri"/>
                <a:cs typeface="Calibri"/>
              </a:rPr>
              <a:t>=1</a:t>
            </a:r>
            <a:endParaRPr sz="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800" dirty="0">
              <a:latin typeface="Calibri"/>
              <a:cs typeface="Calibri"/>
            </a:endParaRPr>
          </a:p>
          <a:p>
            <a:pPr marL="181610" marR="43180" indent="-131445">
              <a:lnSpc>
                <a:spcPct val="102600"/>
              </a:lnSpc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b="1" spc="-30" dirty="0">
                <a:latin typeface="Tahoma"/>
                <a:cs typeface="Tahoma"/>
              </a:rPr>
              <a:t>Proof:</a:t>
            </a:r>
            <a:r>
              <a:rPr sz="1100" b="1" spc="10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Since, </a:t>
            </a:r>
            <a:r>
              <a:rPr sz="1100" i="1" spc="105" dirty="0">
                <a:latin typeface="Calibri"/>
                <a:cs typeface="Calibri"/>
              </a:rPr>
              <a:t>B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B</a:t>
            </a:r>
            <a:r>
              <a:rPr sz="1200" spc="157" baseline="-10416" dirty="0">
                <a:latin typeface="Calibri"/>
                <a:cs typeface="Calibri"/>
              </a:rPr>
              <a:t>2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60" dirty="0">
                <a:latin typeface="Calibri"/>
                <a:cs typeface="Calibri"/>
              </a:rPr>
              <a:t>B</a:t>
            </a:r>
            <a:r>
              <a:rPr sz="1200" i="1" spc="240" baseline="-10416" dirty="0">
                <a:latin typeface="Calibri"/>
                <a:cs typeface="Calibri"/>
              </a:rPr>
              <a:t>n</a:t>
            </a:r>
            <a:r>
              <a:rPr sz="1200" i="1" spc="270" baseline="-10416" dirty="0">
                <a:latin typeface="Calibri"/>
                <a:cs typeface="Calibri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exhaustive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i.e.</a:t>
            </a:r>
            <a:r>
              <a:rPr sz="1100" spc="-20" dirty="0">
                <a:latin typeface="Tahoma"/>
                <a:cs typeface="Tahoma"/>
              </a:rPr>
              <a:t>, </a:t>
            </a:r>
            <a:r>
              <a:rPr sz="1100" spc="-10" dirty="0">
                <a:latin typeface="Tahoma"/>
                <a:cs typeface="Tahoma"/>
              </a:rPr>
              <a:t>their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union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covers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whole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space),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175" dirty="0">
                <a:latin typeface="Calibri"/>
                <a:cs typeface="Calibri"/>
              </a:rPr>
              <a:t>A</a:t>
            </a:r>
            <a:r>
              <a:rPr sz="1100" i="1" spc="4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130" dirty="0">
                <a:latin typeface="Calibri"/>
                <a:cs typeface="Calibri"/>
              </a:rPr>
              <a:t>(</a:t>
            </a:r>
            <a:r>
              <a:rPr sz="1100" i="1" spc="130" dirty="0">
                <a:latin typeface="Calibri"/>
                <a:cs typeface="Calibri"/>
              </a:rPr>
              <a:t>A</a:t>
            </a:r>
            <a:r>
              <a:rPr sz="1100" i="1" spc="-2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B</a:t>
            </a:r>
            <a:r>
              <a:rPr sz="1200" spc="187" baseline="-10416" dirty="0">
                <a:latin typeface="Calibri"/>
                <a:cs typeface="Calibri"/>
              </a:rPr>
              <a:t>1</a:t>
            </a:r>
            <a:r>
              <a:rPr sz="1100" spc="125" dirty="0">
                <a:latin typeface="Calibri"/>
                <a:cs typeface="Calibri"/>
              </a:rPr>
              <a:t>)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Calibri"/>
                <a:cs typeface="Calibri"/>
              </a:rPr>
              <a:t>(</a:t>
            </a:r>
            <a:r>
              <a:rPr sz="1100" i="1" spc="130" dirty="0">
                <a:latin typeface="Calibri"/>
                <a:cs typeface="Calibri"/>
              </a:rPr>
              <a:t>A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B</a:t>
            </a:r>
            <a:r>
              <a:rPr sz="1200" spc="187" baseline="-10416" dirty="0">
                <a:latin typeface="Calibri"/>
                <a:cs typeface="Calibri"/>
              </a:rPr>
              <a:t>2</a:t>
            </a:r>
            <a:r>
              <a:rPr sz="1100" spc="125" dirty="0">
                <a:latin typeface="Calibri"/>
                <a:cs typeface="Calibri"/>
              </a:rPr>
              <a:t>)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Calibri"/>
                <a:cs typeface="Calibri"/>
              </a:rPr>
              <a:t>(</a:t>
            </a:r>
            <a:r>
              <a:rPr sz="1100" i="1" spc="130" dirty="0">
                <a:latin typeface="Calibri"/>
                <a:cs typeface="Calibri"/>
              </a:rPr>
              <a:t>A</a:t>
            </a:r>
            <a:r>
              <a:rPr sz="1100" i="1" spc="-1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B</a:t>
            </a:r>
            <a:r>
              <a:rPr sz="1200" i="1" spc="187" baseline="-10416" dirty="0">
                <a:latin typeface="Calibri"/>
                <a:cs typeface="Calibri"/>
              </a:rPr>
              <a:t>n</a:t>
            </a:r>
            <a:r>
              <a:rPr sz="1100" spc="125" dirty="0">
                <a:latin typeface="Calibri"/>
                <a:cs typeface="Calibri"/>
              </a:rPr>
              <a:t>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9722" y="1266303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(1)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71611" y="2277654"/>
            <a:ext cx="16452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97230" algn="l"/>
                <a:tab pos="1566545" algn="l"/>
              </a:tabLst>
            </a:pPr>
            <a:r>
              <a:rPr sz="800" spc="-50" dirty="0">
                <a:latin typeface="Calibri"/>
                <a:cs typeface="Calibri"/>
              </a:rPr>
              <a:t>1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spc="-50" dirty="0">
                <a:latin typeface="Calibri"/>
                <a:cs typeface="Calibri"/>
              </a:rPr>
              <a:t>2</a:t>
            </a:r>
            <a:r>
              <a:rPr sz="800" dirty="0">
                <a:latin typeface="Calibri"/>
                <a:cs typeface="Calibri"/>
              </a:rPr>
              <a:t>	</a:t>
            </a:r>
            <a:r>
              <a:rPr sz="800" i="1" spc="35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8522" y="2219552"/>
            <a:ext cx="27984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14" dirty="0">
                <a:latin typeface="Calibri"/>
                <a:cs typeface="Calibri"/>
              </a:rPr>
              <a:t>(</a:t>
            </a:r>
            <a:r>
              <a:rPr sz="1100" i="1" spc="114" dirty="0">
                <a:latin typeface="Calibri"/>
                <a:cs typeface="Calibri"/>
              </a:rPr>
              <a:t>A</a:t>
            </a:r>
            <a:r>
              <a:rPr sz="1100" spc="114" dirty="0">
                <a:latin typeface="Calibri"/>
                <a:cs typeface="Calibri"/>
              </a:rPr>
              <a:t>)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409" dirty="0">
                <a:latin typeface="Calibri"/>
                <a:cs typeface="Calibri"/>
              </a:rPr>
              <a:t> </a:t>
            </a:r>
            <a:r>
              <a:rPr sz="1100" spc="130" dirty="0">
                <a:latin typeface="Calibri"/>
                <a:cs typeface="Calibri"/>
              </a:rPr>
              <a:t>(</a:t>
            </a:r>
            <a:r>
              <a:rPr sz="1100" i="1" spc="130" dirty="0">
                <a:latin typeface="Calibri"/>
                <a:cs typeface="Calibri"/>
              </a:rPr>
              <a:t>A</a:t>
            </a:r>
            <a:r>
              <a:rPr sz="1100" i="1" spc="-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220" dirty="0">
                <a:latin typeface="Calibri"/>
                <a:cs typeface="Calibri"/>
              </a:rPr>
              <a:t>B</a:t>
            </a:r>
            <a:r>
              <a:rPr sz="1100" i="1" spc="229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)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Calibri"/>
                <a:cs typeface="Calibri"/>
              </a:rPr>
              <a:t>(</a:t>
            </a:r>
            <a:r>
              <a:rPr sz="1100" i="1" spc="130" dirty="0">
                <a:latin typeface="Calibri"/>
                <a:cs typeface="Calibri"/>
              </a:rPr>
              <a:t>A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220" dirty="0">
                <a:latin typeface="Calibri"/>
                <a:cs typeface="Calibri"/>
              </a:rPr>
              <a:t>B</a:t>
            </a:r>
            <a:r>
              <a:rPr sz="1100" i="1" spc="229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)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∪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0" dirty="0">
                <a:latin typeface="Lucida Sans Unicode"/>
                <a:cs typeface="Lucida Sans Unicode"/>
              </a:rPr>
              <a:t> </a:t>
            </a:r>
            <a:r>
              <a:rPr sz="1100" spc="130" dirty="0">
                <a:latin typeface="Calibri"/>
                <a:cs typeface="Calibri"/>
              </a:rPr>
              <a:t>(</a:t>
            </a:r>
            <a:r>
              <a:rPr sz="1100" i="1" spc="130" dirty="0">
                <a:latin typeface="Calibri"/>
                <a:cs typeface="Calibri"/>
              </a:rPr>
              <a:t>A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220" dirty="0">
                <a:latin typeface="Calibri"/>
                <a:cs typeface="Calibri"/>
              </a:rPr>
              <a:t>B</a:t>
            </a:r>
            <a:r>
              <a:rPr sz="1100" i="1" spc="320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91297" y="2107335"/>
            <a:ext cx="2249170" cy="1917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tabLst>
                <a:tab pos="2172335" algn="l"/>
              </a:tabLst>
            </a:pPr>
            <a:r>
              <a:rPr sz="1100" dirty="0">
                <a:latin typeface="Lucida Sans Unicode"/>
                <a:cs typeface="Lucida Sans Unicode"/>
              </a:rPr>
              <a:t>	 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198765" y="2385807"/>
            <a:ext cx="2846070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30" dirty="0">
                <a:latin typeface="Calibri"/>
                <a:cs typeface="Calibri"/>
              </a:rPr>
              <a:t>(</a:t>
            </a:r>
            <a:r>
              <a:rPr sz="1100" i="1" spc="130" dirty="0">
                <a:latin typeface="Calibri"/>
                <a:cs typeface="Calibri"/>
              </a:rPr>
              <a:t>A</a:t>
            </a:r>
            <a:r>
              <a:rPr sz="1100" i="1" spc="-5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B</a:t>
            </a:r>
            <a:r>
              <a:rPr sz="1200" spc="187" baseline="-10416" dirty="0">
                <a:latin typeface="Calibri"/>
                <a:cs typeface="Calibri"/>
              </a:rPr>
              <a:t>1</a:t>
            </a:r>
            <a:r>
              <a:rPr sz="1100" spc="125" dirty="0">
                <a:latin typeface="Calibri"/>
                <a:cs typeface="Calibri"/>
              </a:rPr>
              <a:t>)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130" dirty="0">
                <a:latin typeface="Calibri"/>
                <a:cs typeface="Calibri"/>
              </a:rPr>
              <a:t>(</a:t>
            </a:r>
            <a:r>
              <a:rPr sz="1100" i="1" spc="130" dirty="0">
                <a:latin typeface="Calibri"/>
                <a:cs typeface="Calibri"/>
              </a:rPr>
              <a:t>A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B</a:t>
            </a:r>
            <a:r>
              <a:rPr sz="1200" spc="187" baseline="-10416" dirty="0">
                <a:latin typeface="Calibri"/>
                <a:cs typeface="Calibri"/>
              </a:rPr>
              <a:t>2</a:t>
            </a:r>
            <a:r>
              <a:rPr sz="1100" spc="125" dirty="0">
                <a:latin typeface="Calibri"/>
                <a:cs typeface="Calibri"/>
              </a:rPr>
              <a:t>)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spc="295" dirty="0">
                <a:latin typeface="Calibri"/>
                <a:cs typeface="Calibri"/>
              </a:rPr>
              <a:t>+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130" dirty="0">
                <a:latin typeface="Calibri"/>
                <a:cs typeface="Calibri"/>
              </a:rPr>
              <a:t>(</a:t>
            </a:r>
            <a:r>
              <a:rPr sz="1100" i="1" spc="130" dirty="0">
                <a:latin typeface="Calibri"/>
                <a:cs typeface="Calibri"/>
              </a:rPr>
              <a:t>A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∩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125" dirty="0">
                <a:latin typeface="Calibri"/>
                <a:cs typeface="Calibri"/>
              </a:rPr>
              <a:t>B</a:t>
            </a:r>
            <a:r>
              <a:rPr sz="1200" i="1" spc="187" baseline="-10416" dirty="0">
                <a:latin typeface="Calibri"/>
                <a:cs typeface="Calibri"/>
              </a:rPr>
              <a:t>n</a:t>
            </a:r>
            <a:r>
              <a:rPr sz="1100" spc="125" dirty="0">
                <a:latin typeface="Calibri"/>
                <a:cs typeface="Calibri"/>
              </a:rPr>
              <a:t>)</a:t>
            </a:r>
            <a:endParaRPr sz="1100" dirty="0">
              <a:latin typeface="Calibri"/>
              <a:cs typeface="Calibri"/>
            </a:endParaRPr>
          </a:p>
          <a:p>
            <a:pPr marL="58419">
              <a:lnSpc>
                <a:spcPct val="100000"/>
              </a:lnSpc>
              <a:spcBef>
                <a:spcPts val="334"/>
              </a:spcBef>
            </a:pPr>
            <a:r>
              <a:rPr sz="1100" spc="-20" dirty="0">
                <a:latin typeface="Tahoma"/>
                <a:cs typeface="Tahoma"/>
              </a:rPr>
              <a:t>(as </a:t>
            </a:r>
            <a:r>
              <a:rPr sz="1100" i="1" spc="90" dirty="0">
                <a:latin typeface="Calibri"/>
                <a:cs typeface="Calibri"/>
              </a:rPr>
              <a:t>B</a:t>
            </a:r>
            <a:r>
              <a:rPr sz="1200" i="1" spc="135" baseline="-10416" dirty="0">
                <a:latin typeface="Calibri"/>
                <a:cs typeface="Calibri"/>
              </a:rPr>
              <a:t>i</a:t>
            </a:r>
            <a:r>
              <a:rPr sz="1100" spc="90" dirty="0">
                <a:latin typeface="Tahoma"/>
                <a:cs typeface="Tahoma"/>
              </a:rPr>
              <a:t>’s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mutually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exclusive)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36865" y="2972471"/>
            <a:ext cx="7842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81635" algn="l"/>
              </a:tabLst>
            </a:pPr>
            <a:r>
              <a:rPr sz="1100" spc="23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30" dirty="0">
                <a:latin typeface="Calibri"/>
                <a:cs typeface="Calibri"/>
              </a:rPr>
              <a:t>(</a:t>
            </a:r>
            <a:r>
              <a:rPr sz="1100" i="1" spc="130" dirty="0">
                <a:latin typeface="Calibri"/>
                <a:cs typeface="Calibri"/>
              </a:rPr>
              <a:t>A</a:t>
            </a:r>
            <a:r>
              <a:rPr sz="1100" i="1" spc="-10" dirty="0">
                <a:latin typeface="Calibri"/>
                <a:cs typeface="Calibri"/>
              </a:rPr>
              <a:t> </a:t>
            </a:r>
            <a:r>
              <a:rPr sz="1100" spc="-90" dirty="0">
                <a:latin typeface="Lucida Sans Unicode"/>
                <a:cs typeface="Lucida Sans Unicode"/>
              </a:rPr>
              <a:t>∩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50530" y="2836607"/>
            <a:ext cx="11207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42035" algn="l"/>
              </a:tabLst>
            </a:pPr>
            <a:r>
              <a:rPr sz="800" i="1" spc="45" dirty="0">
                <a:latin typeface="Calibri"/>
                <a:cs typeface="Calibri"/>
              </a:rPr>
              <a:t>n</a:t>
            </a:r>
            <a:r>
              <a:rPr sz="800" i="1" dirty="0">
                <a:latin typeface="Calibri"/>
                <a:cs typeface="Calibri"/>
              </a:rPr>
              <a:t>	</a:t>
            </a:r>
            <a:r>
              <a:rPr sz="800" i="1" spc="45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28574" y="2986405"/>
            <a:ext cx="12553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42035" algn="l"/>
              </a:tabLst>
            </a:pPr>
            <a:r>
              <a:rPr sz="1100" spc="869" dirty="0">
                <a:latin typeface="Lucida Sans Unicode"/>
                <a:cs typeface="Lucida Sans Unicode"/>
              </a:rPr>
              <a:t>Σ</a:t>
            </a:r>
            <a:r>
              <a:rPr sz="1100" dirty="0">
                <a:latin typeface="Lucida Sans Unicode"/>
                <a:cs typeface="Lucida Sans Unicode"/>
              </a:rPr>
              <a:t>	</a:t>
            </a:r>
            <a:r>
              <a:rPr sz="1100" spc="869" dirty="0">
                <a:latin typeface="Lucida Sans Unicode"/>
                <a:cs typeface="Lucida Sans Unicode"/>
              </a:rPr>
              <a:t>Σ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396149" y="3176002"/>
            <a:ext cx="2000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latin typeface="Calibri"/>
                <a:cs typeface="Calibri"/>
              </a:rPr>
              <a:t>i</a:t>
            </a:r>
            <a:r>
              <a:rPr sz="800" spc="100" dirty="0">
                <a:latin typeface="Calibri"/>
                <a:cs typeface="Calibri"/>
              </a:rPr>
              <a:t>=1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425915" y="3176002"/>
            <a:ext cx="2000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latin typeface="Calibri"/>
                <a:cs typeface="Calibri"/>
              </a:rPr>
              <a:t>i</a:t>
            </a:r>
            <a:r>
              <a:rPr sz="800" spc="100" dirty="0">
                <a:latin typeface="Calibri"/>
                <a:cs typeface="Calibri"/>
              </a:rPr>
              <a:t>=1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31326" y="3030574"/>
            <a:ext cx="13404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6465" algn="l"/>
                <a:tab pos="1290320" algn="l"/>
              </a:tabLst>
            </a:pPr>
            <a:r>
              <a:rPr sz="800" i="1" spc="45" dirty="0">
                <a:latin typeface="Calibri"/>
                <a:cs typeface="Calibri"/>
              </a:rPr>
              <a:t>i</a:t>
            </a:r>
            <a:r>
              <a:rPr sz="800" i="1" dirty="0">
                <a:latin typeface="Calibri"/>
                <a:cs typeface="Calibri"/>
              </a:rPr>
              <a:t>	</a:t>
            </a:r>
            <a:r>
              <a:rPr sz="800" i="1" spc="45" dirty="0">
                <a:latin typeface="Calibri"/>
                <a:cs typeface="Calibri"/>
              </a:rPr>
              <a:t>i</a:t>
            </a:r>
            <a:r>
              <a:rPr sz="800" i="1" dirty="0">
                <a:latin typeface="Calibri"/>
                <a:cs typeface="Calibri"/>
              </a:rPr>
              <a:t>	</a:t>
            </a:r>
            <a:r>
              <a:rPr sz="800" i="1" spc="45" dirty="0"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26234" y="2972471"/>
            <a:ext cx="15055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22300" algn="l"/>
              </a:tabLst>
            </a:pPr>
            <a:r>
              <a:rPr sz="1100" i="1" spc="220" dirty="0">
                <a:latin typeface="Calibri"/>
                <a:cs typeface="Calibri"/>
              </a:rPr>
              <a:t>B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)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245" dirty="0">
                <a:latin typeface="Calibri"/>
                <a:cs typeface="Calibri"/>
              </a:rPr>
              <a:t>=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90" dirty="0">
                <a:latin typeface="Calibri"/>
                <a:cs typeface="Calibri"/>
              </a:rPr>
              <a:t>(</a:t>
            </a:r>
            <a:r>
              <a:rPr sz="1100" i="1" spc="90" dirty="0">
                <a:latin typeface="Calibri"/>
                <a:cs typeface="Calibri"/>
              </a:rPr>
              <a:t>A</a:t>
            </a:r>
            <a:r>
              <a:rPr sz="1100" spc="90" dirty="0">
                <a:latin typeface="Lucida Sans Unicode"/>
                <a:cs typeface="Lucida Sans Unicode"/>
              </a:rPr>
              <a:t>|</a:t>
            </a:r>
            <a:r>
              <a:rPr sz="1100" i="1" spc="90" dirty="0">
                <a:latin typeface="Calibri"/>
                <a:cs typeface="Calibri"/>
              </a:rPr>
              <a:t>B</a:t>
            </a:r>
            <a:r>
              <a:rPr sz="1100" i="1" spc="100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)</a:t>
            </a:r>
            <a:r>
              <a:rPr sz="1100" i="1" spc="105" dirty="0">
                <a:latin typeface="Calibri"/>
                <a:cs typeface="Calibri"/>
              </a:rPr>
              <a:t>P</a:t>
            </a:r>
            <a:r>
              <a:rPr sz="1100" i="1" spc="-95" dirty="0">
                <a:latin typeface="Calibri"/>
                <a:cs typeface="Calibri"/>
              </a:rPr>
              <a:t> </a:t>
            </a:r>
            <a:r>
              <a:rPr sz="1100" spc="150" dirty="0">
                <a:latin typeface="Calibri"/>
                <a:cs typeface="Calibri"/>
              </a:rPr>
              <a:t>(</a:t>
            </a:r>
            <a:r>
              <a:rPr sz="1100" i="1" spc="150" dirty="0">
                <a:latin typeface="Calibri"/>
                <a:cs typeface="Calibri"/>
              </a:rPr>
              <a:t>B</a:t>
            </a:r>
            <a:r>
              <a:rPr sz="1100" i="1" spc="100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1" name="object 4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96CEE144-DF20-125C-6C2B-9FC87E2D00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0858" y="1145518"/>
            <a:ext cx="1846936" cy="53594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Total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Probability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Theorem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5313" y="756577"/>
            <a:ext cx="2359659" cy="136398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082294" y="2139028"/>
            <a:ext cx="1589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Arial MT"/>
                <a:cs typeface="Arial MT"/>
              </a:rPr>
              <a:t>Figure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credit:</a:t>
            </a:r>
            <a:r>
              <a:rPr sz="600" spc="-60" dirty="0">
                <a:latin typeface="Arial MT"/>
                <a:cs typeface="Arial MT"/>
              </a:rPr>
              <a:t> </a:t>
            </a:r>
            <a:r>
              <a:rPr sz="600" i="1" spc="-10" dirty="0">
                <a:latin typeface="Arial"/>
                <a:cs typeface="Arial"/>
              </a:rPr>
              <a:t>[PSRPEE]</a:t>
            </a:r>
            <a:r>
              <a:rPr sz="600" i="1" spc="5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-</a:t>
            </a:r>
            <a:r>
              <a:rPr sz="600" i="1" spc="5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Alberto</a:t>
            </a:r>
            <a:r>
              <a:rPr sz="600" i="1" spc="50" dirty="0">
                <a:latin typeface="Arial"/>
                <a:cs typeface="Arial"/>
              </a:rPr>
              <a:t> </a:t>
            </a:r>
            <a:r>
              <a:rPr sz="600" i="1" spc="-25" dirty="0">
                <a:latin typeface="Arial"/>
                <a:cs typeface="Arial"/>
              </a:rPr>
              <a:t>Leon-</a:t>
            </a:r>
            <a:r>
              <a:rPr sz="600" i="1" spc="-10" dirty="0">
                <a:latin typeface="Arial"/>
                <a:cs typeface="Arial"/>
              </a:rPr>
              <a:t>Garcia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1284" y="2459937"/>
            <a:ext cx="4105910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434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6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also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known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b="1" spc="-75" dirty="0">
                <a:latin typeface="Tahoma"/>
                <a:cs typeface="Tahoma"/>
              </a:rPr>
              <a:t>marginalization</a:t>
            </a:r>
            <a:r>
              <a:rPr sz="1100" b="1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operation.</a:t>
            </a:r>
            <a:endParaRPr sz="1100">
              <a:latin typeface="Tahoma"/>
              <a:cs typeface="Tahoma"/>
            </a:endParaRPr>
          </a:p>
          <a:p>
            <a:pPr marL="194310" marR="55880" indent="-13144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2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Tahoma"/>
                <a:cs typeface="Tahoma"/>
              </a:rPr>
              <a:t>Such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exhaustive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mutually </a:t>
            </a:r>
            <a:r>
              <a:rPr sz="1100" spc="-45" dirty="0">
                <a:latin typeface="Tahoma"/>
                <a:cs typeface="Tahoma"/>
              </a:rPr>
              <a:t>exclusive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events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B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B</a:t>
            </a:r>
            <a:r>
              <a:rPr sz="1200" spc="157" baseline="-10416" dirty="0">
                <a:latin typeface="Calibri"/>
                <a:cs typeface="Calibri"/>
              </a:rPr>
              <a:t>2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60" dirty="0">
                <a:latin typeface="Calibri"/>
                <a:cs typeface="Calibri"/>
              </a:rPr>
              <a:t>B</a:t>
            </a:r>
            <a:r>
              <a:rPr sz="1200" i="1" spc="240" baseline="-10416" dirty="0">
                <a:latin typeface="Calibri"/>
                <a:cs typeface="Calibri"/>
              </a:rPr>
              <a:t>n</a:t>
            </a:r>
            <a:r>
              <a:rPr sz="1200" i="1" spc="284" baseline="-10416" dirty="0">
                <a:latin typeface="Calibri"/>
                <a:cs typeface="Calibri"/>
              </a:rPr>
              <a:t> </a:t>
            </a:r>
            <a:r>
              <a:rPr sz="1100" spc="-40" dirty="0">
                <a:latin typeface="Tahoma"/>
                <a:cs typeface="Tahoma"/>
              </a:rPr>
              <a:t>are </a:t>
            </a:r>
            <a:r>
              <a:rPr sz="1100" spc="-25" dirty="0">
                <a:latin typeface="Tahoma"/>
                <a:cs typeface="Tahoma"/>
              </a:rPr>
              <a:t>also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said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form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Tahoma"/>
                <a:cs typeface="Tahoma"/>
              </a:rPr>
              <a:t>partition</a:t>
            </a:r>
            <a:r>
              <a:rPr sz="1100" b="1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space.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85572"/>
            <a:ext cx="4608195" cy="312420"/>
            <a:chOff x="0" y="185572"/>
            <a:chExt cx="4608195" cy="31242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463918"/>
              <a:ext cx="4608004" cy="3374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9900" y="200708"/>
            <a:ext cx="4387215" cy="1247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Bayes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Rule</a:t>
            </a:r>
            <a:endParaRPr sz="1400">
              <a:latin typeface="Tahoma"/>
              <a:cs typeface="Tahoma"/>
            </a:endParaRPr>
          </a:p>
          <a:p>
            <a:pPr marL="345440" marR="30480" indent="-131445">
              <a:lnSpc>
                <a:spcPct val="102600"/>
              </a:lnSpc>
              <a:spcBef>
                <a:spcPts val="83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0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total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probability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theorem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often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used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conjunction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Bayes’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Rule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relates </a:t>
            </a:r>
            <a:r>
              <a:rPr sz="1100" spc="-25" dirty="0">
                <a:latin typeface="Tahoma"/>
                <a:cs typeface="Tahoma"/>
              </a:rPr>
              <a:t>conditional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probabilities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form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90" dirty="0">
                <a:latin typeface="Calibri"/>
                <a:cs typeface="Calibri"/>
              </a:rPr>
              <a:t>(</a:t>
            </a:r>
            <a:r>
              <a:rPr sz="1100" i="1" spc="90" dirty="0">
                <a:latin typeface="Calibri"/>
                <a:cs typeface="Calibri"/>
              </a:rPr>
              <a:t>B</a:t>
            </a:r>
            <a:r>
              <a:rPr sz="1100" spc="90" dirty="0">
                <a:latin typeface="Lucida Sans Unicode"/>
                <a:cs typeface="Lucida Sans Unicode"/>
              </a:rPr>
              <a:t>|</a:t>
            </a:r>
            <a:r>
              <a:rPr sz="1100" i="1" spc="90" dirty="0">
                <a:latin typeface="Calibri"/>
                <a:cs typeface="Calibri"/>
              </a:rPr>
              <a:t>A</a:t>
            </a:r>
            <a:r>
              <a:rPr sz="1100" spc="90" dirty="0">
                <a:latin typeface="Calibri"/>
                <a:cs typeface="Calibri"/>
              </a:rPr>
              <a:t>)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conditional</a:t>
            </a:r>
            <a:r>
              <a:rPr sz="1100" spc="-35" dirty="0">
                <a:latin typeface="Tahoma"/>
                <a:cs typeface="Tahoma"/>
              </a:rPr>
              <a:t> probabilities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form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65" dirty="0">
                <a:latin typeface="Calibri"/>
                <a:cs typeface="Calibri"/>
              </a:rPr>
              <a:t>(</a:t>
            </a:r>
            <a:r>
              <a:rPr sz="1100" i="1" spc="65" dirty="0">
                <a:latin typeface="Calibri"/>
                <a:cs typeface="Calibri"/>
              </a:rPr>
              <a:t>A</a:t>
            </a:r>
            <a:r>
              <a:rPr sz="1100" spc="65" dirty="0">
                <a:latin typeface="Lucida Sans Unicode"/>
                <a:cs typeface="Lucida Sans Unicode"/>
              </a:rPr>
              <a:t>|</a:t>
            </a:r>
            <a:r>
              <a:rPr sz="1100" i="1" spc="65" dirty="0">
                <a:latin typeface="Calibri"/>
                <a:cs typeface="Calibri"/>
              </a:rPr>
              <a:t>B</a:t>
            </a:r>
            <a:r>
              <a:rPr sz="1100" spc="65" dirty="0">
                <a:latin typeface="Calibri"/>
                <a:cs typeface="Calibri"/>
              </a:rPr>
              <a:t>)</a:t>
            </a:r>
            <a:r>
              <a:rPr sz="1100" spc="6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45440" marR="172085" indent="-13144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2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Let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 </a:t>
            </a:r>
            <a:r>
              <a:rPr sz="1100" spc="-50" dirty="0">
                <a:latin typeface="Tahoma"/>
                <a:cs typeface="Tahoma"/>
              </a:rPr>
              <a:t>events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B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05" dirty="0">
                <a:latin typeface="Calibri"/>
                <a:cs typeface="Calibri"/>
              </a:rPr>
              <a:t>B</a:t>
            </a:r>
            <a:r>
              <a:rPr sz="1200" spc="157" baseline="-10416" dirty="0">
                <a:latin typeface="Calibri"/>
                <a:cs typeface="Calibri"/>
              </a:rPr>
              <a:t>2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160" dirty="0">
                <a:latin typeface="Calibri"/>
                <a:cs typeface="Calibri"/>
              </a:rPr>
              <a:t>B</a:t>
            </a:r>
            <a:r>
              <a:rPr sz="1200" i="1" spc="240" baseline="-10416" dirty="0">
                <a:latin typeface="Calibri"/>
                <a:cs typeface="Calibri"/>
              </a:rPr>
              <a:t>n</a:t>
            </a:r>
            <a:r>
              <a:rPr sz="1200" i="1" spc="277" baseline="-10416" dirty="0">
                <a:latin typeface="Calibri"/>
                <a:cs typeface="Calibri"/>
              </a:rPr>
              <a:t> </a:t>
            </a:r>
            <a:r>
              <a:rPr sz="1100" spc="-25" dirty="0">
                <a:latin typeface="Tahoma"/>
                <a:cs typeface="Tahoma"/>
              </a:rPr>
              <a:t>partitions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space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such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that </a:t>
            </a:r>
            <a:r>
              <a:rPr sz="1100" spc="-40" dirty="0">
                <a:latin typeface="Tahoma"/>
                <a:cs typeface="Tahoma"/>
              </a:rPr>
              <a:t>each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85" dirty="0">
                <a:latin typeface="Calibri"/>
                <a:cs typeface="Calibri"/>
              </a:rPr>
              <a:t>B</a:t>
            </a:r>
            <a:r>
              <a:rPr sz="1200" i="1" spc="127" baseline="-10416" dirty="0">
                <a:latin typeface="Calibri"/>
                <a:cs typeface="Calibri"/>
              </a:rPr>
              <a:t>i</a:t>
            </a:r>
            <a:r>
              <a:rPr sz="1100" spc="85" dirty="0">
                <a:latin typeface="Calibri"/>
                <a:cs typeface="Calibri"/>
              </a:rPr>
              <a:t>)</a:t>
            </a:r>
            <a:r>
              <a:rPr sz="1100" spc="85" dirty="0">
                <a:latin typeface="Tahoma"/>
                <a:cs typeface="Tahoma"/>
              </a:rPr>
              <a:t>’s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non-</a:t>
            </a:r>
            <a:r>
              <a:rPr sz="1100" spc="-35" dirty="0">
                <a:latin typeface="Tahoma"/>
                <a:cs typeface="Tahoma"/>
              </a:rPr>
              <a:t>negative.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Bayes’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rule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states,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59801" y="1698420"/>
            <a:ext cx="6223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2644" y="1640305"/>
            <a:ext cx="6781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50" dirty="0">
                <a:latin typeface="Calibri"/>
                <a:cs typeface="Calibri"/>
              </a:rPr>
              <a:t>(</a:t>
            </a:r>
            <a:r>
              <a:rPr sz="1100" i="1" spc="150" dirty="0">
                <a:latin typeface="Calibri"/>
                <a:cs typeface="Calibri"/>
              </a:rPr>
              <a:t>B</a:t>
            </a:r>
            <a:r>
              <a:rPr sz="1100" i="1" spc="90" dirty="0">
                <a:latin typeface="Calibri"/>
                <a:cs typeface="Calibri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|</a:t>
            </a:r>
            <a:r>
              <a:rPr sz="1100" i="1" spc="50" dirty="0">
                <a:latin typeface="Calibri"/>
                <a:cs typeface="Calibri"/>
              </a:rPr>
              <a:t>A</a:t>
            </a:r>
            <a:r>
              <a:rPr sz="1100" spc="50" dirty="0">
                <a:latin typeface="Calibri"/>
                <a:cs typeface="Calibri"/>
              </a:rPr>
              <a:t>)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23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08479" y="1604681"/>
            <a:ext cx="42608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6555" algn="l"/>
              </a:tabLst>
            </a:pP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800" i="1" dirty="0">
                <a:latin typeface="Calibri"/>
                <a:cs typeface="Calibri"/>
              </a:rPr>
              <a:t>	</a:t>
            </a: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74176" y="1735339"/>
            <a:ext cx="3454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(</a:t>
            </a:r>
            <a:r>
              <a:rPr sz="1100" i="1" spc="85" dirty="0">
                <a:latin typeface="Calibri"/>
                <a:cs typeface="Calibri"/>
              </a:rPr>
              <a:t>A</a:t>
            </a:r>
            <a:r>
              <a:rPr sz="1100" spc="85" dirty="0">
                <a:latin typeface="Calibri"/>
                <a:cs typeface="Calibri"/>
              </a:rPr>
              <a:t>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22956" y="1640305"/>
            <a:ext cx="133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35" dirty="0">
                <a:latin typeface="Calibri"/>
                <a:cs typeface="Calibri"/>
              </a:rPr>
              <a:t>=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98929" y="1546579"/>
            <a:ext cx="1228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97915" algn="l"/>
              </a:tabLst>
            </a:pPr>
            <a:r>
              <a:rPr sz="1100" i="1" u="sng" spc="1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100" i="1" u="sng" spc="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100" u="sng" spc="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spc="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1100" i="1" spc="100" dirty="0">
                <a:latin typeface="Calibri"/>
                <a:cs typeface="Calibri"/>
              </a:rPr>
              <a:t> </a:t>
            </a:r>
            <a:r>
              <a:rPr sz="1100" u="sng" spc="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1100" i="1" u="sng" spc="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1100" i="1" u="sng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1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100" i="1" u="sng" spc="1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1100" i="1" spc="95" dirty="0">
                <a:latin typeface="Calibri"/>
                <a:cs typeface="Calibri"/>
              </a:rPr>
              <a:t> </a:t>
            </a:r>
            <a:r>
              <a:rPr sz="1100" u="sng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u="sng" spc="5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92487" y="1604681"/>
            <a:ext cx="42608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6555" algn="l"/>
              </a:tabLst>
            </a:pP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800" i="1" dirty="0">
                <a:latin typeface="Calibri"/>
                <a:cs typeface="Calibri"/>
              </a:rPr>
              <a:t>	</a:t>
            </a:r>
            <a:r>
              <a:rPr sz="800" i="1" u="sng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82938" y="1546579"/>
            <a:ext cx="9944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u="sng" spc="1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100" i="1" u="sng" spc="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100" u="sng" spc="90" dirty="0">
                <a:uFill>
                  <a:solidFill>
                    <a:srgbClr val="000000"/>
                  </a:solidFill>
                </a:uFill>
                <a:latin typeface="Lucida Sans Unicode"/>
                <a:cs typeface="Lucida Sans Unicode"/>
              </a:rPr>
              <a:t>|</a:t>
            </a:r>
            <a:r>
              <a:rPr sz="1100" i="1" u="sng" spc="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1100" i="1" spc="100" dirty="0">
                <a:latin typeface="Calibri"/>
                <a:cs typeface="Calibri"/>
              </a:rPr>
              <a:t> </a:t>
            </a:r>
            <a:r>
              <a:rPr sz="1100" u="sng" spc="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1100" i="1" u="sng" spc="10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</a:t>
            </a:r>
            <a:r>
              <a:rPr sz="1100" i="1" u="sng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1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</a:t>
            </a:r>
            <a:r>
              <a:rPr sz="1100" i="1" u="sng" spc="1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</a:t>
            </a:r>
            <a:r>
              <a:rPr sz="1100" i="1" spc="95" dirty="0">
                <a:latin typeface="Calibri"/>
                <a:cs typeface="Calibri"/>
              </a:rPr>
              <a:t> </a:t>
            </a:r>
            <a:r>
              <a:rPr sz="1100" u="sng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)</a:t>
            </a:r>
            <a:r>
              <a:rPr sz="1100" u="sng" spc="5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38767" y="1719832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18487" y="1836887"/>
            <a:ext cx="1720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450" dirty="0">
                <a:latin typeface="Lucida Sans Unicode"/>
                <a:cs typeface="Lucida Sans Unicode"/>
              </a:rPr>
              <a:t>Σ</a:t>
            </a:r>
            <a:endParaRPr sz="1100" dirty="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56102" y="1814117"/>
            <a:ext cx="9467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(</a:t>
            </a:r>
            <a:r>
              <a:rPr sz="1100" i="1" spc="105" dirty="0">
                <a:latin typeface="Calibri"/>
                <a:cs typeface="Calibri"/>
              </a:rPr>
              <a:t>A</a:t>
            </a:r>
            <a:r>
              <a:rPr sz="1100" spc="105" dirty="0">
                <a:latin typeface="Lucida Sans Unicode"/>
                <a:cs typeface="Lucida Sans Unicode"/>
              </a:rPr>
              <a:t>|</a:t>
            </a:r>
            <a:r>
              <a:rPr sz="1100" i="1" spc="105" dirty="0">
                <a:latin typeface="Calibri"/>
                <a:cs typeface="Calibri"/>
              </a:rPr>
              <a:t>B</a:t>
            </a:r>
            <a:r>
              <a:rPr sz="1200" i="1" spc="157" baseline="-10416" dirty="0">
                <a:latin typeface="Calibri"/>
                <a:cs typeface="Calibri"/>
              </a:rPr>
              <a:t>i</a:t>
            </a:r>
            <a:r>
              <a:rPr sz="1100" spc="105" dirty="0">
                <a:latin typeface="Calibri"/>
                <a:cs typeface="Calibri"/>
              </a:rPr>
              <a:t>)</a:t>
            </a:r>
            <a:r>
              <a:rPr sz="1100" i="1" spc="10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14" dirty="0">
                <a:latin typeface="Calibri"/>
                <a:cs typeface="Calibri"/>
              </a:rPr>
              <a:t>(</a:t>
            </a:r>
            <a:r>
              <a:rPr sz="1100" i="1" spc="114" dirty="0">
                <a:latin typeface="Calibri"/>
                <a:cs typeface="Calibri"/>
              </a:rPr>
              <a:t>B</a:t>
            </a:r>
            <a:r>
              <a:rPr sz="1200" i="1" spc="172" baseline="-10416" dirty="0">
                <a:latin typeface="Calibri"/>
                <a:cs typeface="Calibri"/>
              </a:rPr>
              <a:t>i</a:t>
            </a:r>
            <a:r>
              <a:rPr sz="1100" spc="114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9384" y="1976093"/>
            <a:ext cx="4255135" cy="127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4410" algn="ctr">
              <a:lnSpc>
                <a:spcPct val="100000"/>
              </a:lnSpc>
              <a:spcBef>
                <a:spcPts val="95"/>
              </a:spcBef>
            </a:pPr>
            <a:r>
              <a:rPr sz="800" i="1" spc="100" dirty="0">
                <a:latin typeface="Calibri"/>
                <a:cs typeface="Calibri"/>
              </a:rPr>
              <a:t>i</a:t>
            </a:r>
            <a:r>
              <a:rPr sz="800" spc="100" dirty="0">
                <a:latin typeface="Calibri"/>
                <a:cs typeface="Calibri"/>
              </a:rPr>
              <a:t>=1</a:t>
            </a:r>
            <a:endParaRPr sz="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80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9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Tahoma"/>
                <a:cs typeface="Tahoma"/>
              </a:rPr>
              <a:t>Bayes’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rule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very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important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tool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inference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machine </a:t>
            </a:r>
            <a:r>
              <a:rPr sz="1100" spc="-10" dirty="0">
                <a:latin typeface="Tahoma"/>
                <a:cs typeface="Tahoma"/>
              </a:rPr>
              <a:t>learning.</a:t>
            </a:r>
            <a:endParaRPr sz="1100">
              <a:latin typeface="Tahoma"/>
              <a:cs typeface="Tahoma"/>
            </a:endParaRPr>
          </a:p>
          <a:p>
            <a:pPr marL="156210" marR="43180">
              <a:lnSpc>
                <a:spcPct val="102600"/>
              </a:lnSpc>
            </a:pPr>
            <a:r>
              <a:rPr sz="1100" i="1" spc="175" dirty="0">
                <a:latin typeface="Calibri"/>
                <a:cs typeface="Calibri"/>
              </a:rPr>
              <a:t>A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thought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“effect”</a:t>
            </a:r>
            <a:r>
              <a:rPr sz="1100" spc="-35" dirty="0">
                <a:latin typeface="Tahoma"/>
                <a:cs typeface="Tahoma"/>
              </a:rPr>
              <a:t> and </a:t>
            </a:r>
            <a:r>
              <a:rPr sz="1100" i="1" spc="90" dirty="0">
                <a:latin typeface="Calibri"/>
                <a:cs typeface="Calibri"/>
              </a:rPr>
              <a:t>B</a:t>
            </a:r>
            <a:r>
              <a:rPr sz="1200" i="1" spc="135" baseline="-10416" dirty="0">
                <a:latin typeface="Calibri"/>
                <a:cs typeface="Calibri"/>
              </a:rPr>
              <a:t>i</a:t>
            </a:r>
            <a:r>
              <a:rPr sz="1100" spc="90" dirty="0">
                <a:latin typeface="Tahoma"/>
                <a:cs typeface="Tahoma"/>
              </a:rPr>
              <a:t>’s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several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“causes”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result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effect.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probabilities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causes </a:t>
            </a:r>
            <a:r>
              <a:rPr sz="1100" spc="55" dirty="0">
                <a:latin typeface="Tahoma"/>
                <a:cs typeface="Tahoma"/>
              </a:rPr>
              <a:t>(</a:t>
            </a:r>
            <a:r>
              <a:rPr sz="1100" i="1" spc="55" dirty="0">
                <a:latin typeface="Calibri"/>
                <a:cs typeface="Calibri"/>
              </a:rPr>
              <a:t>B</a:t>
            </a:r>
            <a:r>
              <a:rPr sz="1200" i="1" spc="82" baseline="-10416" dirty="0">
                <a:latin typeface="Calibri"/>
                <a:cs typeface="Calibri"/>
              </a:rPr>
              <a:t>i</a:t>
            </a:r>
            <a:r>
              <a:rPr sz="1100" spc="55" dirty="0">
                <a:latin typeface="Tahoma"/>
                <a:cs typeface="Tahoma"/>
              </a:rPr>
              <a:t>’s)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resulting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effect </a:t>
            </a:r>
            <a:r>
              <a:rPr sz="1100" spc="55" dirty="0">
                <a:latin typeface="Tahoma"/>
                <a:cs typeface="Tahoma"/>
              </a:rPr>
              <a:t>(</a:t>
            </a:r>
            <a:r>
              <a:rPr sz="1100" i="1" spc="55" dirty="0">
                <a:latin typeface="Calibri"/>
                <a:cs typeface="Calibri"/>
              </a:rPr>
              <a:t>A</a:t>
            </a:r>
            <a:r>
              <a:rPr sz="1100" spc="55" dirty="0">
                <a:latin typeface="Tahoma"/>
                <a:cs typeface="Tahoma"/>
              </a:rPr>
              <a:t>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probability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causes </a:t>
            </a:r>
            <a:r>
              <a:rPr sz="1100" spc="55" dirty="0">
                <a:latin typeface="Tahoma"/>
                <a:cs typeface="Tahoma"/>
              </a:rPr>
              <a:t>(</a:t>
            </a:r>
            <a:r>
              <a:rPr sz="1100" i="1" spc="55" dirty="0">
                <a:latin typeface="Calibri"/>
                <a:cs typeface="Calibri"/>
              </a:rPr>
              <a:t>B</a:t>
            </a:r>
            <a:r>
              <a:rPr sz="1200" i="1" spc="82" baseline="-10416" dirty="0">
                <a:latin typeface="Calibri"/>
                <a:cs typeface="Calibri"/>
              </a:rPr>
              <a:t>i</a:t>
            </a:r>
            <a:r>
              <a:rPr sz="1100" spc="55" dirty="0">
                <a:latin typeface="Tahoma"/>
                <a:cs typeface="Tahoma"/>
              </a:rPr>
              <a:t>’s)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occur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frequently,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probability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particular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cause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(</a:t>
            </a:r>
            <a:r>
              <a:rPr sz="1100" i="1" spc="55" dirty="0">
                <a:latin typeface="Calibri"/>
                <a:cs typeface="Calibri"/>
              </a:rPr>
              <a:t>B</a:t>
            </a:r>
            <a:r>
              <a:rPr sz="1200" i="1" spc="82" baseline="-10416" dirty="0">
                <a:latin typeface="Calibri"/>
                <a:cs typeface="Calibri"/>
              </a:rPr>
              <a:t>i</a:t>
            </a:r>
            <a:r>
              <a:rPr sz="1100" spc="55" dirty="0">
                <a:latin typeface="Tahoma"/>
                <a:cs typeface="Tahoma"/>
              </a:rPr>
              <a:t>)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reason</a:t>
            </a:r>
            <a:r>
              <a:rPr sz="1100" spc="-35" dirty="0">
                <a:latin typeface="Tahoma"/>
                <a:cs typeface="Tahoma"/>
              </a:rPr>
              <a:t> behind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effect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(</a:t>
            </a:r>
            <a:r>
              <a:rPr sz="1100" i="1" spc="55" dirty="0">
                <a:latin typeface="Calibri"/>
                <a:cs typeface="Calibri"/>
              </a:rPr>
              <a:t>A</a:t>
            </a:r>
            <a:r>
              <a:rPr sz="1100" spc="55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computed.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79722" y="1640305"/>
            <a:ext cx="202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Tahoma"/>
                <a:cs typeface="Tahoma"/>
              </a:rPr>
              <a:t>(2)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8" name="object 3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0B71F76B-02DE-3006-4651-F7C2313C2B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753" y="1461789"/>
            <a:ext cx="3119134" cy="66340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/>
              <p:cNvSpPr txBox="1"/>
              <p:nvPr/>
            </p:nvSpPr>
            <p:spPr>
              <a:xfrm>
                <a:off x="272084" y="548549"/>
                <a:ext cx="4203700" cy="902619"/>
              </a:xfrm>
              <a:prstGeom prst="rect">
                <a:avLst/>
              </a:prstGeom>
            </p:spPr>
            <p:txBody>
              <a:bodyPr vert="horz" wrap="square" lIns="0" tIns="6985" rIns="0" bIns="0" rtlCol="0">
                <a:spAutoFit/>
              </a:bodyPr>
              <a:lstStyle/>
              <a:p>
                <a:pPr marL="143510" marR="13970" indent="-131445">
                  <a:lnSpc>
                    <a:spcPct val="102600"/>
                  </a:lnSpc>
                  <a:spcBef>
                    <a:spcPts val="55"/>
                  </a:spcBef>
                </a:pPr>
                <a:r>
                  <a:rPr sz="1100" spc="-35" dirty="0">
                    <a:solidFill>
                      <a:srgbClr val="FF0000"/>
                    </a:solidFill>
                    <a:latin typeface="Lucida Sans Unicode"/>
                    <a:cs typeface="Lucida Sans Unicode"/>
                  </a:rPr>
                  <a:t>§</a:t>
                </a:r>
                <a:r>
                  <a:rPr sz="1100" spc="50" dirty="0">
                    <a:solidFill>
                      <a:srgbClr val="FF00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100" spc="-10" dirty="0">
                    <a:latin typeface="Tahoma"/>
                    <a:cs typeface="Tahoma"/>
                  </a:rPr>
                  <a:t>Statistics</a:t>
                </a:r>
                <a:r>
                  <a:rPr sz="1100" spc="-55" dirty="0">
                    <a:latin typeface="Tahoma"/>
                    <a:cs typeface="Tahoma"/>
                  </a:rPr>
                  <a:t> </a:t>
                </a:r>
                <a:r>
                  <a:rPr sz="1100" spc="-35" dirty="0">
                    <a:latin typeface="Tahoma"/>
                    <a:cs typeface="Tahoma"/>
                  </a:rPr>
                  <a:t>and</a:t>
                </a:r>
                <a:r>
                  <a:rPr sz="1100" spc="-50" dirty="0">
                    <a:latin typeface="Tahoma"/>
                    <a:cs typeface="Tahoma"/>
                  </a:rPr>
                  <a:t> </a:t>
                </a:r>
                <a:r>
                  <a:rPr sz="1100" spc="-10" dirty="0">
                    <a:latin typeface="Tahoma"/>
                    <a:cs typeface="Tahoma"/>
                  </a:rPr>
                  <a:t>Machine</a:t>
                </a:r>
                <a:r>
                  <a:rPr sz="1100" spc="-55" dirty="0">
                    <a:latin typeface="Tahoma"/>
                    <a:cs typeface="Tahoma"/>
                  </a:rPr>
                  <a:t> </a:t>
                </a:r>
                <a:r>
                  <a:rPr sz="1100" spc="-35" dirty="0">
                    <a:latin typeface="Tahoma"/>
                    <a:cs typeface="Tahoma"/>
                  </a:rPr>
                  <a:t>Learning</a:t>
                </a:r>
                <a:r>
                  <a:rPr sz="1100" spc="-50" dirty="0">
                    <a:latin typeface="Tahoma"/>
                    <a:cs typeface="Tahoma"/>
                  </a:rPr>
                  <a:t> are</a:t>
                </a:r>
                <a:r>
                  <a:rPr sz="1100" spc="-40" dirty="0">
                    <a:latin typeface="Tahoma"/>
                    <a:cs typeface="Tahoma"/>
                  </a:rPr>
                  <a:t> </a:t>
                </a:r>
                <a:r>
                  <a:rPr sz="1100" spc="-50" dirty="0">
                    <a:latin typeface="Tahoma"/>
                    <a:cs typeface="Tahoma"/>
                  </a:rPr>
                  <a:t>concerned</a:t>
                </a:r>
                <a:r>
                  <a:rPr sz="1100" spc="-35" dirty="0">
                    <a:latin typeface="Tahoma"/>
                    <a:cs typeface="Tahoma"/>
                  </a:rPr>
                  <a:t> </a:t>
                </a:r>
                <a:r>
                  <a:rPr sz="1100" dirty="0">
                    <a:latin typeface="Tahoma"/>
                    <a:cs typeface="Tahoma"/>
                  </a:rPr>
                  <a:t>with</a:t>
                </a:r>
                <a:r>
                  <a:rPr sz="1100" spc="-55" dirty="0">
                    <a:latin typeface="Tahoma"/>
                    <a:cs typeface="Tahoma"/>
                  </a:rPr>
                  <a:t> </a:t>
                </a:r>
                <a:r>
                  <a:rPr sz="1100" dirty="0">
                    <a:latin typeface="Tahoma"/>
                    <a:cs typeface="Tahoma"/>
                  </a:rPr>
                  <a:t>data.</a:t>
                </a:r>
                <a:r>
                  <a:rPr sz="1100" spc="45" dirty="0">
                    <a:latin typeface="Tahoma"/>
                    <a:cs typeface="Tahoma"/>
                  </a:rPr>
                  <a:t> </a:t>
                </a:r>
                <a:r>
                  <a:rPr sz="1100" dirty="0">
                    <a:latin typeface="Tahoma"/>
                    <a:cs typeface="Tahoma"/>
                  </a:rPr>
                  <a:t>The</a:t>
                </a:r>
                <a:r>
                  <a:rPr sz="1100" spc="-55" dirty="0">
                    <a:latin typeface="Tahoma"/>
                    <a:cs typeface="Tahoma"/>
                  </a:rPr>
                  <a:t> </a:t>
                </a:r>
                <a:r>
                  <a:rPr sz="1100" dirty="0">
                    <a:latin typeface="Tahoma"/>
                    <a:cs typeface="Tahoma"/>
                  </a:rPr>
                  <a:t>link</a:t>
                </a:r>
                <a:r>
                  <a:rPr sz="1100" spc="-50" dirty="0">
                    <a:latin typeface="Tahoma"/>
                    <a:cs typeface="Tahoma"/>
                  </a:rPr>
                  <a:t> </a:t>
                </a:r>
                <a:r>
                  <a:rPr sz="1100" spc="-25" dirty="0">
                    <a:latin typeface="Tahoma"/>
                    <a:cs typeface="Tahoma"/>
                  </a:rPr>
                  <a:t>to </a:t>
                </a:r>
                <a:r>
                  <a:rPr sz="1100" spc="-55" dirty="0">
                    <a:latin typeface="Tahoma"/>
                    <a:cs typeface="Tahoma"/>
                  </a:rPr>
                  <a:t>sample</a:t>
                </a:r>
                <a:r>
                  <a:rPr sz="1100" spc="-35" dirty="0">
                    <a:latin typeface="Tahoma"/>
                    <a:cs typeface="Tahoma"/>
                  </a:rPr>
                  <a:t> </a:t>
                </a:r>
                <a:r>
                  <a:rPr sz="1100" spc="-55" dirty="0">
                    <a:latin typeface="Tahoma"/>
                    <a:cs typeface="Tahoma"/>
                  </a:rPr>
                  <a:t>space</a:t>
                </a:r>
                <a:r>
                  <a:rPr sz="1100" spc="-30" dirty="0">
                    <a:latin typeface="Tahoma"/>
                    <a:cs typeface="Tahoma"/>
                  </a:rPr>
                  <a:t> </a:t>
                </a:r>
                <a:r>
                  <a:rPr sz="1100" spc="-35" dirty="0">
                    <a:latin typeface="Tahoma"/>
                    <a:cs typeface="Tahoma"/>
                  </a:rPr>
                  <a:t>and</a:t>
                </a:r>
                <a:r>
                  <a:rPr sz="1100" spc="-30" dirty="0">
                    <a:latin typeface="Tahoma"/>
                    <a:cs typeface="Tahoma"/>
                  </a:rPr>
                  <a:t> </a:t>
                </a:r>
                <a:r>
                  <a:rPr sz="1100" spc="-50" dirty="0">
                    <a:latin typeface="Tahoma"/>
                    <a:cs typeface="Tahoma"/>
                  </a:rPr>
                  <a:t>events</a:t>
                </a:r>
                <a:r>
                  <a:rPr sz="1100" spc="-35" dirty="0">
                    <a:latin typeface="Tahoma"/>
                    <a:cs typeface="Tahoma"/>
                  </a:rPr>
                  <a:t> </a:t>
                </a:r>
                <a:r>
                  <a:rPr sz="1100" dirty="0">
                    <a:latin typeface="Tahoma"/>
                    <a:cs typeface="Tahoma"/>
                  </a:rPr>
                  <a:t>to</a:t>
                </a:r>
                <a:r>
                  <a:rPr sz="1100" spc="-30" dirty="0">
                    <a:latin typeface="Tahoma"/>
                    <a:cs typeface="Tahoma"/>
                  </a:rPr>
                  <a:t> </a:t>
                </a:r>
                <a:r>
                  <a:rPr sz="1100" spc="-10" dirty="0">
                    <a:latin typeface="Tahoma"/>
                    <a:cs typeface="Tahoma"/>
                  </a:rPr>
                  <a:t>data</a:t>
                </a:r>
                <a:r>
                  <a:rPr sz="1100" spc="-35" dirty="0">
                    <a:latin typeface="Tahoma"/>
                    <a:cs typeface="Tahoma"/>
                  </a:rPr>
                  <a:t> </a:t>
                </a:r>
                <a:r>
                  <a:rPr sz="1100" dirty="0">
                    <a:latin typeface="Tahoma"/>
                    <a:cs typeface="Tahoma"/>
                  </a:rPr>
                  <a:t>is</a:t>
                </a:r>
                <a:r>
                  <a:rPr sz="1100" spc="-30" dirty="0">
                    <a:latin typeface="Tahoma"/>
                    <a:cs typeface="Tahoma"/>
                  </a:rPr>
                  <a:t> </a:t>
                </a:r>
                <a:r>
                  <a:rPr sz="1100" b="1" spc="-70" dirty="0">
                    <a:latin typeface="Tahoma"/>
                    <a:cs typeface="Tahoma"/>
                  </a:rPr>
                  <a:t>Random</a:t>
                </a:r>
                <a:r>
                  <a:rPr sz="1100" b="1" spc="20" dirty="0">
                    <a:latin typeface="Tahoma"/>
                    <a:cs typeface="Tahoma"/>
                  </a:rPr>
                  <a:t> </a:t>
                </a:r>
                <a:r>
                  <a:rPr sz="1100" b="1" spc="-10" dirty="0">
                    <a:latin typeface="Tahoma"/>
                    <a:cs typeface="Tahoma"/>
                  </a:rPr>
                  <a:t>Variables</a:t>
                </a:r>
                <a:r>
                  <a:rPr sz="1100" spc="-10" dirty="0">
                    <a:latin typeface="Tahoma"/>
                    <a:cs typeface="Tahoma"/>
                  </a:rPr>
                  <a:t>.</a:t>
                </a:r>
                <a:endParaRPr sz="1100" dirty="0">
                  <a:latin typeface="Tahoma"/>
                  <a:cs typeface="Tahoma"/>
                </a:endParaRPr>
              </a:p>
              <a:p>
                <a:pPr marL="143510" marR="5080" indent="-131445">
                  <a:lnSpc>
                    <a:spcPct val="102600"/>
                  </a:lnSpc>
                  <a:spcBef>
                    <a:spcPts val="300"/>
                  </a:spcBef>
                </a:pPr>
                <a:r>
                  <a:rPr sz="1100" spc="-35" dirty="0">
                    <a:solidFill>
                      <a:srgbClr val="FF0000"/>
                    </a:solidFill>
                    <a:latin typeface="Lucida Sans Unicode"/>
                    <a:cs typeface="Lucida Sans Unicode"/>
                  </a:rPr>
                  <a:t>§</a:t>
                </a:r>
                <a:r>
                  <a:rPr sz="1100" spc="130" dirty="0">
                    <a:solidFill>
                      <a:srgbClr val="FF00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100" spc="55" dirty="0">
                    <a:latin typeface="Tahoma"/>
                    <a:cs typeface="Tahoma"/>
                  </a:rPr>
                  <a:t>A</a:t>
                </a:r>
                <a:r>
                  <a:rPr sz="1100" spc="-20" dirty="0">
                    <a:latin typeface="Tahoma"/>
                    <a:cs typeface="Tahoma"/>
                  </a:rPr>
                  <a:t> </a:t>
                </a:r>
                <a:r>
                  <a:rPr sz="1100" spc="-40" dirty="0">
                    <a:latin typeface="Tahoma"/>
                    <a:cs typeface="Tahoma"/>
                  </a:rPr>
                  <a:t>random</a:t>
                </a:r>
                <a:r>
                  <a:rPr sz="1100" spc="-20" dirty="0">
                    <a:latin typeface="Tahoma"/>
                    <a:cs typeface="Tahoma"/>
                  </a:rPr>
                  <a:t> </a:t>
                </a:r>
                <a:r>
                  <a:rPr sz="1100" spc="-35" dirty="0">
                    <a:latin typeface="Tahoma"/>
                    <a:cs typeface="Tahoma"/>
                  </a:rPr>
                  <a:t>variable</a:t>
                </a:r>
                <a:r>
                  <a:rPr sz="1100" spc="-25" dirty="0">
                    <a:latin typeface="Tahoma"/>
                    <a:cs typeface="Tahoma"/>
                  </a:rPr>
                  <a:t> </a:t>
                </a:r>
                <a:r>
                  <a:rPr sz="1100" dirty="0">
                    <a:latin typeface="Tahoma"/>
                    <a:cs typeface="Tahoma"/>
                  </a:rPr>
                  <a:t>is</a:t>
                </a:r>
                <a:r>
                  <a:rPr sz="1100" spc="-25" dirty="0">
                    <a:latin typeface="Tahoma"/>
                    <a:cs typeface="Tahoma"/>
                  </a:rPr>
                  <a:t> </a:t>
                </a:r>
                <a:r>
                  <a:rPr sz="1100" dirty="0">
                    <a:latin typeface="Tahoma"/>
                    <a:cs typeface="Tahoma"/>
                  </a:rPr>
                  <a:t>a</a:t>
                </a:r>
                <a:r>
                  <a:rPr sz="1100" spc="-20" dirty="0">
                    <a:latin typeface="Tahoma"/>
                    <a:cs typeface="Tahoma"/>
                  </a:rPr>
                  <a:t> </a:t>
                </a:r>
                <a:r>
                  <a:rPr sz="1100" spc="-40" dirty="0">
                    <a:latin typeface="Tahoma"/>
                    <a:cs typeface="Tahoma"/>
                  </a:rPr>
                  <a:t>mapping</a:t>
                </a:r>
                <a:r>
                  <a:rPr sz="1100" spc="-25" dirty="0">
                    <a:latin typeface="Tahoma"/>
                    <a:cs typeface="Tahoma"/>
                  </a:rPr>
                  <a:t> </a:t>
                </a:r>
                <a:r>
                  <a:rPr sz="1100" spc="160" dirty="0">
                    <a:latin typeface="Tahoma"/>
                    <a:cs typeface="Tahoma"/>
                  </a:rPr>
                  <a:t>(</a:t>
                </a:r>
                <a:r>
                  <a:rPr sz="1100" i="1" spc="160" dirty="0">
                    <a:latin typeface="Calibri"/>
                    <a:cs typeface="Calibri"/>
                  </a:rPr>
                  <a:t>X</a:t>
                </a:r>
                <a:r>
                  <a:rPr sz="1100" i="1" spc="95" dirty="0">
                    <a:latin typeface="Calibri"/>
                    <a:cs typeface="Calibri"/>
                  </a:rPr>
                  <a:t> </a:t>
                </a:r>
                <a:r>
                  <a:rPr sz="1100" dirty="0">
                    <a:latin typeface="Calibri"/>
                    <a:cs typeface="Calibri"/>
                  </a:rPr>
                  <a:t>:</a:t>
                </a:r>
                <a:r>
                  <a:rPr sz="1100" spc="20" dirty="0">
                    <a:latin typeface="Calibri"/>
                    <a:cs typeface="Calibri"/>
                  </a:rPr>
                  <a:t> </a:t>
                </a:r>
                <a:r>
                  <a:rPr sz="1100" i="1" spc="165" dirty="0">
                    <a:latin typeface="Calibri"/>
                    <a:cs typeface="Calibri"/>
                  </a:rPr>
                  <a:t>S</a:t>
                </a:r>
                <a:r>
                  <a:rPr sz="1100" i="1" spc="75" dirty="0">
                    <a:latin typeface="Calibri"/>
                    <a:cs typeface="Calibri"/>
                  </a:rPr>
                  <a:t> </a:t>
                </a:r>
                <a:r>
                  <a:rPr sz="1100" dirty="0">
                    <a:latin typeface="Lucida Sans Unicode"/>
                    <a:cs typeface="Lucida Sans Unicode"/>
                  </a:rPr>
                  <a:t>→</a:t>
                </a:r>
                <a:r>
                  <a:rPr sz="1100" spc="-80" dirty="0">
                    <a:latin typeface="Lucida Sans Unicode"/>
                    <a:cs typeface="Lucida Sans Unicode"/>
                  </a:rPr>
                  <a:t> </a:t>
                </a:r>
                <a14:m>
                  <m:oMath xmlns:m="http://schemas.openxmlformats.org/officeDocument/2006/math">
                    <m:r>
                      <a:rPr lang="en-IN" sz="1100" i="1" spc="-8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ucida Sans Unicode"/>
                      </a:rPr>
                      <m:t>ℝ</m:t>
                    </m:r>
                  </m:oMath>
                </a14:m>
                <a:r>
                  <a:rPr sz="1100" dirty="0">
                    <a:latin typeface="Tahoma"/>
                    <a:cs typeface="Tahoma"/>
                  </a:rPr>
                  <a:t>)</a:t>
                </a:r>
                <a:r>
                  <a:rPr sz="1100" spc="-20" dirty="0">
                    <a:latin typeface="Tahoma"/>
                    <a:cs typeface="Tahoma"/>
                  </a:rPr>
                  <a:t> from</a:t>
                </a:r>
                <a:r>
                  <a:rPr sz="1100" spc="-25" dirty="0">
                    <a:latin typeface="Tahoma"/>
                    <a:cs typeface="Tahoma"/>
                  </a:rPr>
                  <a:t> </a:t>
                </a:r>
                <a:r>
                  <a:rPr sz="1100" spc="-10" dirty="0">
                    <a:latin typeface="Tahoma"/>
                    <a:cs typeface="Tahoma"/>
                  </a:rPr>
                  <a:t>the</a:t>
                </a:r>
                <a:r>
                  <a:rPr sz="1100" spc="-20" dirty="0">
                    <a:latin typeface="Tahoma"/>
                    <a:cs typeface="Tahoma"/>
                  </a:rPr>
                  <a:t> </a:t>
                </a:r>
                <a:r>
                  <a:rPr sz="1100" spc="-55" dirty="0">
                    <a:latin typeface="Tahoma"/>
                    <a:cs typeface="Tahoma"/>
                  </a:rPr>
                  <a:t>sample</a:t>
                </a:r>
                <a:r>
                  <a:rPr sz="1100" spc="-20" dirty="0">
                    <a:latin typeface="Tahoma"/>
                    <a:cs typeface="Tahoma"/>
                  </a:rPr>
                  <a:t> </a:t>
                </a:r>
                <a:r>
                  <a:rPr sz="1100" spc="-10" dirty="0">
                    <a:latin typeface="Tahoma"/>
                    <a:cs typeface="Tahoma"/>
                  </a:rPr>
                  <a:t>space </a:t>
                </a:r>
                <a:r>
                  <a:rPr sz="1100" dirty="0">
                    <a:latin typeface="Tahoma"/>
                    <a:cs typeface="Tahoma"/>
                  </a:rPr>
                  <a:t>to</a:t>
                </a:r>
                <a:r>
                  <a:rPr sz="1100" spc="-25" dirty="0">
                    <a:latin typeface="Tahoma"/>
                    <a:cs typeface="Tahoma"/>
                  </a:rPr>
                  <a:t> </a:t>
                </a:r>
                <a:r>
                  <a:rPr sz="1100" spc="-20" dirty="0">
                    <a:latin typeface="Tahoma"/>
                    <a:cs typeface="Tahoma"/>
                  </a:rPr>
                  <a:t>real</a:t>
                </a:r>
                <a:r>
                  <a:rPr sz="1100" spc="-25" dirty="0">
                    <a:latin typeface="Tahoma"/>
                    <a:cs typeface="Tahoma"/>
                  </a:rPr>
                  <a:t> </a:t>
                </a:r>
                <a:r>
                  <a:rPr sz="1100" spc="-50" dirty="0">
                    <a:latin typeface="Tahoma"/>
                    <a:cs typeface="Tahoma"/>
                  </a:rPr>
                  <a:t>values</a:t>
                </a:r>
                <a:r>
                  <a:rPr sz="1100" spc="-25" dirty="0">
                    <a:latin typeface="Tahoma"/>
                    <a:cs typeface="Tahoma"/>
                  </a:rPr>
                  <a:t> </a:t>
                </a:r>
                <a:r>
                  <a:rPr sz="1100" dirty="0">
                    <a:latin typeface="Tahoma"/>
                    <a:cs typeface="Tahoma"/>
                  </a:rPr>
                  <a:t>that</a:t>
                </a:r>
                <a:r>
                  <a:rPr sz="1100" spc="-25" dirty="0">
                    <a:latin typeface="Tahoma"/>
                    <a:cs typeface="Tahoma"/>
                  </a:rPr>
                  <a:t> </a:t>
                </a:r>
                <a:r>
                  <a:rPr sz="1100" spc="-55" dirty="0">
                    <a:latin typeface="Tahoma"/>
                    <a:cs typeface="Tahoma"/>
                  </a:rPr>
                  <a:t>assigns</a:t>
                </a:r>
                <a:r>
                  <a:rPr sz="1100" spc="-20" dirty="0">
                    <a:latin typeface="Tahoma"/>
                    <a:cs typeface="Tahoma"/>
                  </a:rPr>
                  <a:t> </a:t>
                </a:r>
                <a:r>
                  <a:rPr sz="1100" dirty="0">
                    <a:latin typeface="Tahoma"/>
                    <a:cs typeface="Tahoma"/>
                  </a:rPr>
                  <a:t>a</a:t>
                </a:r>
                <a:r>
                  <a:rPr sz="1100" spc="-20" dirty="0">
                    <a:latin typeface="Tahoma"/>
                    <a:cs typeface="Tahoma"/>
                  </a:rPr>
                  <a:t> real </a:t>
                </a:r>
                <a:r>
                  <a:rPr sz="1100" spc="-45" dirty="0">
                    <a:latin typeface="Tahoma"/>
                    <a:cs typeface="Tahoma"/>
                  </a:rPr>
                  <a:t>number</a:t>
                </a:r>
                <a:r>
                  <a:rPr sz="1100" spc="-20" dirty="0">
                    <a:latin typeface="Tahoma"/>
                    <a:cs typeface="Tahoma"/>
                  </a:rPr>
                  <a:t> </a:t>
                </a:r>
                <a:r>
                  <a:rPr sz="1100" spc="120" dirty="0">
                    <a:latin typeface="Tahoma"/>
                    <a:cs typeface="Tahoma"/>
                  </a:rPr>
                  <a:t>(</a:t>
                </a:r>
                <a:r>
                  <a:rPr sz="1100" i="1" spc="120" dirty="0">
                    <a:latin typeface="Calibri"/>
                    <a:cs typeface="Calibri"/>
                  </a:rPr>
                  <a:t>X</a:t>
                </a:r>
                <a:r>
                  <a:rPr sz="1100" spc="120" dirty="0">
                    <a:latin typeface="Calibri"/>
                    <a:cs typeface="Calibri"/>
                  </a:rPr>
                  <a:t>(</a:t>
                </a:r>
                <a:r>
                  <a:rPr sz="1100" i="1" spc="120" dirty="0">
                    <a:latin typeface="Calibri"/>
                    <a:cs typeface="Calibri"/>
                  </a:rPr>
                  <a:t>ζ</a:t>
                </a:r>
                <a:r>
                  <a:rPr sz="1100" spc="120" dirty="0">
                    <a:latin typeface="Calibri"/>
                    <a:cs typeface="Calibri"/>
                  </a:rPr>
                  <a:t>)</a:t>
                </a:r>
                <a:r>
                  <a:rPr sz="1100" spc="120" dirty="0">
                    <a:latin typeface="Tahoma"/>
                    <a:cs typeface="Tahoma"/>
                  </a:rPr>
                  <a:t>)</a:t>
                </a:r>
                <a:r>
                  <a:rPr sz="1100" spc="-20" dirty="0">
                    <a:latin typeface="Tahoma"/>
                    <a:cs typeface="Tahoma"/>
                  </a:rPr>
                  <a:t> </a:t>
                </a:r>
                <a:r>
                  <a:rPr sz="1100" dirty="0">
                    <a:latin typeface="Tahoma"/>
                    <a:cs typeface="Tahoma"/>
                  </a:rPr>
                  <a:t>to</a:t>
                </a:r>
                <a:r>
                  <a:rPr sz="1100" spc="-20" dirty="0">
                    <a:latin typeface="Tahoma"/>
                    <a:cs typeface="Tahoma"/>
                  </a:rPr>
                  <a:t> </a:t>
                </a:r>
                <a:r>
                  <a:rPr sz="1100" spc="-40" dirty="0">
                    <a:latin typeface="Tahoma"/>
                    <a:cs typeface="Tahoma"/>
                  </a:rPr>
                  <a:t>each</a:t>
                </a:r>
                <a:r>
                  <a:rPr sz="1100" spc="-20" dirty="0">
                    <a:latin typeface="Tahoma"/>
                    <a:cs typeface="Tahoma"/>
                  </a:rPr>
                  <a:t> </a:t>
                </a:r>
                <a:r>
                  <a:rPr sz="1100" spc="-40" dirty="0">
                    <a:latin typeface="Tahoma"/>
                    <a:cs typeface="Tahoma"/>
                  </a:rPr>
                  <a:t>outcome</a:t>
                </a:r>
                <a:r>
                  <a:rPr sz="1100" spc="-25" dirty="0">
                    <a:latin typeface="Tahoma"/>
                    <a:cs typeface="Tahoma"/>
                  </a:rPr>
                  <a:t> (</a:t>
                </a:r>
                <a:r>
                  <a:rPr sz="1100" i="1" spc="-25" dirty="0">
                    <a:latin typeface="Calibri"/>
                    <a:cs typeface="Calibri"/>
                  </a:rPr>
                  <a:t>ζ</a:t>
                </a:r>
                <a:r>
                  <a:rPr sz="1100" spc="-25" dirty="0">
                    <a:latin typeface="Tahoma"/>
                    <a:cs typeface="Tahoma"/>
                  </a:rPr>
                  <a:t>) </a:t>
                </a:r>
                <a:r>
                  <a:rPr sz="1100" dirty="0">
                    <a:latin typeface="Tahoma"/>
                    <a:cs typeface="Tahoma"/>
                  </a:rPr>
                  <a:t>in</a:t>
                </a:r>
                <a:r>
                  <a:rPr sz="1100" spc="-35" dirty="0">
                    <a:latin typeface="Tahoma"/>
                    <a:cs typeface="Tahoma"/>
                  </a:rPr>
                  <a:t> </a:t>
                </a:r>
                <a:r>
                  <a:rPr sz="1100" spc="-10" dirty="0">
                    <a:latin typeface="Tahoma"/>
                    <a:cs typeface="Tahoma"/>
                  </a:rPr>
                  <a:t>the</a:t>
                </a:r>
                <a:r>
                  <a:rPr sz="1100" spc="-30" dirty="0">
                    <a:latin typeface="Tahoma"/>
                    <a:cs typeface="Tahoma"/>
                  </a:rPr>
                  <a:t> </a:t>
                </a:r>
                <a:r>
                  <a:rPr sz="1100" spc="-55" dirty="0">
                    <a:latin typeface="Tahoma"/>
                    <a:cs typeface="Tahoma"/>
                  </a:rPr>
                  <a:t>sample</a:t>
                </a:r>
                <a:r>
                  <a:rPr sz="1100" spc="-35" dirty="0">
                    <a:latin typeface="Tahoma"/>
                    <a:cs typeface="Tahoma"/>
                  </a:rPr>
                  <a:t> </a:t>
                </a:r>
                <a:r>
                  <a:rPr sz="1100" spc="-55" dirty="0">
                    <a:latin typeface="Tahoma"/>
                    <a:cs typeface="Tahoma"/>
                  </a:rPr>
                  <a:t>space</a:t>
                </a:r>
                <a:r>
                  <a:rPr sz="1100" spc="-30" dirty="0">
                    <a:latin typeface="Tahoma"/>
                    <a:cs typeface="Tahoma"/>
                  </a:rPr>
                  <a:t> </a:t>
                </a:r>
                <a:r>
                  <a:rPr sz="1100" dirty="0">
                    <a:latin typeface="Tahoma"/>
                    <a:cs typeface="Tahoma"/>
                  </a:rPr>
                  <a:t>of</a:t>
                </a:r>
                <a:r>
                  <a:rPr sz="1100" spc="-35" dirty="0">
                    <a:latin typeface="Tahoma"/>
                    <a:cs typeface="Tahoma"/>
                  </a:rPr>
                  <a:t> </a:t>
                </a:r>
                <a:r>
                  <a:rPr sz="1100" dirty="0">
                    <a:latin typeface="Tahoma"/>
                    <a:cs typeface="Tahoma"/>
                  </a:rPr>
                  <a:t>a</a:t>
                </a:r>
                <a:r>
                  <a:rPr sz="1100" spc="-30" dirty="0">
                    <a:latin typeface="Tahoma"/>
                    <a:cs typeface="Tahoma"/>
                  </a:rPr>
                  <a:t> </a:t>
                </a:r>
                <a:r>
                  <a:rPr sz="1100" spc="-40" dirty="0">
                    <a:latin typeface="Tahoma"/>
                    <a:cs typeface="Tahoma"/>
                  </a:rPr>
                  <a:t>random</a:t>
                </a:r>
                <a:r>
                  <a:rPr sz="1100" spc="-30" dirty="0">
                    <a:latin typeface="Tahoma"/>
                    <a:cs typeface="Tahoma"/>
                  </a:rPr>
                  <a:t> </a:t>
                </a:r>
                <a:r>
                  <a:rPr sz="1100" spc="-10" dirty="0">
                    <a:latin typeface="Tahoma"/>
                    <a:cs typeface="Tahoma"/>
                  </a:rPr>
                  <a:t>experiment.</a:t>
                </a:r>
                <a:endParaRPr sz="1100" dirty="0">
                  <a:latin typeface="Tahoma"/>
                  <a:cs typeface="Tahoma"/>
                </a:endParaRPr>
              </a:p>
            </p:txBody>
          </p:sp>
        </mc:Choice>
        <mc:Fallback xmlns=""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84" y="548549"/>
                <a:ext cx="4203700" cy="902619"/>
              </a:xfrm>
              <a:prstGeom prst="rect">
                <a:avLst/>
              </a:prstGeom>
              <a:blipFill>
                <a:blip r:embed="rId8"/>
                <a:stretch>
                  <a:fillRect l="-1887" t="-5405" r="-2177" b="-94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41500" y="1479854"/>
            <a:ext cx="2039366" cy="101733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72084" y="2705975"/>
            <a:ext cx="412369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3510" marR="5080" indent="-13144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6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We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following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notation: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capital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letters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denote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random </a:t>
            </a:r>
            <a:r>
              <a:rPr sz="1100" spc="-40" dirty="0">
                <a:latin typeface="Tahoma"/>
                <a:cs typeface="Tahoma"/>
              </a:rPr>
              <a:t>variables,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e.g.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spc="325" dirty="0">
                <a:latin typeface="Calibri"/>
                <a:cs typeface="Calibri"/>
              </a:rPr>
              <a:t>X</a:t>
            </a:r>
            <a:r>
              <a:rPr sz="1100" i="1" spc="155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spc="90" dirty="0">
                <a:latin typeface="Calibri"/>
                <a:cs typeface="Calibri"/>
              </a:rPr>
              <a:t>Y</a:t>
            </a:r>
            <a:r>
              <a:rPr sz="1100" i="1" spc="-35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lower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case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letters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denote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possible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values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46348"/>
            <a:ext cx="4608017" cy="109855"/>
            <a:chOff x="0" y="3346348"/>
            <a:chExt cx="4608017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02932" y="3083521"/>
            <a:ext cx="216090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random variables,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35" dirty="0">
                <a:latin typeface="Arial"/>
                <a:cs typeface="Arial"/>
              </a:rPr>
              <a:t>e.g.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y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72084" y="512761"/>
            <a:ext cx="30867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2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9907" y="670941"/>
            <a:ext cx="3825239" cy="156591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4" name="object 2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2084" y="2322702"/>
            <a:ext cx="4196080" cy="264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35" dirty="0">
                <a:solidFill>
                  <a:srgbClr val="FFD8D8"/>
                </a:solidFill>
                <a:latin typeface="Lucida Sans Unicode"/>
                <a:cs typeface="Lucida Sans Unicode"/>
              </a:rPr>
              <a:t>§</a:t>
            </a:r>
            <a:r>
              <a:rPr sz="1100" spc="60" dirty="0">
                <a:solidFill>
                  <a:srgbClr val="FFD8D8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Since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value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a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random 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variable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is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determined 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by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outcome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932" y="2494775"/>
            <a:ext cx="3986529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6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experiment,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95" dirty="0">
                <a:solidFill>
                  <a:srgbClr val="D8D8D8"/>
                </a:solidFill>
                <a:latin typeface="Tahoma"/>
                <a:cs typeface="Tahoma"/>
              </a:rPr>
              <a:t>we</a:t>
            </a:r>
            <a:r>
              <a:rPr sz="1100" spc="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may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assign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probabilities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possible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values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6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random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variable.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64513" y="2979346"/>
            <a:ext cx="2156460" cy="45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204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204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100" i="1" spc="14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100" spc="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14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100" spc="114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spc="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100" spc="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14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spc="114" dirty="0">
                <a:solidFill>
                  <a:srgbClr val="D8D8D8"/>
                </a:solidFill>
                <a:latin typeface="Lucida Sans Unicode"/>
                <a:cs typeface="Lucida Sans Unicode"/>
              </a:rPr>
              <a:t>{</a:t>
            </a:r>
            <a:r>
              <a:rPr sz="1100" i="1" spc="114" dirty="0">
                <a:solidFill>
                  <a:srgbClr val="D8D8D8"/>
                </a:solidFill>
                <a:latin typeface="Calibri"/>
                <a:cs typeface="Calibri"/>
              </a:rPr>
              <a:t>ζ</a:t>
            </a:r>
            <a:r>
              <a:rPr sz="1100" i="1" spc="14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∈</a:t>
            </a:r>
            <a:r>
              <a:rPr sz="1100" spc="-4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i="1" spc="110" dirty="0">
                <a:solidFill>
                  <a:srgbClr val="D8D8D8"/>
                </a:solidFill>
                <a:latin typeface="Calibri"/>
                <a:cs typeface="Calibri"/>
              </a:rPr>
              <a:t>S</a:t>
            </a:r>
            <a:r>
              <a:rPr sz="1100" spc="110" dirty="0">
                <a:solidFill>
                  <a:srgbClr val="D8D8D8"/>
                </a:solidFill>
                <a:latin typeface="Calibri"/>
                <a:cs typeface="Calibri"/>
              </a:rPr>
              <a:t>;</a:t>
            </a:r>
            <a:r>
              <a:rPr sz="1100" spc="114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85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100" spc="185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85" dirty="0">
                <a:solidFill>
                  <a:srgbClr val="D8D8D8"/>
                </a:solidFill>
                <a:latin typeface="Calibri"/>
                <a:cs typeface="Calibri"/>
              </a:rPr>
              <a:t>ζ</a:t>
            </a:r>
            <a:r>
              <a:rPr sz="1100" spc="185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spc="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100" spc="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10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100" spc="110" dirty="0">
                <a:solidFill>
                  <a:srgbClr val="D8D8D8"/>
                </a:solidFill>
                <a:latin typeface="Lucida Sans Unicode"/>
                <a:cs typeface="Lucida Sans Unicode"/>
              </a:rPr>
              <a:t>}</a:t>
            </a:r>
            <a:r>
              <a:rPr sz="1100" spc="110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100" dirty="0">
              <a:latin typeface="Calibri"/>
              <a:cs typeface="Calibri"/>
            </a:endParaRPr>
          </a:p>
          <a:p>
            <a:pPr marR="269240" algn="ctr">
              <a:lnSpc>
                <a:spcPct val="100000"/>
              </a:lnSpc>
            </a:pPr>
            <a:endParaRPr sz="600" dirty="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79722" y="2978099"/>
            <a:ext cx="202565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(3)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72084" y="512761"/>
            <a:ext cx="30867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2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example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9907" y="670941"/>
            <a:ext cx="3825239" cy="1565910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4" name="object 2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72084" y="2322702"/>
            <a:ext cx="4196080" cy="157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6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Tahoma"/>
                <a:cs typeface="Tahoma"/>
              </a:rPr>
              <a:t>Since</a:t>
            </a:r>
            <a:r>
              <a:rPr sz="1100" spc="-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sz="1100" spc="-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chemeClr val="tx1"/>
                </a:solidFill>
                <a:latin typeface="Tahoma"/>
                <a:cs typeface="Tahoma"/>
              </a:rPr>
              <a:t>value</a:t>
            </a:r>
            <a:r>
              <a:rPr sz="1100" spc="-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chemeClr val="tx1"/>
                </a:solidFill>
                <a:latin typeface="Tahoma"/>
                <a:cs typeface="Tahoma"/>
              </a:rPr>
              <a:t>of</a:t>
            </a:r>
            <a:r>
              <a:rPr sz="1100" spc="-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sz="1100" spc="-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Tahoma"/>
                <a:cs typeface="Tahoma"/>
              </a:rPr>
              <a:t>random </a:t>
            </a:r>
            <a:r>
              <a:rPr sz="1100" spc="-35" dirty="0">
                <a:solidFill>
                  <a:schemeClr val="tx1"/>
                </a:solidFill>
                <a:latin typeface="Tahoma"/>
                <a:cs typeface="Tahoma"/>
              </a:rPr>
              <a:t>variable</a:t>
            </a:r>
            <a:r>
              <a:rPr sz="1100" spc="-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chemeClr val="tx1"/>
                </a:solidFill>
                <a:latin typeface="Tahoma"/>
                <a:cs typeface="Tahoma"/>
              </a:rPr>
              <a:t>is</a:t>
            </a:r>
            <a:r>
              <a:rPr sz="1100" spc="-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Tahoma"/>
                <a:cs typeface="Tahoma"/>
              </a:rPr>
              <a:t>determined </a:t>
            </a:r>
            <a:r>
              <a:rPr sz="1100" spc="-30" dirty="0">
                <a:solidFill>
                  <a:schemeClr val="tx1"/>
                </a:solidFill>
                <a:latin typeface="Tahoma"/>
                <a:cs typeface="Tahoma"/>
              </a:rPr>
              <a:t>by</a:t>
            </a:r>
            <a:r>
              <a:rPr sz="1100" spc="-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sz="1100" spc="-5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chemeClr val="tx1"/>
                </a:solidFill>
                <a:latin typeface="Tahoma"/>
                <a:cs typeface="Tahoma"/>
              </a:rPr>
              <a:t>outcome</a:t>
            </a:r>
            <a:r>
              <a:rPr sz="1100" spc="-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Tahoma"/>
                <a:cs typeface="Tahoma"/>
              </a:rPr>
              <a:t>of</a:t>
            </a:r>
            <a:endParaRPr sz="11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932" y="2494775"/>
            <a:ext cx="3986529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10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sz="1100" spc="-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chemeClr val="tx1"/>
                </a:solidFill>
                <a:latin typeface="Tahoma"/>
                <a:cs typeface="Tahoma"/>
              </a:rPr>
              <a:t>experiment,</a:t>
            </a:r>
            <a:r>
              <a:rPr sz="1100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95" dirty="0">
                <a:solidFill>
                  <a:schemeClr val="tx1"/>
                </a:solidFill>
                <a:latin typeface="Tahoma"/>
                <a:cs typeface="Tahoma"/>
              </a:rPr>
              <a:t>we</a:t>
            </a:r>
            <a:r>
              <a:rPr sz="1100" spc="1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chemeClr val="tx1"/>
                </a:solidFill>
                <a:latin typeface="Tahoma"/>
                <a:cs typeface="Tahoma"/>
              </a:rPr>
              <a:t>may</a:t>
            </a:r>
            <a:r>
              <a:rPr sz="1100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chemeClr val="tx1"/>
                </a:solidFill>
                <a:latin typeface="Tahoma"/>
                <a:cs typeface="Tahoma"/>
              </a:rPr>
              <a:t>assign</a:t>
            </a:r>
            <a:r>
              <a:rPr sz="1100" spc="-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chemeClr val="tx1"/>
                </a:solidFill>
                <a:latin typeface="Tahoma"/>
                <a:cs typeface="Tahoma"/>
              </a:rPr>
              <a:t>probabilities</a:t>
            </a:r>
            <a:r>
              <a:rPr sz="1100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chemeClr val="tx1"/>
                </a:solidFill>
                <a:latin typeface="Tahoma"/>
                <a:cs typeface="Tahoma"/>
              </a:rPr>
              <a:t>to</a:t>
            </a:r>
            <a:r>
              <a:rPr sz="1100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chemeClr val="tx1"/>
                </a:solidFill>
                <a:latin typeface="Tahoma"/>
                <a:cs typeface="Tahoma"/>
              </a:rPr>
              <a:t>possible</a:t>
            </a:r>
            <a:r>
              <a:rPr sz="1100" spc="-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chemeClr val="tx1"/>
                </a:solidFill>
                <a:latin typeface="Tahoma"/>
                <a:cs typeface="Tahoma"/>
              </a:rPr>
              <a:t>values</a:t>
            </a:r>
            <a:r>
              <a:rPr sz="1100" spc="-3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Tahoma"/>
                <a:cs typeface="Tahoma"/>
              </a:rPr>
              <a:t>of</a:t>
            </a:r>
            <a:endParaRPr sz="1100" dirty="0">
              <a:solidFill>
                <a:schemeClr val="tx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sz="1100" spc="-6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chemeClr val="tx1"/>
                </a:solidFill>
                <a:latin typeface="Tahoma"/>
                <a:cs typeface="Tahoma"/>
              </a:rPr>
              <a:t>random</a:t>
            </a:r>
            <a:r>
              <a:rPr sz="1100" spc="-5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Tahoma"/>
                <a:cs typeface="Tahoma"/>
              </a:rPr>
              <a:t>variable.</a:t>
            </a:r>
            <a:endParaRPr sz="1100" dirty="0">
              <a:solidFill>
                <a:schemeClr val="tx1"/>
              </a:solidFill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64513" y="2979346"/>
            <a:ext cx="2156460" cy="45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0"/>
              </a:lnSpc>
            </a:pPr>
            <a:r>
              <a:rPr sz="1100" i="1" spc="135" dirty="0">
                <a:solidFill>
                  <a:schemeClr val="tx1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spc="204" dirty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sz="1100" i="1" spc="204" dirty="0">
                <a:solidFill>
                  <a:schemeClr val="tx1"/>
                </a:solidFill>
                <a:latin typeface="Calibri"/>
                <a:cs typeface="Calibri"/>
              </a:rPr>
              <a:t>X</a:t>
            </a:r>
            <a:r>
              <a:rPr sz="1100" i="1" spc="1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chemeClr val="tx1"/>
                </a:solidFill>
                <a:latin typeface="Calibri"/>
                <a:cs typeface="Calibri"/>
              </a:rPr>
              <a:t>=</a:t>
            </a:r>
            <a:r>
              <a:rPr sz="1100" spc="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i="1" spc="114" dirty="0">
                <a:solidFill>
                  <a:schemeClr val="tx1"/>
                </a:solidFill>
                <a:latin typeface="Calibri"/>
                <a:cs typeface="Calibri"/>
              </a:rPr>
              <a:t>x</a:t>
            </a:r>
            <a:r>
              <a:rPr sz="1100" spc="114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r>
              <a:rPr sz="1100" spc="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chemeClr val="tx1"/>
                </a:solidFill>
                <a:latin typeface="Calibri"/>
                <a:cs typeface="Calibri"/>
              </a:rPr>
              <a:t>=</a:t>
            </a:r>
            <a:r>
              <a:rPr sz="1100" spc="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i="1" spc="135" dirty="0">
                <a:solidFill>
                  <a:schemeClr val="tx1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spc="114" dirty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sz="1100" spc="114" dirty="0">
                <a:solidFill>
                  <a:schemeClr val="tx1"/>
                </a:solidFill>
                <a:latin typeface="Lucida Sans Unicode"/>
                <a:cs typeface="Lucida Sans Unicode"/>
              </a:rPr>
              <a:t>{</a:t>
            </a:r>
            <a:r>
              <a:rPr sz="1100" i="1" spc="114" dirty="0">
                <a:solidFill>
                  <a:schemeClr val="tx1"/>
                </a:solidFill>
                <a:latin typeface="Calibri"/>
                <a:cs typeface="Calibri"/>
              </a:rPr>
              <a:t>ζ</a:t>
            </a:r>
            <a:r>
              <a:rPr sz="1100" i="1" spc="1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chemeClr val="tx1"/>
                </a:solidFill>
                <a:latin typeface="Lucida Sans Unicode"/>
                <a:cs typeface="Lucida Sans Unicode"/>
              </a:rPr>
              <a:t>∈</a:t>
            </a:r>
            <a:r>
              <a:rPr sz="1100" spc="-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100" i="1" spc="110" dirty="0">
                <a:solidFill>
                  <a:schemeClr val="tx1"/>
                </a:solidFill>
                <a:latin typeface="Calibri"/>
                <a:cs typeface="Calibri"/>
              </a:rPr>
              <a:t>S</a:t>
            </a:r>
            <a:r>
              <a:rPr sz="1100" spc="110" dirty="0">
                <a:solidFill>
                  <a:schemeClr val="tx1"/>
                </a:solidFill>
                <a:latin typeface="Calibri"/>
                <a:cs typeface="Calibri"/>
              </a:rPr>
              <a:t>;</a:t>
            </a:r>
            <a:r>
              <a:rPr sz="1100" spc="114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i="1" spc="185" dirty="0">
                <a:solidFill>
                  <a:schemeClr val="tx1"/>
                </a:solidFill>
                <a:latin typeface="Calibri"/>
                <a:cs typeface="Calibri"/>
              </a:rPr>
              <a:t>X</a:t>
            </a:r>
            <a:r>
              <a:rPr sz="1100" spc="185" dirty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sz="1100" i="1" spc="185" dirty="0">
                <a:solidFill>
                  <a:schemeClr val="tx1"/>
                </a:solidFill>
                <a:latin typeface="Calibri"/>
                <a:cs typeface="Calibri"/>
              </a:rPr>
              <a:t>ζ</a:t>
            </a:r>
            <a:r>
              <a:rPr sz="1100" spc="185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r>
              <a:rPr sz="1100" spc="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chemeClr val="tx1"/>
                </a:solidFill>
                <a:latin typeface="Calibri"/>
                <a:cs typeface="Calibri"/>
              </a:rPr>
              <a:t>=</a:t>
            </a:r>
            <a:r>
              <a:rPr sz="1100" spc="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i="1" spc="110" dirty="0">
                <a:solidFill>
                  <a:schemeClr val="tx1"/>
                </a:solidFill>
                <a:latin typeface="Calibri"/>
                <a:cs typeface="Calibri"/>
              </a:rPr>
              <a:t>x</a:t>
            </a:r>
            <a:r>
              <a:rPr sz="1100" spc="110" dirty="0">
                <a:solidFill>
                  <a:schemeClr val="tx1"/>
                </a:solidFill>
                <a:latin typeface="Lucida Sans Unicode"/>
                <a:cs typeface="Lucida Sans Unicode"/>
              </a:rPr>
              <a:t>}</a:t>
            </a:r>
            <a:r>
              <a:rPr sz="1100" spc="11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1100" dirty="0">
              <a:solidFill>
                <a:schemeClr val="tx1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1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R="269240" algn="ctr">
              <a:lnSpc>
                <a:spcPct val="100000"/>
              </a:lnSpc>
            </a:pPr>
            <a:endParaRPr sz="6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522BE0C8-7C96-9138-2FFC-72665615E073}"/>
              </a:ext>
            </a:extLst>
          </p:cNvPr>
          <p:cNvSpPr txBox="1"/>
          <p:nvPr/>
        </p:nvSpPr>
        <p:spPr>
          <a:xfrm>
            <a:off x="4279722" y="2978099"/>
            <a:ext cx="202565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25" dirty="0">
                <a:solidFill>
                  <a:schemeClr val="tx1"/>
                </a:solidFill>
                <a:latin typeface="Tahoma"/>
                <a:cs typeface="Tahoma"/>
              </a:rPr>
              <a:t>(3)</a:t>
            </a:r>
            <a:endParaRPr sz="1100" dirty="0">
              <a:solidFill>
                <a:schemeClr val="tx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463918"/>
            <a:ext cx="4608195" cy="461009"/>
            <a:chOff x="0" y="463918"/>
            <a:chExt cx="4608195" cy="461009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463918"/>
              <a:ext cx="4608004" cy="3374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378" y="531926"/>
              <a:ext cx="2823210" cy="39243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32320" y="985328"/>
            <a:ext cx="12020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spc="-65" dirty="0">
                <a:latin typeface="Calibri"/>
                <a:cs typeface="Calibri"/>
              </a:rPr>
              <a:t> </a:t>
            </a:r>
            <a:r>
              <a:rPr sz="800" spc="130" dirty="0">
                <a:latin typeface="Calibri"/>
                <a:cs typeface="Calibri"/>
              </a:rPr>
              <a:t>[</a:t>
            </a:r>
            <a:r>
              <a:rPr sz="800" i="1" spc="130" dirty="0">
                <a:latin typeface="Calibri"/>
                <a:cs typeface="Calibri"/>
              </a:rPr>
              <a:t>X</a:t>
            </a:r>
            <a:r>
              <a:rPr sz="800" i="1" spc="12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0]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spc="-60" dirty="0">
                <a:latin typeface="Calibri"/>
                <a:cs typeface="Calibri"/>
              </a:rPr>
              <a:t> </a:t>
            </a:r>
            <a:r>
              <a:rPr sz="800" spc="105" dirty="0">
                <a:latin typeface="Calibri"/>
                <a:cs typeface="Calibri"/>
              </a:rPr>
              <a:t>[</a:t>
            </a:r>
            <a:r>
              <a:rPr sz="800" i="1" spc="105" dirty="0">
                <a:latin typeface="Georgia"/>
                <a:cs typeface="Georgia"/>
              </a:rPr>
              <a:t>{</a:t>
            </a:r>
            <a:r>
              <a:rPr sz="800" i="1" spc="105" dirty="0">
                <a:latin typeface="Calibri"/>
                <a:cs typeface="Calibri"/>
              </a:rPr>
              <a:t>TTT</a:t>
            </a:r>
            <a:r>
              <a:rPr sz="800" i="1" spc="105" dirty="0">
                <a:latin typeface="Georgia"/>
                <a:cs typeface="Georgia"/>
              </a:rPr>
              <a:t>}</a:t>
            </a:r>
            <a:r>
              <a:rPr sz="800" spc="105" dirty="0">
                <a:latin typeface="Calibri"/>
                <a:cs typeface="Calibri"/>
              </a:rPr>
              <a:t>]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spc="204" dirty="0">
                <a:latin typeface="Calibri"/>
                <a:cs typeface="Calibri"/>
              </a:rPr>
              <a:t>=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566456" y="1073950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771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53756" y="889990"/>
            <a:ext cx="79375" cy="3181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latin typeface="Calibri"/>
                <a:cs typeface="Calibri"/>
              </a:rPr>
              <a:t>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2320" y="1247481"/>
            <a:ext cx="37179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spc="-60" dirty="0">
                <a:latin typeface="Calibri"/>
                <a:cs typeface="Calibri"/>
              </a:rPr>
              <a:t> </a:t>
            </a:r>
            <a:r>
              <a:rPr sz="800" spc="130" dirty="0">
                <a:latin typeface="Calibri"/>
                <a:cs typeface="Calibri"/>
              </a:rPr>
              <a:t>[</a:t>
            </a:r>
            <a:r>
              <a:rPr sz="800" i="1" spc="130" dirty="0">
                <a:latin typeface="Calibri"/>
                <a:cs typeface="Calibri"/>
              </a:rPr>
              <a:t>X</a:t>
            </a:r>
            <a:r>
              <a:rPr sz="800" i="1" spc="12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1]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spc="-60" dirty="0">
                <a:latin typeface="Calibri"/>
                <a:cs typeface="Calibri"/>
              </a:rPr>
              <a:t> </a:t>
            </a:r>
            <a:r>
              <a:rPr sz="800" spc="120" dirty="0">
                <a:latin typeface="Calibri"/>
                <a:cs typeface="Calibri"/>
              </a:rPr>
              <a:t>[</a:t>
            </a:r>
            <a:r>
              <a:rPr sz="800" i="1" spc="120" dirty="0">
                <a:latin typeface="Georgia"/>
                <a:cs typeface="Georgia"/>
              </a:rPr>
              <a:t>{</a:t>
            </a:r>
            <a:r>
              <a:rPr sz="800" i="1" spc="120" dirty="0">
                <a:latin typeface="Calibri"/>
                <a:cs typeface="Calibri"/>
              </a:rPr>
              <a:t>HTT,</a:t>
            </a:r>
            <a:r>
              <a:rPr sz="800" i="1" spc="-30" dirty="0">
                <a:latin typeface="Calibri"/>
                <a:cs typeface="Calibri"/>
              </a:rPr>
              <a:t> </a:t>
            </a:r>
            <a:r>
              <a:rPr sz="800" i="1" spc="165" dirty="0">
                <a:latin typeface="Calibri"/>
                <a:cs typeface="Calibri"/>
              </a:rPr>
              <a:t>THT,</a:t>
            </a:r>
            <a:r>
              <a:rPr sz="800" i="1" spc="-35" dirty="0">
                <a:latin typeface="Calibri"/>
                <a:cs typeface="Calibri"/>
              </a:rPr>
              <a:t> </a:t>
            </a:r>
            <a:r>
              <a:rPr sz="800" i="1" spc="145" dirty="0">
                <a:latin typeface="Calibri"/>
                <a:cs typeface="Calibri"/>
              </a:rPr>
              <a:t>TTH</a:t>
            </a:r>
            <a:r>
              <a:rPr sz="800" i="1" spc="145" dirty="0">
                <a:latin typeface="Georgia"/>
                <a:cs typeface="Georgia"/>
              </a:rPr>
              <a:t>}</a:t>
            </a:r>
            <a:r>
              <a:rPr sz="800" spc="145" dirty="0">
                <a:latin typeface="Calibri"/>
                <a:cs typeface="Calibri"/>
              </a:rPr>
              <a:t>]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spc="-55" dirty="0">
                <a:latin typeface="Calibri"/>
                <a:cs typeface="Calibri"/>
              </a:rPr>
              <a:t> </a:t>
            </a:r>
            <a:r>
              <a:rPr sz="800" spc="110" dirty="0">
                <a:latin typeface="Calibri"/>
                <a:cs typeface="Calibri"/>
              </a:rPr>
              <a:t>[</a:t>
            </a:r>
            <a:r>
              <a:rPr sz="800" i="1" spc="110" dirty="0">
                <a:latin typeface="Georgia"/>
                <a:cs typeface="Georgia"/>
              </a:rPr>
              <a:t>{</a:t>
            </a:r>
            <a:r>
              <a:rPr sz="800" i="1" spc="110" dirty="0">
                <a:latin typeface="Calibri"/>
                <a:cs typeface="Calibri"/>
              </a:rPr>
              <a:t>HTT</a:t>
            </a:r>
            <a:r>
              <a:rPr sz="800" i="1" spc="110" dirty="0">
                <a:latin typeface="Georgia"/>
                <a:cs typeface="Georgia"/>
              </a:rPr>
              <a:t>}</a:t>
            </a:r>
            <a:r>
              <a:rPr sz="800" spc="110" dirty="0">
                <a:latin typeface="Calibri"/>
                <a:cs typeface="Calibri"/>
              </a:rPr>
              <a:t>]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spc="-60" dirty="0">
                <a:latin typeface="Calibri"/>
                <a:cs typeface="Calibri"/>
              </a:rPr>
              <a:t> </a:t>
            </a:r>
            <a:r>
              <a:rPr sz="800" spc="110" dirty="0">
                <a:latin typeface="Calibri"/>
                <a:cs typeface="Calibri"/>
              </a:rPr>
              <a:t>[</a:t>
            </a:r>
            <a:r>
              <a:rPr sz="800" i="1" spc="110" dirty="0">
                <a:latin typeface="Georgia"/>
                <a:cs typeface="Georgia"/>
              </a:rPr>
              <a:t>{</a:t>
            </a:r>
            <a:r>
              <a:rPr sz="800" i="1" spc="110" dirty="0">
                <a:latin typeface="Calibri"/>
                <a:cs typeface="Calibri"/>
              </a:rPr>
              <a:t>THT</a:t>
            </a:r>
            <a:r>
              <a:rPr sz="800" i="1" spc="110" dirty="0">
                <a:latin typeface="Georgia"/>
                <a:cs typeface="Georgia"/>
              </a:rPr>
              <a:t>}</a:t>
            </a:r>
            <a:r>
              <a:rPr sz="800" spc="110" dirty="0">
                <a:latin typeface="Calibri"/>
                <a:cs typeface="Calibri"/>
              </a:rPr>
              <a:t>]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spc="-60" dirty="0">
                <a:latin typeface="Calibri"/>
                <a:cs typeface="Calibri"/>
              </a:rPr>
              <a:t> </a:t>
            </a:r>
            <a:r>
              <a:rPr sz="800" spc="110" dirty="0">
                <a:latin typeface="Calibri"/>
                <a:cs typeface="Calibri"/>
              </a:rPr>
              <a:t>[</a:t>
            </a:r>
            <a:r>
              <a:rPr sz="800" i="1" spc="110" dirty="0">
                <a:latin typeface="Georgia"/>
                <a:cs typeface="Georgia"/>
              </a:rPr>
              <a:t>{</a:t>
            </a:r>
            <a:r>
              <a:rPr sz="800" i="1" spc="110" dirty="0">
                <a:latin typeface="Calibri"/>
                <a:cs typeface="Calibri"/>
              </a:rPr>
              <a:t>TTH</a:t>
            </a:r>
            <a:r>
              <a:rPr sz="800" i="1" spc="110" dirty="0">
                <a:latin typeface="Georgia"/>
                <a:cs typeface="Georgia"/>
              </a:rPr>
              <a:t>}</a:t>
            </a:r>
            <a:r>
              <a:rPr sz="800" spc="110" dirty="0">
                <a:latin typeface="Calibri"/>
                <a:cs typeface="Calibri"/>
              </a:rPr>
              <a:t>]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spc="204" dirty="0">
                <a:latin typeface="Calibri"/>
                <a:cs typeface="Calibri"/>
              </a:rPr>
              <a:t>=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082478" y="1336090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771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69778" y="1152156"/>
            <a:ext cx="79375" cy="3181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800" spc="-5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latin typeface="Calibri"/>
                <a:cs typeface="Calibri"/>
              </a:rPr>
              <a:t>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2320" y="1509635"/>
            <a:ext cx="382968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spc="-60" dirty="0">
                <a:latin typeface="Calibri"/>
                <a:cs typeface="Calibri"/>
              </a:rPr>
              <a:t> </a:t>
            </a:r>
            <a:r>
              <a:rPr sz="800" spc="130" dirty="0">
                <a:latin typeface="Calibri"/>
                <a:cs typeface="Calibri"/>
              </a:rPr>
              <a:t>[</a:t>
            </a:r>
            <a:r>
              <a:rPr sz="800" i="1" spc="130" dirty="0">
                <a:latin typeface="Calibri"/>
                <a:cs typeface="Calibri"/>
              </a:rPr>
              <a:t>X</a:t>
            </a:r>
            <a:r>
              <a:rPr sz="800" i="1" spc="12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2]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spc="-60" dirty="0">
                <a:latin typeface="Calibri"/>
                <a:cs typeface="Calibri"/>
              </a:rPr>
              <a:t> </a:t>
            </a:r>
            <a:r>
              <a:rPr sz="800" spc="125" dirty="0">
                <a:latin typeface="Calibri"/>
                <a:cs typeface="Calibri"/>
              </a:rPr>
              <a:t>[</a:t>
            </a:r>
            <a:r>
              <a:rPr sz="800" i="1" spc="125" dirty="0">
                <a:latin typeface="Georgia"/>
                <a:cs typeface="Georgia"/>
              </a:rPr>
              <a:t>{</a:t>
            </a:r>
            <a:r>
              <a:rPr sz="800" i="1" spc="125" dirty="0">
                <a:latin typeface="Calibri"/>
                <a:cs typeface="Calibri"/>
              </a:rPr>
              <a:t>HHT,</a:t>
            </a:r>
            <a:r>
              <a:rPr sz="800" i="1" spc="-30" dirty="0">
                <a:latin typeface="Calibri"/>
                <a:cs typeface="Calibri"/>
              </a:rPr>
              <a:t> </a:t>
            </a:r>
            <a:r>
              <a:rPr sz="800" i="1" spc="175" dirty="0">
                <a:latin typeface="Calibri"/>
                <a:cs typeface="Calibri"/>
              </a:rPr>
              <a:t>HTH,</a:t>
            </a:r>
            <a:r>
              <a:rPr sz="800" i="1" spc="-35" dirty="0">
                <a:latin typeface="Calibri"/>
                <a:cs typeface="Calibri"/>
              </a:rPr>
              <a:t> </a:t>
            </a:r>
            <a:r>
              <a:rPr sz="800" i="1" spc="150" dirty="0">
                <a:latin typeface="Calibri"/>
                <a:cs typeface="Calibri"/>
              </a:rPr>
              <a:t>THH</a:t>
            </a:r>
            <a:r>
              <a:rPr sz="800" i="1" spc="150" dirty="0">
                <a:latin typeface="Georgia"/>
                <a:cs typeface="Georgia"/>
              </a:rPr>
              <a:t>}</a:t>
            </a:r>
            <a:r>
              <a:rPr sz="800" spc="150" dirty="0">
                <a:latin typeface="Calibri"/>
                <a:cs typeface="Calibri"/>
              </a:rPr>
              <a:t>]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spc="-60" dirty="0">
                <a:latin typeface="Calibri"/>
                <a:cs typeface="Calibri"/>
              </a:rPr>
              <a:t> </a:t>
            </a:r>
            <a:r>
              <a:rPr sz="800" spc="114" dirty="0">
                <a:latin typeface="Calibri"/>
                <a:cs typeface="Calibri"/>
              </a:rPr>
              <a:t>[</a:t>
            </a:r>
            <a:r>
              <a:rPr sz="800" i="1" spc="114" dirty="0">
                <a:latin typeface="Georgia"/>
                <a:cs typeface="Georgia"/>
              </a:rPr>
              <a:t>{</a:t>
            </a:r>
            <a:r>
              <a:rPr sz="800" i="1" spc="114" dirty="0">
                <a:latin typeface="Calibri"/>
                <a:cs typeface="Calibri"/>
              </a:rPr>
              <a:t>HHT</a:t>
            </a:r>
            <a:r>
              <a:rPr sz="800" i="1" spc="114" dirty="0">
                <a:latin typeface="Georgia"/>
                <a:cs typeface="Georgia"/>
              </a:rPr>
              <a:t>}</a:t>
            </a:r>
            <a:r>
              <a:rPr sz="800" spc="114" dirty="0">
                <a:latin typeface="Calibri"/>
                <a:cs typeface="Calibri"/>
              </a:rPr>
              <a:t>]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spc="-60" dirty="0">
                <a:latin typeface="Calibri"/>
                <a:cs typeface="Calibri"/>
              </a:rPr>
              <a:t> </a:t>
            </a:r>
            <a:r>
              <a:rPr sz="800" spc="114" dirty="0">
                <a:latin typeface="Calibri"/>
                <a:cs typeface="Calibri"/>
              </a:rPr>
              <a:t>[</a:t>
            </a:r>
            <a:r>
              <a:rPr sz="800" i="1" spc="114" dirty="0">
                <a:latin typeface="Georgia"/>
                <a:cs typeface="Georgia"/>
              </a:rPr>
              <a:t>{</a:t>
            </a:r>
            <a:r>
              <a:rPr sz="800" i="1" spc="114" dirty="0">
                <a:latin typeface="Calibri"/>
                <a:cs typeface="Calibri"/>
              </a:rPr>
              <a:t>HTH</a:t>
            </a:r>
            <a:r>
              <a:rPr sz="800" i="1" spc="114" dirty="0">
                <a:latin typeface="Georgia"/>
                <a:cs typeface="Georgia"/>
              </a:rPr>
              <a:t>}</a:t>
            </a:r>
            <a:r>
              <a:rPr sz="800" spc="114" dirty="0">
                <a:latin typeface="Calibri"/>
                <a:cs typeface="Calibri"/>
              </a:rPr>
              <a:t>]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+</a:t>
            </a:r>
            <a:r>
              <a:rPr sz="800" spc="15" dirty="0">
                <a:latin typeface="Calibri"/>
                <a:cs typeface="Calibri"/>
              </a:rPr>
              <a:t> </a:t>
            </a: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spc="-60" dirty="0">
                <a:latin typeface="Calibri"/>
                <a:cs typeface="Calibri"/>
              </a:rPr>
              <a:t> </a:t>
            </a:r>
            <a:r>
              <a:rPr sz="800" spc="114" dirty="0">
                <a:latin typeface="Calibri"/>
                <a:cs typeface="Calibri"/>
              </a:rPr>
              <a:t>[</a:t>
            </a:r>
            <a:r>
              <a:rPr sz="800" i="1" spc="114" dirty="0">
                <a:latin typeface="Georgia"/>
                <a:cs typeface="Georgia"/>
              </a:rPr>
              <a:t>{</a:t>
            </a:r>
            <a:r>
              <a:rPr sz="800" i="1" spc="114" dirty="0">
                <a:latin typeface="Calibri"/>
                <a:cs typeface="Calibri"/>
              </a:rPr>
              <a:t>THH</a:t>
            </a:r>
            <a:r>
              <a:rPr sz="800" i="1" spc="114" dirty="0">
                <a:latin typeface="Georgia"/>
                <a:cs typeface="Georgia"/>
              </a:rPr>
              <a:t>}</a:t>
            </a:r>
            <a:r>
              <a:rPr sz="800" spc="114" dirty="0">
                <a:latin typeface="Calibri"/>
                <a:cs typeface="Calibri"/>
              </a:rPr>
              <a:t>]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spc="204" dirty="0">
                <a:latin typeface="Calibri"/>
                <a:cs typeface="Calibri"/>
              </a:rPr>
              <a:t>=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94022" y="1598244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771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81322" y="1414310"/>
            <a:ext cx="79375" cy="3181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800" spc="-5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latin typeface="Calibri"/>
                <a:cs typeface="Calibri"/>
              </a:rPr>
              <a:t>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2320" y="1771775"/>
            <a:ext cx="12579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spc="-65" dirty="0">
                <a:latin typeface="Calibri"/>
                <a:cs typeface="Calibri"/>
              </a:rPr>
              <a:t> </a:t>
            </a:r>
            <a:r>
              <a:rPr sz="800" spc="130" dirty="0">
                <a:latin typeface="Calibri"/>
                <a:cs typeface="Calibri"/>
              </a:rPr>
              <a:t>[</a:t>
            </a:r>
            <a:r>
              <a:rPr sz="800" i="1" spc="130" dirty="0">
                <a:latin typeface="Calibri"/>
                <a:cs typeface="Calibri"/>
              </a:rPr>
              <a:t>X</a:t>
            </a:r>
            <a:r>
              <a:rPr sz="800" i="1" spc="120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3]</a:t>
            </a:r>
            <a:r>
              <a:rPr sz="800" spc="55" dirty="0">
                <a:latin typeface="Calibri"/>
                <a:cs typeface="Calibri"/>
              </a:rPr>
              <a:t> </a:t>
            </a:r>
            <a:r>
              <a:rPr sz="800" spc="254" dirty="0">
                <a:latin typeface="Calibri"/>
                <a:cs typeface="Calibri"/>
              </a:rPr>
              <a:t>=</a:t>
            </a:r>
            <a:r>
              <a:rPr sz="800" spc="65" dirty="0">
                <a:latin typeface="Calibri"/>
                <a:cs typeface="Calibri"/>
              </a:rPr>
              <a:t> </a:t>
            </a:r>
            <a:r>
              <a:rPr sz="800" i="1" spc="120" dirty="0">
                <a:latin typeface="Calibri"/>
                <a:cs typeface="Calibri"/>
              </a:rPr>
              <a:t>P</a:t>
            </a:r>
            <a:r>
              <a:rPr sz="800" i="1" spc="-65" dirty="0">
                <a:latin typeface="Calibri"/>
                <a:cs typeface="Calibri"/>
              </a:rPr>
              <a:t> </a:t>
            </a:r>
            <a:r>
              <a:rPr sz="800" spc="120" dirty="0">
                <a:latin typeface="Calibri"/>
                <a:cs typeface="Calibri"/>
              </a:rPr>
              <a:t>[</a:t>
            </a:r>
            <a:r>
              <a:rPr sz="800" i="1" spc="120" dirty="0">
                <a:latin typeface="Georgia"/>
                <a:cs typeface="Georgia"/>
              </a:rPr>
              <a:t>{</a:t>
            </a:r>
            <a:r>
              <a:rPr sz="800" i="1" spc="120" dirty="0">
                <a:latin typeface="Calibri"/>
                <a:cs typeface="Calibri"/>
              </a:rPr>
              <a:t>HHH</a:t>
            </a:r>
            <a:r>
              <a:rPr sz="800" i="1" spc="120" dirty="0">
                <a:latin typeface="Georgia"/>
                <a:cs typeface="Georgia"/>
              </a:rPr>
              <a:t>}</a:t>
            </a:r>
            <a:r>
              <a:rPr sz="800" spc="120" dirty="0">
                <a:latin typeface="Calibri"/>
                <a:cs typeface="Calibri"/>
              </a:rPr>
              <a:t>]</a:t>
            </a:r>
            <a:r>
              <a:rPr sz="800" spc="60" dirty="0">
                <a:latin typeface="Calibri"/>
                <a:cs typeface="Calibri"/>
              </a:rPr>
              <a:t> </a:t>
            </a:r>
            <a:r>
              <a:rPr sz="800" spc="204" dirty="0">
                <a:latin typeface="Calibri"/>
                <a:cs typeface="Calibri"/>
              </a:rPr>
              <a:t>=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622234" y="1860397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771" y="0"/>
                </a:lnTo>
              </a:path>
            </a:pathLst>
          </a:custGeom>
          <a:ln w="4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609534" y="1676438"/>
            <a:ext cx="79375" cy="3181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latin typeface="Calibri"/>
                <a:cs typeface="Calibri"/>
              </a:rPr>
              <a:t>8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537487" y="2020252"/>
            <a:ext cx="1530985" cy="1155700"/>
            <a:chOff x="1537487" y="2020252"/>
            <a:chExt cx="1530985" cy="1155700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37487" y="2020252"/>
              <a:ext cx="1530705" cy="113568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440076" y="3172993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193" y="0"/>
                  </a:lnTo>
                </a:path>
              </a:pathLst>
            </a:custGeom>
            <a:ln w="505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18041" y="3172993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193" y="0"/>
                  </a:lnTo>
                </a:path>
              </a:pathLst>
            </a:custGeom>
            <a:ln w="505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68028" y="3172993"/>
              <a:ext cx="24765" cy="0"/>
            </a:xfrm>
            <a:custGeom>
              <a:avLst/>
              <a:gdLst/>
              <a:ahLst/>
              <a:cxnLst/>
              <a:rect l="l" t="t" r="r" b="b"/>
              <a:pathLst>
                <a:path w="24764">
                  <a:moveTo>
                    <a:pt x="0" y="0"/>
                  </a:moveTo>
                  <a:lnTo>
                    <a:pt x="24193" y="0"/>
                  </a:lnTo>
                </a:path>
              </a:pathLst>
            </a:custGeom>
            <a:ln w="505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2" name="object 4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778125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Discrete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PMF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3184" y="676985"/>
            <a:ext cx="4337685" cy="17837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2410" marR="116839" indent="-13144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0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b="1" spc="-60" dirty="0">
                <a:latin typeface="Tahoma"/>
                <a:cs typeface="Tahoma"/>
              </a:rPr>
              <a:t>discrete</a:t>
            </a:r>
            <a:r>
              <a:rPr sz="1100" b="1" spc="25" dirty="0">
                <a:latin typeface="Tahoma"/>
                <a:cs typeface="Tahoma"/>
              </a:rPr>
              <a:t> </a:t>
            </a:r>
            <a:r>
              <a:rPr sz="1100" b="1" spc="-80" dirty="0">
                <a:latin typeface="Tahoma"/>
                <a:cs typeface="Tahoma"/>
              </a:rPr>
              <a:t>random</a:t>
            </a:r>
            <a:r>
              <a:rPr sz="1100" b="1" spc="20" dirty="0">
                <a:latin typeface="Tahoma"/>
                <a:cs typeface="Tahoma"/>
              </a:rPr>
              <a:t> </a:t>
            </a:r>
            <a:r>
              <a:rPr sz="1100" b="1" spc="-90" dirty="0">
                <a:latin typeface="Tahoma"/>
                <a:cs typeface="Tahoma"/>
              </a:rPr>
              <a:t>variable</a:t>
            </a:r>
            <a:r>
              <a:rPr sz="1100" b="1" spc="10" dirty="0">
                <a:latin typeface="Tahoma"/>
                <a:cs typeface="Tahoma"/>
              </a:rPr>
              <a:t> </a:t>
            </a:r>
            <a:r>
              <a:rPr sz="1100" i="1" spc="325" dirty="0">
                <a:latin typeface="Calibri"/>
                <a:cs typeface="Calibri"/>
              </a:rPr>
              <a:t>X</a:t>
            </a:r>
            <a:r>
              <a:rPr sz="1100" i="1" spc="14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defined</a:t>
            </a:r>
            <a:r>
              <a:rPr sz="1100" spc="-30" dirty="0">
                <a:latin typeface="Tahoma"/>
                <a:cs typeface="Tahoma"/>
              </a:rPr>
              <a:t> as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random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variable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that can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take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countable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possible values,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i.e.</a:t>
            </a:r>
            <a:r>
              <a:rPr sz="1100" spc="-10" dirty="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232410">
              <a:lnSpc>
                <a:spcPct val="100000"/>
              </a:lnSpc>
              <a:spcBef>
                <a:spcPts val="35"/>
              </a:spcBef>
            </a:pPr>
            <a:r>
              <a:rPr sz="1100" i="1" spc="220" dirty="0">
                <a:latin typeface="Calibri"/>
                <a:cs typeface="Calibri"/>
              </a:rPr>
              <a:t>S</a:t>
            </a:r>
            <a:r>
              <a:rPr sz="1200" i="1" spc="330" baseline="-10416" dirty="0">
                <a:latin typeface="Calibri"/>
                <a:cs typeface="Calibri"/>
              </a:rPr>
              <a:t>X</a:t>
            </a:r>
            <a:r>
              <a:rPr sz="1200" i="1" spc="337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5" dirty="0">
                <a:latin typeface="Lucida Sans Unicode"/>
                <a:cs typeface="Lucida Sans Unicode"/>
              </a:rPr>
              <a:t>{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3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r>
              <a:rPr sz="1100" spc="4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solidFill>
                  <a:srgbClr val="FFD8D8"/>
                </a:solidFill>
                <a:latin typeface="Lucida Sans Unicode"/>
                <a:cs typeface="Lucida Sans Unicode"/>
              </a:rPr>
              <a:t>§</a:t>
            </a:r>
            <a:r>
              <a:rPr sz="1100" spc="110" dirty="0">
                <a:solidFill>
                  <a:srgbClr val="FFD8D8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solidFill>
                  <a:srgbClr val="D8D8D8"/>
                </a:solidFill>
                <a:latin typeface="Tahoma"/>
                <a:cs typeface="Tahoma"/>
              </a:rPr>
              <a:t>A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discrete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random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variable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said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to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be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b="1" spc="-65" dirty="0">
                <a:solidFill>
                  <a:srgbClr val="D8D8D8"/>
                </a:solidFill>
                <a:latin typeface="Tahoma"/>
                <a:cs typeface="Tahoma"/>
              </a:rPr>
              <a:t>finite</a:t>
            </a:r>
            <a:r>
              <a:rPr sz="1100" b="1" spc="-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if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its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range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is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finite,</a:t>
            </a:r>
            <a:endParaRPr sz="1100">
              <a:latin typeface="Tahoma"/>
              <a:cs typeface="Tahoma"/>
            </a:endParaRPr>
          </a:p>
          <a:p>
            <a:pPr marL="232410">
              <a:lnSpc>
                <a:spcPct val="100000"/>
              </a:lnSpc>
              <a:spcBef>
                <a:spcPts val="35"/>
              </a:spcBef>
            </a:pPr>
            <a:r>
              <a:rPr sz="1100" i="1" spc="-20" dirty="0">
                <a:solidFill>
                  <a:srgbClr val="D8D8D8"/>
                </a:solidFill>
                <a:latin typeface="Arial"/>
                <a:cs typeface="Arial"/>
              </a:rPr>
              <a:t>i.e.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,</a:t>
            </a:r>
            <a:r>
              <a:rPr sz="1100" spc="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i="1" spc="220" dirty="0">
                <a:solidFill>
                  <a:srgbClr val="D8D8D8"/>
                </a:solidFill>
                <a:latin typeface="Calibri"/>
                <a:cs typeface="Calibri"/>
              </a:rPr>
              <a:t>S</a:t>
            </a:r>
            <a:r>
              <a:rPr sz="1200" i="1" spc="330" baseline="-10416" dirty="0">
                <a:solidFill>
                  <a:srgbClr val="D8D8D8"/>
                </a:solidFill>
                <a:latin typeface="Calibri"/>
                <a:cs typeface="Calibri"/>
              </a:rPr>
              <a:t>X </a:t>
            </a:r>
            <a:r>
              <a:rPr sz="1100" spc="295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100" spc="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05" dirty="0">
                <a:solidFill>
                  <a:srgbClr val="D8D8D8"/>
                </a:solidFill>
                <a:latin typeface="Lucida Sans Unicode"/>
                <a:cs typeface="Lucida Sans Unicode"/>
              </a:rPr>
              <a:t>{</a:t>
            </a:r>
            <a:r>
              <a:rPr sz="1100" i="1" spc="105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200" spc="157" baseline="-10416" dirty="0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r>
              <a:rPr sz="1100" i="1" spc="105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80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200" spc="120" baseline="-10416" dirty="0">
                <a:solidFill>
                  <a:srgbClr val="D8D8D8"/>
                </a:solidFill>
                <a:latin typeface="Calibri"/>
                <a:cs typeface="Calibri"/>
              </a:rPr>
              <a:t>2</a:t>
            </a:r>
            <a:r>
              <a:rPr sz="1100" i="1" spc="80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80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200" spc="120" baseline="-10416" dirty="0">
                <a:solidFill>
                  <a:srgbClr val="D8D8D8"/>
                </a:solidFill>
                <a:latin typeface="Calibri"/>
                <a:cs typeface="Calibri"/>
              </a:rPr>
              <a:t>3</a:t>
            </a:r>
            <a:r>
              <a:rPr sz="1100" i="1" spc="80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400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100" spc="-16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100" spc="-170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D8D8D8"/>
                </a:solidFill>
                <a:latin typeface="Lucida Sans Unicode"/>
                <a:cs typeface="Lucida Sans Unicode"/>
              </a:rPr>
              <a:t>·</a:t>
            </a:r>
            <a:r>
              <a:rPr sz="1100" spc="1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i="1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85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200" i="1" spc="127" baseline="-10416" dirty="0">
                <a:solidFill>
                  <a:srgbClr val="D8D8D8"/>
                </a:solidFill>
                <a:latin typeface="Calibri"/>
                <a:cs typeface="Calibri"/>
              </a:rPr>
              <a:t>n</a:t>
            </a:r>
            <a:r>
              <a:rPr sz="1100" spc="85" dirty="0">
                <a:solidFill>
                  <a:srgbClr val="D8D8D8"/>
                </a:solidFill>
                <a:latin typeface="Lucida Sans Unicode"/>
                <a:cs typeface="Lucida Sans Unicode"/>
              </a:rPr>
              <a:t>}</a:t>
            </a:r>
            <a:r>
              <a:rPr sz="1100" spc="85" dirty="0">
                <a:solidFill>
                  <a:srgbClr val="D8D8D8"/>
                </a:solidFill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32410" marR="54610" indent="-13144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solidFill>
                  <a:srgbClr val="FFF2F2"/>
                </a:solidFill>
                <a:latin typeface="Lucida Sans Unicode"/>
                <a:cs typeface="Lucida Sans Unicode"/>
              </a:rPr>
              <a:t>§</a:t>
            </a:r>
            <a:r>
              <a:rPr sz="1100" spc="105" dirty="0">
                <a:solidFill>
                  <a:srgbClr val="FFF2F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probabilities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2F2F2"/>
                </a:solidFill>
                <a:latin typeface="Tahoma"/>
                <a:cs typeface="Tahoma"/>
              </a:rPr>
              <a:t>events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2F2F2"/>
                </a:solidFill>
                <a:latin typeface="Tahoma"/>
                <a:cs typeface="Tahoma"/>
              </a:rPr>
              <a:t>involving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discrete 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random 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variable</a:t>
            </a:r>
            <a:r>
              <a:rPr sz="1100" spc="-3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i="1" spc="275" dirty="0">
                <a:solidFill>
                  <a:srgbClr val="F2F2F2"/>
                </a:solidFill>
                <a:latin typeface="Calibri"/>
                <a:cs typeface="Calibri"/>
              </a:rPr>
              <a:t>X </a:t>
            </a:r>
            <a:r>
              <a:rPr sz="1100" spc="-50" dirty="0">
                <a:solidFill>
                  <a:srgbClr val="F2F2F2"/>
                </a:solidFill>
                <a:latin typeface="Tahoma"/>
                <a:cs typeface="Tahoma"/>
              </a:rPr>
              <a:t>forms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2F2F2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b="1" spc="-60" dirty="0">
                <a:solidFill>
                  <a:srgbClr val="F2F2F2"/>
                </a:solidFill>
                <a:latin typeface="Tahoma"/>
                <a:cs typeface="Tahoma"/>
              </a:rPr>
              <a:t>Probability</a:t>
            </a:r>
            <a:r>
              <a:rPr sz="1100" b="1" spc="3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b="1" spc="-30" dirty="0">
                <a:solidFill>
                  <a:srgbClr val="F2F2F2"/>
                </a:solidFill>
                <a:latin typeface="Tahoma"/>
                <a:cs typeface="Tahoma"/>
              </a:rPr>
              <a:t>Mass</a:t>
            </a:r>
            <a:r>
              <a:rPr sz="1100" b="1" spc="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b="1" spc="-55" dirty="0">
                <a:solidFill>
                  <a:srgbClr val="F2F2F2"/>
                </a:solidFill>
                <a:latin typeface="Tahoma"/>
                <a:cs typeface="Tahoma"/>
              </a:rPr>
              <a:t>Function</a:t>
            </a:r>
            <a:r>
              <a:rPr sz="1100" b="1" spc="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F2F2F2"/>
                </a:solidFill>
                <a:latin typeface="Tahoma"/>
                <a:cs typeface="Tahoma"/>
              </a:rPr>
              <a:t>(PMF)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i="1" spc="325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100" i="1" spc="15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and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it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defined </a:t>
            </a:r>
            <a:r>
              <a:rPr sz="1100" spc="-30" dirty="0">
                <a:solidFill>
                  <a:srgbClr val="F2F2F2"/>
                </a:solidFill>
                <a:latin typeface="Tahoma"/>
                <a:cs typeface="Tahoma"/>
              </a:rPr>
              <a:t>as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(ref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2F2F2"/>
                </a:solidFill>
                <a:latin typeface="Tahoma"/>
                <a:cs typeface="Tahoma"/>
              </a:rPr>
              <a:t>eqn.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(</a:t>
            </a:r>
            <a:r>
              <a:rPr sz="1100" spc="-20" dirty="0">
                <a:solidFill>
                  <a:srgbClr val="FFF2F2"/>
                </a:solidFill>
                <a:latin typeface="Tahoma"/>
                <a:cs typeface="Tahoma"/>
              </a:rPr>
              <a:t>3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)),</a:t>
            </a:r>
            <a:endParaRPr sz="1100">
              <a:latin typeface="Tahoma"/>
              <a:cs typeface="Tahoma"/>
            </a:endParaRPr>
          </a:p>
          <a:p>
            <a:pPr marL="621665">
              <a:lnSpc>
                <a:spcPct val="100000"/>
              </a:lnSpc>
              <a:spcBef>
                <a:spcPts val="1130"/>
              </a:spcBef>
              <a:tabLst>
                <a:tab pos="4109085" algn="l"/>
              </a:tabLst>
            </a:pPr>
            <a:r>
              <a:rPr sz="1100" i="1" spc="204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200" i="1" spc="307" baseline="-10416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200" i="1" spc="-104" baseline="-10416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105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105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100" spc="105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r>
              <a:rPr sz="1100" spc="3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F2F2F2"/>
                </a:solidFill>
                <a:latin typeface="Calibri"/>
                <a:cs typeface="Calibri"/>
              </a:rPr>
              <a:t>=</a:t>
            </a:r>
            <a:r>
              <a:rPr sz="1100" spc="4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i="1" spc="13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204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204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100" i="1" spc="13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F2F2F2"/>
                </a:solidFill>
                <a:latin typeface="Calibri"/>
                <a:cs typeface="Calibri"/>
              </a:rPr>
              <a:t>=</a:t>
            </a:r>
            <a:r>
              <a:rPr sz="1100" spc="5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i="1" spc="114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100" spc="114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r>
              <a:rPr sz="1100" spc="4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F2F2F2"/>
                </a:solidFill>
                <a:latin typeface="Calibri"/>
                <a:cs typeface="Calibri"/>
              </a:rPr>
              <a:t>=</a:t>
            </a:r>
            <a:r>
              <a:rPr sz="1100" spc="5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i="1" spc="135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114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spc="114" dirty="0">
                <a:solidFill>
                  <a:srgbClr val="F2F2F2"/>
                </a:solidFill>
                <a:latin typeface="Lucida Sans Unicode"/>
                <a:cs typeface="Lucida Sans Unicode"/>
              </a:rPr>
              <a:t>{</a:t>
            </a:r>
            <a:r>
              <a:rPr sz="1100" i="1" spc="114" dirty="0">
                <a:solidFill>
                  <a:srgbClr val="F2F2F2"/>
                </a:solidFill>
                <a:latin typeface="Calibri"/>
                <a:cs typeface="Calibri"/>
              </a:rPr>
              <a:t>ζ</a:t>
            </a:r>
            <a:r>
              <a:rPr sz="1100" i="1" spc="13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F2F2F2"/>
                </a:solidFill>
                <a:latin typeface="Lucida Sans Unicode"/>
                <a:cs typeface="Lucida Sans Unicode"/>
              </a:rPr>
              <a:t>∈</a:t>
            </a:r>
            <a:r>
              <a:rPr sz="1100" spc="-45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i="1" spc="110" dirty="0">
                <a:solidFill>
                  <a:srgbClr val="F2F2F2"/>
                </a:solidFill>
                <a:latin typeface="Calibri"/>
                <a:cs typeface="Calibri"/>
              </a:rPr>
              <a:t>S</a:t>
            </a:r>
            <a:r>
              <a:rPr sz="1100" spc="110" dirty="0">
                <a:solidFill>
                  <a:srgbClr val="F2F2F2"/>
                </a:solidFill>
                <a:latin typeface="Calibri"/>
                <a:cs typeface="Calibri"/>
              </a:rPr>
              <a:t>;</a:t>
            </a:r>
            <a:r>
              <a:rPr sz="1100" spc="10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i="1" spc="185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100" spc="185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185" dirty="0">
                <a:solidFill>
                  <a:srgbClr val="F2F2F2"/>
                </a:solidFill>
                <a:latin typeface="Calibri"/>
                <a:cs typeface="Calibri"/>
              </a:rPr>
              <a:t>ζ</a:t>
            </a:r>
            <a:r>
              <a:rPr sz="1100" spc="185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r>
              <a:rPr sz="1100" spc="5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F2F2F2"/>
                </a:solidFill>
                <a:latin typeface="Calibri"/>
                <a:cs typeface="Calibri"/>
              </a:rPr>
              <a:t>=</a:t>
            </a:r>
            <a:r>
              <a:rPr sz="1100" spc="5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i="1" spc="160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100" spc="160" dirty="0">
                <a:solidFill>
                  <a:srgbClr val="F2F2F2"/>
                </a:solidFill>
                <a:latin typeface="Lucida Sans Unicode"/>
                <a:cs typeface="Lucida Sans Unicode"/>
              </a:rPr>
              <a:t>}</a:t>
            </a:r>
            <a:r>
              <a:rPr sz="1100" spc="5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for</a:t>
            </a:r>
            <a:r>
              <a:rPr sz="1100" spc="1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2F2F2"/>
                </a:solidFill>
                <a:latin typeface="Tahoma"/>
                <a:cs typeface="Tahoma"/>
              </a:rPr>
              <a:t>real</a:t>
            </a:r>
            <a:r>
              <a:rPr sz="1100" spc="1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i="1" spc="90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100" spc="90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r>
              <a:rPr sz="1100" dirty="0">
                <a:solidFill>
                  <a:srgbClr val="F2F2F2"/>
                </a:solidFill>
                <a:latin typeface="Calibri"/>
                <a:cs typeface="Calibri"/>
              </a:rPr>
              <a:t>	</a:t>
            </a:r>
            <a:r>
              <a:rPr sz="1100" spc="-25" dirty="0">
                <a:solidFill>
                  <a:srgbClr val="F2F2F2"/>
                </a:solidFill>
                <a:latin typeface="Tahoma"/>
                <a:cs typeface="Tahoma"/>
              </a:rPr>
              <a:t>(4)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42526" y="3248732"/>
            <a:ext cx="203200" cy="55880"/>
            <a:chOff x="3242526" y="3248732"/>
            <a:chExt cx="203200" cy="55880"/>
          </a:xfrm>
        </p:grpSpPr>
        <p:sp>
          <p:nvSpPr>
            <p:cNvPr id="6" name="object 6"/>
            <p:cNvSpPr/>
            <p:nvPr/>
          </p:nvSpPr>
          <p:spPr>
            <a:xfrm>
              <a:off x="3305694" y="3251262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800"/>
                  </a:moveTo>
                  <a:lnTo>
                    <a:pt x="43019" y="50800"/>
                  </a:lnTo>
                  <a:lnTo>
                    <a:pt x="43019" y="20434"/>
                  </a:lnTo>
                  <a:lnTo>
                    <a:pt x="0" y="20434"/>
                  </a:lnTo>
                  <a:lnTo>
                    <a:pt x="0" y="50800"/>
                  </a:lnTo>
                  <a:close/>
                </a:path>
                <a:path w="64135" h="50800">
                  <a:moveTo>
                    <a:pt x="10491" y="20320"/>
                  </a:moveTo>
                  <a:lnTo>
                    <a:pt x="10491" y="10160"/>
                  </a:lnTo>
                  <a:lnTo>
                    <a:pt x="53672" y="10160"/>
                  </a:lnTo>
                  <a:lnTo>
                    <a:pt x="53672" y="40640"/>
                  </a:lnTo>
                  <a:lnTo>
                    <a:pt x="43512" y="40640"/>
                  </a:lnTo>
                </a:path>
                <a:path w="64135" h="50800">
                  <a:moveTo>
                    <a:pt x="20652" y="10160"/>
                  </a:moveTo>
                  <a:lnTo>
                    <a:pt x="20652" y="0"/>
                  </a:lnTo>
                  <a:lnTo>
                    <a:pt x="63832" y="0"/>
                  </a:lnTo>
                  <a:lnTo>
                    <a:pt x="63832" y="30480"/>
                  </a:lnTo>
                  <a:lnTo>
                    <a:pt x="53672" y="304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2526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17976" y="3247467"/>
            <a:ext cx="203200" cy="58419"/>
            <a:chOff x="3517976" y="3247467"/>
            <a:chExt cx="203200" cy="58419"/>
          </a:xfrm>
        </p:grpSpPr>
        <p:sp>
          <p:nvSpPr>
            <p:cNvPr id="9" name="object 9"/>
            <p:cNvSpPr/>
            <p:nvPr/>
          </p:nvSpPr>
          <p:spPr>
            <a:xfrm>
              <a:off x="3606877" y="3263963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17976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4177" y="32512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793439" y="3247467"/>
            <a:ext cx="203200" cy="58419"/>
            <a:chOff x="3793439" y="3247467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869640" y="3251262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3439" y="3257613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2" y="0"/>
                  </a:moveTo>
                  <a:lnTo>
                    <a:pt x="177802" y="38100"/>
                  </a:lnTo>
                  <a:lnTo>
                    <a:pt x="203202" y="19050"/>
                  </a:lnTo>
                  <a:lnTo>
                    <a:pt x="177802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69640" y="328936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1">
              <a:solidFill>
                <a:srgbClr val="D6D6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4326582" y="3248732"/>
            <a:ext cx="238760" cy="57150"/>
            <a:chOff x="4326582" y="3248732"/>
            <a:chExt cx="238760" cy="57150"/>
          </a:xfrm>
        </p:grpSpPr>
        <p:sp>
          <p:nvSpPr>
            <p:cNvPr id="18" name="object 18"/>
            <p:cNvSpPr/>
            <p:nvPr/>
          </p:nvSpPr>
          <p:spPr>
            <a:xfrm>
              <a:off x="4451033" y="3281743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1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23969" y="325524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366" y="15183"/>
                  </a:moveTo>
                  <a:lnTo>
                    <a:pt x="30366" y="6797"/>
                  </a:lnTo>
                  <a:lnTo>
                    <a:pt x="23568" y="0"/>
                  </a:lnTo>
                  <a:lnTo>
                    <a:pt x="15183" y="0"/>
                  </a:lnTo>
                  <a:lnTo>
                    <a:pt x="6797" y="0"/>
                  </a:lnTo>
                  <a:lnTo>
                    <a:pt x="0" y="6797"/>
                  </a:lnTo>
                  <a:lnTo>
                    <a:pt x="0" y="15183"/>
                  </a:lnTo>
                  <a:lnTo>
                    <a:pt x="0" y="23568"/>
                  </a:lnTo>
                  <a:lnTo>
                    <a:pt x="6797" y="30366"/>
                  </a:lnTo>
                  <a:lnTo>
                    <a:pt x="15183" y="30366"/>
                  </a:lnTo>
                  <a:lnTo>
                    <a:pt x="23568" y="30366"/>
                  </a:lnTo>
                  <a:lnTo>
                    <a:pt x="30366" y="23568"/>
                  </a:lnTo>
                  <a:lnTo>
                    <a:pt x="30366" y="15183"/>
                  </a:lnTo>
                  <a:close/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29112" y="3251262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800"/>
                  </a:moveTo>
                  <a:lnTo>
                    <a:pt x="50400" y="48796"/>
                  </a:lnTo>
                  <a:lnTo>
                    <a:pt x="58488" y="43339"/>
                  </a:lnTo>
                  <a:lnTo>
                    <a:pt x="64002" y="35262"/>
                  </a:lnTo>
                  <a:lnTo>
                    <a:pt x="66040" y="25400"/>
                  </a:lnTo>
                  <a:lnTo>
                    <a:pt x="64036" y="15537"/>
                  </a:lnTo>
                  <a:lnTo>
                    <a:pt x="58579" y="7461"/>
                  </a:lnTo>
                  <a:lnTo>
                    <a:pt x="50502" y="2004"/>
                  </a:lnTo>
                  <a:lnTo>
                    <a:pt x="40640" y="0"/>
                  </a:lnTo>
                  <a:lnTo>
                    <a:pt x="30778" y="2004"/>
                  </a:lnTo>
                  <a:lnTo>
                    <a:pt x="22701" y="7461"/>
                  </a:lnTo>
                  <a:lnTo>
                    <a:pt x="17244" y="15537"/>
                  </a:lnTo>
                  <a:lnTo>
                    <a:pt x="15240" y="25400"/>
                  </a:lnTo>
                </a:path>
                <a:path w="233679" h="50800">
                  <a:moveTo>
                    <a:pt x="30480" y="17780"/>
                  </a:moveTo>
                  <a:lnTo>
                    <a:pt x="15240" y="30480"/>
                  </a:lnTo>
                  <a:lnTo>
                    <a:pt x="0" y="17780"/>
                  </a:lnTo>
                </a:path>
                <a:path w="233679" h="50800">
                  <a:moveTo>
                    <a:pt x="193042" y="50800"/>
                  </a:moveTo>
                  <a:lnTo>
                    <a:pt x="183179" y="48796"/>
                  </a:lnTo>
                  <a:lnTo>
                    <a:pt x="175103" y="43339"/>
                  </a:lnTo>
                  <a:lnTo>
                    <a:pt x="169646" y="35262"/>
                  </a:lnTo>
                  <a:lnTo>
                    <a:pt x="167642" y="25400"/>
                  </a:lnTo>
                  <a:lnTo>
                    <a:pt x="169646" y="15537"/>
                  </a:lnTo>
                  <a:lnTo>
                    <a:pt x="175103" y="7461"/>
                  </a:lnTo>
                  <a:lnTo>
                    <a:pt x="183179" y="2004"/>
                  </a:lnTo>
                  <a:lnTo>
                    <a:pt x="193042" y="0"/>
                  </a:lnTo>
                  <a:lnTo>
                    <a:pt x="202904" y="2004"/>
                  </a:lnTo>
                  <a:lnTo>
                    <a:pt x="210981" y="7461"/>
                  </a:lnTo>
                  <a:lnTo>
                    <a:pt x="216438" y="15537"/>
                  </a:lnTo>
                  <a:lnTo>
                    <a:pt x="218442" y="25400"/>
                  </a:lnTo>
                </a:path>
                <a:path w="233679" h="50800">
                  <a:moveTo>
                    <a:pt x="233682" y="17780"/>
                  </a:moveTo>
                  <a:lnTo>
                    <a:pt x="218442" y="30480"/>
                  </a:lnTo>
                  <a:lnTo>
                    <a:pt x="203202" y="17780"/>
                  </a:lnTo>
                </a:path>
              </a:pathLst>
            </a:custGeom>
            <a:ln w="5060">
              <a:solidFill>
                <a:srgbClr val="ADAD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3618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28" name="object 28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5300" y="200708"/>
            <a:ext cx="75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Resources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272084" y="1300504"/>
            <a:ext cx="4172585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3510" marR="5080" indent="-13144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4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“Probability,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Statistics,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Random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Processes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Electrical </a:t>
            </a:r>
            <a:r>
              <a:rPr sz="1100" spc="-30" dirty="0">
                <a:latin typeface="Tahoma"/>
                <a:cs typeface="Tahoma"/>
              </a:rPr>
              <a:t>Engineering”,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3rd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Edition,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Alberto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Leon-</a:t>
            </a:r>
            <a:r>
              <a:rPr sz="1100" spc="-25" dirty="0">
                <a:latin typeface="Tahoma"/>
                <a:cs typeface="Tahoma"/>
              </a:rPr>
              <a:t>Garcia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-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[PSRPEE]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-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Alberto </a:t>
            </a:r>
            <a:r>
              <a:rPr sz="1100" spc="-45" dirty="0">
                <a:latin typeface="Tahoma"/>
                <a:cs typeface="Tahoma"/>
              </a:rPr>
              <a:t>Leon-</a:t>
            </a:r>
            <a:r>
              <a:rPr sz="1100" spc="-10" dirty="0">
                <a:latin typeface="Tahoma"/>
                <a:cs typeface="Tahoma"/>
              </a:rPr>
              <a:t>Garcia</a:t>
            </a:r>
            <a:endParaRPr sz="1100">
              <a:latin typeface="Tahoma"/>
              <a:cs typeface="Tahoma"/>
            </a:endParaRPr>
          </a:p>
          <a:p>
            <a:pPr marL="143510" marR="47625" indent="-13144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“Machine</a:t>
            </a:r>
            <a:r>
              <a:rPr sz="1100" spc="-35" dirty="0">
                <a:latin typeface="Tahoma"/>
                <a:cs typeface="Tahoma"/>
              </a:rPr>
              <a:t> Learning: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Probabilistic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Perspective”,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Kevin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P.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Murphy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- </a:t>
            </a:r>
            <a:r>
              <a:rPr sz="1100" dirty="0">
                <a:latin typeface="Tahoma"/>
                <a:cs typeface="Tahoma"/>
              </a:rPr>
              <a:t>[MLAPP]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-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Kevin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Murphy: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778125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Discrete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PMF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3184" y="676985"/>
            <a:ext cx="4337685" cy="17837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2410" marR="116839" indent="-13144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0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b="1" spc="-60" dirty="0">
                <a:latin typeface="Tahoma"/>
                <a:cs typeface="Tahoma"/>
              </a:rPr>
              <a:t>discrete</a:t>
            </a:r>
            <a:r>
              <a:rPr sz="1100" b="1" spc="25" dirty="0">
                <a:latin typeface="Tahoma"/>
                <a:cs typeface="Tahoma"/>
              </a:rPr>
              <a:t> </a:t>
            </a:r>
            <a:r>
              <a:rPr sz="1100" b="1" spc="-80" dirty="0">
                <a:latin typeface="Tahoma"/>
                <a:cs typeface="Tahoma"/>
              </a:rPr>
              <a:t>random</a:t>
            </a:r>
            <a:r>
              <a:rPr sz="1100" b="1" spc="20" dirty="0">
                <a:latin typeface="Tahoma"/>
                <a:cs typeface="Tahoma"/>
              </a:rPr>
              <a:t> </a:t>
            </a:r>
            <a:r>
              <a:rPr sz="1100" b="1" spc="-90" dirty="0">
                <a:latin typeface="Tahoma"/>
                <a:cs typeface="Tahoma"/>
              </a:rPr>
              <a:t>variable</a:t>
            </a:r>
            <a:r>
              <a:rPr sz="1100" b="1" spc="10" dirty="0">
                <a:latin typeface="Tahoma"/>
                <a:cs typeface="Tahoma"/>
              </a:rPr>
              <a:t> </a:t>
            </a:r>
            <a:r>
              <a:rPr sz="1100" i="1" spc="325" dirty="0">
                <a:latin typeface="Calibri"/>
                <a:cs typeface="Calibri"/>
              </a:rPr>
              <a:t>X</a:t>
            </a:r>
            <a:r>
              <a:rPr sz="1100" i="1" spc="14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defined</a:t>
            </a:r>
            <a:r>
              <a:rPr sz="1100" spc="-30" dirty="0">
                <a:latin typeface="Tahoma"/>
                <a:cs typeface="Tahoma"/>
              </a:rPr>
              <a:t> as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random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variable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that can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take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countable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possible values,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i.e.</a:t>
            </a:r>
            <a:r>
              <a:rPr sz="1100" spc="-10" dirty="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232410">
              <a:lnSpc>
                <a:spcPct val="100000"/>
              </a:lnSpc>
              <a:spcBef>
                <a:spcPts val="35"/>
              </a:spcBef>
            </a:pPr>
            <a:r>
              <a:rPr sz="1100" i="1" spc="220" dirty="0">
                <a:latin typeface="Calibri"/>
                <a:cs typeface="Calibri"/>
              </a:rPr>
              <a:t>S</a:t>
            </a:r>
            <a:r>
              <a:rPr sz="1200" i="1" spc="330" baseline="-10416" dirty="0">
                <a:latin typeface="Calibri"/>
                <a:cs typeface="Calibri"/>
              </a:rPr>
              <a:t>X</a:t>
            </a:r>
            <a:r>
              <a:rPr sz="1200" i="1" spc="337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5" dirty="0">
                <a:latin typeface="Lucida Sans Unicode"/>
                <a:cs typeface="Lucida Sans Unicode"/>
              </a:rPr>
              <a:t>{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3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r>
              <a:rPr sz="1100" spc="4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discrete </a:t>
            </a:r>
            <a:r>
              <a:rPr sz="1100" spc="-40" dirty="0">
                <a:latin typeface="Tahoma"/>
                <a:cs typeface="Tahoma"/>
              </a:rPr>
              <a:t>random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variable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said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Tahoma"/>
                <a:cs typeface="Tahoma"/>
              </a:rPr>
              <a:t>finite</a:t>
            </a:r>
            <a:r>
              <a:rPr sz="1100" b="1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range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finite,</a:t>
            </a:r>
            <a:endParaRPr sz="1100">
              <a:latin typeface="Tahoma"/>
              <a:cs typeface="Tahoma"/>
            </a:endParaRPr>
          </a:p>
          <a:p>
            <a:pPr marL="232410">
              <a:lnSpc>
                <a:spcPct val="100000"/>
              </a:lnSpc>
              <a:spcBef>
                <a:spcPts val="35"/>
              </a:spcBef>
            </a:pPr>
            <a:r>
              <a:rPr sz="1100" i="1" spc="-20" dirty="0">
                <a:latin typeface="Arial"/>
                <a:cs typeface="Arial"/>
              </a:rPr>
              <a:t>i.e.</a:t>
            </a:r>
            <a:r>
              <a:rPr sz="1100" spc="-20" dirty="0">
                <a:latin typeface="Tahoma"/>
                <a:cs typeface="Tahoma"/>
              </a:rPr>
              <a:t>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220" dirty="0">
                <a:latin typeface="Calibri"/>
                <a:cs typeface="Calibri"/>
              </a:rPr>
              <a:t>S</a:t>
            </a:r>
            <a:r>
              <a:rPr sz="1200" i="1" spc="330" baseline="-10416" dirty="0">
                <a:latin typeface="Calibri"/>
                <a:cs typeface="Calibri"/>
              </a:rPr>
              <a:t>X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5" dirty="0">
                <a:latin typeface="Lucida Sans Unicode"/>
                <a:cs typeface="Lucida Sans Unicode"/>
              </a:rPr>
              <a:t>{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3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85" dirty="0">
                <a:latin typeface="Calibri"/>
                <a:cs typeface="Calibri"/>
              </a:rPr>
              <a:t>x</a:t>
            </a:r>
            <a:r>
              <a:rPr sz="1200" i="1" spc="127" baseline="-10416" dirty="0">
                <a:latin typeface="Calibri"/>
                <a:cs typeface="Calibri"/>
              </a:rPr>
              <a:t>n</a:t>
            </a:r>
            <a:r>
              <a:rPr sz="1100" spc="85" dirty="0">
                <a:latin typeface="Lucida Sans Unicode"/>
                <a:cs typeface="Lucida Sans Unicode"/>
              </a:rPr>
              <a:t>}</a:t>
            </a:r>
            <a:r>
              <a:rPr sz="1100" spc="8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32410" marR="54610" indent="-13144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solidFill>
                  <a:srgbClr val="FFD8D8"/>
                </a:solidFill>
                <a:latin typeface="Lucida Sans Unicode"/>
                <a:cs typeface="Lucida Sans Unicode"/>
              </a:rPr>
              <a:t>§</a:t>
            </a:r>
            <a:r>
              <a:rPr sz="1100" spc="105" dirty="0">
                <a:solidFill>
                  <a:srgbClr val="FFD8D8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probabilities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events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involving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discrete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random 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variable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i="1" spc="275" dirty="0">
                <a:solidFill>
                  <a:srgbClr val="D8D8D8"/>
                </a:solidFill>
                <a:latin typeface="Calibri"/>
                <a:cs typeface="Calibri"/>
              </a:rPr>
              <a:t>X 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forms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b="1" spc="-60" dirty="0">
                <a:solidFill>
                  <a:srgbClr val="D8D8D8"/>
                </a:solidFill>
                <a:latin typeface="Tahoma"/>
                <a:cs typeface="Tahoma"/>
              </a:rPr>
              <a:t>Probability</a:t>
            </a:r>
            <a:r>
              <a:rPr sz="1100" b="1" spc="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b="1" spc="-30" dirty="0">
                <a:solidFill>
                  <a:srgbClr val="D8D8D8"/>
                </a:solidFill>
                <a:latin typeface="Tahoma"/>
                <a:cs typeface="Tahoma"/>
              </a:rPr>
              <a:t>Mass</a:t>
            </a:r>
            <a:r>
              <a:rPr sz="1100" b="1" spc="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b="1" spc="-55" dirty="0">
                <a:solidFill>
                  <a:srgbClr val="D8D8D8"/>
                </a:solidFill>
                <a:latin typeface="Tahoma"/>
                <a:cs typeface="Tahoma"/>
              </a:rPr>
              <a:t>Function</a:t>
            </a:r>
            <a:r>
              <a:rPr sz="1100" b="1" spc="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b="1" dirty="0">
                <a:solidFill>
                  <a:srgbClr val="D8D8D8"/>
                </a:solidFill>
                <a:latin typeface="Tahoma"/>
                <a:cs typeface="Tahoma"/>
              </a:rPr>
              <a:t>(PMF)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i="1" spc="325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100" i="1" spc="1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and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it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is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defined 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as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(ref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eqn.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(</a:t>
            </a:r>
            <a:r>
              <a:rPr sz="1100" spc="-20" dirty="0">
                <a:solidFill>
                  <a:srgbClr val="FFD8D8"/>
                </a:solidFill>
                <a:latin typeface="Tahoma"/>
                <a:cs typeface="Tahoma"/>
              </a:rPr>
              <a:t>3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)),</a:t>
            </a:r>
            <a:endParaRPr sz="1100">
              <a:latin typeface="Tahoma"/>
              <a:cs typeface="Tahoma"/>
            </a:endParaRPr>
          </a:p>
          <a:p>
            <a:pPr marL="621665">
              <a:lnSpc>
                <a:spcPct val="100000"/>
              </a:lnSpc>
              <a:spcBef>
                <a:spcPts val="1130"/>
              </a:spcBef>
              <a:tabLst>
                <a:tab pos="4109085" algn="l"/>
              </a:tabLst>
            </a:pPr>
            <a:r>
              <a:rPr sz="1100" i="1" spc="204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200" i="1" spc="307" baseline="-10416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200" i="1" spc="-104" baseline="-10416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05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05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100" spc="105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spc="3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100" spc="4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204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204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100" spc="5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14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100" spc="114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spc="4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100" spc="5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35" dirty="0">
                <a:solidFill>
                  <a:srgbClr val="D8D8D8"/>
                </a:solidFill>
                <a:latin typeface="Calibri"/>
                <a:cs typeface="Calibri"/>
              </a:rPr>
              <a:t>P</a:t>
            </a:r>
            <a:r>
              <a:rPr sz="1100" i="1" spc="-10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114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spc="114" dirty="0">
                <a:solidFill>
                  <a:srgbClr val="D8D8D8"/>
                </a:solidFill>
                <a:latin typeface="Lucida Sans Unicode"/>
                <a:cs typeface="Lucida Sans Unicode"/>
              </a:rPr>
              <a:t>{</a:t>
            </a:r>
            <a:r>
              <a:rPr sz="1100" i="1" spc="114" dirty="0">
                <a:solidFill>
                  <a:srgbClr val="D8D8D8"/>
                </a:solidFill>
                <a:latin typeface="Calibri"/>
                <a:cs typeface="Calibri"/>
              </a:rPr>
              <a:t>ζ</a:t>
            </a:r>
            <a:r>
              <a:rPr sz="1100" i="1" spc="13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55" dirty="0">
                <a:solidFill>
                  <a:srgbClr val="D8D8D8"/>
                </a:solidFill>
                <a:latin typeface="Lucida Sans Unicode"/>
                <a:cs typeface="Lucida Sans Unicode"/>
              </a:rPr>
              <a:t>∈</a:t>
            </a:r>
            <a:r>
              <a:rPr sz="1100" spc="-4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i="1" spc="110" dirty="0">
                <a:solidFill>
                  <a:srgbClr val="D8D8D8"/>
                </a:solidFill>
                <a:latin typeface="Calibri"/>
                <a:cs typeface="Calibri"/>
              </a:rPr>
              <a:t>S</a:t>
            </a:r>
            <a:r>
              <a:rPr sz="1100" spc="110" dirty="0">
                <a:solidFill>
                  <a:srgbClr val="D8D8D8"/>
                </a:solidFill>
                <a:latin typeface="Calibri"/>
                <a:cs typeface="Calibri"/>
              </a:rPr>
              <a:t>;</a:t>
            </a:r>
            <a:r>
              <a:rPr sz="1100" spc="10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85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100" spc="185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100" i="1" spc="185" dirty="0">
                <a:solidFill>
                  <a:srgbClr val="D8D8D8"/>
                </a:solidFill>
                <a:latin typeface="Calibri"/>
                <a:cs typeface="Calibri"/>
              </a:rPr>
              <a:t>ζ</a:t>
            </a:r>
            <a:r>
              <a:rPr sz="1100" spc="185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spc="5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295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100" spc="5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i="1" spc="160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100" spc="160" dirty="0">
                <a:solidFill>
                  <a:srgbClr val="D8D8D8"/>
                </a:solidFill>
                <a:latin typeface="Lucida Sans Unicode"/>
                <a:cs typeface="Lucida Sans Unicode"/>
              </a:rPr>
              <a:t>}</a:t>
            </a:r>
            <a:r>
              <a:rPr sz="1100" spc="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for</a:t>
            </a:r>
            <a:r>
              <a:rPr sz="1100" spc="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real</a:t>
            </a:r>
            <a:r>
              <a:rPr sz="1100" spc="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i="1" spc="90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100" spc="90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100" dirty="0">
                <a:solidFill>
                  <a:srgbClr val="D8D8D8"/>
                </a:solidFill>
                <a:latin typeface="Calibri"/>
                <a:cs typeface="Calibri"/>
              </a:rPr>
              <a:t>	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(4)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2084" y="2823349"/>
            <a:ext cx="421005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35" dirty="0">
                <a:solidFill>
                  <a:srgbClr val="FFF2F2"/>
                </a:solidFill>
                <a:latin typeface="Lucida Sans Unicode"/>
                <a:cs typeface="Lucida Sans Unicode"/>
              </a:rPr>
              <a:t>§</a:t>
            </a:r>
            <a:r>
              <a:rPr sz="1100" spc="75" dirty="0">
                <a:solidFill>
                  <a:srgbClr val="FFF2F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Note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that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i="1" spc="204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200" i="1" spc="307" baseline="-10416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200" i="1" spc="-104" baseline="-10416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105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105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100" spc="105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r>
              <a:rPr sz="1100" spc="5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2F2F2"/>
                </a:solidFill>
                <a:latin typeface="Tahoma"/>
                <a:cs typeface="Tahoma"/>
              </a:rPr>
              <a:t>function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i="1" spc="145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100" i="1" spc="5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F2F2F2"/>
                </a:solidFill>
                <a:latin typeface="Tahoma"/>
                <a:cs typeface="Tahoma"/>
              </a:rPr>
              <a:t>over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real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line,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and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that</a:t>
            </a:r>
            <a:r>
              <a:rPr sz="1100" spc="-4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i="1" spc="204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200" i="1" spc="307" baseline="-10416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200" i="1" spc="-104" baseline="-10416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80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80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100" spc="80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43510">
              <a:lnSpc>
                <a:spcPct val="100000"/>
              </a:lnSpc>
              <a:spcBef>
                <a:spcPts val="35"/>
              </a:spcBef>
            </a:pP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can</a:t>
            </a:r>
            <a:r>
              <a:rPr sz="1100" spc="-7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2F2F2"/>
                </a:solidFill>
                <a:latin typeface="Tahoma"/>
                <a:cs typeface="Tahoma"/>
              </a:rPr>
              <a:t>be</a:t>
            </a:r>
            <a:r>
              <a:rPr sz="1100" spc="-7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2F2F2"/>
                </a:solidFill>
                <a:latin typeface="Tahoma"/>
                <a:cs typeface="Tahoma"/>
              </a:rPr>
              <a:t>nonzero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only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at</a:t>
            </a:r>
            <a:r>
              <a:rPr sz="1100" spc="-2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2F2F2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values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rgbClr val="F2F2F2"/>
                </a:solidFill>
                <a:latin typeface="Lucida Sans Unicode"/>
                <a:cs typeface="Lucida Sans Unicode"/>
              </a:rPr>
              <a:t>{</a:t>
            </a:r>
            <a:r>
              <a:rPr sz="1100" i="1" spc="100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200" spc="150" baseline="-10416" dirty="0">
                <a:solidFill>
                  <a:srgbClr val="F2F2F2"/>
                </a:solidFill>
                <a:latin typeface="Calibri"/>
                <a:cs typeface="Calibri"/>
              </a:rPr>
              <a:t>1</a:t>
            </a:r>
            <a:r>
              <a:rPr sz="1100" i="1" spc="100" dirty="0">
                <a:solidFill>
                  <a:srgbClr val="F2F2F2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i="1" spc="80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200" spc="120" baseline="-10416" dirty="0">
                <a:solidFill>
                  <a:srgbClr val="F2F2F2"/>
                </a:solidFill>
                <a:latin typeface="Calibri"/>
                <a:cs typeface="Calibri"/>
              </a:rPr>
              <a:t>2</a:t>
            </a:r>
            <a:r>
              <a:rPr sz="1100" i="1" spc="80" dirty="0">
                <a:solidFill>
                  <a:srgbClr val="F2F2F2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i="1" spc="80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200" spc="120" baseline="-10416" dirty="0">
                <a:solidFill>
                  <a:srgbClr val="F2F2F2"/>
                </a:solidFill>
                <a:latin typeface="Calibri"/>
                <a:cs typeface="Calibri"/>
              </a:rPr>
              <a:t>3</a:t>
            </a:r>
            <a:r>
              <a:rPr sz="1100" i="1" spc="80" dirty="0">
                <a:solidFill>
                  <a:srgbClr val="F2F2F2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400" dirty="0">
                <a:solidFill>
                  <a:srgbClr val="F2F2F2"/>
                </a:solidFill>
                <a:latin typeface="Lucida Sans Unicode"/>
                <a:cs typeface="Lucida Sans Unicode"/>
              </a:rPr>
              <a:t>·</a:t>
            </a:r>
            <a:r>
              <a:rPr sz="1100" spc="-165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F2F2F2"/>
                </a:solidFill>
                <a:latin typeface="Lucida Sans Unicode"/>
                <a:cs typeface="Lucida Sans Unicode"/>
              </a:rPr>
              <a:t>·</a:t>
            </a:r>
            <a:r>
              <a:rPr sz="1100" spc="-170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F2F2F2"/>
                </a:solidFill>
                <a:latin typeface="Lucida Sans Unicode"/>
                <a:cs typeface="Lucida Sans Unicode"/>
              </a:rPr>
              <a:t>·</a:t>
            </a:r>
            <a:r>
              <a:rPr sz="1100" spc="-165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spc="130" dirty="0">
                <a:solidFill>
                  <a:srgbClr val="F2F2F2"/>
                </a:solidFill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778125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Discrete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PMF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3184" y="676985"/>
            <a:ext cx="4337685" cy="17837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2410" marR="116839" indent="-13144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0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b="1" spc="-60" dirty="0">
                <a:latin typeface="Tahoma"/>
                <a:cs typeface="Tahoma"/>
              </a:rPr>
              <a:t>discrete</a:t>
            </a:r>
            <a:r>
              <a:rPr sz="1100" b="1" spc="25" dirty="0">
                <a:latin typeface="Tahoma"/>
                <a:cs typeface="Tahoma"/>
              </a:rPr>
              <a:t> </a:t>
            </a:r>
            <a:r>
              <a:rPr sz="1100" b="1" spc="-80" dirty="0">
                <a:latin typeface="Tahoma"/>
                <a:cs typeface="Tahoma"/>
              </a:rPr>
              <a:t>random</a:t>
            </a:r>
            <a:r>
              <a:rPr sz="1100" b="1" spc="20" dirty="0">
                <a:latin typeface="Tahoma"/>
                <a:cs typeface="Tahoma"/>
              </a:rPr>
              <a:t> </a:t>
            </a:r>
            <a:r>
              <a:rPr sz="1100" b="1" spc="-90" dirty="0">
                <a:latin typeface="Tahoma"/>
                <a:cs typeface="Tahoma"/>
              </a:rPr>
              <a:t>variable</a:t>
            </a:r>
            <a:r>
              <a:rPr sz="1100" b="1" spc="10" dirty="0">
                <a:latin typeface="Tahoma"/>
                <a:cs typeface="Tahoma"/>
              </a:rPr>
              <a:t> </a:t>
            </a:r>
            <a:r>
              <a:rPr sz="1100" i="1" spc="325" dirty="0">
                <a:latin typeface="Calibri"/>
                <a:cs typeface="Calibri"/>
              </a:rPr>
              <a:t>X</a:t>
            </a:r>
            <a:r>
              <a:rPr sz="1100" i="1" spc="14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defined</a:t>
            </a:r>
            <a:r>
              <a:rPr sz="1100" spc="-30" dirty="0">
                <a:latin typeface="Tahoma"/>
                <a:cs typeface="Tahoma"/>
              </a:rPr>
              <a:t> as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random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variable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that can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take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countable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possible values,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i.e.</a:t>
            </a:r>
            <a:r>
              <a:rPr sz="1100" spc="-10" dirty="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232410">
              <a:lnSpc>
                <a:spcPct val="100000"/>
              </a:lnSpc>
              <a:spcBef>
                <a:spcPts val="35"/>
              </a:spcBef>
            </a:pPr>
            <a:r>
              <a:rPr sz="1100" i="1" spc="220" dirty="0">
                <a:latin typeface="Calibri"/>
                <a:cs typeface="Calibri"/>
              </a:rPr>
              <a:t>S</a:t>
            </a:r>
            <a:r>
              <a:rPr sz="1200" i="1" spc="330" baseline="-10416" dirty="0">
                <a:latin typeface="Calibri"/>
                <a:cs typeface="Calibri"/>
              </a:rPr>
              <a:t>X</a:t>
            </a:r>
            <a:r>
              <a:rPr sz="1200" i="1" spc="337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5" dirty="0">
                <a:latin typeface="Lucida Sans Unicode"/>
                <a:cs typeface="Lucida Sans Unicode"/>
              </a:rPr>
              <a:t>{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3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r>
              <a:rPr sz="1100" spc="4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discrete </a:t>
            </a:r>
            <a:r>
              <a:rPr sz="1100" spc="-40" dirty="0">
                <a:latin typeface="Tahoma"/>
                <a:cs typeface="Tahoma"/>
              </a:rPr>
              <a:t>random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variable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said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Tahoma"/>
                <a:cs typeface="Tahoma"/>
              </a:rPr>
              <a:t>finite</a:t>
            </a:r>
            <a:r>
              <a:rPr sz="1100" b="1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range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finite,</a:t>
            </a:r>
            <a:endParaRPr sz="1100">
              <a:latin typeface="Tahoma"/>
              <a:cs typeface="Tahoma"/>
            </a:endParaRPr>
          </a:p>
          <a:p>
            <a:pPr marL="232410">
              <a:lnSpc>
                <a:spcPct val="100000"/>
              </a:lnSpc>
              <a:spcBef>
                <a:spcPts val="35"/>
              </a:spcBef>
            </a:pPr>
            <a:r>
              <a:rPr sz="1100" i="1" spc="-20" dirty="0">
                <a:latin typeface="Arial"/>
                <a:cs typeface="Arial"/>
              </a:rPr>
              <a:t>i.e.</a:t>
            </a:r>
            <a:r>
              <a:rPr sz="1100" spc="-20" dirty="0">
                <a:latin typeface="Tahoma"/>
                <a:cs typeface="Tahoma"/>
              </a:rPr>
              <a:t>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220" dirty="0">
                <a:latin typeface="Calibri"/>
                <a:cs typeface="Calibri"/>
              </a:rPr>
              <a:t>S</a:t>
            </a:r>
            <a:r>
              <a:rPr sz="1200" i="1" spc="330" baseline="-10416" dirty="0">
                <a:latin typeface="Calibri"/>
                <a:cs typeface="Calibri"/>
              </a:rPr>
              <a:t>X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5" dirty="0">
                <a:latin typeface="Lucida Sans Unicode"/>
                <a:cs typeface="Lucida Sans Unicode"/>
              </a:rPr>
              <a:t>{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3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85" dirty="0">
                <a:latin typeface="Calibri"/>
                <a:cs typeface="Calibri"/>
              </a:rPr>
              <a:t>x</a:t>
            </a:r>
            <a:r>
              <a:rPr sz="1200" i="1" spc="127" baseline="-10416" dirty="0">
                <a:latin typeface="Calibri"/>
                <a:cs typeface="Calibri"/>
              </a:rPr>
              <a:t>n</a:t>
            </a:r>
            <a:r>
              <a:rPr sz="1100" spc="85" dirty="0">
                <a:latin typeface="Lucida Sans Unicode"/>
                <a:cs typeface="Lucida Sans Unicode"/>
              </a:rPr>
              <a:t>}</a:t>
            </a:r>
            <a:r>
              <a:rPr sz="1100" spc="8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32410" marR="54610" indent="-13144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0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probabilities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events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involving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discrete </a:t>
            </a:r>
            <a:r>
              <a:rPr sz="1100" spc="-40" dirty="0">
                <a:latin typeface="Tahoma"/>
                <a:cs typeface="Tahoma"/>
              </a:rPr>
              <a:t>random </a:t>
            </a:r>
            <a:r>
              <a:rPr sz="1100" spc="-35" dirty="0">
                <a:latin typeface="Tahoma"/>
                <a:cs typeface="Tahoma"/>
              </a:rPr>
              <a:t>variable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275" dirty="0">
                <a:latin typeface="Calibri"/>
                <a:cs typeface="Calibri"/>
              </a:rPr>
              <a:t>X </a:t>
            </a:r>
            <a:r>
              <a:rPr sz="1100" spc="-50" dirty="0">
                <a:latin typeface="Tahoma"/>
                <a:cs typeface="Tahoma"/>
              </a:rPr>
              <a:t>forms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b="1" spc="-60" dirty="0">
                <a:latin typeface="Tahoma"/>
                <a:cs typeface="Tahoma"/>
              </a:rPr>
              <a:t>Probability</a:t>
            </a:r>
            <a:r>
              <a:rPr sz="1100" b="1" spc="30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Mass</a:t>
            </a:r>
            <a:r>
              <a:rPr sz="1100" b="1" spc="35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Tahoma"/>
                <a:cs typeface="Tahoma"/>
              </a:rPr>
              <a:t>Function</a:t>
            </a:r>
            <a:r>
              <a:rPr sz="1100" b="1" spc="3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(PMF)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325" dirty="0">
                <a:latin typeface="Calibri"/>
                <a:cs typeface="Calibri"/>
              </a:rPr>
              <a:t>X</a:t>
            </a:r>
            <a:r>
              <a:rPr sz="1100" i="1" spc="155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defined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(ref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eqn.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100" spc="-20" dirty="0">
                <a:latin typeface="Tahoma"/>
                <a:cs typeface="Tahoma"/>
              </a:rPr>
              <a:t>)),</a:t>
            </a:r>
            <a:endParaRPr sz="1100">
              <a:latin typeface="Tahoma"/>
              <a:cs typeface="Tahoma"/>
            </a:endParaRPr>
          </a:p>
          <a:p>
            <a:pPr marL="621665">
              <a:lnSpc>
                <a:spcPct val="100000"/>
              </a:lnSpc>
              <a:spcBef>
                <a:spcPts val="1130"/>
              </a:spcBef>
              <a:tabLst>
                <a:tab pos="4109085" algn="l"/>
              </a:tabLst>
            </a:pPr>
            <a:r>
              <a:rPr sz="1100" i="1" spc="204" dirty="0">
                <a:latin typeface="Calibri"/>
                <a:cs typeface="Calibri"/>
              </a:rPr>
              <a:t>P</a:t>
            </a:r>
            <a:r>
              <a:rPr sz="1200" i="1" spc="307" baseline="-10416" dirty="0">
                <a:latin typeface="Calibri"/>
                <a:cs typeface="Calibri"/>
              </a:rPr>
              <a:t>X</a:t>
            </a:r>
            <a:r>
              <a:rPr sz="1200" i="1" spc="-104" baseline="-10416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(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100" spc="105" dirty="0">
                <a:latin typeface="Calibri"/>
                <a:cs typeface="Calibri"/>
              </a:rPr>
              <a:t>)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(</a:t>
            </a:r>
            <a:r>
              <a:rPr sz="1100" i="1" spc="204" dirty="0">
                <a:latin typeface="Calibri"/>
                <a:cs typeface="Calibri"/>
              </a:rPr>
              <a:t>X</a:t>
            </a:r>
            <a:r>
              <a:rPr sz="1100" i="1" spc="13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114" dirty="0">
                <a:latin typeface="Calibri"/>
                <a:cs typeface="Calibri"/>
              </a:rPr>
              <a:t>x</a:t>
            </a:r>
            <a:r>
              <a:rPr sz="1100" spc="114" dirty="0">
                <a:latin typeface="Calibri"/>
                <a:cs typeface="Calibri"/>
              </a:rPr>
              <a:t>)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14" dirty="0">
                <a:latin typeface="Calibri"/>
                <a:cs typeface="Calibri"/>
              </a:rPr>
              <a:t>(</a:t>
            </a:r>
            <a:r>
              <a:rPr sz="1100" spc="114" dirty="0">
                <a:latin typeface="Lucida Sans Unicode"/>
                <a:cs typeface="Lucida Sans Unicode"/>
              </a:rPr>
              <a:t>{</a:t>
            </a:r>
            <a:r>
              <a:rPr sz="1100" i="1" spc="114" dirty="0">
                <a:latin typeface="Calibri"/>
                <a:cs typeface="Calibri"/>
              </a:rPr>
              <a:t>ζ</a:t>
            </a:r>
            <a:r>
              <a:rPr sz="1100" i="1" spc="13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110" dirty="0">
                <a:latin typeface="Calibri"/>
                <a:cs typeface="Calibri"/>
              </a:rPr>
              <a:t>S</a:t>
            </a:r>
            <a:r>
              <a:rPr sz="1100" spc="110" dirty="0">
                <a:latin typeface="Calibri"/>
                <a:cs typeface="Calibri"/>
              </a:rPr>
              <a:t>;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i="1" spc="185" dirty="0">
                <a:latin typeface="Calibri"/>
                <a:cs typeface="Calibri"/>
              </a:rPr>
              <a:t>X</a:t>
            </a:r>
            <a:r>
              <a:rPr sz="1100" spc="185" dirty="0">
                <a:latin typeface="Calibri"/>
                <a:cs typeface="Calibri"/>
              </a:rPr>
              <a:t>(</a:t>
            </a:r>
            <a:r>
              <a:rPr sz="1100" i="1" spc="185" dirty="0">
                <a:latin typeface="Calibri"/>
                <a:cs typeface="Calibri"/>
              </a:rPr>
              <a:t>ζ</a:t>
            </a:r>
            <a:r>
              <a:rPr sz="1100" spc="185" dirty="0">
                <a:latin typeface="Calibri"/>
                <a:cs typeface="Calibri"/>
              </a:rPr>
              <a:t>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160" dirty="0">
                <a:latin typeface="Calibri"/>
                <a:cs typeface="Calibri"/>
              </a:rPr>
              <a:t>x</a:t>
            </a:r>
            <a:r>
              <a:rPr sz="1100" spc="160" dirty="0">
                <a:latin typeface="Lucida Sans Unicode"/>
                <a:cs typeface="Lucida Sans Unicode"/>
              </a:rPr>
              <a:t>}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90" dirty="0">
                <a:latin typeface="Calibri"/>
                <a:cs typeface="Calibri"/>
              </a:rPr>
              <a:t>x</a:t>
            </a:r>
            <a:r>
              <a:rPr sz="1100" spc="90" dirty="0"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-25" dirty="0">
                <a:latin typeface="Tahoma"/>
                <a:cs typeface="Tahoma"/>
              </a:rPr>
              <a:t>(4)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2084" y="2823349"/>
            <a:ext cx="4210050" cy="436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35" dirty="0">
                <a:solidFill>
                  <a:srgbClr val="FFF2F2"/>
                </a:solidFill>
                <a:latin typeface="Lucida Sans Unicode"/>
                <a:cs typeface="Lucida Sans Unicode"/>
              </a:rPr>
              <a:t>§</a:t>
            </a:r>
            <a:r>
              <a:rPr sz="1100" spc="75" dirty="0">
                <a:solidFill>
                  <a:srgbClr val="FFF2F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Note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that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i="1" spc="204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200" i="1" spc="307" baseline="-10416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200" i="1" spc="-104" baseline="-10416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105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105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100" spc="105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r>
              <a:rPr sz="1100" spc="5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2F2F2"/>
                </a:solidFill>
                <a:latin typeface="Tahoma"/>
                <a:cs typeface="Tahoma"/>
              </a:rPr>
              <a:t>function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i="1" spc="145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100" i="1" spc="55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F2F2F2"/>
                </a:solidFill>
                <a:latin typeface="Tahoma"/>
                <a:cs typeface="Tahoma"/>
              </a:rPr>
              <a:t>over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real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line,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and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that</a:t>
            </a:r>
            <a:r>
              <a:rPr sz="1100" spc="-4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i="1" spc="204" dirty="0">
                <a:solidFill>
                  <a:srgbClr val="F2F2F2"/>
                </a:solidFill>
                <a:latin typeface="Calibri"/>
                <a:cs typeface="Calibri"/>
              </a:rPr>
              <a:t>P</a:t>
            </a:r>
            <a:r>
              <a:rPr sz="1200" i="1" spc="307" baseline="-10416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200" i="1" spc="-104" baseline="-10416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80" dirty="0">
                <a:solidFill>
                  <a:srgbClr val="F2F2F2"/>
                </a:solidFill>
                <a:latin typeface="Calibri"/>
                <a:cs typeface="Calibri"/>
              </a:rPr>
              <a:t>(</a:t>
            </a:r>
            <a:r>
              <a:rPr sz="1100" i="1" spc="80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100" spc="80" dirty="0">
                <a:solidFill>
                  <a:srgbClr val="F2F2F2"/>
                </a:solidFill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 marL="143510">
              <a:lnSpc>
                <a:spcPct val="100000"/>
              </a:lnSpc>
              <a:spcBef>
                <a:spcPts val="35"/>
              </a:spcBef>
            </a:pP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can</a:t>
            </a:r>
            <a:r>
              <a:rPr sz="1100" spc="-7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2F2F2"/>
                </a:solidFill>
                <a:latin typeface="Tahoma"/>
                <a:cs typeface="Tahoma"/>
              </a:rPr>
              <a:t>be</a:t>
            </a:r>
            <a:r>
              <a:rPr sz="1100" spc="-7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2F2F2"/>
                </a:solidFill>
                <a:latin typeface="Tahoma"/>
                <a:cs typeface="Tahoma"/>
              </a:rPr>
              <a:t>nonzero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only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at</a:t>
            </a:r>
            <a:r>
              <a:rPr sz="1100" spc="-2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2F2F2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values</a:t>
            </a:r>
            <a:r>
              <a:rPr sz="1100" spc="-2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rgbClr val="F2F2F2"/>
                </a:solidFill>
                <a:latin typeface="Lucida Sans Unicode"/>
                <a:cs typeface="Lucida Sans Unicode"/>
              </a:rPr>
              <a:t>{</a:t>
            </a:r>
            <a:r>
              <a:rPr sz="1100" i="1" spc="100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200" spc="150" baseline="-10416" dirty="0">
                <a:solidFill>
                  <a:srgbClr val="F2F2F2"/>
                </a:solidFill>
                <a:latin typeface="Calibri"/>
                <a:cs typeface="Calibri"/>
              </a:rPr>
              <a:t>1</a:t>
            </a:r>
            <a:r>
              <a:rPr sz="1100" i="1" spc="100" dirty="0">
                <a:solidFill>
                  <a:srgbClr val="F2F2F2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i="1" spc="80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200" spc="120" baseline="-10416" dirty="0">
                <a:solidFill>
                  <a:srgbClr val="F2F2F2"/>
                </a:solidFill>
                <a:latin typeface="Calibri"/>
                <a:cs typeface="Calibri"/>
              </a:rPr>
              <a:t>2</a:t>
            </a:r>
            <a:r>
              <a:rPr sz="1100" i="1" spc="80" dirty="0">
                <a:solidFill>
                  <a:srgbClr val="F2F2F2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i="1" spc="80" dirty="0">
                <a:solidFill>
                  <a:srgbClr val="F2F2F2"/>
                </a:solidFill>
                <a:latin typeface="Calibri"/>
                <a:cs typeface="Calibri"/>
              </a:rPr>
              <a:t>x</a:t>
            </a:r>
            <a:r>
              <a:rPr sz="1200" spc="120" baseline="-10416" dirty="0">
                <a:solidFill>
                  <a:srgbClr val="F2F2F2"/>
                </a:solidFill>
                <a:latin typeface="Calibri"/>
                <a:cs typeface="Calibri"/>
              </a:rPr>
              <a:t>3</a:t>
            </a:r>
            <a:r>
              <a:rPr sz="1100" i="1" spc="80" dirty="0">
                <a:solidFill>
                  <a:srgbClr val="F2F2F2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400" dirty="0">
                <a:solidFill>
                  <a:srgbClr val="F2F2F2"/>
                </a:solidFill>
                <a:latin typeface="Lucida Sans Unicode"/>
                <a:cs typeface="Lucida Sans Unicode"/>
              </a:rPr>
              <a:t>·</a:t>
            </a:r>
            <a:r>
              <a:rPr sz="1100" spc="-165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F2F2F2"/>
                </a:solidFill>
                <a:latin typeface="Lucida Sans Unicode"/>
                <a:cs typeface="Lucida Sans Unicode"/>
              </a:rPr>
              <a:t>·</a:t>
            </a:r>
            <a:r>
              <a:rPr sz="1100" spc="-170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rgbClr val="F2F2F2"/>
                </a:solidFill>
                <a:latin typeface="Lucida Sans Unicode"/>
                <a:cs typeface="Lucida Sans Unicode"/>
              </a:rPr>
              <a:t>·</a:t>
            </a:r>
            <a:r>
              <a:rPr sz="1100" spc="-165" dirty="0">
                <a:solidFill>
                  <a:srgbClr val="F2F2F2"/>
                </a:solidFill>
                <a:latin typeface="Lucida Sans Unicode"/>
                <a:cs typeface="Lucida Sans Unicode"/>
              </a:rPr>
              <a:t> </a:t>
            </a:r>
            <a:r>
              <a:rPr sz="1100" spc="130" dirty="0">
                <a:solidFill>
                  <a:srgbClr val="F2F2F2"/>
                </a:solidFill>
                <a:latin typeface="Lucida Sans Unicode"/>
                <a:cs typeface="Lucida Sans Unicode"/>
              </a:rPr>
              <a:t>}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778125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Discrete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ahoma"/>
                <a:cs typeface="Tahoma"/>
              </a:rPr>
              <a:t>PMF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83184" y="676985"/>
            <a:ext cx="4337685" cy="178371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32410" marR="116839" indent="-13144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0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b="1" spc="-60" dirty="0">
                <a:latin typeface="Tahoma"/>
                <a:cs typeface="Tahoma"/>
              </a:rPr>
              <a:t>discrete</a:t>
            </a:r>
            <a:r>
              <a:rPr sz="1100" b="1" spc="25" dirty="0">
                <a:latin typeface="Tahoma"/>
                <a:cs typeface="Tahoma"/>
              </a:rPr>
              <a:t> </a:t>
            </a:r>
            <a:r>
              <a:rPr sz="1100" b="1" spc="-80" dirty="0">
                <a:latin typeface="Tahoma"/>
                <a:cs typeface="Tahoma"/>
              </a:rPr>
              <a:t>random</a:t>
            </a:r>
            <a:r>
              <a:rPr sz="1100" b="1" spc="20" dirty="0">
                <a:latin typeface="Tahoma"/>
                <a:cs typeface="Tahoma"/>
              </a:rPr>
              <a:t> </a:t>
            </a:r>
            <a:r>
              <a:rPr sz="1100" b="1" spc="-90" dirty="0">
                <a:latin typeface="Tahoma"/>
                <a:cs typeface="Tahoma"/>
              </a:rPr>
              <a:t>variable</a:t>
            </a:r>
            <a:r>
              <a:rPr sz="1100" b="1" spc="10" dirty="0">
                <a:latin typeface="Tahoma"/>
                <a:cs typeface="Tahoma"/>
              </a:rPr>
              <a:t> </a:t>
            </a:r>
            <a:r>
              <a:rPr sz="1100" i="1" spc="325" dirty="0">
                <a:latin typeface="Calibri"/>
                <a:cs typeface="Calibri"/>
              </a:rPr>
              <a:t>X</a:t>
            </a:r>
            <a:r>
              <a:rPr sz="1100" i="1" spc="14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defined</a:t>
            </a:r>
            <a:r>
              <a:rPr sz="1100" spc="-30" dirty="0">
                <a:latin typeface="Tahoma"/>
                <a:cs typeface="Tahoma"/>
              </a:rPr>
              <a:t> as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random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variable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that can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take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countable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number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possible values,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i.e.</a:t>
            </a:r>
            <a:r>
              <a:rPr sz="1100" spc="-10" dirty="0">
                <a:latin typeface="Tahoma"/>
                <a:cs typeface="Tahoma"/>
              </a:rPr>
              <a:t>,</a:t>
            </a:r>
            <a:endParaRPr sz="1100">
              <a:latin typeface="Tahoma"/>
              <a:cs typeface="Tahoma"/>
            </a:endParaRPr>
          </a:p>
          <a:p>
            <a:pPr marL="232410">
              <a:lnSpc>
                <a:spcPct val="100000"/>
              </a:lnSpc>
              <a:spcBef>
                <a:spcPts val="35"/>
              </a:spcBef>
            </a:pPr>
            <a:r>
              <a:rPr sz="1100" i="1" spc="220" dirty="0">
                <a:latin typeface="Calibri"/>
                <a:cs typeface="Calibri"/>
              </a:rPr>
              <a:t>S</a:t>
            </a:r>
            <a:r>
              <a:rPr sz="1200" i="1" spc="330" baseline="-10416" dirty="0">
                <a:latin typeface="Calibri"/>
                <a:cs typeface="Calibri"/>
              </a:rPr>
              <a:t>X</a:t>
            </a:r>
            <a:r>
              <a:rPr sz="1200" i="1" spc="337" baseline="-10416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60" dirty="0">
                <a:latin typeface="Calibri"/>
                <a:cs typeface="Calibri"/>
              </a:rPr>
              <a:t> </a:t>
            </a:r>
            <a:r>
              <a:rPr sz="1100" spc="105" dirty="0">
                <a:latin typeface="Lucida Sans Unicode"/>
                <a:cs typeface="Lucida Sans Unicode"/>
              </a:rPr>
              <a:t>{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3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40" dirty="0">
                <a:latin typeface="Lucida Sans Unicode"/>
                <a:cs typeface="Lucida Sans Unicode"/>
              </a:rPr>
              <a:t>}</a:t>
            </a:r>
            <a:r>
              <a:rPr sz="1100" spc="4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discrete </a:t>
            </a:r>
            <a:r>
              <a:rPr sz="1100" spc="-40" dirty="0">
                <a:latin typeface="Tahoma"/>
                <a:cs typeface="Tahoma"/>
              </a:rPr>
              <a:t>random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variable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said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b="1" spc="-65" dirty="0">
                <a:latin typeface="Tahoma"/>
                <a:cs typeface="Tahoma"/>
              </a:rPr>
              <a:t>finite</a:t>
            </a:r>
            <a:r>
              <a:rPr sz="1100" b="1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range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finite,</a:t>
            </a:r>
            <a:endParaRPr sz="1100">
              <a:latin typeface="Tahoma"/>
              <a:cs typeface="Tahoma"/>
            </a:endParaRPr>
          </a:p>
          <a:p>
            <a:pPr marL="232410">
              <a:lnSpc>
                <a:spcPct val="100000"/>
              </a:lnSpc>
              <a:spcBef>
                <a:spcPts val="35"/>
              </a:spcBef>
            </a:pPr>
            <a:r>
              <a:rPr sz="1100" i="1" spc="-20" dirty="0">
                <a:latin typeface="Arial"/>
                <a:cs typeface="Arial"/>
              </a:rPr>
              <a:t>i.e.</a:t>
            </a:r>
            <a:r>
              <a:rPr sz="1100" spc="-20" dirty="0">
                <a:latin typeface="Tahoma"/>
                <a:cs typeface="Tahoma"/>
              </a:rPr>
              <a:t>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220" dirty="0">
                <a:latin typeface="Calibri"/>
                <a:cs typeface="Calibri"/>
              </a:rPr>
              <a:t>S</a:t>
            </a:r>
            <a:r>
              <a:rPr sz="1200" i="1" spc="330" baseline="-10416" dirty="0">
                <a:latin typeface="Calibri"/>
                <a:cs typeface="Calibri"/>
              </a:rPr>
              <a:t>X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105" dirty="0">
                <a:latin typeface="Lucida Sans Unicode"/>
                <a:cs typeface="Lucida Sans Unicode"/>
              </a:rPr>
              <a:t>{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200" spc="157" baseline="-10416" dirty="0">
                <a:latin typeface="Calibri"/>
                <a:cs typeface="Calibri"/>
              </a:rPr>
              <a:t>1</a:t>
            </a:r>
            <a:r>
              <a:rPr sz="1100" i="1" spc="105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2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x</a:t>
            </a:r>
            <a:r>
              <a:rPr sz="1200" spc="120" baseline="-10416" dirty="0">
                <a:latin typeface="Calibri"/>
                <a:cs typeface="Calibri"/>
              </a:rPr>
              <a:t>3</a:t>
            </a:r>
            <a:r>
              <a:rPr sz="1100" i="1" spc="8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65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70" dirty="0">
                <a:latin typeface="Lucida Sans Unicode"/>
                <a:cs typeface="Lucida Sans Unicode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1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85" dirty="0">
                <a:latin typeface="Calibri"/>
                <a:cs typeface="Calibri"/>
              </a:rPr>
              <a:t>x</a:t>
            </a:r>
            <a:r>
              <a:rPr sz="1200" i="1" spc="127" baseline="-10416" dirty="0">
                <a:latin typeface="Calibri"/>
                <a:cs typeface="Calibri"/>
              </a:rPr>
              <a:t>n</a:t>
            </a:r>
            <a:r>
              <a:rPr sz="1100" spc="85" dirty="0">
                <a:latin typeface="Lucida Sans Unicode"/>
                <a:cs typeface="Lucida Sans Unicode"/>
              </a:rPr>
              <a:t>}</a:t>
            </a:r>
            <a:r>
              <a:rPr sz="1100" spc="8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232410" marR="54610" indent="-13144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0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probabilities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events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involving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discrete </a:t>
            </a:r>
            <a:r>
              <a:rPr sz="1100" spc="-40" dirty="0">
                <a:latin typeface="Tahoma"/>
                <a:cs typeface="Tahoma"/>
              </a:rPr>
              <a:t>random </a:t>
            </a:r>
            <a:r>
              <a:rPr sz="1100" spc="-35" dirty="0">
                <a:latin typeface="Tahoma"/>
                <a:cs typeface="Tahoma"/>
              </a:rPr>
              <a:t>variable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275" dirty="0">
                <a:latin typeface="Calibri"/>
                <a:cs typeface="Calibri"/>
              </a:rPr>
              <a:t>X </a:t>
            </a:r>
            <a:r>
              <a:rPr sz="1100" spc="-50" dirty="0">
                <a:latin typeface="Tahoma"/>
                <a:cs typeface="Tahoma"/>
              </a:rPr>
              <a:t>forms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b="1" spc="-60" dirty="0">
                <a:latin typeface="Tahoma"/>
                <a:cs typeface="Tahoma"/>
              </a:rPr>
              <a:t>Probability</a:t>
            </a:r>
            <a:r>
              <a:rPr sz="1100" b="1" spc="30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Mass</a:t>
            </a:r>
            <a:r>
              <a:rPr sz="1100" b="1" spc="35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Tahoma"/>
                <a:cs typeface="Tahoma"/>
              </a:rPr>
              <a:t>Function</a:t>
            </a:r>
            <a:r>
              <a:rPr sz="1100" b="1" spc="3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(PMF)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i="1" spc="325" dirty="0">
                <a:latin typeface="Calibri"/>
                <a:cs typeface="Calibri"/>
              </a:rPr>
              <a:t>X</a:t>
            </a:r>
            <a:r>
              <a:rPr sz="1100" i="1" spc="155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defined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(ref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eqn.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3</a:t>
            </a:r>
            <a:r>
              <a:rPr sz="1100" spc="-20" dirty="0">
                <a:latin typeface="Tahoma"/>
                <a:cs typeface="Tahoma"/>
              </a:rPr>
              <a:t>)),</a:t>
            </a:r>
            <a:endParaRPr sz="1100">
              <a:latin typeface="Tahoma"/>
              <a:cs typeface="Tahoma"/>
            </a:endParaRPr>
          </a:p>
          <a:p>
            <a:pPr marL="621665">
              <a:lnSpc>
                <a:spcPct val="100000"/>
              </a:lnSpc>
              <a:spcBef>
                <a:spcPts val="1130"/>
              </a:spcBef>
              <a:tabLst>
                <a:tab pos="4109085" algn="l"/>
              </a:tabLst>
            </a:pPr>
            <a:r>
              <a:rPr sz="1100" i="1" spc="204" dirty="0">
                <a:latin typeface="Calibri"/>
                <a:cs typeface="Calibri"/>
              </a:rPr>
              <a:t>P</a:t>
            </a:r>
            <a:r>
              <a:rPr sz="1200" i="1" spc="307" baseline="-10416" dirty="0">
                <a:latin typeface="Calibri"/>
                <a:cs typeface="Calibri"/>
              </a:rPr>
              <a:t>X</a:t>
            </a:r>
            <a:r>
              <a:rPr sz="1200" i="1" spc="-104" baseline="-10416" dirty="0">
                <a:latin typeface="Calibri"/>
                <a:cs typeface="Calibri"/>
              </a:rPr>
              <a:t> </a:t>
            </a:r>
            <a:r>
              <a:rPr sz="1100" spc="105" dirty="0">
                <a:latin typeface="Calibri"/>
                <a:cs typeface="Calibri"/>
              </a:rPr>
              <a:t>(</a:t>
            </a:r>
            <a:r>
              <a:rPr sz="1100" i="1" spc="105" dirty="0">
                <a:latin typeface="Calibri"/>
                <a:cs typeface="Calibri"/>
              </a:rPr>
              <a:t>x</a:t>
            </a:r>
            <a:r>
              <a:rPr sz="1100" spc="105" dirty="0">
                <a:latin typeface="Calibri"/>
                <a:cs typeface="Calibri"/>
              </a:rPr>
              <a:t>)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(</a:t>
            </a:r>
            <a:r>
              <a:rPr sz="1100" i="1" spc="204" dirty="0">
                <a:latin typeface="Calibri"/>
                <a:cs typeface="Calibri"/>
              </a:rPr>
              <a:t>X</a:t>
            </a:r>
            <a:r>
              <a:rPr sz="1100" i="1" spc="13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114" dirty="0">
                <a:latin typeface="Calibri"/>
                <a:cs typeface="Calibri"/>
              </a:rPr>
              <a:t>x</a:t>
            </a:r>
            <a:r>
              <a:rPr sz="1100" spc="114" dirty="0">
                <a:latin typeface="Calibri"/>
                <a:cs typeface="Calibri"/>
              </a:rPr>
              <a:t>)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114" dirty="0">
                <a:latin typeface="Calibri"/>
                <a:cs typeface="Calibri"/>
              </a:rPr>
              <a:t>(</a:t>
            </a:r>
            <a:r>
              <a:rPr sz="1100" spc="114" dirty="0">
                <a:latin typeface="Lucida Sans Unicode"/>
                <a:cs typeface="Lucida Sans Unicode"/>
              </a:rPr>
              <a:t>{</a:t>
            </a:r>
            <a:r>
              <a:rPr sz="1100" i="1" spc="114" dirty="0">
                <a:latin typeface="Calibri"/>
                <a:cs typeface="Calibri"/>
              </a:rPr>
              <a:t>ζ</a:t>
            </a:r>
            <a:r>
              <a:rPr sz="1100" i="1" spc="130" dirty="0">
                <a:latin typeface="Calibri"/>
                <a:cs typeface="Calibri"/>
              </a:rPr>
              <a:t> </a:t>
            </a:r>
            <a:r>
              <a:rPr sz="1100" spc="-155" dirty="0">
                <a:latin typeface="Lucida Sans Unicode"/>
                <a:cs typeface="Lucida Sans Unicode"/>
              </a:rPr>
              <a:t>∈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i="1" spc="110" dirty="0">
                <a:latin typeface="Calibri"/>
                <a:cs typeface="Calibri"/>
              </a:rPr>
              <a:t>S</a:t>
            </a:r>
            <a:r>
              <a:rPr sz="1100" spc="110" dirty="0">
                <a:latin typeface="Calibri"/>
                <a:cs typeface="Calibri"/>
              </a:rPr>
              <a:t>;</a:t>
            </a:r>
            <a:r>
              <a:rPr sz="1100" spc="105" dirty="0">
                <a:latin typeface="Calibri"/>
                <a:cs typeface="Calibri"/>
              </a:rPr>
              <a:t> </a:t>
            </a:r>
            <a:r>
              <a:rPr sz="1100" i="1" spc="185" dirty="0">
                <a:latin typeface="Calibri"/>
                <a:cs typeface="Calibri"/>
              </a:rPr>
              <a:t>X</a:t>
            </a:r>
            <a:r>
              <a:rPr sz="1100" spc="185" dirty="0">
                <a:latin typeface="Calibri"/>
                <a:cs typeface="Calibri"/>
              </a:rPr>
              <a:t>(</a:t>
            </a:r>
            <a:r>
              <a:rPr sz="1100" i="1" spc="185" dirty="0">
                <a:latin typeface="Calibri"/>
                <a:cs typeface="Calibri"/>
              </a:rPr>
              <a:t>ζ</a:t>
            </a:r>
            <a:r>
              <a:rPr sz="1100" spc="185" dirty="0">
                <a:latin typeface="Calibri"/>
                <a:cs typeface="Calibri"/>
              </a:rPr>
              <a:t>)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160" dirty="0">
                <a:latin typeface="Calibri"/>
                <a:cs typeface="Calibri"/>
              </a:rPr>
              <a:t>x</a:t>
            </a:r>
            <a:r>
              <a:rPr sz="1100" spc="160" dirty="0">
                <a:latin typeface="Lucida Sans Unicode"/>
                <a:cs typeface="Lucida Sans Unicode"/>
              </a:rPr>
              <a:t>}</a:t>
            </a:r>
            <a:r>
              <a:rPr sz="1100" spc="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90" dirty="0">
                <a:latin typeface="Calibri"/>
                <a:cs typeface="Calibri"/>
              </a:rPr>
              <a:t>x</a:t>
            </a:r>
            <a:r>
              <a:rPr sz="1100" spc="90" dirty="0">
                <a:latin typeface="Calibri"/>
                <a:cs typeface="Calibri"/>
              </a:rPr>
              <a:t>)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-25" dirty="0">
                <a:latin typeface="Tahoma"/>
                <a:cs typeface="Tahoma"/>
              </a:rPr>
              <a:t>(4)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2084" y="2823349"/>
            <a:ext cx="4210050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7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chemeClr val="tx1"/>
                </a:solidFill>
                <a:latin typeface="Tahoma"/>
                <a:cs typeface="Tahoma"/>
              </a:rPr>
              <a:t>Note</a:t>
            </a:r>
            <a:r>
              <a:rPr sz="1100" spc="-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chemeClr val="tx1"/>
                </a:solidFill>
                <a:latin typeface="Tahoma"/>
                <a:cs typeface="Tahoma"/>
              </a:rPr>
              <a:t>that</a:t>
            </a:r>
            <a:r>
              <a:rPr sz="1100" spc="-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i="1" spc="204" dirty="0">
                <a:solidFill>
                  <a:schemeClr val="tx1"/>
                </a:solidFill>
                <a:latin typeface="Calibri"/>
                <a:cs typeface="Calibri"/>
              </a:rPr>
              <a:t>P</a:t>
            </a:r>
            <a:r>
              <a:rPr sz="1200" i="1" spc="307" baseline="-10416" dirty="0">
                <a:solidFill>
                  <a:schemeClr val="tx1"/>
                </a:solidFill>
                <a:latin typeface="Calibri"/>
                <a:cs typeface="Calibri"/>
              </a:rPr>
              <a:t>X</a:t>
            </a:r>
            <a:r>
              <a:rPr sz="1200" i="1" spc="-104" baseline="-10416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spc="105" dirty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sz="1100" i="1" spc="105" dirty="0">
                <a:solidFill>
                  <a:schemeClr val="tx1"/>
                </a:solidFill>
                <a:latin typeface="Calibri"/>
                <a:cs typeface="Calibri"/>
              </a:rPr>
              <a:t>x</a:t>
            </a:r>
            <a:r>
              <a:rPr sz="1100" spc="105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r>
              <a:rPr sz="1100" spc="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chemeClr val="tx1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chemeClr val="tx1"/>
                </a:solidFill>
                <a:latin typeface="Tahoma"/>
                <a:cs typeface="Tahoma"/>
              </a:rPr>
              <a:t>a</a:t>
            </a:r>
            <a:r>
              <a:rPr sz="1100" spc="-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Tahoma"/>
                <a:cs typeface="Tahoma"/>
              </a:rPr>
              <a:t>function</a:t>
            </a:r>
            <a:r>
              <a:rPr sz="1100" spc="-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chemeClr val="tx1"/>
                </a:solidFill>
                <a:latin typeface="Tahoma"/>
                <a:cs typeface="Tahoma"/>
              </a:rPr>
              <a:t>of</a:t>
            </a:r>
            <a:r>
              <a:rPr sz="1100" spc="-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i="1" spc="145" dirty="0">
                <a:solidFill>
                  <a:schemeClr val="tx1"/>
                </a:solidFill>
                <a:latin typeface="Calibri"/>
                <a:cs typeface="Calibri"/>
              </a:rPr>
              <a:t>x</a:t>
            </a:r>
            <a:r>
              <a:rPr sz="1100" i="1" spc="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chemeClr val="tx1"/>
                </a:solidFill>
                <a:latin typeface="Tahoma"/>
                <a:cs typeface="Tahoma"/>
              </a:rPr>
              <a:t>over</a:t>
            </a:r>
            <a:r>
              <a:rPr sz="1100" spc="-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Tahoma"/>
                <a:cs typeface="Tahoma"/>
              </a:rPr>
              <a:t>real</a:t>
            </a:r>
            <a:r>
              <a:rPr sz="1100" spc="-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Tahoma"/>
                <a:cs typeface="Tahoma"/>
              </a:rPr>
              <a:t>line,</a:t>
            </a:r>
            <a:r>
              <a:rPr sz="1100" spc="-35" dirty="0">
                <a:solidFill>
                  <a:schemeClr val="tx1"/>
                </a:solidFill>
                <a:latin typeface="Tahoma"/>
                <a:cs typeface="Tahoma"/>
              </a:rPr>
              <a:t> and</a:t>
            </a:r>
            <a:r>
              <a:rPr sz="1100" spc="-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chemeClr val="tx1"/>
                </a:solidFill>
                <a:latin typeface="Tahoma"/>
                <a:cs typeface="Tahoma"/>
              </a:rPr>
              <a:t>that</a:t>
            </a:r>
            <a:r>
              <a:rPr sz="1100" spc="-4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i="1" spc="204" dirty="0">
                <a:solidFill>
                  <a:schemeClr val="tx1"/>
                </a:solidFill>
                <a:latin typeface="Calibri"/>
                <a:cs typeface="Calibri"/>
              </a:rPr>
              <a:t>P</a:t>
            </a:r>
            <a:r>
              <a:rPr sz="1200" i="1" spc="307" baseline="-10416" dirty="0">
                <a:solidFill>
                  <a:schemeClr val="tx1"/>
                </a:solidFill>
                <a:latin typeface="Calibri"/>
                <a:cs typeface="Calibri"/>
              </a:rPr>
              <a:t>X</a:t>
            </a:r>
            <a:r>
              <a:rPr sz="1200" i="1" spc="-104" baseline="-10416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spc="80" dirty="0">
                <a:solidFill>
                  <a:schemeClr val="tx1"/>
                </a:solidFill>
                <a:latin typeface="Calibri"/>
                <a:cs typeface="Calibri"/>
              </a:rPr>
              <a:t>(</a:t>
            </a:r>
            <a:r>
              <a:rPr sz="1100" i="1" spc="80" dirty="0">
                <a:solidFill>
                  <a:schemeClr val="tx1"/>
                </a:solidFill>
                <a:latin typeface="Calibri"/>
                <a:cs typeface="Calibri"/>
              </a:rPr>
              <a:t>x</a:t>
            </a:r>
            <a:r>
              <a:rPr sz="1100" spc="80" dirty="0">
                <a:solidFill>
                  <a:schemeClr val="tx1"/>
                </a:solidFill>
                <a:latin typeface="Calibri"/>
                <a:cs typeface="Calibri"/>
              </a:rPr>
              <a:t>)</a:t>
            </a:r>
            <a:endParaRPr sz="11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43510">
              <a:lnSpc>
                <a:spcPct val="100000"/>
              </a:lnSpc>
              <a:spcBef>
                <a:spcPts val="35"/>
              </a:spcBef>
            </a:pPr>
            <a:r>
              <a:rPr sz="1100" spc="-20" dirty="0">
                <a:solidFill>
                  <a:schemeClr val="tx1"/>
                </a:solidFill>
                <a:latin typeface="Tahoma"/>
                <a:cs typeface="Tahoma"/>
              </a:rPr>
              <a:t>can</a:t>
            </a:r>
            <a:r>
              <a:rPr sz="1100" spc="-7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Tahoma"/>
                <a:cs typeface="Tahoma"/>
              </a:rPr>
              <a:t>be</a:t>
            </a:r>
            <a:r>
              <a:rPr sz="1100" spc="-7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chemeClr val="tx1"/>
                </a:solidFill>
                <a:latin typeface="Tahoma"/>
                <a:cs typeface="Tahoma"/>
              </a:rPr>
              <a:t>nonzero</a:t>
            </a:r>
            <a:r>
              <a:rPr sz="1100" spc="-4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Tahoma"/>
                <a:cs typeface="Tahoma"/>
              </a:rPr>
              <a:t>only</a:t>
            </a:r>
            <a:r>
              <a:rPr sz="1100" spc="-3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chemeClr val="tx1"/>
                </a:solidFill>
                <a:latin typeface="Tahoma"/>
                <a:cs typeface="Tahoma"/>
              </a:rPr>
              <a:t>at</a:t>
            </a:r>
            <a:r>
              <a:rPr sz="1100" spc="-25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Tahoma"/>
                <a:cs typeface="Tahoma"/>
              </a:rPr>
              <a:t>the</a:t>
            </a:r>
            <a:r>
              <a:rPr sz="1100" spc="-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chemeClr val="tx1"/>
                </a:solidFill>
                <a:latin typeface="Tahoma"/>
                <a:cs typeface="Tahoma"/>
              </a:rPr>
              <a:t>values</a:t>
            </a:r>
            <a:r>
              <a:rPr sz="1100" spc="-20" dirty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sz="1100" spc="100" dirty="0">
                <a:solidFill>
                  <a:schemeClr val="tx1"/>
                </a:solidFill>
                <a:latin typeface="Lucida Sans Unicode"/>
                <a:cs typeface="Lucida Sans Unicode"/>
              </a:rPr>
              <a:t>{</a:t>
            </a:r>
            <a:r>
              <a:rPr sz="1100" i="1" spc="100" dirty="0">
                <a:solidFill>
                  <a:schemeClr val="tx1"/>
                </a:solidFill>
                <a:latin typeface="Calibri"/>
                <a:cs typeface="Calibri"/>
              </a:rPr>
              <a:t>x</a:t>
            </a:r>
            <a:r>
              <a:rPr sz="1200" spc="150" baseline="-10416" dirty="0">
                <a:solidFill>
                  <a:schemeClr val="tx1"/>
                </a:solidFill>
                <a:latin typeface="Calibri"/>
                <a:cs typeface="Calibri"/>
              </a:rPr>
              <a:t>1</a:t>
            </a:r>
            <a:r>
              <a:rPr sz="1100" i="1" spc="100" dirty="0">
                <a:solidFill>
                  <a:schemeClr val="tx1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i="1" spc="80" dirty="0">
                <a:solidFill>
                  <a:schemeClr val="tx1"/>
                </a:solidFill>
                <a:latin typeface="Calibri"/>
                <a:cs typeface="Calibri"/>
              </a:rPr>
              <a:t>x</a:t>
            </a:r>
            <a:r>
              <a:rPr sz="1200" spc="120" baseline="-10416" dirty="0">
                <a:solidFill>
                  <a:schemeClr val="tx1"/>
                </a:solidFill>
                <a:latin typeface="Calibri"/>
                <a:cs typeface="Calibri"/>
              </a:rPr>
              <a:t>2</a:t>
            </a:r>
            <a:r>
              <a:rPr sz="1100" i="1" spc="80" dirty="0">
                <a:solidFill>
                  <a:schemeClr val="tx1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i="1" spc="80" dirty="0">
                <a:solidFill>
                  <a:schemeClr val="tx1"/>
                </a:solidFill>
                <a:latin typeface="Calibri"/>
                <a:cs typeface="Calibri"/>
              </a:rPr>
              <a:t>x</a:t>
            </a:r>
            <a:r>
              <a:rPr sz="1200" spc="120" baseline="-10416" dirty="0">
                <a:solidFill>
                  <a:schemeClr val="tx1"/>
                </a:solidFill>
                <a:latin typeface="Calibri"/>
                <a:cs typeface="Calibri"/>
              </a:rPr>
              <a:t>3</a:t>
            </a:r>
            <a:r>
              <a:rPr sz="1100" i="1" spc="80" dirty="0">
                <a:solidFill>
                  <a:schemeClr val="tx1"/>
                </a:solidFill>
                <a:latin typeface="Calibri"/>
                <a:cs typeface="Calibri"/>
              </a:rPr>
              <a:t>,</a:t>
            </a:r>
            <a:r>
              <a:rPr sz="1100" i="1" spc="-7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1100" spc="-400" dirty="0">
                <a:solidFill>
                  <a:schemeClr val="tx1"/>
                </a:solidFill>
                <a:latin typeface="Lucida Sans Unicode"/>
                <a:cs typeface="Lucida Sans Unicode"/>
              </a:rPr>
              <a:t>·</a:t>
            </a:r>
            <a:r>
              <a:rPr sz="1100" spc="-16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chemeClr val="tx1"/>
                </a:solidFill>
                <a:latin typeface="Lucida Sans Unicode"/>
                <a:cs typeface="Lucida Sans Unicode"/>
              </a:rPr>
              <a:t>·</a:t>
            </a:r>
            <a:r>
              <a:rPr sz="1100" spc="-17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100" spc="-400" dirty="0">
                <a:solidFill>
                  <a:schemeClr val="tx1"/>
                </a:solidFill>
                <a:latin typeface="Lucida Sans Unicode"/>
                <a:cs typeface="Lucida Sans Unicode"/>
              </a:rPr>
              <a:t>·</a:t>
            </a:r>
            <a:r>
              <a:rPr sz="1100" spc="-16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100" spc="130" dirty="0">
                <a:solidFill>
                  <a:schemeClr val="tx1"/>
                </a:solidFill>
                <a:latin typeface="Lucida Sans Unicode"/>
                <a:cs typeface="Lucida Sans Unicode"/>
              </a:rPr>
              <a:t>}</a:t>
            </a:r>
            <a:endParaRPr sz="1100" dirty="0">
              <a:solidFill>
                <a:schemeClr val="tx1"/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300" y="-12707"/>
            <a:ext cx="3550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3960" algn="l"/>
                <a:tab pos="292989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Probability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5" name="object 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200708"/>
            <a:ext cx="3308985" cy="244475"/>
          </a:xfrm>
        </p:spPr>
        <p:txBody>
          <a:bodyPr vert="horz" wrap="square" lIns="0" tIns="17145" rIns="0" bIns="0" rtlCol="0">
            <a:spAutoFit/>
          </a:bodyPr>
          <a:lstStyle/>
          <a:p>
            <a:r>
              <a:rPr lang="en-US" dirty="0"/>
              <a:t>Continuous Random Variables and PDF</a:t>
            </a: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4" name="object 3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E8324F71-A1F9-54D8-9397-B82EE9F86A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882" y="588480"/>
            <a:ext cx="4362450" cy="26547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300" y="-12707"/>
            <a:ext cx="3550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3960" algn="l"/>
                <a:tab pos="292989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Probability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5" name="object 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200708"/>
            <a:ext cx="3308985" cy="244475"/>
          </a:xfrm>
        </p:spPr>
        <p:txBody>
          <a:bodyPr vert="horz" wrap="square" lIns="0" tIns="17145" rIns="0" bIns="0" rtlCol="0">
            <a:spAutoFit/>
          </a:bodyPr>
          <a:lstStyle/>
          <a:p>
            <a:r>
              <a:rPr lang="en-US" dirty="0"/>
              <a:t>Continuous Random Variables and PDF</a:t>
            </a: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8AB2043-4068-2C21-B33A-444EE675D9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49" y="618312"/>
            <a:ext cx="4214685" cy="263719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300" y="-12707"/>
            <a:ext cx="3550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3960" algn="l"/>
                <a:tab pos="292989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Probability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5" name="object 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300" y="200708"/>
            <a:ext cx="3308985" cy="244475"/>
          </a:xfrm>
        </p:spPr>
        <p:txBody>
          <a:bodyPr vert="horz" wrap="square" lIns="0" tIns="17145" rIns="0" bIns="0" rtlCol="0">
            <a:spAutoFit/>
          </a:bodyPr>
          <a:lstStyle/>
          <a:p>
            <a:r>
              <a:rPr lang="en-US" dirty="0"/>
              <a:t>Continuous Random Variables and PDF</a:t>
            </a: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4" name="object 3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A6112DD5-0A80-3D7E-E104-763CB5FFD3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" y="597499"/>
            <a:ext cx="4210050" cy="256574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498725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Cumulative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Distribution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A01EEF6-7B55-A2A3-9071-FB07140454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485" y="575681"/>
            <a:ext cx="4210050" cy="264888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498725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Cumulative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Distribution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07" y="548872"/>
            <a:ext cx="3836869" cy="146166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3" name="object 2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498725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Cumulative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Distribution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Function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007" y="548872"/>
            <a:ext cx="3836869" cy="146166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4790" y="2190332"/>
            <a:ext cx="3649795" cy="974442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48119" y="3166013"/>
            <a:ext cx="1739264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Arial MT"/>
                <a:cs typeface="Arial MT"/>
              </a:rPr>
              <a:t>Fig</a:t>
            </a:r>
            <a:r>
              <a:rPr sz="600" spc="4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credit:</a:t>
            </a:r>
            <a:r>
              <a:rPr sz="600" spc="100" dirty="0">
                <a:latin typeface="Arial MT"/>
                <a:cs typeface="Arial MT"/>
              </a:rPr>
              <a:t> </a:t>
            </a:r>
            <a:r>
              <a:rPr sz="600" dirty="0">
                <a:solidFill>
                  <a:srgbClr val="0000FF"/>
                </a:solidFill>
                <a:latin typeface="Arial MT"/>
                <a:cs typeface="Arial MT"/>
                <a:hlinkClick r:id="rId10"/>
              </a:rPr>
              <a:t>MIT</a:t>
            </a:r>
            <a:r>
              <a:rPr sz="600" spc="40" dirty="0">
                <a:solidFill>
                  <a:srgbClr val="0000FF"/>
                </a:solidFill>
                <a:latin typeface="Arial MT"/>
                <a:cs typeface="Arial MT"/>
                <a:hlinkClick r:id="rId10"/>
              </a:rPr>
              <a:t> </a:t>
            </a:r>
            <a:r>
              <a:rPr sz="600" spc="-10" dirty="0">
                <a:solidFill>
                  <a:srgbClr val="0000FF"/>
                </a:solidFill>
                <a:latin typeface="Arial MT"/>
                <a:cs typeface="Arial MT"/>
                <a:hlinkClick r:id="rId10"/>
              </a:rPr>
              <a:t>Course:</a:t>
            </a:r>
            <a:r>
              <a:rPr sz="600" spc="100" dirty="0">
                <a:solidFill>
                  <a:srgbClr val="0000FF"/>
                </a:solidFill>
                <a:latin typeface="Arial MT"/>
                <a:cs typeface="Arial MT"/>
                <a:hlinkClick r:id="rId10"/>
              </a:rPr>
              <a:t> </a:t>
            </a:r>
            <a:r>
              <a:rPr sz="600" spc="-10" dirty="0">
                <a:solidFill>
                  <a:srgbClr val="0000FF"/>
                </a:solidFill>
                <a:latin typeface="Arial MT"/>
                <a:cs typeface="Arial MT"/>
                <a:hlinkClick r:id="rId10"/>
              </a:rPr>
              <a:t>6.041-</a:t>
            </a:r>
            <a:r>
              <a:rPr sz="600" dirty="0">
                <a:solidFill>
                  <a:srgbClr val="0000FF"/>
                </a:solidFill>
                <a:latin typeface="Arial MT"/>
                <a:cs typeface="Arial MT"/>
                <a:hlinkClick r:id="rId10"/>
              </a:rPr>
              <a:t>6.43,</a:t>
            </a:r>
            <a:r>
              <a:rPr sz="600" spc="40" dirty="0">
                <a:solidFill>
                  <a:srgbClr val="0000FF"/>
                </a:solidFill>
                <a:latin typeface="Arial MT"/>
                <a:cs typeface="Arial MT"/>
                <a:hlinkClick r:id="rId10"/>
              </a:rPr>
              <a:t> </a:t>
            </a:r>
            <a:r>
              <a:rPr sz="600" dirty="0">
                <a:solidFill>
                  <a:srgbClr val="0000FF"/>
                </a:solidFill>
                <a:latin typeface="Arial MT"/>
                <a:cs typeface="Arial MT"/>
                <a:hlinkClick r:id="rId10"/>
              </a:rPr>
              <a:t>Lecture</a:t>
            </a:r>
            <a:r>
              <a:rPr sz="600" spc="40" dirty="0">
                <a:solidFill>
                  <a:srgbClr val="0000FF"/>
                </a:solidFill>
                <a:latin typeface="Arial MT"/>
                <a:cs typeface="Arial MT"/>
                <a:hlinkClick r:id="rId10"/>
              </a:rPr>
              <a:t> </a:t>
            </a:r>
            <a:r>
              <a:rPr sz="600" spc="-10" dirty="0">
                <a:solidFill>
                  <a:srgbClr val="0000FF"/>
                </a:solidFill>
                <a:latin typeface="Arial MT"/>
                <a:cs typeface="Arial MT"/>
                <a:hlinkClick r:id="rId10"/>
              </a:rPr>
              <a:t>Notes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object 18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3618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24" name="object 2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0" y="185572"/>
            <a:ext cx="4608195" cy="312420"/>
            <a:chOff x="0" y="185572"/>
            <a:chExt cx="4608195" cy="312420"/>
          </a:xfrm>
        </p:grpSpPr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63918"/>
              <a:ext cx="4608004" cy="33743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95300" y="125207"/>
            <a:ext cx="4148454" cy="30905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Expectation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6F80B88C-CD74-133C-9297-296FA941C0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845" y="568436"/>
            <a:ext cx="4294188" cy="153370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00708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72084" y="1244623"/>
            <a:ext cx="4009390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6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Probability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theory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study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uncertainty.</a:t>
            </a:r>
            <a:endParaRPr sz="1100">
              <a:latin typeface="Tahoma"/>
              <a:cs typeface="Tahoma"/>
            </a:endParaRPr>
          </a:p>
          <a:p>
            <a:pPr marL="143510" marR="23495" indent="-13144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mathematical treatise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probability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very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sophisticated,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 </a:t>
            </a:r>
            <a:r>
              <a:rPr sz="1100" spc="-60" dirty="0">
                <a:latin typeface="Tahoma"/>
                <a:cs typeface="Tahoma"/>
              </a:rPr>
              <a:t>delves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into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branch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analysis</a:t>
            </a:r>
            <a:r>
              <a:rPr sz="1100" spc="-45" dirty="0">
                <a:latin typeface="Tahoma"/>
                <a:cs typeface="Tahoma"/>
              </a:rPr>
              <a:t> known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b="1" spc="-85" dirty="0">
                <a:latin typeface="Tahoma"/>
                <a:cs typeface="Tahoma"/>
              </a:rPr>
              <a:t>measure</a:t>
            </a:r>
            <a:r>
              <a:rPr sz="1100" b="1" spc="1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theory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43510" marR="5080" indent="-13144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8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We,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however,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go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through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only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basics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probability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theory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 </a:t>
            </a:r>
            <a:r>
              <a:rPr sz="1100" spc="-30" dirty="0">
                <a:latin typeface="Tahoma"/>
                <a:cs typeface="Tahoma"/>
              </a:rPr>
              <a:t>level </a:t>
            </a:r>
            <a:r>
              <a:rPr sz="1100" spc="-45" dirty="0">
                <a:latin typeface="Tahoma"/>
                <a:cs typeface="Tahoma"/>
              </a:rPr>
              <a:t>appropriate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our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Reinforcement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Learning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course.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423929-D226-8B03-B5DE-990803086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object 18">
            <a:extLst>
              <a:ext uri="{FF2B5EF4-FFF2-40B4-BE49-F238E27FC236}">
                <a16:creationId xmlns:a16="http://schemas.microsoft.com/office/drawing/2014/main" id="{5E9A11D5-8AAF-9A9D-A879-3FBB0DDF32BD}"/>
              </a:ext>
            </a:extLst>
          </p:cNvPr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158EBC02-A0CF-FC5E-7A4C-A7959AB64E6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608004" cy="236181"/>
            </a:xfrm>
            <a:prstGeom prst="rect">
              <a:avLst/>
            </a:prstGeom>
          </p:spPr>
        </p:pic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DC569991-4144-6388-991F-648E54F216A0}"/>
                </a:ext>
              </a:extLst>
            </p:cNvPr>
            <p:cNvSpPr/>
            <p:nvPr/>
          </p:nvSpPr>
          <p:spPr>
            <a:xfrm>
              <a:off x="120650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58670AF5-BC83-913F-796A-D134408F0DCA}"/>
                </a:ext>
              </a:extLst>
            </p:cNvPr>
            <p:cNvSpPr/>
            <p:nvPr/>
          </p:nvSpPr>
          <p:spPr>
            <a:xfrm>
              <a:off x="171056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>
            <a:extLst>
              <a:ext uri="{FF2B5EF4-FFF2-40B4-BE49-F238E27FC236}">
                <a16:creationId xmlns:a16="http://schemas.microsoft.com/office/drawing/2014/main" id="{DE2C7D4C-FCCA-96FF-1B5B-C6E6585CE88A}"/>
              </a:ext>
            </a:extLst>
          </p:cNvPr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91F4B46D-0C85-780F-D14F-E43C4BFCABF4}"/>
              </a:ext>
            </a:extLst>
          </p:cNvPr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71226C6A-B4EE-573B-77FE-3DD7798CF7A5}"/>
                </a:ext>
              </a:extLst>
            </p:cNvPr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3992096A-1C8A-8CCB-F689-F4ADE1148207}"/>
                </a:ext>
              </a:extLst>
            </p:cNvPr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A4C8851D-AD14-1B7A-2A05-5578E321394C}"/>
                </a:ext>
              </a:extLst>
            </p:cNvPr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904C6A07-5032-9957-AC7E-3B4F23FD1728}"/>
                </a:ext>
              </a:extLst>
            </p:cNvPr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A05B07C9-D2A3-F6DE-8268-CD4B2F32B949}"/>
                </a:ext>
              </a:extLst>
            </p:cNvPr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55EB194F-D870-55E6-FB5A-095A23A3DEEC}"/>
                </a:ext>
              </a:extLst>
            </p:cNvPr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A8880192-AFA1-4C6C-6118-14043B4661F5}"/>
                </a:ext>
              </a:extLst>
            </p:cNvPr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A86F3FCB-0FCF-F53F-5275-00152E8D78DA}"/>
                </a:ext>
              </a:extLst>
            </p:cNvPr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192E06A7-44BB-AB7D-28BF-287114841CAE}"/>
                </a:ext>
              </a:extLst>
            </p:cNvPr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692E847-484A-EBE6-F9B0-F97C27D808A4}"/>
                </a:ext>
              </a:extLst>
            </p:cNvPr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7F7763B5-7B31-A522-9907-19D53F46D4B8}"/>
                </a:ext>
              </a:extLst>
            </p:cNvPr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D489D600-EF0F-25E5-C4B2-CC2E9DF3980E}"/>
              </a:ext>
            </a:extLst>
          </p:cNvPr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36" name="object 36">
            <a:extLst>
              <a:ext uri="{FF2B5EF4-FFF2-40B4-BE49-F238E27FC236}">
                <a16:creationId xmlns:a16="http://schemas.microsoft.com/office/drawing/2014/main" id="{05605E2F-B2AE-F058-87D4-57CAF478AA0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37" name="object 37">
            <a:extLst>
              <a:ext uri="{FF2B5EF4-FFF2-40B4-BE49-F238E27FC236}">
                <a16:creationId xmlns:a16="http://schemas.microsoft.com/office/drawing/2014/main" id="{2A628FDE-90AA-13E2-F549-23C07DB382F8}"/>
              </a:ext>
            </a:extLst>
          </p:cNvPr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6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8" name="object 38">
            <a:extLst>
              <a:ext uri="{FF2B5EF4-FFF2-40B4-BE49-F238E27FC236}">
                <a16:creationId xmlns:a16="http://schemas.microsoft.com/office/drawing/2014/main" id="{7EFCFF4D-1B57-1C2D-934E-5A293528E9DA}"/>
              </a:ext>
            </a:extLst>
          </p:cNvPr>
          <p:cNvGrpSpPr/>
          <p:nvPr/>
        </p:nvGrpSpPr>
        <p:grpSpPr>
          <a:xfrm>
            <a:off x="0" y="185572"/>
            <a:ext cx="4608195" cy="312420"/>
            <a:chOff x="0" y="185572"/>
            <a:chExt cx="4608195" cy="312420"/>
          </a:xfrm>
        </p:grpSpPr>
        <p:pic>
          <p:nvPicPr>
            <p:cNvPr id="39" name="object 39">
              <a:extLst>
                <a:ext uri="{FF2B5EF4-FFF2-40B4-BE49-F238E27FC236}">
                  <a16:creationId xmlns:a16="http://schemas.microsoft.com/office/drawing/2014/main" id="{9A8EFC96-47D7-C373-4D3F-484222D784E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A9FC143B-5ECA-8A47-8122-74567FEDD9EF}"/>
                </a:ext>
              </a:extLst>
            </p:cNvPr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>
              <a:extLst>
                <a:ext uri="{FF2B5EF4-FFF2-40B4-BE49-F238E27FC236}">
                  <a16:creationId xmlns:a16="http://schemas.microsoft.com/office/drawing/2014/main" id="{A78D1932-2173-6C6A-B359-682D8768CBE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463918"/>
              <a:ext cx="4608004" cy="33743"/>
            </a:xfrm>
            <a:prstGeom prst="rect">
              <a:avLst/>
            </a:prstGeom>
          </p:spPr>
        </p:pic>
      </p:grpSp>
      <p:sp>
        <p:nvSpPr>
          <p:cNvPr id="42" name="object 42">
            <a:extLst>
              <a:ext uri="{FF2B5EF4-FFF2-40B4-BE49-F238E27FC236}">
                <a16:creationId xmlns:a16="http://schemas.microsoft.com/office/drawing/2014/main" id="{5E078D0C-6CFD-F293-CF9E-88444BA12F08}"/>
              </a:ext>
            </a:extLst>
          </p:cNvPr>
          <p:cNvSpPr txBox="1"/>
          <p:nvPr/>
        </p:nvSpPr>
        <p:spPr>
          <a:xfrm>
            <a:off x="95300" y="125207"/>
            <a:ext cx="4148454" cy="30905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Expectation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9" name="object 69">
            <a:extLst>
              <a:ext uri="{FF2B5EF4-FFF2-40B4-BE49-F238E27FC236}">
                <a16:creationId xmlns:a16="http://schemas.microsoft.com/office/drawing/2014/main" id="{B1F5FEC2-4D37-57D2-1FC4-4499B0C1F873}"/>
              </a:ext>
            </a:extLst>
          </p:cNvPr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>
            <a:extLst>
              <a:ext uri="{FF2B5EF4-FFF2-40B4-BE49-F238E27FC236}">
                <a16:creationId xmlns:a16="http://schemas.microsoft.com/office/drawing/2014/main" id="{6D836A73-250D-F7ED-FF91-740DD9D2B770}"/>
              </a:ext>
            </a:extLst>
          </p:cNvPr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>
            <a:extLst>
              <a:ext uri="{FF2B5EF4-FFF2-40B4-BE49-F238E27FC236}">
                <a16:creationId xmlns:a16="http://schemas.microsoft.com/office/drawing/2014/main" id="{3171E4C2-9650-F345-DA89-8E7AE2849542}"/>
              </a:ext>
            </a:extLst>
          </p:cNvPr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4AD3710-E4A0-A387-0AB0-7F1793BB8E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845" y="568436"/>
            <a:ext cx="4294188" cy="15337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DAE09A-7F41-2661-195D-94DB7EB97E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383" y="2202893"/>
            <a:ext cx="4078999" cy="9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85190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185572"/>
            <a:ext cx="4608195" cy="312420"/>
            <a:chOff x="0" y="185572"/>
            <a:chExt cx="4608195" cy="31242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463918"/>
              <a:ext cx="4608004" cy="3374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9900" y="125207"/>
            <a:ext cx="4361815" cy="30905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3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Variance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B2B626B-41AF-09B7-55F6-994700999C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744" y="527313"/>
            <a:ext cx="4356612" cy="149847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61F1281-7638-07C5-C6D8-31E95B05B0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450" y="2147530"/>
            <a:ext cx="4191000" cy="112764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5300" y="200708"/>
            <a:ext cx="7791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Properties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142261" y="3351784"/>
            <a:ext cx="3238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  <a:hlinkClick r:id="rId8" action="ppaction://hlinksldjump"/>
              </a:rPr>
              <a:t>CS60077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EDBFCAD-E623-BC1A-2CB0-4437D82F8B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850" y="857244"/>
            <a:ext cx="4133850" cy="19868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554605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Common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0" name="object 3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CBC3086F-31EC-2C66-86FA-158C09B889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977" y="526402"/>
            <a:ext cx="3858673" cy="195571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E0ED02D-3455-50F6-DF35-CF3E8AA91475}"/>
              </a:ext>
            </a:extLst>
          </p:cNvPr>
          <p:cNvSpPr txBox="1"/>
          <p:nvPr/>
        </p:nvSpPr>
        <p:spPr>
          <a:xfrm>
            <a:off x="101256" y="2499754"/>
            <a:ext cx="441955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Coin Toss: Whether a coin flip results in heads (1) or tails (0).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Quality Control: Whether a manufactured item passes (1) or fails (0) a quality inspection.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Online Purchase: Whether a customer clicks on an ad (1) or does not click (0).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/>
              <a:t>Medical Test: Whether a test result is positive (1) or negative (0) for a disease.</a:t>
            </a:r>
            <a:endParaRPr lang="en-IN" sz="9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554605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Common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0" name="object 3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D56FFE1B-D23F-615A-6DAF-5097800F5A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00" y="544592"/>
            <a:ext cx="4305075" cy="164021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728D759-F052-BBE0-626B-30E689E61D99}"/>
              </a:ext>
            </a:extLst>
          </p:cNvPr>
          <p:cNvSpPr txBox="1"/>
          <p:nvPr/>
        </p:nvSpPr>
        <p:spPr>
          <a:xfrm>
            <a:off x="95300" y="2057691"/>
            <a:ext cx="4443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A binomial random variable represents the number of successes in n independent Bernoulli trials, each with the same probability of success.</a:t>
            </a:r>
            <a:endParaRPr lang="en-IN" sz="1000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7F80644-2B8F-0E44-C2BC-7FAA78FAE5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534" y="2479290"/>
            <a:ext cx="3600450" cy="947057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554605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Common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427757" y="1979345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688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4" name="object 24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142261" y="3351784"/>
            <a:ext cx="3238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  <a:hlinkClick r:id="rId9" action="ppaction://hlinksldjump"/>
              </a:rPr>
              <a:t>CS60077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AFF5250-E2BB-17F3-EB32-85B75F0016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977" y="535471"/>
            <a:ext cx="4210050" cy="18759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979EF60-3196-DD05-53BC-F45FC7BA3E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3850" y="2444344"/>
            <a:ext cx="3725431" cy="89217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554605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Common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25844" y="464335"/>
            <a:ext cx="4123690" cy="1974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100" spc="-30" dirty="0">
                <a:latin typeface="Tahoma"/>
                <a:cs typeface="Tahoma"/>
              </a:rPr>
              <a:t>Continuous</a:t>
            </a:r>
            <a:r>
              <a:rPr sz="1100" spc="-35" dirty="0">
                <a:latin typeface="Tahoma"/>
                <a:cs typeface="Tahoma"/>
              </a:rPr>
              <a:t> Random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Variables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EC5BCC5-8E3B-937D-0C59-DD67F8D89F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829" y="756527"/>
            <a:ext cx="3818890" cy="207558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F07CAF6-6C4A-4D21-751F-4286069C7075}"/>
              </a:ext>
            </a:extLst>
          </p:cNvPr>
          <p:cNvSpPr txBox="1"/>
          <p:nvPr/>
        </p:nvSpPr>
        <p:spPr>
          <a:xfrm>
            <a:off x="247650" y="3029794"/>
            <a:ext cx="42765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latin typeface="+mn-lt"/>
              </a:rPr>
              <a:t>Random Number Generation:</a:t>
            </a:r>
            <a:r>
              <a:rPr lang="en-US" sz="1000" dirty="0">
                <a:latin typeface="+mn-lt"/>
              </a:rPr>
              <a:t> A random number generator outputs values between 0 and 1 with equal probability.</a:t>
            </a:r>
            <a:endParaRPr lang="en-IN" sz="1000" dirty="0">
              <a:latin typeface="+mn-lt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554605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Common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E42F19-F35F-BEA6-A6C3-6FBF5FE8CA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977" y="526402"/>
            <a:ext cx="4210050" cy="2278694"/>
          </a:xfrm>
          <a:prstGeom prst="rect">
            <a:avLst/>
          </a:prstGeom>
        </p:spPr>
      </p:pic>
      <p:sp>
        <p:nvSpPr>
          <p:cNvPr id="45" name="Rectangle 1">
            <a:extLst>
              <a:ext uri="{FF2B5EF4-FFF2-40B4-BE49-F238E27FC236}">
                <a16:creationId xmlns:a16="http://schemas.microsoft.com/office/drawing/2014/main" id="{A6192B93-DBED-0973-24F1-F0AF81FE6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27" y="2999643"/>
            <a:ext cx="44298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Queueing Systems: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The time between two consecutive arrivals at a bank or a call center.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Failure Time: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The time until a light bulb burns out or the time until a hardware component fails (assuming a constant failure rate).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554605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7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Common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CA433DA-3361-B771-EF81-6D49DEABA8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650" y="532820"/>
            <a:ext cx="4210050" cy="2004243"/>
          </a:xfrm>
          <a:prstGeom prst="rect">
            <a:avLst/>
          </a:prstGeom>
        </p:spPr>
      </p:pic>
      <p:sp>
        <p:nvSpPr>
          <p:cNvPr id="43" name="Rectangle 1">
            <a:extLst>
              <a:ext uri="{FF2B5EF4-FFF2-40B4-BE49-F238E27FC236}">
                <a16:creationId xmlns:a16="http://schemas.microsoft.com/office/drawing/2014/main" id="{C132EB58-EFB3-51E9-C029-2200685AC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52864"/>
            <a:ext cx="453853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Human Heights: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Heights of people in a population are approximately normally distributed.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Test Scores: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Scores on standardized tests, such as the SAT or IQ tests, often follow a normal distribution.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Two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72084" y="839113"/>
            <a:ext cx="406463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3510" marR="5080" indent="-13144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7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Many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random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experiments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involve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several </a:t>
            </a:r>
            <a:r>
              <a:rPr sz="1100" spc="-40" dirty="0">
                <a:latin typeface="Tahoma"/>
                <a:cs typeface="Tahoma"/>
              </a:rPr>
              <a:t>random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variables.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50" dirty="0">
                <a:latin typeface="Tahoma"/>
                <a:cs typeface="Tahoma"/>
              </a:rPr>
              <a:t>example,</a:t>
            </a:r>
            <a:r>
              <a:rPr sz="1100" spc="-40" dirty="0">
                <a:latin typeface="Tahoma"/>
                <a:cs typeface="Tahoma"/>
              </a:rPr>
              <a:t> temperature</a:t>
            </a:r>
            <a:r>
              <a:rPr sz="1100" spc="-35" dirty="0">
                <a:latin typeface="Tahoma"/>
                <a:cs typeface="Tahoma"/>
              </a:rPr>
              <a:t> 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pressure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room</a:t>
            </a:r>
            <a:r>
              <a:rPr sz="1100" spc="-30" dirty="0">
                <a:latin typeface="Tahoma"/>
                <a:cs typeface="Tahoma"/>
              </a:rPr>
              <a:t> during</a:t>
            </a:r>
            <a:r>
              <a:rPr sz="1100" spc="-35" dirty="0">
                <a:latin typeface="Tahoma"/>
                <a:cs typeface="Tahoma"/>
              </a:rPr>
              <a:t> different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days.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5972" y="1277937"/>
            <a:ext cx="3759327" cy="787908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512025" y="2053836"/>
            <a:ext cx="158940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latin typeface="Arial MT"/>
                <a:cs typeface="Arial MT"/>
              </a:rPr>
              <a:t>Figure</a:t>
            </a:r>
            <a:r>
              <a:rPr sz="600" spc="5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credit:</a:t>
            </a:r>
            <a:r>
              <a:rPr sz="600" spc="-60" dirty="0">
                <a:latin typeface="Arial MT"/>
                <a:cs typeface="Arial MT"/>
              </a:rPr>
              <a:t> </a:t>
            </a:r>
            <a:r>
              <a:rPr sz="600" i="1" spc="-10" dirty="0">
                <a:latin typeface="Arial"/>
                <a:cs typeface="Arial"/>
              </a:rPr>
              <a:t>[PSRPEE]</a:t>
            </a:r>
            <a:r>
              <a:rPr sz="600" i="1" spc="5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-</a:t>
            </a:r>
            <a:r>
              <a:rPr sz="600" i="1" spc="50" dirty="0">
                <a:latin typeface="Arial"/>
                <a:cs typeface="Arial"/>
              </a:rPr>
              <a:t> </a:t>
            </a:r>
            <a:r>
              <a:rPr sz="600" i="1" dirty="0">
                <a:latin typeface="Arial"/>
                <a:cs typeface="Arial"/>
              </a:rPr>
              <a:t>Alberto</a:t>
            </a:r>
            <a:r>
              <a:rPr sz="600" i="1" spc="50" dirty="0">
                <a:latin typeface="Arial"/>
                <a:cs typeface="Arial"/>
              </a:rPr>
              <a:t> </a:t>
            </a:r>
            <a:r>
              <a:rPr sz="600" i="1" spc="-25" dirty="0">
                <a:latin typeface="Arial"/>
                <a:cs typeface="Arial"/>
              </a:rPr>
              <a:t>Leon-</a:t>
            </a:r>
            <a:r>
              <a:rPr sz="600" i="1" spc="-10" dirty="0">
                <a:latin typeface="Arial"/>
                <a:cs typeface="Arial"/>
              </a:rPr>
              <a:t>Garcia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2084" y="2266694"/>
            <a:ext cx="415988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43510" marR="5080" indent="-131445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2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Tahoma"/>
                <a:cs typeface="Tahoma"/>
              </a:rPr>
              <a:t>Consider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35" dirty="0">
                <a:latin typeface="Tahoma"/>
                <a:cs typeface="Tahoma"/>
              </a:rPr>
              <a:t> discrete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random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325" dirty="0">
                <a:latin typeface="Calibri"/>
                <a:cs typeface="Calibri"/>
              </a:rPr>
              <a:t>X</a:t>
            </a:r>
            <a:r>
              <a:rPr sz="1100" i="1" spc="140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90" dirty="0">
                <a:latin typeface="Calibri"/>
                <a:cs typeface="Calibri"/>
              </a:rPr>
              <a:t>Y</a:t>
            </a:r>
            <a:r>
              <a:rPr sz="1100" i="1" spc="270" dirty="0">
                <a:latin typeface="Calibri"/>
                <a:cs typeface="Calibri"/>
              </a:rPr>
              <a:t> </a:t>
            </a:r>
            <a:r>
              <a:rPr sz="1100" spc="-40" dirty="0">
                <a:latin typeface="Tahoma"/>
                <a:cs typeface="Tahoma"/>
              </a:rPr>
              <a:t>associated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60" dirty="0">
                <a:latin typeface="Tahoma"/>
                <a:cs typeface="Tahoma"/>
              </a:rPr>
              <a:t>same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experiment.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</a:t>
            </a:r>
            <a:r>
              <a:rPr sz="1100" spc="-10" dirty="0">
                <a:latin typeface="Tahoma"/>
                <a:cs typeface="Tahoma"/>
              </a:rPr>
              <a:t> 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notation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(</a:t>
            </a:r>
            <a:r>
              <a:rPr sz="1100" i="1" spc="204" dirty="0">
                <a:latin typeface="Calibri"/>
                <a:cs typeface="Calibri"/>
              </a:rPr>
              <a:t>X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i="1" spc="85" dirty="0">
                <a:latin typeface="Calibri"/>
                <a:cs typeface="Calibri"/>
              </a:rPr>
              <a:t>x,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spc="90" dirty="0">
                <a:latin typeface="Calibri"/>
                <a:cs typeface="Calibri"/>
              </a:rPr>
              <a:t>Y</a:t>
            </a:r>
            <a:r>
              <a:rPr sz="1100" i="1" spc="24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30" dirty="0">
                <a:latin typeface="Calibri"/>
                <a:cs typeface="Calibri"/>
              </a:rPr>
              <a:t> </a:t>
            </a:r>
            <a:r>
              <a:rPr sz="1100" i="1" spc="80" dirty="0">
                <a:latin typeface="Calibri"/>
                <a:cs typeface="Calibri"/>
              </a:rPr>
              <a:t>y</a:t>
            </a:r>
            <a:r>
              <a:rPr sz="1100" spc="80" dirty="0">
                <a:latin typeface="Calibri"/>
                <a:cs typeface="Calibri"/>
              </a:rPr>
              <a:t>)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spc="-55" dirty="0">
                <a:latin typeface="Tahoma"/>
                <a:cs typeface="Tahoma"/>
              </a:rPr>
              <a:t>denote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135" dirty="0">
                <a:latin typeface="Calibri"/>
                <a:cs typeface="Calibri"/>
              </a:rPr>
              <a:t>P</a:t>
            </a:r>
            <a:r>
              <a:rPr sz="1100" i="1" spc="-100" dirty="0">
                <a:latin typeface="Calibri"/>
                <a:cs typeface="Calibri"/>
              </a:rPr>
              <a:t> </a:t>
            </a:r>
            <a:r>
              <a:rPr sz="1100" spc="204" dirty="0">
                <a:latin typeface="Calibri"/>
                <a:cs typeface="Calibri"/>
              </a:rPr>
              <a:t>(</a:t>
            </a:r>
            <a:r>
              <a:rPr sz="1100" i="1" spc="204" dirty="0">
                <a:latin typeface="Calibri"/>
                <a:cs typeface="Calibri"/>
              </a:rPr>
              <a:t>X</a:t>
            </a:r>
            <a:r>
              <a:rPr sz="1100" i="1" spc="130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145" dirty="0">
                <a:latin typeface="Calibri"/>
                <a:cs typeface="Calibri"/>
              </a:rPr>
              <a:t>x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90" dirty="0">
                <a:latin typeface="Calibri"/>
                <a:cs typeface="Calibri"/>
              </a:rPr>
              <a:t>Y</a:t>
            </a:r>
            <a:r>
              <a:rPr sz="1100" i="1" spc="285" dirty="0">
                <a:latin typeface="Calibri"/>
                <a:cs typeface="Calibri"/>
              </a:rPr>
              <a:t> </a:t>
            </a:r>
            <a:r>
              <a:rPr sz="1100" spc="295" dirty="0">
                <a:latin typeface="Calibri"/>
                <a:cs typeface="Calibri"/>
              </a:rPr>
              <a:t>=</a:t>
            </a:r>
            <a:r>
              <a:rPr sz="1100" spc="50" dirty="0">
                <a:latin typeface="Calibri"/>
                <a:cs typeface="Calibri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y</a:t>
            </a:r>
            <a:r>
              <a:rPr sz="1100" spc="-25" dirty="0">
                <a:latin typeface="Calibri"/>
                <a:cs typeface="Calibri"/>
              </a:rPr>
              <a:t>)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142261" y="3351784"/>
            <a:ext cx="3238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  <a:hlinkClick r:id="rId9" action="ppaction://hlinksldjump"/>
              </a:rPr>
              <a:t>CS60077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72241" y="3351784"/>
            <a:ext cx="281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31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</a:rPr>
              <a:t>44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00708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71450" y="708532"/>
            <a:ext cx="4292269" cy="24188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7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Probability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Mathematical</a:t>
            </a:r>
            <a:r>
              <a:rPr sz="1100" spc="-50" dirty="0">
                <a:latin typeface="Tahoma"/>
                <a:cs typeface="Tahoma"/>
              </a:rPr>
              <a:t> language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quantifying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uncertainty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43510" marR="189230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starting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point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specify </a:t>
            </a:r>
            <a:r>
              <a:rPr sz="1100" spc="-40" dirty="0">
                <a:latin typeface="Tahoma"/>
                <a:cs typeface="Tahoma"/>
              </a:rPr>
              <a:t>random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experiments,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space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outcomes.</a:t>
            </a:r>
            <a:endParaRPr sz="1100" dirty="0">
              <a:latin typeface="Tahoma"/>
              <a:cs typeface="Tahoma"/>
            </a:endParaRPr>
          </a:p>
          <a:p>
            <a:pPr marL="143510" marR="5080" indent="-131445">
              <a:lnSpc>
                <a:spcPct val="102600"/>
              </a:lnSpc>
              <a:spcBef>
                <a:spcPts val="300"/>
              </a:spcBef>
            </a:pPr>
            <a:endParaRPr lang="en-IN" sz="1100" spc="-35" dirty="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143510" marR="5080" indent="-13144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8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b="1" spc="-80" dirty="0">
                <a:latin typeface="Tahoma"/>
                <a:cs typeface="Tahoma"/>
              </a:rPr>
              <a:t>random</a:t>
            </a:r>
            <a:r>
              <a:rPr sz="1100" b="1" spc="10" dirty="0">
                <a:latin typeface="Tahoma"/>
                <a:cs typeface="Tahoma"/>
              </a:rPr>
              <a:t> </a:t>
            </a:r>
            <a:r>
              <a:rPr sz="1100" b="1" spc="-80" dirty="0">
                <a:latin typeface="Tahoma"/>
                <a:cs typeface="Tahoma"/>
              </a:rPr>
              <a:t>experiment</a:t>
            </a:r>
            <a:r>
              <a:rPr sz="1100" b="1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experiment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outcome varies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unpredictable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fashion </a:t>
            </a:r>
            <a:r>
              <a:rPr sz="1100" spc="-55" dirty="0">
                <a:latin typeface="Tahoma"/>
                <a:cs typeface="Tahoma"/>
              </a:rPr>
              <a:t>when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experiment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repeated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under the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same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conditions.</a:t>
            </a:r>
            <a:endParaRPr lang="en-IN" sz="1100" spc="-10" dirty="0">
              <a:latin typeface="Tahoma"/>
              <a:cs typeface="Tahoma"/>
            </a:endParaRPr>
          </a:p>
          <a:p>
            <a:pPr marL="143510" marR="5080" indent="-131445">
              <a:lnSpc>
                <a:spcPct val="102600"/>
              </a:lnSpc>
              <a:spcBef>
                <a:spcPts val="300"/>
              </a:spcBef>
            </a:pPr>
            <a:endParaRPr sz="1100" dirty="0">
              <a:latin typeface="Tahoma"/>
              <a:cs typeface="Tahoma"/>
            </a:endParaRPr>
          </a:p>
          <a:p>
            <a:pPr marL="143510" marR="34290" indent="-13144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solidFill>
                  <a:srgbClr val="FFD8D8"/>
                </a:solidFill>
                <a:latin typeface="Lucida Sans Unicode"/>
                <a:cs typeface="Lucida Sans Unicode"/>
              </a:rPr>
              <a:t>§</a:t>
            </a:r>
            <a:r>
              <a:rPr sz="1100" spc="110" dirty="0">
                <a:solidFill>
                  <a:srgbClr val="FFD8D8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An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b="1" spc="-75" dirty="0">
                <a:solidFill>
                  <a:srgbClr val="D8D8D8"/>
                </a:solidFill>
                <a:latin typeface="Tahoma"/>
                <a:cs typeface="Tahoma"/>
              </a:rPr>
              <a:t>outcome</a:t>
            </a:r>
            <a:r>
              <a:rPr sz="1100" b="1" spc="-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a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result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random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experiment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and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it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can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not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be 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decomposed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in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terms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other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results.</a:t>
            </a:r>
            <a:r>
              <a:rPr sz="1100" spc="6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b="1" spc="-85" dirty="0">
                <a:solidFill>
                  <a:srgbClr val="D8D8D8"/>
                </a:solidFill>
                <a:latin typeface="Tahoma"/>
                <a:cs typeface="Tahoma"/>
              </a:rPr>
              <a:t>sample</a:t>
            </a:r>
            <a:r>
              <a:rPr sz="1100" b="1" spc="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b="1" spc="-75" dirty="0">
                <a:solidFill>
                  <a:srgbClr val="D8D8D8"/>
                </a:solidFill>
                <a:latin typeface="Tahoma"/>
                <a:cs typeface="Tahoma"/>
              </a:rPr>
              <a:t>space</a:t>
            </a:r>
            <a:r>
              <a:rPr sz="1100" b="1" spc="-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D8D8D8"/>
                </a:solidFill>
                <a:latin typeface="Tahoma"/>
                <a:cs typeface="Tahoma"/>
              </a:rPr>
              <a:t>a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random 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experiment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defined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as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set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all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 possible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outcomes.</a:t>
            </a:r>
            <a:r>
              <a:rPr sz="1100" spc="6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An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outcome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and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sample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space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a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8D8D8"/>
                </a:solidFill>
                <a:latin typeface="Tahoma"/>
                <a:cs typeface="Tahoma"/>
              </a:rPr>
              <a:t>random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experiment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will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be 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denoted</a:t>
            </a:r>
            <a:r>
              <a:rPr sz="1100" spc="-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as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i="1" spc="85" dirty="0">
                <a:solidFill>
                  <a:srgbClr val="D8D8D8"/>
                </a:solidFill>
                <a:latin typeface="Calibri"/>
                <a:cs typeface="Calibri"/>
              </a:rPr>
              <a:t>ζ</a:t>
            </a:r>
            <a:r>
              <a:rPr sz="1100" i="1" spc="1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D8D8D8"/>
                </a:solidFill>
                <a:latin typeface="Tahoma"/>
                <a:cs typeface="Tahoma"/>
              </a:rPr>
              <a:t>and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i="1" spc="165" dirty="0">
                <a:solidFill>
                  <a:srgbClr val="D8D8D8"/>
                </a:solidFill>
                <a:latin typeface="Calibri"/>
                <a:cs typeface="Calibri"/>
              </a:rPr>
              <a:t>S</a:t>
            </a:r>
            <a:r>
              <a:rPr sz="1100" i="1" spc="14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D8D8D8"/>
                </a:solidFill>
                <a:latin typeface="Tahoma"/>
                <a:cs typeface="Tahoma"/>
              </a:rPr>
              <a:t>respectively.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Two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142261" y="3351784"/>
            <a:ext cx="3238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  <a:hlinkClick r:id="rId8" action="ppaction://hlinksldjump"/>
              </a:rPr>
              <a:t>CS60077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0B23D4A-FB32-C426-BC67-4AF97A3FBF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50" y="753908"/>
            <a:ext cx="4329755" cy="206483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Two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7" name="object 4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5" name="Picture 54">
            <a:extLst>
              <a:ext uri="{FF2B5EF4-FFF2-40B4-BE49-F238E27FC236}">
                <a16:creationId xmlns:a16="http://schemas.microsoft.com/office/drawing/2014/main" id="{DD563728-E3F3-6A1C-3C21-7336B15FF7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26" y="534963"/>
            <a:ext cx="4610100" cy="281681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Useful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Relations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3" name="object 4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8E62122E-DD2B-979A-9F9C-4250AB5E61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00364"/>
            <a:ext cx="4610100" cy="226002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Joint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Expectations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2" name="object 4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258A5120-F7D6-1D63-AFDA-73D0185FBE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631848"/>
            <a:ext cx="4362450" cy="246988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300" y="-12707"/>
            <a:ext cx="3550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3960" algn="l"/>
                <a:tab pos="292989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Probability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5" name="object 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249" y="200025"/>
            <a:ext cx="4275677" cy="448200"/>
          </a:xfrm>
        </p:spPr>
        <p:txBody>
          <a:bodyPr vert="horz" wrap="square" lIns="0" tIns="17145" rIns="0" bIns="0" rtlCol="0">
            <a:spAutoFit/>
          </a:bodyPr>
          <a:lstStyle/>
          <a:p>
            <a:r>
              <a:rPr lang="en-US" dirty="0"/>
              <a:t>Joint Moments, Correlation, and Covariance Covariance</a:t>
            </a:r>
          </a:p>
        </p:txBody>
      </p:sp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DE84796-919D-12B5-6DFE-BAABC6C283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125" y="531499"/>
            <a:ext cx="4133850" cy="100025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963AFA4-70C2-76A1-43E2-382E81B849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077" y="1654175"/>
            <a:ext cx="4133850" cy="1467478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94E11-9A51-525A-3F41-491651515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F40BCFCE-8723-9F77-C4BE-BE0FED46D3C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25F1A9ED-4DCA-0BAE-112D-429F00AD4757}"/>
              </a:ext>
            </a:extLst>
          </p:cNvPr>
          <p:cNvSpPr txBox="1"/>
          <p:nvPr/>
        </p:nvSpPr>
        <p:spPr>
          <a:xfrm>
            <a:off x="95300" y="-12707"/>
            <a:ext cx="355028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03960" algn="l"/>
                <a:tab pos="292989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Probability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9A0F0FA9-EE93-8504-E583-A25186C4C144}"/>
              </a:ext>
            </a:extLst>
          </p:cNvPr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3BD9275B-D2B7-3984-2775-FBC3D71D3B3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3DF2C954-5225-4867-1726-AB5258DD8B53}"/>
                </a:ext>
              </a:extLst>
            </p:cNvPr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80D18DFE-6C20-3974-5E46-4E4414E9ED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49" y="200025"/>
            <a:ext cx="4275677" cy="448200"/>
          </a:xfrm>
        </p:spPr>
        <p:txBody>
          <a:bodyPr vert="horz" wrap="square" lIns="0" tIns="17145" rIns="0" bIns="0" rtlCol="0">
            <a:spAutoFit/>
          </a:bodyPr>
          <a:lstStyle/>
          <a:p>
            <a:r>
              <a:rPr lang="en-US" dirty="0"/>
              <a:t>Joint Moments, Correlation, and Covariance Covariance</a:t>
            </a: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B1D9D6A1-3EA5-1FAC-CCB3-6AC38260796F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AF5124-70C1-1869-E91B-B53A7ACFC5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016" y="732005"/>
            <a:ext cx="4275677" cy="19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22250"/>
      </p:ext>
    </p:extLst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Conditional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Expectation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7" name="object 3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AD216403-9689-A2FB-386C-F419DA3138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285" y="569065"/>
            <a:ext cx="4286250" cy="7318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53C34FD-27B8-F265-0B23-462EB2ABDC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035" y="1349375"/>
            <a:ext cx="4357815" cy="12252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970C271-D608-BF07-2106-C5770D9666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816" y="2622738"/>
            <a:ext cx="4286251" cy="70442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Conditional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Expectation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7" name="object 3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188A1F8-52D0-BFA9-4B48-BF082C99B4A7}"/>
              </a:ext>
            </a:extLst>
          </p:cNvPr>
          <p:cNvSpPr txBox="1"/>
          <p:nvPr/>
        </p:nvSpPr>
        <p:spPr>
          <a:xfrm>
            <a:off x="13188" y="488585"/>
            <a:ext cx="465406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+mn-lt"/>
              </a:rPr>
              <a:t>Conditional expectation</a:t>
            </a:r>
            <a:r>
              <a:rPr lang="en-US" sz="1000" dirty="0">
                <a:latin typeface="+mn-lt"/>
              </a:rPr>
              <a:t> is used in probability theory to find the expected value of a random variable given some known information. It provides a way to refine or update our expectations based on additional data.</a:t>
            </a:r>
            <a:endParaRPr lang="en-IN" sz="1000" dirty="0">
              <a:latin typeface="+mn-lt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F0736DEA-AECB-E201-F923-885548C166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5" y="1061093"/>
            <a:ext cx="2423605" cy="8978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26D072-7C50-3578-E3D9-DD116768D6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45" y="2061237"/>
            <a:ext cx="2347405" cy="73593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1E6AB46-BB98-C011-6C90-CA4A97AF07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0462" y="1047768"/>
            <a:ext cx="2076450" cy="58282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E370A56-33AF-72DE-0DF0-5BD040EA8A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20463" y="1761678"/>
            <a:ext cx="1994388" cy="55625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E746D79-4552-39AC-4192-962E4F714C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2770" y="2518235"/>
            <a:ext cx="2233485" cy="574883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04060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Conditional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Independence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352F93-3ADB-ACF8-3F80-8BD0F686A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96" y="464084"/>
            <a:ext cx="4610100" cy="302912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28189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8" name="object 3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142261" y="3351784"/>
            <a:ext cx="3238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  <a:hlinkClick r:id="rId7" action="ppaction://hlinksldjump"/>
              </a:rPr>
              <a:t>CS60077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C87322D-69ED-EA9F-F0C5-0975E01EC8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844" y="542374"/>
            <a:ext cx="4133850" cy="259287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4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00708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72084" y="875409"/>
            <a:ext cx="4191635" cy="238033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7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Probability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Mathematical</a:t>
            </a:r>
            <a:r>
              <a:rPr sz="1100" spc="-50" dirty="0">
                <a:latin typeface="Tahoma"/>
                <a:cs typeface="Tahoma"/>
              </a:rPr>
              <a:t> language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quantifying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Arial"/>
                <a:cs typeface="Arial"/>
              </a:rPr>
              <a:t>uncertainty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  <a:p>
            <a:pPr marL="143510" marR="189230">
              <a:lnSpc>
                <a:spcPct val="102600"/>
              </a:lnSpc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starting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point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specify </a:t>
            </a:r>
            <a:r>
              <a:rPr sz="1100" spc="-40" dirty="0">
                <a:latin typeface="Tahoma"/>
                <a:cs typeface="Tahoma"/>
              </a:rPr>
              <a:t>random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experiments,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space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outcomes.</a:t>
            </a:r>
            <a:endParaRPr lang="en-IN" sz="1100" spc="-10" dirty="0">
              <a:latin typeface="Tahoma"/>
              <a:cs typeface="Tahoma"/>
            </a:endParaRPr>
          </a:p>
          <a:p>
            <a:pPr marL="143510" marR="189230">
              <a:lnSpc>
                <a:spcPct val="102600"/>
              </a:lnSpc>
            </a:pPr>
            <a:endParaRPr sz="1100" dirty="0">
              <a:latin typeface="Tahoma"/>
              <a:cs typeface="Tahoma"/>
            </a:endParaRPr>
          </a:p>
          <a:p>
            <a:pPr marL="143510" marR="5080" indent="-13144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8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b="1" spc="-80" dirty="0">
                <a:latin typeface="Tahoma"/>
                <a:cs typeface="Tahoma"/>
              </a:rPr>
              <a:t>random</a:t>
            </a:r>
            <a:r>
              <a:rPr sz="1100" b="1" spc="10" dirty="0">
                <a:latin typeface="Tahoma"/>
                <a:cs typeface="Tahoma"/>
              </a:rPr>
              <a:t> </a:t>
            </a:r>
            <a:r>
              <a:rPr sz="1100" b="1" spc="-80" dirty="0">
                <a:latin typeface="Tahoma"/>
                <a:cs typeface="Tahoma"/>
              </a:rPr>
              <a:t>experiment</a:t>
            </a:r>
            <a:r>
              <a:rPr sz="1100" b="1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experiment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outcome varies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unpredictable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fashion </a:t>
            </a:r>
            <a:r>
              <a:rPr sz="1100" spc="-55" dirty="0">
                <a:latin typeface="Tahoma"/>
                <a:cs typeface="Tahoma"/>
              </a:rPr>
              <a:t>when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experiment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repeated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under the</a:t>
            </a:r>
            <a:r>
              <a:rPr sz="1100" spc="-7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same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conditions.</a:t>
            </a:r>
            <a:endParaRPr sz="1100" dirty="0">
              <a:latin typeface="Tahoma"/>
              <a:cs typeface="Tahoma"/>
            </a:endParaRPr>
          </a:p>
          <a:p>
            <a:pPr marL="143510" marR="34290" indent="-131445">
              <a:lnSpc>
                <a:spcPct val="102600"/>
              </a:lnSpc>
              <a:spcBef>
                <a:spcPts val="300"/>
              </a:spcBef>
            </a:pPr>
            <a:endParaRPr lang="en-IN" sz="1100" spc="-35" dirty="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143510" marR="34290" indent="-131445">
              <a:lnSpc>
                <a:spcPct val="102600"/>
              </a:lnSpc>
              <a:spcBef>
                <a:spcPts val="30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b="1" spc="-75" dirty="0">
                <a:latin typeface="Tahoma"/>
                <a:cs typeface="Tahoma"/>
              </a:rPr>
              <a:t>outcome</a:t>
            </a:r>
            <a:r>
              <a:rPr sz="1100" b="1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result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random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experiment</a:t>
            </a:r>
            <a:r>
              <a:rPr sz="1100" spc="-35" dirty="0">
                <a:latin typeface="Tahoma"/>
                <a:cs typeface="Tahoma"/>
              </a:rPr>
              <a:t> and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 </a:t>
            </a:r>
            <a:r>
              <a:rPr sz="1100" spc="-55" dirty="0">
                <a:latin typeface="Tahoma"/>
                <a:cs typeface="Tahoma"/>
              </a:rPr>
              <a:t>decomposed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terms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other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results.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b="1" spc="-85" dirty="0">
                <a:latin typeface="Tahoma"/>
                <a:cs typeface="Tahoma"/>
              </a:rPr>
              <a:t>sample</a:t>
            </a:r>
            <a:r>
              <a:rPr sz="1100" b="1" spc="10" dirty="0">
                <a:latin typeface="Tahoma"/>
                <a:cs typeface="Tahoma"/>
              </a:rPr>
              <a:t> </a:t>
            </a:r>
            <a:r>
              <a:rPr sz="1100" b="1" spc="-75" dirty="0">
                <a:latin typeface="Tahoma"/>
                <a:cs typeface="Tahoma"/>
              </a:rPr>
              <a:t>space</a:t>
            </a:r>
            <a:r>
              <a:rPr sz="1100" b="1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 </a:t>
            </a:r>
            <a:r>
              <a:rPr sz="1100" spc="-40" dirty="0">
                <a:latin typeface="Tahoma"/>
                <a:cs typeface="Tahoma"/>
              </a:rPr>
              <a:t>random </a:t>
            </a:r>
            <a:r>
              <a:rPr sz="1100" spc="-45" dirty="0">
                <a:latin typeface="Tahoma"/>
                <a:cs typeface="Tahoma"/>
              </a:rPr>
              <a:t>experiment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defined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40" dirty="0">
                <a:latin typeface="Tahoma"/>
                <a:cs typeface="Tahoma"/>
              </a:rPr>
              <a:t> possible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outcomes.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 </a:t>
            </a:r>
            <a:r>
              <a:rPr sz="1100" spc="-40" dirty="0">
                <a:latin typeface="Tahoma"/>
                <a:cs typeface="Tahoma"/>
              </a:rPr>
              <a:t>outcome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space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random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experiment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 </a:t>
            </a:r>
            <a:r>
              <a:rPr sz="1100" spc="-45" dirty="0">
                <a:latin typeface="Tahoma"/>
                <a:cs typeface="Tahoma"/>
              </a:rPr>
              <a:t>denoted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85" dirty="0">
                <a:latin typeface="Calibri"/>
                <a:cs typeface="Calibri"/>
              </a:rPr>
              <a:t>ζ</a:t>
            </a:r>
            <a:r>
              <a:rPr sz="1100" i="1" spc="155" dirty="0">
                <a:latin typeface="Calibri"/>
                <a:cs typeface="Calibri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i="1" spc="165" dirty="0">
                <a:latin typeface="Calibri"/>
                <a:cs typeface="Calibri"/>
              </a:rPr>
              <a:t>S</a:t>
            </a:r>
            <a:r>
              <a:rPr sz="1100" i="1" spc="140" dirty="0">
                <a:latin typeface="Calibri"/>
                <a:cs typeface="Calibri"/>
              </a:rPr>
              <a:t> </a:t>
            </a:r>
            <a:r>
              <a:rPr sz="1100" spc="-10" dirty="0">
                <a:latin typeface="Tahoma"/>
                <a:cs typeface="Tahoma"/>
              </a:rPr>
              <a:t>respectively.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28189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3" name="object 5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142261" y="3351784"/>
            <a:ext cx="3238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  <a:hlinkClick r:id="rId8" action="ppaction://hlinksldjump"/>
              </a:rPr>
              <a:t>CS60077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FDB049C-5C73-D35C-B74C-4BE324401C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285" y="555030"/>
            <a:ext cx="4286250" cy="256864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28189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2A4AD41-F5BC-4092-6552-B479DC60C9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377" y="627749"/>
            <a:ext cx="4189323" cy="271388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28189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6" name="object 4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766FE7A9-F931-EBF0-F191-6D351EBC7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423" y="598788"/>
            <a:ext cx="4210050" cy="245848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608195" cy="236220"/>
            <a:chOff x="0" y="0"/>
            <a:chExt cx="4608195" cy="236220"/>
          </a:xfrm>
        </p:grpSpPr>
        <p:sp>
          <p:nvSpPr>
            <p:cNvPr id="3" name="object 3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5880" y="116585"/>
              <a:ext cx="1502655" cy="4106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5300" y="-63672"/>
            <a:ext cx="2028189" cy="50863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1203960" algn="l"/>
              </a:tabLst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Agenda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Elements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of</a:t>
            </a:r>
            <a:r>
              <a:rPr sz="600" spc="25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Multiple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Random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169043" y="427810"/>
            <a:ext cx="908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45" dirty="0">
                <a:latin typeface="Calibri"/>
                <a:cs typeface="Calibri"/>
              </a:rPr>
              <a:t>n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CF9465B-EC91-B021-7247-0F84C15B02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877" y="474593"/>
            <a:ext cx="4286250" cy="284820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00708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33984" y="821144"/>
            <a:ext cx="3889375" cy="226279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5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Tahoma"/>
                <a:cs typeface="Tahoma"/>
              </a:rPr>
              <a:t>Examples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lang="en-IN" sz="1100" spc="-40" dirty="0">
                <a:latin typeface="Tahoma"/>
                <a:cs typeface="Tahoma"/>
              </a:rPr>
              <a:t>some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experiment</a:t>
            </a:r>
            <a:endParaRPr sz="1100" dirty="0">
              <a:latin typeface="Tahoma"/>
              <a:cs typeface="Tahoma"/>
            </a:endParaRPr>
          </a:p>
          <a:p>
            <a:pPr marL="456565" indent="-165735">
              <a:lnSpc>
                <a:spcPct val="100000"/>
              </a:lnSpc>
              <a:spcBef>
                <a:spcPts val="175"/>
              </a:spcBef>
              <a:buClr>
                <a:srgbClr val="FF7F00"/>
              </a:buClr>
              <a:buFont typeface="Lucida Sans Unicode"/>
              <a:buChar char="►"/>
              <a:tabLst>
                <a:tab pos="456565" algn="l"/>
              </a:tabLst>
            </a:pPr>
            <a:r>
              <a:rPr sz="1000" spc="-10" dirty="0">
                <a:latin typeface="Tahoma"/>
                <a:cs typeface="Tahoma"/>
              </a:rPr>
              <a:t>Flipping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coin</a:t>
            </a:r>
            <a:endParaRPr sz="1000" dirty="0">
              <a:latin typeface="Tahoma"/>
              <a:cs typeface="Tahoma"/>
            </a:endParaRPr>
          </a:p>
          <a:p>
            <a:pPr marL="456565" indent="-165735">
              <a:lnSpc>
                <a:spcPct val="1000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456565" algn="l"/>
              </a:tabLst>
            </a:pPr>
            <a:r>
              <a:rPr sz="1000" dirty="0">
                <a:latin typeface="Tahoma"/>
                <a:cs typeface="Tahoma"/>
              </a:rPr>
              <a:t>Rolling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die</a:t>
            </a:r>
            <a:endParaRPr sz="1000" dirty="0">
              <a:latin typeface="Tahoma"/>
              <a:cs typeface="Tahoma"/>
            </a:endParaRPr>
          </a:p>
          <a:p>
            <a:pPr marL="456565" indent="-165735">
              <a:lnSpc>
                <a:spcPct val="1000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456565" algn="l"/>
              </a:tabLst>
            </a:pPr>
            <a:r>
              <a:rPr sz="1000" spc="-10" dirty="0">
                <a:latin typeface="Tahoma"/>
                <a:cs typeface="Tahoma"/>
              </a:rPr>
              <a:t>Flipping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coin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twice</a:t>
            </a:r>
            <a:endParaRPr sz="1000" dirty="0">
              <a:latin typeface="Tahoma"/>
              <a:cs typeface="Tahoma"/>
            </a:endParaRPr>
          </a:p>
          <a:p>
            <a:pPr marL="455930" marR="43180" indent="-165735">
              <a:lnSpc>
                <a:spcPct val="1000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458470" algn="l"/>
              </a:tabLst>
            </a:pPr>
            <a:r>
              <a:rPr sz="1000" dirty="0">
                <a:latin typeface="Tahoma"/>
                <a:cs typeface="Tahoma"/>
              </a:rPr>
              <a:t>Pick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number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spc="295" dirty="0">
                <a:latin typeface="Calibri"/>
                <a:cs typeface="Calibri"/>
              </a:rPr>
              <a:t>X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random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between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zero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one,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then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pick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 	</a:t>
            </a:r>
            <a:r>
              <a:rPr sz="1000" spc="-40" dirty="0">
                <a:latin typeface="Tahoma"/>
                <a:cs typeface="Tahoma"/>
              </a:rPr>
              <a:t>number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i="1" spc="85" dirty="0">
                <a:latin typeface="Calibri"/>
                <a:cs typeface="Calibri"/>
              </a:rPr>
              <a:t>Y</a:t>
            </a:r>
            <a:r>
              <a:rPr sz="1000" i="1" spc="254" dirty="0">
                <a:latin typeface="Calibri"/>
                <a:cs typeface="Calibri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random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between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zero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spc="145" dirty="0">
                <a:latin typeface="Calibri"/>
                <a:cs typeface="Calibri"/>
              </a:rPr>
              <a:t>X</a:t>
            </a:r>
            <a:r>
              <a:rPr sz="1000" spc="145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endParaRPr lang="en-IN" sz="1100" spc="-35" dirty="0">
              <a:solidFill>
                <a:srgbClr val="FFD8D8"/>
              </a:solidFill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sz="1100" spc="-35" dirty="0">
                <a:solidFill>
                  <a:srgbClr val="FFD8D8"/>
                </a:solidFill>
                <a:latin typeface="Lucida Sans Unicode"/>
                <a:cs typeface="Lucida Sans Unicode"/>
              </a:rPr>
              <a:t>§</a:t>
            </a:r>
            <a:r>
              <a:rPr sz="1100" spc="110" dirty="0">
                <a:solidFill>
                  <a:srgbClr val="FFD8D8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The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D8D8D8"/>
                </a:solidFill>
                <a:latin typeface="Tahoma"/>
                <a:cs typeface="Tahoma"/>
              </a:rPr>
              <a:t>corresponding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D8D8D8"/>
                </a:solidFill>
                <a:latin typeface="Tahoma"/>
                <a:cs typeface="Tahoma"/>
              </a:rPr>
              <a:t>sample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65" dirty="0">
                <a:solidFill>
                  <a:srgbClr val="D8D8D8"/>
                </a:solidFill>
                <a:latin typeface="Tahoma"/>
                <a:cs typeface="Tahoma"/>
              </a:rPr>
              <a:t>spaces</a:t>
            </a:r>
            <a:r>
              <a:rPr sz="11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8D8D8"/>
                </a:solidFill>
                <a:latin typeface="Tahoma"/>
                <a:cs typeface="Tahoma"/>
              </a:rPr>
              <a:t>will</a:t>
            </a:r>
            <a:r>
              <a:rPr sz="11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8D8D8"/>
                </a:solidFill>
                <a:latin typeface="Tahoma"/>
                <a:cs typeface="Tahoma"/>
              </a:rPr>
              <a:t>be</a:t>
            </a:r>
            <a:endParaRPr sz="1100" dirty="0">
              <a:latin typeface="Tahoma"/>
              <a:cs typeface="Tahoma"/>
            </a:endParaRPr>
          </a:p>
          <a:p>
            <a:pPr marL="456565" indent="-165735">
              <a:lnSpc>
                <a:spcPct val="100000"/>
              </a:lnSpc>
              <a:spcBef>
                <a:spcPts val="175"/>
              </a:spcBef>
              <a:buClr>
                <a:srgbClr val="FFEBD8"/>
              </a:buClr>
              <a:buFont typeface="Lucida Sans Unicode"/>
              <a:buChar char="►"/>
              <a:tabLst>
                <a:tab pos="456565" algn="l"/>
              </a:tabLst>
            </a:pPr>
            <a:r>
              <a:rPr sz="1000" i="1" spc="100" dirty="0">
                <a:solidFill>
                  <a:srgbClr val="D8D8D8"/>
                </a:solidFill>
                <a:latin typeface="Calibri"/>
                <a:cs typeface="Calibri"/>
              </a:rPr>
              <a:t>S</a:t>
            </a:r>
            <a:r>
              <a:rPr sz="1050" spc="150" baseline="-11904" dirty="0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r>
              <a:rPr sz="1050" spc="254" baseline="-11904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270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000" spc="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140" dirty="0">
                <a:solidFill>
                  <a:srgbClr val="D8D8D8"/>
                </a:solidFill>
                <a:latin typeface="Lucida Sans Unicode"/>
                <a:cs typeface="Lucida Sans Unicode"/>
              </a:rPr>
              <a:t>{</a:t>
            </a:r>
            <a:r>
              <a:rPr sz="1000" i="1" spc="140" dirty="0">
                <a:solidFill>
                  <a:srgbClr val="D8D8D8"/>
                </a:solidFill>
                <a:latin typeface="Calibri"/>
                <a:cs typeface="Calibri"/>
              </a:rPr>
              <a:t>H,</a:t>
            </a:r>
            <a:r>
              <a:rPr sz="1000" i="1" spc="-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i="1" spc="90" dirty="0">
                <a:solidFill>
                  <a:srgbClr val="D8D8D8"/>
                </a:solidFill>
                <a:latin typeface="Calibri"/>
                <a:cs typeface="Calibri"/>
              </a:rPr>
              <a:t>T</a:t>
            </a:r>
            <a:r>
              <a:rPr sz="1000" i="1" spc="-9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D8D8D8"/>
                </a:solidFill>
                <a:latin typeface="Lucida Sans Unicode"/>
                <a:cs typeface="Lucida Sans Unicode"/>
              </a:rPr>
              <a:t>}</a:t>
            </a:r>
            <a:endParaRPr sz="1000" dirty="0">
              <a:latin typeface="Lucida Sans Unicode"/>
              <a:cs typeface="Lucida Sans Unicode"/>
            </a:endParaRPr>
          </a:p>
          <a:p>
            <a:pPr marL="456565" indent="-165735">
              <a:lnSpc>
                <a:spcPct val="100000"/>
              </a:lnSpc>
              <a:spcBef>
                <a:spcPts val="295"/>
              </a:spcBef>
              <a:buClr>
                <a:srgbClr val="FFEBD8"/>
              </a:buClr>
              <a:buFont typeface="Lucida Sans Unicode"/>
              <a:buChar char="►"/>
              <a:tabLst>
                <a:tab pos="456565" algn="l"/>
              </a:tabLst>
            </a:pPr>
            <a:r>
              <a:rPr sz="1000" i="1" spc="100" dirty="0">
                <a:solidFill>
                  <a:srgbClr val="D8D8D8"/>
                </a:solidFill>
                <a:latin typeface="Calibri"/>
                <a:cs typeface="Calibri"/>
              </a:rPr>
              <a:t>S</a:t>
            </a:r>
            <a:r>
              <a:rPr sz="1050" spc="150" baseline="-11904" dirty="0">
                <a:solidFill>
                  <a:srgbClr val="D8D8D8"/>
                </a:solidFill>
                <a:latin typeface="Calibri"/>
                <a:cs typeface="Calibri"/>
              </a:rPr>
              <a:t>2</a:t>
            </a:r>
            <a:r>
              <a:rPr sz="1050" spc="270" baseline="-11904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270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000" spc="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D8D8D8"/>
                </a:solidFill>
                <a:latin typeface="Lucida Sans Unicode"/>
                <a:cs typeface="Lucida Sans Unicode"/>
              </a:rPr>
              <a:t>{</a:t>
            </a:r>
            <a:r>
              <a:rPr sz="1000" spc="60" dirty="0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r>
              <a:rPr sz="1000" i="1" spc="60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000" i="1" spc="-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D8D8D8"/>
                </a:solidFill>
                <a:latin typeface="Calibri"/>
                <a:cs typeface="Calibri"/>
              </a:rPr>
              <a:t>2</a:t>
            </a:r>
            <a:r>
              <a:rPr sz="1000" i="1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000" i="1" spc="-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D8D8D8"/>
                </a:solidFill>
                <a:latin typeface="Calibri"/>
                <a:cs typeface="Calibri"/>
              </a:rPr>
              <a:t>3</a:t>
            </a:r>
            <a:r>
              <a:rPr sz="1000" i="1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000" i="1" spc="-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D8D8D8"/>
                </a:solidFill>
                <a:latin typeface="Calibri"/>
                <a:cs typeface="Calibri"/>
              </a:rPr>
              <a:t>4</a:t>
            </a:r>
            <a:r>
              <a:rPr sz="1000" i="1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000" i="1" spc="-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D8D8D8"/>
                </a:solidFill>
                <a:latin typeface="Calibri"/>
                <a:cs typeface="Calibri"/>
              </a:rPr>
              <a:t>5</a:t>
            </a:r>
            <a:r>
              <a:rPr sz="1000" i="1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000" i="1" spc="-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D8D8D8"/>
                </a:solidFill>
                <a:latin typeface="Calibri"/>
                <a:cs typeface="Calibri"/>
              </a:rPr>
              <a:t>6</a:t>
            </a:r>
            <a:r>
              <a:rPr sz="1000" spc="50" dirty="0">
                <a:solidFill>
                  <a:srgbClr val="D8D8D8"/>
                </a:solidFill>
                <a:latin typeface="Lucida Sans Unicode"/>
                <a:cs typeface="Lucida Sans Unicode"/>
              </a:rPr>
              <a:t>}</a:t>
            </a:r>
            <a:endParaRPr sz="1000" dirty="0">
              <a:latin typeface="Lucida Sans Unicode"/>
              <a:cs typeface="Lucida Sans Unicode"/>
            </a:endParaRPr>
          </a:p>
          <a:p>
            <a:pPr marL="456565" indent="-165735">
              <a:lnSpc>
                <a:spcPct val="100000"/>
              </a:lnSpc>
              <a:spcBef>
                <a:spcPts val="295"/>
              </a:spcBef>
              <a:buClr>
                <a:srgbClr val="FFEBD8"/>
              </a:buClr>
              <a:buFont typeface="Lucida Sans Unicode"/>
              <a:buChar char="►"/>
              <a:tabLst>
                <a:tab pos="456565" algn="l"/>
              </a:tabLst>
            </a:pPr>
            <a:r>
              <a:rPr sz="1000" i="1" spc="100" dirty="0">
                <a:solidFill>
                  <a:srgbClr val="D8D8D8"/>
                </a:solidFill>
                <a:latin typeface="Calibri"/>
                <a:cs typeface="Calibri"/>
              </a:rPr>
              <a:t>S</a:t>
            </a:r>
            <a:r>
              <a:rPr sz="1050" spc="150" baseline="-11904" dirty="0">
                <a:solidFill>
                  <a:srgbClr val="D8D8D8"/>
                </a:solidFill>
                <a:latin typeface="Calibri"/>
                <a:cs typeface="Calibri"/>
              </a:rPr>
              <a:t>3</a:t>
            </a:r>
            <a:r>
              <a:rPr sz="1050" spc="262" baseline="-11904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270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000" spc="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175" dirty="0">
                <a:solidFill>
                  <a:srgbClr val="D8D8D8"/>
                </a:solidFill>
                <a:latin typeface="Lucida Sans Unicode"/>
                <a:cs typeface="Lucida Sans Unicode"/>
              </a:rPr>
              <a:t>{</a:t>
            </a:r>
            <a:r>
              <a:rPr sz="1000" i="1" spc="175" dirty="0">
                <a:solidFill>
                  <a:srgbClr val="D8D8D8"/>
                </a:solidFill>
                <a:latin typeface="Calibri"/>
                <a:cs typeface="Calibri"/>
              </a:rPr>
              <a:t>HH,</a:t>
            </a:r>
            <a:r>
              <a:rPr sz="1000" i="1" spc="-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i="1" spc="155" dirty="0">
                <a:solidFill>
                  <a:srgbClr val="D8D8D8"/>
                </a:solidFill>
                <a:latin typeface="Calibri"/>
                <a:cs typeface="Calibri"/>
              </a:rPr>
              <a:t>HT,</a:t>
            </a:r>
            <a:r>
              <a:rPr sz="1000" i="1" spc="-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i="1" spc="155" dirty="0">
                <a:solidFill>
                  <a:srgbClr val="D8D8D8"/>
                </a:solidFill>
                <a:latin typeface="Calibri"/>
                <a:cs typeface="Calibri"/>
              </a:rPr>
              <a:t>TH,</a:t>
            </a:r>
            <a:r>
              <a:rPr sz="1000" i="1" spc="-5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i="1" spc="160" dirty="0">
                <a:solidFill>
                  <a:srgbClr val="D8D8D8"/>
                </a:solidFill>
                <a:latin typeface="Calibri"/>
                <a:cs typeface="Calibri"/>
              </a:rPr>
              <a:t>TT</a:t>
            </a:r>
            <a:r>
              <a:rPr sz="1000" i="1" spc="-8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D8D8D8"/>
                </a:solidFill>
                <a:latin typeface="Lucida Sans Unicode"/>
                <a:cs typeface="Lucida Sans Unicode"/>
              </a:rPr>
              <a:t>}</a:t>
            </a:r>
            <a:endParaRPr sz="1000" dirty="0">
              <a:latin typeface="Lucida Sans Unicode"/>
              <a:cs typeface="Lucida Sans Unicode"/>
            </a:endParaRPr>
          </a:p>
          <a:p>
            <a:pPr marL="456565" indent="-165735">
              <a:lnSpc>
                <a:spcPct val="100000"/>
              </a:lnSpc>
              <a:spcBef>
                <a:spcPts val="295"/>
              </a:spcBef>
              <a:buClr>
                <a:srgbClr val="FFEBD8"/>
              </a:buClr>
              <a:buFont typeface="Lucida Sans Unicode"/>
              <a:buChar char="►"/>
              <a:tabLst>
                <a:tab pos="456565" algn="l"/>
              </a:tabLst>
            </a:pPr>
            <a:r>
              <a:rPr sz="1000" i="1" spc="100" dirty="0">
                <a:solidFill>
                  <a:srgbClr val="D8D8D8"/>
                </a:solidFill>
                <a:latin typeface="Calibri"/>
                <a:cs typeface="Calibri"/>
              </a:rPr>
              <a:t>S</a:t>
            </a:r>
            <a:r>
              <a:rPr sz="1050" spc="150" baseline="-11904" dirty="0">
                <a:solidFill>
                  <a:srgbClr val="D8D8D8"/>
                </a:solidFill>
                <a:latin typeface="Calibri"/>
                <a:cs typeface="Calibri"/>
              </a:rPr>
              <a:t>4</a:t>
            </a:r>
            <a:r>
              <a:rPr sz="1050" spc="240" baseline="-11904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270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000" spc="4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D8D8D8"/>
                </a:solidFill>
                <a:latin typeface="Lucida Sans Unicode"/>
                <a:cs typeface="Lucida Sans Unicode"/>
              </a:rPr>
              <a:t>{</a:t>
            </a:r>
            <a:r>
              <a:rPr sz="1000" spc="10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000" i="1" spc="100" dirty="0">
                <a:solidFill>
                  <a:srgbClr val="D8D8D8"/>
                </a:solidFill>
                <a:latin typeface="Calibri"/>
                <a:cs typeface="Calibri"/>
              </a:rPr>
              <a:t>x,</a:t>
            </a:r>
            <a:r>
              <a:rPr sz="1000" i="1" spc="-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i="1" spc="75" dirty="0">
                <a:solidFill>
                  <a:srgbClr val="D8D8D8"/>
                </a:solidFill>
                <a:latin typeface="Calibri"/>
                <a:cs typeface="Calibri"/>
              </a:rPr>
              <a:t>y</a:t>
            </a:r>
            <a:r>
              <a:rPr sz="1000" spc="75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000" spc="4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D8D8D8"/>
                </a:solidFill>
                <a:latin typeface="Calibri"/>
                <a:cs typeface="Calibri"/>
              </a:rPr>
              <a:t>:</a:t>
            </a:r>
            <a:r>
              <a:rPr sz="1000" spc="4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D8D8D8"/>
                </a:solidFill>
                <a:latin typeface="Calibri"/>
                <a:cs typeface="Calibri"/>
              </a:rPr>
              <a:t>0</a:t>
            </a:r>
            <a:r>
              <a:rPr sz="1000" spc="5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D8D8D8"/>
                </a:solidFill>
                <a:latin typeface="Lucida Sans Unicode"/>
                <a:cs typeface="Lucida Sans Unicode"/>
              </a:rPr>
              <a:t>≤</a:t>
            </a:r>
            <a:r>
              <a:rPr sz="1000" spc="-4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solidFill>
                  <a:srgbClr val="D8D8D8"/>
                </a:solidFill>
                <a:latin typeface="Calibri"/>
                <a:cs typeface="Calibri"/>
              </a:rPr>
              <a:t>y</a:t>
            </a:r>
            <a:r>
              <a:rPr sz="1000" i="1" spc="8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D8D8D8"/>
                </a:solidFill>
                <a:latin typeface="Lucida Sans Unicode"/>
                <a:cs typeface="Lucida Sans Unicode"/>
              </a:rPr>
              <a:t>≤</a:t>
            </a:r>
            <a:r>
              <a:rPr sz="1000" spc="-4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000" i="1" spc="130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000" i="1" spc="4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D8D8D8"/>
                </a:solidFill>
                <a:latin typeface="Lucida Sans Unicode"/>
                <a:cs typeface="Lucida Sans Unicode"/>
              </a:rPr>
              <a:t>≤</a:t>
            </a:r>
            <a:r>
              <a:rPr sz="1000" spc="-4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r>
              <a:rPr sz="1000" spc="-25" dirty="0">
                <a:solidFill>
                  <a:srgbClr val="D8D8D8"/>
                </a:solidFill>
                <a:latin typeface="Lucida Sans Unicode"/>
                <a:cs typeface="Lucida Sans Unicode"/>
              </a:rPr>
              <a:t>}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85572"/>
            <a:ext cx="4608195" cy="278765"/>
            <a:chOff x="0" y="185572"/>
            <a:chExt cx="4608195" cy="27876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5300" y="200708"/>
            <a:ext cx="934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63918"/>
            <a:ext cx="4608004" cy="3374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33984" y="821144"/>
            <a:ext cx="3889375" cy="2262799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5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Tahoma"/>
                <a:cs typeface="Tahoma"/>
              </a:rPr>
              <a:t>Examples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random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experiment</a:t>
            </a:r>
            <a:endParaRPr sz="1100" dirty="0">
              <a:latin typeface="Tahoma"/>
              <a:cs typeface="Tahoma"/>
            </a:endParaRPr>
          </a:p>
          <a:p>
            <a:pPr marL="456565" indent="-165735">
              <a:lnSpc>
                <a:spcPct val="100000"/>
              </a:lnSpc>
              <a:spcBef>
                <a:spcPts val="175"/>
              </a:spcBef>
              <a:buClr>
                <a:srgbClr val="FF7F00"/>
              </a:buClr>
              <a:buFont typeface="Lucida Sans Unicode"/>
              <a:buChar char="►"/>
              <a:tabLst>
                <a:tab pos="456565" algn="l"/>
              </a:tabLst>
            </a:pPr>
            <a:r>
              <a:rPr sz="1000" spc="-10" dirty="0">
                <a:latin typeface="Tahoma"/>
                <a:cs typeface="Tahoma"/>
              </a:rPr>
              <a:t>Flipping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coin</a:t>
            </a:r>
            <a:endParaRPr sz="1000" dirty="0">
              <a:latin typeface="Tahoma"/>
              <a:cs typeface="Tahoma"/>
            </a:endParaRPr>
          </a:p>
          <a:p>
            <a:pPr marL="456565" indent="-165735">
              <a:lnSpc>
                <a:spcPct val="1000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456565" algn="l"/>
              </a:tabLst>
            </a:pPr>
            <a:r>
              <a:rPr sz="1000" dirty="0">
                <a:latin typeface="Tahoma"/>
                <a:cs typeface="Tahoma"/>
              </a:rPr>
              <a:t>Rolling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die</a:t>
            </a:r>
            <a:endParaRPr sz="1000" dirty="0">
              <a:latin typeface="Tahoma"/>
              <a:cs typeface="Tahoma"/>
            </a:endParaRPr>
          </a:p>
          <a:p>
            <a:pPr marL="456565" indent="-165735">
              <a:lnSpc>
                <a:spcPct val="1000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456565" algn="l"/>
              </a:tabLst>
            </a:pPr>
            <a:r>
              <a:rPr sz="1000" spc="-10" dirty="0">
                <a:latin typeface="Tahoma"/>
                <a:cs typeface="Tahoma"/>
              </a:rPr>
              <a:t>Flipping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coin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twice</a:t>
            </a:r>
            <a:endParaRPr sz="1000" dirty="0">
              <a:latin typeface="Tahoma"/>
              <a:cs typeface="Tahoma"/>
            </a:endParaRPr>
          </a:p>
          <a:p>
            <a:pPr marL="455930" marR="43180" indent="-165735">
              <a:lnSpc>
                <a:spcPct val="1000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458470" algn="l"/>
              </a:tabLst>
            </a:pPr>
            <a:r>
              <a:rPr sz="1000" dirty="0">
                <a:latin typeface="Tahoma"/>
                <a:cs typeface="Tahoma"/>
              </a:rPr>
              <a:t>Pick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number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spc="295" dirty="0">
                <a:latin typeface="Calibri"/>
                <a:cs typeface="Calibri"/>
              </a:rPr>
              <a:t>X</a:t>
            </a:r>
            <a:r>
              <a:rPr sz="1000" i="1" spc="130" dirty="0">
                <a:latin typeface="Calibri"/>
                <a:cs typeface="Calibri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random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between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zero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one,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then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pick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 	</a:t>
            </a:r>
            <a:r>
              <a:rPr sz="1000" spc="-40" dirty="0">
                <a:latin typeface="Tahoma"/>
                <a:cs typeface="Tahoma"/>
              </a:rPr>
              <a:t>number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i="1" spc="85" dirty="0">
                <a:latin typeface="Calibri"/>
                <a:cs typeface="Calibri"/>
              </a:rPr>
              <a:t>Y</a:t>
            </a:r>
            <a:r>
              <a:rPr sz="1000" i="1" spc="254" dirty="0">
                <a:latin typeface="Calibri"/>
                <a:cs typeface="Calibri"/>
              </a:rPr>
              <a:t> </a:t>
            </a:r>
            <a:r>
              <a:rPr sz="1000" dirty="0">
                <a:latin typeface="Tahoma"/>
                <a:cs typeface="Tahoma"/>
              </a:rPr>
              <a:t>at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random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between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zero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spc="145" dirty="0">
                <a:latin typeface="Calibri"/>
                <a:cs typeface="Calibri"/>
              </a:rPr>
              <a:t>X</a:t>
            </a:r>
            <a:r>
              <a:rPr sz="1000" spc="145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endParaRPr lang="en-IN" sz="1100" spc="-35" dirty="0">
              <a:solidFill>
                <a:srgbClr val="FF0000"/>
              </a:solidFill>
              <a:latin typeface="Lucida Sans Unicode"/>
              <a:cs typeface="Lucida Sans Unicode"/>
            </a:endParaRPr>
          </a:p>
          <a:p>
            <a:pPr marL="50800">
              <a:lnSpc>
                <a:spcPct val="100000"/>
              </a:lnSpc>
              <a:spcBef>
                <a:spcPts val="190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10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corresponding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spaces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</a:t>
            </a:r>
            <a:endParaRPr sz="1100" dirty="0">
              <a:latin typeface="Tahoma"/>
              <a:cs typeface="Tahoma"/>
            </a:endParaRPr>
          </a:p>
          <a:p>
            <a:pPr marL="456565" indent="-165735">
              <a:lnSpc>
                <a:spcPct val="100000"/>
              </a:lnSpc>
              <a:spcBef>
                <a:spcPts val="175"/>
              </a:spcBef>
              <a:buClr>
                <a:srgbClr val="FF7F00"/>
              </a:buClr>
              <a:buFont typeface="Lucida Sans Unicode"/>
              <a:buChar char="►"/>
              <a:tabLst>
                <a:tab pos="456565" algn="l"/>
              </a:tabLst>
            </a:pPr>
            <a:r>
              <a:rPr sz="1000" i="1" spc="100" dirty="0">
                <a:latin typeface="Calibri"/>
                <a:cs typeface="Calibri"/>
              </a:rPr>
              <a:t>S</a:t>
            </a:r>
            <a:r>
              <a:rPr sz="1050" spc="150" baseline="-11904" dirty="0">
                <a:latin typeface="Calibri"/>
                <a:cs typeface="Calibri"/>
              </a:rPr>
              <a:t>1</a:t>
            </a:r>
            <a:r>
              <a:rPr sz="1050" spc="254" baseline="-11904" dirty="0">
                <a:latin typeface="Calibri"/>
                <a:cs typeface="Calibri"/>
              </a:rPr>
              <a:t> </a:t>
            </a:r>
            <a:r>
              <a:rPr sz="1000" spc="270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140" dirty="0">
                <a:latin typeface="Lucida Sans Unicode"/>
                <a:cs typeface="Lucida Sans Unicode"/>
              </a:rPr>
              <a:t>{</a:t>
            </a:r>
            <a:r>
              <a:rPr sz="1000" i="1" spc="140" dirty="0">
                <a:latin typeface="Calibri"/>
                <a:cs typeface="Calibri"/>
              </a:rPr>
              <a:t>H,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90" dirty="0">
                <a:latin typeface="Calibri"/>
                <a:cs typeface="Calibri"/>
              </a:rPr>
              <a:t>T</a:t>
            </a:r>
            <a:r>
              <a:rPr sz="1000" i="1" spc="-90" dirty="0">
                <a:latin typeface="Calibri"/>
                <a:cs typeface="Calibri"/>
              </a:rPr>
              <a:t> </a:t>
            </a:r>
            <a:r>
              <a:rPr sz="1000" spc="120" dirty="0">
                <a:latin typeface="Lucida Sans Unicode"/>
                <a:cs typeface="Lucida Sans Unicode"/>
              </a:rPr>
              <a:t>}</a:t>
            </a:r>
            <a:endParaRPr sz="1000" dirty="0">
              <a:latin typeface="Lucida Sans Unicode"/>
              <a:cs typeface="Lucida Sans Unicode"/>
            </a:endParaRPr>
          </a:p>
          <a:p>
            <a:pPr marL="456565" indent="-165735">
              <a:lnSpc>
                <a:spcPct val="1000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456565" algn="l"/>
              </a:tabLst>
            </a:pPr>
            <a:r>
              <a:rPr sz="1000" i="1" spc="100" dirty="0">
                <a:latin typeface="Calibri"/>
                <a:cs typeface="Calibri"/>
              </a:rPr>
              <a:t>S</a:t>
            </a:r>
            <a:r>
              <a:rPr sz="1050" spc="150" baseline="-11904" dirty="0">
                <a:latin typeface="Calibri"/>
                <a:cs typeface="Calibri"/>
              </a:rPr>
              <a:t>2</a:t>
            </a:r>
            <a:r>
              <a:rPr sz="1050" spc="270" baseline="-11904" dirty="0">
                <a:latin typeface="Calibri"/>
                <a:cs typeface="Calibri"/>
              </a:rPr>
              <a:t> </a:t>
            </a:r>
            <a:r>
              <a:rPr sz="1000" spc="270" dirty="0">
                <a:latin typeface="Calibri"/>
                <a:cs typeface="Calibri"/>
              </a:rPr>
              <a:t>=</a:t>
            </a:r>
            <a:r>
              <a:rPr sz="1000" spc="55" dirty="0">
                <a:latin typeface="Calibri"/>
                <a:cs typeface="Calibri"/>
              </a:rPr>
              <a:t> </a:t>
            </a:r>
            <a:r>
              <a:rPr sz="1000" spc="60" dirty="0">
                <a:latin typeface="Lucida Sans Unicode"/>
                <a:cs typeface="Lucida Sans Unicode"/>
              </a:rPr>
              <a:t>{</a:t>
            </a:r>
            <a:r>
              <a:rPr sz="1000" spc="60" dirty="0">
                <a:latin typeface="Calibri"/>
                <a:cs typeface="Calibri"/>
              </a:rPr>
              <a:t>1</a:t>
            </a:r>
            <a:r>
              <a:rPr sz="1000" i="1" spc="60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2</a:t>
            </a:r>
            <a:r>
              <a:rPr sz="1000" i="1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3</a:t>
            </a:r>
            <a:r>
              <a:rPr sz="1000" i="1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4</a:t>
            </a:r>
            <a:r>
              <a:rPr sz="1000" i="1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5</a:t>
            </a:r>
            <a:r>
              <a:rPr sz="1000" i="1" dirty="0">
                <a:latin typeface="Calibri"/>
                <a:cs typeface="Calibri"/>
              </a:rPr>
              <a:t>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spc="50" dirty="0">
                <a:latin typeface="Calibri"/>
                <a:cs typeface="Calibri"/>
              </a:rPr>
              <a:t>6</a:t>
            </a:r>
            <a:r>
              <a:rPr sz="1000" spc="50" dirty="0">
                <a:latin typeface="Lucida Sans Unicode"/>
                <a:cs typeface="Lucida Sans Unicode"/>
              </a:rPr>
              <a:t>}</a:t>
            </a:r>
            <a:endParaRPr sz="1000" dirty="0">
              <a:latin typeface="Lucida Sans Unicode"/>
              <a:cs typeface="Lucida Sans Unicode"/>
            </a:endParaRPr>
          </a:p>
          <a:p>
            <a:pPr marL="456565" indent="-165735">
              <a:lnSpc>
                <a:spcPct val="1000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456565" algn="l"/>
              </a:tabLst>
            </a:pPr>
            <a:r>
              <a:rPr sz="1000" i="1" spc="100" dirty="0">
                <a:latin typeface="Calibri"/>
                <a:cs typeface="Calibri"/>
              </a:rPr>
              <a:t>S</a:t>
            </a:r>
            <a:r>
              <a:rPr sz="1050" spc="150" baseline="-11904" dirty="0">
                <a:latin typeface="Calibri"/>
                <a:cs typeface="Calibri"/>
              </a:rPr>
              <a:t>3</a:t>
            </a:r>
            <a:r>
              <a:rPr sz="1050" spc="262" baseline="-11904" dirty="0">
                <a:latin typeface="Calibri"/>
                <a:cs typeface="Calibri"/>
              </a:rPr>
              <a:t> </a:t>
            </a:r>
            <a:r>
              <a:rPr sz="1000" spc="270" dirty="0">
                <a:latin typeface="Calibri"/>
                <a:cs typeface="Calibri"/>
              </a:rPr>
              <a:t>=</a:t>
            </a:r>
            <a:r>
              <a:rPr sz="1000" spc="60" dirty="0">
                <a:latin typeface="Calibri"/>
                <a:cs typeface="Calibri"/>
              </a:rPr>
              <a:t> </a:t>
            </a:r>
            <a:r>
              <a:rPr sz="1000" spc="175" dirty="0">
                <a:latin typeface="Lucida Sans Unicode"/>
                <a:cs typeface="Lucida Sans Unicode"/>
              </a:rPr>
              <a:t>{</a:t>
            </a:r>
            <a:r>
              <a:rPr sz="1000" i="1" spc="175" dirty="0">
                <a:latin typeface="Calibri"/>
                <a:cs typeface="Calibri"/>
              </a:rPr>
              <a:t>HH,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155" dirty="0">
                <a:latin typeface="Calibri"/>
                <a:cs typeface="Calibri"/>
              </a:rPr>
              <a:t>HT,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155" dirty="0">
                <a:latin typeface="Calibri"/>
                <a:cs typeface="Calibri"/>
              </a:rPr>
              <a:t>TH,</a:t>
            </a:r>
            <a:r>
              <a:rPr sz="1000" i="1" spc="-55" dirty="0">
                <a:latin typeface="Calibri"/>
                <a:cs typeface="Calibri"/>
              </a:rPr>
              <a:t> </a:t>
            </a:r>
            <a:r>
              <a:rPr sz="1000" i="1" spc="160" dirty="0">
                <a:latin typeface="Calibri"/>
                <a:cs typeface="Calibri"/>
              </a:rPr>
              <a:t>TT</a:t>
            </a:r>
            <a:r>
              <a:rPr sz="1000" i="1" spc="-85" dirty="0">
                <a:latin typeface="Calibri"/>
                <a:cs typeface="Calibri"/>
              </a:rPr>
              <a:t> </a:t>
            </a:r>
            <a:r>
              <a:rPr sz="1000" spc="120" dirty="0">
                <a:latin typeface="Lucida Sans Unicode"/>
                <a:cs typeface="Lucida Sans Unicode"/>
              </a:rPr>
              <a:t>}</a:t>
            </a:r>
            <a:endParaRPr sz="1000" dirty="0">
              <a:latin typeface="Lucida Sans Unicode"/>
              <a:cs typeface="Lucida Sans Unicode"/>
            </a:endParaRPr>
          </a:p>
          <a:p>
            <a:pPr marL="456565" indent="-165735">
              <a:lnSpc>
                <a:spcPct val="100000"/>
              </a:lnSpc>
              <a:spcBef>
                <a:spcPts val="295"/>
              </a:spcBef>
              <a:buClr>
                <a:srgbClr val="FF7F00"/>
              </a:buClr>
              <a:buFont typeface="Lucida Sans Unicode"/>
              <a:buChar char="►"/>
              <a:tabLst>
                <a:tab pos="456565" algn="l"/>
              </a:tabLst>
            </a:pPr>
            <a:r>
              <a:rPr sz="1000" i="1" spc="100" dirty="0">
                <a:latin typeface="Calibri"/>
                <a:cs typeface="Calibri"/>
              </a:rPr>
              <a:t>S</a:t>
            </a:r>
            <a:r>
              <a:rPr sz="1050" spc="150" baseline="-11904" dirty="0">
                <a:latin typeface="Calibri"/>
                <a:cs typeface="Calibri"/>
              </a:rPr>
              <a:t>4</a:t>
            </a:r>
            <a:r>
              <a:rPr sz="1050" spc="240" baseline="-11904" dirty="0">
                <a:latin typeface="Calibri"/>
                <a:cs typeface="Calibri"/>
              </a:rPr>
              <a:t> </a:t>
            </a:r>
            <a:r>
              <a:rPr sz="1000" spc="270" dirty="0">
                <a:latin typeface="Calibri"/>
                <a:cs typeface="Calibri"/>
              </a:rPr>
              <a:t>=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100" dirty="0">
                <a:latin typeface="Lucida Sans Unicode"/>
                <a:cs typeface="Lucida Sans Unicode"/>
              </a:rPr>
              <a:t>{</a:t>
            </a:r>
            <a:r>
              <a:rPr sz="1000" spc="100" dirty="0">
                <a:latin typeface="Calibri"/>
                <a:cs typeface="Calibri"/>
              </a:rPr>
              <a:t>(</a:t>
            </a:r>
            <a:r>
              <a:rPr sz="1000" i="1" spc="100" dirty="0">
                <a:latin typeface="Calibri"/>
                <a:cs typeface="Calibri"/>
              </a:rPr>
              <a:t>x,</a:t>
            </a:r>
            <a:r>
              <a:rPr sz="1000" i="1" spc="-60" dirty="0">
                <a:latin typeface="Calibri"/>
                <a:cs typeface="Calibri"/>
              </a:rPr>
              <a:t> </a:t>
            </a:r>
            <a:r>
              <a:rPr sz="1000" i="1" spc="75" dirty="0">
                <a:latin typeface="Calibri"/>
                <a:cs typeface="Calibri"/>
              </a:rPr>
              <a:t>y</a:t>
            </a:r>
            <a:r>
              <a:rPr sz="1000" spc="75" dirty="0">
                <a:latin typeface="Calibri"/>
                <a:cs typeface="Calibri"/>
              </a:rPr>
              <a:t>)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: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0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Calibri"/>
                <a:cs typeface="Calibri"/>
              </a:rPr>
              <a:t>y</a:t>
            </a:r>
            <a:r>
              <a:rPr sz="1000" i="1" spc="80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i="1" spc="130" dirty="0">
                <a:latin typeface="Calibri"/>
                <a:cs typeface="Calibri"/>
              </a:rPr>
              <a:t>x</a:t>
            </a:r>
            <a:r>
              <a:rPr sz="1000" i="1" spc="45" dirty="0">
                <a:latin typeface="Calibri"/>
                <a:cs typeface="Calibri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≤</a:t>
            </a:r>
            <a:r>
              <a:rPr sz="1000" spc="-45" dirty="0"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Calibri"/>
                <a:cs typeface="Calibri"/>
              </a:rPr>
              <a:t>1</a:t>
            </a:r>
            <a:r>
              <a:rPr sz="1000" spc="-25" dirty="0">
                <a:latin typeface="Lucida Sans Unicode"/>
                <a:cs typeface="Lucida Sans Unicode"/>
              </a:rPr>
              <a:t>}</a:t>
            </a:r>
            <a:r>
              <a:rPr sz="1000" spc="-25" dirty="0"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46348"/>
            <a:ext cx="4608017" cy="109855"/>
            <a:chOff x="0" y="3346348"/>
            <a:chExt cx="4608017" cy="109855"/>
          </a:xfrm>
        </p:grpSpPr>
        <p:sp>
          <p:nvSpPr>
            <p:cNvPr id="26" name="object 26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-12707"/>
            <a:ext cx="27749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Agenda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09458" y="116575"/>
            <a:ext cx="545465" cy="41275"/>
            <a:chOff x="1309458" y="116575"/>
            <a:chExt cx="545465" cy="41275"/>
          </a:xfrm>
        </p:grpSpPr>
        <p:sp>
          <p:nvSpPr>
            <p:cNvPr id="4" name="object 4"/>
            <p:cNvSpPr/>
            <p:nvPr/>
          </p:nvSpPr>
          <p:spPr>
            <a:xfrm>
              <a:off x="1311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24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27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32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35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64005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43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648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51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5604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15998" y="119115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86649" y="-12707"/>
            <a:ext cx="81280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Elements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of</a:t>
            </a:r>
            <a:r>
              <a:rPr sz="600" spc="25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0000"/>
                </a:solidFill>
                <a:latin typeface="Arial MT"/>
                <a:cs typeface="Arial MT"/>
                <a:hlinkClick r:id="rId3" action="ppaction://hlinksldjump"/>
              </a:rPr>
              <a:t>Probability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5880" y="116585"/>
            <a:ext cx="1502655" cy="410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013049" y="-12707"/>
            <a:ext cx="6324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10" dirty="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Random Variables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185572"/>
            <a:ext cx="4608195" cy="312420"/>
            <a:chOff x="0" y="185572"/>
            <a:chExt cx="4608195" cy="31242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85572"/>
              <a:ext cx="4608004" cy="674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0" y="236181"/>
              <a:ext cx="4608195" cy="227965"/>
            </a:xfrm>
            <a:custGeom>
              <a:avLst/>
              <a:gdLst/>
              <a:ahLst/>
              <a:cxnLst/>
              <a:rect l="l" t="t" r="r" b="b"/>
              <a:pathLst>
                <a:path w="4608195" h="227965">
                  <a:moveTo>
                    <a:pt x="0" y="227736"/>
                  </a:moveTo>
                  <a:lnTo>
                    <a:pt x="4608004" y="227736"/>
                  </a:lnTo>
                  <a:lnTo>
                    <a:pt x="4608004" y="0"/>
                  </a:lnTo>
                  <a:lnTo>
                    <a:pt x="0" y="0"/>
                  </a:lnTo>
                  <a:lnTo>
                    <a:pt x="0" y="227736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463918"/>
              <a:ext cx="4608004" cy="3374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9900" y="200708"/>
            <a:ext cx="4375150" cy="223586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400" dirty="0">
              <a:latin typeface="Tahoma"/>
              <a:cs typeface="Tahoma"/>
            </a:endParaRPr>
          </a:p>
          <a:p>
            <a:pPr marL="345440" marR="55880" indent="-131445">
              <a:lnSpc>
                <a:spcPts val="1200"/>
              </a:lnSpc>
              <a:spcBef>
                <a:spcPts val="1335"/>
              </a:spcBef>
            </a:pPr>
            <a:r>
              <a:rPr sz="1100" spc="-35" dirty="0">
                <a:solidFill>
                  <a:srgbClr val="FF0000"/>
                </a:solidFill>
                <a:latin typeface="Lucida Sans Unicode"/>
                <a:cs typeface="Lucida Sans Unicode"/>
              </a:rPr>
              <a:t>§</a:t>
            </a:r>
            <a:r>
              <a:rPr sz="1100" spc="105" dirty="0">
                <a:solidFill>
                  <a:srgbClr val="FF0000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Any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subset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i="1" spc="260" dirty="0">
                <a:latin typeface="Calibri"/>
                <a:cs typeface="Calibri"/>
              </a:rPr>
              <a:t>E</a:t>
            </a:r>
            <a:r>
              <a:rPr sz="1100" i="1" spc="114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sample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space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i="1" spc="165" dirty="0">
                <a:latin typeface="Calibri"/>
                <a:cs typeface="Calibri"/>
              </a:rPr>
              <a:t>S</a:t>
            </a:r>
            <a:r>
              <a:rPr sz="1100" i="1" spc="110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known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b="1" spc="-55" dirty="0">
                <a:latin typeface="Tahoma"/>
                <a:cs typeface="Tahoma"/>
              </a:rPr>
              <a:t>event</a:t>
            </a:r>
            <a:r>
              <a:rPr sz="1100" spc="-55" dirty="0">
                <a:latin typeface="Tahoma"/>
                <a:cs typeface="Tahoma"/>
              </a:rPr>
              <a:t>.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We, </a:t>
            </a:r>
            <a:r>
              <a:rPr sz="1100" spc="-45" dirty="0">
                <a:latin typeface="Tahoma"/>
                <a:cs typeface="Tahoma"/>
              </a:rPr>
              <a:t>sometimes,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not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interested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occurrence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specific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outcomes </a:t>
            </a:r>
            <a:r>
              <a:rPr sz="1100" dirty="0">
                <a:latin typeface="Tahoma"/>
                <a:cs typeface="Tahoma"/>
              </a:rPr>
              <a:t>but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rather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occurrence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combination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few </a:t>
            </a:r>
            <a:r>
              <a:rPr sz="1100" spc="-10" dirty="0">
                <a:latin typeface="Tahoma"/>
                <a:cs typeface="Tahoma"/>
              </a:rPr>
              <a:t>outcomes.</a:t>
            </a:r>
            <a:endParaRPr sz="1100" dirty="0">
              <a:latin typeface="Tahoma"/>
              <a:cs typeface="Tahoma"/>
            </a:endParaRPr>
          </a:p>
          <a:p>
            <a:pPr marL="345440">
              <a:lnSpc>
                <a:spcPts val="1165"/>
              </a:lnSpc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requires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we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consider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subsets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spc="114" dirty="0">
                <a:latin typeface="Calibri"/>
                <a:cs typeface="Calibri"/>
              </a:rPr>
              <a:t>S</a:t>
            </a:r>
            <a:endParaRPr lang="en-IN" sz="1100" i="1" spc="114" dirty="0">
              <a:latin typeface="Calibri"/>
              <a:cs typeface="Calibri"/>
            </a:endParaRPr>
          </a:p>
          <a:p>
            <a:pPr marL="345440">
              <a:lnSpc>
                <a:spcPts val="1165"/>
              </a:lnSpc>
            </a:pPr>
            <a:endParaRPr sz="1100" dirty="0">
              <a:latin typeface="Calibri"/>
              <a:cs typeface="Calibri"/>
            </a:endParaRPr>
          </a:p>
          <a:p>
            <a:pPr marL="620395" indent="-165735">
              <a:lnSpc>
                <a:spcPct val="100000"/>
              </a:lnSpc>
              <a:spcBef>
                <a:spcPts val="10"/>
              </a:spcBef>
              <a:buClr>
                <a:srgbClr val="FFEBD8"/>
              </a:buClr>
              <a:buFont typeface="Lucida Sans Unicode"/>
              <a:buChar char="►"/>
              <a:tabLst>
                <a:tab pos="620395" algn="l"/>
              </a:tabLst>
            </a:pPr>
            <a:r>
              <a:rPr sz="1000" spc="-10" dirty="0">
                <a:solidFill>
                  <a:srgbClr val="D8D8D8"/>
                </a:solidFill>
                <a:latin typeface="Tahoma"/>
                <a:cs typeface="Tahoma"/>
              </a:rPr>
              <a:t>Getting</a:t>
            </a:r>
            <a:r>
              <a:rPr sz="1000" spc="-5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60" dirty="0">
                <a:solidFill>
                  <a:srgbClr val="D8D8D8"/>
                </a:solidFill>
                <a:latin typeface="Tahoma"/>
                <a:cs typeface="Tahoma"/>
              </a:rPr>
              <a:t>even</a:t>
            </a:r>
            <a:r>
              <a:rPr sz="1000" spc="-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D8D8D8"/>
                </a:solidFill>
                <a:latin typeface="Tahoma"/>
                <a:cs typeface="Tahoma"/>
              </a:rPr>
              <a:t>number</a:t>
            </a:r>
            <a:r>
              <a:rPr sz="1000" spc="-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D8D8D8"/>
                </a:solidFill>
                <a:latin typeface="Tahoma"/>
                <a:cs typeface="Tahoma"/>
              </a:rPr>
              <a:t>when</a:t>
            </a:r>
            <a:r>
              <a:rPr sz="1000" spc="-10" dirty="0">
                <a:solidFill>
                  <a:srgbClr val="D8D8D8"/>
                </a:solidFill>
                <a:latin typeface="Tahoma"/>
                <a:cs typeface="Tahoma"/>
              </a:rPr>
              <a:t> rolling</a:t>
            </a:r>
            <a:r>
              <a:rPr sz="1000" spc="-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a</a:t>
            </a:r>
            <a:r>
              <a:rPr sz="1000" spc="-1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D8D8D8"/>
                </a:solidFill>
                <a:latin typeface="Tahoma"/>
                <a:cs typeface="Tahoma"/>
              </a:rPr>
              <a:t>die,</a:t>
            </a:r>
            <a:r>
              <a:rPr sz="1000" spc="-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i="1" spc="140" dirty="0">
                <a:solidFill>
                  <a:srgbClr val="D8D8D8"/>
                </a:solidFill>
                <a:latin typeface="Calibri"/>
                <a:cs typeface="Calibri"/>
              </a:rPr>
              <a:t>E</a:t>
            </a:r>
            <a:r>
              <a:rPr sz="1050" spc="209" baseline="-11904" dirty="0">
                <a:solidFill>
                  <a:srgbClr val="D8D8D8"/>
                </a:solidFill>
                <a:latin typeface="Calibri"/>
                <a:cs typeface="Calibri"/>
              </a:rPr>
              <a:t>2 </a:t>
            </a:r>
            <a:r>
              <a:rPr sz="1000" spc="270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000" spc="2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D8D8D8"/>
                </a:solidFill>
                <a:latin typeface="Lucida Sans Unicode"/>
                <a:cs typeface="Lucida Sans Unicode"/>
              </a:rPr>
              <a:t>{</a:t>
            </a:r>
            <a:r>
              <a:rPr sz="1000" spc="60" dirty="0">
                <a:solidFill>
                  <a:srgbClr val="D8D8D8"/>
                </a:solidFill>
                <a:latin typeface="Calibri"/>
                <a:cs typeface="Calibri"/>
              </a:rPr>
              <a:t>2</a:t>
            </a:r>
            <a:r>
              <a:rPr sz="1000" i="1" spc="60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D8D8D8"/>
                </a:solidFill>
                <a:latin typeface="Calibri"/>
                <a:cs typeface="Calibri"/>
              </a:rPr>
              <a:t>4</a:t>
            </a:r>
            <a:r>
              <a:rPr sz="1000" i="1" dirty="0">
                <a:solidFill>
                  <a:srgbClr val="D8D8D8"/>
                </a:solidFill>
                <a:latin typeface="Calibri"/>
                <a:cs typeface="Calibri"/>
              </a:rPr>
              <a:t>,</a:t>
            </a:r>
            <a:r>
              <a:rPr sz="1000" i="1" spc="-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D8D8D8"/>
                </a:solidFill>
                <a:latin typeface="Calibri"/>
                <a:cs typeface="Calibri"/>
              </a:rPr>
              <a:t>6</a:t>
            </a:r>
            <a:r>
              <a:rPr sz="1000" spc="50" dirty="0">
                <a:solidFill>
                  <a:srgbClr val="D8D8D8"/>
                </a:solidFill>
                <a:latin typeface="Lucida Sans Unicode"/>
                <a:cs typeface="Lucida Sans Unicode"/>
              </a:rPr>
              <a:t>}</a:t>
            </a:r>
            <a:endParaRPr sz="1000" dirty="0">
              <a:latin typeface="Lucida Sans Unicode"/>
              <a:cs typeface="Lucida Sans Unicode"/>
            </a:endParaRPr>
          </a:p>
          <a:p>
            <a:pPr marL="620395" indent="-165735">
              <a:lnSpc>
                <a:spcPts val="1200"/>
              </a:lnSpc>
              <a:spcBef>
                <a:spcPts val="295"/>
              </a:spcBef>
              <a:buClr>
                <a:srgbClr val="FFEBD8"/>
              </a:buClr>
              <a:buFont typeface="Lucida Sans Unicode"/>
              <a:buChar char="►"/>
              <a:tabLst>
                <a:tab pos="620395" algn="l"/>
              </a:tabLst>
            </a:pPr>
            <a:r>
              <a:rPr sz="1000" spc="-20" dirty="0">
                <a:solidFill>
                  <a:srgbClr val="D8D8D8"/>
                </a:solidFill>
                <a:latin typeface="Tahoma"/>
                <a:cs typeface="Tahoma"/>
              </a:rPr>
              <a:t>Number</a:t>
            </a:r>
            <a:r>
              <a:rPr sz="1000" spc="-4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0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D8D8D8"/>
                </a:solidFill>
                <a:latin typeface="Tahoma"/>
                <a:cs typeface="Tahoma"/>
              </a:rPr>
              <a:t>heads</a:t>
            </a:r>
            <a:r>
              <a:rPr sz="1000" spc="-2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30" dirty="0">
                <a:solidFill>
                  <a:srgbClr val="D8D8D8"/>
                </a:solidFill>
                <a:latin typeface="Tahoma"/>
                <a:cs typeface="Tahoma"/>
              </a:rPr>
              <a:t>equal </a:t>
            </a: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to</a:t>
            </a:r>
            <a:r>
              <a:rPr sz="10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D8D8D8"/>
                </a:solidFill>
                <a:latin typeface="Tahoma"/>
                <a:cs typeface="Tahoma"/>
              </a:rPr>
              <a:t>number</a:t>
            </a:r>
            <a:r>
              <a:rPr sz="10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of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tails</a:t>
            </a:r>
            <a:r>
              <a:rPr sz="1000" spc="-3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55" dirty="0">
                <a:solidFill>
                  <a:srgbClr val="D8D8D8"/>
                </a:solidFill>
                <a:latin typeface="Tahoma"/>
                <a:cs typeface="Tahoma"/>
              </a:rPr>
              <a:t>when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D8D8D8"/>
                </a:solidFill>
                <a:latin typeface="Tahoma"/>
                <a:cs typeface="Tahoma"/>
              </a:rPr>
              <a:t>flipping</a:t>
            </a:r>
            <a:r>
              <a:rPr sz="10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a</a:t>
            </a:r>
            <a:r>
              <a:rPr sz="10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D8D8D8"/>
                </a:solidFill>
                <a:latin typeface="Tahoma"/>
                <a:cs typeface="Tahoma"/>
              </a:rPr>
              <a:t>coin</a:t>
            </a:r>
            <a:r>
              <a:rPr sz="1000" spc="-30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D8D8D8"/>
                </a:solidFill>
                <a:latin typeface="Tahoma"/>
                <a:cs typeface="Tahoma"/>
              </a:rPr>
              <a:t>twice,</a:t>
            </a:r>
            <a:endParaRPr sz="1000" dirty="0">
              <a:latin typeface="Tahoma"/>
              <a:cs typeface="Tahoma"/>
            </a:endParaRPr>
          </a:p>
          <a:p>
            <a:pPr marL="622300">
              <a:lnSpc>
                <a:spcPts val="1200"/>
              </a:lnSpc>
            </a:pPr>
            <a:r>
              <a:rPr sz="1000" i="1" spc="140" dirty="0">
                <a:solidFill>
                  <a:srgbClr val="D8D8D8"/>
                </a:solidFill>
                <a:latin typeface="Calibri"/>
                <a:cs typeface="Calibri"/>
              </a:rPr>
              <a:t>E</a:t>
            </a:r>
            <a:r>
              <a:rPr sz="1050" spc="209" baseline="-11904" dirty="0">
                <a:solidFill>
                  <a:srgbClr val="D8D8D8"/>
                </a:solidFill>
                <a:latin typeface="Calibri"/>
                <a:cs typeface="Calibri"/>
              </a:rPr>
              <a:t>3</a:t>
            </a:r>
            <a:r>
              <a:rPr sz="1050" spc="262" baseline="-11904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270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000" spc="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160" dirty="0">
                <a:solidFill>
                  <a:srgbClr val="D8D8D8"/>
                </a:solidFill>
                <a:latin typeface="Lucida Sans Unicode"/>
                <a:cs typeface="Lucida Sans Unicode"/>
              </a:rPr>
              <a:t>{</a:t>
            </a:r>
            <a:r>
              <a:rPr sz="1000" i="1" spc="160" dirty="0">
                <a:solidFill>
                  <a:srgbClr val="D8D8D8"/>
                </a:solidFill>
                <a:latin typeface="Calibri"/>
                <a:cs typeface="Calibri"/>
              </a:rPr>
              <a:t>HT,</a:t>
            </a:r>
            <a:r>
              <a:rPr sz="1000" i="1" spc="-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i="1" spc="200" dirty="0">
                <a:solidFill>
                  <a:srgbClr val="D8D8D8"/>
                </a:solidFill>
                <a:latin typeface="Calibri"/>
                <a:cs typeface="Calibri"/>
              </a:rPr>
              <a:t>TH</a:t>
            </a:r>
            <a:r>
              <a:rPr sz="1000" spc="200" dirty="0">
                <a:solidFill>
                  <a:srgbClr val="D8D8D8"/>
                </a:solidFill>
                <a:latin typeface="Lucida Sans Unicode"/>
                <a:cs typeface="Lucida Sans Unicode"/>
              </a:rPr>
              <a:t>}</a:t>
            </a:r>
            <a:endParaRPr sz="1000" dirty="0">
              <a:latin typeface="Lucida Sans Unicode"/>
              <a:cs typeface="Lucida Sans Unicode"/>
            </a:endParaRPr>
          </a:p>
          <a:p>
            <a:pPr marL="620395" indent="-165735">
              <a:lnSpc>
                <a:spcPts val="1200"/>
              </a:lnSpc>
              <a:spcBef>
                <a:spcPts val="295"/>
              </a:spcBef>
              <a:buClr>
                <a:srgbClr val="FFEBD8"/>
              </a:buClr>
              <a:buFont typeface="Lucida Sans Unicode"/>
              <a:buChar char="►"/>
              <a:tabLst>
                <a:tab pos="620395" algn="l"/>
              </a:tabLst>
            </a:pPr>
            <a:r>
              <a:rPr sz="1000" dirty="0">
                <a:solidFill>
                  <a:srgbClr val="D8D8D8"/>
                </a:solidFill>
                <a:latin typeface="Tahoma"/>
                <a:cs typeface="Tahoma"/>
              </a:rPr>
              <a:t>Two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D8D8D8"/>
                </a:solidFill>
                <a:latin typeface="Tahoma"/>
                <a:cs typeface="Tahoma"/>
              </a:rPr>
              <a:t>numbers</a:t>
            </a:r>
            <a:r>
              <a:rPr sz="1000" spc="-20" dirty="0">
                <a:solidFill>
                  <a:srgbClr val="D8D8D8"/>
                </a:solidFill>
                <a:latin typeface="Tahoma"/>
                <a:cs typeface="Tahoma"/>
              </a:rPr>
              <a:t> differ by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50" dirty="0">
                <a:solidFill>
                  <a:srgbClr val="D8D8D8"/>
                </a:solidFill>
                <a:latin typeface="Tahoma"/>
                <a:cs typeface="Tahoma"/>
              </a:rPr>
              <a:t>less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D8D8D8"/>
                </a:solidFill>
                <a:latin typeface="Tahoma"/>
                <a:cs typeface="Tahoma"/>
              </a:rPr>
              <a:t>than </a:t>
            </a:r>
            <a:r>
              <a:rPr sz="1000" spc="-20" dirty="0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r>
              <a:rPr sz="1000" i="1" spc="-20" dirty="0">
                <a:solidFill>
                  <a:srgbClr val="D8D8D8"/>
                </a:solidFill>
                <a:latin typeface="Calibri"/>
                <a:cs typeface="Calibri"/>
              </a:rPr>
              <a:t>/</a:t>
            </a:r>
            <a:r>
              <a:rPr sz="1000" spc="-20" dirty="0">
                <a:solidFill>
                  <a:srgbClr val="D8D8D8"/>
                </a:solidFill>
                <a:latin typeface="Calibri"/>
                <a:cs typeface="Calibri"/>
              </a:rPr>
              <a:t>10</a:t>
            </a:r>
            <a:r>
              <a:rPr sz="1000" spc="-20" dirty="0">
                <a:solidFill>
                  <a:srgbClr val="D8D8D8"/>
                </a:solidFill>
                <a:latin typeface="Tahoma"/>
                <a:cs typeface="Tahoma"/>
              </a:rPr>
              <a:t>,</a:t>
            </a:r>
            <a:endParaRPr sz="1000" dirty="0">
              <a:latin typeface="Tahoma"/>
              <a:cs typeface="Tahoma"/>
            </a:endParaRPr>
          </a:p>
          <a:p>
            <a:pPr marL="622300">
              <a:lnSpc>
                <a:spcPts val="1200"/>
              </a:lnSpc>
            </a:pPr>
            <a:r>
              <a:rPr sz="1000" i="1" spc="140" dirty="0">
                <a:solidFill>
                  <a:srgbClr val="D8D8D8"/>
                </a:solidFill>
                <a:latin typeface="Calibri"/>
                <a:cs typeface="Calibri"/>
              </a:rPr>
              <a:t>E</a:t>
            </a:r>
            <a:r>
              <a:rPr sz="1050" spc="209" baseline="-11904" dirty="0">
                <a:solidFill>
                  <a:srgbClr val="D8D8D8"/>
                </a:solidFill>
                <a:latin typeface="Calibri"/>
                <a:cs typeface="Calibri"/>
              </a:rPr>
              <a:t>4</a:t>
            </a:r>
            <a:r>
              <a:rPr sz="1050" spc="225" baseline="-11904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270" dirty="0">
                <a:solidFill>
                  <a:srgbClr val="D8D8D8"/>
                </a:solidFill>
                <a:latin typeface="Calibri"/>
                <a:cs typeface="Calibri"/>
              </a:rPr>
              <a:t>=</a:t>
            </a:r>
            <a:r>
              <a:rPr sz="1000" spc="4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D8D8D8"/>
                </a:solidFill>
                <a:latin typeface="Lucida Sans Unicode"/>
                <a:cs typeface="Lucida Sans Unicode"/>
              </a:rPr>
              <a:t>{</a:t>
            </a:r>
            <a:r>
              <a:rPr sz="1000" spc="100" dirty="0">
                <a:solidFill>
                  <a:srgbClr val="D8D8D8"/>
                </a:solidFill>
                <a:latin typeface="Calibri"/>
                <a:cs typeface="Calibri"/>
              </a:rPr>
              <a:t>(</a:t>
            </a:r>
            <a:r>
              <a:rPr sz="1000" i="1" spc="100" dirty="0">
                <a:solidFill>
                  <a:srgbClr val="D8D8D8"/>
                </a:solidFill>
                <a:latin typeface="Calibri"/>
                <a:cs typeface="Calibri"/>
              </a:rPr>
              <a:t>x,</a:t>
            </a:r>
            <a:r>
              <a:rPr sz="1000" i="1" spc="-6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i="1" spc="75" dirty="0">
                <a:solidFill>
                  <a:srgbClr val="D8D8D8"/>
                </a:solidFill>
                <a:latin typeface="Calibri"/>
                <a:cs typeface="Calibri"/>
              </a:rPr>
              <a:t>y</a:t>
            </a:r>
            <a:r>
              <a:rPr sz="1000" spc="75" dirty="0">
                <a:solidFill>
                  <a:srgbClr val="D8D8D8"/>
                </a:solidFill>
                <a:latin typeface="Calibri"/>
                <a:cs typeface="Calibri"/>
              </a:rPr>
              <a:t>)</a:t>
            </a:r>
            <a:r>
              <a:rPr sz="1000" spc="4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D8D8D8"/>
                </a:solidFill>
                <a:latin typeface="Calibri"/>
                <a:cs typeface="Calibri"/>
              </a:rPr>
              <a:t>:</a:t>
            </a:r>
            <a:r>
              <a:rPr sz="1000" spc="4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D8D8D8"/>
                </a:solidFill>
                <a:latin typeface="Calibri"/>
                <a:cs typeface="Calibri"/>
              </a:rPr>
              <a:t>0</a:t>
            </a:r>
            <a:r>
              <a:rPr sz="1000" spc="4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D8D8D8"/>
                </a:solidFill>
                <a:latin typeface="Lucida Sans Unicode"/>
                <a:cs typeface="Lucida Sans Unicode"/>
              </a:rPr>
              <a:t>≤</a:t>
            </a:r>
            <a:r>
              <a:rPr sz="1000" spc="-4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solidFill>
                  <a:srgbClr val="D8D8D8"/>
                </a:solidFill>
                <a:latin typeface="Calibri"/>
                <a:cs typeface="Calibri"/>
              </a:rPr>
              <a:t>y</a:t>
            </a:r>
            <a:r>
              <a:rPr sz="1000" i="1" spc="7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D8D8D8"/>
                </a:solidFill>
                <a:latin typeface="Lucida Sans Unicode"/>
                <a:cs typeface="Lucida Sans Unicode"/>
              </a:rPr>
              <a:t>≤</a:t>
            </a:r>
            <a:r>
              <a:rPr sz="1000" spc="-4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000" i="1" spc="130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000" i="1" spc="40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D8D8D8"/>
                </a:solidFill>
                <a:latin typeface="Lucida Sans Unicode"/>
                <a:cs typeface="Lucida Sans Unicode"/>
              </a:rPr>
              <a:t>≤</a:t>
            </a:r>
            <a:r>
              <a:rPr sz="1000" spc="-4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r>
              <a:rPr sz="1000" spc="9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D8D8D8"/>
                </a:solidFill>
                <a:latin typeface="Tahoma"/>
                <a:cs typeface="Tahoma"/>
              </a:rPr>
              <a:t>and</a:t>
            </a:r>
            <a:r>
              <a:rPr sz="1000" spc="15" dirty="0">
                <a:solidFill>
                  <a:srgbClr val="D8D8D8"/>
                </a:solidFill>
                <a:latin typeface="Tahoma"/>
                <a:cs typeface="Tahoma"/>
              </a:rPr>
              <a:t> </a:t>
            </a:r>
            <a:r>
              <a:rPr sz="1000" dirty="0">
                <a:solidFill>
                  <a:srgbClr val="D8D8D8"/>
                </a:solidFill>
                <a:latin typeface="Lucida Sans Unicode"/>
                <a:cs typeface="Lucida Sans Unicode"/>
              </a:rPr>
              <a:t>|</a:t>
            </a:r>
            <a:r>
              <a:rPr sz="1000" i="1" dirty="0">
                <a:solidFill>
                  <a:srgbClr val="D8D8D8"/>
                </a:solidFill>
                <a:latin typeface="Calibri"/>
                <a:cs typeface="Calibri"/>
              </a:rPr>
              <a:t>x</a:t>
            </a:r>
            <a:r>
              <a:rPr sz="1000" i="1" spc="-1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-40" dirty="0">
                <a:solidFill>
                  <a:srgbClr val="D8D8D8"/>
                </a:solidFill>
                <a:latin typeface="Lucida Sans Unicode"/>
                <a:cs typeface="Lucida Sans Unicode"/>
              </a:rPr>
              <a:t>−</a:t>
            </a:r>
            <a:r>
              <a:rPr sz="1000" spc="-9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solidFill>
                  <a:srgbClr val="D8D8D8"/>
                </a:solidFill>
                <a:latin typeface="Calibri"/>
                <a:cs typeface="Calibri"/>
              </a:rPr>
              <a:t>y</a:t>
            </a:r>
            <a:r>
              <a:rPr sz="1000" dirty="0">
                <a:solidFill>
                  <a:srgbClr val="D8D8D8"/>
                </a:solidFill>
                <a:latin typeface="Lucida Sans Unicode"/>
                <a:cs typeface="Lucida Sans Unicode"/>
              </a:rPr>
              <a:t>|</a:t>
            </a:r>
            <a:r>
              <a:rPr sz="1000" spc="-45" dirty="0">
                <a:solidFill>
                  <a:srgbClr val="D8D8D8"/>
                </a:solidFill>
                <a:latin typeface="Lucida Sans Unicode"/>
                <a:cs typeface="Lucida Sans Unicode"/>
              </a:rPr>
              <a:t> </a:t>
            </a:r>
            <a:r>
              <a:rPr sz="1000" i="1" spc="270" dirty="0">
                <a:solidFill>
                  <a:srgbClr val="D8D8D8"/>
                </a:solidFill>
                <a:latin typeface="Calibri"/>
                <a:cs typeface="Calibri"/>
              </a:rPr>
              <a:t>&lt;</a:t>
            </a:r>
            <a:r>
              <a:rPr sz="1000" i="1" spc="45" dirty="0">
                <a:solidFill>
                  <a:srgbClr val="D8D8D8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D8D8D8"/>
                </a:solidFill>
                <a:latin typeface="Calibri"/>
                <a:cs typeface="Calibri"/>
              </a:rPr>
              <a:t>1</a:t>
            </a:r>
            <a:r>
              <a:rPr sz="1000" i="1" spc="-10" dirty="0">
                <a:solidFill>
                  <a:srgbClr val="D8D8D8"/>
                </a:solidFill>
                <a:latin typeface="Calibri"/>
                <a:cs typeface="Calibri"/>
              </a:rPr>
              <a:t>/</a:t>
            </a:r>
            <a:r>
              <a:rPr sz="1000" spc="-10" dirty="0">
                <a:solidFill>
                  <a:srgbClr val="D8D8D8"/>
                </a:solidFill>
                <a:latin typeface="Calibri"/>
                <a:cs typeface="Calibri"/>
              </a:rPr>
              <a:t>10</a:t>
            </a:r>
            <a:r>
              <a:rPr sz="1000" spc="-10" dirty="0">
                <a:solidFill>
                  <a:srgbClr val="D8D8D8"/>
                </a:solidFill>
                <a:latin typeface="Lucida Sans Unicode"/>
                <a:cs typeface="Lucida Sans Unicode"/>
              </a:rPr>
              <a:t>}</a:t>
            </a:r>
            <a:r>
              <a:rPr sz="1000" spc="-10" dirty="0">
                <a:solidFill>
                  <a:srgbClr val="D8D8D8"/>
                </a:solidFill>
                <a:latin typeface="Tahoma"/>
                <a:cs typeface="Tahoma"/>
              </a:rPr>
              <a:t>.</a:t>
            </a:r>
            <a:endParaRPr sz="1000" dirty="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350"/>
              </a:spcBef>
            </a:pPr>
            <a:r>
              <a:rPr sz="1100" spc="-35" dirty="0">
                <a:solidFill>
                  <a:srgbClr val="FFF2F2"/>
                </a:solidFill>
                <a:latin typeface="Lucida Sans Unicode"/>
                <a:cs typeface="Lucida Sans Unicode"/>
              </a:rPr>
              <a:t>§</a:t>
            </a:r>
            <a:r>
              <a:rPr sz="1100" spc="100" dirty="0">
                <a:solidFill>
                  <a:srgbClr val="FFF2F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We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2F2F2"/>
                </a:solidFill>
                <a:latin typeface="Tahoma"/>
                <a:cs typeface="Tahoma"/>
              </a:rPr>
              <a:t>say</a:t>
            </a:r>
            <a:r>
              <a:rPr sz="1100" spc="-2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that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2F2F2"/>
                </a:solidFill>
                <a:latin typeface="Tahoma"/>
                <a:cs typeface="Tahoma"/>
              </a:rPr>
              <a:t>an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event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i="1" spc="260" dirty="0">
                <a:solidFill>
                  <a:srgbClr val="F2F2F2"/>
                </a:solidFill>
                <a:latin typeface="Calibri"/>
                <a:cs typeface="Calibri"/>
              </a:rPr>
              <a:t>E</a:t>
            </a:r>
            <a:r>
              <a:rPr sz="1100" i="1" spc="11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occurs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if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2F2F2"/>
                </a:solidFill>
                <a:latin typeface="Tahoma"/>
                <a:cs typeface="Tahoma"/>
              </a:rPr>
              <a:t>the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outcome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i="1" spc="85" dirty="0">
                <a:solidFill>
                  <a:srgbClr val="F2F2F2"/>
                </a:solidFill>
                <a:latin typeface="Calibri"/>
                <a:cs typeface="Calibri"/>
              </a:rPr>
              <a:t>ζ</a:t>
            </a:r>
            <a:r>
              <a:rPr sz="1100" i="1" spc="130" dirty="0">
                <a:solidFill>
                  <a:srgbClr val="F2F2F2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is</a:t>
            </a:r>
            <a:r>
              <a:rPr sz="1100" spc="-40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2F2F2"/>
                </a:solidFill>
                <a:latin typeface="Tahoma"/>
                <a:cs typeface="Tahoma"/>
              </a:rPr>
              <a:t>in</a:t>
            </a:r>
            <a:r>
              <a:rPr sz="1100" spc="-35" dirty="0">
                <a:solidFill>
                  <a:srgbClr val="F2F2F2"/>
                </a:solidFill>
                <a:latin typeface="Tahoma"/>
                <a:cs typeface="Tahoma"/>
              </a:rPr>
              <a:t> </a:t>
            </a:r>
            <a:r>
              <a:rPr sz="1100" i="1" spc="210" dirty="0">
                <a:solidFill>
                  <a:srgbClr val="F2F2F2"/>
                </a:solidFill>
                <a:latin typeface="Calibri"/>
                <a:cs typeface="Calibri"/>
              </a:rPr>
              <a:t>E</a:t>
            </a:r>
            <a:endParaRPr sz="1100" dirty="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5" name="object 2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142261" y="3351784"/>
            <a:ext cx="32385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FF0000"/>
                </a:solidFill>
                <a:latin typeface="Arial MT"/>
                <a:cs typeface="Arial MT"/>
                <a:hlinkClick r:id="rId8" action="ppaction://hlinksldjump"/>
              </a:rPr>
              <a:t>CS60077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12576" y="3351784"/>
            <a:ext cx="2406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6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Arial MT"/>
                <a:cs typeface="Arial MT"/>
              </a:rPr>
              <a:t>44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4773</Words>
  <Application>Microsoft Office PowerPoint</Application>
  <PresentationFormat>Custom</PresentationFormat>
  <Paragraphs>545</Paragraphs>
  <Slides>63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Arial MT</vt:lpstr>
      <vt:lpstr>Calibri</vt:lpstr>
      <vt:lpstr>Cambria Math</vt:lpstr>
      <vt:lpstr>Georgia</vt:lpstr>
      <vt:lpstr>Google Sans</vt:lpstr>
      <vt:lpstr>Lucida Sans Unicode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Continuous Random Variables and PDF</vt:lpstr>
      <vt:lpstr>Continuous Random Variables and PDF</vt:lpstr>
      <vt:lpstr>Continuous Random Variables and PDF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Joint Moments, Correlation, and Covariance Covariance</vt:lpstr>
      <vt:lpstr>Joint Moments, Correlation, and Covariance Covariance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Primer - CS60077: Reinforcement Learning</dc:title>
  <dc:creator>Abir Das</dc:creator>
  <cp:lastModifiedBy>prerna mishra</cp:lastModifiedBy>
  <cp:revision>62</cp:revision>
  <dcterms:created xsi:type="dcterms:W3CDTF">2025-01-07T07:02:14Z</dcterms:created>
  <dcterms:modified xsi:type="dcterms:W3CDTF">2025-01-15T06:17:14Z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2021-08-13T00:00:00Z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2025-01-07T00:00:00Z</vt:filetime>
  </property>
  <property fmtid="{D5CDD505-2E9C-101B-9397-08002B2CF9AE}" pid="5" name="PTEX.Fullbanner">
    <vt:lpwstr>This is pdfTeX, Version 3.14159265-2.6-1.40.16 (TeX Live 2015/Debian) kpathsea version 6.2.1</vt:lpwstr>
  </property>
  <property fmtid="{D5CDD505-2E9C-101B-9397-08002B2CF9AE}" pid="6" name="Producer">
    <vt:lpwstr>pdfTeX-1.40.16</vt:lpwstr>
  </property>
</Properties>
</file>