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59" r:id="rId7"/>
  </p:sldIdLst>
  <p:sldSz cx="12192000" cy="6858000"/>
  <p:notesSz cx="6858000" cy="9144000"/>
  <p:embeddedFontLst>
    <p:embeddedFont>
      <p:font typeface="Lato Black" panose="020F0502020204030203" pitchFamily="34" charset="0"/>
      <p:bold r:id="rId9"/>
      <p:boldItalic r:id="rId10"/>
    </p:embeddedFont>
    <p:embeddedFont>
      <p:font typeface="Libre Baskerville" panose="02000000000000000000" pitchFamily="2" charset="0"/>
      <p:regular r:id="rId11"/>
      <p:bold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ushra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ayush-raj-9723a62a6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9427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5" y="4047924"/>
            <a:ext cx="724618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4000" b="1" i="0" dirty="0">
                <a:solidFill>
                  <a:schemeClr val="tx1"/>
                </a:solidFill>
                <a:effectLst/>
                <a:latin typeface="SofiaPro"/>
              </a:rPr>
              <a:t>Analysis of AMCAT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07B4-77DD-1EA8-2469-47925CC2D5DF}"/>
              </a:ext>
            </a:extLst>
          </p:cNvPr>
          <p:cNvSpPr txBox="1"/>
          <p:nvPr/>
        </p:nvSpPr>
        <p:spPr>
          <a:xfrm>
            <a:off x="791852" y="5371323"/>
            <a:ext cx="295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Ayush Raj</a:t>
            </a:r>
          </a:p>
          <a:p>
            <a:r>
              <a:rPr lang="en-IN" b="1" dirty="0"/>
              <a:t>23 Feb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8085677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Myself Ayush Raj, I am a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Science final year student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the culmination of my final year project, I was inspired by the realms of machine learning and data science, igniting a profound interest within me. Subsequently, I have persistently pursued further education in these fields, actively engaging in practical projects. Through these endeavors, I have gained invaluable insights into the tangible applications of data science within the IT industry, reinforcing my commitment to ongoing learning and professional growth in this domain.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said I am a final year college studying student , I am totally a fresher in this field and that’s my first internship on Data Science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 :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https://github.com/Ayushra03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Link :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https://www.linkedin.com/in/ayush-raj-9723a62a6/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2918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54144" y="1244338"/>
            <a:ext cx="10416619" cy="472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99C2A-762B-9CB4-B212-2E273C97E0BF}"/>
              </a:ext>
            </a:extLst>
          </p:cNvPr>
          <p:cNvSpPr txBox="1"/>
          <p:nvPr/>
        </p:nvSpPr>
        <p:spPr>
          <a:xfrm>
            <a:off x="1408033" y="1278008"/>
            <a:ext cx="8116478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Objective</a:t>
            </a:r>
            <a:r>
              <a:rPr lang="en-IN" dirty="0"/>
              <a:t>: </a:t>
            </a:r>
            <a:r>
              <a:rPr lang="en-US" b="1" dirty="0"/>
              <a:t>To extract some useful knowledge from data given</a:t>
            </a:r>
          </a:p>
          <a:p>
            <a:endParaRPr lang="en-US" b="1" dirty="0"/>
          </a:p>
          <a:p>
            <a:r>
              <a:rPr lang="en-US" b="1" dirty="0"/>
              <a:t>Summary of the Data : AMCAT and all academics scores of students</a:t>
            </a:r>
          </a:p>
          <a:p>
            <a:endParaRPr lang="en-US" dirty="0"/>
          </a:p>
          <a:p>
            <a:r>
              <a:rPr lang="en-US" sz="1600" b="1" u="sng" dirty="0">
                <a:solidFill>
                  <a:srgbClr val="FF0000"/>
                </a:solidFill>
              </a:rPr>
              <a:t>Exploratory Data Analysis</a:t>
            </a:r>
          </a:p>
          <a:p>
            <a:endParaRPr lang="en-US" dirty="0"/>
          </a:p>
          <a:p>
            <a:r>
              <a:rPr lang="en-US" dirty="0"/>
              <a:t>Here we will load the dataset and start the analysis on the basis of certain attributes</a:t>
            </a:r>
          </a:p>
          <a:p>
            <a:endParaRPr lang="en-US" dirty="0"/>
          </a:p>
          <a:p>
            <a:r>
              <a:rPr lang="en-US" b="1" i="1" dirty="0">
                <a:highlight>
                  <a:srgbClr val="FFFF00"/>
                </a:highlight>
              </a:rPr>
              <a:t>Univariate Analysis</a:t>
            </a:r>
            <a:r>
              <a:rPr lang="en-US" sz="1100" dirty="0"/>
              <a:t>:</a:t>
            </a:r>
          </a:p>
          <a:p>
            <a:endParaRPr lang="en-US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PDF </a:t>
            </a:r>
            <a:r>
              <a:rPr lang="en-US" b="1" dirty="0" err="1"/>
              <a:t>Histogram,Boxplot,Countplot</a:t>
            </a:r>
            <a:r>
              <a:rPr lang="en-US" b="1" dirty="0"/>
              <a:t> are made in order to extract the useful information</a:t>
            </a:r>
            <a:endParaRPr lang="en-US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This is done in order to find </a:t>
            </a:r>
            <a:r>
              <a:rPr lang="en-US" sz="1600" b="1" dirty="0" err="1"/>
              <a:t>uncertainity</a:t>
            </a:r>
            <a:r>
              <a:rPr lang="en-US" sz="1600" b="1" dirty="0"/>
              <a:t> and outliers in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Analysis of each numerical and categorical column in done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Identifying the patterns or trends present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Univariate analysis often precedes data cleaning steps to identify missing values, outliers, or anomalies in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8402-7E54-5007-7AD7-53416B15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B3658-49FB-59CE-CDE9-12D59B7C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911FE-837C-571E-FDCB-AC872E34B05E}"/>
              </a:ext>
            </a:extLst>
          </p:cNvPr>
          <p:cNvSpPr txBox="1"/>
          <p:nvPr/>
        </p:nvSpPr>
        <p:spPr>
          <a:xfrm>
            <a:off x="1379752" y="882082"/>
            <a:ext cx="10102095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Exploratory Data Analysis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b="1" i="1" dirty="0">
                <a:highlight>
                  <a:srgbClr val="FFFF00"/>
                </a:highlight>
              </a:rPr>
              <a:t>Bivariate Analysis</a:t>
            </a:r>
            <a:endParaRPr lang="en-US" sz="16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Bivariate analysis helps in understanding the relationship or association between two variables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Types of Variables: The two variables being analyzed can be of different types:</a:t>
            </a:r>
          </a:p>
          <a:p>
            <a:pPr lvl="3">
              <a:lnSpc>
                <a:spcPct val="150000"/>
              </a:lnSpc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          1)  </a:t>
            </a:r>
            <a:r>
              <a:rPr lang="en-US" sz="1600" b="1" i="0" u="sng" dirty="0">
                <a:solidFill>
                  <a:schemeClr val="tx1"/>
                </a:solidFill>
                <a:effectLst/>
                <a:latin typeface="Söhne"/>
              </a:rPr>
              <a:t>Numerical vs. Numerical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Techniques include scatter plots, correlation analysis ,</a:t>
            </a:r>
            <a:r>
              <a:rPr lang="en-IN" sz="1600" b="1" i="0" dirty="0" err="1">
                <a:solidFill>
                  <a:schemeClr val="tx1"/>
                </a:solidFill>
                <a:effectLst/>
                <a:latin typeface="Söhne"/>
              </a:rPr>
              <a:t>hexbin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 plot, pair plots</a:t>
            </a:r>
          </a:p>
          <a:p>
            <a:pPr lvl="3">
              <a:lnSpc>
                <a:spcPct val="150000"/>
              </a:lnSpc>
            </a:pPr>
            <a:r>
              <a:rPr lang="en-IN" sz="1600" b="1" dirty="0">
                <a:solidFill>
                  <a:schemeClr val="tx1"/>
                </a:solidFill>
                <a:latin typeface="Söhne"/>
              </a:rPr>
              <a:t>	(Salary vs CGPA),(Salary vs </a:t>
            </a:r>
            <a:r>
              <a:rPr lang="en-IN" sz="1600" b="1" dirty="0" err="1">
                <a:solidFill>
                  <a:schemeClr val="tx1"/>
                </a:solidFill>
                <a:latin typeface="Söhne"/>
              </a:rPr>
              <a:t>openness_to_experience</a:t>
            </a:r>
            <a:r>
              <a:rPr lang="en-IN" sz="1600" b="1" dirty="0">
                <a:solidFill>
                  <a:schemeClr val="tx1"/>
                </a:solidFill>
                <a:latin typeface="Söhne"/>
              </a:rPr>
              <a:t>),(Salary vs Quant/Logical/English)</a:t>
            </a:r>
            <a:endParaRPr lang="en-US" sz="16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           2</a:t>
            </a:r>
            <a:r>
              <a:rPr lang="en-US" sz="1600" b="1" i="0" u="sng" dirty="0">
                <a:solidFill>
                  <a:schemeClr val="tx1"/>
                </a:solidFill>
                <a:effectLst/>
                <a:latin typeface="Söhne"/>
              </a:rPr>
              <a:t>) Numerical vs. Categorical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: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Techniques include box plots, </a:t>
            </a:r>
            <a:r>
              <a:rPr lang="en-IN" sz="1600" b="1" i="0" dirty="0" err="1">
                <a:solidFill>
                  <a:schemeClr val="tx1"/>
                </a:solidFill>
                <a:effectLst/>
                <a:latin typeface="Söhne"/>
              </a:rPr>
              <a:t>swarmplot,boxplot,barplot</a:t>
            </a:r>
            <a:endParaRPr lang="en-IN" sz="16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IN" sz="1600" b="1" dirty="0">
                <a:solidFill>
                  <a:schemeClr val="tx1"/>
                </a:solidFill>
                <a:latin typeface="Söhne"/>
              </a:rPr>
              <a:t>                    (Salary vs Gender),(Salary vs Tier),(Salary vs </a:t>
            </a:r>
            <a:r>
              <a:rPr lang="en-IN" sz="1600" b="1" dirty="0" err="1">
                <a:solidFill>
                  <a:schemeClr val="tx1"/>
                </a:solidFill>
                <a:latin typeface="Söhne"/>
              </a:rPr>
              <a:t>JobCity</a:t>
            </a:r>
            <a:r>
              <a:rPr lang="en-IN" sz="1600" b="1" dirty="0">
                <a:solidFill>
                  <a:schemeClr val="tx1"/>
                </a:solidFill>
                <a:latin typeface="Söhne"/>
              </a:rPr>
              <a:t>),</a:t>
            </a:r>
            <a:endParaRPr lang="en-US" sz="1600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           3) </a:t>
            </a:r>
            <a:r>
              <a:rPr lang="en-US" sz="1600" b="1" i="0" u="sng" dirty="0">
                <a:solidFill>
                  <a:schemeClr val="tx1"/>
                </a:solidFill>
                <a:effectLst/>
                <a:latin typeface="Söhne"/>
              </a:rPr>
              <a:t>Categorical vs. Categorical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: Techniques include contingency tables, stacked bar plots.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Söhne"/>
              </a:rPr>
              <a:t>                    (</a:t>
            </a:r>
            <a:r>
              <a:rPr lang="en-US" sz="1600" b="1" dirty="0" err="1">
                <a:solidFill>
                  <a:schemeClr val="tx1"/>
                </a:solidFill>
                <a:latin typeface="Söhne"/>
              </a:rPr>
              <a:t>Gender,CollegeTier</a:t>
            </a:r>
            <a:r>
              <a:rPr lang="en-US" sz="1600" b="1" dirty="0">
                <a:solidFill>
                  <a:schemeClr val="tx1"/>
                </a:solidFill>
                <a:latin typeface="Söhne"/>
              </a:rPr>
              <a:t>)</a:t>
            </a:r>
            <a:endParaRPr lang="en-US" sz="16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Bivariate analysis serves as a foundation for more advanced multivariate analyses and modeling techniques, providing insights into the relationships between variables in a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63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65FD-BA40-388B-3FD4-56349D5A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73A4-1949-21FE-5B07-14A536486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44DBA-1FE8-FFA3-7DED-9A1479BDA7F9}"/>
              </a:ext>
            </a:extLst>
          </p:cNvPr>
          <p:cNvSpPr txBox="1"/>
          <p:nvPr/>
        </p:nvSpPr>
        <p:spPr>
          <a:xfrm>
            <a:off x="838199" y="744718"/>
            <a:ext cx="10803903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u="sng" dirty="0">
                <a:solidFill>
                  <a:srgbClr val="FF0000"/>
                </a:solidFill>
              </a:rPr>
              <a:t>Research Outcomes:</a:t>
            </a:r>
          </a:p>
          <a:p>
            <a:pPr>
              <a:lnSpc>
                <a:spcPct val="150000"/>
              </a:lnSpc>
            </a:pPr>
            <a:r>
              <a:rPr lang="en-IN" sz="1600" b="1" u="sng" dirty="0">
                <a:highlight>
                  <a:srgbClr val="FFFF00"/>
                </a:highlight>
              </a:rPr>
              <a:t>Question</a:t>
            </a:r>
            <a:r>
              <a:rPr lang="en-IN" sz="1600" dirty="0"/>
              <a:t>: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 of India article dated Jan 18, 2019 states that “</a:t>
            </a:r>
            <a:r>
              <a:rPr lang="en-US" sz="16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doing your Computer Science Engineering if you take up jobs as a Programming Analyst, Software Engineer, Hardware Engineer and Associate Engineer you can earn up to 2.5-3 lakhs as a fresh graduate.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Test this claim with the data given to you.</a:t>
            </a:r>
          </a:p>
          <a:p>
            <a:pPr>
              <a:lnSpc>
                <a:spcPct val="150000"/>
              </a:lnSpc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Solution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claim does not turns out to be true however it may be true for only Programmer Analyst and Software Engineer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Conclusion:</a:t>
            </a:r>
          </a:p>
          <a:p>
            <a:pPr>
              <a:lnSpc>
                <a:spcPct val="150000"/>
              </a:lnSpc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EDA is done on dataset to extract some knowledge from dataset .EDA is used by may companies in order to increase their revenue 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</a:rPr>
              <a:t>Here number of males are more than females, most of them comes from tier2 </a:t>
            </a:r>
            <a:r>
              <a:rPr lang="en-US" sz="1600" b="1" dirty="0" err="1">
                <a:latin typeface="Arial" panose="020B0604020202020204" pitchFamily="34" charset="0"/>
              </a:rPr>
              <a:t>College,Salary</a:t>
            </a:r>
            <a:r>
              <a:rPr lang="en-US" sz="1600" b="1" dirty="0">
                <a:latin typeface="Arial" panose="020B0604020202020204" pitchFamily="34" charset="0"/>
              </a:rPr>
              <a:t> of an individual are dependent on their </a:t>
            </a:r>
            <a:r>
              <a:rPr lang="en-US" sz="1600" b="1" dirty="0" err="1">
                <a:latin typeface="Arial" panose="020B0604020202020204" pitchFamily="34" charset="0"/>
              </a:rPr>
              <a:t>collegeGPA</a:t>
            </a:r>
            <a:r>
              <a:rPr lang="en-US" sz="1600" b="1" dirty="0">
                <a:latin typeface="Arial" panose="020B0604020202020204" pitchFamily="34" charset="0"/>
              </a:rPr>
              <a:t>, Senior software engineers are getting more salary and most of them work in Bangalore, Gender is not a barrier in salaries but college Tier depends highly on salary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71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600</Words>
  <Application>Microsoft Office PowerPoint</Application>
  <PresentationFormat>Widescreen</PresentationFormat>
  <Paragraphs>60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Libre Baskerville</vt:lpstr>
      <vt:lpstr>Lato Black</vt:lpstr>
      <vt:lpstr>SofiaPro</vt:lpstr>
      <vt:lpstr>Calibri</vt:lpstr>
      <vt:lpstr>Söhne</vt:lpstr>
      <vt:lpstr>Office Theme</vt:lpstr>
      <vt:lpstr>PowerPoint Presentation</vt:lpstr>
      <vt:lpstr>PowerPoint Presentation</vt:lpstr>
      <vt:lpstr>Agenda  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Ayush Raj</cp:lastModifiedBy>
  <cp:revision>3</cp:revision>
  <dcterms:created xsi:type="dcterms:W3CDTF">2021-02-16T05:19:01Z</dcterms:created>
  <dcterms:modified xsi:type="dcterms:W3CDTF">2024-02-22T20:53:45Z</dcterms:modified>
</cp:coreProperties>
</file>