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230" y="366886"/>
            <a:ext cx="3994939" cy="45067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140" y="132587"/>
            <a:ext cx="2103120" cy="8275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08963" y="1468627"/>
            <a:ext cx="3247390" cy="263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13401" y="1405102"/>
            <a:ext cx="3033395" cy="276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46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675" y="5841"/>
            <a:ext cx="7892415" cy="940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7797" y="878204"/>
            <a:ext cx="5031105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6400" y="665987"/>
            <a:ext cx="7189089" cy="1361270"/>
          </a:xfrm>
          <a:prstGeom prst="rect">
            <a:avLst/>
          </a:prstGeom>
          <a:ln w="76198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R="238125" algn="r">
              <a:lnSpc>
                <a:spcPct val="100000"/>
              </a:lnSpc>
              <a:spcBef>
                <a:spcPts val="55"/>
              </a:spcBef>
            </a:pPr>
            <a:r>
              <a:rPr lang="en-IN" sz="4800" b="1" dirty="0">
                <a:latin typeface="Trebuchet MS"/>
                <a:cs typeface="Trebuchet MS"/>
              </a:rPr>
              <a:t>Supply Chain Analytics - </a:t>
            </a:r>
            <a:r>
              <a:rPr lang="en-IN" sz="4000" b="1" dirty="0">
                <a:latin typeface="Trebuchet MS"/>
                <a:cs typeface="Trebuchet MS"/>
              </a:rPr>
              <a:t>Late Delivery Risk Prediction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1023" y="4019550"/>
            <a:ext cx="5183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spc="-145" dirty="0">
                <a:latin typeface="Tahoma"/>
                <a:cs typeface="Tahoma"/>
              </a:rPr>
              <a:t>Shivendu Kishore &amp; </a:t>
            </a:r>
            <a:r>
              <a:rPr lang="en-IN" sz="2400" b="1" spc="-145" dirty="0" err="1">
                <a:latin typeface="Tahoma"/>
                <a:cs typeface="Tahoma"/>
              </a:rPr>
              <a:t>Ayush</a:t>
            </a:r>
            <a:r>
              <a:rPr lang="en-IN" sz="2400" b="1" spc="-145" dirty="0">
                <a:latin typeface="Tahoma"/>
                <a:cs typeface="Tahoma"/>
              </a:rPr>
              <a:t> Singh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1023" y="4497323"/>
            <a:ext cx="5183505" cy="19685"/>
          </a:xfrm>
          <a:custGeom>
            <a:avLst/>
            <a:gdLst/>
            <a:ahLst/>
            <a:cxnLst/>
            <a:rect l="l" t="t" r="r" b="b"/>
            <a:pathLst>
              <a:path w="5183505" h="19685">
                <a:moveTo>
                  <a:pt x="0" y="0"/>
                </a:moveTo>
                <a:lnTo>
                  <a:pt x="5182997" y="19303"/>
                </a:lnTo>
              </a:path>
            </a:pathLst>
          </a:custGeom>
          <a:ln w="76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444" y="85090"/>
            <a:ext cx="6774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/>
              <a:t>Let’s</a:t>
            </a:r>
            <a:r>
              <a:rPr sz="3600" spc="-560" dirty="0"/>
              <a:t> </a:t>
            </a:r>
            <a:r>
              <a:rPr sz="3600" spc="-180" dirty="0"/>
              <a:t>see</a:t>
            </a:r>
            <a:r>
              <a:rPr sz="3600" spc="-545" dirty="0"/>
              <a:t> </a:t>
            </a:r>
            <a:r>
              <a:rPr sz="3600" spc="-210" dirty="0"/>
              <a:t>how</a:t>
            </a:r>
            <a:r>
              <a:rPr sz="3600" spc="-590" dirty="0"/>
              <a:t> </a:t>
            </a:r>
            <a:r>
              <a:rPr sz="3600" spc="-150" dirty="0"/>
              <a:t>our</a:t>
            </a:r>
            <a:r>
              <a:rPr sz="3600" spc="-509" dirty="0"/>
              <a:t> </a:t>
            </a:r>
            <a:r>
              <a:rPr sz="3600" spc="-215" dirty="0"/>
              <a:t>model</a:t>
            </a:r>
            <a:r>
              <a:rPr sz="3600" spc="-535" dirty="0"/>
              <a:t> </a:t>
            </a:r>
            <a:r>
              <a:rPr sz="3600" spc="-130" dirty="0"/>
              <a:t>perform.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47797" y="878204"/>
            <a:ext cx="5662803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80" dirty="0"/>
              <a:t> </a:t>
            </a:r>
            <a:r>
              <a:rPr spc="-10" dirty="0"/>
              <a:t>confusion</a:t>
            </a:r>
            <a:r>
              <a:rPr spc="-85" dirty="0"/>
              <a:t> </a:t>
            </a:r>
            <a:r>
              <a:rPr spc="-10" dirty="0"/>
              <a:t>matrix</a:t>
            </a:r>
            <a:r>
              <a:rPr spc="-80" dirty="0"/>
              <a:t> </a:t>
            </a:r>
            <a:r>
              <a:rPr spc="-10" dirty="0"/>
              <a:t>show</a:t>
            </a:r>
            <a:r>
              <a:rPr spc="-100" dirty="0"/>
              <a:t> </a:t>
            </a:r>
            <a:r>
              <a:rPr spc="-50" dirty="0"/>
              <a:t>:</a:t>
            </a:r>
          </a:p>
          <a:p>
            <a:pPr marL="469900" marR="19050" indent="-320675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predicted</a:t>
            </a:r>
            <a:r>
              <a:rPr spc="-30" dirty="0"/>
              <a:t> </a:t>
            </a:r>
            <a:r>
              <a:rPr dirty="0"/>
              <a:t>delivery</a:t>
            </a:r>
            <a:r>
              <a:rPr spc="-10" dirty="0"/>
              <a:t> </a:t>
            </a:r>
            <a:r>
              <a:rPr dirty="0"/>
              <a:t>will</a:t>
            </a:r>
            <a:r>
              <a:rPr spc="-3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late</a:t>
            </a:r>
            <a:r>
              <a:rPr spc="-2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actually</a:t>
            </a:r>
            <a:r>
              <a:rPr spc="-20" dirty="0"/>
              <a:t> </a:t>
            </a:r>
            <a:r>
              <a:rPr dirty="0"/>
              <a:t>late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lang="en-IN" spc="-10" dirty="0"/>
              <a:t>54.04%</a:t>
            </a:r>
            <a:r>
              <a:rPr spc="-10" dirty="0"/>
              <a:t>. </a:t>
            </a:r>
            <a:endParaRPr lang="en-IN" spc="-10" dirty="0"/>
          </a:p>
          <a:p>
            <a:pPr marL="149225" marR="19050">
              <a:lnSpc>
                <a:spcPct val="100000"/>
              </a:lnSpc>
              <a:tabLst>
                <a:tab pos="469900" algn="l"/>
              </a:tabLst>
            </a:pPr>
            <a:r>
              <a:rPr lang="en-IN" spc="-10" dirty="0"/>
              <a:t>	</a:t>
            </a:r>
            <a:r>
              <a:rPr spc="-45" dirty="0"/>
              <a:t>(True</a:t>
            </a:r>
            <a:r>
              <a:rPr spc="-100" dirty="0"/>
              <a:t> </a:t>
            </a:r>
            <a:r>
              <a:rPr spc="-10" dirty="0"/>
              <a:t>Positive)</a:t>
            </a:r>
          </a:p>
          <a:p>
            <a:pPr marL="469900" marR="11430" indent="-320675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model</a:t>
            </a:r>
            <a:r>
              <a:rPr spc="5" dirty="0"/>
              <a:t> </a:t>
            </a:r>
            <a:r>
              <a:rPr dirty="0"/>
              <a:t>predicted delivery</a:t>
            </a:r>
            <a:r>
              <a:rPr spc="5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dirty="0"/>
              <a:t>not</a:t>
            </a:r>
            <a:r>
              <a:rPr spc="-5" dirty="0"/>
              <a:t> </a:t>
            </a:r>
            <a:r>
              <a:rPr dirty="0"/>
              <a:t>late</a:t>
            </a:r>
            <a:r>
              <a:rPr spc="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actually</a:t>
            </a:r>
            <a:r>
              <a:rPr spc="-5" dirty="0"/>
              <a:t> </a:t>
            </a:r>
            <a:r>
              <a:rPr dirty="0"/>
              <a:t>late</a:t>
            </a:r>
            <a:r>
              <a:rPr spc="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lang="en-IN" spc="-10" dirty="0"/>
              <a:t>0.77%</a:t>
            </a:r>
            <a:r>
              <a:rPr spc="-10" dirty="0"/>
              <a:t>. </a:t>
            </a:r>
            <a:endParaRPr lang="en-IN" spc="-10" dirty="0"/>
          </a:p>
          <a:p>
            <a:pPr marL="149225" marR="11430">
              <a:lnSpc>
                <a:spcPct val="100000"/>
              </a:lnSpc>
              <a:tabLst>
                <a:tab pos="469900" algn="l"/>
              </a:tabLst>
            </a:pPr>
            <a:r>
              <a:rPr lang="en-IN" spc="-10" dirty="0"/>
              <a:t>	</a:t>
            </a:r>
            <a:r>
              <a:rPr spc="-30" dirty="0"/>
              <a:t>(False</a:t>
            </a:r>
            <a:r>
              <a:rPr spc="-60" dirty="0"/>
              <a:t> </a:t>
            </a:r>
            <a:r>
              <a:rPr spc="-10" dirty="0"/>
              <a:t>Negative)</a:t>
            </a:r>
          </a:p>
          <a:p>
            <a:pPr marL="469900" marR="5080" indent="-320675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model</a:t>
            </a:r>
            <a:r>
              <a:rPr spc="-65" dirty="0"/>
              <a:t> </a:t>
            </a:r>
            <a:r>
              <a:rPr spc="-10" dirty="0"/>
              <a:t>predicted</a:t>
            </a:r>
            <a:r>
              <a:rPr spc="-40" dirty="0"/>
              <a:t> </a:t>
            </a:r>
            <a:r>
              <a:rPr spc="-10" dirty="0"/>
              <a:t>delivery</a:t>
            </a:r>
            <a:r>
              <a:rPr spc="-50" dirty="0"/>
              <a:t> </a:t>
            </a:r>
            <a:r>
              <a:rPr dirty="0"/>
              <a:t>will</a:t>
            </a:r>
            <a:r>
              <a:rPr spc="-80" dirty="0"/>
              <a:t> </a:t>
            </a:r>
            <a:r>
              <a:rPr dirty="0"/>
              <a:t>late</a:t>
            </a:r>
            <a:r>
              <a:rPr spc="-50" dirty="0"/>
              <a:t> </a:t>
            </a:r>
            <a:r>
              <a:rPr spc="-20" dirty="0"/>
              <a:t>and</a:t>
            </a:r>
            <a:r>
              <a:rPr spc="-70" dirty="0"/>
              <a:t> </a:t>
            </a:r>
            <a:r>
              <a:rPr spc="-10" dirty="0"/>
              <a:t>actually</a:t>
            </a:r>
            <a:r>
              <a:rPr spc="-65" dirty="0"/>
              <a:t> </a:t>
            </a:r>
            <a:r>
              <a:rPr spc="-10" dirty="0"/>
              <a:t>not</a:t>
            </a:r>
            <a:r>
              <a:rPr spc="-60" dirty="0"/>
              <a:t> </a:t>
            </a:r>
            <a:r>
              <a:rPr dirty="0"/>
              <a:t>is</a:t>
            </a:r>
            <a:r>
              <a:rPr lang="en-IN" spc="-60" dirty="0"/>
              <a:t> </a:t>
            </a:r>
            <a:r>
              <a:rPr lang="en-IN" spc="-10" dirty="0"/>
              <a:t>1.72%</a:t>
            </a:r>
            <a:r>
              <a:rPr spc="-10" dirty="0"/>
              <a:t>.</a:t>
            </a:r>
            <a:endParaRPr lang="en-IN" spc="-90" dirty="0"/>
          </a:p>
          <a:p>
            <a:pPr marL="149225" marR="5080">
              <a:lnSpc>
                <a:spcPct val="100000"/>
              </a:lnSpc>
              <a:tabLst>
                <a:tab pos="469900" algn="l"/>
              </a:tabLst>
            </a:pPr>
            <a:r>
              <a:rPr lang="en-IN" spc="-90" dirty="0"/>
              <a:t>	</a:t>
            </a:r>
            <a:r>
              <a:rPr spc="-10" dirty="0"/>
              <a:t>(False Positive)</a:t>
            </a:r>
          </a:p>
          <a:p>
            <a:pPr marL="469900" marR="6350" indent="-32067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/>
              <a:t>The</a:t>
            </a:r>
            <a:r>
              <a:rPr spc="125" dirty="0"/>
              <a:t> </a:t>
            </a:r>
            <a:r>
              <a:rPr dirty="0"/>
              <a:t>model</a:t>
            </a:r>
            <a:r>
              <a:rPr spc="110" dirty="0"/>
              <a:t> </a:t>
            </a:r>
            <a:r>
              <a:rPr dirty="0"/>
              <a:t>predicted</a:t>
            </a:r>
            <a:r>
              <a:rPr spc="135" dirty="0"/>
              <a:t> </a:t>
            </a:r>
            <a:r>
              <a:rPr dirty="0"/>
              <a:t>delivery</a:t>
            </a:r>
            <a:r>
              <a:rPr spc="120" dirty="0"/>
              <a:t> </a:t>
            </a:r>
            <a:r>
              <a:rPr dirty="0"/>
              <a:t>will</a:t>
            </a:r>
            <a:r>
              <a:rPr spc="105" dirty="0"/>
              <a:t> </a:t>
            </a:r>
            <a:r>
              <a:rPr dirty="0"/>
              <a:t>not</a:t>
            </a:r>
            <a:r>
              <a:rPr spc="110" dirty="0"/>
              <a:t> </a:t>
            </a:r>
            <a:r>
              <a:rPr dirty="0"/>
              <a:t>late</a:t>
            </a:r>
            <a:r>
              <a:rPr spc="125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dirty="0"/>
              <a:t>actually</a:t>
            </a:r>
            <a:r>
              <a:rPr spc="125" dirty="0"/>
              <a:t> </a:t>
            </a:r>
            <a:r>
              <a:rPr dirty="0"/>
              <a:t>not</a:t>
            </a:r>
            <a:r>
              <a:rPr spc="114" dirty="0"/>
              <a:t> </a:t>
            </a:r>
            <a:r>
              <a:rPr dirty="0"/>
              <a:t>late</a:t>
            </a:r>
            <a:r>
              <a:rPr spc="110" dirty="0"/>
              <a:t> </a:t>
            </a:r>
            <a:r>
              <a:rPr spc="-25" dirty="0"/>
              <a:t>is </a:t>
            </a:r>
            <a:r>
              <a:rPr lang="en-IN" spc="-10" dirty="0"/>
              <a:t>43.48%</a:t>
            </a:r>
            <a:r>
              <a:rPr spc="-10" dirty="0"/>
              <a:t>.</a:t>
            </a:r>
            <a:r>
              <a:rPr spc="-85" dirty="0"/>
              <a:t> </a:t>
            </a:r>
            <a:r>
              <a:rPr spc="-45" dirty="0"/>
              <a:t>(True</a:t>
            </a:r>
            <a:r>
              <a:rPr spc="-75" dirty="0"/>
              <a:t> </a:t>
            </a:r>
            <a:r>
              <a:rPr spc="-10" dirty="0"/>
              <a:t>Negative)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5803" y="3497960"/>
            <a:ext cx="504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ROC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Curvers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show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our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model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success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rate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distinct</a:t>
            </a:r>
            <a:r>
              <a:rPr sz="1200" spc="-35" dirty="0">
                <a:latin typeface="Tahoma"/>
                <a:cs typeface="Tahoma"/>
              </a:rPr>
              <a:t> True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Positive</a:t>
            </a:r>
            <a:r>
              <a:rPr sz="1200" spc="-25" dirty="0">
                <a:latin typeface="Tahoma"/>
                <a:cs typeface="Tahoma"/>
              </a:rPr>
              <a:t> and </a:t>
            </a:r>
            <a:r>
              <a:rPr sz="1200" dirty="0">
                <a:latin typeface="Tahoma"/>
                <a:cs typeface="Tahoma"/>
              </a:rPr>
              <a:t>True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Negative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lang="en-IN" sz="1200" spc="-45" dirty="0">
                <a:latin typeface="Tahoma"/>
                <a:cs typeface="Tahoma"/>
              </a:rPr>
              <a:t>97</a:t>
            </a:r>
            <a:r>
              <a:rPr sz="1200" spc="-45" dirty="0">
                <a:latin typeface="Tahoma"/>
                <a:cs typeface="Tahoma"/>
              </a:rPr>
              <a:t>%. </a:t>
            </a:r>
            <a:r>
              <a:rPr sz="1200" dirty="0">
                <a:latin typeface="Tahoma"/>
                <a:cs typeface="Tahoma"/>
              </a:rPr>
              <a:t>With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F1-</a:t>
            </a:r>
            <a:r>
              <a:rPr sz="1200" dirty="0">
                <a:latin typeface="Tahoma"/>
                <a:cs typeface="Tahoma"/>
              </a:rPr>
              <a:t>Score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(the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harmony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between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precision </a:t>
            </a:r>
            <a:r>
              <a:rPr sz="1200" spc="-20" dirty="0">
                <a:latin typeface="Tahoma"/>
                <a:cs typeface="Tahoma"/>
              </a:rPr>
              <a:t>and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recall)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is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lang="en-IN" sz="1200" spc="-10" dirty="0">
                <a:latin typeface="Tahoma"/>
                <a:cs typeface="Tahoma"/>
              </a:rPr>
              <a:t>98</a:t>
            </a:r>
            <a:r>
              <a:rPr sz="1200" spc="-10" dirty="0">
                <a:latin typeface="Tahoma"/>
                <a:cs typeface="Tahoma"/>
              </a:rPr>
              <a:t>%.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1D3BC-1DA7-4090-ACE6-B67BCC12B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0" y="742950"/>
            <a:ext cx="2371199" cy="2357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C09F77-B73C-4C9E-AA94-45E267E17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72095"/>
            <a:ext cx="2575221" cy="2138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444" y="92709"/>
            <a:ext cx="646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Now</a:t>
            </a:r>
            <a:r>
              <a:rPr spc="-310" dirty="0"/>
              <a:t> </a:t>
            </a:r>
            <a:r>
              <a:rPr spc="-125" dirty="0"/>
              <a:t>let’s</a:t>
            </a:r>
            <a:r>
              <a:rPr spc="-295" dirty="0"/>
              <a:t> </a:t>
            </a:r>
            <a:r>
              <a:rPr spc="-110" dirty="0"/>
              <a:t>talk</a:t>
            </a:r>
            <a:r>
              <a:rPr spc="-305" dirty="0"/>
              <a:t> </a:t>
            </a:r>
            <a:r>
              <a:rPr spc="-140" dirty="0"/>
              <a:t>with</a:t>
            </a:r>
            <a:r>
              <a:rPr spc="-305" dirty="0"/>
              <a:t> </a:t>
            </a:r>
            <a:r>
              <a:rPr spc="-110" dirty="0"/>
              <a:t>our</a:t>
            </a:r>
            <a:r>
              <a:rPr spc="-305" dirty="0"/>
              <a:t> </a:t>
            </a:r>
            <a:r>
              <a:rPr spc="-175" dirty="0"/>
              <a:t>machine</a:t>
            </a:r>
            <a:r>
              <a:rPr spc="-370" dirty="0"/>
              <a:t> </a:t>
            </a:r>
            <a:r>
              <a:rPr spc="-155" dirty="0"/>
              <a:t>learning</a:t>
            </a:r>
            <a:r>
              <a:rPr spc="-320" dirty="0"/>
              <a:t> </a:t>
            </a:r>
            <a:r>
              <a:rPr spc="-10" dirty="0"/>
              <a:t>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4651" y="3293301"/>
            <a:ext cx="3467735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From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the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feature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importance,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know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that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highest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four </a:t>
            </a:r>
            <a:r>
              <a:rPr sz="1000" dirty="0">
                <a:latin typeface="Tahoma"/>
                <a:cs typeface="Tahoma"/>
              </a:rPr>
              <a:t>importance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variable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that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help</a:t>
            </a:r>
            <a:r>
              <a:rPr sz="1000" spc="1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our</a:t>
            </a:r>
            <a:r>
              <a:rPr sz="1000" spc="1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model</a:t>
            </a:r>
            <a:r>
              <a:rPr sz="1000" spc="16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1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determine</a:t>
            </a:r>
            <a:r>
              <a:rPr sz="1000" spc="17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late </a:t>
            </a:r>
            <a:r>
              <a:rPr sz="1000" spc="-10" dirty="0">
                <a:latin typeface="Tahoma"/>
                <a:cs typeface="Tahoma"/>
              </a:rPr>
              <a:t>delivery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risk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  <a:p>
            <a:pPr marL="469265" indent="-30416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000" spc="-25" dirty="0">
                <a:latin typeface="Tahoma"/>
                <a:cs typeface="Tahoma"/>
              </a:rPr>
              <a:t>Shipping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Mode</a:t>
            </a:r>
            <a:endParaRPr sz="1000" dirty="0">
              <a:latin typeface="Tahoma"/>
              <a:cs typeface="Tahoma"/>
            </a:endParaRPr>
          </a:p>
          <a:p>
            <a:pPr marL="469265" indent="-30416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000" dirty="0">
                <a:latin typeface="Tahoma"/>
                <a:cs typeface="Tahoma"/>
              </a:rPr>
              <a:t>Order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lang="en-IN" sz="1000" spc="-20" dirty="0">
                <a:latin typeface="Tahoma"/>
                <a:cs typeface="Tahoma"/>
              </a:rPr>
              <a:t>Status</a:t>
            </a:r>
            <a:endParaRPr sz="1000" dirty="0">
              <a:latin typeface="Tahoma"/>
              <a:cs typeface="Tahoma"/>
            </a:endParaRPr>
          </a:p>
          <a:p>
            <a:pPr marL="469265" indent="-30416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lang="en-IN" sz="1000" dirty="0">
                <a:latin typeface="Tahoma"/>
                <a:cs typeface="Tahoma"/>
              </a:rPr>
              <a:t>Payment Type</a:t>
            </a:r>
            <a:endParaRPr sz="10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All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following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result really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make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sense. 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156" y="3276345"/>
            <a:ext cx="3465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From</a:t>
            </a:r>
            <a:r>
              <a:rPr sz="1200" spc="1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lang="en-IN" sz="1200" spc="204" dirty="0">
                <a:latin typeface="Tahoma"/>
                <a:cs typeface="Tahoma"/>
              </a:rPr>
              <a:t>feature importance </a:t>
            </a:r>
            <a:r>
              <a:rPr sz="1200" dirty="0">
                <a:latin typeface="Tahoma"/>
                <a:cs typeface="Tahoma"/>
              </a:rPr>
              <a:t>plot,</a:t>
            </a:r>
            <a:r>
              <a:rPr sz="1200" spc="1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we</a:t>
            </a:r>
            <a:r>
              <a:rPr sz="1200" spc="2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know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even</a:t>
            </a:r>
            <a:r>
              <a:rPr sz="1200" spc="80" dirty="0">
                <a:latin typeface="Tahoma"/>
                <a:cs typeface="Tahoma"/>
              </a:rPr>
              <a:t>  </a:t>
            </a:r>
            <a:r>
              <a:rPr sz="1200" dirty="0">
                <a:latin typeface="Tahoma"/>
                <a:cs typeface="Tahoma"/>
              </a:rPr>
              <a:t>there</a:t>
            </a:r>
            <a:r>
              <a:rPr sz="1200" spc="80" dirty="0">
                <a:latin typeface="Tahoma"/>
                <a:cs typeface="Tahoma"/>
              </a:rPr>
              <a:t>  </a:t>
            </a:r>
            <a:r>
              <a:rPr sz="1200" dirty="0">
                <a:latin typeface="Tahoma"/>
                <a:cs typeface="Tahoma"/>
              </a:rPr>
              <a:t>are</a:t>
            </a:r>
            <a:r>
              <a:rPr sz="1200" spc="85" dirty="0">
                <a:latin typeface="Tahoma"/>
                <a:cs typeface="Tahoma"/>
              </a:rPr>
              <a:t>  </a:t>
            </a:r>
            <a:r>
              <a:rPr sz="1200" dirty="0">
                <a:latin typeface="Tahoma"/>
                <a:cs typeface="Tahoma"/>
              </a:rPr>
              <a:t>many</a:t>
            </a:r>
            <a:r>
              <a:rPr sz="1200" spc="80" dirty="0">
                <a:latin typeface="Tahoma"/>
                <a:cs typeface="Tahoma"/>
              </a:rPr>
              <a:t>  </a:t>
            </a:r>
            <a:r>
              <a:rPr sz="1200" dirty="0">
                <a:latin typeface="Tahoma"/>
                <a:cs typeface="Tahoma"/>
              </a:rPr>
              <a:t>factor</a:t>
            </a:r>
            <a:r>
              <a:rPr sz="1200" spc="85" dirty="0">
                <a:latin typeface="Tahoma"/>
                <a:cs typeface="Tahoma"/>
              </a:rPr>
              <a:t> 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80" dirty="0">
                <a:latin typeface="Tahoma"/>
                <a:cs typeface="Tahoma"/>
              </a:rPr>
              <a:t>  </a:t>
            </a:r>
            <a:r>
              <a:rPr sz="1200" dirty="0">
                <a:latin typeface="Tahoma"/>
                <a:cs typeface="Tahoma"/>
              </a:rPr>
              <a:t>impact</a:t>
            </a:r>
            <a:r>
              <a:rPr sz="1200" spc="85" dirty="0">
                <a:latin typeface="Tahoma"/>
                <a:cs typeface="Tahoma"/>
              </a:rPr>
              <a:t>  </a:t>
            </a:r>
            <a:r>
              <a:rPr sz="1200" spc="-20" dirty="0">
                <a:latin typeface="Tahoma"/>
                <a:cs typeface="Tahoma"/>
              </a:rPr>
              <a:t>late </a:t>
            </a:r>
            <a:r>
              <a:rPr sz="1200" dirty="0">
                <a:latin typeface="Tahoma"/>
                <a:cs typeface="Tahoma"/>
              </a:rPr>
              <a:t>delivery,</a:t>
            </a:r>
            <a:r>
              <a:rPr sz="1200" spc="3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3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higher</a:t>
            </a:r>
            <a:r>
              <a:rPr sz="1200" spc="3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effect</a:t>
            </a:r>
            <a:r>
              <a:rPr sz="1200" spc="30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comes</a:t>
            </a:r>
            <a:r>
              <a:rPr sz="1200" spc="3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from</a:t>
            </a:r>
            <a:r>
              <a:rPr sz="1200" spc="3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shipping </a:t>
            </a:r>
            <a:r>
              <a:rPr sz="1200" spc="-40" dirty="0">
                <a:latin typeface="Tahoma"/>
                <a:cs typeface="Tahoma"/>
              </a:rPr>
              <a:t>mode.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know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more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shipping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mode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get </a:t>
            </a:r>
            <a:r>
              <a:rPr sz="1200" dirty="0">
                <a:latin typeface="Tahoma"/>
                <a:cs typeface="Tahoma"/>
              </a:rPr>
              <a:t>used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by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company,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higher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chance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delivery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will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time.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4932E-D45B-4F6A-86C8-9AE9D2D5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25" y="596279"/>
            <a:ext cx="6703149" cy="25846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8167" rIns="0" bIns="0" rtlCol="0">
            <a:spAutoFit/>
          </a:bodyPr>
          <a:lstStyle/>
          <a:p>
            <a:pPr marL="82296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Last</a:t>
            </a:r>
            <a:r>
              <a:rPr spc="-325" dirty="0"/>
              <a:t> </a:t>
            </a:r>
            <a:r>
              <a:rPr spc="-114" dirty="0"/>
              <a:t>but</a:t>
            </a:r>
            <a:r>
              <a:rPr spc="-315" dirty="0"/>
              <a:t> </a:t>
            </a:r>
            <a:r>
              <a:rPr spc="-114" dirty="0"/>
              <a:t>not</a:t>
            </a:r>
            <a:r>
              <a:rPr spc="-295" dirty="0"/>
              <a:t> </a:t>
            </a:r>
            <a:r>
              <a:rPr spc="-145" dirty="0"/>
              <a:t>least,</a:t>
            </a:r>
            <a:r>
              <a:rPr spc="-340" dirty="0"/>
              <a:t> </a:t>
            </a:r>
            <a:r>
              <a:rPr spc="-165" dirty="0"/>
              <a:t>improvement</a:t>
            </a:r>
            <a:r>
              <a:rPr spc="-315" dirty="0"/>
              <a:t> </a:t>
            </a:r>
            <a:r>
              <a:rPr spc="-10" dirty="0"/>
              <a:t>step!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6134"/>
            <a:ext cx="9143999" cy="4789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9546" y="1012952"/>
            <a:ext cx="7858759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Tahoma"/>
                <a:cs typeface="Tahoma"/>
              </a:rPr>
              <a:t>From</a:t>
            </a:r>
            <a:r>
              <a:rPr sz="1200" b="1" spc="-13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the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EDA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and</a:t>
            </a:r>
            <a:r>
              <a:rPr sz="1200" b="1" spc="-180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maching</a:t>
            </a:r>
            <a:r>
              <a:rPr sz="1200" b="1" spc="-14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learning</a:t>
            </a:r>
            <a:r>
              <a:rPr sz="1200" b="1" spc="-100" dirty="0">
                <a:latin typeface="Tahoma"/>
                <a:cs typeface="Tahoma"/>
              </a:rPr>
              <a:t> modelling,</a:t>
            </a:r>
            <a:r>
              <a:rPr sz="1200" b="1" spc="-8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can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formulate</a:t>
            </a:r>
            <a:r>
              <a:rPr sz="1200" b="1" spc="-85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recommendation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like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: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ahoma"/>
              <a:cs typeface="Tahoma"/>
            </a:endParaRPr>
          </a:p>
          <a:p>
            <a:pPr marL="469900" marR="5080" indent="-32004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  <a:tab pos="473709" algn="l"/>
              </a:tabLst>
            </a:pPr>
            <a:r>
              <a:rPr sz="1200" dirty="0">
                <a:latin typeface="Tahoma"/>
                <a:cs typeface="Tahoma"/>
              </a:rPr>
              <a:t>	</a:t>
            </a:r>
            <a:r>
              <a:rPr sz="1200" b="1" dirty="0">
                <a:latin typeface="Tahoma"/>
                <a:cs typeface="Tahoma"/>
              </a:rPr>
              <a:t>Check the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possibility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of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closing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few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of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Shipping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mode.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We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found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that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the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Standard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Class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have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best </a:t>
            </a:r>
            <a:r>
              <a:rPr sz="1200" b="1" spc="-70" dirty="0">
                <a:latin typeface="Tahoma"/>
                <a:cs typeface="Tahoma"/>
              </a:rPr>
              <a:t>performance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amongst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all,</a:t>
            </a:r>
            <a:r>
              <a:rPr sz="1200" b="1" spc="-7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so</a:t>
            </a:r>
            <a:r>
              <a:rPr sz="1200" b="1" spc="-8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we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can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recommend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this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shipping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mode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for</a:t>
            </a:r>
            <a:r>
              <a:rPr sz="1200" b="1" spc="40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customer.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We</a:t>
            </a:r>
            <a:r>
              <a:rPr sz="1200" b="1" spc="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can </a:t>
            </a:r>
            <a:r>
              <a:rPr sz="1200" b="1" spc="-30" dirty="0">
                <a:latin typeface="Tahoma"/>
                <a:cs typeface="Tahoma"/>
              </a:rPr>
              <a:t>also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opening </a:t>
            </a:r>
            <a:r>
              <a:rPr sz="1200" b="1" spc="-100" dirty="0">
                <a:latin typeface="Tahoma"/>
                <a:cs typeface="Tahoma"/>
              </a:rPr>
              <a:t>partnership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with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third-</a:t>
            </a:r>
            <a:r>
              <a:rPr sz="1200" b="1" spc="-80" dirty="0">
                <a:latin typeface="Tahoma"/>
                <a:cs typeface="Tahoma"/>
              </a:rPr>
              <a:t>party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courier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with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more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sorting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-135" dirty="0">
                <a:latin typeface="Tahoma"/>
                <a:cs typeface="Tahoma"/>
              </a:rPr>
              <a:t>hub</a:t>
            </a:r>
            <a:r>
              <a:rPr sz="1200" b="1" spc="50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since</a:t>
            </a:r>
            <a:r>
              <a:rPr sz="1200" b="1" spc="45" dirty="0">
                <a:latin typeface="Tahoma"/>
                <a:cs typeface="Tahoma"/>
              </a:rPr>
              <a:t> </a:t>
            </a:r>
            <a:r>
              <a:rPr sz="1200" b="1" spc="-204" dirty="0">
                <a:latin typeface="Tahoma"/>
                <a:cs typeface="Tahoma"/>
              </a:rPr>
              <a:t>we</a:t>
            </a:r>
            <a:r>
              <a:rPr sz="1200" b="1" spc="120" dirty="0">
                <a:latin typeface="Tahoma"/>
                <a:cs typeface="Tahoma"/>
              </a:rPr>
              <a:t> </a:t>
            </a:r>
            <a:r>
              <a:rPr sz="1200" b="1" spc="-114" dirty="0">
                <a:latin typeface="Tahoma"/>
                <a:cs typeface="Tahoma"/>
              </a:rPr>
              <a:t>know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where</a:t>
            </a:r>
            <a:r>
              <a:rPr sz="1200" b="1" spc="50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the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potential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orders</a:t>
            </a:r>
            <a:r>
              <a:rPr sz="1200" b="1" spc="6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comes from.</a:t>
            </a:r>
            <a:endParaRPr sz="1200" dirty="0">
              <a:latin typeface="Tahoma"/>
              <a:cs typeface="Tahoma"/>
            </a:endParaRPr>
          </a:p>
          <a:p>
            <a:pPr marL="469900" marR="6985" indent="-320040" algn="just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3709" algn="l"/>
              </a:tabLst>
            </a:pP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70" dirty="0">
                <a:latin typeface="Tahoma"/>
                <a:cs typeface="Tahoma"/>
              </a:rPr>
              <a:t>Doing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more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analysis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for</a:t>
            </a:r>
            <a:r>
              <a:rPr sz="1200" b="1" spc="-8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characteristic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of</a:t>
            </a:r>
            <a:r>
              <a:rPr sz="1200" b="1" spc="-8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the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customer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city.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From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the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modelling</a:t>
            </a:r>
            <a:r>
              <a:rPr sz="1200" b="1" dirty="0">
                <a:latin typeface="Tahoma"/>
                <a:cs typeface="Tahoma"/>
              </a:rPr>
              <a:t> we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know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that</a:t>
            </a:r>
            <a:r>
              <a:rPr sz="1200" b="1" dirty="0">
                <a:latin typeface="Tahoma"/>
                <a:cs typeface="Tahoma"/>
              </a:rPr>
              <a:t> city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more </a:t>
            </a:r>
            <a:r>
              <a:rPr sz="1200" b="1" spc="-90" dirty="0">
                <a:latin typeface="Tahoma"/>
                <a:cs typeface="Tahoma"/>
              </a:rPr>
              <a:t>important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than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country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165" dirty="0">
                <a:latin typeface="Tahoma"/>
                <a:cs typeface="Tahoma"/>
              </a:rPr>
              <a:t>and</a:t>
            </a:r>
            <a:r>
              <a:rPr sz="1200" b="1" spc="8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region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170" dirty="0">
                <a:latin typeface="Tahoma"/>
                <a:cs typeface="Tahoma"/>
              </a:rPr>
              <a:t>in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terms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155" dirty="0">
                <a:latin typeface="Tahoma"/>
                <a:cs typeface="Tahoma"/>
              </a:rPr>
              <a:t>of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predicting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late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delivery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risk.</a:t>
            </a:r>
            <a:r>
              <a:rPr sz="1200" b="1" spc="6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Therefore,</a:t>
            </a:r>
            <a:r>
              <a:rPr sz="1200" b="1" spc="8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there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200" b="1" spc="-180" dirty="0">
                <a:latin typeface="Tahoma"/>
                <a:cs typeface="Tahoma"/>
              </a:rPr>
              <a:t>is</a:t>
            </a:r>
            <a:r>
              <a:rPr sz="1200" b="1" spc="95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possibility</a:t>
            </a:r>
            <a:r>
              <a:rPr sz="1200" b="1" spc="8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that </a:t>
            </a:r>
            <a:r>
              <a:rPr sz="1200" b="1" spc="-95" dirty="0">
                <a:latin typeface="Tahoma"/>
                <a:cs typeface="Tahoma"/>
              </a:rPr>
              <a:t>the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distance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is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not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160" dirty="0">
                <a:latin typeface="Tahoma"/>
                <a:cs typeface="Tahoma"/>
              </a:rPr>
              <a:t>so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important.</a:t>
            </a:r>
            <a:r>
              <a:rPr sz="1200" b="1" spc="4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How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about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the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road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condition?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Weather</a:t>
            </a:r>
            <a:r>
              <a:rPr sz="1200" b="1" spc="45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climate?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or</a:t>
            </a:r>
            <a:r>
              <a:rPr sz="1200" b="1" spc="40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anything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else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that</a:t>
            </a:r>
            <a:r>
              <a:rPr sz="1200" b="1" spc="60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can </a:t>
            </a:r>
            <a:r>
              <a:rPr sz="1200" b="1" spc="-80" dirty="0">
                <a:latin typeface="Tahoma"/>
                <a:cs typeface="Tahoma"/>
              </a:rPr>
              <a:t>determine</a:t>
            </a:r>
            <a:r>
              <a:rPr sz="1200" b="1" spc="-14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late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delivery</a:t>
            </a:r>
            <a:r>
              <a:rPr sz="1200" b="1" spc="-13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risk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on</a:t>
            </a:r>
            <a:r>
              <a:rPr sz="1200" b="1" spc="-14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potential</a:t>
            </a:r>
            <a:r>
              <a:rPr sz="1200" b="1" spc="-130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city.</a:t>
            </a:r>
            <a:endParaRPr sz="1200" dirty="0">
              <a:latin typeface="Tahoma"/>
              <a:cs typeface="Tahoma"/>
            </a:endParaRPr>
          </a:p>
          <a:p>
            <a:pPr marL="469900" marR="22225" indent="-320040" algn="just">
              <a:lnSpc>
                <a:spcPct val="100000"/>
              </a:lnSpc>
              <a:buFont typeface="Microsoft Sans Serif"/>
              <a:buChar char="●"/>
              <a:tabLst>
                <a:tab pos="469900" algn="l"/>
                <a:tab pos="473709" algn="l"/>
              </a:tabLst>
            </a:pP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100" dirty="0">
                <a:latin typeface="Tahoma"/>
                <a:cs typeface="Tahoma"/>
              </a:rPr>
              <a:t>Initiate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114" dirty="0">
                <a:latin typeface="Tahoma"/>
                <a:cs typeface="Tahoma"/>
              </a:rPr>
              <a:t>movement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grouping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for </a:t>
            </a:r>
            <a:r>
              <a:rPr sz="1200" b="1" spc="-70" dirty="0">
                <a:latin typeface="Tahoma"/>
                <a:cs typeface="Tahoma"/>
              </a:rPr>
              <a:t>all</a:t>
            </a:r>
            <a:r>
              <a:rPr sz="1200" b="1" spc="50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Category.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From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the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modelling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180" dirty="0">
                <a:latin typeface="Tahoma"/>
                <a:cs typeface="Tahoma"/>
              </a:rPr>
              <a:t>we</a:t>
            </a:r>
            <a:r>
              <a:rPr sz="1200" b="1" spc="95" dirty="0">
                <a:latin typeface="Tahoma"/>
                <a:cs typeface="Tahoma"/>
              </a:rPr>
              <a:t> </a:t>
            </a:r>
            <a:r>
              <a:rPr sz="1200" b="1" spc="-114" dirty="0">
                <a:latin typeface="Tahoma"/>
                <a:cs typeface="Tahoma"/>
              </a:rPr>
              <a:t>know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that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Category</a:t>
            </a:r>
            <a:r>
              <a:rPr sz="1200" b="1" spc="60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is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also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have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higher </a:t>
            </a:r>
            <a:r>
              <a:rPr sz="1200" b="1" spc="-50" dirty="0">
                <a:latin typeface="Tahoma"/>
                <a:cs typeface="Tahoma"/>
              </a:rPr>
              <a:t>importance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in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determine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lang="en-IN" sz="1200" b="1" spc="-15" dirty="0">
                <a:latin typeface="Tahoma"/>
                <a:cs typeface="Tahoma"/>
              </a:rPr>
              <a:t>late delivery risk</a:t>
            </a:r>
            <a:r>
              <a:rPr sz="1200" b="1" dirty="0">
                <a:latin typeface="Tahoma"/>
                <a:cs typeface="Tahoma"/>
              </a:rPr>
              <a:t>.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Therefore,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we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can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make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movement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grouping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to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FAST,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MED,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and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SLOW </a:t>
            </a:r>
            <a:r>
              <a:rPr sz="1200" b="1" spc="-120" dirty="0">
                <a:latin typeface="Tahoma"/>
                <a:cs typeface="Tahoma"/>
              </a:rPr>
              <a:t>movement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for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the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Category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that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company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114" dirty="0">
                <a:latin typeface="Tahoma"/>
                <a:cs typeface="Tahoma"/>
              </a:rPr>
              <a:t>handle.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210" dirty="0">
                <a:latin typeface="Tahoma"/>
                <a:cs typeface="Tahoma"/>
              </a:rPr>
              <a:t>So</a:t>
            </a:r>
            <a:r>
              <a:rPr sz="1200" b="1" spc="125" dirty="0">
                <a:latin typeface="Tahoma"/>
                <a:cs typeface="Tahoma"/>
              </a:rPr>
              <a:t> </a:t>
            </a:r>
            <a:r>
              <a:rPr sz="1200" b="1" spc="-215" dirty="0">
                <a:latin typeface="Tahoma"/>
                <a:cs typeface="Tahoma"/>
              </a:rPr>
              <a:t>we</a:t>
            </a:r>
            <a:r>
              <a:rPr sz="1200" b="1" spc="125" dirty="0">
                <a:latin typeface="Tahoma"/>
                <a:cs typeface="Tahoma"/>
              </a:rPr>
              <a:t> </a:t>
            </a:r>
            <a:r>
              <a:rPr sz="1200" b="1" spc="-140" dirty="0">
                <a:latin typeface="Tahoma"/>
                <a:cs typeface="Tahoma"/>
              </a:rPr>
              <a:t>can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prepare</a:t>
            </a:r>
            <a:r>
              <a:rPr sz="1200" b="1" spc="50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the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more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effective</a:t>
            </a:r>
            <a:r>
              <a:rPr sz="1200" b="1" spc="10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layout</a:t>
            </a:r>
            <a:r>
              <a:rPr sz="1200" b="1" spc="6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for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outbound </a:t>
            </a:r>
            <a:r>
              <a:rPr sz="1200" b="1" spc="-95" dirty="0">
                <a:latin typeface="Tahoma"/>
                <a:cs typeface="Tahoma"/>
              </a:rPr>
              <a:t>staging</a:t>
            </a:r>
            <a:r>
              <a:rPr sz="1200" b="1" spc="-19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to</a:t>
            </a:r>
            <a:r>
              <a:rPr sz="1200" b="1" spc="-110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minimize</a:t>
            </a:r>
            <a:r>
              <a:rPr sz="1200" b="1" spc="-14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the</a:t>
            </a:r>
            <a:r>
              <a:rPr sz="1200" b="1" spc="-14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lead</a:t>
            </a:r>
            <a:r>
              <a:rPr sz="1200" b="1" spc="-145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time</a:t>
            </a:r>
            <a:r>
              <a:rPr sz="1200" b="1" spc="-114" dirty="0">
                <a:latin typeface="Tahoma"/>
                <a:cs typeface="Tahoma"/>
              </a:rPr>
              <a:t> </a:t>
            </a:r>
            <a:r>
              <a:rPr sz="1200" b="1" spc="-45" dirty="0">
                <a:latin typeface="Tahoma"/>
                <a:cs typeface="Tahoma"/>
              </a:rPr>
              <a:t>for</a:t>
            </a:r>
            <a:r>
              <a:rPr sz="1200" b="1" spc="-10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order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processing.</a:t>
            </a:r>
            <a:endParaRPr sz="1200" dirty="0">
              <a:latin typeface="Tahoma"/>
              <a:cs typeface="Tahoma"/>
            </a:endParaRPr>
          </a:p>
          <a:p>
            <a:pPr marL="469900" marR="13970" indent="-32004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  <a:tab pos="473709" algn="l"/>
              </a:tabLst>
            </a:pPr>
            <a:r>
              <a:rPr sz="1200" dirty="0">
                <a:latin typeface="Tahoma"/>
                <a:cs typeface="Tahoma"/>
              </a:rPr>
              <a:t>	</a:t>
            </a:r>
            <a:r>
              <a:rPr sz="1200" b="1" spc="-80" dirty="0">
                <a:latin typeface="Tahoma"/>
                <a:cs typeface="Tahoma"/>
              </a:rPr>
              <a:t>Calculate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110" dirty="0">
                <a:latin typeface="Tahoma"/>
                <a:cs typeface="Tahoma"/>
              </a:rPr>
              <a:t>manpower</a:t>
            </a:r>
            <a:r>
              <a:rPr sz="1200" b="1" spc="25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more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efficiently.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As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215" dirty="0">
                <a:latin typeface="Tahoma"/>
                <a:cs typeface="Tahoma"/>
              </a:rPr>
              <a:t>we</a:t>
            </a:r>
            <a:r>
              <a:rPr sz="1200" b="1" spc="125" dirty="0">
                <a:latin typeface="Tahoma"/>
                <a:cs typeface="Tahoma"/>
              </a:rPr>
              <a:t> </a:t>
            </a:r>
            <a:r>
              <a:rPr sz="1200" b="1" spc="-135" dirty="0">
                <a:latin typeface="Tahoma"/>
                <a:cs typeface="Tahoma"/>
              </a:rPr>
              <a:t>can</a:t>
            </a:r>
            <a:r>
              <a:rPr sz="1200" b="1" spc="50" dirty="0">
                <a:latin typeface="Tahoma"/>
                <a:cs typeface="Tahoma"/>
              </a:rPr>
              <a:t> </a:t>
            </a:r>
            <a:r>
              <a:rPr sz="1200" b="1" spc="-120" dirty="0">
                <a:latin typeface="Tahoma"/>
                <a:cs typeface="Tahoma"/>
              </a:rPr>
              <a:t>see,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the</a:t>
            </a:r>
            <a:r>
              <a:rPr sz="1200" b="1" spc="40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order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200" b="1" spc="-85" dirty="0">
                <a:latin typeface="Tahoma"/>
                <a:cs typeface="Tahoma"/>
              </a:rPr>
              <a:t>quantity</a:t>
            </a:r>
            <a:r>
              <a:rPr sz="1200" b="1" spc="80" dirty="0">
                <a:latin typeface="Tahoma"/>
                <a:cs typeface="Tahoma"/>
              </a:rPr>
              <a:t> </a:t>
            </a:r>
            <a:r>
              <a:rPr sz="1200" b="1" spc="-155" dirty="0">
                <a:latin typeface="Tahoma"/>
                <a:cs typeface="Tahoma"/>
              </a:rPr>
              <a:t>is</a:t>
            </a:r>
            <a:r>
              <a:rPr sz="1200" b="1" spc="65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also</a:t>
            </a:r>
            <a:r>
              <a:rPr sz="1200" b="1" spc="35" dirty="0">
                <a:latin typeface="Tahoma"/>
                <a:cs typeface="Tahoma"/>
              </a:rPr>
              <a:t> </a:t>
            </a:r>
            <a:r>
              <a:rPr sz="1200" b="1" spc="-120" dirty="0">
                <a:latin typeface="Tahoma"/>
                <a:cs typeface="Tahoma"/>
              </a:rPr>
              <a:t>one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of</a:t>
            </a:r>
            <a:r>
              <a:rPr sz="1200" b="1" spc="40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important</a:t>
            </a:r>
            <a:r>
              <a:rPr sz="1200" b="1" spc="95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feature.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The </a:t>
            </a:r>
            <a:r>
              <a:rPr sz="1200" b="1" spc="-75" dirty="0">
                <a:latin typeface="Tahoma"/>
                <a:cs typeface="Tahoma"/>
              </a:rPr>
              <a:t>company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can</a:t>
            </a:r>
            <a:r>
              <a:rPr sz="1200" b="1" spc="-75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calculate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several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point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and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analyze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the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possibility</a:t>
            </a:r>
            <a:r>
              <a:rPr sz="1200" b="1" spc="-30" dirty="0">
                <a:latin typeface="Tahoma"/>
                <a:cs typeface="Tahoma"/>
              </a:rPr>
              <a:t> where </a:t>
            </a:r>
            <a:r>
              <a:rPr sz="1200" b="1" dirty="0">
                <a:latin typeface="Tahoma"/>
                <a:cs typeface="Tahoma"/>
              </a:rPr>
              <a:t>the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most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needed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for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additional </a:t>
            </a:r>
            <a:r>
              <a:rPr sz="1200" b="1" spc="-120" dirty="0">
                <a:latin typeface="Tahoma"/>
                <a:cs typeface="Tahoma"/>
              </a:rPr>
              <a:t>manpower.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Also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165" dirty="0">
                <a:latin typeface="Tahoma"/>
                <a:cs typeface="Tahoma"/>
              </a:rPr>
              <a:t>we</a:t>
            </a:r>
            <a:r>
              <a:rPr sz="1200" b="1" spc="75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can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add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the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facility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to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maximize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the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productivity</a:t>
            </a:r>
            <a:r>
              <a:rPr sz="1200" b="1" spc="4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like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conveyor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belt</a:t>
            </a:r>
            <a:r>
              <a:rPr sz="1200" b="1" spc="40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so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the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picker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could </a:t>
            </a:r>
            <a:r>
              <a:rPr sz="1200" b="1" spc="-75" dirty="0">
                <a:latin typeface="Tahoma"/>
                <a:cs typeface="Tahoma"/>
              </a:rPr>
              <a:t>deliver</a:t>
            </a:r>
            <a:r>
              <a:rPr sz="1200" b="1" spc="-90" dirty="0">
                <a:latin typeface="Tahoma"/>
                <a:cs typeface="Tahoma"/>
              </a:rPr>
              <a:t> </a:t>
            </a:r>
            <a:r>
              <a:rPr sz="1200" b="1" spc="-50" dirty="0">
                <a:latin typeface="Tahoma"/>
                <a:cs typeface="Tahoma"/>
              </a:rPr>
              <a:t>the</a:t>
            </a:r>
            <a:r>
              <a:rPr sz="1200" b="1" spc="-114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goods</a:t>
            </a:r>
            <a:r>
              <a:rPr sz="1200" b="1" spc="-19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to</a:t>
            </a:r>
            <a:r>
              <a:rPr sz="1200" b="1" spc="-95" dirty="0">
                <a:latin typeface="Tahoma"/>
                <a:cs typeface="Tahoma"/>
              </a:rPr>
              <a:t> packing</a:t>
            </a:r>
            <a:r>
              <a:rPr sz="1200" b="1" spc="-16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station</a:t>
            </a:r>
            <a:r>
              <a:rPr sz="1200" b="1" spc="-170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without</a:t>
            </a:r>
            <a:r>
              <a:rPr sz="1200" b="1" spc="-114" dirty="0">
                <a:latin typeface="Tahoma"/>
                <a:cs typeface="Tahoma"/>
              </a:rPr>
              <a:t> </a:t>
            </a:r>
            <a:r>
              <a:rPr sz="1200" b="1" spc="-80" dirty="0">
                <a:latin typeface="Tahoma"/>
                <a:cs typeface="Tahoma"/>
              </a:rPr>
              <a:t>actually</a:t>
            </a:r>
            <a:r>
              <a:rPr sz="1200" b="1" spc="-130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walking</a:t>
            </a:r>
            <a:r>
              <a:rPr sz="1200" b="1" spc="-12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there.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800" y="4179995"/>
            <a:ext cx="360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Comic Sans MS"/>
                <a:cs typeface="Comic Sans MS"/>
              </a:rPr>
              <a:t>Will move to coding!</a:t>
            </a:r>
            <a:endParaRPr spc="-10" dirty="0">
              <a:latin typeface="Comic Sans MS"/>
              <a:cs typeface="Comic Sans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FA9574-CA63-4B23-B3DC-06445C66D8BD}"/>
              </a:ext>
            </a:extLst>
          </p:cNvPr>
          <p:cNvSpPr/>
          <p:nvPr/>
        </p:nvSpPr>
        <p:spPr>
          <a:xfrm>
            <a:off x="2362200" y="819150"/>
            <a:ext cx="46015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spc="-10" dirty="0">
                <a:latin typeface="Comic Sans MS"/>
              </a:rPr>
              <a:t>Thank you</a:t>
            </a:r>
            <a:endParaRPr lang="en-I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476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46423"/>
                </a:solidFill>
                <a:latin typeface="Trebuchet MS"/>
                <a:cs typeface="Trebuchet MS"/>
              </a:rPr>
              <a:t>Business</a:t>
            </a:r>
            <a:r>
              <a:rPr sz="3600" spc="-15" dirty="0">
                <a:solidFill>
                  <a:srgbClr val="F46423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46423"/>
                </a:solidFill>
                <a:latin typeface="Trebuchet MS"/>
                <a:cs typeface="Trebuchet MS"/>
              </a:rPr>
              <a:t>Overview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483" y="1118362"/>
            <a:ext cx="4877918" cy="3176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Exposed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wave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Covid-</a:t>
            </a:r>
            <a:r>
              <a:rPr sz="1200" dirty="0">
                <a:latin typeface="Tahoma"/>
                <a:cs typeface="Tahoma"/>
              </a:rPr>
              <a:t>19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pandemic,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marketplace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industry experienced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exponential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surge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sales</a:t>
            </a:r>
            <a:r>
              <a:rPr lang="en-IN" sz="1200" spc="-30" dirty="0">
                <a:latin typeface="Tahoma"/>
                <a:cs typeface="Tahoma"/>
              </a:rPr>
              <a:t> it is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one</a:t>
            </a:r>
            <a:r>
              <a:rPr sz="1200" spc="-25" dirty="0">
                <a:latin typeface="Tahoma"/>
                <a:cs typeface="Tahoma"/>
              </a:rPr>
              <a:t> of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3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triggers</a:t>
            </a:r>
            <a:r>
              <a:rPr sz="1200" spc="3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3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ultimately</a:t>
            </a:r>
            <a:r>
              <a:rPr sz="1200" spc="3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encourages</a:t>
            </a:r>
            <a:r>
              <a:rPr sz="1200" spc="3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people</a:t>
            </a:r>
            <a:r>
              <a:rPr sz="1200" spc="3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3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shop</a:t>
            </a:r>
            <a:r>
              <a:rPr sz="1200" spc="3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online,</a:t>
            </a:r>
            <a:r>
              <a:rPr sz="1200" spc="3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which </a:t>
            </a:r>
            <a:r>
              <a:rPr sz="1200" dirty="0">
                <a:latin typeface="Tahoma"/>
                <a:cs typeface="Tahoma"/>
              </a:rPr>
              <a:t>ultimately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brings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benefits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certain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lines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business,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one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which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 </a:t>
            </a:r>
            <a:r>
              <a:rPr sz="1200" spc="-10" dirty="0">
                <a:latin typeface="Tahoma"/>
                <a:cs typeface="Tahoma"/>
              </a:rPr>
              <a:t>third-</a:t>
            </a:r>
            <a:r>
              <a:rPr sz="1200" dirty="0">
                <a:latin typeface="Tahoma"/>
                <a:cs typeface="Tahoma"/>
              </a:rPr>
              <a:t>party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logistics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service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provider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(Third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Party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Logistics).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Competition </a:t>
            </a:r>
            <a:r>
              <a:rPr sz="1200" spc="-25" dirty="0">
                <a:latin typeface="Tahoma"/>
                <a:cs typeface="Tahoma"/>
              </a:rPr>
              <a:t>among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logistics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service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providers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heating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up,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new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start-</a:t>
            </a:r>
            <a:r>
              <a:rPr sz="1200" dirty="0">
                <a:latin typeface="Tahoma"/>
                <a:cs typeface="Tahoma"/>
              </a:rPr>
              <a:t>ups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are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emerging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answer</a:t>
            </a:r>
            <a:r>
              <a:rPr sz="1200" spc="3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2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needs</a:t>
            </a:r>
            <a:r>
              <a:rPr sz="1200" spc="2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2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order</a:t>
            </a:r>
            <a:r>
              <a:rPr sz="1200" spc="2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fulfillment</a:t>
            </a:r>
            <a:r>
              <a:rPr sz="1200" spc="3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services.</a:t>
            </a:r>
            <a:r>
              <a:rPr sz="1200" spc="2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After</a:t>
            </a:r>
            <a:r>
              <a:rPr sz="1200" spc="2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2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pandemic </a:t>
            </a:r>
            <a:r>
              <a:rPr sz="1200" spc="-20" dirty="0">
                <a:latin typeface="Tahoma"/>
                <a:cs typeface="Tahoma"/>
              </a:rPr>
              <a:t>subsided,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 competition between logistics </a:t>
            </a:r>
            <a:r>
              <a:rPr sz="1200" spc="-10" dirty="0">
                <a:latin typeface="Tahoma"/>
                <a:cs typeface="Tahoma"/>
              </a:rPr>
              <a:t>companies </a:t>
            </a:r>
            <a:r>
              <a:rPr sz="1200" dirty="0">
                <a:latin typeface="Tahoma"/>
                <a:cs typeface="Tahoma"/>
              </a:rPr>
              <a:t>finally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tried to</a:t>
            </a:r>
            <a:r>
              <a:rPr sz="1200" spc="-10" dirty="0">
                <a:latin typeface="Tahoma"/>
                <a:cs typeface="Tahoma"/>
              </a:rPr>
              <a:t> offer </a:t>
            </a:r>
            <a:r>
              <a:rPr sz="1200" dirty="0">
                <a:latin typeface="Tahoma"/>
                <a:cs typeface="Tahoma"/>
              </a:rPr>
              <a:t>various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new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benefits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support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changes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business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models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customers. </a:t>
            </a:r>
            <a:r>
              <a:rPr sz="1200" dirty="0">
                <a:latin typeface="Tahoma"/>
                <a:cs typeface="Tahoma"/>
              </a:rPr>
              <a:t>B2B</a:t>
            </a:r>
            <a:r>
              <a:rPr sz="1200" spc="2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services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deal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with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customers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who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increasingly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want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shop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 </a:t>
            </a:r>
            <a:r>
              <a:rPr sz="1200" dirty="0">
                <a:latin typeface="Tahoma"/>
                <a:cs typeface="Tahoma"/>
              </a:rPr>
              <a:t>offline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stores,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cooperation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with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several</a:t>
            </a:r>
            <a:r>
              <a:rPr sz="1200" spc="10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delivery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service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providers,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of </a:t>
            </a:r>
            <a:r>
              <a:rPr sz="1200" spc="-10" dirty="0">
                <a:latin typeface="Tahoma"/>
                <a:cs typeface="Tahoma"/>
              </a:rPr>
              <a:t>course,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b="1" spc="-90" dirty="0">
                <a:latin typeface="Tahoma"/>
                <a:cs typeface="Tahoma"/>
              </a:rPr>
              <a:t>increase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order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fulfillment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speed</a:t>
            </a:r>
            <a:r>
              <a:rPr sz="1200" spc="-105" dirty="0">
                <a:latin typeface="Tahoma"/>
                <a:cs typeface="Tahoma"/>
              </a:rPr>
              <a:t>.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Through this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analysis,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authors </a:t>
            </a:r>
            <a:r>
              <a:rPr sz="1200" dirty="0">
                <a:latin typeface="Tahoma"/>
                <a:cs typeface="Tahoma"/>
              </a:rPr>
              <a:t>hope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exchange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ideas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regarding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what</a:t>
            </a:r>
            <a:r>
              <a:rPr sz="1200" b="1" spc="4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are</a:t>
            </a:r>
            <a:r>
              <a:rPr sz="1200" b="1" spc="6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the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factors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that</a:t>
            </a:r>
            <a:r>
              <a:rPr sz="1200" b="1" spc="5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influence</a:t>
            </a:r>
            <a:r>
              <a:rPr sz="1200" b="1" spc="5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the </a:t>
            </a:r>
            <a:r>
              <a:rPr sz="1200" b="1" spc="-20" dirty="0">
                <a:latin typeface="Tahoma"/>
                <a:cs typeface="Tahoma"/>
              </a:rPr>
              <a:t>delay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in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order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fulfillment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using</a:t>
            </a:r>
            <a:r>
              <a:rPr sz="1200" b="1" spc="-6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machine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learning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models.</a:t>
            </a:r>
            <a:endParaRPr sz="1200" b="1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0552" y="1770888"/>
            <a:ext cx="3040379" cy="17099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015" y="899236"/>
            <a:ext cx="174561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757575"/>
                </a:solidFill>
                <a:latin typeface="Trebuchet MS"/>
                <a:cs typeface="Trebuchet MS"/>
              </a:rPr>
              <a:t>Problems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4046" y="1842338"/>
            <a:ext cx="3898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order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963" y="1468627"/>
            <a:ext cx="3247390" cy="2632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1005" indent="-408305" algn="just">
              <a:lnSpc>
                <a:spcPct val="100000"/>
              </a:lnSpc>
              <a:spcBef>
                <a:spcPts val="105"/>
              </a:spcBef>
              <a:buFont typeface="MS PGothic"/>
              <a:buChar char="➔"/>
              <a:tabLst>
                <a:tab pos="421005" algn="l"/>
              </a:tabLst>
            </a:pPr>
            <a:r>
              <a:rPr sz="1400" b="1" dirty="0">
                <a:solidFill>
                  <a:srgbClr val="F46423"/>
                </a:solidFill>
                <a:latin typeface="Trebuchet MS"/>
                <a:cs typeface="Trebuchet MS"/>
              </a:rPr>
              <a:t>Late</a:t>
            </a:r>
            <a:r>
              <a:rPr sz="1400" b="1" spc="-20" dirty="0">
                <a:solidFill>
                  <a:srgbClr val="F46423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46423"/>
                </a:solidFill>
                <a:latin typeface="Trebuchet MS"/>
                <a:cs typeface="Trebuchet MS"/>
              </a:rPr>
              <a:t>Delivery</a:t>
            </a:r>
            <a:r>
              <a:rPr sz="1400" b="1" spc="-70" dirty="0">
                <a:solidFill>
                  <a:srgbClr val="F46423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46423"/>
                </a:solidFill>
                <a:latin typeface="Trebuchet MS"/>
                <a:cs typeface="Trebuchet MS"/>
              </a:rPr>
              <a:t>Risk</a:t>
            </a:r>
            <a:r>
              <a:rPr sz="1400" b="1" spc="-20" dirty="0">
                <a:solidFill>
                  <a:srgbClr val="F46423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F46423"/>
                </a:solidFill>
                <a:latin typeface="Trebuchet MS"/>
                <a:cs typeface="Trebuchet MS"/>
              </a:rPr>
              <a:t>factor.</a:t>
            </a:r>
            <a:endParaRPr sz="1400" dirty="0">
              <a:latin typeface="Trebuchet MS"/>
              <a:cs typeface="Trebuchet MS"/>
            </a:endParaRPr>
          </a:p>
          <a:p>
            <a:pPr marL="422275">
              <a:lnSpc>
                <a:spcPct val="100000"/>
              </a:lnSpc>
              <a:spcBef>
                <a:spcPts val="1300"/>
              </a:spcBef>
              <a:tabLst>
                <a:tab pos="972185" algn="l"/>
                <a:tab pos="1608455" algn="l"/>
                <a:tab pos="2005964" algn="l"/>
                <a:tab pos="2519680" algn="l"/>
              </a:tabLst>
            </a:pPr>
            <a:r>
              <a:rPr sz="1200" spc="-20" dirty="0">
                <a:latin typeface="Trebuchet MS"/>
                <a:cs typeface="Trebuchet MS"/>
              </a:rPr>
              <a:t>What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10" dirty="0">
                <a:latin typeface="Trebuchet MS"/>
                <a:cs typeface="Trebuchet MS"/>
              </a:rPr>
              <a:t>affects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5" dirty="0">
                <a:latin typeface="Trebuchet MS"/>
                <a:cs typeface="Trebuchet MS"/>
              </a:rPr>
              <a:t>the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0" dirty="0">
                <a:latin typeface="Trebuchet MS"/>
                <a:cs typeface="Trebuchet MS"/>
              </a:rPr>
              <a:t>level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800" spc="-37" baseline="2314" dirty="0">
                <a:latin typeface="Trebuchet MS"/>
                <a:cs typeface="Trebuchet MS"/>
              </a:rPr>
              <a:t>of</a:t>
            </a:r>
            <a:endParaRPr sz="1800" baseline="2314" dirty="0">
              <a:latin typeface="Trebuchet MS"/>
              <a:cs typeface="Trebuchet MS"/>
            </a:endParaRPr>
          </a:p>
          <a:p>
            <a:pPr marL="422275">
              <a:lnSpc>
                <a:spcPct val="100000"/>
              </a:lnSpc>
              <a:spcBef>
                <a:spcPts val="90"/>
              </a:spcBef>
              <a:tabLst>
                <a:tab pos="1301750" algn="l"/>
                <a:tab pos="1922145" algn="l"/>
                <a:tab pos="2240915" algn="l"/>
                <a:tab pos="2688590" algn="l"/>
                <a:tab pos="3013075" algn="l"/>
              </a:tabLst>
            </a:pPr>
            <a:r>
              <a:rPr sz="1200" spc="-10" dirty="0">
                <a:latin typeface="Trebuchet MS"/>
                <a:cs typeface="Trebuchet MS"/>
              </a:rPr>
              <a:t>fulfillment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10" dirty="0">
                <a:latin typeface="Trebuchet MS"/>
                <a:cs typeface="Trebuchet MS"/>
              </a:rPr>
              <a:t>speed,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5" dirty="0">
                <a:latin typeface="Trebuchet MS"/>
                <a:cs typeface="Trebuchet MS"/>
              </a:rPr>
              <a:t>as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0" dirty="0">
                <a:latin typeface="Trebuchet MS"/>
                <a:cs typeface="Trebuchet MS"/>
              </a:rPr>
              <a:t>well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5" dirty="0">
                <a:latin typeface="Trebuchet MS"/>
                <a:cs typeface="Trebuchet MS"/>
              </a:rPr>
              <a:t>as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5" dirty="0">
                <a:latin typeface="Trebuchet MS"/>
                <a:cs typeface="Trebuchet MS"/>
              </a:rPr>
              <a:t>the</a:t>
            </a:r>
            <a:endParaRPr sz="1200" dirty="0">
              <a:latin typeface="Trebuchet MS"/>
              <a:cs typeface="Trebuchet MS"/>
            </a:endParaRPr>
          </a:p>
          <a:p>
            <a:pPr marL="422275" marR="6350">
              <a:lnSpc>
                <a:spcPct val="114999"/>
              </a:lnSpc>
            </a:pPr>
            <a:r>
              <a:rPr sz="1200" dirty="0">
                <a:latin typeface="Trebuchet MS"/>
                <a:cs typeface="Trebuchet MS"/>
              </a:rPr>
              <a:t>characteristics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orders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that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can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trigger </a:t>
            </a:r>
            <a:r>
              <a:rPr sz="1200" dirty="0">
                <a:latin typeface="Trebuchet MS"/>
                <a:cs typeface="Trebuchet MS"/>
              </a:rPr>
              <a:t>the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emergence</a:t>
            </a:r>
            <a:r>
              <a:rPr sz="1200" spc="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late</a:t>
            </a:r>
            <a:r>
              <a:rPr sz="1200" b="1" spc="2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delivery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risk</a:t>
            </a:r>
            <a:r>
              <a:rPr sz="1200" spc="-20" dirty="0"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  <a:p>
            <a:pPr marL="421005" indent="-408305" algn="just">
              <a:lnSpc>
                <a:spcPct val="100000"/>
              </a:lnSpc>
              <a:spcBef>
                <a:spcPts val="1335"/>
              </a:spcBef>
              <a:buFont typeface="MS PGothic"/>
              <a:buChar char="➔"/>
              <a:tabLst>
                <a:tab pos="421005" algn="l"/>
              </a:tabLst>
            </a:pPr>
            <a:r>
              <a:rPr sz="1400" b="1" spc="-10" dirty="0">
                <a:solidFill>
                  <a:srgbClr val="F46423"/>
                </a:solidFill>
                <a:latin typeface="Trebuchet MS"/>
                <a:cs typeface="Trebuchet MS"/>
              </a:rPr>
              <a:t>Recommendation</a:t>
            </a:r>
            <a:endParaRPr sz="1400" dirty="0">
              <a:latin typeface="Trebuchet MS"/>
              <a:cs typeface="Trebuchet MS"/>
            </a:endParaRPr>
          </a:p>
          <a:p>
            <a:pPr marL="422275" algn="just">
              <a:lnSpc>
                <a:spcPct val="100000"/>
              </a:lnSpc>
              <a:spcBef>
                <a:spcPts val="175"/>
              </a:spcBef>
            </a:pPr>
            <a:r>
              <a:rPr sz="1200" dirty="0">
                <a:latin typeface="Trebuchet MS"/>
                <a:cs typeface="Trebuchet MS"/>
              </a:rPr>
              <a:t>What</a:t>
            </a:r>
            <a:r>
              <a:rPr sz="1200" spc="18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are</a:t>
            </a:r>
            <a:r>
              <a:rPr sz="1200" spc="16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the</a:t>
            </a:r>
            <a:r>
              <a:rPr sz="1200" spc="165" dirty="0">
                <a:latin typeface="Trebuchet MS"/>
                <a:cs typeface="Trebuchet MS"/>
              </a:rPr>
              <a:t>  </a:t>
            </a:r>
            <a:r>
              <a:rPr sz="1200" dirty="0">
                <a:latin typeface="Trebuchet MS"/>
                <a:cs typeface="Trebuchet MS"/>
              </a:rPr>
              <a:t>recommendations</a:t>
            </a:r>
            <a:r>
              <a:rPr sz="1200" spc="160" dirty="0">
                <a:latin typeface="Trebuchet MS"/>
                <a:cs typeface="Trebuchet MS"/>
              </a:rPr>
              <a:t>  </a:t>
            </a:r>
            <a:r>
              <a:rPr sz="1200" spc="-25" dirty="0">
                <a:latin typeface="Trebuchet MS"/>
                <a:cs typeface="Trebuchet MS"/>
              </a:rPr>
              <a:t>and</a:t>
            </a:r>
            <a:endParaRPr sz="1200" dirty="0">
              <a:latin typeface="Trebuchet MS"/>
              <a:cs typeface="Trebuchet MS"/>
            </a:endParaRPr>
          </a:p>
          <a:p>
            <a:pPr marL="422275" marR="6350" algn="just">
              <a:lnSpc>
                <a:spcPct val="114999"/>
              </a:lnSpc>
              <a:spcBef>
                <a:spcPts val="5"/>
              </a:spcBef>
            </a:pPr>
            <a:r>
              <a:rPr sz="1200" dirty="0">
                <a:latin typeface="Trebuchet MS"/>
                <a:cs typeface="Trebuchet MS"/>
              </a:rPr>
              <a:t>improvised</a:t>
            </a:r>
            <a:r>
              <a:rPr sz="1200" spc="2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strategies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that</a:t>
            </a:r>
            <a:r>
              <a:rPr sz="1200" spc="229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can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increase </a:t>
            </a:r>
            <a:r>
              <a:rPr sz="1200" dirty="0">
                <a:latin typeface="Trebuchet MS"/>
                <a:cs typeface="Trebuchet MS"/>
              </a:rPr>
              <a:t>the</a:t>
            </a:r>
            <a:r>
              <a:rPr sz="1200" spc="25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speed</a:t>
            </a:r>
            <a:r>
              <a:rPr sz="1200" spc="3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2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order</a:t>
            </a:r>
            <a:r>
              <a:rPr sz="1200" spc="2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fulfillment</a:t>
            </a:r>
            <a:r>
              <a:rPr sz="1200" spc="24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and</a:t>
            </a:r>
            <a:r>
              <a:rPr sz="1200" spc="24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the </a:t>
            </a:r>
            <a:r>
              <a:rPr sz="1200" dirty="0">
                <a:latin typeface="Trebuchet MS"/>
                <a:cs typeface="Trebuchet MS"/>
              </a:rPr>
              <a:t>preventive</a:t>
            </a:r>
            <a:r>
              <a:rPr sz="1200" spc="20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measures</a:t>
            </a:r>
            <a:r>
              <a:rPr sz="1200" spc="20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that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can</a:t>
            </a:r>
            <a:r>
              <a:rPr sz="1200" spc="19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be</a:t>
            </a:r>
            <a:r>
              <a:rPr sz="1200" spc="254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taken </a:t>
            </a:r>
            <a:r>
              <a:rPr sz="1200" dirty="0">
                <a:latin typeface="Trebuchet MS"/>
                <a:cs typeface="Trebuchet MS"/>
              </a:rPr>
              <a:t>to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deal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with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delays.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63796" y="132587"/>
            <a:ext cx="4255008" cy="4878324"/>
            <a:chOff x="4463796" y="132587"/>
            <a:chExt cx="4255008" cy="487832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796" y="193547"/>
              <a:ext cx="4255008" cy="48173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9740" y="132587"/>
              <a:ext cx="2103119" cy="82753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48173" y="899236"/>
            <a:ext cx="10255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55" dirty="0">
                <a:solidFill>
                  <a:srgbClr val="757575"/>
                </a:solidFill>
                <a:latin typeface="Trebuchet MS"/>
                <a:cs typeface="Trebuchet MS"/>
              </a:rPr>
              <a:t>Steps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390"/>
              </a:spcBef>
              <a:buFont typeface="MS PGothic"/>
              <a:buChar char="➔"/>
              <a:tabLst>
                <a:tab pos="457200" algn="l"/>
              </a:tabLst>
            </a:pPr>
            <a:r>
              <a:rPr dirty="0"/>
              <a:t>Data</a:t>
            </a:r>
            <a:r>
              <a:rPr spc="20" dirty="0"/>
              <a:t> </a:t>
            </a:r>
            <a:r>
              <a:rPr dirty="0"/>
              <a:t>Preparation</a:t>
            </a:r>
            <a:r>
              <a:rPr spc="-40" dirty="0"/>
              <a:t> </a:t>
            </a:r>
            <a:r>
              <a:rPr spc="-50" dirty="0"/>
              <a:t>&amp;</a:t>
            </a:r>
          </a:p>
          <a:p>
            <a:pPr marL="457200">
              <a:lnSpc>
                <a:spcPct val="100000"/>
              </a:lnSpc>
              <a:spcBef>
                <a:spcPts val="290"/>
              </a:spcBef>
            </a:pPr>
            <a:r>
              <a:rPr spc="-10" dirty="0"/>
              <a:t>Profiling</a:t>
            </a:r>
          </a:p>
          <a:p>
            <a:pPr marL="457200" indent="-444500">
              <a:lnSpc>
                <a:spcPct val="100000"/>
              </a:lnSpc>
              <a:spcBef>
                <a:spcPts val="1490"/>
              </a:spcBef>
              <a:buFont typeface="MS PGothic"/>
              <a:buChar char="➔"/>
              <a:tabLst>
                <a:tab pos="457200" algn="l"/>
              </a:tabLst>
            </a:pPr>
            <a:r>
              <a:rPr spc="-10" dirty="0"/>
              <a:t>Exploratory</a:t>
            </a:r>
            <a:r>
              <a:rPr spc="-25" dirty="0"/>
              <a:t> </a:t>
            </a:r>
            <a:r>
              <a:rPr dirty="0"/>
              <a:t>Data</a:t>
            </a:r>
            <a:r>
              <a:rPr spc="65" dirty="0"/>
              <a:t> </a:t>
            </a:r>
            <a:r>
              <a:rPr spc="-10" dirty="0"/>
              <a:t>Analysis</a:t>
            </a:r>
          </a:p>
          <a:p>
            <a:pPr marL="457200" indent="-444500">
              <a:lnSpc>
                <a:spcPct val="100000"/>
              </a:lnSpc>
              <a:spcBef>
                <a:spcPts val="1305"/>
              </a:spcBef>
              <a:buFont typeface="MS PGothic"/>
              <a:buChar char="➔"/>
              <a:tabLst>
                <a:tab pos="457200" algn="l"/>
              </a:tabLst>
            </a:pPr>
            <a:r>
              <a:rPr spc="-10" dirty="0"/>
              <a:t>Preprocessing</a:t>
            </a:r>
          </a:p>
          <a:p>
            <a:pPr marL="457200" indent="-444500">
              <a:lnSpc>
                <a:spcPct val="100000"/>
              </a:lnSpc>
              <a:spcBef>
                <a:spcPts val="1300"/>
              </a:spcBef>
              <a:buFont typeface="MS PGothic"/>
              <a:buChar char="➔"/>
              <a:tabLst>
                <a:tab pos="457200" algn="l"/>
              </a:tabLst>
            </a:pPr>
            <a:r>
              <a:rPr spc="55" dirty="0"/>
              <a:t>Modeling</a:t>
            </a:r>
            <a:r>
              <a:rPr dirty="0"/>
              <a:t> </a:t>
            </a:r>
            <a:r>
              <a:rPr spc="-10" dirty="0"/>
              <a:t>Preparation</a:t>
            </a:r>
          </a:p>
          <a:p>
            <a:pPr marL="457200" indent="-444500">
              <a:lnSpc>
                <a:spcPct val="100000"/>
              </a:lnSpc>
              <a:spcBef>
                <a:spcPts val="1295"/>
              </a:spcBef>
              <a:buFont typeface="MS PGothic"/>
              <a:buChar char="➔"/>
              <a:tabLst>
                <a:tab pos="457200" algn="l"/>
              </a:tabLst>
            </a:pPr>
            <a:r>
              <a:rPr spc="35" dirty="0"/>
              <a:t>Modelling</a:t>
            </a:r>
          </a:p>
          <a:p>
            <a:pPr marL="457200" indent="-444500">
              <a:lnSpc>
                <a:spcPct val="100000"/>
              </a:lnSpc>
              <a:spcBef>
                <a:spcPts val="1310"/>
              </a:spcBef>
              <a:buFont typeface="MS PGothic"/>
              <a:buChar char="➔"/>
              <a:tabLst>
                <a:tab pos="457200" algn="l"/>
              </a:tabLst>
            </a:pPr>
            <a:r>
              <a:rPr spc="-10" dirty="0"/>
              <a:t>Recommendation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574548"/>
            <a:ext cx="8839200" cy="39878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561" y="143713"/>
            <a:ext cx="39858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latin typeface="Tahoma"/>
                <a:cs typeface="Tahoma"/>
              </a:rPr>
              <a:t>DataCo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Smart</a:t>
            </a:r>
            <a:r>
              <a:rPr sz="1400" b="1" spc="-16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Supply</a:t>
            </a:r>
            <a:r>
              <a:rPr sz="1400" b="1" spc="-22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Chain</a:t>
            </a:r>
            <a:r>
              <a:rPr sz="1400" b="1" spc="-16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for</a:t>
            </a:r>
            <a:r>
              <a:rPr sz="1400" b="1" spc="-14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Big</a:t>
            </a:r>
            <a:r>
              <a:rPr sz="1400" b="1" spc="-16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Data</a:t>
            </a:r>
            <a:r>
              <a:rPr sz="1400" b="1" spc="-1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Analytics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463" y="3172409"/>
            <a:ext cx="7759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ahoma"/>
                <a:cs typeface="Tahoma"/>
              </a:rPr>
              <a:t>Python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5" dirty="0">
                <a:latin typeface="Tahoma"/>
                <a:cs typeface="Tahoma"/>
              </a:rPr>
              <a:t>Library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1817" y="1119632"/>
            <a:ext cx="716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70" dirty="0">
                <a:latin typeface="Tahoma"/>
                <a:cs typeface="Tahoma"/>
              </a:rPr>
              <a:t>Profile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5486" y="3220592"/>
            <a:ext cx="1012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65" dirty="0">
                <a:latin typeface="Tahoma"/>
                <a:cs typeface="Tahoma"/>
              </a:rPr>
              <a:t>Null</a:t>
            </a:r>
            <a:r>
              <a:rPr sz="1500" b="1" spc="-175" dirty="0">
                <a:latin typeface="Tahoma"/>
                <a:cs typeface="Tahoma"/>
              </a:rPr>
              <a:t> </a:t>
            </a:r>
            <a:r>
              <a:rPr sz="1500" b="1" spc="-80" dirty="0">
                <a:latin typeface="Tahoma"/>
                <a:cs typeface="Tahoma"/>
              </a:rPr>
              <a:t>Data</a:t>
            </a:r>
            <a:r>
              <a:rPr sz="1500" b="1" spc="-170" dirty="0">
                <a:latin typeface="Tahoma"/>
                <a:cs typeface="Tahoma"/>
              </a:rPr>
              <a:t> </a:t>
            </a:r>
            <a:r>
              <a:rPr sz="1500" b="1" spc="-50" dirty="0">
                <a:latin typeface="Tahoma"/>
                <a:cs typeface="Tahoma"/>
              </a:rPr>
              <a:t>&amp; Cardinality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463" y="984250"/>
            <a:ext cx="9486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Numpy, Pandas, Matplotlib, Seaborn, </a:t>
            </a:r>
            <a:r>
              <a:rPr sz="1200" spc="-30" dirty="0" err="1">
                <a:latin typeface="Tahoma"/>
                <a:cs typeface="Tahoma"/>
              </a:rPr>
              <a:t>Sklearn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785" y="2945079"/>
            <a:ext cx="92646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ahoma"/>
                <a:cs typeface="Tahoma"/>
              </a:rPr>
              <a:t>Data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has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-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180.519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rows</a:t>
            </a:r>
            <a:endParaRPr sz="1100">
              <a:latin typeface="Tahoma"/>
              <a:cs typeface="Tahoma"/>
            </a:endParaRPr>
          </a:p>
          <a:p>
            <a:pPr marL="89535" indent="-76835">
              <a:lnSpc>
                <a:spcPct val="100000"/>
              </a:lnSpc>
              <a:buChar char="-"/>
              <a:tabLst>
                <a:tab pos="89535" algn="l"/>
              </a:tabLst>
            </a:pPr>
            <a:r>
              <a:rPr sz="1100" dirty="0">
                <a:latin typeface="Tahoma"/>
                <a:cs typeface="Tahoma"/>
              </a:rPr>
              <a:t>53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columns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-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14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Int64</a:t>
            </a:r>
            <a:endParaRPr sz="1100">
              <a:latin typeface="Tahoma"/>
              <a:cs typeface="Tahoma"/>
            </a:endParaRPr>
          </a:p>
          <a:p>
            <a:pPr marL="89535" indent="-76835">
              <a:lnSpc>
                <a:spcPct val="100000"/>
              </a:lnSpc>
              <a:buChar char="-"/>
              <a:tabLst>
                <a:tab pos="89535" algn="l"/>
              </a:tabLst>
            </a:pPr>
            <a:r>
              <a:rPr sz="1100" dirty="0">
                <a:latin typeface="Tahoma"/>
                <a:cs typeface="Tahoma"/>
              </a:rPr>
              <a:t>15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Float64</a:t>
            </a:r>
            <a:endParaRPr sz="1100">
              <a:latin typeface="Tahoma"/>
              <a:cs typeface="Tahoma"/>
            </a:endParaRPr>
          </a:p>
          <a:p>
            <a:pPr marL="89535" indent="-76835">
              <a:lnSpc>
                <a:spcPct val="100000"/>
              </a:lnSpc>
              <a:buChar char="-"/>
              <a:tabLst>
                <a:tab pos="89535" algn="l"/>
              </a:tabLst>
            </a:pPr>
            <a:r>
              <a:rPr sz="1100" dirty="0">
                <a:latin typeface="Tahoma"/>
                <a:cs typeface="Tahoma"/>
              </a:rPr>
              <a:t>24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5298" y="938530"/>
            <a:ext cx="1013460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ahoma"/>
                <a:cs typeface="Tahoma"/>
              </a:rPr>
              <a:t>2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Columns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have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155.679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&amp;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180.519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rows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10" dirty="0">
                <a:latin typeface="Tahoma"/>
                <a:cs typeface="Tahoma"/>
              </a:rPr>
              <a:t>null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data,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mostly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columns </a:t>
            </a:r>
            <a:r>
              <a:rPr sz="1100" spc="-25" dirty="0">
                <a:latin typeface="Tahoma"/>
                <a:cs typeface="Tahoma"/>
              </a:rPr>
              <a:t>have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high </a:t>
            </a:r>
            <a:r>
              <a:rPr sz="1100" spc="-10" dirty="0">
                <a:latin typeface="Tahoma"/>
                <a:cs typeface="Tahoma"/>
              </a:rPr>
              <a:t>cardinality.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8653" y="1258315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ahoma"/>
                <a:cs typeface="Tahoma"/>
              </a:rPr>
              <a:t>Selection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8685" y="2862529"/>
            <a:ext cx="1047115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For</a:t>
            </a:r>
            <a:r>
              <a:rPr sz="1000" spc="29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Late</a:t>
            </a:r>
            <a:r>
              <a:rPr sz="1000" spc="30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Delivery </a:t>
            </a:r>
            <a:r>
              <a:rPr sz="1000" dirty="0">
                <a:latin typeface="Tahoma"/>
                <a:cs typeface="Tahoma"/>
              </a:rPr>
              <a:t>Risk</a:t>
            </a:r>
            <a:r>
              <a:rPr sz="1000" spc="28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analysis,</a:t>
            </a:r>
            <a:r>
              <a:rPr sz="1000" spc="29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we </a:t>
            </a:r>
            <a:r>
              <a:rPr sz="1000" dirty="0">
                <a:latin typeface="Tahoma"/>
                <a:cs typeface="Tahoma"/>
              </a:rPr>
              <a:t>will</a:t>
            </a:r>
            <a:r>
              <a:rPr sz="1000" spc="4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use</a:t>
            </a:r>
            <a:r>
              <a:rPr sz="1000" spc="4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columns Late_delivery_risk</a:t>
            </a:r>
            <a:endParaRPr sz="1000">
              <a:latin typeface="Tahoma"/>
              <a:cs typeface="Tahoma"/>
            </a:endParaRPr>
          </a:p>
          <a:p>
            <a:pPr marL="12700" marR="1905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ahoma"/>
                <a:cs typeface="Tahoma"/>
              </a:rPr>
              <a:t>,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Category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Name, </a:t>
            </a:r>
            <a:r>
              <a:rPr sz="1000" dirty="0">
                <a:latin typeface="Tahoma"/>
                <a:cs typeface="Tahoma"/>
              </a:rPr>
              <a:t>Market,</a:t>
            </a:r>
            <a:r>
              <a:rPr sz="1000" spc="320" dirty="0">
                <a:latin typeface="Tahoma"/>
                <a:cs typeface="Tahoma"/>
              </a:rPr>
              <a:t>   </a:t>
            </a:r>
            <a:r>
              <a:rPr sz="1000" spc="-10" dirty="0">
                <a:latin typeface="Tahoma"/>
                <a:cs typeface="Tahoma"/>
              </a:rPr>
              <a:t>Order</a:t>
            </a:r>
            <a:endParaRPr sz="10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tabLst>
                <a:tab pos="675005" algn="l"/>
              </a:tabLst>
            </a:pPr>
            <a:r>
              <a:rPr sz="1000" spc="-10" dirty="0">
                <a:latin typeface="Tahoma"/>
                <a:cs typeface="Tahoma"/>
              </a:rPr>
              <a:t>City,</a:t>
            </a:r>
            <a:r>
              <a:rPr sz="1000" dirty="0">
                <a:latin typeface="Tahoma"/>
                <a:cs typeface="Tahoma"/>
              </a:rPr>
              <a:t>	</a:t>
            </a:r>
            <a:r>
              <a:rPr sz="1000" spc="-10" dirty="0">
                <a:latin typeface="Tahoma"/>
                <a:cs typeface="Tahoma"/>
              </a:rPr>
              <a:t>Order</a:t>
            </a:r>
            <a:endParaRPr sz="10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Country,</a:t>
            </a:r>
            <a:r>
              <a:rPr sz="1000" spc="390" dirty="0">
                <a:latin typeface="Tahoma"/>
                <a:cs typeface="Tahoma"/>
              </a:rPr>
              <a:t>  </a:t>
            </a:r>
            <a:r>
              <a:rPr sz="1000" spc="-10" dirty="0">
                <a:latin typeface="Tahoma"/>
                <a:cs typeface="Tahoma"/>
              </a:rPr>
              <a:t>Order</a:t>
            </a:r>
            <a:endParaRPr sz="10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000" dirty="0">
                <a:latin typeface="Tahoma"/>
                <a:cs typeface="Tahoma"/>
              </a:rPr>
              <a:t>Item</a:t>
            </a:r>
            <a:r>
              <a:rPr sz="1000" spc="260" dirty="0">
                <a:latin typeface="Tahoma"/>
                <a:cs typeface="Tahoma"/>
              </a:rPr>
              <a:t>   </a:t>
            </a:r>
            <a:r>
              <a:rPr sz="1000" spc="-10" dirty="0">
                <a:latin typeface="Tahoma"/>
                <a:cs typeface="Tahoma"/>
              </a:rPr>
              <a:t>Quantity,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8685" y="4234992"/>
            <a:ext cx="1028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11505" algn="l"/>
              </a:tabLst>
            </a:pPr>
            <a:r>
              <a:rPr sz="1000" spc="-10" dirty="0">
                <a:latin typeface="Tahoma"/>
                <a:cs typeface="Tahoma"/>
              </a:rPr>
              <a:t>Order</a:t>
            </a:r>
            <a:r>
              <a:rPr sz="1000" dirty="0">
                <a:latin typeface="Tahoma"/>
                <a:cs typeface="Tahoma"/>
              </a:rPr>
              <a:t>	</a:t>
            </a:r>
            <a:r>
              <a:rPr sz="1000" spc="-35" dirty="0">
                <a:latin typeface="Tahoma"/>
                <a:cs typeface="Tahoma"/>
              </a:rPr>
              <a:t>Region, </a:t>
            </a:r>
            <a:r>
              <a:rPr sz="1000" spc="-25" dirty="0">
                <a:latin typeface="Tahoma"/>
                <a:cs typeface="Tahoma"/>
              </a:rPr>
              <a:t>Shipping</a:t>
            </a:r>
            <a:r>
              <a:rPr sz="1000" spc="-10" dirty="0">
                <a:latin typeface="Tahoma"/>
                <a:cs typeface="Tahoma"/>
              </a:rPr>
              <a:t> Mode.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5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latin typeface="Trebuchet MS"/>
                <a:cs typeface="Trebuchet MS"/>
              </a:rPr>
              <a:t>Shipping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145" dirty="0">
                <a:latin typeface="Trebuchet MS"/>
                <a:cs typeface="Trebuchet MS"/>
              </a:rPr>
              <a:t>Modes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85" dirty="0">
                <a:latin typeface="Trebuchet MS"/>
                <a:cs typeface="Trebuchet MS"/>
              </a:rPr>
              <a:t>do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matter!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391411"/>
            <a:ext cx="5995416" cy="2855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7000" y="1276350"/>
            <a:ext cx="2338705" cy="2814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From</a:t>
            </a:r>
            <a:r>
              <a:rPr sz="1400" spc="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plot,</a:t>
            </a:r>
            <a:r>
              <a:rPr sz="1400" spc="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</a:t>
            </a:r>
            <a:r>
              <a:rPr sz="1400" spc="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know</a:t>
            </a:r>
            <a:r>
              <a:rPr sz="1400" spc="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that </a:t>
            </a:r>
            <a:r>
              <a:rPr sz="1400" dirty="0">
                <a:latin typeface="Tahoma"/>
                <a:cs typeface="Tahoma"/>
              </a:rPr>
              <a:t>Shipping</a:t>
            </a:r>
            <a:r>
              <a:rPr sz="1400" spc="12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Modes</a:t>
            </a:r>
            <a:r>
              <a:rPr sz="1400" spc="12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can</a:t>
            </a:r>
            <a:r>
              <a:rPr sz="1400" spc="125" dirty="0">
                <a:latin typeface="Tahoma"/>
                <a:cs typeface="Tahoma"/>
              </a:rPr>
              <a:t>  </a:t>
            </a:r>
            <a:r>
              <a:rPr sz="1400" spc="-10" dirty="0">
                <a:latin typeface="Tahoma"/>
                <a:cs typeface="Tahoma"/>
              </a:rPr>
              <a:t>really </a:t>
            </a:r>
            <a:r>
              <a:rPr sz="1400" dirty="0">
                <a:latin typeface="Tahoma"/>
                <a:cs typeface="Tahoma"/>
              </a:rPr>
              <a:t>determine</a:t>
            </a:r>
            <a:r>
              <a:rPr sz="1400" spc="40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39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which</a:t>
            </a:r>
            <a:r>
              <a:rPr sz="1400" spc="405" dirty="0">
                <a:latin typeface="Tahoma"/>
                <a:cs typeface="Tahoma"/>
              </a:rPr>
              <a:t>  </a:t>
            </a:r>
            <a:r>
              <a:rPr sz="1400" spc="-20" dirty="0">
                <a:latin typeface="Tahoma"/>
                <a:cs typeface="Tahoma"/>
              </a:rPr>
              <a:t>late </a:t>
            </a:r>
            <a:r>
              <a:rPr sz="1400" dirty="0">
                <a:latin typeface="Tahoma"/>
                <a:cs typeface="Tahoma"/>
              </a:rPr>
              <a:t>delivery</a:t>
            </a:r>
            <a:r>
              <a:rPr sz="1400" spc="4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risk</a:t>
            </a:r>
            <a:r>
              <a:rPr sz="1400" spc="4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more</a:t>
            </a:r>
            <a:r>
              <a:rPr sz="1400" spc="459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often</a:t>
            </a:r>
            <a:r>
              <a:rPr sz="1400" spc="459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to </a:t>
            </a:r>
            <a:r>
              <a:rPr sz="1400" dirty="0">
                <a:latin typeface="Tahoma"/>
                <a:cs typeface="Tahoma"/>
              </a:rPr>
              <a:t>occur.</a:t>
            </a:r>
            <a:r>
              <a:rPr sz="1400" spc="37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As</a:t>
            </a:r>
            <a:r>
              <a:rPr sz="1400" spc="3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</a:t>
            </a:r>
            <a:r>
              <a:rPr sz="1400" spc="3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can</a:t>
            </a:r>
            <a:r>
              <a:rPr sz="1400" spc="3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see</a:t>
            </a:r>
            <a:r>
              <a:rPr sz="1400" spc="3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shipping</a:t>
            </a:r>
            <a:r>
              <a:rPr sz="1400" spc="9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mode</a:t>
            </a:r>
            <a:r>
              <a:rPr sz="1400" spc="9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90" dirty="0">
                <a:latin typeface="Tahoma"/>
                <a:cs typeface="Tahoma"/>
              </a:rPr>
              <a:t>  </a:t>
            </a:r>
            <a:r>
              <a:rPr sz="1400" spc="-10" dirty="0">
                <a:latin typeface="Tahoma"/>
                <a:cs typeface="Tahoma"/>
              </a:rPr>
              <a:t>lowest </a:t>
            </a:r>
            <a:r>
              <a:rPr sz="1400" dirty="0">
                <a:latin typeface="Tahoma"/>
                <a:cs typeface="Tahoma"/>
              </a:rPr>
              <a:t>chance</a:t>
            </a:r>
            <a:r>
              <a:rPr sz="1400" spc="7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7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7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over</a:t>
            </a:r>
            <a:r>
              <a:rPr sz="1400" spc="70" dirty="0">
                <a:latin typeface="Tahoma"/>
                <a:cs typeface="Tahoma"/>
              </a:rPr>
              <a:t>  </a:t>
            </a:r>
            <a:r>
              <a:rPr lang="en-IN" sz="1400" spc="70" dirty="0">
                <a:latin typeface="Tahoma"/>
                <a:cs typeface="Tahoma"/>
              </a:rPr>
              <a:t>late delivery</a:t>
            </a:r>
            <a:r>
              <a:rPr sz="1400" spc="7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 </a:t>
            </a:r>
            <a:r>
              <a:rPr sz="1400" dirty="0">
                <a:latin typeface="Tahoma"/>
                <a:cs typeface="Tahoma"/>
              </a:rPr>
              <a:t>Standard</a:t>
            </a:r>
            <a:r>
              <a:rPr sz="1400" spc="20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Class,</a:t>
            </a:r>
            <a:r>
              <a:rPr sz="1400" spc="2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however</a:t>
            </a:r>
            <a:r>
              <a:rPr sz="1400" spc="2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</a:t>
            </a:r>
            <a:r>
              <a:rPr sz="1400" spc="2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could</a:t>
            </a:r>
            <a:r>
              <a:rPr sz="1400" spc="30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see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lang="en-IN" sz="1400" spc="220" dirty="0">
                <a:latin typeface="Tahoma"/>
                <a:cs typeface="Tahoma"/>
              </a:rPr>
              <a:t> all other types of modes h</a:t>
            </a:r>
            <a:r>
              <a:rPr lang="en-IN" sz="1400" spc="-20" dirty="0">
                <a:latin typeface="Tahoma"/>
                <a:cs typeface="Tahoma"/>
              </a:rPr>
              <a:t>a</a:t>
            </a:r>
            <a:r>
              <a:rPr sz="1400" spc="-20" dirty="0" err="1">
                <a:latin typeface="Tahoma"/>
                <a:cs typeface="Tahoma"/>
              </a:rPr>
              <a:t>ve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lang="en-IN" sz="1400" spc="-20" dirty="0">
                <a:latin typeface="Tahoma"/>
                <a:cs typeface="Tahoma"/>
              </a:rPr>
              <a:t>very huge</a:t>
            </a:r>
            <a:r>
              <a:rPr sz="1400" spc="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chance</a:t>
            </a:r>
            <a:r>
              <a:rPr sz="1400" spc="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late </a:t>
            </a:r>
            <a:r>
              <a:rPr sz="1400" dirty="0">
                <a:latin typeface="Tahoma"/>
                <a:cs typeface="Tahoma"/>
              </a:rPr>
              <a:t>delivery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service.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3E4E4-74A3-45B1-97C5-F36DCE02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47750"/>
            <a:ext cx="5995416" cy="3452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5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latin typeface="Trebuchet MS"/>
                <a:cs typeface="Trebuchet MS"/>
              </a:rPr>
              <a:t>Category</a:t>
            </a:r>
            <a:r>
              <a:rPr sz="3600" spc="-160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needs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more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80" dirty="0">
                <a:latin typeface="Trebuchet MS"/>
                <a:cs typeface="Trebuchet MS"/>
              </a:rPr>
              <a:t>deep</a:t>
            </a:r>
            <a:r>
              <a:rPr sz="3600" spc="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analysis.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0461" y="1421130"/>
            <a:ext cx="233997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5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Category</a:t>
            </a:r>
            <a:r>
              <a:rPr sz="1400" spc="6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didn’t</a:t>
            </a:r>
            <a:r>
              <a:rPr sz="1400" spc="55" dirty="0">
                <a:latin typeface="Tahoma"/>
                <a:cs typeface="Tahoma"/>
              </a:rPr>
              <a:t>  </a:t>
            </a:r>
            <a:r>
              <a:rPr sz="1400" spc="-20" dirty="0">
                <a:latin typeface="Tahoma"/>
                <a:cs typeface="Tahoma"/>
              </a:rPr>
              <a:t>seems </a:t>
            </a:r>
            <a:r>
              <a:rPr sz="1400" dirty="0">
                <a:latin typeface="Tahoma"/>
                <a:cs typeface="Tahoma"/>
              </a:rPr>
              <a:t>very</a:t>
            </a:r>
            <a:r>
              <a:rPr sz="1400" spc="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clear</a:t>
            </a:r>
            <a:r>
              <a:rPr sz="1400" spc="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about</a:t>
            </a:r>
            <a:r>
              <a:rPr sz="1400" spc="1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determining </a:t>
            </a:r>
            <a:r>
              <a:rPr sz="1400" dirty="0">
                <a:latin typeface="Tahoma"/>
                <a:cs typeface="Tahoma"/>
              </a:rPr>
              <a:t>late</a:t>
            </a:r>
            <a:r>
              <a:rPr sz="1400" spc="459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delivery</a:t>
            </a:r>
            <a:r>
              <a:rPr sz="1400" spc="4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risk.</a:t>
            </a:r>
            <a:r>
              <a:rPr sz="1400" spc="4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However, </a:t>
            </a:r>
            <a:r>
              <a:rPr sz="1400" dirty="0">
                <a:latin typeface="Tahoma"/>
                <a:cs typeface="Tahoma"/>
              </a:rPr>
              <a:t>we</a:t>
            </a:r>
            <a:r>
              <a:rPr sz="1400" spc="33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know</a:t>
            </a:r>
            <a:r>
              <a:rPr sz="1400" spc="330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32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some</a:t>
            </a:r>
            <a:r>
              <a:rPr sz="1400" spc="330" dirty="0">
                <a:latin typeface="Tahoma"/>
                <a:cs typeface="Tahoma"/>
              </a:rPr>
              <a:t>  </a:t>
            </a:r>
            <a:r>
              <a:rPr sz="1400" spc="-25" dirty="0">
                <a:latin typeface="Tahoma"/>
                <a:cs typeface="Tahoma"/>
              </a:rPr>
              <a:t>of </a:t>
            </a:r>
            <a:r>
              <a:rPr sz="1400" dirty="0">
                <a:latin typeface="Tahoma"/>
                <a:cs typeface="Tahoma"/>
              </a:rPr>
              <a:t>category</a:t>
            </a:r>
            <a:r>
              <a:rPr sz="1400" spc="345" dirty="0">
                <a:latin typeface="Tahoma"/>
                <a:cs typeface="Tahoma"/>
              </a:rPr>
              <a:t>   </a:t>
            </a:r>
            <a:r>
              <a:rPr sz="1400" dirty="0">
                <a:latin typeface="Tahoma"/>
                <a:cs typeface="Tahoma"/>
              </a:rPr>
              <a:t>have</a:t>
            </a:r>
            <a:r>
              <a:rPr sz="1400" spc="350" dirty="0">
                <a:latin typeface="Tahoma"/>
                <a:cs typeface="Tahoma"/>
              </a:rPr>
              <a:t>   </a:t>
            </a:r>
            <a:r>
              <a:rPr sz="1400" spc="-10" dirty="0">
                <a:latin typeface="Tahoma"/>
                <a:cs typeface="Tahoma"/>
              </a:rPr>
              <a:t>different </a:t>
            </a:r>
            <a:r>
              <a:rPr sz="1400" dirty="0">
                <a:latin typeface="Tahoma"/>
                <a:cs typeface="Tahoma"/>
              </a:rPr>
              <a:t>category</a:t>
            </a:r>
            <a:r>
              <a:rPr sz="1400" spc="4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movement.</a:t>
            </a:r>
            <a:r>
              <a:rPr sz="1400" spc="43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As</a:t>
            </a:r>
            <a:r>
              <a:rPr sz="1400" spc="4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we </a:t>
            </a:r>
            <a:r>
              <a:rPr sz="1400" dirty="0">
                <a:latin typeface="Tahoma"/>
                <a:cs typeface="Tahoma"/>
              </a:rPr>
              <a:t>can</a:t>
            </a:r>
            <a:r>
              <a:rPr sz="1400" spc="3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see</a:t>
            </a:r>
            <a:r>
              <a:rPr sz="1400" spc="3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3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more</a:t>
            </a:r>
            <a:r>
              <a:rPr sz="1400" spc="3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order</a:t>
            </a:r>
            <a:r>
              <a:rPr sz="1400" spc="3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for </a:t>
            </a:r>
            <a:r>
              <a:rPr sz="1400" dirty="0">
                <a:latin typeface="Tahoma"/>
                <a:cs typeface="Tahoma"/>
              </a:rPr>
              <a:t>specific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category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also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more </a:t>
            </a:r>
            <a:r>
              <a:rPr sz="1400" dirty="0">
                <a:latin typeface="Tahoma"/>
                <a:cs typeface="Tahoma"/>
              </a:rPr>
              <a:t>late</a:t>
            </a:r>
            <a:r>
              <a:rPr sz="1400" spc="4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delivery</a:t>
            </a:r>
            <a:r>
              <a:rPr sz="1400" spc="48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risk</a:t>
            </a:r>
            <a:r>
              <a:rPr sz="1400" spc="4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will</a:t>
            </a:r>
            <a:r>
              <a:rPr sz="1400" spc="30" dirty="0">
                <a:latin typeface="Tahoma"/>
                <a:cs typeface="Tahoma"/>
              </a:rPr>
              <a:t>  </a:t>
            </a:r>
            <a:r>
              <a:rPr sz="1400" spc="-20" dirty="0">
                <a:latin typeface="Tahoma"/>
                <a:cs typeface="Tahoma"/>
              </a:rPr>
              <a:t>show </a:t>
            </a:r>
            <a:r>
              <a:rPr sz="1400" spc="-25" dirty="0">
                <a:latin typeface="Tahoma"/>
                <a:cs typeface="Tahoma"/>
              </a:rPr>
              <a:t>up.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" y="1356360"/>
            <a:ext cx="6025896" cy="2897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5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The</a:t>
            </a:r>
            <a:r>
              <a:rPr sz="3600" spc="-160" dirty="0">
                <a:latin typeface="Trebuchet MS"/>
                <a:cs typeface="Trebuchet MS"/>
              </a:rPr>
              <a:t> </a:t>
            </a:r>
            <a:r>
              <a:rPr sz="3600" spc="50" dirty="0">
                <a:latin typeface="Trebuchet MS"/>
                <a:cs typeface="Trebuchet MS"/>
              </a:rPr>
              <a:t>distance</a:t>
            </a:r>
            <a:r>
              <a:rPr sz="3600" spc="-4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is</a:t>
            </a:r>
            <a:r>
              <a:rPr sz="3600" spc="-17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not</a:t>
            </a:r>
            <a:r>
              <a:rPr sz="3600" spc="-15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really</a:t>
            </a:r>
            <a:r>
              <a:rPr sz="3600" spc="-23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problem.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4561" y="3136519"/>
            <a:ext cx="382206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As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can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see,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there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clear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evidence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late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delivery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because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distance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between </a:t>
            </a:r>
            <a:r>
              <a:rPr sz="1400" dirty="0">
                <a:latin typeface="Tahoma"/>
                <a:cs typeface="Tahoma"/>
              </a:rPr>
              <a:t>fulfillment</a:t>
            </a:r>
            <a:r>
              <a:rPr sz="1400" spc="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center</a:t>
            </a:r>
            <a:r>
              <a:rPr sz="1400" spc="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1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customers.</a:t>
            </a:r>
            <a:r>
              <a:rPr sz="1400" spc="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However, </a:t>
            </a:r>
            <a:r>
              <a:rPr sz="1400" dirty="0">
                <a:latin typeface="Tahoma"/>
                <a:cs typeface="Tahoma"/>
              </a:rPr>
              <a:t>we</a:t>
            </a:r>
            <a:r>
              <a:rPr sz="1400" spc="3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need</a:t>
            </a:r>
            <a:r>
              <a:rPr sz="1400" spc="3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further</a:t>
            </a:r>
            <a:r>
              <a:rPr sz="1400" spc="3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analysis</a:t>
            </a:r>
            <a:r>
              <a:rPr sz="1400" spc="3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3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there</a:t>
            </a:r>
            <a:r>
              <a:rPr sz="1400" spc="3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any</a:t>
            </a:r>
            <a:r>
              <a:rPr sz="1400" spc="3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factors </a:t>
            </a:r>
            <a:r>
              <a:rPr sz="1400" dirty="0">
                <a:latin typeface="Tahoma"/>
                <a:cs typeface="Tahoma"/>
              </a:rPr>
              <a:t>except</a:t>
            </a:r>
            <a:r>
              <a:rPr sz="1400" spc="8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distance</a:t>
            </a:r>
            <a:r>
              <a:rPr sz="1400" spc="8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8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really</a:t>
            </a:r>
            <a:r>
              <a:rPr sz="1400" spc="8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make</a:t>
            </a:r>
            <a:r>
              <a:rPr sz="1400" spc="95" dirty="0">
                <a:latin typeface="Tahoma"/>
                <a:cs typeface="Tahoma"/>
              </a:rPr>
              <a:t>  </a:t>
            </a:r>
            <a:r>
              <a:rPr sz="1400" dirty="0">
                <a:latin typeface="Tahoma"/>
                <a:cs typeface="Tahoma"/>
              </a:rPr>
              <a:t>raise</a:t>
            </a:r>
            <a:r>
              <a:rPr sz="1400" spc="85" dirty="0">
                <a:latin typeface="Tahoma"/>
                <a:cs typeface="Tahoma"/>
              </a:rPr>
              <a:t>  </a:t>
            </a:r>
            <a:r>
              <a:rPr sz="1400" spc="-20" dirty="0">
                <a:latin typeface="Tahoma"/>
                <a:cs typeface="Tahoma"/>
              </a:rPr>
              <a:t>late </a:t>
            </a:r>
            <a:r>
              <a:rPr sz="1400" dirty="0">
                <a:latin typeface="Tahoma"/>
                <a:cs typeface="Tahoma"/>
              </a:rPr>
              <a:t>delivery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risk.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53" y="832111"/>
            <a:ext cx="3933435" cy="18668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753" y="2874271"/>
            <a:ext cx="3933435" cy="18714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5385" y="832111"/>
            <a:ext cx="3933435" cy="1871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8572" y="265175"/>
            <a:ext cx="7551420" cy="4561840"/>
            <a:chOff x="1528572" y="265175"/>
            <a:chExt cx="7551420" cy="4561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4847" y="265175"/>
              <a:ext cx="6105144" cy="45613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72" y="352043"/>
              <a:ext cx="3576828" cy="443941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193160" y="592963"/>
            <a:ext cx="29273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Anomalies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Handling,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we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eliminate</a:t>
            </a:r>
            <a:r>
              <a:rPr sz="1200" spc="10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10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null </a:t>
            </a:r>
            <a:r>
              <a:rPr sz="1200" dirty="0">
                <a:latin typeface="Tahoma"/>
                <a:cs typeface="Tahoma"/>
              </a:rPr>
              <a:t>values</a:t>
            </a:r>
            <a:r>
              <a:rPr sz="1200" spc="3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for</a:t>
            </a:r>
            <a:r>
              <a:rPr sz="1200" spc="3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21</a:t>
            </a:r>
            <a:r>
              <a:rPr sz="1200" spc="3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rows</a:t>
            </a:r>
            <a:r>
              <a:rPr sz="1200" spc="3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&amp;</a:t>
            </a:r>
            <a:r>
              <a:rPr sz="1200" spc="3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duplicated</a:t>
            </a:r>
            <a:r>
              <a:rPr sz="1200" spc="3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values 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2339" y="1730501"/>
            <a:ext cx="2927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Feature</a:t>
            </a:r>
            <a:r>
              <a:rPr sz="1200" spc="25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Selection,</a:t>
            </a:r>
            <a:r>
              <a:rPr sz="1200" spc="2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we</a:t>
            </a:r>
            <a:r>
              <a:rPr sz="1200" spc="2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drop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lang="en-IN" sz="1200" spc="245" dirty="0">
                <a:latin typeface="Tahoma"/>
                <a:cs typeface="Tahoma"/>
              </a:rPr>
              <a:t>all </a:t>
            </a:r>
            <a:r>
              <a:rPr sz="1200" spc="-25" dirty="0">
                <a:latin typeface="Tahoma"/>
                <a:cs typeface="Tahoma"/>
              </a:rPr>
              <a:t>I</a:t>
            </a:r>
            <a:r>
              <a:rPr lang="en-IN" sz="1200" spc="-25" dirty="0">
                <a:latin typeface="Tahoma"/>
                <a:cs typeface="Tahoma"/>
              </a:rPr>
              <a:t>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column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since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it’s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only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contain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unique</a:t>
            </a:r>
            <a:r>
              <a:rPr lang="en-IN" sz="1200" dirty="0">
                <a:latin typeface="Tahoma"/>
                <a:cs typeface="Tahoma"/>
              </a:rPr>
              <a:t> ID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for </a:t>
            </a:r>
            <a:r>
              <a:rPr sz="1200" spc="-10" dirty="0">
                <a:latin typeface="Tahoma"/>
                <a:cs typeface="Tahoma"/>
              </a:rPr>
              <a:t>every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rows.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2414" y="2907614"/>
            <a:ext cx="30330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Encoding,</a:t>
            </a:r>
            <a:r>
              <a:rPr sz="1200" spc="1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we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replace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2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high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cardinality </a:t>
            </a:r>
            <a:r>
              <a:rPr sz="1200" dirty="0">
                <a:latin typeface="Tahoma"/>
                <a:cs typeface="Tahoma"/>
              </a:rPr>
              <a:t>category columns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with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lang="en-IN" sz="1200" spc="20" dirty="0">
                <a:latin typeface="Tahoma"/>
                <a:cs typeface="Tahoma"/>
              </a:rPr>
              <a:t>label encoding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and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lang="en-IN" sz="1200" spc="-10" dirty="0">
                <a:latin typeface="Tahoma"/>
                <a:cs typeface="Tahoma"/>
              </a:rPr>
              <a:t>one hot encoding </a:t>
            </a:r>
            <a:r>
              <a:rPr sz="1200" spc="-10" dirty="0">
                <a:latin typeface="Tahoma"/>
                <a:cs typeface="Tahoma"/>
              </a:rPr>
              <a:t>with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dummy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encoding.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1658" y="4006392"/>
            <a:ext cx="3098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ahoma"/>
                <a:cs typeface="Tahoma"/>
              </a:rPr>
              <a:t>As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can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observe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from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dataset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so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far,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there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column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like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Order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Quantity.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these,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using </a:t>
            </a:r>
            <a:r>
              <a:rPr lang="en-IN" sz="1100" spc="-20" dirty="0">
                <a:latin typeface="Tahoma"/>
                <a:cs typeface="Tahoma"/>
              </a:rPr>
              <a:t>standard scalar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order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generalize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value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dirty="0">
                <a:latin typeface="Tahoma"/>
                <a:cs typeface="Tahoma"/>
              </a:rPr>
              <a:t>0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~1.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855" y="3389122"/>
            <a:ext cx="16503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latin typeface="Tahoma"/>
                <a:cs typeface="Tahoma"/>
              </a:rPr>
              <a:t>Lets</a:t>
            </a:r>
            <a:r>
              <a:rPr sz="1400" b="1" spc="-105" dirty="0">
                <a:latin typeface="Tahoma"/>
                <a:cs typeface="Tahoma"/>
              </a:rPr>
              <a:t> </a:t>
            </a:r>
            <a:r>
              <a:rPr lang="en-IN" sz="1400" b="1" spc="-114" dirty="0" err="1">
                <a:latin typeface="Tahoma"/>
                <a:cs typeface="Tahoma"/>
              </a:rPr>
              <a:t>PreProcess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our </a:t>
            </a:r>
            <a:r>
              <a:rPr sz="1400" b="1" spc="-10" dirty="0">
                <a:latin typeface="Tahoma"/>
                <a:cs typeface="Tahoma"/>
              </a:rPr>
              <a:t>dataset!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23444"/>
            <a:ext cx="8832583" cy="45918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100"/>
              </a:spcBef>
            </a:pPr>
            <a:r>
              <a:rPr sz="4200" spc="-245" dirty="0"/>
              <a:t>Choosing</a:t>
            </a:r>
            <a:r>
              <a:rPr sz="4200" spc="-620" dirty="0"/>
              <a:t> </a:t>
            </a:r>
            <a:r>
              <a:rPr sz="4200" spc="-215" dirty="0"/>
              <a:t>best</a:t>
            </a:r>
            <a:r>
              <a:rPr sz="4200" spc="-600" dirty="0"/>
              <a:t> </a:t>
            </a:r>
            <a:r>
              <a:rPr sz="4200" spc="-265" dirty="0"/>
              <a:t>model.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838606" y="1542669"/>
            <a:ext cx="861694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IN" sz="1700" b="1" spc="-95" dirty="0">
                <a:latin typeface="Tahoma"/>
                <a:cs typeface="Tahoma"/>
              </a:rPr>
              <a:t>KNN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7046" y="1673479"/>
            <a:ext cx="71247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700" b="1" spc="-25" dirty="0">
                <a:latin typeface="Tahoma"/>
                <a:cs typeface="Tahoma"/>
              </a:rPr>
              <a:t>Naïve Bayes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7046" y="3512947"/>
            <a:ext cx="83566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b="1" spc="-130" dirty="0">
                <a:latin typeface="Tahoma"/>
                <a:cs typeface="Tahoma"/>
              </a:rPr>
              <a:t>R</a:t>
            </a:r>
            <a:r>
              <a:rPr lang="en-IN" sz="1700" b="1" spc="-130" dirty="0">
                <a:latin typeface="Tahoma"/>
                <a:cs typeface="Tahoma"/>
              </a:rPr>
              <a:t>a</a:t>
            </a:r>
            <a:r>
              <a:rPr sz="1700" b="1" spc="-130" dirty="0" err="1">
                <a:latin typeface="Tahoma"/>
                <a:cs typeface="Tahoma"/>
              </a:rPr>
              <a:t>ndom</a:t>
            </a:r>
            <a:r>
              <a:rPr sz="1700" b="1" spc="-130" dirty="0">
                <a:latin typeface="Tahoma"/>
                <a:cs typeface="Tahoma"/>
              </a:rPr>
              <a:t> </a:t>
            </a:r>
            <a:r>
              <a:rPr sz="1700" b="1" spc="-10" dirty="0">
                <a:latin typeface="Tahoma"/>
                <a:cs typeface="Tahoma"/>
              </a:rPr>
              <a:t>Forest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141" y="3525773"/>
            <a:ext cx="119227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700" b="1" spc="-25" dirty="0">
                <a:latin typeface="Tahoma"/>
                <a:cs typeface="Tahoma"/>
              </a:rPr>
              <a:t>Logistic Regression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8345" y="1337894"/>
            <a:ext cx="86169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-45" dirty="0">
                <a:latin typeface="Tahoma"/>
                <a:cs typeface="Tahoma"/>
              </a:rPr>
              <a:t>Accuracy</a:t>
            </a:r>
            <a:endParaRPr sz="1400" dirty="0">
              <a:latin typeface="Tahoma"/>
              <a:cs typeface="Tahoma"/>
            </a:endParaRPr>
          </a:p>
          <a:p>
            <a:pPr marL="78105">
              <a:lnSpc>
                <a:spcPct val="100000"/>
              </a:lnSpc>
            </a:pPr>
            <a:r>
              <a:rPr lang="en-IN" sz="1400" b="1" spc="-10" dirty="0">
                <a:latin typeface="Tahoma"/>
                <a:cs typeface="Tahoma"/>
              </a:rPr>
              <a:t>87.21%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7553" y="1337894"/>
            <a:ext cx="86169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-45" dirty="0">
                <a:latin typeface="Tahoma"/>
                <a:cs typeface="Tahoma"/>
              </a:rPr>
              <a:t>Accuracy</a:t>
            </a:r>
            <a:endParaRPr sz="1400" dirty="0">
              <a:latin typeface="Tahoma"/>
              <a:cs typeface="Tahoma"/>
            </a:endParaRPr>
          </a:p>
          <a:p>
            <a:pPr marL="78105">
              <a:lnSpc>
                <a:spcPct val="100000"/>
              </a:lnSpc>
            </a:pPr>
            <a:r>
              <a:rPr lang="en-IN" sz="1400" b="1" spc="-10" dirty="0">
                <a:latin typeface="Tahoma"/>
                <a:cs typeface="Tahoma"/>
              </a:rPr>
              <a:t>79.30%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4031" y="3525773"/>
            <a:ext cx="8356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lang="en-IN" sz="1400" b="1" spc="-45" dirty="0">
                <a:latin typeface="Tahoma"/>
                <a:cs typeface="Tahoma"/>
              </a:rPr>
              <a:t>Accuracy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lang="en-IN" sz="1400" b="1" spc="-10" dirty="0">
                <a:latin typeface="Tahoma"/>
                <a:cs typeface="Tahoma"/>
              </a:rPr>
              <a:t>96.41%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8157" y="3606800"/>
            <a:ext cx="8616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lang="en-IN" sz="1400" b="1" spc="-45" dirty="0">
                <a:latin typeface="Tahoma"/>
                <a:cs typeface="Tahoma"/>
              </a:rPr>
              <a:t>Accuracy</a:t>
            </a:r>
            <a:r>
              <a:rPr lang="en-IN" sz="1400" b="1" spc="-10" dirty="0">
                <a:latin typeface="Tahoma"/>
                <a:cs typeface="Tahoma"/>
              </a:rPr>
              <a:t>97.52%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4805883"/>
            <a:ext cx="782871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As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can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see,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best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model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best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suit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our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data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set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lang="en-IN" sz="1400" b="1" spc="-110" dirty="0">
                <a:latin typeface="Tahoma"/>
                <a:cs typeface="Tahoma"/>
              </a:rPr>
              <a:t>Logistic Regression</a:t>
            </a:r>
            <a:r>
              <a:rPr sz="1400" b="1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terms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of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lang="en-IN" sz="1400" spc="-10" dirty="0">
                <a:latin typeface="Tahoma"/>
                <a:cs typeface="Tahoma"/>
              </a:rPr>
              <a:t>Accuracy.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77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1172</Words>
  <Application>Microsoft Office PowerPoint</Application>
  <PresentationFormat>On-screen Show (16:9)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PGothic</vt:lpstr>
      <vt:lpstr>Comic Sans MS</vt:lpstr>
      <vt:lpstr>Microsoft Sans Serif</vt:lpstr>
      <vt:lpstr>Tahoma</vt:lpstr>
      <vt:lpstr>Trebuchet MS</vt:lpstr>
      <vt:lpstr>Office Theme</vt:lpstr>
      <vt:lpstr>PowerPoint Presentation</vt:lpstr>
      <vt:lpstr>Business Overview</vt:lpstr>
      <vt:lpstr>Problems</vt:lpstr>
      <vt:lpstr>PowerPoint Presentation</vt:lpstr>
      <vt:lpstr>Shipping Modes do matter!</vt:lpstr>
      <vt:lpstr>Category needs more deep analysis.</vt:lpstr>
      <vt:lpstr>The distance is not really a problem.</vt:lpstr>
      <vt:lpstr>PowerPoint Presentation</vt:lpstr>
      <vt:lpstr>Choosing best model.</vt:lpstr>
      <vt:lpstr>Let’s see how our model perform.</vt:lpstr>
      <vt:lpstr>Now let’s talk with our machine learning model.</vt:lpstr>
      <vt:lpstr>Last but not least, improvement step!</vt:lpstr>
      <vt:lpstr>Will move to coding!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 Delivery Analysis</dc:title>
  <dc:creator>USER</dc:creator>
  <cp:lastModifiedBy>Shivendu Kishore</cp:lastModifiedBy>
  <cp:revision>6</cp:revision>
  <dcterms:created xsi:type="dcterms:W3CDTF">2024-02-23T17:30:28Z</dcterms:created>
  <dcterms:modified xsi:type="dcterms:W3CDTF">2024-02-23T18:23:48Z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2024-02-23T00:00:00Z</vt:filetime>
  </property>
  <property fmtid="{D5CDD505-2E9C-101B-9397-08002B2CF9AE}" pid="5" name="Producer">
    <vt:lpwstr>Microsoft® PowerPoint® 2021</vt:lpwstr>
  </property>
</Properties>
</file>