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81" r:id="rId18"/>
    <p:sldId id="280" r:id="rId19"/>
    <p:sldId id="270" r:id="rId20"/>
    <p:sldId id="273" r:id="rId21"/>
    <p:sldId id="274" r:id="rId22"/>
    <p:sldId id="275" r:id="rId23"/>
    <p:sldId id="276" r:id="rId24"/>
    <p:sldId id="277" r:id="rId25"/>
    <p:sldId id="278" r:id="rId26"/>
  </p:sldIdLst>
  <p:sldSz cx="14630400" cy="8229600"/>
  <p:notesSz cx="8229600" cy="14630400"/>
  <p:embeddedFontLst>
    <p:embeddedFont>
      <p:font typeface="Lato Bold" panose="020F0802020204030203" pitchFamily="34" charset="0"/>
      <p:bold r:id="rId30"/>
    </p:embeddedFont>
    <p:embeddedFont>
      <p:font typeface="Lato Bold" panose="020F0802020204030203" pitchFamily="34" charset="-122"/>
      <p:bold r:id="rId31"/>
    </p:embeddedFont>
    <p:embeddedFont>
      <p:font typeface="Lato Bold" panose="020F0802020204030203" pitchFamily="34" charset="-120"/>
      <p:bold r:id="rId32"/>
    </p:embeddedFont>
    <p:embeddedFont>
      <p:font typeface="Lato" panose="020F0502020204030203" pitchFamily="34" charset="0"/>
      <p:regular r:id="rId33"/>
    </p:embeddedFont>
    <p:embeddedFont>
      <p:font typeface="Lato" panose="020F0502020204030203" pitchFamily="34" charset="-122"/>
      <p:regular r:id="rId34"/>
    </p:embeddedFont>
    <p:embeddedFont>
      <p:font typeface="Lato" panose="020F0502020204030203" pitchFamily="34" charset="-120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18" y="1576745"/>
            <a:ext cx="4815245" cy="50761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39522" y="1420058"/>
            <a:ext cx="7264956" cy="16778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Real-Time Fraud Detection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939522" y="3500557"/>
            <a:ext cx="7264956" cy="2147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This presentation outlines the development of a real-time fraud detection system for financial transactions using machine learning. The project aims to identify and prevent fraudulent activities in financial transactions by leveraging advanced machine learning algorithms.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939522" y="5950387"/>
            <a:ext cx="72649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Team Members: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Ayush Sharma, Shraman, Nitesh, Shadman, L</a:t>
            </a:r>
            <a:r>
              <a:rPr lang="en-IN" alt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kshmi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mage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docker hub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781175"/>
            <a:ext cx="14095730" cy="6245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GUI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docker running containers (mysql and jupyter) - in 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422400"/>
            <a:ext cx="1421066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CMD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docker running containers (mysql and jupyter) - In C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1485"/>
            <a:ext cx="146304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R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T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hrough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L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ocalhost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docker container run through localh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120"/>
            <a:ext cx="14630400" cy="637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Dataset Head() 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Screenshot 2024-10-06 214034"/>
          <p:cNvPicPr>
            <a:picLocks noChangeAspect="1"/>
          </p:cNvPicPr>
          <p:nvPr/>
        </p:nvPicPr>
        <p:blipFill>
          <a:blip r:embed="rId1"/>
          <a:srcRect b="25086"/>
          <a:stretch>
            <a:fillRect/>
          </a:stretch>
        </p:blipFill>
        <p:spPr>
          <a:xfrm>
            <a:off x="121920" y="5339715"/>
            <a:ext cx="14280515" cy="2889885"/>
          </a:xfrm>
          <a:prstGeom prst="rect">
            <a:avLst/>
          </a:prstGeom>
        </p:spPr>
      </p:pic>
      <p:pic>
        <p:nvPicPr>
          <p:cNvPr id="5" name="Picture 4" descr="Screenshot 2024-10-06 214023"/>
          <p:cNvPicPr>
            <a:picLocks noChangeAspect="1"/>
          </p:cNvPicPr>
          <p:nvPr/>
        </p:nvPicPr>
        <p:blipFill>
          <a:blip r:embed="rId2"/>
          <a:srcRect b="16369"/>
          <a:stretch>
            <a:fillRect/>
          </a:stretch>
        </p:blipFill>
        <p:spPr>
          <a:xfrm>
            <a:off x="121920" y="1722120"/>
            <a:ext cx="1428051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Imbalanced Dataset: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722120"/>
            <a:ext cx="8022590" cy="6355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73465" y="2428240"/>
            <a:ext cx="5573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Around 5 Hundred Fraud Transaction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673465" y="3215005"/>
            <a:ext cx="52552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Around 3 Lakh Normal Transaction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73465" y="4291330"/>
            <a:ext cx="52552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Highly Imbalanced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</a:t>
            </a:r>
            <a:r>
              <a:rPr lang="en-IN" altLang="en-US" sz="2000" b="1" u="sng" dirty="0">
                <a:sym typeface="+mn-ea"/>
              </a:rPr>
              <a:t>Undersampling Without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undersampling without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1722120"/>
            <a:ext cx="14091285" cy="6353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</a:t>
            </a:r>
            <a:r>
              <a:rPr lang="en-IN" altLang="en-US" sz="2000" b="1" u="sng" dirty="0">
                <a:sym typeface="+mn-ea"/>
              </a:rPr>
              <a:t>Undersampling Without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out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120"/>
            <a:ext cx="14446250" cy="6171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</a:t>
            </a:r>
            <a:r>
              <a:rPr lang="en-IN" altLang="en-US" sz="2000" b="1" u="sng" dirty="0">
                <a:sym typeface="+mn-ea"/>
              </a:rPr>
              <a:t>Undersampling With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1722120"/>
            <a:ext cx="14410055" cy="640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</a:t>
            </a:r>
            <a:r>
              <a:rPr lang="en-IN" altLang="en-US" sz="2000" b="1" u="sng" dirty="0">
                <a:sym typeface="+mn-ea"/>
              </a:rPr>
              <a:t>Undersampling With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884045"/>
            <a:ext cx="12810490" cy="6345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03177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Objective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2978944"/>
            <a:ext cx="127513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objective of this project is to create a real-time fraud detection system for financial transactions using machine learning.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Goal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939522" y="5096113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To develop a system that can identify and prevent fraudulent activities in financial transactions.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5024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Approach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50242" y="5096113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Leveraging advanced machine learning algorithms to analyze transaction data and detect suspicious patterns.</a:t>
            </a:r>
            <a:endParaRPr lang="en-US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</a:t>
            </a:r>
            <a:r>
              <a:rPr lang="en-IN" altLang="en-US" sz="2000" b="1" u="sng" dirty="0">
                <a:sym typeface="+mn-ea"/>
              </a:rPr>
              <a:t>Oversampling</a:t>
            </a:r>
            <a:r>
              <a:rPr lang="en-IN" altLang="en-US" sz="2000" u="sng" dirty="0">
                <a:sym typeface="+mn-ea"/>
              </a:rPr>
              <a:t>: 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oversampling 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1722120"/>
            <a:ext cx="14293215" cy="59016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8910" y="779081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ym typeface="+mn-ea"/>
              </a:rPr>
              <a:t>Note </a:t>
            </a:r>
            <a:r>
              <a:rPr lang="en-IN" sz="2000" u="sng" dirty="0">
                <a:sym typeface="+mn-ea"/>
              </a:rPr>
              <a:t>: Removed SVC model as laptop was not able to execute around 6 lakh of dataset in svc or svc linear model.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</a:t>
            </a:r>
            <a:r>
              <a:rPr lang="en-IN" altLang="en-US" sz="2000" b="1" u="sng" dirty="0">
                <a:sym typeface="+mn-ea"/>
              </a:rPr>
              <a:t>Oversampling</a:t>
            </a:r>
            <a:r>
              <a:rPr lang="en-IN" altLang="en-US" sz="2000" u="sng" dirty="0">
                <a:sym typeface="+mn-ea"/>
              </a:rPr>
              <a:t>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oversampling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943100"/>
            <a:ext cx="11831955" cy="58604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19700" y="3255010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THANK YOU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5445" y="483870"/>
            <a:ext cx="13385800" cy="732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Choose Logistic Regression model as the final model due to its consistency of result in both oversampling and undersampling and as it was less prone to overfitting.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750" y="596384"/>
            <a:ext cx="3419713" cy="4274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Workflow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676275" y="1297305"/>
            <a:ext cx="15240" cy="6335792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4" name="Shape 2"/>
          <p:cNvSpPr/>
          <p:nvPr/>
        </p:nvSpPr>
        <p:spPr>
          <a:xfrm>
            <a:off x="822484" y="1597343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5" name="Shape 3"/>
          <p:cNvSpPr/>
          <p:nvPr/>
        </p:nvSpPr>
        <p:spPr>
          <a:xfrm>
            <a:off x="530066" y="1451134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6" name="Text 4"/>
          <p:cNvSpPr/>
          <p:nvPr/>
        </p:nvSpPr>
        <p:spPr>
          <a:xfrm>
            <a:off x="624364" y="1502331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436132" y="1433989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Environment Setup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436132" y="1729740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Setting up the necessary software and libraries for the project, including Python, MySQL, Docker, Scikit-learn, Pytest, and Git/GitHub.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822484" y="2521982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0" name="Shape 8"/>
          <p:cNvSpPr/>
          <p:nvPr/>
        </p:nvSpPr>
        <p:spPr>
          <a:xfrm>
            <a:off x="530066" y="2375773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1" name="Text 9"/>
          <p:cNvSpPr/>
          <p:nvPr/>
        </p:nvSpPr>
        <p:spPr>
          <a:xfrm>
            <a:off x="624364" y="2426970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436132" y="2358628"/>
            <a:ext cx="2475905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Version Control with Git/GitHub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36132" y="265437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Utilizing Git for version control and GitHub for collaborative code management, ensuring efficient tracking of changes and code sharing among team members.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822484" y="344662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5" name="Shape 13"/>
          <p:cNvSpPr/>
          <p:nvPr/>
        </p:nvSpPr>
        <p:spPr>
          <a:xfrm>
            <a:off x="530066" y="330041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624364" y="335160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436132" y="3283268"/>
            <a:ext cx="2320766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Database Integration (MySQL)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436132" y="357901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Integrating MySQL for database management, storing and retrieving transaction data for analysis and model training.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822484" y="437126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0" name="Shape 18"/>
          <p:cNvSpPr/>
          <p:nvPr/>
        </p:nvSpPr>
        <p:spPr>
          <a:xfrm>
            <a:off x="530066" y="422505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1" name="Text 19"/>
          <p:cNvSpPr/>
          <p:nvPr/>
        </p:nvSpPr>
        <p:spPr>
          <a:xfrm>
            <a:off x="624364" y="427624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436132" y="4207907"/>
            <a:ext cx="3143012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Model Development (Various ML models)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436132" y="450365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and evaluating various machine learning models, including logistic regression, random forest, naive Bayes, KNN, SVM, and decision tree, to identify the most effective model for fraud detection.</a:t>
            </a:r>
            <a:endParaRPr lang="en-US" sz="1050" dirty="0"/>
          </a:p>
        </p:txBody>
      </p:sp>
      <p:sp>
        <p:nvSpPr>
          <p:cNvPr id="24" name="Shape 22"/>
          <p:cNvSpPr/>
          <p:nvPr/>
        </p:nvSpPr>
        <p:spPr>
          <a:xfrm>
            <a:off x="822484" y="5295900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5" name="Shape 23"/>
          <p:cNvSpPr/>
          <p:nvPr/>
        </p:nvSpPr>
        <p:spPr>
          <a:xfrm>
            <a:off x="530066" y="514969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6" name="Text 24"/>
          <p:cNvSpPr/>
          <p:nvPr/>
        </p:nvSpPr>
        <p:spPr>
          <a:xfrm>
            <a:off x="624364" y="5200888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436132" y="5132546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Testing (Using Pytest)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1436132" y="542829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Thorough testing of the developed models and system using Pytest to ensure accuracy, reliability, and robustness.</a:t>
            </a:r>
            <a:endParaRPr lang="en-US" sz="1050" dirty="0"/>
          </a:p>
        </p:txBody>
      </p:sp>
      <p:sp>
        <p:nvSpPr>
          <p:cNvPr id="29" name="Shape 27"/>
          <p:cNvSpPr/>
          <p:nvPr/>
        </p:nvSpPr>
        <p:spPr>
          <a:xfrm>
            <a:off x="822484" y="622053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0" name="Shape 28"/>
          <p:cNvSpPr/>
          <p:nvPr/>
        </p:nvSpPr>
        <p:spPr>
          <a:xfrm>
            <a:off x="530066" y="607433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1" name="Text 29"/>
          <p:cNvSpPr/>
          <p:nvPr/>
        </p:nvSpPr>
        <p:spPr>
          <a:xfrm>
            <a:off x="624364" y="612552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436132" y="6057186"/>
            <a:ext cx="1983700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Containerization (Docker)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1436132" y="6352937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Containerizing the application using Docker for efficient deployment and portability, ensuring consistent execution across different environments.</a:t>
            </a:r>
            <a:endParaRPr lang="en-US" sz="1050" dirty="0"/>
          </a:p>
        </p:txBody>
      </p:sp>
      <p:sp>
        <p:nvSpPr>
          <p:cNvPr id="34" name="Shape 32"/>
          <p:cNvSpPr/>
          <p:nvPr/>
        </p:nvSpPr>
        <p:spPr>
          <a:xfrm>
            <a:off x="822484" y="714517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5" name="Shape 33"/>
          <p:cNvSpPr/>
          <p:nvPr/>
        </p:nvSpPr>
        <p:spPr>
          <a:xfrm>
            <a:off x="530066" y="6998970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6" name="Text 34"/>
          <p:cNvSpPr/>
          <p:nvPr/>
        </p:nvSpPr>
        <p:spPr>
          <a:xfrm>
            <a:off x="624364" y="705016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1436132" y="6981825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UI Representation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1436132" y="7277576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 user-friendly interface for visualizing the results of the fraud detection system, providing insights and actionable information to users.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903333"/>
            <a:ext cx="6841569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Tools and Technologies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279100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Python (pandas for data manipulation)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3802618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MySQL (for database management)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32613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Docker (for containerization)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849654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Scikit-learn (for machine learning models)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373172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Pytest (for testing)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896689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Git/GitHub (for version control)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041088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Dataset Used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Credit card fraud detection datasets (creditcard.csv)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939522" y="4658082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project utilized credit card fraud detection datasets, specifically the "creditcard.csv" file.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65024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Source: Kaggle - Credit Card Fraud Detection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650242" y="4658082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dataset was sourced from Kaggle, a platform for data science and machine learning competitions, under the "Credit Card Fraud Detection" category.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281" y="727591"/>
            <a:ext cx="5152311" cy="6438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My Contributions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1281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4" name="Text 2"/>
          <p:cNvSpPr/>
          <p:nvPr/>
        </p:nvSpPr>
        <p:spPr>
          <a:xfrm>
            <a:off x="1287899" y="2015371"/>
            <a:ext cx="372260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Installation of required software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287899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Installing the necessary software and libraries for the project, including Python, MySQL, Docker, Scikit-learn, Pytest, and Git/GitHub.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8189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7" name="Text 5"/>
          <p:cNvSpPr/>
          <p:nvPr/>
        </p:nvSpPr>
        <p:spPr>
          <a:xfrm>
            <a:off x="7984808" y="2015371"/>
            <a:ext cx="3083362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Created GitHub repository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84808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Created the GitHub repository for the project, providing a centralized platform for collaborative code management and version control.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1281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0" name="Text 8"/>
          <p:cNvSpPr/>
          <p:nvPr/>
        </p:nvSpPr>
        <p:spPr>
          <a:xfrm>
            <a:off x="1287899" y="3887867"/>
            <a:ext cx="321968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Integrated MySQL database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287899" y="4333518"/>
            <a:ext cx="5924312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Integrated the MySQL database, enabling the storage and retrieval of transaction data for analysis and model training.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8189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3" name="Text 11"/>
          <p:cNvSpPr/>
          <p:nvPr/>
        </p:nvSpPr>
        <p:spPr>
          <a:xfrm>
            <a:off x="7984808" y="3887867"/>
            <a:ext cx="5924312" cy="9661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Built models (mainly logistic regression; also tested random forest, naive Bayes, KNN, SVM, and decision tree)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984808" y="4977646"/>
            <a:ext cx="5924312" cy="329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21281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1287899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Performed basic analysis and undersampling (also tried oversampling)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287899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Conducted basic analysis of the dataset and implemented undersampling techniques to address class imbalance. Also explored oversampling methods.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8189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9" name="Text 17"/>
          <p:cNvSpPr/>
          <p:nvPr/>
        </p:nvSpPr>
        <p:spPr>
          <a:xfrm>
            <a:off x="7984808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Containerized the application with Docker and uploaded the image to Docker Hub for team access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984808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Containerized the application using Docker, ensuring efficient deployment and portability. Then uploaded the Docker image to Docker Hub, making it accessible to the entire team.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9345" y="552926"/>
            <a:ext cx="7377470" cy="627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Contributions of Other Members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89345" y="1481733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5" name="Text 2"/>
          <p:cNvSpPr/>
          <p:nvPr/>
        </p:nvSpPr>
        <p:spPr>
          <a:xfrm>
            <a:off x="6390084" y="1682472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Sharaman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0084" y="2116812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oversampling, code merging, UI development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89345" y="3160990"/>
            <a:ext cx="7738110" cy="1157168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</p:sp>
      <p:sp>
        <p:nvSpPr>
          <p:cNvPr id="8" name="Text 5"/>
          <p:cNvSpPr/>
          <p:nvPr/>
        </p:nvSpPr>
        <p:spPr>
          <a:xfrm>
            <a:off x="6390084" y="3361730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Nitesh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0084" y="3796070"/>
            <a:ext cx="7336631" cy="3213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and testing with Pytest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9345" y="4518898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1" name="Text 8"/>
          <p:cNvSpPr/>
          <p:nvPr/>
        </p:nvSpPr>
        <p:spPr>
          <a:xfrm>
            <a:off x="6390084" y="4719638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Shadman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0084" y="5153978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random forest model development, data analysis, Docker containerization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89345" y="6198156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4" name="Text 11"/>
          <p:cNvSpPr/>
          <p:nvPr/>
        </p:nvSpPr>
        <p:spPr>
          <a:xfrm>
            <a:off x="6390084" y="6398895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Lakshmi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90084" y="6833235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decision tree model development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6550" y="105537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 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git 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802130"/>
            <a:ext cx="14197330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51085" y="883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ysql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VS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ode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5" name="Picture 4" descr="mysql docker container in vs code"/>
          <p:cNvPicPr>
            <a:picLocks noChangeAspect="1"/>
          </p:cNvPicPr>
          <p:nvPr/>
        </p:nvPicPr>
        <p:blipFill>
          <a:blip r:embed="rId1"/>
          <a:srcRect l="3317" t="151" r="-3317" b="-151"/>
          <a:stretch>
            <a:fillRect/>
          </a:stretch>
        </p:blipFill>
        <p:spPr>
          <a:xfrm>
            <a:off x="10260330" y="1432560"/>
            <a:ext cx="4231005" cy="67202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VS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ode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7" name="Picture 6" descr="docker in vs code"/>
          <p:cNvPicPr>
            <a:picLocks noChangeAspect="1"/>
          </p:cNvPicPr>
          <p:nvPr/>
        </p:nvPicPr>
        <p:blipFill>
          <a:blip r:embed="rId2"/>
          <a:srcRect b="22076"/>
          <a:stretch>
            <a:fillRect/>
          </a:stretch>
        </p:blipFill>
        <p:spPr>
          <a:xfrm>
            <a:off x="350520" y="1629410"/>
            <a:ext cx="4779010" cy="641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5481</Words>
  <Application>WPS Presentation</Application>
  <PresentationFormat>On-screen Show (16:9)</PresentationFormat>
  <Paragraphs>198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Lato Bold</vt:lpstr>
      <vt:lpstr>Lato Bold</vt:lpstr>
      <vt:lpstr>Lato Bold</vt:lpstr>
      <vt:lpstr>Lato</vt:lpstr>
      <vt:lpstr>Lato</vt:lpstr>
      <vt:lpstr>Lato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sharm</cp:lastModifiedBy>
  <cp:revision>10</cp:revision>
  <dcterms:created xsi:type="dcterms:W3CDTF">2024-10-04T09:17:00Z</dcterms:created>
  <dcterms:modified xsi:type="dcterms:W3CDTF">2024-10-06T17:25:12Z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234B20C6AA474474975D57E44011F116_12</vt:lpwstr>
  </property>
  <property fmtid="{D5CDD505-2E9C-101B-9397-08002B2CF9AE}" pid="3" name="KSOProductBuildVer">
    <vt:lpwstr>1033-12.2.0.18283</vt:lpwstr>
  </property>
</Properties>
</file>